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2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5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6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7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8" r:id="rId2"/>
    <p:sldMasterId id="2147483785" r:id="rId3"/>
    <p:sldMasterId id="2147484164" r:id="rId4"/>
    <p:sldMasterId id="2147484219" r:id="rId5"/>
    <p:sldMasterId id="2147484365" r:id="rId6"/>
    <p:sldMasterId id="2147484377" r:id="rId7"/>
    <p:sldMasterId id="2147484414" r:id="rId8"/>
    <p:sldMasterId id="2147484426" r:id="rId9"/>
    <p:sldMasterId id="2147484450" r:id="rId10"/>
    <p:sldMasterId id="2147484462" r:id="rId11"/>
    <p:sldMasterId id="2147484486" r:id="rId12"/>
    <p:sldMasterId id="2147484498" r:id="rId13"/>
    <p:sldMasterId id="2147484508" r:id="rId14"/>
    <p:sldMasterId id="2147484526" r:id="rId15"/>
    <p:sldMasterId id="2147484538" r:id="rId16"/>
    <p:sldMasterId id="2147484550" r:id="rId17"/>
    <p:sldMasterId id="2147484562" r:id="rId18"/>
  </p:sldMasterIdLst>
  <p:notesMasterIdLst>
    <p:notesMasterId r:id="rId62"/>
  </p:notesMasterIdLst>
  <p:sldIdLst>
    <p:sldId id="600" r:id="rId19"/>
    <p:sldId id="694" r:id="rId20"/>
    <p:sldId id="695" r:id="rId21"/>
    <p:sldId id="696" r:id="rId22"/>
    <p:sldId id="752" r:id="rId23"/>
    <p:sldId id="753" r:id="rId24"/>
    <p:sldId id="703" r:id="rId25"/>
    <p:sldId id="776" r:id="rId26"/>
    <p:sldId id="779" r:id="rId27"/>
    <p:sldId id="780" r:id="rId28"/>
    <p:sldId id="781" r:id="rId29"/>
    <p:sldId id="782" r:id="rId30"/>
    <p:sldId id="783" r:id="rId31"/>
    <p:sldId id="770" r:id="rId32"/>
    <p:sldId id="784" r:id="rId33"/>
    <p:sldId id="760" r:id="rId34"/>
    <p:sldId id="754" r:id="rId35"/>
    <p:sldId id="707" r:id="rId36"/>
    <p:sldId id="720" r:id="rId37"/>
    <p:sldId id="690" r:id="rId38"/>
    <p:sldId id="691" r:id="rId39"/>
    <p:sldId id="667" r:id="rId40"/>
    <p:sldId id="730" r:id="rId41"/>
    <p:sldId id="301" r:id="rId42"/>
    <p:sldId id="288" r:id="rId43"/>
    <p:sldId id="302" r:id="rId44"/>
    <p:sldId id="304" r:id="rId45"/>
    <p:sldId id="284" r:id="rId46"/>
    <p:sldId id="716" r:id="rId47"/>
    <p:sldId id="718" r:id="rId48"/>
    <p:sldId id="719" r:id="rId49"/>
    <p:sldId id="725" r:id="rId50"/>
    <p:sldId id="723" r:id="rId51"/>
    <p:sldId id="710" r:id="rId52"/>
    <p:sldId id="317" r:id="rId53"/>
    <p:sldId id="318" r:id="rId54"/>
    <p:sldId id="728" r:id="rId55"/>
    <p:sldId id="713" r:id="rId56"/>
    <p:sldId id="715" r:id="rId57"/>
    <p:sldId id="727" r:id="rId58"/>
    <p:sldId id="726" r:id="rId59"/>
    <p:sldId id="751" r:id="rId60"/>
    <p:sldId id="281" r:id="rId6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60" d="100"/>
          <a:sy n="60" d="100"/>
        </p:scale>
        <p:origin x="956" y="36"/>
      </p:cViewPr>
      <p:guideLst>
        <p:guide orient="horz" pos="2160"/>
        <p:guide pos="31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375492125984208E-2"/>
          <c:y val="4.9375000000000002E-2"/>
          <c:w val="0.84595784120734896"/>
          <c:h val="0.82555216535433085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Stroke - M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diamond"/>
            <c:size val="10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dLbls>
            <c:dLbl>
              <c:idx val="3"/>
              <c:layout>
                <c:manualLayout>
                  <c:x val="-7.2916666666666713E-2"/>
                  <c:y val="-7.5000000000000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DC-4B96-BA37-3D1EF5C3F00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DC-4B96-BA37-3D1EF5C3F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3366FF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&lt;60</c:v>
                </c:pt>
                <c:pt idx="1">
                  <c:v>60-69</c:v>
                </c:pt>
                <c:pt idx="2">
                  <c:v>70-79</c:v>
                </c:pt>
                <c:pt idx="3">
                  <c:v>80-89</c:v>
                </c:pt>
                <c:pt idx="4">
                  <c:v>&gt;89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3.0000000000000002E-2</c:v>
                </c:pt>
                <c:pt idx="1">
                  <c:v>0.46</c:v>
                </c:pt>
                <c:pt idx="2">
                  <c:v>2</c:v>
                </c:pt>
                <c:pt idx="3">
                  <c:v>5.9700000000000006</c:v>
                </c:pt>
                <c:pt idx="4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DC-4B96-BA37-3D1EF5C3F00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Stroke - W</c:v>
                </c:pt>
              </c:strCache>
            </c:strRef>
          </c:tx>
          <c:spPr>
            <a:ln>
              <a:solidFill>
                <a:srgbClr val="FF00FF"/>
              </a:solidFill>
            </a:ln>
          </c:spPr>
          <c:marker>
            <c:symbol val="square"/>
            <c:size val="10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C-4B96-BA37-3D1EF5C3F00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DC-4B96-BA37-3D1EF5C3F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FF00FF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&lt;60</c:v>
                </c:pt>
                <c:pt idx="1">
                  <c:v>60-69</c:v>
                </c:pt>
                <c:pt idx="2">
                  <c:v>70-79</c:v>
                </c:pt>
                <c:pt idx="3">
                  <c:v>80-89</c:v>
                </c:pt>
                <c:pt idx="4">
                  <c:v>&gt;89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0</c:v>
                </c:pt>
                <c:pt idx="1">
                  <c:v>0.46</c:v>
                </c:pt>
                <c:pt idx="2">
                  <c:v>1.57</c:v>
                </c:pt>
                <c:pt idx="3">
                  <c:v>4.75</c:v>
                </c:pt>
                <c:pt idx="4">
                  <c:v>12.729999999999999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DC-4B96-BA37-3D1EF5C3F00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 - M</c:v>
                </c:pt>
              </c:strCache>
            </c:strRef>
          </c:tx>
          <c:spPr>
            <a:ln>
              <a:solidFill>
                <a:srgbClr val="3366FF"/>
              </a:solidFill>
              <a:prstDash val="sysDash"/>
            </a:ln>
          </c:spPr>
          <c:marker>
            <c:symbol val="diamond"/>
            <c:size val="10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DC-4B96-BA37-3D1EF5C3F00D}"/>
                </c:ext>
              </c:extLst>
            </c:dLbl>
            <c:dLbl>
              <c:idx val="4"/>
              <c:layout>
                <c:manualLayout>
                  <c:x val="0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DC-4B96-BA37-3D1EF5C3F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3366FF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&lt;60</c:v>
                </c:pt>
                <c:pt idx="1">
                  <c:v>60-69</c:v>
                </c:pt>
                <c:pt idx="2">
                  <c:v>70-79</c:v>
                </c:pt>
                <c:pt idx="3">
                  <c:v>80-89</c:v>
                </c:pt>
                <c:pt idx="4">
                  <c:v>&gt;89</c:v>
                </c:pt>
              </c:strCache>
            </c:strRef>
          </c:cat>
          <c:val>
            <c:numRef>
              <c:f>Foglio1!$D$2:$D$6</c:f>
              <c:numCache>
                <c:formatCode>General</c:formatCode>
                <c:ptCount val="5"/>
                <c:pt idx="0">
                  <c:v>1.0000000000000002E-2</c:v>
                </c:pt>
                <c:pt idx="1">
                  <c:v>2.0000000000000004E-2</c:v>
                </c:pt>
                <c:pt idx="2">
                  <c:v>0.28000000000000008</c:v>
                </c:pt>
                <c:pt idx="3">
                  <c:v>0.91</c:v>
                </c:pt>
                <c:pt idx="4">
                  <c:v>3.4699999999999998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2DC-4B96-BA37-3D1EF5C3F00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SE - W</c:v>
                </c:pt>
              </c:strCache>
            </c:strRef>
          </c:tx>
          <c:spPr>
            <a:ln>
              <a:solidFill>
                <a:srgbClr val="FF00FF"/>
              </a:solidFill>
              <a:prstDash val="sysDash"/>
            </a:ln>
          </c:spPr>
          <c:marker>
            <c:symbol val="square"/>
            <c:size val="10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dLbls>
            <c:dLbl>
              <c:idx val="3"/>
              <c:layout>
                <c:manualLayout>
                  <c:x val="-5.8333333333333418E-2"/>
                  <c:y val="-7.5000000000000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DC-4B96-BA37-3D1EF5C3F00D}"/>
                </c:ext>
              </c:extLst>
            </c:dLbl>
            <c:dLbl>
              <c:idx val="4"/>
              <c:layout>
                <c:manualLayout>
                  <c:x val="2.0833333333331802E-3"/>
                  <c:y val="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DC-4B96-BA37-3D1EF5C3F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FF00FF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&lt;60</c:v>
                </c:pt>
                <c:pt idx="1">
                  <c:v>60-69</c:v>
                </c:pt>
                <c:pt idx="2">
                  <c:v>70-79</c:v>
                </c:pt>
                <c:pt idx="3">
                  <c:v>80-89</c:v>
                </c:pt>
                <c:pt idx="4">
                  <c:v>&gt;89</c:v>
                </c:pt>
              </c:strCache>
            </c:strRef>
          </c:cat>
          <c:val>
            <c:numRef>
              <c:f>Foglio1!$E$2:$E$6</c:f>
              <c:numCache>
                <c:formatCode>General</c:formatCode>
                <c:ptCount val="5"/>
                <c:pt idx="1">
                  <c:v>2.0000000000000004E-2</c:v>
                </c:pt>
                <c:pt idx="2">
                  <c:v>0.35000000000000003</c:v>
                </c:pt>
                <c:pt idx="3">
                  <c:v>1.04</c:v>
                </c:pt>
                <c:pt idx="4">
                  <c:v>3.05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2DC-4B96-BA37-3D1EF5C3F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1433360"/>
        <c:axId val="1921440432"/>
      </c:lineChart>
      <c:catAx>
        <c:axId val="192143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21440432"/>
        <c:crosses val="autoZero"/>
        <c:auto val="1"/>
        <c:lblAlgn val="ctr"/>
        <c:lblOffset val="100"/>
        <c:noMultiLvlLbl val="0"/>
      </c:catAx>
      <c:valAx>
        <c:axId val="1921440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21433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750000000000001"/>
          <c:y val="7.9716535433070917E-2"/>
          <c:w val="0.25939124015748"/>
          <c:h val="0.348737204724409"/>
        </c:manualLayout>
      </c:layout>
      <c:overlay val="0"/>
      <c:spPr>
        <a:solidFill>
          <a:srgbClr val="66CCFF"/>
        </a:solidFill>
        <a:ln w="12700">
          <a:solidFill>
            <a:srgbClr val="0000FF"/>
          </a:solidFill>
        </a:ln>
        <a:effectLst>
          <a:outerShdw blurRad="50800" dist="38100" dir="2700000" algn="tl" rotWithShape="0">
            <a:srgbClr val="0000FF">
              <a:alpha val="43000"/>
            </a:srgbClr>
          </a:outerShdw>
        </a:effectLst>
      </c:spPr>
    </c:legend>
    <c:plotVisOnly val="1"/>
    <c:dispBlanksAs val="gap"/>
    <c:showDLblsOverMax val="0"/>
  </c:chart>
  <c:txPr>
    <a:bodyPr/>
    <a:lstStyle/>
    <a:p>
      <a:pPr>
        <a:defRPr sz="1800">
          <a:latin typeface="Arial"/>
          <a:cs typeface="Arial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2087107380683"/>
          <c:y val="0.13264640823273563"/>
          <c:w val="0.84882864079055131"/>
          <c:h val="0.62225378418943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&lt;65 years vs warfarin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0B-47AA-8AFF-1AFEFAA326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65–74 years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Sheet1!$C$2:$C$2</c:f>
              <c:numCache>
                <c:formatCode>General</c:formatCode>
                <c:ptCount val="1"/>
                <c:pt idx="0">
                  <c:v>-94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0B-47AA-8AFF-1AFEFAA326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≥75 years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-144*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0B-47AA-8AFF-1AFEFAA32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Sheet1!$D$2:$D$2</c:f>
              <c:numCache>
                <c:formatCode>General</c:formatCode>
                <c:ptCount val="1"/>
                <c:pt idx="0">
                  <c:v>-144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0B-47AA-8AFF-1AFEFAA326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9"/>
        <c:overlap val="-19"/>
        <c:axId val="99965760"/>
        <c:axId val="2093925600"/>
      </c:barChart>
      <c:catAx>
        <c:axId val="9996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093925600"/>
        <c:crossesAt val="0"/>
        <c:auto val="1"/>
        <c:lblAlgn val="ctr"/>
        <c:lblOffset val="100"/>
        <c:noMultiLvlLbl val="0"/>
      </c:catAx>
      <c:valAx>
        <c:axId val="20939256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Events/10000 patient years</a:t>
                </a:r>
              </a:p>
            </c:rich>
          </c:tx>
          <c:layout>
            <c:manualLayout>
              <c:xMode val="edge"/>
              <c:yMode val="edge"/>
              <c:x val="9.3930603774087275E-3"/>
              <c:y val="0.1180648588139857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99965760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14297627769277266"/>
          <c:y val="0.55993782925985047"/>
          <c:w val="0.23681395910607933"/>
          <c:h val="0.2125711349694553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19741519651817E-2"/>
          <c:y val="5.845549167695669E-2"/>
          <c:w val="0.89304700548795035"/>
          <c:h val="0.76465417891081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C-5D3E-4188-80B6-C96D6FF32953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F-5D3E-4188-80B6-C96D6FF32953}"/>
              </c:ext>
            </c:extLst>
          </c:dPt>
          <c:dPt>
            <c:idx val="4"/>
            <c:invertIfNegative val="0"/>
            <c:bubble3D val="0"/>
            <c:spPr>
              <a:solidFill>
                <a:srgbClr val="FFC299"/>
              </a:solidFill>
            </c:spPr>
            <c:extLst>
              <c:ext xmlns:c16="http://schemas.microsoft.com/office/drawing/2014/chart" uri="{C3380CC4-5D6E-409C-BE32-E72D297353CC}">
                <c16:uniqueId val="{00000010-5D3E-4188-80B6-C96D6FF32953}"/>
              </c:ext>
            </c:extLst>
          </c:dPt>
          <c:dPt>
            <c:idx val="5"/>
            <c:invertIfNegative val="0"/>
            <c:bubble3D val="0"/>
            <c:spPr>
              <a:solidFill>
                <a:srgbClr val="FFC299"/>
              </a:solidFill>
            </c:spPr>
            <c:extLst>
              <c:ext xmlns:c16="http://schemas.microsoft.com/office/drawing/2014/chart" uri="{C3380CC4-5D6E-409C-BE32-E72D297353CC}">
                <c16:uniqueId val="{00000011-5D3E-4188-80B6-C96D6FF32953}"/>
              </c:ext>
            </c:extLst>
          </c:dPt>
          <c:dPt>
            <c:idx val="6"/>
            <c:invertIfNegative val="0"/>
            <c:bubble3D val="0"/>
            <c:spPr>
              <a:solidFill>
                <a:srgbClr val="00A656"/>
              </a:solidFill>
            </c:spPr>
            <c:extLst>
              <c:ext xmlns:c16="http://schemas.microsoft.com/office/drawing/2014/chart" uri="{C3380CC4-5D6E-409C-BE32-E72D297353CC}">
                <c16:uniqueId val="{00000014-5D3E-4188-80B6-C96D6FF32953}"/>
              </c:ext>
            </c:extLst>
          </c:dPt>
          <c:dPt>
            <c:idx val="7"/>
            <c:invertIfNegative val="0"/>
            <c:bubble3D val="0"/>
            <c:spPr>
              <a:solidFill>
                <a:srgbClr val="00A656"/>
              </a:solidFill>
            </c:spPr>
            <c:extLst>
              <c:ext xmlns:c16="http://schemas.microsoft.com/office/drawing/2014/chart" uri="{C3380CC4-5D6E-409C-BE32-E72D297353CC}">
                <c16:uniqueId val="{0000001B-5D3E-4188-80B6-C96D6FF32953}"/>
              </c:ext>
            </c:extLst>
          </c:dPt>
          <c:dPt>
            <c:idx val="8"/>
            <c:invertIfNegative val="0"/>
            <c:bubble3D val="0"/>
            <c:spPr>
              <a:solidFill>
                <a:srgbClr val="00A656"/>
              </a:solidFill>
            </c:spPr>
            <c:extLst>
              <c:ext xmlns:c16="http://schemas.microsoft.com/office/drawing/2014/chart" uri="{C3380CC4-5D6E-409C-BE32-E72D297353CC}">
                <c16:uniqueId val="{0000001C-5D3E-4188-80B6-C96D6FF32953}"/>
              </c:ext>
            </c:extLst>
          </c:dPt>
          <c:dPt>
            <c:idx val="9"/>
            <c:invertIfNegative val="0"/>
            <c:bubble3D val="0"/>
            <c:spPr>
              <a:solidFill>
                <a:srgbClr val="00A656"/>
              </a:solidFill>
            </c:spPr>
            <c:extLst>
              <c:ext xmlns:c16="http://schemas.microsoft.com/office/drawing/2014/chart" uri="{C3380CC4-5D6E-409C-BE32-E72D297353CC}">
                <c16:uniqueId val="{0000001D-5D3E-4188-80B6-C96D6FF32953}"/>
              </c:ext>
            </c:extLst>
          </c:dPt>
          <c:dPt>
            <c:idx val="10"/>
            <c:invertIfNegative val="0"/>
            <c:bubble3D val="0"/>
            <c:spPr>
              <a:solidFill>
                <a:srgbClr val="00A656"/>
              </a:solidFill>
            </c:spPr>
            <c:extLst>
              <c:ext xmlns:c16="http://schemas.microsoft.com/office/drawing/2014/chart" uri="{C3380CC4-5D6E-409C-BE32-E72D297353CC}">
                <c16:uniqueId val="{0000001E-5D3E-4188-80B6-C96D6FF32953}"/>
              </c:ext>
            </c:extLst>
          </c:dPt>
          <c:dPt>
            <c:idx val="11"/>
            <c:invertIfNegative val="0"/>
            <c:bubble3D val="0"/>
            <c:spPr>
              <a:solidFill>
                <a:srgbClr val="00A656"/>
              </a:solidFill>
            </c:spPr>
            <c:extLst>
              <c:ext xmlns:c16="http://schemas.microsoft.com/office/drawing/2014/chart" uri="{C3380CC4-5D6E-409C-BE32-E72D297353CC}">
                <c16:uniqueId val="{0000001F-5D3E-4188-80B6-C96D6FF32953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1.9</c:v>
                </c:pt>
                <c:pt idx="1">
                  <c:v>4.4000000000000004</c:v>
                </c:pt>
                <c:pt idx="2">
                  <c:v>2.7</c:v>
                </c:pt>
                <c:pt idx="3">
                  <c:v>4.9000000000000004</c:v>
                </c:pt>
                <c:pt idx="4">
                  <c:v>1.2</c:v>
                </c:pt>
                <c:pt idx="5">
                  <c:v>2.2999999999999998</c:v>
                </c:pt>
                <c:pt idx="6">
                  <c:v>1.2</c:v>
                </c:pt>
                <c:pt idx="7">
                  <c:v>2</c:v>
                </c:pt>
                <c:pt idx="8">
                  <c:v>3.3</c:v>
                </c:pt>
                <c:pt idx="9">
                  <c:v>0.7</c:v>
                </c:pt>
                <c:pt idx="10">
                  <c:v>0.9</c:v>
                </c:pt>
                <c:pt idx="1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E-4188-80B6-C96D6FF329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87B2"/>
              </a:solidFill>
            </c:spPr>
            <c:extLst>
              <c:ext xmlns:c16="http://schemas.microsoft.com/office/drawing/2014/chart" uri="{C3380CC4-5D6E-409C-BE32-E72D297353CC}">
                <c16:uniqueId val="{00000008-5D3E-4188-80B6-C96D6FF32953}"/>
              </c:ext>
            </c:extLst>
          </c:dPt>
          <c:dPt>
            <c:idx val="1"/>
            <c:invertIfNegative val="0"/>
            <c:bubble3D val="0"/>
            <c:spPr>
              <a:solidFill>
                <a:srgbClr val="0087B2"/>
              </a:solidFill>
            </c:spPr>
            <c:extLst>
              <c:ext xmlns:c16="http://schemas.microsoft.com/office/drawing/2014/chart" uri="{C3380CC4-5D6E-409C-BE32-E72D297353CC}">
                <c16:uniqueId val="{0000000A-5D3E-4188-80B6-C96D6FF32953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</c:spPr>
            <c:extLst>
              <c:ext xmlns:c16="http://schemas.microsoft.com/office/drawing/2014/chart" uri="{C3380CC4-5D6E-409C-BE32-E72D297353CC}">
                <c16:uniqueId val="{0000000D-5D3E-4188-80B6-C96D6FF32953}"/>
              </c:ext>
            </c:extLst>
          </c:dPt>
          <c:dPt>
            <c:idx val="3"/>
            <c:invertIfNegative val="0"/>
            <c:bubble3D val="0"/>
            <c:spPr>
              <a:solidFill>
                <a:srgbClr val="7F7F7F"/>
              </a:solidFill>
            </c:spPr>
            <c:extLst>
              <c:ext xmlns:c16="http://schemas.microsoft.com/office/drawing/2014/chart" uri="{C3380CC4-5D6E-409C-BE32-E72D297353CC}">
                <c16:uniqueId val="{0000000E-5D3E-4188-80B6-C96D6FF32953}"/>
              </c:ext>
            </c:extLst>
          </c:dPt>
          <c:dPt>
            <c:idx val="4"/>
            <c:invertIfNegative val="0"/>
            <c:bubble3D val="0"/>
            <c:spPr>
              <a:solidFill>
                <a:srgbClr val="E19900"/>
              </a:solidFill>
            </c:spPr>
            <c:extLst>
              <c:ext xmlns:c16="http://schemas.microsoft.com/office/drawing/2014/chart" uri="{C3380CC4-5D6E-409C-BE32-E72D297353CC}">
                <c16:uniqueId val="{00000012-5D3E-4188-80B6-C96D6FF32953}"/>
              </c:ext>
            </c:extLst>
          </c:dPt>
          <c:dPt>
            <c:idx val="5"/>
            <c:invertIfNegative val="0"/>
            <c:bubble3D val="0"/>
            <c:spPr>
              <a:solidFill>
                <a:srgbClr val="E19900"/>
              </a:solidFill>
            </c:spPr>
            <c:extLst>
              <c:ext xmlns:c16="http://schemas.microsoft.com/office/drawing/2014/chart" uri="{C3380CC4-5D6E-409C-BE32-E72D297353CC}">
                <c16:uniqueId val="{00000013-5D3E-4188-80B6-C96D6FF32953}"/>
              </c:ext>
            </c:extLst>
          </c:dPt>
          <c:dPt>
            <c:idx val="6"/>
            <c:invertIfNegative val="0"/>
            <c:bubble3D val="0"/>
            <c:spPr>
              <a:solidFill>
                <a:srgbClr val="7F7F7F"/>
              </a:solidFill>
            </c:spPr>
            <c:extLst>
              <c:ext xmlns:c16="http://schemas.microsoft.com/office/drawing/2014/chart" uri="{C3380CC4-5D6E-409C-BE32-E72D297353CC}">
                <c16:uniqueId val="{00000015-5D3E-4188-80B6-C96D6FF32953}"/>
              </c:ext>
            </c:extLst>
          </c:dPt>
          <c:dPt>
            <c:idx val="7"/>
            <c:invertIfNegative val="0"/>
            <c:bubble3D val="0"/>
            <c:spPr>
              <a:solidFill>
                <a:srgbClr val="7F7F7F"/>
              </a:solidFill>
            </c:spPr>
            <c:extLst>
              <c:ext xmlns:c16="http://schemas.microsoft.com/office/drawing/2014/chart" uri="{C3380CC4-5D6E-409C-BE32-E72D297353CC}">
                <c16:uniqueId val="{00000016-5D3E-4188-80B6-C96D6FF32953}"/>
              </c:ext>
            </c:extLst>
          </c:dPt>
          <c:dPt>
            <c:idx val="8"/>
            <c:invertIfNegative val="0"/>
            <c:bubble3D val="0"/>
            <c:spPr>
              <a:solidFill>
                <a:srgbClr val="7F7F7F"/>
              </a:solidFill>
            </c:spPr>
            <c:extLst>
              <c:ext xmlns:c16="http://schemas.microsoft.com/office/drawing/2014/chart" uri="{C3380CC4-5D6E-409C-BE32-E72D297353CC}">
                <c16:uniqueId val="{00000017-5D3E-4188-80B6-C96D6FF32953}"/>
              </c:ext>
            </c:extLst>
          </c:dPt>
          <c:dPt>
            <c:idx val="9"/>
            <c:invertIfNegative val="0"/>
            <c:bubble3D val="0"/>
            <c:spPr>
              <a:solidFill>
                <a:srgbClr val="CBCEDA"/>
              </a:solidFill>
            </c:spPr>
            <c:extLst>
              <c:ext xmlns:c16="http://schemas.microsoft.com/office/drawing/2014/chart" uri="{C3380CC4-5D6E-409C-BE32-E72D297353CC}">
                <c16:uniqueId val="{00000018-5D3E-4188-80B6-C96D6FF32953}"/>
              </c:ext>
            </c:extLst>
          </c:dPt>
          <c:dPt>
            <c:idx val="10"/>
            <c:invertIfNegative val="0"/>
            <c:bubble3D val="0"/>
            <c:spPr>
              <a:solidFill>
                <a:srgbClr val="CBCEDA"/>
              </a:solidFill>
            </c:spPr>
            <c:extLst>
              <c:ext xmlns:c16="http://schemas.microsoft.com/office/drawing/2014/chart" uri="{C3380CC4-5D6E-409C-BE32-E72D297353CC}">
                <c16:uniqueId val="{00000019-5D3E-4188-80B6-C96D6FF32953}"/>
              </c:ext>
            </c:extLst>
          </c:dPt>
          <c:dPt>
            <c:idx val="11"/>
            <c:invertIfNegative val="0"/>
            <c:bubble3D val="0"/>
            <c:spPr>
              <a:solidFill>
                <a:srgbClr val="CBCEDA"/>
              </a:solidFill>
            </c:spPr>
            <c:extLst>
              <c:ext xmlns:c16="http://schemas.microsoft.com/office/drawing/2014/chart" uri="{C3380CC4-5D6E-409C-BE32-E72D297353CC}">
                <c16:uniqueId val="{0000001A-5D3E-4188-80B6-C96D6FF32953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2.1</c:v>
                </c:pt>
                <c:pt idx="1">
                  <c:v>5.0999999999999996</c:v>
                </c:pt>
                <c:pt idx="2">
                  <c:v>2.8</c:v>
                </c:pt>
                <c:pt idx="3">
                  <c:v>4.4000000000000004</c:v>
                </c:pt>
                <c:pt idx="4">
                  <c:v>2</c:v>
                </c:pt>
                <c:pt idx="5">
                  <c:v>4</c:v>
                </c:pt>
                <c:pt idx="6">
                  <c:v>1.5</c:v>
                </c:pt>
                <c:pt idx="7">
                  <c:v>2.8</c:v>
                </c:pt>
                <c:pt idx="8">
                  <c:v>5.2</c:v>
                </c:pt>
                <c:pt idx="9">
                  <c:v>0.5</c:v>
                </c:pt>
                <c:pt idx="10">
                  <c:v>1</c:v>
                </c:pt>
                <c:pt idx="1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3E-4188-80B6-C96D6FF329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</c:v>
                </c:pt>
                <c:pt idx="1">
                  <c:v>4.4000000000000004</c:v>
                </c:pt>
                <c:pt idx="4">
                  <c:v>2.6</c:v>
                </c:pt>
                <c:pt idx="5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3E-4188-80B6-C96D6FF329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99956512"/>
        <c:axId val="99959776"/>
      </c:barChart>
      <c:catAx>
        <c:axId val="9995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99959776"/>
        <c:crosses val="autoZero"/>
        <c:auto val="1"/>
        <c:lblAlgn val="ctr"/>
        <c:lblOffset val="100"/>
        <c:noMultiLvlLbl val="0"/>
      </c:catAx>
      <c:valAx>
        <c:axId val="999597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Major</a:t>
                </a:r>
                <a:r>
                  <a:rPr lang="en-GB" baseline="0" dirty="0"/>
                  <a:t> bleeding (%/year)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3.5789164979509729E-2"/>
              <c:y val="9.765431780043888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 cap="sq">
            <a:solidFill>
              <a:schemeClr val="tx1"/>
            </a:solidFill>
          </a:ln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99956512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100" b="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80FF00"/>
              </a:solidFill>
            </c:spPr>
            <c:extLst>
              <c:ext xmlns:c16="http://schemas.microsoft.com/office/drawing/2014/chart" uri="{C3380CC4-5D6E-409C-BE32-E72D297353CC}">
                <c16:uniqueId val="{00000001-A977-CC44-A12C-6317C563D9FE}"/>
              </c:ext>
            </c:extLst>
          </c:dPt>
          <c:dPt>
            <c:idx val="12"/>
            <c:invertIfNegative val="0"/>
            <c:bubble3D val="0"/>
            <c:spPr>
              <a:solidFill>
                <a:srgbClr val="80FF00"/>
              </a:solidFill>
            </c:spPr>
            <c:extLst>
              <c:ext xmlns:c16="http://schemas.microsoft.com/office/drawing/2014/chart" uri="{C3380CC4-5D6E-409C-BE32-E72D297353CC}">
                <c16:uniqueId val="{00000003-A977-CC44-A12C-6317C563D9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Foglio1!$A$2:$A$14</c:f>
              <c:strCache>
                <c:ptCount val="13"/>
                <c:pt idx="0">
                  <c:v>Age</c:v>
                </c:pt>
                <c:pt idx="1">
                  <c:v>Prior bleed</c:v>
                </c:pt>
                <c:pt idx="2">
                  <c:v>Bleeding risk</c:v>
                </c:pt>
                <c:pt idx="3">
                  <c:v>Active bleeding</c:v>
                </c:pt>
                <c:pt idx="4">
                  <c:v>Refusal</c:v>
                </c:pt>
                <c:pt idx="5">
                  <c:v>Falls</c:v>
                </c:pt>
                <c:pt idx="6">
                  <c:v>Antiplatelet</c:v>
                </c:pt>
                <c:pt idx="7">
                  <c:v>Comorbidities</c:v>
                </c:pt>
                <c:pt idx="8">
                  <c:v>Dementia</c:v>
                </c:pt>
                <c:pt idx="9">
                  <c:v>Compliance</c:v>
                </c:pt>
                <c:pt idx="10">
                  <c:v>Assistance</c:v>
                </c:pt>
                <c:pt idx="11">
                  <c:v>No reasons</c:v>
                </c:pt>
                <c:pt idx="12">
                  <c:v>As much as possible</c:v>
                </c:pt>
              </c:strCache>
            </c:strRef>
          </c:cat>
          <c:val>
            <c:numRef>
              <c:f>Foglio1!$B$2:$B$14</c:f>
              <c:numCache>
                <c:formatCode>General</c:formatCode>
                <c:ptCount val="13"/>
                <c:pt idx="0">
                  <c:v>11.4</c:v>
                </c:pt>
                <c:pt idx="1">
                  <c:v>48.6</c:v>
                </c:pt>
                <c:pt idx="2">
                  <c:v>45.7</c:v>
                </c:pt>
                <c:pt idx="3">
                  <c:v>65.7</c:v>
                </c:pt>
                <c:pt idx="4">
                  <c:v>34.299999999999997</c:v>
                </c:pt>
                <c:pt idx="5">
                  <c:v>28.6</c:v>
                </c:pt>
                <c:pt idx="6">
                  <c:v>14.3</c:v>
                </c:pt>
                <c:pt idx="7">
                  <c:v>17.100000000000001</c:v>
                </c:pt>
                <c:pt idx="8">
                  <c:v>40</c:v>
                </c:pt>
                <c:pt idx="9">
                  <c:v>28.6</c:v>
                </c:pt>
                <c:pt idx="10">
                  <c:v>11.4</c:v>
                </c:pt>
                <c:pt idx="11">
                  <c:v>14.3</c:v>
                </c:pt>
                <c:pt idx="1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77-CC44-A12C-6317C563D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934768048"/>
        <c:axId val="1934762608"/>
      </c:barChart>
      <c:catAx>
        <c:axId val="193476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it-IT"/>
          </a:p>
        </c:txPr>
        <c:crossAx val="1934762608"/>
        <c:crosses val="autoZero"/>
        <c:auto val="1"/>
        <c:lblAlgn val="ctr"/>
        <c:lblOffset val="100"/>
        <c:noMultiLvlLbl val="0"/>
      </c:catAx>
      <c:valAx>
        <c:axId val="1934762608"/>
        <c:scaling>
          <c:orientation val="minMax"/>
          <c:max val="8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it-IT"/>
          </a:p>
        </c:txPr>
        <c:crossAx val="1934768048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OAC</c:v>
                </c:pt>
              </c:strCache>
            </c:strRef>
          </c:tx>
          <c:spPr>
            <a:gradFill flip="none" rotWithShape="1">
              <a:gsLst>
                <a:gs pos="0">
                  <a:srgbClr val="008000"/>
                </a:gs>
                <a:gs pos="100000">
                  <a:srgbClr val="80FF00"/>
                </a:gs>
              </a:gsLst>
              <a:lin ang="5400000" scaled="0"/>
              <a:tileRect/>
            </a:gradFill>
            <a:ln w="25400">
              <a:solidFill>
                <a:srgbClr val="008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63</c:v>
                </c:pt>
                <c:pt idx="1">
                  <c:v>81</c:v>
                </c:pt>
                <c:pt idx="2">
                  <c:v>87</c:v>
                </c:pt>
                <c:pt idx="3">
                  <c:v>89</c:v>
                </c:pt>
                <c:pt idx="4">
                  <c:v>87</c:v>
                </c:pt>
                <c:pt idx="5">
                  <c:v>85</c:v>
                </c:pt>
                <c:pt idx="6">
                  <c:v>86</c:v>
                </c:pt>
                <c:pt idx="7">
                  <c:v>78</c:v>
                </c:pt>
                <c:pt idx="8">
                  <c:v>83</c:v>
                </c:pt>
                <c:pt idx="9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4B-2C4B-98EF-F446AA6BFBC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None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100000">
                  <a:srgbClr val="FFFF66"/>
                </a:gs>
              </a:gsLst>
              <a:lin ang="5400000" scaled="0"/>
              <a:tileRect/>
            </a:gradFill>
            <a:ln>
              <a:solidFill>
                <a:srgbClr val="F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cat>
          <c:val>
            <c:numRef>
              <c:f>Foglio1!$C$2:$C$11</c:f>
              <c:numCache>
                <c:formatCode>General</c:formatCode>
                <c:ptCount val="10"/>
                <c:pt idx="0">
                  <c:v>26</c:v>
                </c:pt>
                <c:pt idx="1">
                  <c:v>11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4B-2C4B-98EF-F446AA6BF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1934763152"/>
        <c:axId val="1934763696"/>
      </c:barChart>
      <c:catAx>
        <c:axId val="193476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it-IT"/>
          </a:p>
        </c:txPr>
        <c:crossAx val="1934763696"/>
        <c:crosses val="autoZero"/>
        <c:auto val="1"/>
        <c:lblAlgn val="ctr"/>
        <c:lblOffset val="100"/>
        <c:noMultiLvlLbl val="0"/>
      </c:catAx>
      <c:valAx>
        <c:axId val="193476369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it-IT"/>
          </a:p>
        </c:txPr>
        <c:crossAx val="1934763152"/>
        <c:crosses val="autoZero"/>
        <c:crossBetween val="between"/>
        <c:majorUnit val="20"/>
      </c:valAx>
    </c:plotArea>
    <c:legend>
      <c:legendPos val="l"/>
      <c:layout>
        <c:manualLayout>
          <c:xMode val="edge"/>
          <c:yMode val="edge"/>
          <c:x val="7.6879284859879202E-2"/>
          <c:y val="7.9576771653543305E-4"/>
          <c:w val="0.25676470445800298"/>
          <c:h val="7.9658464566929099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Other</c:v>
                </c:pt>
                <c:pt idx="1">
                  <c:v>Bleeding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2-6840-B42A-53076BEB1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CC6-DC45-BF47-BEA72365ED64}"/>
              </c:ext>
            </c:extLst>
          </c:dPt>
          <c:dPt>
            <c:idx val="1"/>
            <c:bubble3D val="0"/>
            <c:spPr>
              <a:solidFill>
                <a:srgbClr val="000080"/>
              </a:solidFill>
            </c:spPr>
            <c:extLst>
              <c:ext xmlns:c16="http://schemas.microsoft.com/office/drawing/2014/chart" uri="{C3380CC4-5D6E-409C-BE32-E72D297353CC}">
                <c16:uniqueId val="{00000003-CCC6-DC45-BF47-BEA72365ED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Other</c:v>
                </c:pt>
                <c:pt idx="1">
                  <c:v>Bleeding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99.2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C6-DC45-BF47-BEA72365E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10634873573596E-2"/>
          <c:y val="4.9375000000000002E-2"/>
          <c:w val="0.90517979394468295"/>
          <c:h val="0.80263287401574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&gt;Risk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100000">
                  <a:srgbClr val="FF8000"/>
                </a:gs>
              </a:gsLst>
              <a:lin ang="5400000" scaled="0"/>
              <a:tileRect/>
            </a:gradFill>
            <a:ln w="25400">
              <a:solidFill>
                <a:srgbClr val="F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Hemorrhagic S</c:v>
                </c:pt>
                <c:pt idx="1">
                  <c:v>ICH</c:v>
                </c:pt>
                <c:pt idx="2">
                  <c:v>Life-Threatening</c:v>
                </c:pt>
                <c:pt idx="3">
                  <c:v>All-Cause Death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-64</c:v>
                </c:pt>
                <c:pt idx="1">
                  <c:v>-175</c:v>
                </c:pt>
                <c:pt idx="2">
                  <c:v>-106</c:v>
                </c:pt>
                <c:pt idx="3">
                  <c:v>-66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AF-6048-A1C5-DDEC8044A08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 &gt;risk</c:v>
                </c:pt>
              </c:strCache>
            </c:strRef>
          </c:tx>
          <c:spPr>
            <a:gradFill flip="none" rotWithShape="1">
              <a:gsLst>
                <a:gs pos="0">
                  <a:srgbClr val="0000FF"/>
                </a:gs>
                <a:gs pos="100000">
                  <a:srgbClr val="0080FF"/>
                </a:gs>
              </a:gsLst>
              <a:lin ang="5400000" scaled="0"/>
              <a:tileRect/>
            </a:gradFill>
            <a:ln w="25400">
              <a:solidFill>
                <a:srgbClr val="0000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/>
                    <a:cs typeface="Arial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Hemorrhagic S</c:v>
                </c:pt>
                <c:pt idx="1">
                  <c:v>ICH</c:v>
                </c:pt>
                <c:pt idx="2">
                  <c:v>Life-Threatening</c:v>
                </c:pt>
                <c:pt idx="3">
                  <c:v>All-Cause Death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-20</c:v>
                </c:pt>
                <c:pt idx="1">
                  <c:v>-39</c:v>
                </c:pt>
                <c:pt idx="2">
                  <c:v>-31</c:v>
                </c:pt>
                <c:pt idx="3">
                  <c:v>-34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AF-6048-A1C5-DDEC8044A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1934767504"/>
        <c:axId val="1934764240"/>
      </c:barChart>
      <c:catAx>
        <c:axId val="1934767504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it-IT"/>
          </a:p>
        </c:txPr>
        <c:crossAx val="1934764240"/>
        <c:crosses val="max"/>
        <c:auto val="1"/>
        <c:lblAlgn val="ctr"/>
        <c:lblOffset val="100"/>
        <c:noMultiLvlLbl val="0"/>
      </c:catAx>
      <c:valAx>
        <c:axId val="1934764240"/>
        <c:scaling>
          <c:orientation val="minMax"/>
          <c:min val="-2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it-IT"/>
          </a:p>
        </c:txPr>
        <c:crossAx val="1934767504"/>
        <c:crosses val="autoZero"/>
        <c:crossBetween val="between"/>
        <c:majorUnit val="50"/>
      </c:valAx>
    </c:plotArea>
    <c:legend>
      <c:legendPos val="t"/>
      <c:layout>
        <c:manualLayout>
          <c:xMode val="edge"/>
          <c:yMode val="edge"/>
          <c:x val="0.63739653245503103"/>
          <c:y val="0.83125000000000004"/>
          <c:w val="0.273005402938928"/>
          <c:h val="0.104155511811024"/>
        </c:manualLayout>
      </c:layout>
      <c:overlay val="0"/>
      <c:spPr>
        <a:solidFill>
          <a:schemeClr val="accent1">
            <a:lumMod val="20000"/>
            <a:lumOff val="80000"/>
          </a:schemeClr>
        </a:solidFill>
      </c:spPr>
      <c:txPr>
        <a:bodyPr/>
        <a:lstStyle/>
        <a:p>
          <a:pPr>
            <a:defRPr sz="1600">
              <a:latin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18671-4222-4F90-B343-03365848F428}" type="datetimeFigureOut">
              <a:rPr lang="it-IT" smtClean="0"/>
              <a:pPr/>
              <a:t>08/03/2019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00DBD-D3A4-48BB-8468-A4CCDEBEC43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71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…che siamo partiti da questa situazione: a partire dal 2010 iniziano ad essere pubblicati, sempre nel</a:t>
            </a:r>
            <a:r>
              <a:rPr lang="it-IT" baseline="0" dirty="0"/>
              <a:t> New </a:t>
            </a:r>
            <a:r>
              <a:rPr lang="it-IT" baseline="0" dirty="0" err="1"/>
              <a:t>England</a:t>
            </a:r>
            <a:r>
              <a:rPr lang="it-IT" baseline="0" dirty="0"/>
              <a:t> Journal of Medicine, i grandi trials clinici registrativi dei quattro nuovi anticoagulanti orali…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2A04-9E3C-4CA4-8E37-57D068AB06B1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65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 txBox="1">
            <a:spLocks noGrp="1" noChangeArrowheads="1"/>
          </p:cNvSpPr>
          <p:nvPr/>
        </p:nvSpPr>
        <p:spPr bwMode="auto">
          <a:xfrm>
            <a:off x="3540148" y="9120783"/>
            <a:ext cx="2708252" cy="48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73" tIns="0" rIns="18373" bIns="0" anchor="b"/>
          <a:lstStyle/>
          <a:p>
            <a:pPr marL="0" marR="0" lvl="0" indent="0" algn="r" defTabSz="73475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B89CF3-026D-42B0-AF60-B6A4BB820924}" type="slidenum">
              <a:rPr kumimoji="0" lang="it-IT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73475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538836" y="9119358"/>
            <a:ext cx="2708252" cy="48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86" tIns="44093" rIns="88186" bIns="44093" anchor="b"/>
          <a:lstStyle/>
          <a:p>
            <a:pPr marL="0" marR="0" lvl="0" indent="0" algn="r" defTabSz="880883" rtl="0" eaLnBrk="0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199594-7233-406E-A3F6-6E20F7FB631A}" type="slidenum"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pPr marL="0" marR="0" lvl="0" indent="0" algn="r" defTabSz="880883" rtl="0" eaLnBrk="0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19138"/>
            <a:ext cx="4800600" cy="3602037"/>
          </a:xfrm>
          <a:prstGeom prst="rect">
            <a:avLst/>
          </a:prstGeom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209" y="4561818"/>
            <a:ext cx="4581985" cy="4319471"/>
          </a:xfrm>
          <a:prstGeom prst="rect">
            <a:avLst/>
          </a:prstGeom>
          <a:noFill/>
          <a:ln/>
        </p:spPr>
        <p:txBody>
          <a:bodyPr lIns="88186" tIns="44093" rIns="88186" bIns="44093"/>
          <a:lstStyle/>
          <a:p>
            <a:pPr defTabSz="880883" eaLnBrk="1" hangingPunct="1"/>
            <a:r>
              <a:rPr lang="it-IT" dirty="0">
                <a:latin typeface="Times New Roman" pitchFamily="18" charset="0"/>
              </a:rPr>
              <a:t>Necessità di identificazione precoce dell</a:t>
            </a:r>
            <a:r>
              <a:rPr lang="it-IT" altLang="it-IT" dirty="0">
                <a:latin typeface="Times New Roman" pitchFamily="18" charset="0"/>
              </a:rPr>
              <a:t>’</a:t>
            </a:r>
            <a:r>
              <a:rPr lang="it-IT" dirty="0">
                <a:latin typeface="Times New Roman" pitchFamily="18" charset="0"/>
              </a:rPr>
              <a:t>anziano a rischio</a:t>
            </a:r>
          </a:p>
        </p:txBody>
      </p:sp>
    </p:spTree>
    <p:extLst>
      <p:ext uri="{BB962C8B-B14F-4D97-AF65-F5344CB8AC3E}">
        <p14:creationId xmlns:p14="http://schemas.microsoft.com/office/powerpoint/2010/main" val="2740188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7"/>
          <p:cNvSpPr txBox="1">
            <a:spLocks noGrp="1" noChangeArrowheads="1"/>
          </p:cNvSpPr>
          <p:nvPr/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548" tIns="0" rIns="18548" bIns="0" anchor="b"/>
          <a:lstStyle>
            <a:lvl1pPr defTabSz="8461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61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61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61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61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461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fld id="{F5FCF6C7-3B56-49F5-A1D4-53866FAC3F97}" type="slidenum">
              <a:rPr kumimoji="0" lang="it-IT" altLang="it-IT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8461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Times New Roman" panose="02020603050405020304" pitchFamily="18" charset="0"/>
                <a:buNone/>
                <a:tabLst/>
                <a:defRPr/>
              </a:pPr>
              <a:t>22</a:t>
            </a:fld>
            <a:endParaRPr kumimoji="0" lang="it-IT" alt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72067" name="Rectangle 7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32" tIns="44516" rIns="89032" bIns="44516" anchor="b"/>
          <a:lstStyle>
            <a:lvl1pPr defTabSz="10144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144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144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144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144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014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fld id="{A85A2867-C6A1-4516-AE48-DA53A2E43920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1014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Times New Roman" panose="02020603050405020304" pitchFamily="18" charset="0"/>
                <a:buNone/>
                <a:tabLst/>
                <a:defRPr/>
              </a:pPr>
              <a:t>22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72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472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2650"/>
            <a:ext cx="4984750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032" tIns="44516" rIns="89032" bIns="44516"/>
          <a:lstStyle/>
          <a:p>
            <a:pPr defTabSz="889000" eaLnBrk="1" hangingPunct="1">
              <a:spcBef>
                <a:spcPct val="0"/>
              </a:spcBef>
            </a:pPr>
            <a:r>
              <a:rPr lang="it-IT" altLang="it-IT"/>
              <a:t>Necessità di identificazione precoce dell’anziano a rischio</a:t>
            </a:r>
          </a:p>
        </p:txBody>
      </p:sp>
      <p:sp>
        <p:nvSpPr>
          <p:cNvPr id="472070" name="Segnaposto intestazione 2"/>
          <p:cNvSpPr txBox="1">
            <a:spLocks noGrp="1"/>
          </p:cNvSpPr>
          <p:nvPr/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Lezione 8 marzo 2013 - Laurea Specialistica in Riabilitazione</a:t>
            </a:r>
          </a:p>
        </p:txBody>
      </p:sp>
    </p:spTree>
    <p:extLst>
      <p:ext uri="{BB962C8B-B14F-4D97-AF65-F5344CB8AC3E}">
        <p14:creationId xmlns:p14="http://schemas.microsoft.com/office/powerpoint/2010/main" val="1770583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0F989-B3F0-294D-ACE6-1021EE20BCE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19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seguito ad aggiustamento per peso, genere, ipertensione, dislipidemia, diabete mellito, fumo, pregresso intervento coronarico percutaneo, pregresso ictus o attacco ischemico transitorio, scompenso cardiaco congestizio, bracci di trattamento, tipo di fibrillazione atriale, clearance della creatinina, etnia, regione, storia di aumento del rischio di cadute, storia di disturbi neuropsichiatrici e riduzione della dose</a:t>
            </a:r>
          </a:p>
          <a:p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Kato ET </a:t>
            </a:r>
            <a:r>
              <a:rPr lang="it-IT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al. </a:t>
            </a:r>
            <a:r>
              <a:rPr lang="it-IT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Circulation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2014;130: A16612</a:t>
            </a:r>
            <a:b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Presentato all’American </a:t>
            </a:r>
            <a:r>
              <a:rPr lang="it-IT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Heart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Association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Scientific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Sessions, Novembre, 2014  Chicago, USA</a:t>
            </a:r>
          </a:p>
          <a:p>
            <a:endParaRPr lang="en-US" altLang="ja-JP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29057" indent="-280406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21626" indent="-224325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570276" indent="-224325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18927" indent="-224325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E0AAA-E63F-4F68-B41E-F7F3C525D118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117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Osservando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tassi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eventi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stratificati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per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età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 per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trattamento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c’è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stato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un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aumento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del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rischio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l’aumentare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dell’età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tutti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gruppi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trattamento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 in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tutti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gli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outcomes. 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Quando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confrontano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edoxaban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 warfarin,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nel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braccio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edoxaban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60/30mg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sono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verificati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tassi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simili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 stroke/EES, stroke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ischemico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sanguinamenti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maggiori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ma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sono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state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significativamente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ridotte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le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emorragie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intracraniche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pz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età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superiore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 65aa.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È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importante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sottolineare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non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c’è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stata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alcuna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interazione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base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all’età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e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risultati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efficacia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sicurezza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Edoxaban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verso Warfarin in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tutti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gruppi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pz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sono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conformi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quelli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dello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studio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principale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(la p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interazione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non è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significativa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NB: ALLA DOMANDA SE EDOXABAN NEI PZ PIU’ GIOVANI (&lt;65aa) NON RIDUCE LE 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L’incidenza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 ICH con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Edoxaban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è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sovrapponibile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tutte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le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fasce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d’età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; con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il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Warfarin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c’è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invece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un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peggioramento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l’aumentare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dell’età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Questo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è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il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motive per cui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il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maggior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beneficio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osserva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negli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anziani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Sono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stati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analizzati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anche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altri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end point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presenti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nel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lavoro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ma non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nella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diapositiva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includono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lo stroke fatale,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sanguinamenti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fatali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sanguinamenti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GI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maggiori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e per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tutti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questi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non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sono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osservate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differenze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secoda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dell’età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–la Pint è sempre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stata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non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significativa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2A1C6-539D-4D10-AE5F-2F285F5A7A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198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 stesso ragionamento può essere fatto per i pazienti con età superiore sia agli 80aa che agli 85aa: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Maggior numero di eventi nella popolazione più anziana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d’interazione negativa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quindi, conferma della superiorità di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edoxaban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rispetto a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warfarin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nell’end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primario di sicurezza, i sanguinamenti maggiori…..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2A1C6-539D-4D10-AE5F-2F285F5A7A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75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 stesso ragionamento può essere fatto per i pazienti con età superiore sia agli 80aa che agli 85aa: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Maggior numero di eventi nella popolazione più anziana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d’interazione negativa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quindi, conferma della superiorità di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edoxaban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rispetto a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warfarin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nell’end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primario di sicurezza, i sanguinamenti maggiori…..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2A1C6-539D-4D10-AE5F-2F285F5A7A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31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17% della popolazione generale (3591pz), aveva un’età &gt;80aa.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questi pazienti si conferma il profilo di efficacia e sicurezza di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edoxaban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60 mg verso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warfarin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come dimostra la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Pint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che non è mai statisticamente significativa.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notate in tutti gli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endpoint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riportati di efficacia e sicurezza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edoxaban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 un tasso di eventi inferiore rispetto a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warfarin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 questo diminuisce ulteriormente con l’aumentare dell’età (anche se da un punto di vista statistico non c’è significatività). In particolare osservate come, nel pz &gt;80aa, si dimezzino gli ictus emorragici, i sanguinamenti fatali e ancora di più le emorragie intracraniche, e come si riduca anche il tasso degli ictus ischemici.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2A1C6-539D-4D10-AE5F-2F285F5A7A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6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665">
              <a:defRPr/>
            </a:pPr>
            <a:r>
              <a:rPr lang="en-US" altLang="ja-JP" b="1" i="0" u="sng" dirty="0"/>
              <a:t>Key Takeaway</a:t>
            </a:r>
            <a:endParaRPr lang="en-US" altLang="ja-JP" b="0" u="none" dirty="0"/>
          </a:p>
          <a:p>
            <a:pPr marL="174125" indent="-174125" defTabSz="928665">
              <a:buFont typeface="Arial" panose="020B0604020202020204" pitchFamily="34" charset="0"/>
              <a:buChar char="•"/>
              <a:defRPr/>
            </a:pPr>
            <a:r>
              <a:rPr lang="en-US" dirty="0"/>
              <a:t>Since</a:t>
            </a:r>
            <a:r>
              <a:rPr lang="en-US" baseline="0" dirty="0"/>
              <a:t> event rates for thromboembolism, bleeding, and death were higher in the elderly, the absolute numeric reductions in these events when </a:t>
            </a:r>
            <a:r>
              <a:rPr lang="en-US" baseline="0" dirty="0" err="1"/>
              <a:t>edoxaban</a:t>
            </a:r>
            <a:r>
              <a:rPr lang="en-US" baseline="0" dirty="0"/>
              <a:t> was compared to warfarin were more marked in older patients</a:t>
            </a:r>
            <a:endParaRPr lang="en-US" dirty="0"/>
          </a:p>
          <a:p>
            <a:pPr marL="174125" indent="-174125" defTabSz="928665">
              <a:buFont typeface="Arial" panose="020B0604020202020204" pitchFamily="34" charset="0"/>
              <a:buChar char="•"/>
              <a:defRPr/>
            </a:pPr>
            <a:r>
              <a:rPr lang="en-US" altLang="ja-JP" b="0" u="none" dirty="0"/>
              <a:t>There was no significant</a:t>
            </a:r>
            <a:r>
              <a:rPr lang="en-US" altLang="ja-JP" b="0" u="none" baseline="0" dirty="0"/>
              <a:t> interaction between age-group and randomized treatment for the primary net clinical outcome</a:t>
            </a:r>
            <a:endParaRPr lang="en-US" altLang="ja-JP" b="0" u="none" dirty="0"/>
          </a:p>
          <a:p>
            <a:pPr marL="174125" indent="-174125" defTabSz="928665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T</a:t>
            </a:r>
            <a:r>
              <a:rPr lang="en-US" dirty="0"/>
              <a:t>he</a:t>
            </a:r>
            <a:r>
              <a:rPr lang="en-US" baseline="0" dirty="0"/>
              <a:t> primary net clinical outcome was improved </a:t>
            </a:r>
            <a:r>
              <a:rPr lang="en-US" dirty="0"/>
              <a:t>with HDER vs warfarin in the elderly </a:t>
            </a:r>
            <a:r>
              <a:rPr lang="en-US" baseline="0" dirty="0"/>
              <a:t>(HR: 0.88 [95% CI: 0.79–0.97])</a:t>
            </a:r>
            <a:r>
              <a:rPr lang="en-US" dirty="0"/>
              <a:t> </a:t>
            </a:r>
          </a:p>
          <a:p>
            <a:pPr defTabSz="928665">
              <a:defRPr/>
            </a:pPr>
            <a:endParaRPr lang="en-US" altLang="ja-JP" b="1" i="0" u="sng" dirty="0"/>
          </a:p>
          <a:p>
            <a:pPr defTabSz="928665">
              <a:defRPr/>
            </a:pPr>
            <a:r>
              <a:rPr lang="en-US" altLang="ja-JP" b="1" i="0" u="sng" dirty="0"/>
              <a:t>Background</a:t>
            </a:r>
          </a:p>
          <a:p>
            <a:pPr marL="174125" indent="-174125" defTabSz="928665">
              <a:buFont typeface="Arial" panose="020B0604020202020204" pitchFamily="34" charset="0"/>
              <a:buChar char="•"/>
              <a:defRPr/>
            </a:pPr>
            <a:r>
              <a:rPr lang="en-US" dirty="0"/>
              <a:t>The primary net clinical outcome was a composite of stroke, SEE, all-cause death, and major bleeding (key secondary endpoint)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2BD60-51F9-4E3F-A189-0AD598E9357F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2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Rivaroxaban</a:t>
            </a:r>
            <a:r>
              <a:rPr lang="en-GB" baseline="0" dirty="0"/>
              <a:t> patients r</a:t>
            </a:r>
            <a:r>
              <a:rPr lang="en-GB" dirty="0"/>
              <a:t>educed to 15 mg if </a:t>
            </a:r>
            <a:r>
              <a:rPr lang="en-GB" dirty="0" err="1"/>
              <a:t>CrCl</a:t>
            </a:r>
            <a:r>
              <a:rPr lang="en-GB" dirty="0"/>
              <a:t> 30–49 mL/min</a:t>
            </a:r>
          </a:p>
          <a:p>
            <a:r>
              <a:rPr lang="en-GB" dirty="0" err="1"/>
              <a:t>Apixaban</a:t>
            </a:r>
            <a:r>
              <a:rPr lang="en-GB" dirty="0"/>
              <a:t> patients reduced to 2.5 mg twice-daily if at least two of the following criteria were present: age ≥80 years, body weight ≤60 kg, serum </a:t>
            </a:r>
            <a:r>
              <a:rPr lang="en-GB" dirty="0" err="1"/>
              <a:t>creatinine</a:t>
            </a:r>
            <a:r>
              <a:rPr lang="en-GB" dirty="0"/>
              <a:t> ≥1.5 mg/dl</a:t>
            </a:r>
          </a:p>
          <a:p>
            <a:endParaRPr lang="en-GB" dirty="0"/>
          </a:p>
          <a:p>
            <a:r>
              <a:rPr lang="en-GB" dirty="0"/>
              <a:t>Please mention verbally: Not head to head comparisons: these comparisons have not been made in a head to head study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2BD60-51F9-4E3F-A189-0AD598E9357F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37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 txBox="1">
            <a:spLocks noGrp="1" noChangeArrowheads="1"/>
          </p:cNvSpPr>
          <p:nvPr/>
        </p:nvSpPr>
        <p:spPr bwMode="auto">
          <a:xfrm>
            <a:off x="3540148" y="9120783"/>
            <a:ext cx="2708252" cy="48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73" tIns="0" rIns="18373" bIns="0" anchor="b"/>
          <a:lstStyle/>
          <a:p>
            <a:pPr marL="0" marR="0" lvl="0" indent="0" algn="r" defTabSz="73475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C82AA5-4DFF-45E9-87E3-D81269B5146B}" type="slidenum">
              <a:rPr kumimoji="0" lang="it-IT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73475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538836" y="9119358"/>
            <a:ext cx="2708252" cy="48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86" tIns="44093" rIns="88186" bIns="44093" anchor="b"/>
          <a:lstStyle/>
          <a:p>
            <a:pPr marL="0" marR="0" lvl="0" indent="0" algn="r" defTabSz="880883" rtl="0" eaLnBrk="0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1CEE5-D56A-480F-B291-C90099A80564}" type="slidenum"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pPr marL="0" marR="0" lvl="0" indent="0" algn="r" defTabSz="880883" rtl="0" eaLnBrk="0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19138"/>
            <a:ext cx="4800600" cy="3602037"/>
          </a:xfrm>
          <a:prstGeom prst="rect">
            <a:avLst/>
          </a:prstGeom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209" y="4561818"/>
            <a:ext cx="4581985" cy="4319471"/>
          </a:xfrm>
          <a:prstGeom prst="rect">
            <a:avLst/>
          </a:prstGeom>
          <a:noFill/>
          <a:ln/>
        </p:spPr>
        <p:txBody>
          <a:bodyPr lIns="88186" tIns="44093" rIns="88186" bIns="44093"/>
          <a:lstStyle/>
          <a:p>
            <a:pPr defTabSz="880883" eaLnBrk="1" hangingPunct="1"/>
            <a:r>
              <a:rPr lang="it-IT" dirty="0">
                <a:latin typeface="Times New Roman" pitchFamily="18" charset="0"/>
              </a:rPr>
              <a:t>Necessità di identificazione precoce dell</a:t>
            </a:r>
            <a:r>
              <a:rPr lang="it-IT" altLang="it-IT" dirty="0">
                <a:latin typeface="Times New Roman" pitchFamily="18" charset="0"/>
              </a:rPr>
              <a:t>’</a:t>
            </a:r>
            <a:r>
              <a:rPr lang="it-IT" dirty="0">
                <a:latin typeface="Times New Roman" pitchFamily="18" charset="0"/>
              </a:rPr>
              <a:t>anziano a rischio</a:t>
            </a:r>
          </a:p>
        </p:txBody>
      </p:sp>
    </p:spTree>
    <p:extLst>
      <p:ext uri="{BB962C8B-B14F-4D97-AF65-F5344CB8AC3E}">
        <p14:creationId xmlns:p14="http://schemas.microsoft.com/office/powerpoint/2010/main" val="403243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DF46-E43C-4C0A-A3B9-B6184CD2FB7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B7D-635D-44F8-8319-3739229D78D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DF46-E43C-4C0A-A3B9-B6184CD2FB7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B7D-635D-44F8-8319-3739229D78D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30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5748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748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34525197"/>
      </p:ext>
    </p:extLst>
  </p:cSld>
  <p:clrMapOvr>
    <a:masterClrMapping/>
  </p:clrMapOvr>
  <p:transition>
    <p:strips dir="r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38982406"/>
      </p:ext>
    </p:extLst>
  </p:cSld>
  <p:clrMapOvr>
    <a:masterClrMapping/>
  </p:clrMapOvr>
  <p:transition>
    <p:strips dir="r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43649713"/>
      </p:ext>
    </p:extLst>
  </p:cSld>
  <p:clrMapOvr>
    <a:masterClrMapping/>
  </p:clrMapOvr>
  <p:transition>
    <p:strips dir="r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156889"/>
      </p:ext>
    </p:extLst>
  </p:cSld>
  <p:clrMapOvr>
    <a:masterClrMapping/>
  </p:clrMapOvr>
  <p:transition>
    <p:strips dir="r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84482676"/>
      </p:ext>
    </p:extLst>
  </p:cSld>
  <p:clrMapOvr>
    <a:masterClrMapping/>
  </p:clrMapOvr>
  <p:transition>
    <p:strips dir="r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2591234"/>
      </p:ext>
    </p:extLst>
  </p:cSld>
  <p:clrMapOvr>
    <a:masterClrMapping/>
  </p:clrMapOvr>
  <p:transition>
    <p:strips dir="r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5425508"/>
      </p:ext>
    </p:extLst>
  </p:cSld>
  <p:clrMapOvr>
    <a:masterClrMapping/>
  </p:clrMapOvr>
  <p:transition>
    <p:strips dir="r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147638"/>
            <a:ext cx="1943100" cy="55419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147638"/>
            <a:ext cx="5676900" cy="55419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41122677"/>
      </p:ext>
    </p:extLst>
  </p:cSld>
  <p:clrMapOvr>
    <a:masterClrMapping/>
  </p:clrMapOvr>
  <p:transition>
    <p:strips dir="r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2859-A1F0-4389-9FFB-F836D08DC09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FC7A-BD4A-49DC-BD99-BD172C0193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8914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2859-A1F0-4389-9FFB-F836D08DC09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FC7A-BD4A-49DC-BD99-BD172C0193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55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DF46-E43C-4C0A-A3B9-B6184CD2FB7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B7D-635D-44F8-8319-3739229D78D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515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2859-A1F0-4389-9FFB-F836D08DC09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FC7A-BD4A-49DC-BD99-BD172C0193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7410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2859-A1F0-4389-9FFB-F836D08DC09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FC7A-BD4A-49DC-BD99-BD172C0193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2732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2859-A1F0-4389-9FFB-F836D08DC09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FC7A-BD4A-49DC-BD99-BD172C0193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681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2859-A1F0-4389-9FFB-F836D08DC09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FC7A-BD4A-49DC-BD99-BD172C0193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5812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2859-A1F0-4389-9FFB-F836D08DC09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FC7A-BD4A-49DC-BD99-BD172C0193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3131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2859-A1F0-4389-9FFB-F836D08DC09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FC7A-BD4A-49DC-BD99-BD172C0193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3436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2859-A1F0-4389-9FFB-F836D08DC09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FC7A-BD4A-49DC-BD99-BD172C0193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5044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2859-A1F0-4389-9FFB-F836D08DC09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FC7A-BD4A-49DC-BD99-BD172C0193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4565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2859-A1F0-4389-9FFB-F836D08DC09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FC7A-BD4A-49DC-BD99-BD172C0193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0859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DAFE-43B5-F341-9C93-3A53C1DF9D4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450A-0235-0342-AC13-FB8252C6A65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4726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9" y="69852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63500" y="1449390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63500" y="2976565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fld id="{85F4E1E6-D1EC-4041-89A6-337249EF9831}" type="datetimeFigureOut">
              <a:rPr lang="it-IT"/>
              <a:pPr>
                <a:defRPr/>
              </a:pPr>
              <a:t>08/03/2019</a:t>
            </a:fld>
            <a:endParaRPr lang="it-IT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baseline="30000" smtClean="0"/>
            </a:lvl1pPr>
          </a:lstStyle>
          <a:p>
            <a:pPr>
              <a:defRPr/>
            </a:pPr>
            <a:fld id="{3E1E73AF-F47C-4977-9C3D-1F7295FEEE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9920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DAFE-43B5-F341-9C93-3A53C1DF9D4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450A-0235-0342-AC13-FB8252C6A65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67880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DAFE-43B5-F341-9C93-3A53C1DF9D4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450A-0235-0342-AC13-FB8252C6A65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7862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DAFE-43B5-F341-9C93-3A53C1DF9D4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450A-0235-0342-AC13-FB8252C6A65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52833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DAFE-43B5-F341-9C93-3A53C1DF9D4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450A-0235-0342-AC13-FB8252C6A65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81476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DAFE-43B5-F341-9C93-3A53C1DF9D4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450A-0235-0342-AC13-FB8252C6A65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1307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DAFE-43B5-F341-9C93-3A53C1DF9D4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450A-0235-0342-AC13-FB8252C6A65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4249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DAFE-43B5-F341-9C93-3A53C1DF9D4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450A-0235-0342-AC13-FB8252C6A65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873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DAFE-43B5-F341-9C93-3A53C1DF9D4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450A-0235-0342-AC13-FB8252C6A65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3615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DAFE-43B5-F341-9C93-3A53C1DF9D4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450A-0235-0342-AC13-FB8252C6A65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1467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DAFE-43B5-F341-9C93-3A53C1DF9D4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450A-0235-0342-AC13-FB8252C6A65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5645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fld id="{17B743EA-02D3-4508-A7BE-E1B5BF277634}" type="datetimeFigureOut">
              <a:rPr lang="it-IT"/>
              <a:pPr>
                <a:defRPr/>
              </a:pPr>
              <a:t>08/03/2019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baseline="30000" smtClean="0"/>
            </a:lvl1pPr>
          </a:lstStyle>
          <a:p>
            <a:pPr>
              <a:defRPr/>
            </a:pPr>
            <a:fld id="{252400C3-3AD0-405D-B47A-C79554D926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99047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3A9BFC-C747-4795-80BB-D9114015F07F}" type="datetimeFigureOut">
              <a:rPr lang="en-US">
                <a:solidFill>
                  <a:srgbClr val="000000"/>
                </a:solidFill>
                <a:latin typeface="Arial"/>
                <a:ea typeface="MS PGothic"/>
              </a:rPr>
              <a:pPr/>
              <a:t>3/8/2019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4CAB9-A74F-4A15-BA06-6C7E0FE550F6}" type="slidenum">
              <a:rPr lang="fr-CA">
                <a:solidFill>
                  <a:srgbClr val="000000"/>
                </a:solidFill>
                <a:latin typeface="Arial"/>
                <a:ea typeface="MS PGothic"/>
              </a:rPr>
              <a:pPr/>
              <a:t>‹N›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6758156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D303DD-D96D-47B8-B666-C15E41BF4ED6}" type="datetimeFigureOut">
              <a:rPr lang="en-US">
                <a:solidFill>
                  <a:srgbClr val="000000"/>
                </a:solidFill>
                <a:latin typeface="Arial"/>
                <a:ea typeface="MS PGothic"/>
              </a:rPr>
              <a:pPr/>
              <a:t>3/8/2019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2451B-C518-4A90-AD74-0B0C8E2209C2}" type="slidenum">
              <a:rPr lang="fr-CA">
                <a:solidFill>
                  <a:srgbClr val="000000"/>
                </a:solidFill>
                <a:latin typeface="Arial"/>
                <a:ea typeface="MS PGothic"/>
              </a:rPr>
              <a:pPr/>
              <a:t>‹N›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56982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CA4F30-4F1C-467E-AD80-B0A1EA1ADEDE}" type="datetimeFigureOut">
              <a:rPr lang="en-US">
                <a:solidFill>
                  <a:srgbClr val="000000"/>
                </a:solidFill>
                <a:latin typeface="Arial"/>
                <a:ea typeface="MS PGothic"/>
              </a:rPr>
              <a:pPr/>
              <a:t>3/8/2019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26EBA-5E2A-4D3B-AE0B-B08258B8F162}" type="slidenum">
              <a:rPr lang="fr-CA">
                <a:solidFill>
                  <a:srgbClr val="000000"/>
                </a:solidFill>
                <a:latin typeface="Arial"/>
                <a:ea typeface="MS PGothic"/>
              </a:rPr>
              <a:pPr/>
              <a:t>‹N›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38884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B0FEE-128F-4F57-A399-67A7FC92C125}" type="datetimeFigureOut">
              <a:rPr lang="en-US">
                <a:solidFill>
                  <a:srgbClr val="000000"/>
                </a:solidFill>
                <a:latin typeface="Arial"/>
                <a:ea typeface="MS PGothic"/>
              </a:rPr>
              <a:pPr/>
              <a:t>3/8/2019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25643-CE2D-4895-94C4-984D9C5B8B14}" type="slidenum">
              <a:rPr lang="fr-CA">
                <a:solidFill>
                  <a:srgbClr val="000000"/>
                </a:solidFill>
                <a:latin typeface="Arial"/>
                <a:ea typeface="MS PGothic"/>
              </a:rPr>
              <a:pPr/>
              <a:t>‹N›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41746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2708D-494B-461C-8268-1C4172ADFE2E}" type="datetimeFigureOut">
              <a:rPr lang="en-US">
                <a:solidFill>
                  <a:srgbClr val="000000"/>
                </a:solidFill>
                <a:latin typeface="Arial"/>
                <a:ea typeface="MS PGothic"/>
              </a:rPr>
              <a:pPr/>
              <a:t>3/8/2019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BC1DD-5285-4CBA-B003-7C090273652C}" type="slidenum">
              <a:rPr lang="fr-CA">
                <a:solidFill>
                  <a:srgbClr val="000000"/>
                </a:solidFill>
                <a:latin typeface="Arial"/>
                <a:ea typeface="MS PGothic"/>
              </a:rPr>
              <a:pPr/>
              <a:t>‹N›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95755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3576A-4C65-45ED-BC2A-D19E43C74B8D}" type="datetimeFigureOut">
              <a:rPr lang="en-US">
                <a:solidFill>
                  <a:srgbClr val="000000"/>
                </a:solidFill>
                <a:latin typeface="Arial"/>
                <a:ea typeface="MS PGothic"/>
              </a:rPr>
              <a:pPr/>
              <a:t>3/8/2019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88A8E-FB6F-470E-9FD7-F878DA450A83}" type="slidenum">
              <a:rPr lang="fr-CA">
                <a:solidFill>
                  <a:srgbClr val="000000"/>
                </a:solidFill>
                <a:latin typeface="Arial"/>
                <a:ea typeface="MS PGothic"/>
              </a:rPr>
              <a:pPr/>
              <a:t>‹N›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7989246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1E94DA-2585-4625-81B1-EF978D5AC420}" type="datetimeFigureOut">
              <a:rPr lang="en-US">
                <a:solidFill>
                  <a:srgbClr val="000000"/>
                </a:solidFill>
                <a:latin typeface="Arial"/>
                <a:ea typeface="MS PGothic"/>
              </a:rPr>
              <a:pPr/>
              <a:t>3/8/2019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AE6CE-F93C-409E-8B2C-515BA03F6680}" type="slidenum">
              <a:rPr lang="fr-CA">
                <a:solidFill>
                  <a:srgbClr val="000000"/>
                </a:solidFill>
                <a:latin typeface="Arial"/>
                <a:ea typeface="MS PGothic"/>
              </a:rPr>
              <a:pPr/>
              <a:t>‹N›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64339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B8D541-471F-4DC9-96D3-5BDFF0B75D69}" type="datetimeFigureOut">
              <a:rPr lang="en-US">
                <a:solidFill>
                  <a:srgbClr val="000000"/>
                </a:solidFill>
                <a:latin typeface="Arial"/>
                <a:ea typeface="MS PGothic"/>
              </a:rPr>
              <a:pPr/>
              <a:t>3/8/2019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571B8-8D2B-4565-BB44-78FFAF047A37}" type="slidenum">
              <a:rPr lang="fr-CA">
                <a:solidFill>
                  <a:srgbClr val="000000"/>
                </a:solidFill>
                <a:latin typeface="Arial"/>
                <a:ea typeface="MS PGothic"/>
              </a:rPr>
              <a:pPr/>
              <a:t>‹N›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12399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1562C-E08A-4CAA-AC14-9CDC739F02F0}" type="datetimeFigureOut">
              <a:rPr lang="en-US">
                <a:solidFill>
                  <a:srgbClr val="000000"/>
                </a:solidFill>
                <a:latin typeface="Arial"/>
                <a:ea typeface="MS PGothic"/>
              </a:rPr>
              <a:pPr/>
              <a:t>3/8/2019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17DF3-CFD3-454B-B283-01AFD33D90FB}" type="slidenum">
              <a:rPr lang="fr-CA">
                <a:solidFill>
                  <a:srgbClr val="000000"/>
                </a:solidFill>
                <a:latin typeface="Arial"/>
                <a:ea typeface="MS PGothic"/>
              </a:rPr>
              <a:pPr/>
              <a:t>‹N›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890322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683B7-FC40-4559-B4A8-61AFED6C431B}" type="datetimeFigureOut">
              <a:rPr lang="en-US">
                <a:solidFill>
                  <a:srgbClr val="000000"/>
                </a:solidFill>
                <a:latin typeface="Arial"/>
                <a:ea typeface="MS PGothic"/>
              </a:rPr>
              <a:pPr/>
              <a:t>3/8/2019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01ED4-FB08-4FFF-A5DE-AED774259C86}" type="slidenum">
              <a:rPr lang="fr-CA">
                <a:solidFill>
                  <a:srgbClr val="000000"/>
                </a:solidFill>
                <a:latin typeface="Arial"/>
                <a:ea typeface="MS PGothic"/>
              </a:rPr>
              <a:pPr/>
              <a:t>‹N›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4194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 flipV="1">
            <a:off x="69851" y="2376490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69851" y="2341565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68264" y="2468565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/>
          <a:lstStyle>
            <a:lvl1pPr algn="l">
              <a:buNone/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fld id="{3693FF75-2843-4212-96CE-77F29FECFBA6}" type="datetimeFigureOut">
              <a:rPr lang="it-IT"/>
              <a:pPr>
                <a:defRPr/>
              </a:pPr>
              <a:t>08/03/2019</a:t>
            </a:fld>
            <a:endParaRPr lang="it-IT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algn="ctr"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spcBef>
                <a:spcPct val="50000"/>
              </a:spcBef>
              <a:defRPr b="1" baseline="30000" smtClean="0"/>
            </a:lvl1pPr>
          </a:lstStyle>
          <a:p>
            <a:pPr>
              <a:defRPr/>
            </a:pPr>
            <a:fld id="{6DF0F3FC-D486-4134-8E71-F7EE925C91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272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A62A71-7324-4A2D-A5E5-E6163CC6B49C}" type="datetimeFigureOut">
              <a:rPr lang="en-US">
                <a:solidFill>
                  <a:srgbClr val="000000"/>
                </a:solidFill>
                <a:latin typeface="Arial"/>
                <a:ea typeface="MS PGothic"/>
              </a:rPr>
              <a:pPr/>
              <a:t>3/8/2019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81897-4384-4A63-869F-5C9D8FBBBB6E}" type="slidenum">
              <a:rPr lang="fr-CA">
                <a:solidFill>
                  <a:srgbClr val="000000"/>
                </a:solidFill>
                <a:latin typeface="Arial"/>
                <a:ea typeface="MS PGothic"/>
              </a:rPr>
              <a:pPr/>
              <a:t>‹N›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7096317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6CB5F-91B1-4004-84C5-C596FA7723B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A3B8-1C6B-4B09-ACAA-91C251853C8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447F-FCC3-4C57-A602-FCE7DDD355F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5E070-7895-4A8C-AD3F-EE4D2F537C7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CEA6-D473-42ED-A17F-41CF4858B41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A0A7-7D45-46E3-8D10-7A70EE55A24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D741B-2AE5-4EAC-BCBE-DA8955B4332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A6AC2-95FB-4B94-80E0-501D3B9EE14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0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0E39-E14E-4533-99E1-BCB02FDE69A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8CEEE-73D5-4FB6-8167-7E9B1F053BD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8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445D-9BAA-47A7-AB12-37B612CA39F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4750-E48E-4810-AC21-2AD90B98D06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25CEA-0CDF-4085-87A7-9CD04632B7C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6A96-7531-4308-84A9-F051CB45A60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2C87C-30B2-45A0-91EC-DE515F64F99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495D4-5F26-4F07-9EE1-B915F4CFEE8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5BB91-DA38-4C9B-9435-CAEE55D1F0D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8719-1084-4653-874F-BE56B5A812B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fld id="{BA3FDA91-3518-4024-BB71-FB21FDEB6E1F}" type="datetimeFigureOut">
              <a:rPr lang="it-IT"/>
              <a:pPr>
                <a:defRPr/>
              </a:pPr>
              <a:t>08/03/2019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baseline="30000" smtClean="0"/>
            </a:lvl1pPr>
          </a:lstStyle>
          <a:p>
            <a:pPr>
              <a:defRPr/>
            </a:pPr>
            <a:fld id="{6C437FD7-5DCA-4024-979E-414D3E0CE6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78767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1839-6DC9-46F0-BD20-976FF2C8074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BD90-C79F-42DE-8A7F-98EE6CECDE3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1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B3EE-50A1-41B3-852D-7780A012E12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F25C6-CABB-4650-AD03-DC542380812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0" y="0"/>
            <a:ext cx="9144000" cy="6491288"/>
            <a:chOff x="0" y="-16"/>
            <a:chExt cx="9144000" cy="6491612"/>
          </a:xfrm>
        </p:grpSpPr>
        <p:sp>
          <p:nvSpPr>
            <p:cNvPr id="7" name="Rectangle 6"/>
            <p:cNvSpPr/>
            <p:nvPr userDrawn="1"/>
          </p:nvSpPr>
          <p:spPr>
            <a:xfrm>
              <a:off x="319088" y="-16"/>
              <a:ext cx="3367087" cy="92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343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pic>
          <p:nvPicPr>
            <p:cNvPr id="8" name="Picture 12" descr="large gray wave for title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691454"/>
              <a:ext cx="9144000" cy="2745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 userDrawn="1"/>
          </p:nvSpPr>
          <p:spPr>
            <a:xfrm>
              <a:off x="319088" y="1690756"/>
              <a:ext cx="6880225" cy="4800840"/>
            </a:xfrm>
            <a:prstGeom prst="rect">
              <a:avLst/>
            </a:pr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343">
                <a:defRPr/>
              </a:pPr>
              <a:endParaRPr lang="en-US" sz="1800" dirty="0">
                <a:solidFill>
                  <a:srgbClr val="4D4F53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19088" y="1692343"/>
              <a:ext cx="6880225" cy="904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343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15" descr="color waves for title 1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88" y="3847965"/>
              <a:ext cx="8824912" cy="666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6" descr="slogan.pn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0141" y="361455"/>
              <a:ext cx="2129651" cy="505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7" descr="DS_logo_portrait_sm.pn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18871" y="215264"/>
              <a:ext cx="619389" cy="813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36" y="5334000"/>
            <a:ext cx="2057400" cy="5334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702" y="4456089"/>
            <a:ext cx="5797296" cy="81183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2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563136" y="6096003"/>
            <a:ext cx="3657600" cy="1397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1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2pPr>
            <a:lvl3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3pPr>
            <a:lvl4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4pPr>
            <a:lvl5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563136" y="6262468"/>
            <a:ext cx="3657600" cy="152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1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2pPr>
            <a:lvl3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3pPr>
            <a:lvl4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4pPr>
            <a:lvl5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BA4CD34-9F1A-3147-8FCA-DD7F9839796C}"/>
              </a:ext>
            </a:extLst>
          </p:cNvPr>
          <p:cNvSpPr/>
          <p:nvPr userDrawn="1"/>
        </p:nvSpPr>
        <p:spPr>
          <a:xfrm>
            <a:off x="8217244" y="14561"/>
            <a:ext cx="987982" cy="122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it-IT" sz="180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71175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- customizable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Picture1 title 1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1747843"/>
            <a:ext cx="3383280" cy="337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Picture2 title 1a.jpg"/>
          <p:cNvPicPr>
            <a:picLocks noChangeAspect="1"/>
          </p:cNvPicPr>
          <p:nvPr/>
        </p:nvPicPr>
        <p:blipFill>
          <a:blip r:embed="rId3" cstate="print"/>
          <a:srcRect l="545" r="481"/>
          <a:stretch>
            <a:fillRect/>
          </a:stretch>
        </p:blipFill>
        <p:spPr bwMode="auto">
          <a:xfrm>
            <a:off x="3695701" y="889018"/>
            <a:ext cx="4632730" cy="41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0" y="-4763"/>
            <a:ext cx="9144000" cy="6862763"/>
            <a:chOff x="0" y="-5243"/>
            <a:chExt cx="9144000" cy="6863244"/>
          </a:xfrm>
        </p:grpSpPr>
        <p:pic>
          <p:nvPicPr>
            <p:cNvPr id="9" name="Picture 13" descr="large bottom white wave for title 1a.pn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879851"/>
              <a:ext cx="9144000" cy="297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large bottom  gray wave for title 1a.pn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9088" y="3825026"/>
              <a:ext cx="6880225" cy="2677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0" y="-480"/>
              <a:ext cx="9144000" cy="1687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343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19088" y="-5243"/>
              <a:ext cx="3367087" cy="920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343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19088" y="1687152"/>
              <a:ext cx="3376612" cy="904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343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pic>
          <p:nvPicPr>
            <p:cNvPr id="15" name="Picture 19" descr="color waves for title 1.pn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9088" y="3842738"/>
              <a:ext cx="8824912" cy="666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563136" y="5334000"/>
            <a:ext cx="2057400" cy="5334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555702" y="4456089"/>
            <a:ext cx="5797296" cy="81183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2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563136" y="6096003"/>
            <a:ext cx="3657600" cy="1397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1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2pPr>
            <a:lvl3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3pPr>
            <a:lvl4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4pPr>
            <a:lvl5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563136" y="6262468"/>
            <a:ext cx="3657600" cy="152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1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2pPr>
            <a:lvl3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3pPr>
            <a:lvl4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4pPr>
            <a:lvl5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slogan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142" y="361454"/>
            <a:ext cx="2129651" cy="50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DS_logo_portrait_sm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8872" y="215269"/>
            <a:ext cx="619389" cy="81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020F0A7C-3DF5-5E41-9156-75BAF3BA3539}"/>
              </a:ext>
            </a:extLst>
          </p:cNvPr>
          <p:cNvSpPr/>
          <p:nvPr userDrawn="1"/>
        </p:nvSpPr>
        <p:spPr>
          <a:xfrm>
            <a:off x="8317430" y="14562"/>
            <a:ext cx="826570" cy="101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it-IT" sz="180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94621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0" y="-4760"/>
            <a:ext cx="9144000" cy="4513263"/>
            <a:chOff x="0" y="-5243"/>
            <a:chExt cx="9144002" cy="4514453"/>
          </a:xfrm>
        </p:grpSpPr>
        <p:sp>
          <p:nvSpPr>
            <p:cNvPr id="7" name="Rectangle 6"/>
            <p:cNvSpPr/>
            <p:nvPr userDrawn="1"/>
          </p:nvSpPr>
          <p:spPr>
            <a:xfrm>
              <a:off x="319088" y="-5243"/>
              <a:ext cx="3367088" cy="92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343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pic>
          <p:nvPicPr>
            <p:cNvPr id="8" name="Picture 12" descr="large gray wave for title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686227"/>
              <a:ext cx="9144000" cy="2745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 userDrawn="1"/>
          </p:nvSpPr>
          <p:spPr>
            <a:xfrm>
              <a:off x="319088" y="1695418"/>
              <a:ext cx="3376613" cy="920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343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14" descr="color waves for title 1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90" y="3842738"/>
              <a:ext cx="8824912" cy="666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63136" y="5334000"/>
            <a:ext cx="2057400" cy="5334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555702" y="4456089"/>
            <a:ext cx="5797296" cy="81183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2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563136" y="6096003"/>
            <a:ext cx="3657600" cy="1397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1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2pPr>
            <a:lvl3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3pPr>
            <a:lvl4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4pPr>
            <a:lvl5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563136" y="6262468"/>
            <a:ext cx="3657600" cy="152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1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2pPr>
            <a:lvl3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3pPr>
            <a:lvl4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4pPr>
            <a:lvl5pPr>
              <a:buFontTx/>
              <a:buNone/>
              <a:defRPr sz="9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6" descr="sloga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142" y="361454"/>
            <a:ext cx="2129651" cy="50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DS_logo_portrait_sm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8872" y="215269"/>
            <a:ext cx="619389" cy="81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C4DCC214-9E19-6C41-9314-7CFD45115680}"/>
              </a:ext>
            </a:extLst>
          </p:cNvPr>
          <p:cNvSpPr/>
          <p:nvPr userDrawn="1"/>
        </p:nvSpPr>
        <p:spPr>
          <a:xfrm>
            <a:off x="8318872" y="31519"/>
            <a:ext cx="825129" cy="997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it-IT" sz="180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81431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4756"/>
            <a:ext cx="9144000" cy="6875463"/>
            <a:chOff x="0" y="-5244"/>
            <a:chExt cx="9144000" cy="6875944"/>
          </a:xfrm>
        </p:grpSpPr>
        <p:grpSp>
          <p:nvGrpSpPr>
            <p:cNvPr id="5" name="Group 14"/>
            <p:cNvGrpSpPr>
              <a:grpSpLocks/>
            </p:cNvGrpSpPr>
            <p:nvPr userDrawn="1"/>
          </p:nvGrpSpPr>
          <p:grpSpPr bwMode="auto">
            <a:xfrm>
              <a:off x="0" y="-5244"/>
              <a:ext cx="9144000" cy="6875944"/>
              <a:chOff x="0" y="-5244"/>
              <a:chExt cx="9144000" cy="6875944"/>
            </a:xfrm>
          </p:grpSpPr>
          <p:pic>
            <p:nvPicPr>
              <p:cNvPr id="7" name="Picture 5"/>
              <p:cNvPicPr>
                <a:picLocks noChangeAspect="1"/>
              </p:cNvPicPr>
              <p:nvPr/>
            </p:nvPicPr>
            <p:blipFill>
              <a:blip r:embed="rId2" cstate="print"/>
              <a:srcRect t="97440"/>
              <a:stretch>
                <a:fillRect/>
              </a:stretch>
            </p:blipFill>
            <p:spPr bwMode="auto">
              <a:xfrm>
                <a:off x="0" y="6696075"/>
                <a:ext cx="9144000" cy="174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 userDrawn="1"/>
            </p:nvSpPr>
            <p:spPr>
              <a:xfrm>
                <a:off x="319088" y="-5244"/>
                <a:ext cx="6880225" cy="920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343"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9" name="Picture 15" descr="multi gray wave 2 for title 3a.png"/>
              <p:cNvPicPr>
                <a:picLocks noChangeAspect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052517"/>
                <a:ext cx="9144000" cy="3273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 userDrawn="1"/>
            </p:nvSpPr>
            <p:spPr>
              <a:xfrm>
                <a:off x="319088" y="6775443"/>
                <a:ext cx="6877050" cy="825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343"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" name="Picture 12" descr="color waves for title 3a.pn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618849"/>
              <a:ext cx="9144000" cy="59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itle 10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73892" cy="1066800"/>
          </a:xfrm>
        </p:spPr>
        <p:txBody>
          <a:bodyPr anchor="t">
            <a:normAutofit/>
          </a:bodyPr>
          <a:lstStyle>
            <a:lvl1pPr marL="0" indent="0" algn="l">
              <a:defRPr sz="280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66656" y="1219200"/>
            <a:ext cx="6873892" cy="914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7" descr="DS_logo_portrait_sm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8872" y="215269"/>
            <a:ext cx="619389" cy="81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DE2EEDEE-7D76-4DE9-B5E5-05FEBD7C06C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400300" y="6467477"/>
            <a:ext cx="4343400" cy="273051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pPr defTabSz="913343">
              <a:defRPr/>
            </a:pPr>
            <a:r>
              <a:rPr lang="en-US">
                <a:solidFill>
                  <a:srgbClr val="4D4F53"/>
                </a:solidFill>
              </a:rPr>
              <a:t>CONFIDENTIAL – FOR INTERNAL USE ONLY</a:t>
            </a:r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D7E1FC7-BF32-8B4C-9987-0BAEA505217A}"/>
              </a:ext>
            </a:extLst>
          </p:cNvPr>
          <p:cNvSpPr/>
          <p:nvPr userDrawn="1"/>
        </p:nvSpPr>
        <p:spPr>
          <a:xfrm>
            <a:off x="8318872" y="31519"/>
            <a:ext cx="825129" cy="997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it-IT" sz="180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28713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676" y="152399"/>
            <a:ext cx="7999417" cy="68368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346" tIns="45673" rIns="91346" bIns="45673" numCol="1" anchor="ctr" anchorCtr="0" compatLnSpc="1">
            <a:prstTxWarp prst="textNoShape">
              <a:avLst/>
            </a:prstTxWarp>
          </a:bodyPr>
          <a:lstStyle>
            <a:lvl1pPr>
              <a:defRPr lang="en-US" sz="2400" dirty="0">
                <a:solidFill>
                  <a:schemeClr val="accent1"/>
                </a:solidFill>
              </a:defRPr>
            </a:lvl1pPr>
          </a:lstStyle>
          <a:p>
            <a:pPr marL="0" lvl="0" defTabSz="913343" latinLnBrk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4"/>
          </p:nvPr>
        </p:nvSpPr>
        <p:spPr>
          <a:xfrm>
            <a:off x="2400300" y="6467477"/>
            <a:ext cx="4343400" cy="273051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pPr defTabSz="913343">
              <a:defRPr/>
            </a:pPr>
            <a:r>
              <a:rPr lang="en-US">
                <a:solidFill>
                  <a:srgbClr val="4D4F53"/>
                </a:solidFill>
              </a:rPr>
              <a:t>CONFIDENTIAL – FOR INTERNAL USE ONLY</a:t>
            </a:r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2D8FDE85-EB12-4DB8-AE68-3D191F5E39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675" y="1016075"/>
            <a:ext cx="8229600" cy="4927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6D7A-E1D7-4A6B-8F00-0DAB97E2A2E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5280" y="1525200"/>
            <a:ext cx="8276400" cy="4723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399C2A8-4A0D-8B4B-B34D-29A4545AEFA4}"/>
              </a:ext>
            </a:extLst>
          </p:cNvPr>
          <p:cNvSpPr/>
          <p:nvPr userDrawn="1"/>
        </p:nvSpPr>
        <p:spPr>
          <a:xfrm>
            <a:off x="8416287" y="14562"/>
            <a:ext cx="788939" cy="953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it-IT" sz="180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0819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676" y="152399"/>
            <a:ext cx="7999417" cy="68368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346" tIns="45673" rIns="91346" bIns="45673" numCol="1" anchor="ctr" anchorCtr="0" compatLnSpc="1">
            <a:prstTxWarp prst="textNoShape">
              <a:avLst/>
            </a:prstTxWarp>
          </a:bodyPr>
          <a:lstStyle>
            <a:lvl1pPr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0" lvl="0" defTabSz="913343" latinLnBrk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4"/>
          </p:nvPr>
        </p:nvSpPr>
        <p:spPr>
          <a:xfrm>
            <a:off x="2400300" y="6467477"/>
            <a:ext cx="4343400" cy="273051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pPr defTabSz="913343">
              <a:defRPr/>
            </a:pPr>
            <a:r>
              <a:rPr lang="en-US">
                <a:solidFill>
                  <a:srgbClr val="4D4F53"/>
                </a:solidFill>
              </a:rPr>
              <a:t>CONFIDENTIAL – FOR INTERNAL USE ONLY</a:t>
            </a:r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6D7A-E1D7-4A6B-8F00-0DAB97E2A2E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5280" y="1525200"/>
            <a:ext cx="8276400" cy="4723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2A1B21E-94D0-854C-9C70-E53D18661502}"/>
              </a:ext>
            </a:extLst>
          </p:cNvPr>
          <p:cNvSpPr/>
          <p:nvPr userDrawn="1"/>
        </p:nvSpPr>
        <p:spPr>
          <a:xfrm>
            <a:off x="8416287" y="14562"/>
            <a:ext cx="788939" cy="953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it-IT" sz="180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85672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676" y="152399"/>
            <a:ext cx="7999417" cy="68368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346" tIns="45673" rIns="91346" bIns="45673" numCol="1" anchor="ctr" anchorCtr="0" compatLnSpc="1">
            <a:prstTxWarp prst="textNoShape">
              <a:avLst/>
            </a:prstTxWarp>
          </a:bodyPr>
          <a:lstStyle>
            <a:lvl1pPr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0" lvl="0" defTabSz="913343" latinLnBrk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4"/>
          </p:nvPr>
        </p:nvSpPr>
        <p:spPr>
          <a:xfrm>
            <a:off x="2400300" y="6467477"/>
            <a:ext cx="4343400" cy="273051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pPr defTabSz="913343">
              <a:defRPr/>
            </a:pPr>
            <a:r>
              <a:rPr lang="en-US">
                <a:solidFill>
                  <a:srgbClr val="4D4F53"/>
                </a:solidFill>
              </a:rPr>
              <a:t>CONFIDENTIAL – FOR INTERNAL USE ONLY</a:t>
            </a:r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1950063-27AE-7540-9E88-47FF33240799}"/>
              </a:ext>
            </a:extLst>
          </p:cNvPr>
          <p:cNvSpPr/>
          <p:nvPr userDrawn="1"/>
        </p:nvSpPr>
        <p:spPr>
          <a:xfrm>
            <a:off x="8416287" y="14562"/>
            <a:ext cx="788939" cy="953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it-IT" sz="180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87165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77" tIns="34289" rIns="68577" bIns="34289" rtlCol="0" anchor="b">
            <a:normAutofit/>
          </a:bodyPr>
          <a:lstStyle>
            <a:lvl1pPr algn="ctr">
              <a:defRPr lang="en-US" dirty="0">
                <a:solidFill>
                  <a:schemeClr val="tx2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68577" tIns="34289" rIns="68577" bIns="34289" rtlCol="0">
            <a:normAutofit/>
          </a:bodyPr>
          <a:lstStyle>
            <a:lvl1pPr>
              <a:defRPr lang="en-US" smtClean="0">
                <a:solidFill>
                  <a:srgbClr val="000000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4841776-1CB9-5E46-BC0E-F92DEECCE4DC}"/>
              </a:ext>
            </a:extLst>
          </p:cNvPr>
          <p:cNvSpPr/>
          <p:nvPr userDrawn="1"/>
        </p:nvSpPr>
        <p:spPr>
          <a:xfrm>
            <a:off x="8416287" y="14562"/>
            <a:ext cx="788939" cy="953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it-IT" sz="180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05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fld id="{40119A24-E7E4-4B3C-B259-8A85204ABB0D}" type="datetimeFigureOut">
              <a:rPr lang="it-IT"/>
              <a:pPr>
                <a:defRPr/>
              </a:pPr>
              <a:t>08/03/2019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baseline="30000" smtClean="0"/>
            </a:lvl1pPr>
          </a:lstStyle>
          <a:p>
            <a:pPr>
              <a:defRPr/>
            </a:pPr>
            <a:fld id="{F5E8D28F-50D0-4994-A34D-3279967D30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109141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8581" y="6426900"/>
            <a:ext cx="4366097" cy="323851"/>
          </a:xfrm>
        </p:spPr>
        <p:txBody>
          <a:bodyPr anchor="b" anchorCtr="0"/>
          <a:lstStyle>
            <a:lvl1pPr mar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None/>
              <a:defRPr lang="en-US" sz="1200" b="1" kern="1200" dirty="0" smtClean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  <a:lvl2pPr mar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None/>
              <a:defRPr lang="en-US" sz="1200" b="1" kern="1200" dirty="0" smtClean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defRPr>
            </a:lvl2pPr>
            <a:lvl3pPr mar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None/>
              <a:defRPr lang="en-US" sz="1200" b="1" kern="1200" dirty="0" smtClean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defRPr>
            </a:lvl3pPr>
            <a:lvl4pPr mar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None/>
              <a:defRPr lang="en-US" sz="1200" b="1" kern="1200" dirty="0" smtClean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defRPr>
            </a:lvl4pPr>
            <a:lvl5pPr mar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None/>
              <a:defRPr lang="en-GB" sz="1200" b="1" kern="120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87747" y="6426900"/>
            <a:ext cx="4372910" cy="323851"/>
          </a:xfrm>
        </p:spPr>
        <p:txBody>
          <a:bodyPr anchor="b" anchorCtr="0"/>
          <a:lstStyle>
            <a:lvl1pPr marL="0" indent="0" algn="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None/>
              <a:defRPr lang="en-US" sz="1200" b="1" kern="1200" dirty="0" smtClean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  <a:lvl2pPr mar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None/>
              <a:defRPr lang="en-US" sz="1200" b="1" kern="1200" dirty="0" smtClean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defRPr>
            </a:lvl2pPr>
            <a:lvl3pPr mar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None/>
              <a:defRPr lang="en-US" sz="1200" b="1" kern="1200" dirty="0" smtClean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defRPr>
            </a:lvl3pPr>
            <a:lvl4pPr mar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None/>
              <a:defRPr lang="en-US" sz="1200" b="1" kern="1200" dirty="0" smtClean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defRPr>
            </a:lvl4pPr>
            <a:lvl5pPr mar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None/>
              <a:defRPr lang="en-GB" sz="1200" b="1" kern="120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7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7271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352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77565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706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763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3578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428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7D1BD23-6E54-4D9D-AD88-A2813C73CC25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455F51"/>
                </a:solidFill>
              </a:rPr>
              <a:t>
              </a:t>
            </a:r>
            <a:endParaRPr lang="en-US" dirty="0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455F51"/>
                </a:solidFill>
              </a:rPr>
              <a:pPr/>
              <a:t>‹N›</a:t>
            </a:fld>
            <a:endParaRPr lang="en-US" dirty="0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101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38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fld id="{77370317-4B45-45CF-9727-55680AA67B36}" type="datetimeFigureOut">
              <a:rPr lang="it-IT"/>
              <a:pPr>
                <a:defRPr/>
              </a:pPr>
              <a:t>08/03/2019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baseline="30000" smtClean="0"/>
            </a:lvl1pPr>
          </a:lstStyle>
          <a:p>
            <a:pPr>
              <a:defRPr/>
            </a:pPr>
            <a:fld id="{99B10234-86F8-46E4-BB1E-3CA6CA4003E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258106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0096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17399"/>
      </p:ext>
    </p:extLst>
  </p:cSld>
  <p:clrMapOvr>
    <a:masterClrMapping/>
  </p:clrMapOvr>
  <p:hf sldNum="0"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4893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723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86814" y="2130428"/>
            <a:ext cx="6871447" cy="147002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FF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73306" y="3886202"/>
            <a:ext cx="619909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6D77C7-E9C3-4A10-B64E-9584DB00B7B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2383"/>
      </p:ext>
    </p:extLst>
  </p:cSld>
  <p:clrMapOvr>
    <a:masterClrMapping/>
  </p:clrMapOvr>
  <p:transition spd="med"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800" b="1"/>
            </a:lvl1pPr>
            <a:lvl2pPr marL="283930" indent="-283930">
              <a:buClr>
                <a:srgbClr val="FF0000"/>
              </a:buClr>
              <a:buFont typeface="Wingdings" pitchFamily="2" charset="2"/>
              <a:buChar char="§"/>
              <a:defRPr sz="2400"/>
            </a:lvl2pPr>
            <a:lvl3pPr marL="534718" indent="-227131">
              <a:buClr>
                <a:srgbClr val="FF0000"/>
              </a:buClr>
              <a:defRPr sz="2000"/>
            </a:lvl3pPr>
            <a:lvl4pPr marL="801289" indent="-227131">
              <a:defRPr/>
            </a:lvl4pPr>
            <a:lvl5pPr marL="1069430" indent="-227131"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1CD1-C62B-4C15-BBD6-B2AAEB93C54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55965"/>
      </p:ext>
    </p:extLst>
  </p:cSld>
  <p:clrMapOvr>
    <a:masterClrMapping/>
  </p:clrMapOvr>
  <p:transition spd="med"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2739523"/>
            <a:ext cx="77724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4103496"/>
            <a:ext cx="7772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2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5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2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7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13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5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9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4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410E7-546A-4EA5-937A-314F1D6CAD8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69066"/>
      </p:ext>
    </p:extLst>
  </p:cSld>
  <p:clrMapOvr>
    <a:masterClrMapping/>
  </p:clrMapOvr>
  <p:transition spd="med"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9167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8267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8201C-7C08-4F1E-8188-5E162427216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23029"/>
      </p:ext>
    </p:extLst>
  </p:cSld>
  <p:clrMapOvr>
    <a:masterClrMapping/>
  </p:clrMapOvr>
  <p:transition spd="med"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269" indent="0">
              <a:buNone/>
              <a:defRPr sz="2000" b="1"/>
            </a:lvl2pPr>
            <a:lvl3pPr marL="908541" indent="0">
              <a:buNone/>
              <a:defRPr sz="1800" b="1"/>
            </a:lvl3pPr>
            <a:lvl4pPr marL="1362814" indent="0">
              <a:buNone/>
              <a:defRPr sz="1600" b="1"/>
            </a:lvl4pPr>
            <a:lvl5pPr marL="1817083" indent="0">
              <a:buNone/>
              <a:defRPr sz="1600" b="1"/>
            </a:lvl5pPr>
            <a:lvl6pPr marL="2271357" indent="0">
              <a:buNone/>
              <a:defRPr sz="1600" b="1"/>
            </a:lvl6pPr>
            <a:lvl7pPr marL="2725623" indent="0">
              <a:buNone/>
              <a:defRPr sz="1600" b="1"/>
            </a:lvl7pPr>
            <a:lvl8pPr marL="3179887" indent="0">
              <a:buNone/>
              <a:defRPr sz="1600" b="1"/>
            </a:lvl8pPr>
            <a:lvl9pPr marL="3634165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269" indent="0">
              <a:buNone/>
              <a:defRPr sz="2000" b="1"/>
            </a:lvl2pPr>
            <a:lvl3pPr marL="908541" indent="0">
              <a:buNone/>
              <a:defRPr sz="1800" b="1"/>
            </a:lvl3pPr>
            <a:lvl4pPr marL="1362814" indent="0">
              <a:buNone/>
              <a:defRPr sz="1600" b="1"/>
            </a:lvl4pPr>
            <a:lvl5pPr marL="1817083" indent="0">
              <a:buNone/>
              <a:defRPr sz="1600" b="1"/>
            </a:lvl5pPr>
            <a:lvl6pPr marL="2271357" indent="0">
              <a:buNone/>
              <a:defRPr sz="1600" b="1"/>
            </a:lvl6pPr>
            <a:lvl7pPr marL="2725623" indent="0">
              <a:buNone/>
              <a:defRPr sz="1600" b="1"/>
            </a:lvl7pPr>
            <a:lvl8pPr marL="3179887" indent="0">
              <a:buNone/>
              <a:defRPr sz="1600" b="1"/>
            </a:lvl8pPr>
            <a:lvl9pPr marL="3634165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F14F-7E3F-4C50-98F5-07E4FB8AE43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20560"/>
      </p:ext>
    </p:extLst>
  </p:cSld>
  <p:clrMapOvr>
    <a:masterClrMapping/>
  </p:clrMapOvr>
  <p:transition spd="med"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59CB5-B5AA-44D8-B760-CC195A92606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49854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fld id="{3A46665A-D988-4166-9B65-6F78B74E8772}" type="datetimeFigureOut">
              <a:rPr lang="it-IT"/>
              <a:pPr>
                <a:defRPr/>
              </a:pPr>
              <a:t>08/03/2019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baseline="30000" smtClean="0"/>
            </a:lvl1pPr>
          </a:lstStyle>
          <a:p>
            <a:pPr>
              <a:defRPr/>
            </a:pPr>
            <a:fld id="{569104A1-907F-4907-8DC6-348AEBE946F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257627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D0376-0629-467D-ACF6-BFB2CB56AE1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48723"/>
      </p:ext>
    </p:extLst>
  </p:cSld>
  <p:clrMapOvr>
    <a:masterClrMapping/>
  </p:clrMapOvr>
  <p:transition spd="med"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4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269" indent="0">
              <a:buNone/>
              <a:defRPr sz="1200"/>
            </a:lvl2pPr>
            <a:lvl3pPr marL="908541" indent="0">
              <a:buNone/>
              <a:defRPr sz="1000"/>
            </a:lvl3pPr>
            <a:lvl4pPr marL="1362814" indent="0">
              <a:buNone/>
              <a:defRPr sz="900"/>
            </a:lvl4pPr>
            <a:lvl5pPr marL="1817083" indent="0">
              <a:buNone/>
              <a:defRPr sz="900"/>
            </a:lvl5pPr>
            <a:lvl6pPr marL="2271357" indent="0">
              <a:buNone/>
              <a:defRPr sz="900"/>
            </a:lvl6pPr>
            <a:lvl7pPr marL="2725623" indent="0">
              <a:buNone/>
              <a:defRPr sz="900"/>
            </a:lvl7pPr>
            <a:lvl8pPr marL="3179887" indent="0">
              <a:buNone/>
              <a:defRPr sz="900"/>
            </a:lvl8pPr>
            <a:lvl9pPr marL="3634165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3CD8-7570-4257-9532-10D8F51D674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70075"/>
      </p:ext>
    </p:extLst>
  </p:cSld>
  <p:clrMapOvr>
    <a:masterClrMapping/>
  </p:clrMapOvr>
  <p:transition spd="med">
    <p:wipe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4269" indent="0">
              <a:buNone/>
              <a:defRPr sz="2800"/>
            </a:lvl2pPr>
            <a:lvl3pPr marL="908541" indent="0">
              <a:buNone/>
              <a:defRPr sz="2400"/>
            </a:lvl3pPr>
            <a:lvl4pPr marL="1362814" indent="0">
              <a:buNone/>
              <a:defRPr sz="2000"/>
            </a:lvl4pPr>
            <a:lvl5pPr marL="1817083" indent="0">
              <a:buNone/>
              <a:defRPr sz="2000"/>
            </a:lvl5pPr>
            <a:lvl6pPr marL="2271357" indent="0">
              <a:buNone/>
              <a:defRPr sz="2000"/>
            </a:lvl6pPr>
            <a:lvl7pPr marL="2725623" indent="0">
              <a:buNone/>
              <a:defRPr sz="2000"/>
            </a:lvl7pPr>
            <a:lvl8pPr marL="3179887" indent="0">
              <a:buNone/>
              <a:defRPr sz="2000"/>
            </a:lvl8pPr>
            <a:lvl9pPr marL="3634165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269" indent="0">
              <a:buNone/>
              <a:defRPr sz="1200"/>
            </a:lvl2pPr>
            <a:lvl3pPr marL="908541" indent="0">
              <a:buNone/>
              <a:defRPr sz="1000"/>
            </a:lvl3pPr>
            <a:lvl4pPr marL="1362814" indent="0">
              <a:buNone/>
              <a:defRPr sz="900"/>
            </a:lvl4pPr>
            <a:lvl5pPr marL="1817083" indent="0">
              <a:buNone/>
              <a:defRPr sz="900"/>
            </a:lvl5pPr>
            <a:lvl6pPr marL="2271357" indent="0">
              <a:buNone/>
              <a:defRPr sz="900"/>
            </a:lvl6pPr>
            <a:lvl7pPr marL="2725623" indent="0">
              <a:buNone/>
              <a:defRPr sz="900"/>
            </a:lvl7pPr>
            <a:lvl8pPr marL="3179887" indent="0">
              <a:buNone/>
              <a:defRPr sz="900"/>
            </a:lvl8pPr>
            <a:lvl9pPr marL="3634165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B424-F708-41AE-B8AF-09B669D59C2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2732"/>
      </p:ext>
    </p:extLst>
  </p:cSld>
  <p:clrMapOvr>
    <a:masterClrMapping/>
  </p:clrMapOvr>
  <p:transition spd="med">
    <p:wipe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7A53-2924-43B0-9DBB-2663AF596FC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61533"/>
      </p:ext>
    </p:extLst>
  </p:cSld>
  <p:clrMapOvr>
    <a:masterClrMapping/>
  </p:clrMapOvr>
  <p:transition spd="med"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1" y="27470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CA221-9EB0-4C4D-A5C0-2E2B44E2985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62718"/>
      </p:ext>
    </p:extLst>
  </p:cSld>
  <p:clrMapOvr>
    <a:masterClrMapping/>
  </p:clrMapOvr>
  <p:transition spd="med"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86809" y="2130428"/>
            <a:ext cx="6871447" cy="147002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FF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73306" y="3886202"/>
            <a:ext cx="619909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4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7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1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6D77C7-E9C3-4A10-B64E-9584DB00B7B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94775"/>
      </p:ext>
    </p:extLst>
  </p:cSld>
  <p:clrMapOvr>
    <a:masterClrMapping/>
  </p:clrMapOvr>
  <p:transition spd="med"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800" b="1"/>
            </a:lvl1pPr>
            <a:lvl2pPr marL="284077" indent="-284077">
              <a:buClr>
                <a:srgbClr val="FF0000"/>
              </a:buClr>
              <a:buFont typeface="Wingdings" pitchFamily="2" charset="2"/>
              <a:buChar char="§"/>
              <a:defRPr sz="2400"/>
            </a:lvl2pPr>
            <a:lvl3pPr marL="534995" indent="-227249">
              <a:buClr>
                <a:srgbClr val="FF0000"/>
              </a:buClr>
              <a:defRPr sz="2000"/>
            </a:lvl3pPr>
            <a:lvl4pPr marL="801704" indent="-227249">
              <a:defRPr/>
            </a:lvl4pPr>
            <a:lvl5pPr marL="1069985" indent="-227249"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1CD1-C62B-4C15-BBD6-B2AAEB93C54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40945"/>
      </p:ext>
    </p:extLst>
  </p:cSld>
  <p:clrMapOvr>
    <a:masterClrMapping/>
  </p:clrMapOvr>
  <p:transition spd="med"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2739518"/>
            <a:ext cx="77724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4103496"/>
            <a:ext cx="7772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0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3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80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2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7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15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60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410E7-546A-4EA5-937A-314F1D6CAD8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33048"/>
      </p:ext>
    </p:extLst>
  </p:cSld>
  <p:clrMapOvr>
    <a:masterClrMapping/>
  </p:clrMapOvr>
  <p:transition spd="med">
    <p:wipe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9167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8267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8201C-7C08-4F1E-8188-5E162427216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41634"/>
      </p:ext>
    </p:extLst>
  </p:cSld>
  <p:clrMapOvr>
    <a:masterClrMapping/>
  </p:clrMapOvr>
  <p:transition spd="med"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504" indent="0">
              <a:buNone/>
              <a:defRPr sz="2000" b="1"/>
            </a:lvl2pPr>
            <a:lvl3pPr marL="909013" indent="0">
              <a:buNone/>
              <a:defRPr sz="1800" b="1"/>
            </a:lvl3pPr>
            <a:lvl4pPr marL="1363522" indent="0">
              <a:buNone/>
              <a:defRPr sz="1600" b="1"/>
            </a:lvl4pPr>
            <a:lvl5pPr marL="1818025" indent="0">
              <a:buNone/>
              <a:defRPr sz="1600" b="1"/>
            </a:lvl5pPr>
            <a:lvl6pPr marL="2272535" indent="0">
              <a:buNone/>
              <a:defRPr sz="1600" b="1"/>
            </a:lvl6pPr>
            <a:lvl7pPr marL="2727038" indent="0">
              <a:buNone/>
              <a:defRPr sz="1600" b="1"/>
            </a:lvl7pPr>
            <a:lvl8pPr marL="3181536" indent="0">
              <a:buNone/>
              <a:defRPr sz="1600" b="1"/>
            </a:lvl8pPr>
            <a:lvl9pPr marL="363604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504" indent="0">
              <a:buNone/>
              <a:defRPr sz="2000" b="1"/>
            </a:lvl2pPr>
            <a:lvl3pPr marL="909013" indent="0">
              <a:buNone/>
              <a:defRPr sz="1800" b="1"/>
            </a:lvl3pPr>
            <a:lvl4pPr marL="1363522" indent="0">
              <a:buNone/>
              <a:defRPr sz="1600" b="1"/>
            </a:lvl4pPr>
            <a:lvl5pPr marL="1818025" indent="0">
              <a:buNone/>
              <a:defRPr sz="1600" b="1"/>
            </a:lvl5pPr>
            <a:lvl6pPr marL="2272535" indent="0">
              <a:buNone/>
              <a:defRPr sz="1600" b="1"/>
            </a:lvl6pPr>
            <a:lvl7pPr marL="2727038" indent="0">
              <a:buNone/>
              <a:defRPr sz="1600" b="1"/>
            </a:lvl7pPr>
            <a:lvl8pPr marL="3181536" indent="0">
              <a:buNone/>
              <a:defRPr sz="1600" b="1"/>
            </a:lvl8pPr>
            <a:lvl9pPr marL="363604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F14F-7E3F-4C50-98F5-07E4FB8AE43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70029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 useBgFill="1">
        <p:nvSpPr>
          <p:cNvPr id="6" name="Rounded Rectangle 8"/>
          <p:cNvSpPr/>
          <p:nvPr/>
        </p:nvSpPr>
        <p:spPr>
          <a:xfrm>
            <a:off x="63501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fld id="{C3C356FB-BE73-4E26-AE42-F1DCCE1AA393}" type="datetimeFigureOut">
              <a:rPr lang="it-IT"/>
              <a:pPr>
                <a:defRPr/>
              </a:pPr>
              <a:t>08/03/2019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baseline="30000" smtClean="0"/>
            </a:lvl1pPr>
          </a:lstStyle>
          <a:p>
            <a:pPr>
              <a:defRPr/>
            </a:pPr>
            <a:fld id="{431029DB-5901-4B99-8B4B-32D55ABA1F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14536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59CB5-B5AA-44D8-B760-CC195A92606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78519"/>
      </p:ext>
    </p:extLst>
  </p:cSld>
  <p:clrMapOvr>
    <a:masterClrMapping/>
  </p:clrMapOvr>
  <p:transition spd="med"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D0376-0629-467D-ACF6-BFB2CB56AE1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63056"/>
      </p:ext>
    </p:extLst>
  </p:cSld>
  <p:clrMapOvr>
    <a:masterClrMapping/>
  </p:clrMapOvr>
  <p:transition spd="med"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4" y="27310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504" indent="0">
              <a:buNone/>
              <a:defRPr sz="1200"/>
            </a:lvl2pPr>
            <a:lvl3pPr marL="909013" indent="0">
              <a:buNone/>
              <a:defRPr sz="1000"/>
            </a:lvl3pPr>
            <a:lvl4pPr marL="1363522" indent="0">
              <a:buNone/>
              <a:defRPr sz="900"/>
            </a:lvl4pPr>
            <a:lvl5pPr marL="1818025" indent="0">
              <a:buNone/>
              <a:defRPr sz="900"/>
            </a:lvl5pPr>
            <a:lvl6pPr marL="2272535" indent="0">
              <a:buNone/>
              <a:defRPr sz="900"/>
            </a:lvl6pPr>
            <a:lvl7pPr marL="2727038" indent="0">
              <a:buNone/>
              <a:defRPr sz="900"/>
            </a:lvl7pPr>
            <a:lvl8pPr marL="3181536" indent="0">
              <a:buNone/>
              <a:defRPr sz="900"/>
            </a:lvl8pPr>
            <a:lvl9pPr marL="363604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3CD8-7570-4257-9532-10D8F51D674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79021"/>
      </p:ext>
    </p:extLst>
  </p:cSld>
  <p:clrMapOvr>
    <a:masterClrMapping/>
  </p:clrMapOvr>
  <p:transition spd="med"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4504" indent="0">
              <a:buNone/>
              <a:defRPr sz="2800"/>
            </a:lvl2pPr>
            <a:lvl3pPr marL="909013" indent="0">
              <a:buNone/>
              <a:defRPr sz="2400"/>
            </a:lvl3pPr>
            <a:lvl4pPr marL="1363522" indent="0">
              <a:buNone/>
              <a:defRPr sz="2000"/>
            </a:lvl4pPr>
            <a:lvl5pPr marL="1818025" indent="0">
              <a:buNone/>
              <a:defRPr sz="2000"/>
            </a:lvl5pPr>
            <a:lvl6pPr marL="2272535" indent="0">
              <a:buNone/>
              <a:defRPr sz="2000"/>
            </a:lvl6pPr>
            <a:lvl7pPr marL="2727038" indent="0">
              <a:buNone/>
              <a:defRPr sz="2000"/>
            </a:lvl7pPr>
            <a:lvl8pPr marL="3181536" indent="0">
              <a:buNone/>
              <a:defRPr sz="2000"/>
            </a:lvl8pPr>
            <a:lvl9pPr marL="3636048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504" indent="0">
              <a:buNone/>
              <a:defRPr sz="1200"/>
            </a:lvl2pPr>
            <a:lvl3pPr marL="909013" indent="0">
              <a:buNone/>
              <a:defRPr sz="1000"/>
            </a:lvl3pPr>
            <a:lvl4pPr marL="1363522" indent="0">
              <a:buNone/>
              <a:defRPr sz="900"/>
            </a:lvl4pPr>
            <a:lvl5pPr marL="1818025" indent="0">
              <a:buNone/>
              <a:defRPr sz="900"/>
            </a:lvl5pPr>
            <a:lvl6pPr marL="2272535" indent="0">
              <a:buNone/>
              <a:defRPr sz="900"/>
            </a:lvl6pPr>
            <a:lvl7pPr marL="2727038" indent="0">
              <a:buNone/>
              <a:defRPr sz="900"/>
            </a:lvl7pPr>
            <a:lvl8pPr marL="3181536" indent="0">
              <a:buNone/>
              <a:defRPr sz="900"/>
            </a:lvl8pPr>
            <a:lvl9pPr marL="363604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B424-F708-41AE-B8AF-09B669D59C2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94961"/>
      </p:ext>
    </p:extLst>
  </p:cSld>
  <p:clrMapOvr>
    <a:masterClrMapping/>
  </p:clrMapOvr>
  <p:transition spd="med">
    <p:wipe dir="r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7A53-2924-43B0-9DBB-2663AF596FC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05949"/>
      </p:ext>
    </p:extLst>
  </p:cSld>
  <p:clrMapOvr>
    <a:masterClrMapping/>
  </p:clrMapOvr>
  <p:transition spd="med"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1" y="274695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95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CA221-9EB0-4C4D-A5C0-2E2B44E2985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94898"/>
      </p:ext>
    </p:extLst>
  </p:cSld>
  <p:clrMapOvr>
    <a:masterClrMapping/>
  </p:clrMapOvr>
  <p:transition spd="med"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68F11-6549-4607-8E26-EA932DC18D0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91679465"/>
      </p:ext>
    </p:extLst>
  </p:cSld>
  <p:clrMapOvr>
    <a:masterClrMapping/>
  </p:clrMapOvr>
  <p:transition>
    <p:strips dir="rd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79908-DE3A-44C9-9438-E806D956352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125155"/>
      </p:ext>
    </p:extLst>
  </p:cSld>
  <p:clrMapOvr>
    <a:masterClrMapping/>
  </p:clrMapOvr>
  <p:transition>
    <p:strips dir="rd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6FD49-819F-42C5-B37F-0243E754BEA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62606965"/>
      </p:ext>
    </p:extLst>
  </p:cSld>
  <p:clrMapOvr>
    <a:masterClrMapping/>
  </p:clrMapOvr>
  <p:transition>
    <p:strips dir="rd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8547B-4783-4605-BF08-42F186CC6FF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07350606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DF46-E43C-4C0A-A3B9-B6184CD2FB7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B7D-635D-44F8-8319-3739229D78D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64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4" y="4683127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68264" y="4649790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68264" y="4773615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fld id="{C5802D05-E91C-418A-8229-87A1A1B56062}" type="datetimeFigureOut">
              <a:rPr lang="it-IT"/>
              <a:pPr>
                <a:defRPr/>
              </a:pPr>
              <a:t>08/03/2019</a:t>
            </a:fld>
            <a:endParaRPr lang="it-I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algn="ctr"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spcBef>
                <a:spcPct val="50000"/>
              </a:spcBef>
              <a:defRPr b="1" baseline="30000" smtClean="0"/>
            </a:lvl1pPr>
          </a:lstStyle>
          <a:p>
            <a:pPr>
              <a:defRPr/>
            </a:pPr>
            <a:fld id="{EF7F2C06-B4BF-4802-AC18-ADAF047111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366876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CB462-4DEB-4854-BB05-99DCB18BC4E1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60237617"/>
      </p:ext>
    </p:extLst>
  </p:cSld>
  <p:clrMapOvr>
    <a:masterClrMapping/>
  </p:clrMapOvr>
  <p:transition>
    <p:strips dir="rd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4EC2C-4B47-47DE-A50D-EB4D02B87A21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47232318"/>
      </p:ext>
    </p:extLst>
  </p:cSld>
  <p:clrMapOvr>
    <a:masterClrMapping/>
  </p:clrMapOvr>
  <p:transition>
    <p:strips dir="rd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F8283-160B-4786-A967-E4A62099078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06480051"/>
      </p:ext>
    </p:extLst>
  </p:cSld>
  <p:clrMapOvr>
    <a:masterClrMapping/>
  </p:clrMapOvr>
  <p:transition>
    <p:strips dir="rd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8F63B-B450-40F5-AAF2-13CD1883B36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99042159"/>
      </p:ext>
    </p:extLst>
  </p:cSld>
  <p:clrMapOvr>
    <a:masterClrMapping/>
  </p:clrMapOvr>
  <p:transition>
    <p:strips dir="rd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D2D5C-A9B5-4599-8842-7663876B6521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31026296"/>
      </p:ext>
    </p:extLst>
  </p:cSld>
  <p:clrMapOvr>
    <a:masterClrMapping/>
  </p:clrMapOvr>
  <p:transition>
    <p:strips dir="rd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4D0BF-BA72-48BF-AF6B-2E95417CE58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99515562"/>
      </p:ext>
    </p:extLst>
  </p:cSld>
  <p:clrMapOvr>
    <a:masterClrMapping/>
  </p:clrMapOvr>
  <p:transition>
    <p:strips dir="rd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6099E-530C-4C9D-A114-DF34E9CE2CF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61888969"/>
      </p:ext>
    </p:extLst>
  </p:cSld>
  <p:clrMapOvr>
    <a:masterClrMapping/>
  </p:clrMapOvr>
  <p:transition>
    <p:strips dir="rd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13641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869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405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fld id="{6EB017EC-5BAE-4A0A-ADD8-322F6D672FF6}" type="datetimeFigureOut">
              <a:rPr lang="it-IT"/>
              <a:pPr>
                <a:defRPr/>
              </a:pPr>
              <a:t>08/03/2019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baseline="30000" smtClean="0"/>
            </a:lvl1pPr>
          </a:lstStyle>
          <a:p>
            <a:pPr>
              <a:defRPr/>
            </a:pPr>
            <a:fld id="{82B8B069-B55B-4F84-BD5F-EFD5D13CFE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30016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6755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0736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5104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6830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7D1BD23-6E54-4D9D-AD88-A2813C73CC25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455F51"/>
                </a:solidFill>
              </a:rPr>
              <a:t>
              </a:t>
            </a:r>
            <a:endParaRPr lang="en-US" dirty="0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455F51"/>
                </a:solidFill>
              </a:rPr>
              <a:pPr/>
              <a:t>‹N›</a:t>
            </a:fld>
            <a:endParaRPr lang="en-US" dirty="0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5970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5535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7427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8726"/>
      </p:ext>
    </p:extLst>
  </p:cSld>
  <p:clrMapOvr>
    <a:masterClrMapping/>
  </p:clrMapOvr>
  <p:hf sldNum="0" hdr="0" ftr="0" dt="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33785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6564"/>
            <a:ext cx="7886700" cy="46794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1" y="5996941"/>
            <a:ext cx="5884238" cy="632460"/>
          </a:xfrm>
        </p:spPr>
        <p:txBody>
          <a:bodyPr anchor="b"/>
          <a:lstStyle>
            <a:lvl1pPr marL="0" indent="0">
              <a:buNone/>
              <a:defRPr sz="750">
                <a:solidFill>
                  <a:schemeClr val="accent5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78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fld id="{87E6E894-E4E3-4CBD-B6C3-3E6B0BDCC29A}" type="datetimeFigureOut">
              <a:rPr lang="it-IT"/>
              <a:pPr>
                <a:defRPr/>
              </a:pPr>
              <a:t>08/03/2019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50000"/>
              </a:spcBef>
              <a:spcAft>
                <a:spcPct val="0"/>
              </a:spcAft>
              <a:defRPr b="1"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baseline="30000" smtClean="0"/>
            </a:lvl1pPr>
          </a:lstStyle>
          <a:p>
            <a:pPr>
              <a:defRPr/>
            </a:pPr>
            <a:fld id="{05F1A190-36D3-40BE-90C0-530640CBA05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944644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12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5" y="3609975"/>
            <a:ext cx="7451725" cy="430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5" y="2755582"/>
            <a:ext cx="7451725" cy="492443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3422650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69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3609975"/>
            <a:ext cx="7451724" cy="430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4" y="2754441"/>
            <a:ext cx="7451725" cy="492443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3422650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6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11188" y="1376363"/>
            <a:ext cx="8281987" cy="48609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</p:txBody>
      </p:sp>
    </p:spTree>
    <p:extLst>
      <p:ext uri="{BB962C8B-B14F-4D97-AF65-F5344CB8AC3E}">
        <p14:creationId xmlns:p14="http://schemas.microsoft.com/office/powerpoint/2010/main" val="805935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612776" y="1824374"/>
            <a:ext cx="8280400" cy="4412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370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612774" y="1376772"/>
            <a:ext cx="4032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/>
          </p:nvPr>
        </p:nvSpPr>
        <p:spPr>
          <a:xfrm>
            <a:off x="4860480" y="1376772"/>
            <a:ext cx="4032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</p:spTree>
    <p:extLst>
      <p:ext uri="{BB962C8B-B14F-4D97-AF65-F5344CB8AC3E}">
        <p14:creationId xmlns:p14="http://schemas.microsoft.com/office/powerpoint/2010/main" val="504502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2"/>
          </p:nvPr>
        </p:nvSpPr>
        <p:spPr>
          <a:xfrm>
            <a:off x="612774" y="1825200"/>
            <a:ext cx="4032000" cy="441208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/>
          </p:nvPr>
        </p:nvSpPr>
        <p:spPr>
          <a:xfrm>
            <a:off x="4860480" y="1825200"/>
            <a:ext cx="4032000" cy="441208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615231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99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DF46-E43C-4C0A-A3B9-B6184CD2FB7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B7D-635D-44F8-8319-3739229D78D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24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4012717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055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12000" y="1376772"/>
            <a:ext cx="8281175" cy="48605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 noProof="0"/>
              <a:t>Táblázat beszúrásához kattintson az ikonra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6019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12000" y="1825200"/>
            <a:ext cx="8281175" cy="4365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 noProof="0"/>
              <a:t>Táblázat beszúrásához kattintson az ikonra</a:t>
            </a:r>
            <a:endParaRPr lang="en-GB" noProof="0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263631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8" y="1376772"/>
            <a:ext cx="8281987" cy="226853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hu-HU" noProof="0"/>
              <a:t>Táblázat beszúrásához kattintson az ikonra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076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8" y="1825200"/>
            <a:ext cx="8281987" cy="176371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hu-HU" noProof="0"/>
              <a:t>Táblázat beszúrásához kattintson az ikonra</a:t>
            </a:r>
            <a:endParaRPr lang="en-GB" noProof="0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343258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1376772"/>
            <a:ext cx="8280401" cy="226859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8" y="3744000"/>
            <a:ext cx="8281987" cy="2493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hu-HU" noProof="0"/>
              <a:t>Táblázat beszúrásához kattintson az ikonra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47924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1825200"/>
            <a:ext cx="8280401" cy="176412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8" y="3744000"/>
            <a:ext cx="8281987" cy="2493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hu-HU" noProof="0"/>
              <a:t>Táblázat beszúrásához kattintson az ikonra</a:t>
            </a:r>
            <a:endParaRPr lang="en-GB" noProof="0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599627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/>
          </p:nvPr>
        </p:nvSpPr>
        <p:spPr>
          <a:xfrm>
            <a:off x="612774" y="1376772"/>
            <a:ext cx="8280401" cy="226981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</p:spTree>
    <p:extLst>
      <p:ext uri="{BB962C8B-B14F-4D97-AF65-F5344CB8AC3E}">
        <p14:creationId xmlns:p14="http://schemas.microsoft.com/office/powerpoint/2010/main" val="4177707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/>
          </p:nvPr>
        </p:nvSpPr>
        <p:spPr>
          <a:xfrm>
            <a:off x="612774" y="1825200"/>
            <a:ext cx="8280401" cy="176377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53201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DF46-E43C-4C0A-A3B9-B6184CD2FB7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B7D-635D-44F8-8319-3739229D78D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67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4" y="2871116"/>
            <a:ext cx="7451725" cy="430887"/>
          </a:xfr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854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6764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24375" y="1676400"/>
            <a:ext cx="4075200" cy="44208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8798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3609975"/>
            <a:ext cx="7451724" cy="3693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4" y="2871116"/>
            <a:ext cx="7451725" cy="430887"/>
          </a:xfr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441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9011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83396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68313" y="346075"/>
            <a:ext cx="7058024" cy="949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468313" y="1627188"/>
            <a:ext cx="8207374" cy="4538662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noProof="0"/>
              <a:t>Text in Arial Regular 18pt</a:t>
            </a:r>
          </a:p>
          <a:p>
            <a:pPr lvl="1"/>
            <a:r>
              <a:rPr lang="en-US" noProof="0"/>
              <a:t>First level</a:t>
            </a:r>
          </a:p>
          <a:p>
            <a:pPr lvl="2"/>
            <a:r>
              <a:rPr lang="en-US" noProof="0"/>
              <a:t>Second level</a:t>
            </a:r>
          </a:p>
          <a:p>
            <a:pPr lvl="3"/>
            <a:r>
              <a:rPr lang="en-US" noProof="0"/>
              <a:t>Third level</a:t>
            </a:r>
          </a:p>
          <a:p>
            <a:pPr lvl="4"/>
            <a:r>
              <a:rPr lang="en-US" noProof="0"/>
              <a:t>Fourth level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871379" y="6424612"/>
            <a:ext cx="6001156" cy="43338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b-NO">
                <a:solidFill>
                  <a:srgbClr val="000000"/>
                </a:solidFill>
              </a:rPr>
              <a:t>• BHC 4:3 Template 2010 • June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2"/>
            <a:ext cx="481807" cy="433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8030"/>
      </p:ext>
    </p:extLst>
  </p:cSld>
  <p:clrMapOvr>
    <a:masterClrMapping/>
  </p:clrMapOvr>
  <p:transition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5999" y="6325200"/>
            <a:ext cx="7988400" cy="263525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0400" y="6508750"/>
            <a:ext cx="2133600" cy="34925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2A803BBA-41F1-4F89-A5A0-B9182F3A769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240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2AC8-CC36-45FE-81DC-984854E3807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53B7-9447-4F73-923D-651FBA0382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3940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CAB3-47E4-4DC8-B914-CFB7FBF1B24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18ECB-3082-4055-B38E-8F24AC9C5D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6755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D669A-8E78-4E91-919E-788DF36A4C8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AB28-4431-4660-8E04-D234207CFE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23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DF46-E43C-4C0A-A3B9-B6184CD2FB7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B7D-635D-44F8-8319-3739229D78D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261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5F53C-9913-4529-9F8B-112C3DFBDA1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4B4C0-B6BB-4732-A05D-1A22143018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6059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00AE3-B85B-4D12-914D-1E36CA510C0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38962-3191-46E9-A969-E88DFEB2C70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8038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8E5D7-DA6F-44E6-9004-DC98CEF7DD4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175B-F481-45E2-A326-C6F71860225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0322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E488-1339-45D4-BD2A-AD3137D20E0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C16E5-A034-409B-A7CA-3419D31C8A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0372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944B-E93E-4AB7-A03C-2DED95E9F02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25877-7F50-4D20-BA7A-6D30C14C964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2071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DECD3-94A5-4FFC-9E85-B151FF6E959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78B1F-4A9B-46DA-8775-6EF43BF2D9F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0842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646F-618B-425D-9E44-32F79CED317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3B89-559A-4FF8-94F6-071CFE29F7D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3839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8FB13-6853-43F3-9A7F-ED74C1710B2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BB23-0FCA-4038-A83F-C638B7843AF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08014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5" y="3609975"/>
            <a:ext cx="7451725" cy="430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5" y="2755582"/>
            <a:ext cx="7451725" cy="492443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3422650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554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3609975"/>
            <a:ext cx="7451724" cy="430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4" y="2754441"/>
            <a:ext cx="7451725" cy="492443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3422650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DF46-E43C-4C0A-A3B9-B6184CD2FB7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B7D-635D-44F8-8319-3739229D78D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996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11188" y="1376363"/>
            <a:ext cx="8281987" cy="4860925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</p:spTree>
    <p:extLst>
      <p:ext uri="{BB962C8B-B14F-4D97-AF65-F5344CB8AC3E}">
        <p14:creationId xmlns:p14="http://schemas.microsoft.com/office/powerpoint/2010/main" val="41100087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612776" y="1824374"/>
            <a:ext cx="8280400" cy="4412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noProof="0" dirty="0"/>
              <a:t>Mintaszöveg szerkesztése</a:t>
            </a:r>
          </a:p>
          <a:p>
            <a:pPr lvl="1"/>
            <a:r>
              <a:rPr lang="hu-HU" noProof="0" dirty="0"/>
              <a:t>Második szint</a:t>
            </a:r>
          </a:p>
          <a:p>
            <a:pPr lvl="2"/>
            <a:r>
              <a:rPr lang="hu-HU" noProof="0" dirty="0"/>
              <a:t>Harmadik szint</a:t>
            </a:r>
          </a:p>
          <a:p>
            <a:pPr lvl="3"/>
            <a:r>
              <a:rPr lang="hu-HU" noProof="0" dirty="0"/>
              <a:t>Negyedik szint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2075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612774" y="1376772"/>
            <a:ext cx="4032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noProof="0" dirty="0"/>
              <a:t>Mintaszöveg szerkesztése</a:t>
            </a:r>
          </a:p>
          <a:p>
            <a:pPr lvl="1"/>
            <a:r>
              <a:rPr lang="hu-HU" noProof="0" dirty="0"/>
              <a:t>Második szint</a:t>
            </a:r>
          </a:p>
          <a:p>
            <a:pPr lvl="2"/>
            <a:r>
              <a:rPr lang="hu-HU" noProof="0" dirty="0"/>
              <a:t>Harmadik szint</a:t>
            </a:r>
          </a:p>
          <a:p>
            <a:pPr lvl="3"/>
            <a:r>
              <a:rPr lang="hu-HU" noProof="0" dirty="0"/>
              <a:t>Negyedik szint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/>
          </p:nvPr>
        </p:nvSpPr>
        <p:spPr>
          <a:xfrm>
            <a:off x="4860480" y="1376772"/>
            <a:ext cx="4032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</p:spTree>
    <p:extLst>
      <p:ext uri="{BB962C8B-B14F-4D97-AF65-F5344CB8AC3E}">
        <p14:creationId xmlns:p14="http://schemas.microsoft.com/office/powerpoint/2010/main" val="32865677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2"/>
          </p:nvPr>
        </p:nvSpPr>
        <p:spPr>
          <a:xfrm>
            <a:off x="612774" y="1825200"/>
            <a:ext cx="4032000" cy="441208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/>
          </p:nvPr>
        </p:nvSpPr>
        <p:spPr>
          <a:xfrm>
            <a:off x="4860480" y="1825200"/>
            <a:ext cx="4032000" cy="441208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611205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3071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29508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0367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12000" y="1376772"/>
            <a:ext cx="8281175" cy="48605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 noProof="0"/>
              <a:t>Táblázat beszúrásához kattintson az ikonra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091578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12000" y="1825200"/>
            <a:ext cx="8281175" cy="4365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 noProof="0"/>
              <a:t>Táblázat beszúrásához kattintson az ikonra</a:t>
            </a:r>
            <a:endParaRPr lang="en-GB" noProof="0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3126902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8" y="1376772"/>
            <a:ext cx="8281987" cy="226853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hu-HU" noProof="0"/>
              <a:t>Táblázat beszúrásához kattintson az ikonra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714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DF46-E43C-4C0A-A3B9-B6184CD2FB7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B7D-635D-44F8-8319-3739229D78D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190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8" y="1825200"/>
            <a:ext cx="8281987" cy="176371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hu-HU" noProof="0"/>
              <a:t>Táblázat beszúrásához kattintson az ikonra</a:t>
            </a:r>
            <a:endParaRPr lang="en-GB" noProof="0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39902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1376772"/>
            <a:ext cx="8280401" cy="226859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8" y="3744000"/>
            <a:ext cx="8281987" cy="2493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hu-HU" noProof="0"/>
              <a:t>Táblázat beszúrásához kattintson az ikonra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2703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1825200"/>
            <a:ext cx="8280401" cy="176412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8" y="3744000"/>
            <a:ext cx="8281987" cy="2493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hu-HU" noProof="0"/>
              <a:t>Táblázat beszúrásához kattintson az ikonra</a:t>
            </a:r>
            <a:endParaRPr lang="en-GB" noProof="0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41943914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/>
          </p:nvPr>
        </p:nvSpPr>
        <p:spPr>
          <a:xfrm>
            <a:off x="612774" y="1376772"/>
            <a:ext cx="8280401" cy="226981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</p:spTree>
    <p:extLst>
      <p:ext uri="{BB962C8B-B14F-4D97-AF65-F5344CB8AC3E}">
        <p14:creationId xmlns:p14="http://schemas.microsoft.com/office/powerpoint/2010/main" val="14000366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/>
          </p:nvPr>
        </p:nvSpPr>
        <p:spPr>
          <a:xfrm>
            <a:off x="612774" y="1825200"/>
            <a:ext cx="8280401" cy="176377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6795845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471A-1C95-4540-A47A-664AF7326CA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51AB-B534-814C-AFFB-8570B1BC3A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716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471A-1C95-4540-A47A-664AF7326CA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51AB-B534-814C-AFFB-8570B1BC3A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635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471A-1C95-4540-A47A-664AF7326CA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51AB-B534-814C-AFFB-8570B1BC3A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604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471A-1C95-4540-A47A-664AF7326CA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51AB-B534-814C-AFFB-8570B1BC3A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537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471A-1C95-4540-A47A-664AF7326CA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51AB-B534-814C-AFFB-8570B1BC3A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0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DF46-E43C-4C0A-A3B9-B6184CD2FB7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B7D-635D-44F8-8319-3739229D78D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218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471A-1C95-4540-A47A-664AF7326CA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51AB-B534-814C-AFFB-8570B1BC3A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312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471A-1C95-4540-A47A-664AF7326CA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51AB-B534-814C-AFFB-8570B1BC3A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381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471A-1C95-4540-A47A-664AF7326CA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51AB-B534-814C-AFFB-8570B1BC3A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977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471A-1C95-4540-A47A-664AF7326CA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51AB-B534-814C-AFFB-8570B1BC3A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06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471A-1C95-4540-A47A-664AF7326CA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51AB-B534-814C-AFFB-8570B1BC3A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022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471A-1C95-4540-A47A-664AF7326CA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51AB-B534-814C-AFFB-8570B1BC3A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991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9C28-BDD9-4FD3-90F1-97BEC0E9042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9A21-2444-4987-82FB-04D999E292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760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9C28-BDD9-4FD3-90F1-97BEC0E9042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9A21-2444-4987-82FB-04D999E292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85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9C28-BDD9-4FD3-90F1-97BEC0E9042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9A21-2444-4987-82FB-04D999E292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875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9C28-BDD9-4FD3-90F1-97BEC0E9042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9A21-2444-4987-82FB-04D999E292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2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DF46-E43C-4C0A-A3B9-B6184CD2FB7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B7D-635D-44F8-8319-3739229D78D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439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9C28-BDD9-4FD3-90F1-97BEC0E9042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9A21-2444-4987-82FB-04D999E292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975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9C28-BDD9-4FD3-90F1-97BEC0E9042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9A21-2444-4987-82FB-04D999E292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153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9C28-BDD9-4FD3-90F1-97BEC0E9042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9A21-2444-4987-82FB-04D999E292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946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9C28-BDD9-4FD3-90F1-97BEC0E9042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9A21-2444-4987-82FB-04D999E292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263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9C28-BDD9-4FD3-90F1-97BEC0E9042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9A21-2444-4987-82FB-04D999E292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382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9C28-BDD9-4FD3-90F1-97BEC0E9042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9A21-2444-4987-82FB-04D999E292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307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9C28-BDD9-4FD3-90F1-97BEC0E9042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9A21-2444-4987-82FB-04D999E292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824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995" name="Picture 3" descr="Ovpfbluet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91238"/>
            <a:ext cx="1143000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09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687638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it-IT" alt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394905728"/>
      </p:ext>
    </p:extLst>
  </p:cSld>
  <p:clrMapOvr>
    <a:masterClrMapping/>
  </p:clrMapOvr>
  <p:transition>
    <p:strips dir="r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88308410"/>
      </p:ext>
    </p:extLst>
  </p:cSld>
  <p:clrMapOvr>
    <a:masterClrMapping/>
  </p:clrMapOvr>
  <p:transition>
    <p:strips dir="r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91323715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56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7DF46-E43C-4C0A-A3B9-B6184CD2FB7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EB7D-635D-44F8-8319-3739229D78D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5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DAFE-43B5-F341-9C93-3A53C1DF9D4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450A-0235-0342-AC13-FB8252C6A65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530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 style du titre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A08E19B-BA9C-497F-B148-3A658DE2F5FB}" type="datetimeFigureOut">
              <a:rPr lang="en-US">
                <a:solidFill>
                  <a:srgbClr val="000000"/>
                </a:solidFill>
                <a:latin typeface="Arial"/>
                <a:ea typeface="MS PGothic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3/8/2019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a typeface="+mn-ea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C251495-31BA-4AE8-A5A2-8501BB35B7C8}" type="slidenum">
              <a:rPr lang="fr-CA">
                <a:solidFill>
                  <a:srgbClr val="000000"/>
                </a:solidFill>
                <a:latin typeface="Arial"/>
                <a:ea typeface="MS PGothic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fr-CA">
              <a:solidFill>
                <a:srgbClr val="000000"/>
              </a:solidFill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426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4330C2-23B4-4F2D-A7BA-367EA807F45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0B519C-5EC6-40D4-9CC8-EF3FB26F098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7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"/>
          <p:cNvGrpSpPr>
            <a:grpSpLocks/>
          </p:cNvGrpSpPr>
          <p:nvPr/>
        </p:nvGrpSpPr>
        <p:grpSpPr bwMode="auto">
          <a:xfrm>
            <a:off x="323850" y="5"/>
            <a:ext cx="8032750" cy="968375"/>
            <a:chOff x="323850" y="-1"/>
            <a:chExt cx="8032750" cy="968721"/>
          </a:xfrm>
        </p:grpSpPr>
        <p:sp>
          <p:nvSpPr>
            <p:cNvPr id="21" name="Rectangle 20"/>
            <p:cNvSpPr/>
            <p:nvPr userDrawn="1"/>
          </p:nvSpPr>
          <p:spPr>
            <a:xfrm>
              <a:off x="323850" y="-1"/>
              <a:ext cx="8032750" cy="9687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343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23850" y="-1"/>
              <a:ext cx="6165850" cy="825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343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491288" y="876612"/>
              <a:ext cx="1865312" cy="92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343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1" y="82561"/>
            <a:ext cx="7996238" cy="79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6" tIns="45673" rIns="91346" bIns="456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1416"/>
            <a:ext cx="8154000" cy="47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6" tIns="45673" rIns="91346" bIns="45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pic>
        <p:nvPicPr>
          <p:cNvPr id="1031" name="Picture 2" descr="C:\Users\jallison\AppData\Local\Temp\VMwareDnD\a0679ae3\DS_logo_portrait_format_4color_rgb_12020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55062" y="2"/>
            <a:ext cx="789747" cy="103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F602688-F825-C24C-87AA-68467C606A37}"/>
              </a:ext>
            </a:extLst>
          </p:cNvPr>
          <p:cNvSpPr/>
          <p:nvPr userDrawn="1"/>
        </p:nvSpPr>
        <p:spPr>
          <a:xfrm>
            <a:off x="8416287" y="14562"/>
            <a:ext cx="788939" cy="953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it-IT" sz="180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8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66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334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000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668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69875" indent="-269875" algn="l" rtl="0" eaLnBrk="1" fontAlgn="base" hangingPunct="1">
        <a:spcBef>
          <a:spcPts val="1200"/>
        </a:spcBef>
        <a:spcAft>
          <a:spcPct val="0"/>
        </a:spcAft>
        <a:buClr>
          <a:srgbClr val="00B0F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8925" algn="l" rtl="0" eaLnBrk="1" fontAlgn="base" hangingPunct="1">
        <a:spcBef>
          <a:spcPts val="300"/>
        </a:spcBef>
        <a:spcAft>
          <a:spcPct val="0"/>
        </a:spcAft>
        <a:buClr>
          <a:srgbClr val="00B0F0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915" indent="-225143" algn="l" rtl="0" eaLnBrk="1" fontAlgn="base" hangingPunct="1">
        <a:spcBef>
          <a:spcPts val="300"/>
        </a:spcBef>
        <a:spcAft>
          <a:spcPct val="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179388" algn="l" rtl="0" eaLnBrk="1" fontAlgn="base" hangingPunct="1">
        <a:spcBef>
          <a:spcPts val="300"/>
        </a:spcBef>
        <a:spcAft>
          <a:spcPct val="0"/>
        </a:spcAft>
        <a:buClr>
          <a:srgbClr val="00B0F0"/>
        </a:buClr>
        <a:buFont typeface="Arial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002" indent="-228318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639" indent="-228318" algn="l" defTabSz="913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22" indent="-228318" algn="l" defTabSz="913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982" indent="-228318" algn="l" defTabSz="913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641" indent="-228318" algn="l" defTabSz="913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8" algn="l" defTabSz="913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43" algn="l" defTabSz="913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02" algn="l" defTabSz="913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84" algn="l" defTabSz="913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21" algn="l" defTabSz="913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59" algn="l" defTabSz="913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40" algn="l" defTabSz="913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309" algn="l" defTabSz="913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31D9F9F8-57F9-4843-B4B8-8C4E2E83EC6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D9EC8A73-848B-AA40-B928-56B3335D60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91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  <p:sldLayoutId id="2147484520" r:id="rId12"/>
    <p:sldLayoutId id="2147484525" r:id="rId13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1"/>
          <p:cNvSpPr>
            <a:spLocks noGrp="1"/>
          </p:cNvSpPr>
          <p:nvPr>
            <p:ph type="title"/>
          </p:nvPr>
        </p:nvSpPr>
        <p:spPr bwMode="auto">
          <a:xfrm>
            <a:off x="5778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2" tIns="45418" rIns="90832" bIns="454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229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57785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2" tIns="45418" rIns="90832" bIns="45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77850" y="6356412"/>
            <a:ext cx="2133600" cy="365125"/>
          </a:xfrm>
          <a:prstGeom prst="rect">
            <a:avLst/>
          </a:prstGeom>
        </p:spPr>
        <p:txBody>
          <a:bodyPr vert="horz" lIns="90832" tIns="45418" rIns="90832" bIns="45418" rtlCol="0" anchor="ctr"/>
          <a:lstStyle>
            <a:lvl1pPr algn="l" defTabSz="824391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 vert="horz" lIns="90832" tIns="45418" rIns="90832" bIns="45418" rtlCol="0" anchor="ctr"/>
          <a:lstStyle>
            <a:lvl1pPr algn="ctr" defTabSz="824391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 vert="horz" lIns="90832" tIns="45418" rIns="90832" bIns="45418" rtlCol="0" anchor="ctr"/>
          <a:lstStyle>
            <a:lvl1pPr algn="r" defTabSz="824391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2" charset="-128"/>
              </a:defRPr>
            </a:lvl1pPr>
          </a:lstStyle>
          <a:p>
            <a:pPr>
              <a:defRPr/>
            </a:pPr>
            <a:fld id="{5C0958A3-4A70-4C7B-85A6-B29302762E0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GabGood"/>
          <p:cNvSpPr/>
          <p:nvPr/>
        </p:nvSpPr>
        <p:spPr bwMode="auto">
          <a:xfrm>
            <a:off x="-9143998" y="457200"/>
            <a:ext cx="914400" cy="457200"/>
          </a:xfrm>
          <a:prstGeom prst="cube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832" tIns="45418" rIns="90832" bIns="45418"/>
          <a:lstStyle/>
          <a:p>
            <a:pPr defTabSz="8243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 dirty="0">
              <a:solidFill>
                <a:prstClr val="black"/>
              </a:solidFill>
              <a:latin typeface="Comic Sans MS" pitchFamily="66" charset="0"/>
              <a:ea typeface="ヒラギノ角ゴ Pro W3" pitchFamily="2" charset="-128"/>
            </a:endParaRPr>
          </a:p>
        </p:txBody>
      </p:sp>
      <p:sp>
        <p:nvSpPr>
          <p:cNvPr id="8" name="GabBad"/>
          <p:cNvSpPr/>
          <p:nvPr/>
        </p:nvSpPr>
        <p:spPr bwMode="auto">
          <a:xfrm>
            <a:off x="-9143998" y="1371600"/>
            <a:ext cx="914400" cy="457200"/>
          </a:xfrm>
          <a:prstGeom prst="cube">
            <a:avLst/>
          </a:prstGeom>
          <a:solidFill>
            <a:srgbClr val="005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832" tIns="45418" rIns="90832" bIns="45418"/>
          <a:lstStyle/>
          <a:p>
            <a:pPr defTabSz="8243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 dirty="0">
              <a:solidFill>
                <a:prstClr val="black"/>
              </a:solidFill>
              <a:latin typeface="Comic Sans MS" pitchFamily="66" charset="0"/>
              <a:ea typeface="ヒラギノ角ゴ Pro W3" pitchFamily="2" charset="-128"/>
            </a:endParaRPr>
          </a:p>
        </p:txBody>
      </p:sp>
      <p:sp>
        <p:nvSpPr>
          <p:cNvPr id="9" name="GabNul"/>
          <p:cNvSpPr/>
          <p:nvPr/>
        </p:nvSpPr>
        <p:spPr bwMode="auto">
          <a:xfrm>
            <a:off x="-9143998" y="2286000"/>
            <a:ext cx="914400" cy="457200"/>
          </a:xfrm>
          <a:prstGeom prst="cube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832" tIns="45418" rIns="90832" bIns="45418"/>
          <a:lstStyle/>
          <a:p>
            <a:pPr defTabSz="8243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 dirty="0">
              <a:solidFill>
                <a:prstClr val="black"/>
              </a:solidFill>
              <a:latin typeface="Comic Sans MS" pitchFamily="66" charset="0"/>
              <a:ea typeface="ヒラギノ角ゴ Pro W3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243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alibri" pitchFamily="34" charset="0"/>
        </a:defRPr>
      </a:lvl5pPr>
      <a:lvl6pPr marL="454269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alibri" pitchFamily="34" charset="0"/>
        </a:defRPr>
      </a:lvl6pPr>
      <a:lvl7pPr marL="90854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alibri" pitchFamily="34" charset="0"/>
        </a:defRPr>
      </a:lvl7pPr>
      <a:lvl8pPr marL="136281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alibri" pitchFamily="34" charset="0"/>
        </a:defRPr>
      </a:lvl8pPr>
      <a:lvl9pPr marL="1817083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alibri" pitchFamily="34" charset="0"/>
        </a:defRPr>
      </a:lvl9pPr>
    </p:titleStyle>
    <p:bodyStyle>
      <a:lvl1pPr marL="340702" indent="-340702" algn="l" rtl="0" fontAlgn="base">
        <a:spcBef>
          <a:spcPct val="20000"/>
        </a:spcBef>
        <a:spcAft>
          <a:spcPct val="0"/>
        </a:spcAft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83930" indent="-28393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718" indent="-227131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1289" indent="-227131" algn="l" defTabSz="1242935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069430" indent="-227131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98491" indent="-227131" algn="l" defTabSz="9085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761" indent="-227131" algn="l" defTabSz="9085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031" indent="-227131" algn="l" defTabSz="9085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1302" indent="-227131" algn="l" defTabSz="9085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08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269" algn="l" defTabSz="908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541" algn="l" defTabSz="908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814" algn="l" defTabSz="908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083" algn="l" defTabSz="908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357" algn="l" defTabSz="908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623" algn="l" defTabSz="908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887" algn="l" defTabSz="908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165" algn="l" defTabSz="908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1"/>
          <p:cNvSpPr>
            <a:spLocks noGrp="1"/>
          </p:cNvSpPr>
          <p:nvPr>
            <p:ph type="title"/>
          </p:nvPr>
        </p:nvSpPr>
        <p:spPr bwMode="auto">
          <a:xfrm>
            <a:off x="5778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81" tIns="45443" rIns="90881" bIns="454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229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57785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81" tIns="45443" rIns="90881" bIns="454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77850" y="6356407"/>
            <a:ext cx="2133600" cy="365125"/>
          </a:xfrm>
          <a:prstGeom prst="rect">
            <a:avLst/>
          </a:prstGeom>
        </p:spPr>
        <p:txBody>
          <a:bodyPr vert="horz" lIns="90881" tIns="45443" rIns="90881" bIns="45443" rtlCol="0" anchor="ctr"/>
          <a:lstStyle>
            <a:lvl1pPr algn="l" defTabSz="824818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407"/>
            <a:ext cx="2895600" cy="365125"/>
          </a:xfrm>
          <a:prstGeom prst="rect">
            <a:avLst/>
          </a:prstGeom>
        </p:spPr>
        <p:txBody>
          <a:bodyPr vert="horz" lIns="90881" tIns="45443" rIns="90881" bIns="45443" rtlCol="0" anchor="ctr"/>
          <a:lstStyle>
            <a:lvl1pPr algn="ctr" defTabSz="824818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407"/>
            <a:ext cx="2133600" cy="365125"/>
          </a:xfrm>
          <a:prstGeom prst="rect">
            <a:avLst/>
          </a:prstGeom>
        </p:spPr>
        <p:txBody>
          <a:bodyPr vert="horz" lIns="90881" tIns="45443" rIns="90881" bIns="45443" rtlCol="0" anchor="ctr"/>
          <a:lstStyle>
            <a:lvl1pPr algn="r" defTabSz="824818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2" charset="-128"/>
              </a:defRPr>
            </a:lvl1pPr>
          </a:lstStyle>
          <a:p>
            <a:pPr>
              <a:defRPr/>
            </a:pPr>
            <a:fld id="{5C0958A3-4A70-4C7B-85A6-B29302762E0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GabGood"/>
          <p:cNvSpPr/>
          <p:nvPr/>
        </p:nvSpPr>
        <p:spPr bwMode="auto">
          <a:xfrm>
            <a:off x="-9143998" y="457200"/>
            <a:ext cx="914400" cy="457200"/>
          </a:xfrm>
          <a:prstGeom prst="cube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881" tIns="45443" rIns="90881" bIns="45443"/>
          <a:lstStyle/>
          <a:p>
            <a:pPr defTabSz="8248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 dirty="0">
              <a:solidFill>
                <a:prstClr val="black"/>
              </a:solidFill>
              <a:latin typeface="Comic Sans MS" pitchFamily="66" charset="0"/>
              <a:ea typeface="ヒラギノ角ゴ Pro W3" pitchFamily="2" charset="-128"/>
            </a:endParaRPr>
          </a:p>
        </p:txBody>
      </p:sp>
      <p:sp>
        <p:nvSpPr>
          <p:cNvPr id="8" name="GabBad"/>
          <p:cNvSpPr/>
          <p:nvPr/>
        </p:nvSpPr>
        <p:spPr bwMode="auto">
          <a:xfrm>
            <a:off x="-9143998" y="1371600"/>
            <a:ext cx="914400" cy="457200"/>
          </a:xfrm>
          <a:prstGeom prst="cube">
            <a:avLst/>
          </a:prstGeom>
          <a:solidFill>
            <a:srgbClr val="005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881" tIns="45443" rIns="90881" bIns="45443"/>
          <a:lstStyle/>
          <a:p>
            <a:pPr defTabSz="8248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 dirty="0">
              <a:solidFill>
                <a:prstClr val="black"/>
              </a:solidFill>
              <a:latin typeface="Comic Sans MS" pitchFamily="66" charset="0"/>
              <a:ea typeface="ヒラギノ角ゴ Pro W3" pitchFamily="2" charset="-128"/>
            </a:endParaRPr>
          </a:p>
        </p:txBody>
      </p:sp>
      <p:sp>
        <p:nvSpPr>
          <p:cNvPr id="9" name="GabNul"/>
          <p:cNvSpPr/>
          <p:nvPr/>
        </p:nvSpPr>
        <p:spPr bwMode="auto">
          <a:xfrm>
            <a:off x="-9143998" y="2286000"/>
            <a:ext cx="914400" cy="457200"/>
          </a:xfrm>
          <a:prstGeom prst="cube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881" tIns="45443" rIns="90881" bIns="45443"/>
          <a:lstStyle/>
          <a:p>
            <a:pPr defTabSz="8248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 dirty="0">
              <a:solidFill>
                <a:prstClr val="black"/>
              </a:solidFill>
              <a:latin typeface="Comic Sans MS" pitchFamily="66" charset="0"/>
              <a:ea typeface="ヒラギノ角ゴ Pro W3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546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alibri" pitchFamily="34" charset="0"/>
        </a:defRPr>
      </a:lvl5pPr>
      <a:lvl6pPr marL="45450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alibri" pitchFamily="34" charset="0"/>
        </a:defRPr>
      </a:lvl6pPr>
      <a:lvl7pPr marL="909013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alibri" pitchFamily="34" charset="0"/>
        </a:defRPr>
      </a:lvl7pPr>
      <a:lvl8pPr marL="136352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alibri" pitchFamily="34" charset="0"/>
        </a:defRPr>
      </a:lvl8pPr>
      <a:lvl9pPr marL="181802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alibri" pitchFamily="34" charset="0"/>
        </a:defRPr>
      </a:lvl9pPr>
    </p:titleStyle>
    <p:bodyStyle>
      <a:lvl1pPr marL="340879" indent="-340879" algn="l" rtl="0" fontAlgn="base">
        <a:spcBef>
          <a:spcPct val="20000"/>
        </a:spcBef>
        <a:spcAft>
          <a:spcPct val="0"/>
        </a:spcAft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84077" indent="-284077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95" indent="-227249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1704" indent="-227249" algn="l" defTabSz="124358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069985" indent="-227249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99786" indent="-227249" algn="l" defTabSz="9090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4292" indent="-227249" algn="l" defTabSz="9090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8797" indent="-227249" algn="l" defTabSz="9090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3304" indent="-227249" algn="l" defTabSz="9090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09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504" algn="l" defTabSz="909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013" algn="l" defTabSz="909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522" algn="l" defTabSz="909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025" algn="l" defTabSz="909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535" algn="l" defTabSz="909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038" algn="l" defTabSz="909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1536" algn="l" defTabSz="909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048" algn="l" defTabSz="909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it-IT"/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it-IT"/>
          </a:p>
        </p:txBody>
      </p:sp>
      <p:sp>
        <p:nvSpPr>
          <p:cNvPr id="273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6D776-0A2D-48CA-BE70-4A8EDC0C79E1}" type="slidenum">
              <a:rPr lang="en-US" altLang="it-IT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163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31D9F9F8-57F9-4843-B4B8-8C4E2E83EC6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D9EC8A73-848B-AA40-B928-56B3335D60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10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  <p:sldLayoutId id="2147484574" r:id="rId12"/>
    <p:sldLayoutId id="2147484576" r:id="rId13"/>
    <p:sldLayoutId id="2147484577" r:id="rId14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1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7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717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b="0" baseline="0">
                <a:solidFill>
                  <a:srgbClr val="696464"/>
                </a:solidFill>
                <a:latin typeface="Perpetua"/>
              </a:defRPr>
            </a:lvl1pPr>
          </a:lstStyle>
          <a:p>
            <a:pPr>
              <a:defRPr/>
            </a:pPr>
            <a:fld id="{5164DDF8-A491-4498-A867-AAD980324879}" type="datetimeFigureOut">
              <a:rPr lang="it-IT"/>
              <a:pPr>
                <a:defRPr/>
              </a:pPr>
              <a:t>08/03/2019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b="0" baseline="0">
                <a:solidFill>
                  <a:srgbClr val="696464"/>
                </a:solidFill>
                <a:latin typeface="Perpetu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spcBef>
                <a:spcPct val="0"/>
              </a:spcBef>
              <a:defRPr sz="1050" b="0" baseline="0" smtClean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01D9D36-A146-4FCD-B2D9-ED181B7394C7}" type="slidenum">
              <a:rPr lang="it-IT" altLang="it-IT"/>
              <a:pPr fontAlgn="base"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064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9pPr>
    </p:titleStyle>
    <p:bodyStyle>
      <a:lvl1pPr marL="204788" indent="-204788" algn="l" rtl="0" eaLnBrk="0" fontAlgn="base" hangingPunct="0">
        <a:spcBef>
          <a:spcPts val="431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0766" indent="-171450" algn="l" rtl="0" eaLnBrk="0" fontAlgn="base" hangingPunct="0">
        <a:spcBef>
          <a:spcPts val="281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6744" indent="-171450" algn="l" rtl="0" eaLnBrk="0" fontAlgn="base" hangingPunct="0">
        <a:spcBef>
          <a:spcPts val="281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22" indent="-171450" algn="l" rtl="0" eaLnBrk="0" fontAlgn="base" hangingPunct="0">
        <a:spcBef>
          <a:spcPts val="281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81"/>
        </a:spcBef>
        <a:spcAft>
          <a:spcPct val="0"/>
        </a:spcAft>
        <a:buClr>
          <a:srgbClr val="A28E6A"/>
        </a:buClr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12000" y="603734"/>
            <a:ext cx="8281175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1188" y="1376473"/>
            <a:ext cx="8281987" cy="4860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611188" y="1052736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7" r:id="rId20"/>
    <p:sldLayoutId id="2147483813" r:id="rId21"/>
    <p:sldLayoutId id="2147483814" r:id="rId22"/>
    <p:sldLayoutId id="2147483815" r:id="rId23"/>
    <p:sldLayoutId id="2147483816" r:id="rId2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Char char=""/>
        <a:tabLst>
          <a:tab pos="1238250" algn="l"/>
        </a:tabLst>
        <a:defRPr sz="2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46100" indent="-27622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"/>
        <a:tabLst>
          <a:tab pos="1238250" algn="l"/>
        </a:tabLst>
        <a:defRPr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835025" indent="-28733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>
          <a:tab pos="1238250" algn="l"/>
        </a:tabLst>
        <a:defRPr sz="16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103313" indent="-26670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362075" indent="-28575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/>
        <a:defRPr sz="1600" baseline="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987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6pPr>
      <a:lvl7pPr marL="30559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7pPr>
      <a:lvl8pPr marL="35131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8pPr>
      <a:lvl9pPr marL="39703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CC3F20-BDCF-4E72-9C32-D4F7A2FA7C4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EF45F-2508-4BBA-89AA-3817D99660D2}" type="slidenum">
              <a:rPr lang="it-IT" altLang="it-IT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3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12000" y="603734"/>
            <a:ext cx="8281175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1188" y="1376473"/>
            <a:ext cx="8281987" cy="4860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611188" y="1052736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3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  <p:sldLayoutId id="2147484234" r:id="rId15"/>
    <p:sldLayoutId id="2147484235" r:id="rId16"/>
    <p:sldLayoutId id="2147484236" r:id="rId17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Char char=""/>
        <a:tabLst>
          <a:tab pos="1238250" algn="l"/>
        </a:tabLst>
        <a:defRPr sz="2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46100" indent="-27622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"/>
        <a:tabLst>
          <a:tab pos="1238250" algn="l"/>
        </a:tabLst>
        <a:defRPr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835025" indent="-28733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>
          <a:tab pos="1238250" algn="l"/>
        </a:tabLst>
        <a:defRPr sz="16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103313" indent="-26670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362075" indent="-28575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/>
        <a:defRPr sz="1600" baseline="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987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6pPr>
      <a:lvl7pPr marL="30559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7pPr>
      <a:lvl8pPr marL="35131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8pPr>
      <a:lvl9pPr marL="39703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399471A-1C95-4540-A47A-664AF7326CA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25F51AB-B534-814C-AFFB-8570B1BC3A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1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D9C28-BDD9-4FD3-90F1-97BEC0E9042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9A21-2444-4987-82FB-04D999E292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5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7638"/>
            <a:ext cx="6910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74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7676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ransition>
    <p:strips dir="rd"/>
  </p:transition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ü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2859-A1F0-4389-9FFB-F836D08DC09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5FC7A-BD4A-49DC-BD99-BD172C0193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89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8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8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8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5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79.png"/><Relationship Id="rId4" Type="http://schemas.openxmlformats.org/officeDocument/2006/relationships/image" Target="../media/image7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8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8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hyperlink" Target="http://eorder.sheridan.com/3_0/display/index.php?flashprint=163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8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172480" y="3068960"/>
            <a:ext cx="6912768" cy="1815882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kern="0" dirty="0">
                <a:solidFill>
                  <a:schemeClr val="bg1"/>
                </a:solidFill>
              </a:rPr>
              <a:t>Nuove frontiere nell’uso dei Nuovi Anticoagulanti Orali nel paziente con Fibrillazione Atriale</a:t>
            </a:r>
            <a:endParaRPr lang="it-IT" sz="2800" b="1" kern="0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it-IT" sz="2800" b="1" kern="0" dirty="0">
                <a:solidFill>
                  <a:srgbClr val="FFFF00"/>
                </a:solidFill>
              </a:rPr>
              <a:t>[L’anziano]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1690" y="5085184"/>
            <a:ext cx="5544615" cy="1538883"/>
          </a:xfrm>
          <a:prstGeom prst="rect">
            <a:avLst/>
          </a:prstGeom>
          <a:solidFill>
            <a:srgbClr val="00206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>
                <a:solidFill>
                  <a:schemeClr val="bg1"/>
                </a:solidFill>
              </a:rPr>
              <a:t>Andrea </a:t>
            </a:r>
            <a:r>
              <a:rPr lang="en-US" sz="2800" b="1" kern="0" dirty="0" err="1">
                <a:solidFill>
                  <a:schemeClr val="bg1"/>
                </a:solidFill>
              </a:rPr>
              <a:t>Ungar</a:t>
            </a:r>
            <a:r>
              <a:rPr lang="en-US" sz="2800" b="1" kern="0" dirty="0">
                <a:solidFill>
                  <a:schemeClr val="bg1"/>
                </a:solidFill>
              </a:rPr>
              <a:t>, </a:t>
            </a:r>
            <a:r>
              <a:rPr lang="en-US" b="1" kern="0" dirty="0">
                <a:solidFill>
                  <a:schemeClr val="bg1"/>
                </a:solidFill>
              </a:rPr>
              <a:t>MD, PhD, FESC</a:t>
            </a:r>
            <a:endParaRPr lang="en-US" sz="2800" b="1" kern="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b="1" kern="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b="1" kern="0" dirty="0">
                <a:solidFill>
                  <a:schemeClr val="bg1"/>
                </a:solidFill>
              </a:rPr>
              <a:t>Syncope Unit – Centro </a:t>
            </a:r>
            <a:r>
              <a:rPr lang="en-US" b="1" kern="0" dirty="0" err="1">
                <a:solidFill>
                  <a:schemeClr val="bg1"/>
                </a:solidFill>
              </a:rPr>
              <a:t>Ipertensione</a:t>
            </a:r>
            <a:endParaRPr lang="en-US" b="1" kern="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b="1" kern="0" dirty="0">
                <a:solidFill>
                  <a:schemeClr val="bg1"/>
                </a:solidFill>
              </a:rPr>
              <a:t>Geriatria e </a:t>
            </a:r>
            <a:r>
              <a:rPr lang="en-US" b="1" kern="0" dirty="0" err="1">
                <a:solidFill>
                  <a:schemeClr val="bg1"/>
                </a:solidFill>
              </a:rPr>
              <a:t>Terapia</a:t>
            </a: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en-US" b="1" kern="0" dirty="0" err="1">
                <a:solidFill>
                  <a:schemeClr val="bg1"/>
                </a:solidFill>
              </a:rPr>
              <a:t>Intensiva</a:t>
            </a: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en-US" b="1" kern="0" dirty="0" err="1">
                <a:solidFill>
                  <a:schemeClr val="bg1"/>
                </a:solidFill>
              </a:rPr>
              <a:t>Geriatrica</a:t>
            </a:r>
            <a:endParaRPr lang="en-US" b="1" kern="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b="1" kern="0" dirty="0">
                <a:solidFill>
                  <a:schemeClr val="bg1"/>
                </a:solidFill>
              </a:rPr>
              <a:t>Firenze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9995" cy="283688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315" y="-1"/>
            <a:ext cx="2069995" cy="28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7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61109" y="1452027"/>
            <a:ext cx="8073737" cy="986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-1594247" y="145970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73706" y="1739147"/>
            <a:ext cx="5455376" cy="1311003"/>
            <a:chOff x="1233783" y="1377053"/>
            <a:chExt cx="7273835" cy="1748004"/>
          </a:xfrm>
        </p:grpSpPr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1306696" y="1377053"/>
              <a:ext cx="7200922" cy="1709531"/>
            </a:xfrm>
            <a:custGeom>
              <a:avLst/>
              <a:gdLst>
                <a:gd name="T0" fmla="*/ 0 w 4543"/>
                <a:gd name="T1" fmla="*/ 0 h 2044"/>
                <a:gd name="T2" fmla="*/ 0 w 4543"/>
                <a:gd name="T3" fmla="*/ 2147483647 h 2044"/>
                <a:gd name="T4" fmla="*/ 2147483647 w 4543"/>
                <a:gd name="T5" fmla="*/ 2147483647 h 2044"/>
                <a:gd name="T6" fmla="*/ 0 60000 65536"/>
                <a:gd name="T7" fmla="*/ 0 60000 65536"/>
                <a:gd name="T8" fmla="*/ 0 60000 65536"/>
                <a:gd name="T9" fmla="*/ 0 w 4543"/>
                <a:gd name="T10" fmla="*/ 0 h 2044"/>
                <a:gd name="T11" fmla="*/ 4543 w 4543"/>
                <a:gd name="T12" fmla="*/ 2044 h 20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43" h="2044">
                  <a:moveTo>
                    <a:pt x="0" y="0"/>
                  </a:moveTo>
                  <a:lnTo>
                    <a:pt x="0" y="2044"/>
                  </a:lnTo>
                  <a:lnTo>
                    <a:pt x="4543" y="2044"/>
                  </a:lnTo>
                </a:path>
              </a:pathLst>
            </a:cu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1233783" y="1377053"/>
              <a:ext cx="72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Line 30"/>
            <p:cNvSpPr>
              <a:spLocks noChangeShapeType="1"/>
            </p:cNvSpPr>
            <p:nvPr/>
          </p:nvSpPr>
          <p:spPr bwMode="auto">
            <a:xfrm>
              <a:off x="1233783" y="1718959"/>
              <a:ext cx="72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>
              <a:off x="1233783" y="2060865"/>
              <a:ext cx="72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>
              <a:off x="1233783" y="2402772"/>
              <a:ext cx="72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Line 33"/>
            <p:cNvSpPr>
              <a:spLocks noChangeShapeType="1"/>
            </p:cNvSpPr>
            <p:nvPr/>
          </p:nvSpPr>
          <p:spPr bwMode="auto">
            <a:xfrm>
              <a:off x="1233783" y="2744678"/>
              <a:ext cx="72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Line 34"/>
            <p:cNvSpPr>
              <a:spLocks noChangeShapeType="1"/>
            </p:cNvSpPr>
            <p:nvPr/>
          </p:nvSpPr>
          <p:spPr bwMode="auto">
            <a:xfrm>
              <a:off x="1233783" y="3086584"/>
              <a:ext cx="72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 flipV="1">
              <a:off x="1306696" y="3086584"/>
              <a:ext cx="0" cy="38473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Line 37"/>
            <p:cNvSpPr>
              <a:spLocks noChangeShapeType="1"/>
            </p:cNvSpPr>
            <p:nvPr/>
          </p:nvSpPr>
          <p:spPr bwMode="auto">
            <a:xfrm flipV="1">
              <a:off x="2746880" y="3086584"/>
              <a:ext cx="0" cy="38473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Line 38"/>
            <p:cNvSpPr>
              <a:spLocks noChangeShapeType="1"/>
            </p:cNvSpPr>
            <p:nvPr/>
          </p:nvSpPr>
          <p:spPr bwMode="auto">
            <a:xfrm flipV="1">
              <a:off x="4187065" y="3086584"/>
              <a:ext cx="0" cy="38473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Line 39"/>
            <p:cNvSpPr>
              <a:spLocks noChangeShapeType="1"/>
            </p:cNvSpPr>
            <p:nvPr/>
          </p:nvSpPr>
          <p:spPr bwMode="auto">
            <a:xfrm flipV="1">
              <a:off x="5627250" y="3086584"/>
              <a:ext cx="0" cy="38473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Line 41"/>
            <p:cNvSpPr>
              <a:spLocks noChangeShapeType="1"/>
            </p:cNvSpPr>
            <p:nvPr/>
          </p:nvSpPr>
          <p:spPr bwMode="auto">
            <a:xfrm flipV="1">
              <a:off x="7067435" y="3086584"/>
              <a:ext cx="0" cy="38473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Line 42"/>
            <p:cNvSpPr>
              <a:spLocks noChangeShapeType="1"/>
            </p:cNvSpPr>
            <p:nvPr/>
          </p:nvSpPr>
          <p:spPr bwMode="auto">
            <a:xfrm flipV="1">
              <a:off x="8507617" y="3086584"/>
              <a:ext cx="0" cy="38473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3" name="TextBox 28"/>
          <p:cNvSpPr txBox="1">
            <a:spLocks noChangeArrowheads="1"/>
          </p:cNvSpPr>
          <p:nvPr/>
        </p:nvSpPr>
        <p:spPr bwMode="auto">
          <a:xfrm>
            <a:off x="2454818" y="1661596"/>
            <a:ext cx="8194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≥75 anni</a:t>
            </a: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  65–74 anni</a:t>
            </a: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&lt;65 anni</a:t>
            </a: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7" name="TextBox 33"/>
          <p:cNvSpPr txBox="1">
            <a:spLocks noChangeArrowheads="1"/>
          </p:cNvSpPr>
          <p:nvPr/>
        </p:nvSpPr>
        <p:spPr bwMode="auto">
          <a:xfrm rot="16200000">
            <a:off x="1096762" y="2260574"/>
            <a:ext cx="11400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Hazard </a:t>
            </a:r>
            <a:r>
              <a:rPr kumimoji="0" lang="en-GB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cumulativo</a:t>
            </a:r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9" name="TextBox 33"/>
          <p:cNvSpPr txBox="1">
            <a:spLocks noChangeArrowheads="1"/>
          </p:cNvSpPr>
          <p:nvPr/>
        </p:nvSpPr>
        <p:spPr bwMode="auto">
          <a:xfrm>
            <a:off x="2156554" y="2101962"/>
            <a:ext cx="17716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HR </a:t>
            </a:r>
            <a:r>
              <a:rPr kumimoji="0" lang="en-GB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aggiustato</a:t>
            </a: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:</a:t>
            </a: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≥75 vs. &lt;65: 1,38 (1,11-1,72)</a:t>
            </a: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65-74 vs. &lt;65: 1,13 (0,93-1,38)</a:t>
            </a:r>
          </a:p>
        </p:txBody>
      </p:sp>
      <p:sp>
        <p:nvSpPr>
          <p:cNvPr id="70" name="TextBox 33"/>
          <p:cNvSpPr txBox="1">
            <a:spLocks noChangeArrowheads="1"/>
          </p:cNvSpPr>
          <p:nvPr/>
        </p:nvSpPr>
        <p:spPr bwMode="auto">
          <a:xfrm>
            <a:off x="4374400" y="1452028"/>
            <a:ext cx="8947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Ictus/SEE</a:t>
            </a:r>
          </a:p>
        </p:txBody>
      </p:sp>
      <p:sp>
        <p:nvSpPr>
          <p:cNvPr id="71" name="TextBox 28"/>
          <p:cNvSpPr txBox="1">
            <a:spLocks noChangeArrowheads="1"/>
          </p:cNvSpPr>
          <p:nvPr/>
        </p:nvSpPr>
        <p:spPr bwMode="auto">
          <a:xfrm>
            <a:off x="1803411" y="1669898"/>
            <a:ext cx="2244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0.10</a:t>
            </a:r>
          </a:p>
        </p:txBody>
      </p:sp>
      <p:sp>
        <p:nvSpPr>
          <p:cNvPr id="72" name="TextBox 28"/>
          <p:cNvSpPr txBox="1">
            <a:spLocks noChangeArrowheads="1"/>
          </p:cNvSpPr>
          <p:nvPr/>
        </p:nvSpPr>
        <p:spPr bwMode="auto">
          <a:xfrm>
            <a:off x="1803411" y="1926014"/>
            <a:ext cx="2244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0.08</a:t>
            </a:r>
          </a:p>
        </p:txBody>
      </p:sp>
      <p:sp>
        <p:nvSpPr>
          <p:cNvPr id="73" name="TextBox 28"/>
          <p:cNvSpPr txBox="1">
            <a:spLocks noChangeArrowheads="1"/>
          </p:cNvSpPr>
          <p:nvPr/>
        </p:nvSpPr>
        <p:spPr bwMode="auto">
          <a:xfrm>
            <a:off x="1803411" y="2182130"/>
            <a:ext cx="2244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0.06</a:t>
            </a:r>
          </a:p>
        </p:txBody>
      </p:sp>
      <p:sp>
        <p:nvSpPr>
          <p:cNvPr id="74" name="TextBox 28"/>
          <p:cNvSpPr txBox="1">
            <a:spLocks noChangeArrowheads="1"/>
          </p:cNvSpPr>
          <p:nvPr/>
        </p:nvSpPr>
        <p:spPr bwMode="auto">
          <a:xfrm>
            <a:off x="1803411" y="2438246"/>
            <a:ext cx="2244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0.04</a:t>
            </a:r>
          </a:p>
        </p:txBody>
      </p:sp>
      <p:sp>
        <p:nvSpPr>
          <p:cNvPr id="75" name="TextBox 28"/>
          <p:cNvSpPr txBox="1">
            <a:spLocks noChangeArrowheads="1"/>
          </p:cNvSpPr>
          <p:nvPr/>
        </p:nvSpPr>
        <p:spPr bwMode="auto">
          <a:xfrm>
            <a:off x="1803411" y="2694362"/>
            <a:ext cx="2244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0.02</a:t>
            </a:r>
          </a:p>
        </p:txBody>
      </p:sp>
      <p:sp>
        <p:nvSpPr>
          <p:cNvPr id="76" name="TextBox 28"/>
          <p:cNvSpPr txBox="1">
            <a:spLocks noChangeArrowheads="1"/>
          </p:cNvSpPr>
          <p:nvPr/>
        </p:nvSpPr>
        <p:spPr bwMode="auto">
          <a:xfrm>
            <a:off x="1803411" y="2950477"/>
            <a:ext cx="2244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0.00</a:t>
            </a:r>
          </a:p>
        </p:txBody>
      </p:sp>
      <p:sp>
        <p:nvSpPr>
          <p:cNvPr id="77" name="TextBox 28"/>
          <p:cNvSpPr txBox="1">
            <a:spLocks noChangeArrowheads="1"/>
          </p:cNvSpPr>
          <p:nvPr/>
        </p:nvSpPr>
        <p:spPr bwMode="auto">
          <a:xfrm>
            <a:off x="2096330" y="3069586"/>
            <a:ext cx="6412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0</a:t>
            </a:r>
          </a:p>
        </p:txBody>
      </p:sp>
      <p:sp>
        <p:nvSpPr>
          <p:cNvPr id="78" name="TextBox 28"/>
          <p:cNvSpPr txBox="1">
            <a:spLocks noChangeArrowheads="1"/>
          </p:cNvSpPr>
          <p:nvPr/>
        </p:nvSpPr>
        <p:spPr bwMode="auto">
          <a:xfrm>
            <a:off x="3112348" y="3069586"/>
            <a:ext cx="1923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256</a:t>
            </a:r>
          </a:p>
        </p:txBody>
      </p:sp>
      <p:sp>
        <p:nvSpPr>
          <p:cNvPr id="79" name="TextBox 28"/>
          <p:cNvSpPr txBox="1">
            <a:spLocks noChangeArrowheads="1"/>
          </p:cNvSpPr>
          <p:nvPr/>
        </p:nvSpPr>
        <p:spPr bwMode="auto">
          <a:xfrm>
            <a:off x="4192487" y="3069586"/>
            <a:ext cx="1923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512</a:t>
            </a:r>
          </a:p>
        </p:txBody>
      </p:sp>
      <p:sp>
        <p:nvSpPr>
          <p:cNvPr id="80" name="TextBox 28"/>
          <p:cNvSpPr txBox="1">
            <a:spLocks noChangeArrowheads="1"/>
          </p:cNvSpPr>
          <p:nvPr/>
        </p:nvSpPr>
        <p:spPr bwMode="auto">
          <a:xfrm>
            <a:off x="5272625" y="3069586"/>
            <a:ext cx="1923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768</a:t>
            </a:r>
          </a:p>
        </p:txBody>
      </p:sp>
      <p:sp>
        <p:nvSpPr>
          <p:cNvPr id="81" name="TextBox 28"/>
          <p:cNvSpPr txBox="1">
            <a:spLocks noChangeArrowheads="1"/>
          </p:cNvSpPr>
          <p:nvPr/>
        </p:nvSpPr>
        <p:spPr bwMode="auto">
          <a:xfrm>
            <a:off x="6304676" y="3069586"/>
            <a:ext cx="28854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1.024</a:t>
            </a:r>
          </a:p>
        </p:txBody>
      </p:sp>
      <p:sp>
        <p:nvSpPr>
          <p:cNvPr id="82" name="TextBox 28"/>
          <p:cNvSpPr txBox="1">
            <a:spLocks noChangeArrowheads="1"/>
          </p:cNvSpPr>
          <p:nvPr/>
        </p:nvSpPr>
        <p:spPr bwMode="auto">
          <a:xfrm>
            <a:off x="7384811" y="3069586"/>
            <a:ext cx="28854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1.280</a:t>
            </a:r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2147338" y="1826873"/>
            <a:ext cx="5385311" cy="1189593"/>
          </a:xfrm>
          <a:custGeom>
            <a:avLst/>
            <a:gdLst>
              <a:gd name="T0" fmla="*/ 3235 w 3467"/>
              <a:gd name="T1" fmla="*/ 92 h 1457"/>
              <a:gd name="T2" fmla="*/ 3112 w 3467"/>
              <a:gd name="T3" fmla="*/ 163 h 1457"/>
              <a:gd name="T4" fmla="*/ 3045 w 3467"/>
              <a:gd name="T5" fmla="*/ 216 h 1457"/>
              <a:gd name="T6" fmla="*/ 2988 w 3467"/>
              <a:gd name="T7" fmla="*/ 261 h 1457"/>
              <a:gd name="T8" fmla="*/ 2893 w 3467"/>
              <a:gd name="T9" fmla="*/ 301 h 1457"/>
              <a:gd name="T10" fmla="*/ 2814 w 3467"/>
              <a:gd name="T11" fmla="*/ 333 h 1457"/>
              <a:gd name="T12" fmla="*/ 2785 w 3467"/>
              <a:gd name="T13" fmla="*/ 353 h 1457"/>
              <a:gd name="T14" fmla="*/ 2755 w 3467"/>
              <a:gd name="T15" fmla="*/ 370 h 1457"/>
              <a:gd name="T16" fmla="*/ 2728 w 3467"/>
              <a:gd name="T17" fmla="*/ 388 h 1457"/>
              <a:gd name="T18" fmla="*/ 2691 w 3467"/>
              <a:gd name="T19" fmla="*/ 400 h 1457"/>
              <a:gd name="T20" fmla="*/ 2650 w 3467"/>
              <a:gd name="T21" fmla="*/ 419 h 1457"/>
              <a:gd name="T22" fmla="*/ 2584 w 3467"/>
              <a:gd name="T23" fmla="*/ 434 h 1457"/>
              <a:gd name="T24" fmla="*/ 2527 w 3467"/>
              <a:gd name="T25" fmla="*/ 468 h 1457"/>
              <a:gd name="T26" fmla="*/ 2475 w 3467"/>
              <a:gd name="T27" fmla="*/ 483 h 1457"/>
              <a:gd name="T28" fmla="*/ 2428 w 3467"/>
              <a:gd name="T29" fmla="*/ 499 h 1457"/>
              <a:gd name="T30" fmla="*/ 2376 w 3467"/>
              <a:gd name="T31" fmla="*/ 528 h 1457"/>
              <a:gd name="T32" fmla="*/ 2333 w 3467"/>
              <a:gd name="T33" fmla="*/ 551 h 1457"/>
              <a:gd name="T34" fmla="*/ 2284 w 3467"/>
              <a:gd name="T35" fmla="*/ 569 h 1457"/>
              <a:gd name="T36" fmla="*/ 2217 w 3467"/>
              <a:gd name="T37" fmla="*/ 586 h 1457"/>
              <a:gd name="T38" fmla="*/ 2151 w 3467"/>
              <a:gd name="T39" fmla="*/ 601 h 1457"/>
              <a:gd name="T40" fmla="*/ 2122 w 3467"/>
              <a:gd name="T41" fmla="*/ 615 h 1457"/>
              <a:gd name="T42" fmla="*/ 2070 w 3467"/>
              <a:gd name="T43" fmla="*/ 641 h 1457"/>
              <a:gd name="T44" fmla="*/ 2039 w 3467"/>
              <a:gd name="T45" fmla="*/ 652 h 1457"/>
              <a:gd name="T46" fmla="*/ 1990 w 3467"/>
              <a:gd name="T47" fmla="*/ 666 h 1457"/>
              <a:gd name="T48" fmla="*/ 1930 w 3467"/>
              <a:gd name="T49" fmla="*/ 684 h 1457"/>
              <a:gd name="T50" fmla="*/ 1892 w 3467"/>
              <a:gd name="T51" fmla="*/ 698 h 1457"/>
              <a:gd name="T52" fmla="*/ 1866 w 3467"/>
              <a:gd name="T53" fmla="*/ 715 h 1457"/>
              <a:gd name="T54" fmla="*/ 1815 w 3467"/>
              <a:gd name="T55" fmla="*/ 732 h 1457"/>
              <a:gd name="T56" fmla="*/ 1773 w 3467"/>
              <a:gd name="T57" fmla="*/ 748 h 1457"/>
              <a:gd name="T58" fmla="*/ 1717 w 3467"/>
              <a:gd name="T59" fmla="*/ 779 h 1457"/>
              <a:gd name="T60" fmla="*/ 1681 w 3467"/>
              <a:gd name="T61" fmla="*/ 807 h 1457"/>
              <a:gd name="T62" fmla="*/ 1616 w 3467"/>
              <a:gd name="T63" fmla="*/ 831 h 1457"/>
              <a:gd name="T64" fmla="*/ 1558 w 3467"/>
              <a:gd name="T65" fmla="*/ 857 h 1457"/>
              <a:gd name="T66" fmla="*/ 1520 w 3467"/>
              <a:gd name="T67" fmla="*/ 882 h 1457"/>
              <a:gd name="T68" fmla="*/ 1494 w 3467"/>
              <a:gd name="T69" fmla="*/ 896 h 1457"/>
              <a:gd name="T70" fmla="*/ 1430 w 3467"/>
              <a:gd name="T71" fmla="*/ 911 h 1457"/>
              <a:gd name="T72" fmla="*/ 1370 w 3467"/>
              <a:gd name="T73" fmla="*/ 937 h 1457"/>
              <a:gd name="T74" fmla="*/ 1304 w 3467"/>
              <a:gd name="T75" fmla="*/ 954 h 1457"/>
              <a:gd name="T76" fmla="*/ 1224 w 3467"/>
              <a:gd name="T77" fmla="*/ 971 h 1457"/>
              <a:gd name="T78" fmla="*/ 1186 w 3467"/>
              <a:gd name="T79" fmla="*/ 991 h 1457"/>
              <a:gd name="T80" fmla="*/ 1142 w 3467"/>
              <a:gd name="T81" fmla="*/ 1009 h 1457"/>
              <a:gd name="T82" fmla="*/ 1090 w 3467"/>
              <a:gd name="T83" fmla="*/ 1030 h 1457"/>
              <a:gd name="T84" fmla="*/ 1054 w 3467"/>
              <a:gd name="T85" fmla="*/ 1047 h 1457"/>
              <a:gd name="T86" fmla="*/ 996 w 3467"/>
              <a:gd name="T87" fmla="*/ 1075 h 1457"/>
              <a:gd name="T88" fmla="*/ 961 w 3467"/>
              <a:gd name="T89" fmla="*/ 1090 h 1457"/>
              <a:gd name="T90" fmla="*/ 895 w 3467"/>
              <a:gd name="T91" fmla="*/ 1109 h 1457"/>
              <a:gd name="T92" fmla="*/ 822 w 3467"/>
              <a:gd name="T93" fmla="*/ 1130 h 1457"/>
              <a:gd name="T94" fmla="*/ 756 w 3467"/>
              <a:gd name="T95" fmla="*/ 1156 h 1457"/>
              <a:gd name="T96" fmla="*/ 684 w 3467"/>
              <a:gd name="T97" fmla="*/ 1178 h 1457"/>
              <a:gd name="T98" fmla="*/ 644 w 3467"/>
              <a:gd name="T99" fmla="*/ 1197 h 1457"/>
              <a:gd name="T100" fmla="*/ 554 w 3467"/>
              <a:gd name="T101" fmla="*/ 1225 h 1457"/>
              <a:gd name="T102" fmla="*/ 529 w 3467"/>
              <a:gd name="T103" fmla="*/ 1245 h 1457"/>
              <a:gd name="T104" fmla="*/ 488 w 3467"/>
              <a:gd name="T105" fmla="*/ 1262 h 1457"/>
              <a:gd name="T106" fmla="*/ 447 w 3467"/>
              <a:gd name="T107" fmla="*/ 1280 h 1457"/>
              <a:gd name="T108" fmla="*/ 390 w 3467"/>
              <a:gd name="T109" fmla="*/ 1296 h 1457"/>
              <a:gd name="T110" fmla="*/ 335 w 3467"/>
              <a:gd name="T111" fmla="*/ 1312 h 1457"/>
              <a:gd name="T112" fmla="*/ 261 w 3467"/>
              <a:gd name="T113" fmla="*/ 1331 h 1457"/>
              <a:gd name="T114" fmla="*/ 215 w 3467"/>
              <a:gd name="T115" fmla="*/ 1346 h 1457"/>
              <a:gd name="T116" fmla="*/ 142 w 3467"/>
              <a:gd name="T117" fmla="*/ 1365 h 1457"/>
              <a:gd name="T118" fmla="*/ 114 w 3467"/>
              <a:gd name="T119" fmla="*/ 1386 h 1457"/>
              <a:gd name="T120" fmla="*/ 81 w 3467"/>
              <a:gd name="T121" fmla="*/ 1411 h 1457"/>
              <a:gd name="T122" fmla="*/ 30 w 3467"/>
              <a:gd name="T123" fmla="*/ 1427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67" h="1457">
                <a:moveTo>
                  <a:pt x="3467" y="0"/>
                </a:moveTo>
                <a:lnTo>
                  <a:pt x="3339" y="0"/>
                </a:lnTo>
                <a:lnTo>
                  <a:pt x="3339" y="37"/>
                </a:lnTo>
                <a:lnTo>
                  <a:pt x="3314" y="37"/>
                </a:lnTo>
                <a:lnTo>
                  <a:pt x="3314" y="66"/>
                </a:lnTo>
                <a:lnTo>
                  <a:pt x="3287" y="66"/>
                </a:lnTo>
                <a:lnTo>
                  <a:pt x="3287" y="92"/>
                </a:lnTo>
                <a:lnTo>
                  <a:pt x="3235" y="92"/>
                </a:lnTo>
                <a:lnTo>
                  <a:pt x="3235" y="114"/>
                </a:lnTo>
                <a:lnTo>
                  <a:pt x="3170" y="114"/>
                </a:lnTo>
                <a:lnTo>
                  <a:pt x="3170" y="131"/>
                </a:lnTo>
                <a:lnTo>
                  <a:pt x="3149" y="131"/>
                </a:lnTo>
                <a:lnTo>
                  <a:pt x="3149" y="138"/>
                </a:lnTo>
                <a:lnTo>
                  <a:pt x="3141" y="138"/>
                </a:lnTo>
                <a:lnTo>
                  <a:pt x="3141" y="163"/>
                </a:lnTo>
                <a:lnTo>
                  <a:pt x="3112" y="163"/>
                </a:lnTo>
                <a:lnTo>
                  <a:pt x="3112" y="174"/>
                </a:lnTo>
                <a:lnTo>
                  <a:pt x="3097" y="174"/>
                </a:lnTo>
                <a:lnTo>
                  <a:pt x="3097" y="186"/>
                </a:lnTo>
                <a:lnTo>
                  <a:pt x="3082" y="186"/>
                </a:lnTo>
                <a:lnTo>
                  <a:pt x="3082" y="206"/>
                </a:lnTo>
                <a:lnTo>
                  <a:pt x="3054" y="206"/>
                </a:lnTo>
                <a:lnTo>
                  <a:pt x="3054" y="216"/>
                </a:lnTo>
                <a:lnTo>
                  <a:pt x="3045" y="216"/>
                </a:lnTo>
                <a:lnTo>
                  <a:pt x="3045" y="229"/>
                </a:lnTo>
                <a:lnTo>
                  <a:pt x="3036" y="229"/>
                </a:lnTo>
                <a:lnTo>
                  <a:pt x="3036" y="238"/>
                </a:lnTo>
                <a:lnTo>
                  <a:pt x="3025" y="238"/>
                </a:lnTo>
                <a:lnTo>
                  <a:pt x="3025" y="249"/>
                </a:lnTo>
                <a:lnTo>
                  <a:pt x="3000" y="249"/>
                </a:lnTo>
                <a:lnTo>
                  <a:pt x="3000" y="261"/>
                </a:lnTo>
                <a:lnTo>
                  <a:pt x="2988" y="261"/>
                </a:lnTo>
                <a:lnTo>
                  <a:pt x="2988" y="273"/>
                </a:lnTo>
                <a:lnTo>
                  <a:pt x="2953" y="273"/>
                </a:lnTo>
                <a:lnTo>
                  <a:pt x="2953" y="281"/>
                </a:lnTo>
                <a:lnTo>
                  <a:pt x="2909" y="281"/>
                </a:lnTo>
                <a:lnTo>
                  <a:pt x="2909" y="293"/>
                </a:lnTo>
                <a:lnTo>
                  <a:pt x="2901" y="293"/>
                </a:lnTo>
                <a:lnTo>
                  <a:pt x="2901" y="301"/>
                </a:lnTo>
                <a:lnTo>
                  <a:pt x="2893" y="301"/>
                </a:lnTo>
                <a:lnTo>
                  <a:pt x="2893" y="319"/>
                </a:lnTo>
                <a:lnTo>
                  <a:pt x="2855" y="319"/>
                </a:lnTo>
                <a:lnTo>
                  <a:pt x="2855" y="325"/>
                </a:lnTo>
                <a:lnTo>
                  <a:pt x="2831" y="325"/>
                </a:lnTo>
                <a:lnTo>
                  <a:pt x="2831" y="327"/>
                </a:lnTo>
                <a:lnTo>
                  <a:pt x="2821" y="327"/>
                </a:lnTo>
                <a:lnTo>
                  <a:pt x="2821" y="333"/>
                </a:lnTo>
                <a:lnTo>
                  <a:pt x="2814" y="333"/>
                </a:lnTo>
                <a:lnTo>
                  <a:pt x="2814" y="338"/>
                </a:lnTo>
                <a:lnTo>
                  <a:pt x="2808" y="338"/>
                </a:lnTo>
                <a:lnTo>
                  <a:pt x="2808" y="341"/>
                </a:lnTo>
                <a:lnTo>
                  <a:pt x="2800" y="341"/>
                </a:lnTo>
                <a:lnTo>
                  <a:pt x="2800" y="348"/>
                </a:lnTo>
                <a:lnTo>
                  <a:pt x="2794" y="348"/>
                </a:lnTo>
                <a:lnTo>
                  <a:pt x="2794" y="353"/>
                </a:lnTo>
                <a:lnTo>
                  <a:pt x="2785" y="353"/>
                </a:lnTo>
                <a:lnTo>
                  <a:pt x="2785" y="356"/>
                </a:lnTo>
                <a:lnTo>
                  <a:pt x="2778" y="356"/>
                </a:lnTo>
                <a:lnTo>
                  <a:pt x="2778" y="359"/>
                </a:lnTo>
                <a:lnTo>
                  <a:pt x="2771" y="359"/>
                </a:lnTo>
                <a:lnTo>
                  <a:pt x="2771" y="365"/>
                </a:lnTo>
                <a:lnTo>
                  <a:pt x="2765" y="365"/>
                </a:lnTo>
                <a:lnTo>
                  <a:pt x="2765" y="370"/>
                </a:lnTo>
                <a:lnTo>
                  <a:pt x="2755" y="370"/>
                </a:lnTo>
                <a:lnTo>
                  <a:pt x="2755" y="373"/>
                </a:lnTo>
                <a:lnTo>
                  <a:pt x="2751" y="373"/>
                </a:lnTo>
                <a:lnTo>
                  <a:pt x="2751" y="379"/>
                </a:lnTo>
                <a:lnTo>
                  <a:pt x="2745" y="379"/>
                </a:lnTo>
                <a:lnTo>
                  <a:pt x="2745" y="385"/>
                </a:lnTo>
                <a:lnTo>
                  <a:pt x="2734" y="385"/>
                </a:lnTo>
                <a:lnTo>
                  <a:pt x="2728" y="385"/>
                </a:lnTo>
                <a:lnTo>
                  <a:pt x="2728" y="388"/>
                </a:lnTo>
                <a:lnTo>
                  <a:pt x="2722" y="388"/>
                </a:lnTo>
                <a:lnTo>
                  <a:pt x="2722" y="393"/>
                </a:lnTo>
                <a:lnTo>
                  <a:pt x="2714" y="393"/>
                </a:lnTo>
                <a:lnTo>
                  <a:pt x="2714" y="397"/>
                </a:lnTo>
                <a:lnTo>
                  <a:pt x="2705" y="397"/>
                </a:lnTo>
                <a:lnTo>
                  <a:pt x="2705" y="400"/>
                </a:lnTo>
                <a:lnTo>
                  <a:pt x="2694" y="400"/>
                </a:lnTo>
                <a:lnTo>
                  <a:pt x="2691" y="400"/>
                </a:lnTo>
                <a:lnTo>
                  <a:pt x="2691" y="405"/>
                </a:lnTo>
                <a:lnTo>
                  <a:pt x="2685" y="405"/>
                </a:lnTo>
                <a:lnTo>
                  <a:pt x="2685" y="408"/>
                </a:lnTo>
                <a:lnTo>
                  <a:pt x="2670" y="408"/>
                </a:lnTo>
                <a:lnTo>
                  <a:pt x="2670" y="413"/>
                </a:lnTo>
                <a:lnTo>
                  <a:pt x="2659" y="413"/>
                </a:lnTo>
                <a:lnTo>
                  <a:pt x="2659" y="419"/>
                </a:lnTo>
                <a:lnTo>
                  <a:pt x="2650" y="419"/>
                </a:lnTo>
                <a:lnTo>
                  <a:pt x="2650" y="423"/>
                </a:lnTo>
                <a:lnTo>
                  <a:pt x="2638" y="423"/>
                </a:lnTo>
                <a:lnTo>
                  <a:pt x="2638" y="426"/>
                </a:lnTo>
                <a:lnTo>
                  <a:pt x="2616" y="426"/>
                </a:lnTo>
                <a:lnTo>
                  <a:pt x="2616" y="431"/>
                </a:lnTo>
                <a:lnTo>
                  <a:pt x="2595" y="431"/>
                </a:lnTo>
                <a:lnTo>
                  <a:pt x="2595" y="434"/>
                </a:lnTo>
                <a:lnTo>
                  <a:pt x="2584" y="434"/>
                </a:lnTo>
                <a:lnTo>
                  <a:pt x="2584" y="440"/>
                </a:lnTo>
                <a:lnTo>
                  <a:pt x="2578" y="440"/>
                </a:lnTo>
                <a:lnTo>
                  <a:pt x="2578" y="456"/>
                </a:lnTo>
                <a:lnTo>
                  <a:pt x="2552" y="456"/>
                </a:lnTo>
                <a:lnTo>
                  <a:pt x="2552" y="460"/>
                </a:lnTo>
                <a:lnTo>
                  <a:pt x="2541" y="460"/>
                </a:lnTo>
                <a:lnTo>
                  <a:pt x="2541" y="468"/>
                </a:lnTo>
                <a:lnTo>
                  <a:pt x="2527" y="468"/>
                </a:lnTo>
                <a:lnTo>
                  <a:pt x="2527" y="471"/>
                </a:lnTo>
                <a:lnTo>
                  <a:pt x="2514" y="471"/>
                </a:lnTo>
                <a:lnTo>
                  <a:pt x="2514" y="474"/>
                </a:lnTo>
                <a:lnTo>
                  <a:pt x="2506" y="474"/>
                </a:lnTo>
                <a:lnTo>
                  <a:pt x="2506" y="479"/>
                </a:lnTo>
                <a:lnTo>
                  <a:pt x="2488" y="479"/>
                </a:lnTo>
                <a:lnTo>
                  <a:pt x="2488" y="483"/>
                </a:lnTo>
                <a:lnTo>
                  <a:pt x="2475" y="483"/>
                </a:lnTo>
                <a:lnTo>
                  <a:pt x="2475" y="488"/>
                </a:lnTo>
                <a:lnTo>
                  <a:pt x="2471" y="488"/>
                </a:lnTo>
                <a:lnTo>
                  <a:pt x="2471" y="492"/>
                </a:lnTo>
                <a:lnTo>
                  <a:pt x="2465" y="492"/>
                </a:lnTo>
                <a:lnTo>
                  <a:pt x="2465" y="495"/>
                </a:lnTo>
                <a:lnTo>
                  <a:pt x="2457" y="495"/>
                </a:lnTo>
                <a:lnTo>
                  <a:pt x="2457" y="499"/>
                </a:lnTo>
                <a:lnTo>
                  <a:pt x="2428" y="499"/>
                </a:lnTo>
                <a:lnTo>
                  <a:pt x="2428" y="508"/>
                </a:lnTo>
                <a:lnTo>
                  <a:pt x="2411" y="508"/>
                </a:lnTo>
                <a:lnTo>
                  <a:pt x="2411" y="517"/>
                </a:lnTo>
                <a:lnTo>
                  <a:pt x="2397" y="517"/>
                </a:lnTo>
                <a:lnTo>
                  <a:pt x="2397" y="525"/>
                </a:lnTo>
                <a:lnTo>
                  <a:pt x="2383" y="525"/>
                </a:lnTo>
                <a:lnTo>
                  <a:pt x="2383" y="528"/>
                </a:lnTo>
                <a:lnTo>
                  <a:pt x="2376" y="528"/>
                </a:lnTo>
                <a:lnTo>
                  <a:pt x="2376" y="531"/>
                </a:lnTo>
                <a:lnTo>
                  <a:pt x="2353" y="531"/>
                </a:lnTo>
                <a:lnTo>
                  <a:pt x="2353" y="537"/>
                </a:lnTo>
                <a:lnTo>
                  <a:pt x="2347" y="537"/>
                </a:lnTo>
                <a:lnTo>
                  <a:pt x="2347" y="546"/>
                </a:lnTo>
                <a:lnTo>
                  <a:pt x="2341" y="546"/>
                </a:lnTo>
                <a:lnTo>
                  <a:pt x="2341" y="551"/>
                </a:lnTo>
                <a:lnTo>
                  <a:pt x="2333" y="551"/>
                </a:lnTo>
                <a:lnTo>
                  <a:pt x="2333" y="554"/>
                </a:lnTo>
                <a:lnTo>
                  <a:pt x="2325" y="554"/>
                </a:lnTo>
                <a:lnTo>
                  <a:pt x="2325" y="558"/>
                </a:lnTo>
                <a:lnTo>
                  <a:pt x="2307" y="558"/>
                </a:lnTo>
                <a:lnTo>
                  <a:pt x="2307" y="561"/>
                </a:lnTo>
                <a:lnTo>
                  <a:pt x="2295" y="561"/>
                </a:lnTo>
                <a:lnTo>
                  <a:pt x="2295" y="569"/>
                </a:lnTo>
                <a:lnTo>
                  <a:pt x="2284" y="569"/>
                </a:lnTo>
                <a:lnTo>
                  <a:pt x="2284" y="572"/>
                </a:lnTo>
                <a:lnTo>
                  <a:pt x="2264" y="572"/>
                </a:lnTo>
                <a:lnTo>
                  <a:pt x="2264" y="578"/>
                </a:lnTo>
                <a:lnTo>
                  <a:pt x="2252" y="578"/>
                </a:lnTo>
                <a:lnTo>
                  <a:pt x="2252" y="581"/>
                </a:lnTo>
                <a:lnTo>
                  <a:pt x="2224" y="581"/>
                </a:lnTo>
                <a:lnTo>
                  <a:pt x="2224" y="586"/>
                </a:lnTo>
                <a:lnTo>
                  <a:pt x="2217" y="586"/>
                </a:lnTo>
                <a:lnTo>
                  <a:pt x="2217" y="589"/>
                </a:lnTo>
                <a:lnTo>
                  <a:pt x="2195" y="589"/>
                </a:lnTo>
                <a:lnTo>
                  <a:pt x="2195" y="594"/>
                </a:lnTo>
                <a:lnTo>
                  <a:pt x="2166" y="594"/>
                </a:lnTo>
                <a:lnTo>
                  <a:pt x="2166" y="598"/>
                </a:lnTo>
                <a:lnTo>
                  <a:pt x="2158" y="598"/>
                </a:lnTo>
                <a:lnTo>
                  <a:pt x="2158" y="601"/>
                </a:lnTo>
                <a:lnTo>
                  <a:pt x="2151" y="601"/>
                </a:lnTo>
                <a:lnTo>
                  <a:pt x="2151" y="606"/>
                </a:lnTo>
                <a:lnTo>
                  <a:pt x="2143" y="606"/>
                </a:lnTo>
                <a:lnTo>
                  <a:pt x="2143" y="609"/>
                </a:lnTo>
                <a:lnTo>
                  <a:pt x="2135" y="609"/>
                </a:lnTo>
                <a:lnTo>
                  <a:pt x="2135" y="610"/>
                </a:lnTo>
                <a:lnTo>
                  <a:pt x="2129" y="610"/>
                </a:lnTo>
                <a:lnTo>
                  <a:pt x="2129" y="615"/>
                </a:lnTo>
                <a:lnTo>
                  <a:pt x="2122" y="615"/>
                </a:lnTo>
                <a:lnTo>
                  <a:pt x="2122" y="627"/>
                </a:lnTo>
                <a:lnTo>
                  <a:pt x="2114" y="627"/>
                </a:lnTo>
                <a:lnTo>
                  <a:pt x="2114" y="632"/>
                </a:lnTo>
                <a:lnTo>
                  <a:pt x="2100" y="632"/>
                </a:lnTo>
                <a:lnTo>
                  <a:pt x="2100" y="636"/>
                </a:lnTo>
                <a:lnTo>
                  <a:pt x="2076" y="636"/>
                </a:lnTo>
                <a:lnTo>
                  <a:pt x="2076" y="641"/>
                </a:lnTo>
                <a:lnTo>
                  <a:pt x="2070" y="641"/>
                </a:lnTo>
                <a:lnTo>
                  <a:pt x="2070" y="644"/>
                </a:lnTo>
                <a:lnTo>
                  <a:pt x="2056" y="644"/>
                </a:lnTo>
                <a:lnTo>
                  <a:pt x="2056" y="646"/>
                </a:lnTo>
                <a:lnTo>
                  <a:pt x="2050" y="646"/>
                </a:lnTo>
                <a:lnTo>
                  <a:pt x="2045" y="646"/>
                </a:lnTo>
                <a:lnTo>
                  <a:pt x="2045" y="650"/>
                </a:lnTo>
                <a:lnTo>
                  <a:pt x="2039" y="650"/>
                </a:lnTo>
                <a:lnTo>
                  <a:pt x="2039" y="652"/>
                </a:lnTo>
                <a:lnTo>
                  <a:pt x="2025" y="652"/>
                </a:lnTo>
                <a:lnTo>
                  <a:pt x="2025" y="655"/>
                </a:lnTo>
                <a:lnTo>
                  <a:pt x="2019" y="655"/>
                </a:lnTo>
                <a:lnTo>
                  <a:pt x="2019" y="658"/>
                </a:lnTo>
                <a:lnTo>
                  <a:pt x="2004" y="658"/>
                </a:lnTo>
                <a:lnTo>
                  <a:pt x="2004" y="666"/>
                </a:lnTo>
                <a:lnTo>
                  <a:pt x="1996" y="666"/>
                </a:lnTo>
                <a:lnTo>
                  <a:pt x="1990" y="666"/>
                </a:lnTo>
                <a:lnTo>
                  <a:pt x="1990" y="672"/>
                </a:lnTo>
                <a:lnTo>
                  <a:pt x="1979" y="672"/>
                </a:lnTo>
                <a:lnTo>
                  <a:pt x="1979" y="676"/>
                </a:lnTo>
                <a:lnTo>
                  <a:pt x="1950" y="676"/>
                </a:lnTo>
                <a:lnTo>
                  <a:pt x="1950" y="681"/>
                </a:lnTo>
                <a:lnTo>
                  <a:pt x="1938" y="681"/>
                </a:lnTo>
                <a:lnTo>
                  <a:pt x="1938" y="684"/>
                </a:lnTo>
                <a:lnTo>
                  <a:pt x="1930" y="684"/>
                </a:lnTo>
                <a:lnTo>
                  <a:pt x="1930" y="687"/>
                </a:lnTo>
                <a:lnTo>
                  <a:pt x="1924" y="687"/>
                </a:lnTo>
                <a:lnTo>
                  <a:pt x="1924" y="692"/>
                </a:lnTo>
                <a:lnTo>
                  <a:pt x="1915" y="692"/>
                </a:lnTo>
                <a:lnTo>
                  <a:pt x="1915" y="696"/>
                </a:lnTo>
                <a:lnTo>
                  <a:pt x="1901" y="696"/>
                </a:lnTo>
                <a:lnTo>
                  <a:pt x="1901" y="698"/>
                </a:lnTo>
                <a:lnTo>
                  <a:pt x="1892" y="698"/>
                </a:lnTo>
                <a:lnTo>
                  <a:pt x="1892" y="702"/>
                </a:lnTo>
                <a:lnTo>
                  <a:pt x="1886" y="702"/>
                </a:lnTo>
                <a:lnTo>
                  <a:pt x="1886" y="705"/>
                </a:lnTo>
                <a:lnTo>
                  <a:pt x="1881" y="705"/>
                </a:lnTo>
                <a:lnTo>
                  <a:pt x="1881" y="709"/>
                </a:lnTo>
                <a:lnTo>
                  <a:pt x="1874" y="709"/>
                </a:lnTo>
                <a:lnTo>
                  <a:pt x="1874" y="715"/>
                </a:lnTo>
                <a:lnTo>
                  <a:pt x="1866" y="715"/>
                </a:lnTo>
                <a:lnTo>
                  <a:pt x="1861" y="715"/>
                </a:lnTo>
                <a:lnTo>
                  <a:pt x="1861" y="718"/>
                </a:lnTo>
                <a:lnTo>
                  <a:pt x="1849" y="718"/>
                </a:lnTo>
                <a:lnTo>
                  <a:pt x="1849" y="722"/>
                </a:lnTo>
                <a:lnTo>
                  <a:pt x="1831" y="722"/>
                </a:lnTo>
                <a:lnTo>
                  <a:pt x="1831" y="727"/>
                </a:lnTo>
                <a:lnTo>
                  <a:pt x="1815" y="727"/>
                </a:lnTo>
                <a:lnTo>
                  <a:pt x="1815" y="732"/>
                </a:lnTo>
                <a:lnTo>
                  <a:pt x="1803" y="732"/>
                </a:lnTo>
                <a:lnTo>
                  <a:pt x="1803" y="736"/>
                </a:lnTo>
                <a:lnTo>
                  <a:pt x="1794" y="736"/>
                </a:lnTo>
                <a:lnTo>
                  <a:pt x="1794" y="741"/>
                </a:lnTo>
                <a:lnTo>
                  <a:pt x="1777" y="741"/>
                </a:lnTo>
                <a:lnTo>
                  <a:pt x="1777" y="745"/>
                </a:lnTo>
                <a:lnTo>
                  <a:pt x="1773" y="745"/>
                </a:lnTo>
                <a:lnTo>
                  <a:pt x="1773" y="748"/>
                </a:lnTo>
                <a:lnTo>
                  <a:pt x="1750" y="748"/>
                </a:lnTo>
                <a:lnTo>
                  <a:pt x="1750" y="753"/>
                </a:lnTo>
                <a:lnTo>
                  <a:pt x="1742" y="753"/>
                </a:lnTo>
                <a:lnTo>
                  <a:pt x="1742" y="759"/>
                </a:lnTo>
                <a:lnTo>
                  <a:pt x="1734" y="759"/>
                </a:lnTo>
                <a:lnTo>
                  <a:pt x="1734" y="767"/>
                </a:lnTo>
                <a:lnTo>
                  <a:pt x="1717" y="767"/>
                </a:lnTo>
                <a:lnTo>
                  <a:pt x="1717" y="779"/>
                </a:lnTo>
                <a:lnTo>
                  <a:pt x="1708" y="779"/>
                </a:lnTo>
                <a:lnTo>
                  <a:pt x="1708" y="790"/>
                </a:lnTo>
                <a:lnTo>
                  <a:pt x="1704" y="790"/>
                </a:lnTo>
                <a:lnTo>
                  <a:pt x="1704" y="794"/>
                </a:lnTo>
                <a:lnTo>
                  <a:pt x="1698" y="794"/>
                </a:lnTo>
                <a:lnTo>
                  <a:pt x="1698" y="799"/>
                </a:lnTo>
                <a:lnTo>
                  <a:pt x="1681" y="799"/>
                </a:lnTo>
                <a:lnTo>
                  <a:pt x="1681" y="807"/>
                </a:lnTo>
                <a:lnTo>
                  <a:pt x="1667" y="807"/>
                </a:lnTo>
                <a:lnTo>
                  <a:pt x="1667" y="811"/>
                </a:lnTo>
                <a:lnTo>
                  <a:pt x="1642" y="811"/>
                </a:lnTo>
                <a:lnTo>
                  <a:pt x="1642" y="825"/>
                </a:lnTo>
                <a:lnTo>
                  <a:pt x="1639" y="825"/>
                </a:lnTo>
                <a:lnTo>
                  <a:pt x="1639" y="830"/>
                </a:lnTo>
                <a:lnTo>
                  <a:pt x="1616" y="830"/>
                </a:lnTo>
                <a:lnTo>
                  <a:pt x="1616" y="831"/>
                </a:lnTo>
                <a:lnTo>
                  <a:pt x="1601" y="831"/>
                </a:lnTo>
                <a:lnTo>
                  <a:pt x="1601" y="837"/>
                </a:lnTo>
                <a:lnTo>
                  <a:pt x="1573" y="837"/>
                </a:lnTo>
                <a:lnTo>
                  <a:pt x="1573" y="845"/>
                </a:lnTo>
                <a:lnTo>
                  <a:pt x="1566" y="845"/>
                </a:lnTo>
                <a:lnTo>
                  <a:pt x="1566" y="851"/>
                </a:lnTo>
                <a:lnTo>
                  <a:pt x="1558" y="851"/>
                </a:lnTo>
                <a:lnTo>
                  <a:pt x="1558" y="857"/>
                </a:lnTo>
                <a:lnTo>
                  <a:pt x="1552" y="857"/>
                </a:lnTo>
                <a:lnTo>
                  <a:pt x="1552" y="862"/>
                </a:lnTo>
                <a:lnTo>
                  <a:pt x="1544" y="862"/>
                </a:lnTo>
                <a:lnTo>
                  <a:pt x="1544" y="868"/>
                </a:lnTo>
                <a:lnTo>
                  <a:pt x="1538" y="868"/>
                </a:lnTo>
                <a:lnTo>
                  <a:pt x="1538" y="871"/>
                </a:lnTo>
                <a:lnTo>
                  <a:pt x="1520" y="871"/>
                </a:lnTo>
                <a:lnTo>
                  <a:pt x="1520" y="882"/>
                </a:lnTo>
                <a:lnTo>
                  <a:pt x="1514" y="882"/>
                </a:lnTo>
                <a:lnTo>
                  <a:pt x="1514" y="885"/>
                </a:lnTo>
                <a:lnTo>
                  <a:pt x="1509" y="885"/>
                </a:lnTo>
                <a:lnTo>
                  <a:pt x="1509" y="888"/>
                </a:lnTo>
                <a:lnTo>
                  <a:pt x="1500" y="888"/>
                </a:lnTo>
                <a:lnTo>
                  <a:pt x="1500" y="892"/>
                </a:lnTo>
                <a:lnTo>
                  <a:pt x="1494" y="892"/>
                </a:lnTo>
                <a:lnTo>
                  <a:pt x="1494" y="896"/>
                </a:lnTo>
                <a:lnTo>
                  <a:pt x="1486" y="896"/>
                </a:lnTo>
                <a:lnTo>
                  <a:pt x="1486" y="902"/>
                </a:lnTo>
                <a:lnTo>
                  <a:pt x="1480" y="902"/>
                </a:lnTo>
                <a:lnTo>
                  <a:pt x="1480" y="906"/>
                </a:lnTo>
                <a:lnTo>
                  <a:pt x="1472" y="906"/>
                </a:lnTo>
                <a:lnTo>
                  <a:pt x="1472" y="911"/>
                </a:lnTo>
                <a:lnTo>
                  <a:pt x="1437" y="911"/>
                </a:lnTo>
                <a:lnTo>
                  <a:pt x="1430" y="911"/>
                </a:lnTo>
                <a:lnTo>
                  <a:pt x="1430" y="919"/>
                </a:lnTo>
                <a:lnTo>
                  <a:pt x="1400" y="919"/>
                </a:lnTo>
                <a:lnTo>
                  <a:pt x="1391" y="919"/>
                </a:lnTo>
                <a:lnTo>
                  <a:pt x="1391" y="925"/>
                </a:lnTo>
                <a:lnTo>
                  <a:pt x="1381" y="925"/>
                </a:lnTo>
                <a:lnTo>
                  <a:pt x="1381" y="932"/>
                </a:lnTo>
                <a:lnTo>
                  <a:pt x="1370" y="932"/>
                </a:lnTo>
                <a:lnTo>
                  <a:pt x="1370" y="937"/>
                </a:lnTo>
                <a:lnTo>
                  <a:pt x="1347" y="937"/>
                </a:lnTo>
                <a:lnTo>
                  <a:pt x="1347" y="940"/>
                </a:lnTo>
                <a:lnTo>
                  <a:pt x="1329" y="940"/>
                </a:lnTo>
                <a:lnTo>
                  <a:pt x="1329" y="946"/>
                </a:lnTo>
                <a:lnTo>
                  <a:pt x="1316" y="946"/>
                </a:lnTo>
                <a:lnTo>
                  <a:pt x="1316" y="949"/>
                </a:lnTo>
                <a:lnTo>
                  <a:pt x="1304" y="949"/>
                </a:lnTo>
                <a:lnTo>
                  <a:pt x="1304" y="954"/>
                </a:lnTo>
                <a:lnTo>
                  <a:pt x="1276" y="954"/>
                </a:lnTo>
                <a:lnTo>
                  <a:pt x="1276" y="958"/>
                </a:lnTo>
                <a:lnTo>
                  <a:pt x="1266" y="958"/>
                </a:lnTo>
                <a:lnTo>
                  <a:pt x="1266" y="961"/>
                </a:lnTo>
                <a:lnTo>
                  <a:pt x="1244" y="961"/>
                </a:lnTo>
                <a:lnTo>
                  <a:pt x="1244" y="966"/>
                </a:lnTo>
                <a:lnTo>
                  <a:pt x="1224" y="966"/>
                </a:lnTo>
                <a:lnTo>
                  <a:pt x="1224" y="971"/>
                </a:lnTo>
                <a:lnTo>
                  <a:pt x="1211" y="971"/>
                </a:lnTo>
                <a:lnTo>
                  <a:pt x="1211" y="977"/>
                </a:lnTo>
                <a:lnTo>
                  <a:pt x="1203" y="977"/>
                </a:lnTo>
                <a:lnTo>
                  <a:pt x="1203" y="983"/>
                </a:lnTo>
                <a:lnTo>
                  <a:pt x="1194" y="983"/>
                </a:lnTo>
                <a:lnTo>
                  <a:pt x="1194" y="986"/>
                </a:lnTo>
                <a:lnTo>
                  <a:pt x="1186" y="986"/>
                </a:lnTo>
                <a:lnTo>
                  <a:pt x="1186" y="991"/>
                </a:lnTo>
                <a:lnTo>
                  <a:pt x="1171" y="991"/>
                </a:lnTo>
                <a:lnTo>
                  <a:pt x="1171" y="997"/>
                </a:lnTo>
                <a:lnTo>
                  <a:pt x="1163" y="997"/>
                </a:lnTo>
                <a:lnTo>
                  <a:pt x="1163" y="1000"/>
                </a:lnTo>
                <a:lnTo>
                  <a:pt x="1152" y="1000"/>
                </a:lnTo>
                <a:lnTo>
                  <a:pt x="1152" y="1006"/>
                </a:lnTo>
                <a:lnTo>
                  <a:pt x="1142" y="1006"/>
                </a:lnTo>
                <a:lnTo>
                  <a:pt x="1142" y="1009"/>
                </a:lnTo>
                <a:lnTo>
                  <a:pt x="1129" y="1009"/>
                </a:lnTo>
                <a:lnTo>
                  <a:pt x="1129" y="1014"/>
                </a:lnTo>
                <a:lnTo>
                  <a:pt x="1113" y="1014"/>
                </a:lnTo>
                <a:lnTo>
                  <a:pt x="1113" y="1020"/>
                </a:lnTo>
                <a:lnTo>
                  <a:pt x="1096" y="1020"/>
                </a:lnTo>
                <a:lnTo>
                  <a:pt x="1096" y="1026"/>
                </a:lnTo>
                <a:lnTo>
                  <a:pt x="1090" y="1026"/>
                </a:lnTo>
                <a:lnTo>
                  <a:pt x="1090" y="1030"/>
                </a:lnTo>
                <a:lnTo>
                  <a:pt x="1085" y="1030"/>
                </a:lnTo>
                <a:lnTo>
                  <a:pt x="1085" y="1035"/>
                </a:lnTo>
                <a:lnTo>
                  <a:pt x="1079" y="1035"/>
                </a:lnTo>
                <a:lnTo>
                  <a:pt x="1079" y="1038"/>
                </a:lnTo>
                <a:lnTo>
                  <a:pt x="1062" y="1038"/>
                </a:lnTo>
                <a:lnTo>
                  <a:pt x="1062" y="1044"/>
                </a:lnTo>
                <a:lnTo>
                  <a:pt x="1054" y="1044"/>
                </a:lnTo>
                <a:lnTo>
                  <a:pt x="1054" y="1047"/>
                </a:lnTo>
                <a:lnTo>
                  <a:pt x="1036" y="1047"/>
                </a:lnTo>
                <a:lnTo>
                  <a:pt x="1036" y="1060"/>
                </a:lnTo>
                <a:lnTo>
                  <a:pt x="1027" y="1060"/>
                </a:lnTo>
                <a:lnTo>
                  <a:pt x="1027" y="1064"/>
                </a:lnTo>
                <a:lnTo>
                  <a:pt x="1016" y="1064"/>
                </a:lnTo>
                <a:lnTo>
                  <a:pt x="1016" y="1069"/>
                </a:lnTo>
                <a:lnTo>
                  <a:pt x="996" y="1069"/>
                </a:lnTo>
                <a:lnTo>
                  <a:pt x="996" y="1075"/>
                </a:lnTo>
                <a:lnTo>
                  <a:pt x="989" y="1075"/>
                </a:lnTo>
                <a:lnTo>
                  <a:pt x="989" y="1078"/>
                </a:lnTo>
                <a:lnTo>
                  <a:pt x="982" y="1078"/>
                </a:lnTo>
                <a:lnTo>
                  <a:pt x="982" y="1081"/>
                </a:lnTo>
                <a:lnTo>
                  <a:pt x="967" y="1081"/>
                </a:lnTo>
                <a:lnTo>
                  <a:pt x="967" y="1086"/>
                </a:lnTo>
                <a:lnTo>
                  <a:pt x="961" y="1086"/>
                </a:lnTo>
                <a:lnTo>
                  <a:pt x="961" y="1090"/>
                </a:lnTo>
                <a:lnTo>
                  <a:pt x="938" y="1090"/>
                </a:lnTo>
                <a:lnTo>
                  <a:pt x="938" y="1095"/>
                </a:lnTo>
                <a:lnTo>
                  <a:pt x="911" y="1095"/>
                </a:lnTo>
                <a:lnTo>
                  <a:pt x="911" y="1098"/>
                </a:lnTo>
                <a:lnTo>
                  <a:pt x="901" y="1098"/>
                </a:lnTo>
                <a:lnTo>
                  <a:pt x="901" y="1104"/>
                </a:lnTo>
                <a:lnTo>
                  <a:pt x="895" y="1104"/>
                </a:lnTo>
                <a:lnTo>
                  <a:pt x="895" y="1109"/>
                </a:lnTo>
                <a:lnTo>
                  <a:pt x="872" y="1109"/>
                </a:lnTo>
                <a:lnTo>
                  <a:pt x="872" y="1112"/>
                </a:lnTo>
                <a:lnTo>
                  <a:pt x="852" y="1112"/>
                </a:lnTo>
                <a:lnTo>
                  <a:pt x="852" y="1122"/>
                </a:lnTo>
                <a:lnTo>
                  <a:pt x="842" y="1122"/>
                </a:lnTo>
                <a:lnTo>
                  <a:pt x="842" y="1125"/>
                </a:lnTo>
                <a:lnTo>
                  <a:pt x="822" y="1125"/>
                </a:lnTo>
                <a:lnTo>
                  <a:pt x="822" y="1130"/>
                </a:lnTo>
                <a:lnTo>
                  <a:pt x="814" y="1130"/>
                </a:lnTo>
                <a:lnTo>
                  <a:pt x="814" y="1133"/>
                </a:lnTo>
                <a:lnTo>
                  <a:pt x="791" y="1133"/>
                </a:lnTo>
                <a:lnTo>
                  <a:pt x="791" y="1141"/>
                </a:lnTo>
                <a:lnTo>
                  <a:pt x="774" y="1141"/>
                </a:lnTo>
                <a:lnTo>
                  <a:pt x="774" y="1152"/>
                </a:lnTo>
                <a:lnTo>
                  <a:pt x="756" y="1152"/>
                </a:lnTo>
                <a:lnTo>
                  <a:pt x="756" y="1156"/>
                </a:lnTo>
                <a:lnTo>
                  <a:pt x="748" y="1156"/>
                </a:lnTo>
                <a:lnTo>
                  <a:pt x="748" y="1162"/>
                </a:lnTo>
                <a:lnTo>
                  <a:pt x="731" y="1162"/>
                </a:lnTo>
                <a:lnTo>
                  <a:pt x="731" y="1168"/>
                </a:lnTo>
                <a:lnTo>
                  <a:pt x="716" y="1168"/>
                </a:lnTo>
                <a:lnTo>
                  <a:pt x="716" y="1174"/>
                </a:lnTo>
                <a:lnTo>
                  <a:pt x="684" y="1174"/>
                </a:lnTo>
                <a:lnTo>
                  <a:pt x="684" y="1178"/>
                </a:lnTo>
                <a:lnTo>
                  <a:pt x="673" y="1178"/>
                </a:lnTo>
                <a:lnTo>
                  <a:pt x="673" y="1181"/>
                </a:lnTo>
                <a:lnTo>
                  <a:pt x="658" y="1181"/>
                </a:lnTo>
                <a:lnTo>
                  <a:pt x="658" y="1185"/>
                </a:lnTo>
                <a:lnTo>
                  <a:pt x="652" y="1185"/>
                </a:lnTo>
                <a:lnTo>
                  <a:pt x="652" y="1190"/>
                </a:lnTo>
                <a:lnTo>
                  <a:pt x="644" y="1190"/>
                </a:lnTo>
                <a:lnTo>
                  <a:pt x="644" y="1197"/>
                </a:lnTo>
                <a:lnTo>
                  <a:pt x="630" y="1197"/>
                </a:lnTo>
                <a:lnTo>
                  <a:pt x="630" y="1205"/>
                </a:lnTo>
                <a:lnTo>
                  <a:pt x="609" y="1205"/>
                </a:lnTo>
                <a:lnTo>
                  <a:pt x="609" y="1208"/>
                </a:lnTo>
                <a:lnTo>
                  <a:pt x="600" y="1208"/>
                </a:lnTo>
                <a:lnTo>
                  <a:pt x="600" y="1217"/>
                </a:lnTo>
                <a:lnTo>
                  <a:pt x="554" y="1217"/>
                </a:lnTo>
                <a:lnTo>
                  <a:pt x="554" y="1225"/>
                </a:lnTo>
                <a:lnTo>
                  <a:pt x="551" y="1225"/>
                </a:lnTo>
                <a:lnTo>
                  <a:pt x="551" y="1230"/>
                </a:lnTo>
                <a:lnTo>
                  <a:pt x="545" y="1230"/>
                </a:lnTo>
                <a:lnTo>
                  <a:pt x="545" y="1233"/>
                </a:lnTo>
                <a:lnTo>
                  <a:pt x="537" y="1233"/>
                </a:lnTo>
                <a:lnTo>
                  <a:pt x="537" y="1240"/>
                </a:lnTo>
                <a:lnTo>
                  <a:pt x="529" y="1240"/>
                </a:lnTo>
                <a:lnTo>
                  <a:pt x="529" y="1245"/>
                </a:lnTo>
                <a:lnTo>
                  <a:pt x="512" y="1245"/>
                </a:lnTo>
                <a:lnTo>
                  <a:pt x="512" y="1248"/>
                </a:lnTo>
                <a:lnTo>
                  <a:pt x="506" y="1248"/>
                </a:lnTo>
                <a:lnTo>
                  <a:pt x="506" y="1253"/>
                </a:lnTo>
                <a:lnTo>
                  <a:pt x="502" y="1253"/>
                </a:lnTo>
                <a:lnTo>
                  <a:pt x="502" y="1256"/>
                </a:lnTo>
                <a:lnTo>
                  <a:pt x="488" y="1256"/>
                </a:lnTo>
                <a:lnTo>
                  <a:pt x="488" y="1262"/>
                </a:lnTo>
                <a:lnTo>
                  <a:pt x="471" y="1262"/>
                </a:lnTo>
                <a:lnTo>
                  <a:pt x="471" y="1265"/>
                </a:lnTo>
                <a:lnTo>
                  <a:pt x="465" y="1265"/>
                </a:lnTo>
                <a:lnTo>
                  <a:pt x="465" y="1271"/>
                </a:lnTo>
                <a:lnTo>
                  <a:pt x="456" y="1271"/>
                </a:lnTo>
                <a:lnTo>
                  <a:pt x="456" y="1276"/>
                </a:lnTo>
                <a:lnTo>
                  <a:pt x="447" y="1276"/>
                </a:lnTo>
                <a:lnTo>
                  <a:pt x="447" y="1280"/>
                </a:lnTo>
                <a:lnTo>
                  <a:pt x="437" y="1280"/>
                </a:lnTo>
                <a:lnTo>
                  <a:pt x="437" y="1283"/>
                </a:lnTo>
                <a:lnTo>
                  <a:pt x="422" y="1283"/>
                </a:lnTo>
                <a:lnTo>
                  <a:pt x="422" y="1288"/>
                </a:lnTo>
                <a:lnTo>
                  <a:pt x="407" y="1288"/>
                </a:lnTo>
                <a:lnTo>
                  <a:pt x="407" y="1291"/>
                </a:lnTo>
                <a:lnTo>
                  <a:pt x="390" y="1291"/>
                </a:lnTo>
                <a:lnTo>
                  <a:pt x="390" y="1296"/>
                </a:lnTo>
                <a:lnTo>
                  <a:pt x="369" y="1296"/>
                </a:lnTo>
                <a:lnTo>
                  <a:pt x="369" y="1300"/>
                </a:lnTo>
                <a:lnTo>
                  <a:pt x="356" y="1300"/>
                </a:lnTo>
                <a:lnTo>
                  <a:pt x="356" y="1305"/>
                </a:lnTo>
                <a:lnTo>
                  <a:pt x="349" y="1305"/>
                </a:lnTo>
                <a:lnTo>
                  <a:pt x="349" y="1308"/>
                </a:lnTo>
                <a:lnTo>
                  <a:pt x="335" y="1308"/>
                </a:lnTo>
                <a:lnTo>
                  <a:pt x="335" y="1312"/>
                </a:lnTo>
                <a:lnTo>
                  <a:pt x="313" y="1312"/>
                </a:lnTo>
                <a:lnTo>
                  <a:pt x="306" y="1312"/>
                </a:lnTo>
                <a:lnTo>
                  <a:pt x="306" y="1322"/>
                </a:lnTo>
                <a:lnTo>
                  <a:pt x="287" y="1322"/>
                </a:lnTo>
                <a:lnTo>
                  <a:pt x="287" y="1325"/>
                </a:lnTo>
                <a:lnTo>
                  <a:pt x="281" y="1325"/>
                </a:lnTo>
                <a:lnTo>
                  <a:pt x="281" y="1331"/>
                </a:lnTo>
                <a:lnTo>
                  <a:pt x="261" y="1331"/>
                </a:lnTo>
                <a:lnTo>
                  <a:pt x="261" y="1337"/>
                </a:lnTo>
                <a:lnTo>
                  <a:pt x="255" y="1337"/>
                </a:lnTo>
                <a:lnTo>
                  <a:pt x="255" y="1342"/>
                </a:lnTo>
                <a:lnTo>
                  <a:pt x="238" y="1342"/>
                </a:lnTo>
                <a:lnTo>
                  <a:pt x="238" y="1345"/>
                </a:lnTo>
                <a:lnTo>
                  <a:pt x="231" y="1345"/>
                </a:lnTo>
                <a:lnTo>
                  <a:pt x="231" y="1346"/>
                </a:lnTo>
                <a:lnTo>
                  <a:pt x="215" y="1346"/>
                </a:lnTo>
                <a:lnTo>
                  <a:pt x="215" y="1352"/>
                </a:lnTo>
                <a:lnTo>
                  <a:pt x="205" y="1352"/>
                </a:lnTo>
                <a:lnTo>
                  <a:pt x="205" y="1355"/>
                </a:lnTo>
                <a:lnTo>
                  <a:pt x="196" y="1355"/>
                </a:lnTo>
                <a:lnTo>
                  <a:pt x="196" y="1358"/>
                </a:lnTo>
                <a:lnTo>
                  <a:pt x="186" y="1358"/>
                </a:lnTo>
                <a:lnTo>
                  <a:pt x="186" y="1365"/>
                </a:lnTo>
                <a:lnTo>
                  <a:pt x="142" y="1365"/>
                </a:lnTo>
                <a:lnTo>
                  <a:pt x="142" y="1368"/>
                </a:lnTo>
                <a:lnTo>
                  <a:pt x="136" y="1368"/>
                </a:lnTo>
                <a:lnTo>
                  <a:pt x="136" y="1372"/>
                </a:lnTo>
                <a:lnTo>
                  <a:pt x="130" y="1372"/>
                </a:lnTo>
                <a:lnTo>
                  <a:pt x="130" y="1377"/>
                </a:lnTo>
                <a:lnTo>
                  <a:pt x="119" y="1377"/>
                </a:lnTo>
                <a:lnTo>
                  <a:pt x="119" y="1386"/>
                </a:lnTo>
                <a:lnTo>
                  <a:pt x="114" y="1386"/>
                </a:lnTo>
                <a:lnTo>
                  <a:pt x="114" y="1389"/>
                </a:lnTo>
                <a:lnTo>
                  <a:pt x="108" y="1389"/>
                </a:lnTo>
                <a:lnTo>
                  <a:pt x="108" y="1394"/>
                </a:lnTo>
                <a:lnTo>
                  <a:pt x="101" y="1394"/>
                </a:lnTo>
                <a:lnTo>
                  <a:pt x="101" y="1398"/>
                </a:lnTo>
                <a:lnTo>
                  <a:pt x="94" y="1398"/>
                </a:lnTo>
                <a:lnTo>
                  <a:pt x="94" y="1411"/>
                </a:lnTo>
                <a:lnTo>
                  <a:pt x="81" y="1411"/>
                </a:lnTo>
                <a:lnTo>
                  <a:pt x="81" y="1415"/>
                </a:lnTo>
                <a:lnTo>
                  <a:pt x="64" y="1415"/>
                </a:lnTo>
                <a:lnTo>
                  <a:pt x="64" y="1420"/>
                </a:lnTo>
                <a:lnTo>
                  <a:pt x="49" y="1420"/>
                </a:lnTo>
                <a:lnTo>
                  <a:pt x="49" y="1424"/>
                </a:lnTo>
                <a:lnTo>
                  <a:pt x="39" y="1424"/>
                </a:lnTo>
                <a:lnTo>
                  <a:pt x="39" y="1427"/>
                </a:lnTo>
                <a:lnTo>
                  <a:pt x="30" y="1427"/>
                </a:lnTo>
                <a:lnTo>
                  <a:pt x="30" y="1432"/>
                </a:lnTo>
                <a:lnTo>
                  <a:pt x="15" y="1432"/>
                </a:lnTo>
                <a:lnTo>
                  <a:pt x="15" y="1437"/>
                </a:lnTo>
                <a:lnTo>
                  <a:pt x="4" y="1437"/>
                </a:lnTo>
                <a:lnTo>
                  <a:pt x="4" y="1441"/>
                </a:lnTo>
                <a:lnTo>
                  <a:pt x="0" y="1441"/>
                </a:lnTo>
                <a:lnTo>
                  <a:pt x="0" y="1457"/>
                </a:lnTo>
              </a:path>
            </a:pathLst>
          </a:custGeom>
          <a:noFill/>
          <a:ln w="28575" algn="ctr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Freeform 13"/>
          <p:cNvSpPr>
            <a:spLocks/>
          </p:cNvSpPr>
          <p:nvPr/>
        </p:nvSpPr>
        <p:spPr bwMode="auto">
          <a:xfrm>
            <a:off x="2154543" y="2127590"/>
            <a:ext cx="5370972" cy="886339"/>
          </a:xfrm>
          <a:custGeom>
            <a:avLst/>
            <a:gdLst>
              <a:gd name="T0" fmla="*/ 3329 w 3467"/>
              <a:gd name="T1" fmla="*/ 90 h 1087"/>
              <a:gd name="T2" fmla="*/ 3152 w 3467"/>
              <a:gd name="T3" fmla="*/ 144 h 1087"/>
              <a:gd name="T4" fmla="*/ 3034 w 3467"/>
              <a:gd name="T5" fmla="*/ 204 h 1087"/>
              <a:gd name="T6" fmla="*/ 2962 w 3467"/>
              <a:gd name="T7" fmla="*/ 230 h 1087"/>
              <a:gd name="T8" fmla="*/ 2875 w 3467"/>
              <a:gd name="T9" fmla="*/ 256 h 1087"/>
              <a:gd name="T10" fmla="*/ 2788 w 3467"/>
              <a:gd name="T11" fmla="*/ 272 h 1087"/>
              <a:gd name="T12" fmla="*/ 2740 w 3467"/>
              <a:gd name="T13" fmla="*/ 285 h 1087"/>
              <a:gd name="T14" fmla="*/ 2632 w 3467"/>
              <a:gd name="T15" fmla="*/ 308 h 1087"/>
              <a:gd name="T16" fmla="*/ 2546 w 3467"/>
              <a:gd name="T17" fmla="*/ 324 h 1087"/>
              <a:gd name="T18" fmla="*/ 2505 w 3467"/>
              <a:gd name="T19" fmla="*/ 337 h 1087"/>
              <a:gd name="T20" fmla="*/ 2448 w 3467"/>
              <a:gd name="T21" fmla="*/ 358 h 1087"/>
              <a:gd name="T22" fmla="*/ 2402 w 3467"/>
              <a:gd name="T23" fmla="*/ 375 h 1087"/>
              <a:gd name="T24" fmla="*/ 2307 w 3467"/>
              <a:gd name="T25" fmla="*/ 393 h 1087"/>
              <a:gd name="T26" fmla="*/ 2243 w 3467"/>
              <a:gd name="T27" fmla="*/ 406 h 1087"/>
              <a:gd name="T28" fmla="*/ 2197 w 3467"/>
              <a:gd name="T29" fmla="*/ 426 h 1087"/>
              <a:gd name="T30" fmla="*/ 2107 w 3467"/>
              <a:gd name="T31" fmla="*/ 439 h 1087"/>
              <a:gd name="T32" fmla="*/ 2059 w 3467"/>
              <a:gd name="T33" fmla="*/ 455 h 1087"/>
              <a:gd name="T34" fmla="*/ 2003 w 3467"/>
              <a:gd name="T35" fmla="*/ 475 h 1087"/>
              <a:gd name="T36" fmla="*/ 1957 w 3467"/>
              <a:gd name="T37" fmla="*/ 493 h 1087"/>
              <a:gd name="T38" fmla="*/ 1884 w 3467"/>
              <a:gd name="T39" fmla="*/ 507 h 1087"/>
              <a:gd name="T40" fmla="*/ 1815 w 3467"/>
              <a:gd name="T41" fmla="*/ 523 h 1087"/>
              <a:gd name="T42" fmla="*/ 1726 w 3467"/>
              <a:gd name="T43" fmla="*/ 536 h 1087"/>
              <a:gd name="T44" fmla="*/ 1674 w 3467"/>
              <a:gd name="T45" fmla="*/ 559 h 1087"/>
              <a:gd name="T46" fmla="*/ 1601 w 3467"/>
              <a:gd name="T47" fmla="*/ 572 h 1087"/>
              <a:gd name="T48" fmla="*/ 1553 w 3467"/>
              <a:gd name="T49" fmla="*/ 589 h 1087"/>
              <a:gd name="T50" fmla="*/ 1496 w 3467"/>
              <a:gd name="T51" fmla="*/ 611 h 1087"/>
              <a:gd name="T52" fmla="*/ 1455 w 3467"/>
              <a:gd name="T53" fmla="*/ 626 h 1087"/>
              <a:gd name="T54" fmla="*/ 1333 w 3467"/>
              <a:gd name="T55" fmla="*/ 644 h 1087"/>
              <a:gd name="T56" fmla="*/ 1293 w 3467"/>
              <a:gd name="T57" fmla="*/ 660 h 1087"/>
              <a:gd name="T58" fmla="*/ 1249 w 3467"/>
              <a:gd name="T59" fmla="*/ 674 h 1087"/>
              <a:gd name="T60" fmla="*/ 1229 w 3467"/>
              <a:gd name="T61" fmla="*/ 697 h 1087"/>
              <a:gd name="T62" fmla="*/ 1149 w 3467"/>
              <a:gd name="T63" fmla="*/ 707 h 1087"/>
              <a:gd name="T64" fmla="*/ 1074 w 3467"/>
              <a:gd name="T65" fmla="*/ 719 h 1087"/>
              <a:gd name="T66" fmla="*/ 961 w 3467"/>
              <a:gd name="T67" fmla="*/ 736 h 1087"/>
              <a:gd name="T68" fmla="*/ 930 w 3467"/>
              <a:gd name="T69" fmla="*/ 745 h 1087"/>
              <a:gd name="T70" fmla="*/ 877 w 3467"/>
              <a:gd name="T71" fmla="*/ 764 h 1087"/>
              <a:gd name="T72" fmla="*/ 805 w 3467"/>
              <a:gd name="T73" fmla="*/ 773 h 1087"/>
              <a:gd name="T74" fmla="*/ 745 w 3467"/>
              <a:gd name="T75" fmla="*/ 798 h 1087"/>
              <a:gd name="T76" fmla="*/ 696 w 3467"/>
              <a:gd name="T77" fmla="*/ 817 h 1087"/>
              <a:gd name="T78" fmla="*/ 666 w 3467"/>
              <a:gd name="T79" fmla="*/ 834 h 1087"/>
              <a:gd name="T80" fmla="*/ 623 w 3467"/>
              <a:gd name="T81" fmla="*/ 845 h 1087"/>
              <a:gd name="T82" fmla="*/ 557 w 3467"/>
              <a:gd name="T83" fmla="*/ 865 h 1087"/>
              <a:gd name="T84" fmla="*/ 528 w 3467"/>
              <a:gd name="T85" fmla="*/ 882 h 1087"/>
              <a:gd name="T86" fmla="*/ 476 w 3467"/>
              <a:gd name="T87" fmla="*/ 905 h 1087"/>
              <a:gd name="T88" fmla="*/ 432 w 3467"/>
              <a:gd name="T89" fmla="*/ 919 h 1087"/>
              <a:gd name="T90" fmla="*/ 401 w 3467"/>
              <a:gd name="T91" fmla="*/ 945 h 1087"/>
              <a:gd name="T92" fmla="*/ 360 w 3467"/>
              <a:gd name="T93" fmla="*/ 955 h 1087"/>
              <a:gd name="T94" fmla="*/ 308 w 3467"/>
              <a:gd name="T95" fmla="*/ 980 h 1087"/>
              <a:gd name="T96" fmla="*/ 268 w 3467"/>
              <a:gd name="T97" fmla="*/ 990 h 1087"/>
              <a:gd name="T98" fmla="*/ 221 w 3467"/>
              <a:gd name="T99" fmla="*/ 1006 h 1087"/>
              <a:gd name="T100" fmla="*/ 188 w 3467"/>
              <a:gd name="T101" fmla="*/ 1016 h 1087"/>
              <a:gd name="T102" fmla="*/ 156 w 3467"/>
              <a:gd name="T103" fmla="*/ 1033 h 1087"/>
              <a:gd name="T104" fmla="*/ 63 w 3467"/>
              <a:gd name="T105" fmla="*/ 1047 h 1087"/>
              <a:gd name="T106" fmla="*/ 35 w 3467"/>
              <a:gd name="T107" fmla="*/ 1070 h 1087"/>
              <a:gd name="T108" fmla="*/ 0 w 3467"/>
              <a:gd name="T109" fmla="*/ 1087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67" h="1087">
                <a:moveTo>
                  <a:pt x="3467" y="0"/>
                </a:moveTo>
                <a:lnTo>
                  <a:pt x="3355" y="0"/>
                </a:lnTo>
                <a:lnTo>
                  <a:pt x="3355" y="35"/>
                </a:lnTo>
                <a:lnTo>
                  <a:pt x="3340" y="35"/>
                </a:lnTo>
                <a:lnTo>
                  <a:pt x="3340" y="64"/>
                </a:lnTo>
                <a:lnTo>
                  <a:pt x="3329" y="64"/>
                </a:lnTo>
                <a:lnTo>
                  <a:pt x="3329" y="90"/>
                </a:lnTo>
                <a:lnTo>
                  <a:pt x="3311" y="90"/>
                </a:lnTo>
                <a:lnTo>
                  <a:pt x="3311" y="118"/>
                </a:lnTo>
                <a:lnTo>
                  <a:pt x="3175" y="118"/>
                </a:lnTo>
                <a:lnTo>
                  <a:pt x="3175" y="130"/>
                </a:lnTo>
                <a:lnTo>
                  <a:pt x="3166" y="130"/>
                </a:lnTo>
                <a:lnTo>
                  <a:pt x="3166" y="144"/>
                </a:lnTo>
                <a:lnTo>
                  <a:pt x="3152" y="144"/>
                </a:lnTo>
                <a:lnTo>
                  <a:pt x="3152" y="158"/>
                </a:lnTo>
                <a:lnTo>
                  <a:pt x="3137" y="158"/>
                </a:lnTo>
                <a:lnTo>
                  <a:pt x="3137" y="165"/>
                </a:lnTo>
                <a:lnTo>
                  <a:pt x="3094" y="165"/>
                </a:lnTo>
                <a:lnTo>
                  <a:pt x="3094" y="173"/>
                </a:lnTo>
                <a:lnTo>
                  <a:pt x="3034" y="173"/>
                </a:lnTo>
                <a:lnTo>
                  <a:pt x="3034" y="204"/>
                </a:lnTo>
                <a:lnTo>
                  <a:pt x="3019" y="204"/>
                </a:lnTo>
                <a:lnTo>
                  <a:pt x="3019" y="211"/>
                </a:lnTo>
                <a:lnTo>
                  <a:pt x="2976" y="211"/>
                </a:lnTo>
                <a:lnTo>
                  <a:pt x="2976" y="222"/>
                </a:lnTo>
                <a:lnTo>
                  <a:pt x="2968" y="222"/>
                </a:lnTo>
                <a:lnTo>
                  <a:pt x="2968" y="230"/>
                </a:lnTo>
                <a:lnTo>
                  <a:pt x="2962" y="230"/>
                </a:lnTo>
                <a:lnTo>
                  <a:pt x="2962" y="237"/>
                </a:lnTo>
                <a:lnTo>
                  <a:pt x="2905" y="237"/>
                </a:lnTo>
                <a:lnTo>
                  <a:pt x="2905" y="242"/>
                </a:lnTo>
                <a:lnTo>
                  <a:pt x="2892" y="242"/>
                </a:lnTo>
                <a:lnTo>
                  <a:pt x="2892" y="248"/>
                </a:lnTo>
                <a:lnTo>
                  <a:pt x="2875" y="248"/>
                </a:lnTo>
                <a:lnTo>
                  <a:pt x="2875" y="256"/>
                </a:lnTo>
                <a:lnTo>
                  <a:pt x="2866" y="256"/>
                </a:lnTo>
                <a:lnTo>
                  <a:pt x="2866" y="260"/>
                </a:lnTo>
                <a:lnTo>
                  <a:pt x="2852" y="260"/>
                </a:lnTo>
                <a:lnTo>
                  <a:pt x="2852" y="268"/>
                </a:lnTo>
                <a:lnTo>
                  <a:pt x="2847" y="268"/>
                </a:lnTo>
                <a:lnTo>
                  <a:pt x="2847" y="272"/>
                </a:lnTo>
                <a:lnTo>
                  <a:pt x="2788" y="272"/>
                </a:lnTo>
                <a:lnTo>
                  <a:pt x="2788" y="277"/>
                </a:lnTo>
                <a:lnTo>
                  <a:pt x="2782" y="277"/>
                </a:lnTo>
                <a:lnTo>
                  <a:pt x="2782" y="280"/>
                </a:lnTo>
                <a:lnTo>
                  <a:pt x="2762" y="280"/>
                </a:lnTo>
                <a:lnTo>
                  <a:pt x="2753" y="280"/>
                </a:lnTo>
                <a:lnTo>
                  <a:pt x="2753" y="285"/>
                </a:lnTo>
                <a:lnTo>
                  <a:pt x="2740" y="285"/>
                </a:lnTo>
                <a:lnTo>
                  <a:pt x="2740" y="294"/>
                </a:lnTo>
                <a:lnTo>
                  <a:pt x="2674" y="294"/>
                </a:lnTo>
                <a:lnTo>
                  <a:pt x="2674" y="301"/>
                </a:lnTo>
                <a:lnTo>
                  <a:pt x="2644" y="301"/>
                </a:lnTo>
                <a:lnTo>
                  <a:pt x="2644" y="305"/>
                </a:lnTo>
                <a:lnTo>
                  <a:pt x="2632" y="305"/>
                </a:lnTo>
                <a:lnTo>
                  <a:pt x="2632" y="308"/>
                </a:lnTo>
                <a:lnTo>
                  <a:pt x="2621" y="308"/>
                </a:lnTo>
                <a:lnTo>
                  <a:pt x="2621" y="312"/>
                </a:lnTo>
                <a:lnTo>
                  <a:pt x="2600" y="312"/>
                </a:lnTo>
                <a:lnTo>
                  <a:pt x="2600" y="315"/>
                </a:lnTo>
                <a:lnTo>
                  <a:pt x="2561" y="315"/>
                </a:lnTo>
                <a:lnTo>
                  <a:pt x="2561" y="324"/>
                </a:lnTo>
                <a:lnTo>
                  <a:pt x="2546" y="324"/>
                </a:lnTo>
                <a:lnTo>
                  <a:pt x="2535" y="324"/>
                </a:lnTo>
                <a:lnTo>
                  <a:pt x="2535" y="329"/>
                </a:lnTo>
                <a:lnTo>
                  <a:pt x="2526" y="329"/>
                </a:lnTo>
                <a:lnTo>
                  <a:pt x="2526" y="332"/>
                </a:lnTo>
                <a:lnTo>
                  <a:pt x="2517" y="332"/>
                </a:lnTo>
                <a:lnTo>
                  <a:pt x="2517" y="337"/>
                </a:lnTo>
                <a:lnTo>
                  <a:pt x="2505" y="337"/>
                </a:lnTo>
                <a:lnTo>
                  <a:pt x="2505" y="341"/>
                </a:lnTo>
                <a:lnTo>
                  <a:pt x="2489" y="341"/>
                </a:lnTo>
                <a:lnTo>
                  <a:pt x="2489" y="346"/>
                </a:lnTo>
                <a:lnTo>
                  <a:pt x="2462" y="346"/>
                </a:lnTo>
                <a:lnTo>
                  <a:pt x="2462" y="349"/>
                </a:lnTo>
                <a:lnTo>
                  <a:pt x="2448" y="349"/>
                </a:lnTo>
                <a:lnTo>
                  <a:pt x="2448" y="358"/>
                </a:lnTo>
                <a:lnTo>
                  <a:pt x="2437" y="358"/>
                </a:lnTo>
                <a:lnTo>
                  <a:pt x="2437" y="366"/>
                </a:lnTo>
                <a:lnTo>
                  <a:pt x="2424" y="366"/>
                </a:lnTo>
                <a:lnTo>
                  <a:pt x="2424" y="372"/>
                </a:lnTo>
                <a:lnTo>
                  <a:pt x="2408" y="372"/>
                </a:lnTo>
                <a:lnTo>
                  <a:pt x="2408" y="375"/>
                </a:lnTo>
                <a:lnTo>
                  <a:pt x="2402" y="375"/>
                </a:lnTo>
                <a:lnTo>
                  <a:pt x="2402" y="380"/>
                </a:lnTo>
                <a:lnTo>
                  <a:pt x="2355" y="380"/>
                </a:lnTo>
                <a:lnTo>
                  <a:pt x="2355" y="384"/>
                </a:lnTo>
                <a:lnTo>
                  <a:pt x="2315" y="384"/>
                </a:lnTo>
                <a:lnTo>
                  <a:pt x="2315" y="387"/>
                </a:lnTo>
                <a:lnTo>
                  <a:pt x="2307" y="387"/>
                </a:lnTo>
                <a:lnTo>
                  <a:pt x="2307" y="393"/>
                </a:lnTo>
                <a:lnTo>
                  <a:pt x="2284" y="393"/>
                </a:lnTo>
                <a:lnTo>
                  <a:pt x="2284" y="396"/>
                </a:lnTo>
                <a:lnTo>
                  <a:pt x="2280" y="396"/>
                </a:lnTo>
                <a:lnTo>
                  <a:pt x="2280" y="399"/>
                </a:lnTo>
                <a:lnTo>
                  <a:pt x="2248" y="399"/>
                </a:lnTo>
                <a:lnTo>
                  <a:pt x="2248" y="406"/>
                </a:lnTo>
                <a:lnTo>
                  <a:pt x="2243" y="406"/>
                </a:lnTo>
                <a:lnTo>
                  <a:pt x="2243" y="409"/>
                </a:lnTo>
                <a:lnTo>
                  <a:pt x="2226" y="409"/>
                </a:lnTo>
                <a:lnTo>
                  <a:pt x="2226" y="416"/>
                </a:lnTo>
                <a:lnTo>
                  <a:pt x="2220" y="416"/>
                </a:lnTo>
                <a:lnTo>
                  <a:pt x="2220" y="421"/>
                </a:lnTo>
                <a:lnTo>
                  <a:pt x="2197" y="421"/>
                </a:lnTo>
                <a:lnTo>
                  <a:pt x="2197" y="426"/>
                </a:lnTo>
                <a:lnTo>
                  <a:pt x="2191" y="426"/>
                </a:lnTo>
                <a:lnTo>
                  <a:pt x="2191" y="430"/>
                </a:lnTo>
                <a:lnTo>
                  <a:pt x="2170" y="430"/>
                </a:lnTo>
                <a:lnTo>
                  <a:pt x="2170" y="435"/>
                </a:lnTo>
                <a:lnTo>
                  <a:pt x="2119" y="435"/>
                </a:lnTo>
                <a:lnTo>
                  <a:pt x="2119" y="439"/>
                </a:lnTo>
                <a:lnTo>
                  <a:pt x="2107" y="439"/>
                </a:lnTo>
                <a:lnTo>
                  <a:pt x="2107" y="442"/>
                </a:lnTo>
                <a:lnTo>
                  <a:pt x="2104" y="442"/>
                </a:lnTo>
                <a:lnTo>
                  <a:pt x="2104" y="447"/>
                </a:lnTo>
                <a:lnTo>
                  <a:pt x="2067" y="447"/>
                </a:lnTo>
                <a:lnTo>
                  <a:pt x="2067" y="452"/>
                </a:lnTo>
                <a:lnTo>
                  <a:pt x="2059" y="452"/>
                </a:lnTo>
                <a:lnTo>
                  <a:pt x="2059" y="455"/>
                </a:lnTo>
                <a:lnTo>
                  <a:pt x="2055" y="455"/>
                </a:lnTo>
                <a:lnTo>
                  <a:pt x="2055" y="462"/>
                </a:lnTo>
                <a:lnTo>
                  <a:pt x="2037" y="462"/>
                </a:lnTo>
                <a:lnTo>
                  <a:pt x="2037" y="468"/>
                </a:lnTo>
                <a:lnTo>
                  <a:pt x="2021" y="468"/>
                </a:lnTo>
                <a:lnTo>
                  <a:pt x="2021" y="475"/>
                </a:lnTo>
                <a:lnTo>
                  <a:pt x="2003" y="475"/>
                </a:lnTo>
                <a:lnTo>
                  <a:pt x="2003" y="478"/>
                </a:lnTo>
                <a:lnTo>
                  <a:pt x="1978" y="478"/>
                </a:lnTo>
                <a:lnTo>
                  <a:pt x="1978" y="482"/>
                </a:lnTo>
                <a:lnTo>
                  <a:pt x="1966" y="482"/>
                </a:lnTo>
                <a:lnTo>
                  <a:pt x="1966" y="485"/>
                </a:lnTo>
                <a:lnTo>
                  <a:pt x="1957" y="485"/>
                </a:lnTo>
                <a:lnTo>
                  <a:pt x="1957" y="493"/>
                </a:lnTo>
                <a:lnTo>
                  <a:pt x="1949" y="493"/>
                </a:lnTo>
                <a:lnTo>
                  <a:pt x="1949" y="497"/>
                </a:lnTo>
                <a:lnTo>
                  <a:pt x="1916" y="497"/>
                </a:lnTo>
                <a:lnTo>
                  <a:pt x="1916" y="504"/>
                </a:lnTo>
                <a:lnTo>
                  <a:pt x="1891" y="504"/>
                </a:lnTo>
                <a:lnTo>
                  <a:pt x="1891" y="507"/>
                </a:lnTo>
                <a:lnTo>
                  <a:pt x="1884" y="507"/>
                </a:lnTo>
                <a:lnTo>
                  <a:pt x="1884" y="513"/>
                </a:lnTo>
                <a:lnTo>
                  <a:pt x="1876" y="513"/>
                </a:lnTo>
                <a:lnTo>
                  <a:pt x="1876" y="517"/>
                </a:lnTo>
                <a:lnTo>
                  <a:pt x="1835" y="517"/>
                </a:lnTo>
                <a:lnTo>
                  <a:pt x="1835" y="520"/>
                </a:lnTo>
                <a:lnTo>
                  <a:pt x="1815" y="520"/>
                </a:lnTo>
                <a:lnTo>
                  <a:pt x="1815" y="523"/>
                </a:lnTo>
                <a:lnTo>
                  <a:pt x="1783" y="523"/>
                </a:lnTo>
                <a:lnTo>
                  <a:pt x="1783" y="530"/>
                </a:lnTo>
                <a:lnTo>
                  <a:pt x="1754" y="530"/>
                </a:lnTo>
                <a:lnTo>
                  <a:pt x="1754" y="533"/>
                </a:lnTo>
                <a:lnTo>
                  <a:pt x="1747" y="533"/>
                </a:lnTo>
                <a:lnTo>
                  <a:pt x="1747" y="536"/>
                </a:lnTo>
                <a:lnTo>
                  <a:pt x="1726" y="536"/>
                </a:lnTo>
                <a:lnTo>
                  <a:pt x="1726" y="542"/>
                </a:lnTo>
                <a:lnTo>
                  <a:pt x="1695" y="542"/>
                </a:lnTo>
                <a:lnTo>
                  <a:pt x="1695" y="546"/>
                </a:lnTo>
                <a:lnTo>
                  <a:pt x="1683" y="546"/>
                </a:lnTo>
                <a:lnTo>
                  <a:pt x="1683" y="554"/>
                </a:lnTo>
                <a:lnTo>
                  <a:pt x="1674" y="554"/>
                </a:lnTo>
                <a:lnTo>
                  <a:pt x="1674" y="559"/>
                </a:lnTo>
                <a:lnTo>
                  <a:pt x="1657" y="559"/>
                </a:lnTo>
                <a:lnTo>
                  <a:pt x="1657" y="563"/>
                </a:lnTo>
                <a:lnTo>
                  <a:pt x="1648" y="563"/>
                </a:lnTo>
                <a:lnTo>
                  <a:pt x="1648" y="568"/>
                </a:lnTo>
                <a:lnTo>
                  <a:pt x="1630" y="568"/>
                </a:lnTo>
                <a:lnTo>
                  <a:pt x="1630" y="572"/>
                </a:lnTo>
                <a:lnTo>
                  <a:pt x="1601" y="572"/>
                </a:lnTo>
                <a:lnTo>
                  <a:pt x="1601" y="576"/>
                </a:lnTo>
                <a:lnTo>
                  <a:pt x="1575" y="576"/>
                </a:lnTo>
                <a:lnTo>
                  <a:pt x="1575" y="580"/>
                </a:lnTo>
                <a:lnTo>
                  <a:pt x="1568" y="580"/>
                </a:lnTo>
                <a:lnTo>
                  <a:pt x="1568" y="583"/>
                </a:lnTo>
                <a:lnTo>
                  <a:pt x="1553" y="583"/>
                </a:lnTo>
                <a:lnTo>
                  <a:pt x="1553" y="589"/>
                </a:lnTo>
                <a:lnTo>
                  <a:pt x="1545" y="589"/>
                </a:lnTo>
                <a:lnTo>
                  <a:pt x="1545" y="600"/>
                </a:lnTo>
                <a:lnTo>
                  <a:pt x="1535" y="600"/>
                </a:lnTo>
                <a:lnTo>
                  <a:pt x="1535" y="602"/>
                </a:lnTo>
                <a:lnTo>
                  <a:pt x="1524" y="602"/>
                </a:lnTo>
                <a:lnTo>
                  <a:pt x="1524" y="611"/>
                </a:lnTo>
                <a:lnTo>
                  <a:pt x="1496" y="611"/>
                </a:lnTo>
                <a:lnTo>
                  <a:pt x="1496" y="614"/>
                </a:lnTo>
                <a:lnTo>
                  <a:pt x="1490" y="614"/>
                </a:lnTo>
                <a:lnTo>
                  <a:pt x="1490" y="618"/>
                </a:lnTo>
                <a:lnTo>
                  <a:pt x="1461" y="618"/>
                </a:lnTo>
                <a:lnTo>
                  <a:pt x="1461" y="623"/>
                </a:lnTo>
                <a:lnTo>
                  <a:pt x="1455" y="623"/>
                </a:lnTo>
                <a:lnTo>
                  <a:pt x="1455" y="626"/>
                </a:lnTo>
                <a:lnTo>
                  <a:pt x="1435" y="626"/>
                </a:lnTo>
                <a:lnTo>
                  <a:pt x="1435" y="634"/>
                </a:lnTo>
                <a:lnTo>
                  <a:pt x="1409" y="634"/>
                </a:lnTo>
                <a:lnTo>
                  <a:pt x="1409" y="640"/>
                </a:lnTo>
                <a:lnTo>
                  <a:pt x="1351" y="640"/>
                </a:lnTo>
                <a:lnTo>
                  <a:pt x="1351" y="644"/>
                </a:lnTo>
                <a:lnTo>
                  <a:pt x="1333" y="644"/>
                </a:lnTo>
                <a:lnTo>
                  <a:pt x="1333" y="649"/>
                </a:lnTo>
                <a:lnTo>
                  <a:pt x="1317" y="649"/>
                </a:lnTo>
                <a:lnTo>
                  <a:pt x="1317" y="652"/>
                </a:lnTo>
                <a:lnTo>
                  <a:pt x="1301" y="652"/>
                </a:lnTo>
                <a:lnTo>
                  <a:pt x="1301" y="657"/>
                </a:lnTo>
                <a:lnTo>
                  <a:pt x="1293" y="657"/>
                </a:lnTo>
                <a:lnTo>
                  <a:pt x="1293" y="660"/>
                </a:lnTo>
                <a:lnTo>
                  <a:pt x="1287" y="660"/>
                </a:lnTo>
                <a:lnTo>
                  <a:pt x="1287" y="664"/>
                </a:lnTo>
                <a:lnTo>
                  <a:pt x="1265" y="664"/>
                </a:lnTo>
                <a:lnTo>
                  <a:pt x="1265" y="669"/>
                </a:lnTo>
                <a:lnTo>
                  <a:pt x="1256" y="669"/>
                </a:lnTo>
                <a:lnTo>
                  <a:pt x="1256" y="674"/>
                </a:lnTo>
                <a:lnTo>
                  <a:pt x="1249" y="674"/>
                </a:lnTo>
                <a:lnTo>
                  <a:pt x="1249" y="677"/>
                </a:lnTo>
                <a:lnTo>
                  <a:pt x="1244" y="677"/>
                </a:lnTo>
                <a:lnTo>
                  <a:pt x="1244" y="683"/>
                </a:lnTo>
                <a:lnTo>
                  <a:pt x="1236" y="683"/>
                </a:lnTo>
                <a:lnTo>
                  <a:pt x="1236" y="689"/>
                </a:lnTo>
                <a:lnTo>
                  <a:pt x="1229" y="689"/>
                </a:lnTo>
                <a:lnTo>
                  <a:pt x="1229" y="697"/>
                </a:lnTo>
                <a:lnTo>
                  <a:pt x="1213" y="697"/>
                </a:lnTo>
                <a:lnTo>
                  <a:pt x="1204" y="697"/>
                </a:lnTo>
                <a:lnTo>
                  <a:pt x="1204" y="701"/>
                </a:lnTo>
                <a:lnTo>
                  <a:pt x="1197" y="701"/>
                </a:lnTo>
                <a:lnTo>
                  <a:pt x="1197" y="704"/>
                </a:lnTo>
                <a:lnTo>
                  <a:pt x="1149" y="704"/>
                </a:lnTo>
                <a:lnTo>
                  <a:pt x="1149" y="707"/>
                </a:lnTo>
                <a:lnTo>
                  <a:pt x="1128" y="707"/>
                </a:lnTo>
                <a:lnTo>
                  <a:pt x="1128" y="712"/>
                </a:lnTo>
                <a:lnTo>
                  <a:pt x="1105" y="712"/>
                </a:lnTo>
                <a:lnTo>
                  <a:pt x="1105" y="715"/>
                </a:lnTo>
                <a:lnTo>
                  <a:pt x="1096" y="715"/>
                </a:lnTo>
                <a:lnTo>
                  <a:pt x="1096" y="719"/>
                </a:lnTo>
                <a:lnTo>
                  <a:pt x="1074" y="719"/>
                </a:lnTo>
                <a:lnTo>
                  <a:pt x="1074" y="724"/>
                </a:lnTo>
                <a:lnTo>
                  <a:pt x="1001" y="724"/>
                </a:lnTo>
                <a:lnTo>
                  <a:pt x="1001" y="727"/>
                </a:lnTo>
                <a:lnTo>
                  <a:pt x="993" y="727"/>
                </a:lnTo>
                <a:lnTo>
                  <a:pt x="993" y="735"/>
                </a:lnTo>
                <a:lnTo>
                  <a:pt x="961" y="735"/>
                </a:lnTo>
                <a:lnTo>
                  <a:pt x="961" y="736"/>
                </a:lnTo>
                <a:lnTo>
                  <a:pt x="950" y="736"/>
                </a:lnTo>
                <a:lnTo>
                  <a:pt x="950" y="739"/>
                </a:lnTo>
                <a:lnTo>
                  <a:pt x="943" y="739"/>
                </a:lnTo>
                <a:lnTo>
                  <a:pt x="943" y="741"/>
                </a:lnTo>
                <a:lnTo>
                  <a:pt x="937" y="741"/>
                </a:lnTo>
                <a:lnTo>
                  <a:pt x="937" y="745"/>
                </a:lnTo>
                <a:lnTo>
                  <a:pt x="930" y="745"/>
                </a:lnTo>
                <a:lnTo>
                  <a:pt x="930" y="750"/>
                </a:lnTo>
                <a:lnTo>
                  <a:pt x="901" y="750"/>
                </a:lnTo>
                <a:lnTo>
                  <a:pt x="901" y="755"/>
                </a:lnTo>
                <a:lnTo>
                  <a:pt x="894" y="755"/>
                </a:lnTo>
                <a:lnTo>
                  <a:pt x="894" y="759"/>
                </a:lnTo>
                <a:lnTo>
                  <a:pt x="877" y="759"/>
                </a:lnTo>
                <a:lnTo>
                  <a:pt x="877" y="764"/>
                </a:lnTo>
                <a:lnTo>
                  <a:pt x="860" y="764"/>
                </a:lnTo>
                <a:lnTo>
                  <a:pt x="860" y="765"/>
                </a:lnTo>
                <a:lnTo>
                  <a:pt x="833" y="765"/>
                </a:lnTo>
                <a:lnTo>
                  <a:pt x="833" y="770"/>
                </a:lnTo>
                <a:lnTo>
                  <a:pt x="819" y="770"/>
                </a:lnTo>
                <a:lnTo>
                  <a:pt x="819" y="773"/>
                </a:lnTo>
                <a:lnTo>
                  <a:pt x="805" y="773"/>
                </a:lnTo>
                <a:lnTo>
                  <a:pt x="805" y="779"/>
                </a:lnTo>
                <a:lnTo>
                  <a:pt x="785" y="779"/>
                </a:lnTo>
                <a:lnTo>
                  <a:pt x="785" y="784"/>
                </a:lnTo>
                <a:lnTo>
                  <a:pt x="761" y="784"/>
                </a:lnTo>
                <a:lnTo>
                  <a:pt x="761" y="793"/>
                </a:lnTo>
                <a:lnTo>
                  <a:pt x="745" y="793"/>
                </a:lnTo>
                <a:lnTo>
                  <a:pt x="745" y="798"/>
                </a:lnTo>
                <a:lnTo>
                  <a:pt x="733" y="798"/>
                </a:lnTo>
                <a:lnTo>
                  <a:pt x="733" y="807"/>
                </a:lnTo>
                <a:lnTo>
                  <a:pt x="719" y="807"/>
                </a:lnTo>
                <a:lnTo>
                  <a:pt x="719" y="810"/>
                </a:lnTo>
                <a:lnTo>
                  <a:pt x="707" y="810"/>
                </a:lnTo>
                <a:lnTo>
                  <a:pt x="707" y="817"/>
                </a:lnTo>
                <a:lnTo>
                  <a:pt x="696" y="817"/>
                </a:lnTo>
                <a:lnTo>
                  <a:pt x="696" y="821"/>
                </a:lnTo>
                <a:lnTo>
                  <a:pt x="681" y="821"/>
                </a:lnTo>
                <a:lnTo>
                  <a:pt x="681" y="827"/>
                </a:lnTo>
                <a:lnTo>
                  <a:pt x="673" y="827"/>
                </a:lnTo>
                <a:lnTo>
                  <a:pt x="673" y="833"/>
                </a:lnTo>
                <a:lnTo>
                  <a:pt x="666" y="833"/>
                </a:lnTo>
                <a:lnTo>
                  <a:pt x="666" y="834"/>
                </a:lnTo>
                <a:lnTo>
                  <a:pt x="657" y="834"/>
                </a:lnTo>
                <a:lnTo>
                  <a:pt x="657" y="837"/>
                </a:lnTo>
                <a:lnTo>
                  <a:pt x="638" y="837"/>
                </a:lnTo>
                <a:lnTo>
                  <a:pt x="638" y="840"/>
                </a:lnTo>
                <a:lnTo>
                  <a:pt x="629" y="840"/>
                </a:lnTo>
                <a:lnTo>
                  <a:pt x="629" y="845"/>
                </a:lnTo>
                <a:lnTo>
                  <a:pt x="623" y="845"/>
                </a:lnTo>
                <a:lnTo>
                  <a:pt x="623" y="848"/>
                </a:lnTo>
                <a:lnTo>
                  <a:pt x="609" y="848"/>
                </a:lnTo>
                <a:lnTo>
                  <a:pt x="609" y="856"/>
                </a:lnTo>
                <a:lnTo>
                  <a:pt x="574" y="856"/>
                </a:lnTo>
                <a:lnTo>
                  <a:pt x="574" y="862"/>
                </a:lnTo>
                <a:lnTo>
                  <a:pt x="557" y="862"/>
                </a:lnTo>
                <a:lnTo>
                  <a:pt x="557" y="865"/>
                </a:lnTo>
                <a:lnTo>
                  <a:pt x="548" y="865"/>
                </a:lnTo>
                <a:lnTo>
                  <a:pt x="548" y="874"/>
                </a:lnTo>
                <a:lnTo>
                  <a:pt x="542" y="874"/>
                </a:lnTo>
                <a:lnTo>
                  <a:pt x="542" y="877"/>
                </a:lnTo>
                <a:lnTo>
                  <a:pt x="534" y="877"/>
                </a:lnTo>
                <a:lnTo>
                  <a:pt x="534" y="882"/>
                </a:lnTo>
                <a:lnTo>
                  <a:pt x="528" y="882"/>
                </a:lnTo>
                <a:lnTo>
                  <a:pt x="528" y="885"/>
                </a:lnTo>
                <a:lnTo>
                  <a:pt x="514" y="885"/>
                </a:lnTo>
                <a:lnTo>
                  <a:pt x="514" y="894"/>
                </a:lnTo>
                <a:lnTo>
                  <a:pt x="487" y="894"/>
                </a:lnTo>
                <a:lnTo>
                  <a:pt x="487" y="900"/>
                </a:lnTo>
                <a:lnTo>
                  <a:pt x="476" y="900"/>
                </a:lnTo>
                <a:lnTo>
                  <a:pt x="476" y="905"/>
                </a:lnTo>
                <a:lnTo>
                  <a:pt x="468" y="905"/>
                </a:lnTo>
                <a:lnTo>
                  <a:pt x="468" y="908"/>
                </a:lnTo>
                <a:lnTo>
                  <a:pt x="464" y="908"/>
                </a:lnTo>
                <a:lnTo>
                  <a:pt x="464" y="911"/>
                </a:lnTo>
                <a:lnTo>
                  <a:pt x="452" y="911"/>
                </a:lnTo>
                <a:lnTo>
                  <a:pt x="452" y="919"/>
                </a:lnTo>
                <a:lnTo>
                  <a:pt x="432" y="919"/>
                </a:lnTo>
                <a:lnTo>
                  <a:pt x="432" y="920"/>
                </a:lnTo>
                <a:lnTo>
                  <a:pt x="426" y="920"/>
                </a:lnTo>
                <a:lnTo>
                  <a:pt x="426" y="928"/>
                </a:lnTo>
                <a:lnTo>
                  <a:pt x="419" y="928"/>
                </a:lnTo>
                <a:lnTo>
                  <a:pt x="419" y="934"/>
                </a:lnTo>
                <a:lnTo>
                  <a:pt x="401" y="934"/>
                </a:lnTo>
                <a:lnTo>
                  <a:pt x="401" y="945"/>
                </a:lnTo>
                <a:lnTo>
                  <a:pt x="390" y="945"/>
                </a:lnTo>
                <a:lnTo>
                  <a:pt x="390" y="948"/>
                </a:lnTo>
                <a:lnTo>
                  <a:pt x="381" y="948"/>
                </a:lnTo>
                <a:lnTo>
                  <a:pt x="381" y="952"/>
                </a:lnTo>
                <a:lnTo>
                  <a:pt x="374" y="952"/>
                </a:lnTo>
                <a:lnTo>
                  <a:pt x="374" y="955"/>
                </a:lnTo>
                <a:lnTo>
                  <a:pt x="360" y="955"/>
                </a:lnTo>
                <a:lnTo>
                  <a:pt x="360" y="960"/>
                </a:lnTo>
                <a:lnTo>
                  <a:pt x="343" y="960"/>
                </a:lnTo>
                <a:lnTo>
                  <a:pt x="343" y="967"/>
                </a:lnTo>
                <a:lnTo>
                  <a:pt x="320" y="967"/>
                </a:lnTo>
                <a:lnTo>
                  <a:pt x="320" y="974"/>
                </a:lnTo>
                <a:lnTo>
                  <a:pt x="308" y="974"/>
                </a:lnTo>
                <a:lnTo>
                  <a:pt x="308" y="980"/>
                </a:lnTo>
                <a:lnTo>
                  <a:pt x="292" y="980"/>
                </a:lnTo>
                <a:lnTo>
                  <a:pt x="292" y="983"/>
                </a:lnTo>
                <a:lnTo>
                  <a:pt x="286" y="983"/>
                </a:lnTo>
                <a:lnTo>
                  <a:pt x="286" y="986"/>
                </a:lnTo>
                <a:lnTo>
                  <a:pt x="280" y="986"/>
                </a:lnTo>
                <a:lnTo>
                  <a:pt x="280" y="990"/>
                </a:lnTo>
                <a:lnTo>
                  <a:pt x="268" y="990"/>
                </a:lnTo>
                <a:lnTo>
                  <a:pt x="268" y="994"/>
                </a:lnTo>
                <a:lnTo>
                  <a:pt x="260" y="994"/>
                </a:lnTo>
                <a:lnTo>
                  <a:pt x="260" y="995"/>
                </a:lnTo>
                <a:lnTo>
                  <a:pt x="250" y="995"/>
                </a:lnTo>
                <a:lnTo>
                  <a:pt x="250" y="1000"/>
                </a:lnTo>
                <a:lnTo>
                  <a:pt x="221" y="1000"/>
                </a:lnTo>
                <a:lnTo>
                  <a:pt x="221" y="1006"/>
                </a:lnTo>
                <a:lnTo>
                  <a:pt x="214" y="1006"/>
                </a:lnTo>
                <a:lnTo>
                  <a:pt x="214" y="1010"/>
                </a:lnTo>
                <a:lnTo>
                  <a:pt x="208" y="1010"/>
                </a:lnTo>
                <a:lnTo>
                  <a:pt x="208" y="1013"/>
                </a:lnTo>
                <a:lnTo>
                  <a:pt x="199" y="1013"/>
                </a:lnTo>
                <a:lnTo>
                  <a:pt x="199" y="1016"/>
                </a:lnTo>
                <a:lnTo>
                  <a:pt x="188" y="1016"/>
                </a:lnTo>
                <a:lnTo>
                  <a:pt x="188" y="1020"/>
                </a:lnTo>
                <a:lnTo>
                  <a:pt x="184" y="1020"/>
                </a:lnTo>
                <a:lnTo>
                  <a:pt x="184" y="1026"/>
                </a:lnTo>
                <a:lnTo>
                  <a:pt x="167" y="1026"/>
                </a:lnTo>
                <a:lnTo>
                  <a:pt x="167" y="1029"/>
                </a:lnTo>
                <a:lnTo>
                  <a:pt x="156" y="1029"/>
                </a:lnTo>
                <a:lnTo>
                  <a:pt x="156" y="1033"/>
                </a:lnTo>
                <a:lnTo>
                  <a:pt x="124" y="1033"/>
                </a:lnTo>
                <a:lnTo>
                  <a:pt x="124" y="1038"/>
                </a:lnTo>
                <a:lnTo>
                  <a:pt x="113" y="1038"/>
                </a:lnTo>
                <a:lnTo>
                  <a:pt x="113" y="1041"/>
                </a:lnTo>
                <a:lnTo>
                  <a:pt x="104" y="1041"/>
                </a:lnTo>
                <a:lnTo>
                  <a:pt x="104" y="1047"/>
                </a:lnTo>
                <a:lnTo>
                  <a:pt x="63" y="1047"/>
                </a:lnTo>
                <a:lnTo>
                  <a:pt x="63" y="1050"/>
                </a:lnTo>
                <a:lnTo>
                  <a:pt x="54" y="1050"/>
                </a:lnTo>
                <a:lnTo>
                  <a:pt x="54" y="1053"/>
                </a:lnTo>
                <a:lnTo>
                  <a:pt x="49" y="1053"/>
                </a:lnTo>
                <a:lnTo>
                  <a:pt x="49" y="1061"/>
                </a:lnTo>
                <a:lnTo>
                  <a:pt x="35" y="1061"/>
                </a:lnTo>
                <a:lnTo>
                  <a:pt x="35" y="1070"/>
                </a:lnTo>
                <a:lnTo>
                  <a:pt x="26" y="1070"/>
                </a:lnTo>
                <a:lnTo>
                  <a:pt x="26" y="1075"/>
                </a:lnTo>
                <a:lnTo>
                  <a:pt x="16" y="1075"/>
                </a:lnTo>
                <a:lnTo>
                  <a:pt x="16" y="1081"/>
                </a:lnTo>
                <a:lnTo>
                  <a:pt x="11" y="1081"/>
                </a:lnTo>
                <a:lnTo>
                  <a:pt x="11" y="1087"/>
                </a:lnTo>
                <a:lnTo>
                  <a:pt x="0" y="1087"/>
                </a:lnTo>
              </a:path>
            </a:pathLst>
          </a:cu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" name="Freeform 17"/>
          <p:cNvSpPr>
            <a:spLocks/>
          </p:cNvSpPr>
          <p:nvPr/>
        </p:nvSpPr>
        <p:spPr bwMode="auto">
          <a:xfrm>
            <a:off x="2128632" y="2375990"/>
            <a:ext cx="5407582" cy="638343"/>
          </a:xfrm>
          <a:custGeom>
            <a:avLst/>
            <a:gdLst>
              <a:gd name="T0" fmla="*/ 5149 w 5374"/>
              <a:gd name="T1" fmla="*/ 133 h 1211"/>
              <a:gd name="T2" fmla="*/ 4882 w 5374"/>
              <a:gd name="T3" fmla="*/ 197 h 1211"/>
              <a:gd name="T4" fmla="*/ 4847 w 5374"/>
              <a:gd name="T5" fmla="*/ 240 h 1211"/>
              <a:gd name="T6" fmla="*/ 4541 w 5374"/>
              <a:gd name="T7" fmla="*/ 266 h 1211"/>
              <a:gd name="T8" fmla="*/ 4182 w 5374"/>
              <a:gd name="T9" fmla="*/ 308 h 1211"/>
              <a:gd name="T10" fmla="*/ 4135 w 5374"/>
              <a:gd name="T11" fmla="*/ 323 h 1211"/>
              <a:gd name="T12" fmla="*/ 4007 w 5374"/>
              <a:gd name="T13" fmla="*/ 339 h 1211"/>
              <a:gd name="T14" fmla="*/ 3938 w 5374"/>
              <a:gd name="T15" fmla="*/ 365 h 1211"/>
              <a:gd name="T16" fmla="*/ 3834 w 5374"/>
              <a:gd name="T17" fmla="*/ 380 h 1211"/>
              <a:gd name="T18" fmla="*/ 3638 w 5374"/>
              <a:gd name="T19" fmla="*/ 401 h 1211"/>
              <a:gd name="T20" fmla="*/ 3519 w 5374"/>
              <a:gd name="T21" fmla="*/ 413 h 1211"/>
              <a:gd name="T22" fmla="*/ 3439 w 5374"/>
              <a:gd name="T23" fmla="*/ 432 h 1211"/>
              <a:gd name="T24" fmla="*/ 3404 w 5374"/>
              <a:gd name="T25" fmla="*/ 453 h 1211"/>
              <a:gd name="T26" fmla="*/ 3349 w 5374"/>
              <a:gd name="T27" fmla="*/ 465 h 1211"/>
              <a:gd name="T28" fmla="*/ 3304 w 5374"/>
              <a:gd name="T29" fmla="*/ 486 h 1211"/>
              <a:gd name="T30" fmla="*/ 3221 w 5374"/>
              <a:gd name="T31" fmla="*/ 498 h 1211"/>
              <a:gd name="T32" fmla="*/ 3202 w 5374"/>
              <a:gd name="T33" fmla="*/ 520 h 1211"/>
              <a:gd name="T34" fmla="*/ 3072 w 5374"/>
              <a:gd name="T35" fmla="*/ 541 h 1211"/>
              <a:gd name="T36" fmla="*/ 3013 w 5374"/>
              <a:gd name="T37" fmla="*/ 560 h 1211"/>
              <a:gd name="T38" fmla="*/ 2964 w 5374"/>
              <a:gd name="T39" fmla="*/ 570 h 1211"/>
              <a:gd name="T40" fmla="*/ 2909 w 5374"/>
              <a:gd name="T41" fmla="*/ 586 h 1211"/>
              <a:gd name="T42" fmla="*/ 2819 w 5374"/>
              <a:gd name="T43" fmla="*/ 598 h 1211"/>
              <a:gd name="T44" fmla="*/ 2706 w 5374"/>
              <a:gd name="T45" fmla="*/ 619 h 1211"/>
              <a:gd name="T46" fmla="*/ 2597 w 5374"/>
              <a:gd name="T47" fmla="*/ 636 h 1211"/>
              <a:gd name="T48" fmla="*/ 2561 w 5374"/>
              <a:gd name="T49" fmla="*/ 664 h 1211"/>
              <a:gd name="T50" fmla="*/ 2500 w 5374"/>
              <a:gd name="T51" fmla="*/ 679 h 1211"/>
              <a:gd name="T52" fmla="*/ 2467 w 5374"/>
              <a:gd name="T53" fmla="*/ 700 h 1211"/>
              <a:gd name="T54" fmla="*/ 2412 w 5374"/>
              <a:gd name="T55" fmla="*/ 710 h 1211"/>
              <a:gd name="T56" fmla="*/ 2377 w 5374"/>
              <a:gd name="T57" fmla="*/ 740 h 1211"/>
              <a:gd name="T58" fmla="*/ 2315 w 5374"/>
              <a:gd name="T59" fmla="*/ 759 h 1211"/>
              <a:gd name="T60" fmla="*/ 2266 w 5374"/>
              <a:gd name="T61" fmla="*/ 778 h 1211"/>
              <a:gd name="T62" fmla="*/ 2200 w 5374"/>
              <a:gd name="T63" fmla="*/ 797 h 1211"/>
              <a:gd name="T64" fmla="*/ 2079 w 5374"/>
              <a:gd name="T65" fmla="*/ 809 h 1211"/>
              <a:gd name="T66" fmla="*/ 1939 w 5374"/>
              <a:gd name="T67" fmla="*/ 835 h 1211"/>
              <a:gd name="T68" fmla="*/ 1781 w 5374"/>
              <a:gd name="T69" fmla="*/ 850 h 1211"/>
              <a:gd name="T70" fmla="*/ 1715 w 5374"/>
              <a:gd name="T71" fmla="*/ 873 h 1211"/>
              <a:gd name="T72" fmla="*/ 1648 w 5374"/>
              <a:gd name="T73" fmla="*/ 885 h 1211"/>
              <a:gd name="T74" fmla="*/ 1601 w 5374"/>
              <a:gd name="T75" fmla="*/ 902 h 1211"/>
              <a:gd name="T76" fmla="*/ 1454 w 5374"/>
              <a:gd name="T77" fmla="*/ 919 h 1211"/>
              <a:gd name="T78" fmla="*/ 1355 w 5374"/>
              <a:gd name="T79" fmla="*/ 938 h 1211"/>
              <a:gd name="T80" fmla="*/ 1272 w 5374"/>
              <a:gd name="T81" fmla="*/ 952 h 1211"/>
              <a:gd name="T82" fmla="*/ 1163 w 5374"/>
              <a:gd name="T83" fmla="*/ 978 h 1211"/>
              <a:gd name="T84" fmla="*/ 941 w 5374"/>
              <a:gd name="T85" fmla="*/ 994 h 1211"/>
              <a:gd name="T86" fmla="*/ 790 w 5374"/>
              <a:gd name="T87" fmla="*/ 1023 h 1211"/>
              <a:gd name="T88" fmla="*/ 664 w 5374"/>
              <a:gd name="T89" fmla="*/ 1037 h 1211"/>
              <a:gd name="T90" fmla="*/ 598 w 5374"/>
              <a:gd name="T91" fmla="*/ 1056 h 1211"/>
              <a:gd name="T92" fmla="*/ 565 w 5374"/>
              <a:gd name="T93" fmla="*/ 1068 h 1211"/>
              <a:gd name="T94" fmla="*/ 496 w 5374"/>
              <a:gd name="T95" fmla="*/ 1101 h 1211"/>
              <a:gd name="T96" fmla="*/ 416 w 5374"/>
              <a:gd name="T97" fmla="*/ 1116 h 1211"/>
              <a:gd name="T98" fmla="*/ 395 w 5374"/>
              <a:gd name="T99" fmla="*/ 1135 h 1211"/>
              <a:gd name="T100" fmla="*/ 364 w 5374"/>
              <a:gd name="T101" fmla="*/ 1149 h 1211"/>
              <a:gd name="T102" fmla="*/ 291 w 5374"/>
              <a:gd name="T103" fmla="*/ 1170 h 1211"/>
              <a:gd name="T104" fmla="*/ 123 w 5374"/>
              <a:gd name="T105" fmla="*/ 1182 h 1211"/>
              <a:gd name="T106" fmla="*/ 37 w 5374"/>
              <a:gd name="T107" fmla="*/ 1203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374" h="1211">
                <a:moveTo>
                  <a:pt x="5374" y="0"/>
                </a:moveTo>
                <a:lnTo>
                  <a:pt x="5270" y="0"/>
                </a:lnTo>
                <a:lnTo>
                  <a:pt x="5270" y="80"/>
                </a:lnTo>
                <a:lnTo>
                  <a:pt x="5149" y="80"/>
                </a:lnTo>
                <a:lnTo>
                  <a:pt x="5149" y="133"/>
                </a:lnTo>
                <a:lnTo>
                  <a:pt x="5048" y="133"/>
                </a:lnTo>
                <a:lnTo>
                  <a:pt x="5048" y="173"/>
                </a:lnTo>
                <a:lnTo>
                  <a:pt x="4899" y="173"/>
                </a:lnTo>
                <a:lnTo>
                  <a:pt x="4899" y="197"/>
                </a:lnTo>
                <a:lnTo>
                  <a:pt x="4882" y="197"/>
                </a:lnTo>
                <a:lnTo>
                  <a:pt x="4882" y="202"/>
                </a:lnTo>
                <a:lnTo>
                  <a:pt x="4865" y="202"/>
                </a:lnTo>
                <a:lnTo>
                  <a:pt x="4865" y="221"/>
                </a:lnTo>
                <a:lnTo>
                  <a:pt x="4847" y="221"/>
                </a:lnTo>
                <a:lnTo>
                  <a:pt x="4847" y="240"/>
                </a:lnTo>
                <a:lnTo>
                  <a:pt x="4655" y="240"/>
                </a:lnTo>
                <a:lnTo>
                  <a:pt x="4655" y="249"/>
                </a:lnTo>
                <a:lnTo>
                  <a:pt x="4565" y="249"/>
                </a:lnTo>
                <a:lnTo>
                  <a:pt x="4565" y="266"/>
                </a:lnTo>
                <a:lnTo>
                  <a:pt x="4541" y="266"/>
                </a:lnTo>
                <a:lnTo>
                  <a:pt x="4530" y="266"/>
                </a:lnTo>
                <a:lnTo>
                  <a:pt x="4530" y="294"/>
                </a:lnTo>
                <a:lnTo>
                  <a:pt x="4227" y="294"/>
                </a:lnTo>
                <a:lnTo>
                  <a:pt x="4227" y="308"/>
                </a:lnTo>
                <a:lnTo>
                  <a:pt x="4182" y="308"/>
                </a:lnTo>
                <a:lnTo>
                  <a:pt x="4182" y="313"/>
                </a:lnTo>
                <a:lnTo>
                  <a:pt x="4158" y="313"/>
                </a:lnTo>
                <a:lnTo>
                  <a:pt x="4151" y="313"/>
                </a:lnTo>
                <a:lnTo>
                  <a:pt x="4151" y="323"/>
                </a:lnTo>
                <a:lnTo>
                  <a:pt x="4135" y="323"/>
                </a:lnTo>
                <a:lnTo>
                  <a:pt x="4135" y="327"/>
                </a:lnTo>
                <a:lnTo>
                  <a:pt x="4099" y="327"/>
                </a:lnTo>
                <a:lnTo>
                  <a:pt x="4099" y="339"/>
                </a:lnTo>
                <a:lnTo>
                  <a:pt x="4012" y="339"/>
                </a:lnTo>
                <a:lnTo>
                  <a:pt x="4007" y="339"/>
                </a:lnTo>
                <a:lnTo>
                  <a:pt x="4007" y="353"/>
                </a:lnTo>
                <a:lnTo>
                  <a:pt x="3976" y="353"/>
                </a:lnTo>
                <a:lnTo>
                  <a:pt x="3976" y="361"/>
                </a:lnTo>
                <a:lnTo>
                  <a:pt x="3938" y="361"/>
                </a:lnTo>
                <a:lnTo>
                  <a:pt x="3938" y="365"/>
                </a:lnTo>
                <a:lnTo>
                  <a:pt x="3893" y="365"/>
                </a:lnTo>
                <a:lnTo>
                  <a:pt x="3893" y="372"/>
                </a:lnTo>
                <a:lnTo>
                  <a:pt x="3858" y="372"/>
                </a:lnTo>
                <a:lnTo>
                  <a:pt x="3858" y="380"/>
                </a:lnTo>
                <a:lnTo>
                  <a:pt x="3834" y="380"/>
                </a:lnTo>
                <a:lnTo>
                  <a:pt x="3834" y="387"/>
                </a:lnTo>
                <a:lnTo>
                  <a:pt x="3732" y="387"/>
                </a:lnTo>
                <a:lnTo>
                  <a:pt x="3732" y="394"/>
                </a:lnTo>
                <a:lnTo>
                  <a:pt x="3638" y="394"/>
                </a:lnTo>
                <a:lnTo>
                  <a:pt x="3638" y="401"/>
                </a:lnTo>
                <a:lnTo>
                  <a:pt x="3631" y="401"/>
                </a:lnTo>
                <a:lnTo>
                  <a:pt x="3631" y="406"/>
                </a:lnTo>
                <a:lnTo>
                  <a:pt x="3619" y="406"/>
                </a:lnTo>
                <a:lnTo>
                  <a:pt x="3619" y="413"/>
                </a:lnTo>
                <a:lnTo>
                  <a:pt x="3519" y="413"/>
                </a:lnTo>
                <a:lnTo>
                  <a:pt x="3517" y="413"/>
                </a:lnTo>
                <a:lnTo>
                  <a:pt x="3517" y="422"/>
                </a:lnTo>
                <a:lnTo>
                  <a:pt x="3458" y="422"/>
                </a:lnTo>
                <a:lnTo>
                  <a:pt x="3458" y="432"/>
                </a:lnTo>
                <a:lnTo>
                  <a:pt x="3439" y="432"/>
                </a:lnTo>
                <a:lnTo>
                  <a:pt x="3439" y="441"/>
                </a:lnTo>
                <a:lnTo>
                  <a:pt x="3418" y="441"/>
                </a:lnTo>
                <a:lnTo>
                  <a:pt x="3418" y="446"/>
                </a:lnTo>
                <a:lnTo>
                  <a:pt x="3404" y="446"/>
                </a:lnTo>
                <a:lnTo>
                  <a:pt x="3404" y="453"/>
                </a:lnTo>
                <a:lnTo>
                  <a:pt x="3394" y="453"/>
                </a:lnTo>
                <a:lnTo>
                  <a:pt x="3394" y="460"/>
                </a:lnTo>
                <a:lnTo>
                  <a:pt x="3382" y="460"/>
                </a:lnTo>
                <a:lnTo>
                  <a:pt x="3382" y="465"/>
                </a:lnTo>
                <a:lnTo>
                  <a:pt x="3349" y="465"/>
                </a:lnTo>
                <a:lnTo>
                  <a:pt x="3349" y="472"/>
                </a:lnTo>
                <a:lnTo>
                  <a:pt x="3316" y="472"/>
                </a:lnTo>
                <a:lnTo>
                  <a:pt x="3316" y="479"/>
                </a:lnTo>
                <a:lnTo>
                  <a:pt x="3304" y="479"/>
                </a:lnTo>
                <a:lnTo>
                  <a:pt x="3304" y="486"/>
                </a:lnTo>
                <a:lnTo>
                  <a:pt x="3290" y="486"/>
                </a:lnTo>
                <a:lnTo>
                  <a:pt x="3290" y="494"/>
                </a:lnTo>
                <a:lnTo>
                  <a:pt x="3236" y="494"/>
                </a:lnTo>
                <a:lnTo>
                  <a:pt x="3236" y="498"/>
                </a:lnTo>
                <a:lnTo>
                  <a:pt x="3221" y="498"/>
                </a:lnTo>
                <a:lnTo>
                  <a:pt x="3221" y="505"/>
                </a:lnTo>
                <a:lnTo>
                  <a:pt x="3214" y="505"/>
                </a:lnTo>
                <a:lnTo>
                  <a:pt x="3214" y="513"/>
                </a:lnTo>
                <a:lnTo>
                  <a:pt x="3202" y="513"/>
                </a:lnTo>
                <a:lnTo>
                  <a:pt x="3202" y="520"/>
                </a:lnTo>
                <a:lnTo>
                  <a:pt x="3098" y="520"/>
                </a:lnTo>
                <a:lnTo>
                  <a:pt x="3098" y="532"/>
                </a:lnTo>
                <a:lnTo>
                  <a:pt x="3084" y="532"/>
                </a:lnTo>
                <a:lnTo>
                  <a:pt x="3084" y="541"/>
                </a:lnTo>
                <a:lnTo>
                  <a:pt x="3072" y="541"/>
                </a:lnTo>
                <a:lnTo>
                  <a:pt x="3072" y="546"/>
                </a:lnTo>
                <a:lnTo>
                  <a:pt x="3053" y="546"/>
                </a:lnTo>
                <a:lnTo>
                  <a:pt x="3053" y="553"/>
                </a:lnTo>
                <a:lnTo>
                  <a:pt x="3013" y="553"/>
                </a:lnTo>
                <a:lnTo>
                  <a:pt x="3013" y="560"/>
                </a:lnTo>
                <a:lnTo>
                  <a:pt x="2997" y="560"/>
                </a:lnTo>
                <a:lnTo>
                  <a:pt x="2997" y="565"/>
                </a:lnTo>
                <a:lnTo>
                  <a:pt x="2987" y="565"/>
                </a:lnTo>
                <a:lnTo>
                  <a:pt x="2987" y="570"/>
                </a:lnTo>
                <a:lnTo>
                  <a:pt x="2964" y="570"/>
                </a:lnTo>
                <a:lnTo>
                  <a:pt x="2964" y="574"/>
                </a:lnTo>
                <a:lnTo>
                  <a:pt x="2949" y="574"/>
                </a:lnTo>
                <a:lnTo>
                  <a:pt x="2949" y="581"/>
                </a:lnTo>
                <a:lnTo>
                  <a:pt x="2909" y="581"/>
                </a:lnTo>
                <a:lnTo>
                  <a:pt x="2909" y="586"/>
                </a:lnTo>
                <a:lnTo>
                  <a:pt x="2897" y="586"/>
                </a:lnTo>
                <a:lnTo>
                  <a:pt x="2897" y="591"/>
                </a:lnTo>
                <a:lnTo>
                  <a:pt x="2867" y="591"/>
                </a:lnTo>
                <a:lnTo>
                  <a:pt x="2867" y="598"/>
                </a:lnTo>
                <a:lnTo>
                  <a:pt x="2819" y="598"/>
                </a:lnTo>
                <a:lnTo>
                  <a:pt x="2819" y="607"/>
                </a:lnTo>
                <a:lnTo>
                  <a:pt x="2784" y="607"/>
                </a:lnTo>
                <a:lnTo>
                  <a:pt x="2784" y="612"/>
                </a:lnTo>
                <a:lnTo>
                  <a:pt x="2706" y="612"/>
                </a:lnTo>
                <a:lnTo>
                  <a:pt x="2706" y="619"/>
                </a:lnTo>
                <a:lnTo>
                  <a:pt x="2642" y="619"/>
                </a:lnTo>
                <a:lnTo>
                  <a:pt x="2642" y="631"/>
                </a:lnTo>
                <a:lnTo>
                  <a:pt x="2625" y="631"/>
                </a:lnTo>
                <a:lnTo>
                  <a:pt x="2625" y="636"/>
                </a:lnTo>
                <a:lnTo>
                  <a:pt x="2597" y="636"/>
                </a:lnTo>
                <a:lnTo>
                  <a:pt x="2597" y="645"/>
                </a:lnTo>
                <a:lnTo>
                  <a:pt x="2571" y="645"/>
                </a:lnTo>
                <a:lnTo>
                  <a:pt x="2571" y="655"/>
                </a:lnTo>
                <a:lnTo>
                  <a:pt x="2561" y="655"/>
                </a:lnTo>
                <a:lnTo>
                  <a:pt x="2561" y="664"/>
                </a:lnTo>
                <a:lnTo>
                  <a:pt x="2550" y="664"/>
                </a:lnTo>
                <a:lnTo>
                  <a:pt x="2550" y="669"/>
                </a:lnTo>
                <a:lnTo>
                  <a:pt x="2526" y="669"/>
                </a:lnTo>
                <a:lnTo>
                  <a:pt x="2526" y="679"/>
                </a:lnTo>
                <a:lnTo>
                  <a:pt x="2500" y="679"/>
                </a:lnTo>
                <a:lnTo>
                  <a:pt x="2500" y="686"/>
                </a:lnTo>
                <a:lnTo>
                  <a:pt x="2483" y="686"/>
                </a:lnTo>
                <a:lnTo>
                  <a:pt x="2483" y="693"/>
                </a:lnTo>
                <a:lnTo>
                  <a:pt x="2467" y="693"/>
                </a:lnTo>
                <a:lnTo>
                  <a:pt x="2467" y="700"/>
                </a:lnTo>
                <a:lnTo>
                  <a:pt x="2434" y="700"/>
                </a:lnTo>
                <a:lnTo>
                  <a:pt x="2434" y="705"/>
                </a:lnTo>
                <a:lnTo>
                  <a:pt x="2422" y="705"/>
                </a:lnTo>
                <a:lnTo>
                  <a:pt x="2422" y="710"/>
                </a:lnTo>
                <a:lnTo>
                  <a:pt x="2412" y="710"/>
                </a:lnTo>
                <a:lnTo>
                  <a:pt x="2412" y="719"/>
                </a:lnTo>
                <a:lnTo>
                  <a:pt x="2403" y="719"/>
                </a:lnTo>
                <a:lnTo>
                  <a:pt x="2403" y="726"/>
                </a:lnTo>
                <a:lnTo>
                  <a:pt x="2377" y="726"/>
                </a:lnTo>
                <a:lnTo>
                  <a:pt x="2377" y="740"/>
                </a:lnTo>
                <a:lnTo>
                  <a:pt x="2367" y="740"/>
                </a:lnTo>
                <a:lnTo>
                  <a:pt x="2367" y="745"/>
                </a:lnTo>
                <a:lnTo>
                  <a:pt x="2320" y="745"/>
                </a:lnTo>
                <a:lnTo>
                  <a:pt x="2315" y="745"/>
                </a:lnTo>
                <a:lnTo>
                  <a:pt x="2315" y="759"/>
                </a:lnTo>
                <a:lnTo>
                  <a:pt x="2299" y="759"/>
                </a:lnTo>
                <a:lnTo>
                  <a:pt x="2299" y="769"/>
                </a:lnTo>
                <a:lnTo>
                  <a:pt x="2278" y="769"/>
                </a:lnTo>
                <a:lnTo>
                  <a:pt x="2278" y="778"/>
                </a:lnTo>
                <a:lnTo>
                  <a:pt x="2266" y="778"/>
                </a:lnTo>
                <a:lnTo>
                  <a:pt x="2266" y="781"/>
                </a:lnTo>
                <a:lnTo>
                  <a:pt x="2256" y="781"/>
                </a:lnTo>
                <a:lnTo>
                  <a:pt x="2256" y="790"/>
                </a:lnTo>
                <a:lnTo>
                  <a:pt x="2200" y="790"/>
                </a:lnTo>
                <a:lnTo>
                  <a:pt x="2200" y="797"/>
                </a:lnTo>
                <a:lnTo>
                  <a:pt x="2147" y="797"/>
                </a:lnTo>
                <a:lnTo>
                  <a:pt x="2147" y="805"/>
                </a:lnTo>
                <a:lnTo>
                  <a:pt x="2133" y="805"/>
                </a:lnTo>
                <a:lnTo>
                  <a:pt x="2133" y="809"/>
                </a:lnTo>
                <a:lnTo>
                  <a:pt x="2079" y="809"/>
                </a:lnTo>
                <a:lnTo>
                  <a:pt x="2079" y="816"/>
                </a:lnTo>
                <a:lnTo>
                  <a:pt x="2008" y="816"/>
                </a:lnTo>
                <a:lnTo>
                  <a:pt x="2008" y="831"/>
                </a:lnTo>
                <a:lnTo>
                  <a:pt x="1939" y="831"/>
                </a:lnTo>
                <a:lnTo>
                  <a:pt x="1939" y="835"/>
                </a:lnTo>
                <a:lnTo>
                  <a:pt x="1906" y="835"/>
                </a:lnTo>
                <a:lnTo>
                  <a:pt x="1906" y="843"/>
                </a:lnTo>
                <a:lnTo>
                  <a:pt x="1894" y="843"/>
                </a:lnTo>
                <a:lnTo>
                  <a:pt x="1894" y="850"/>
                </a:lnTo>
                <a:lnTo>
                  <a:pt x="1781" y="850"/>
                </a:lnTo>
                <a:lnTo>
                  <a:pt x="1781" y="857"/>
                </a:lnTo>
                <a:lnTo>
                  <a:pt x="1745" y="857"/>
                </a:lnTo>
                <a:lnTo>
                  <a:pt x="1745" y="864"/>
                </a:lnTo>
                <a:lnTo>
                  <a:pt x="1715" y="864"/>
                </a:lnTo>
                <a:lnTo>
                  <a:pt x="1715" y="873"/>
                </a:lnTo>
                <a:lnTo>
                  <a:pt x="1693" y="873"/>
                </a:lnTo>
                <a:lnTo>
                  <a:pt x="1693" y="878"/>
                </a:lnTo>
                <a:lnTo>
                  <a:pt x="1681" y="878"/>
                </a:lnTo>
                <a:lnTo>
                  <a:pt x="1681" y="885"/>
                </a:lnTo>
                <a:lnTo>
                  <a:pt x="1648" y="885"/>
                </a:lnTo>
                <a:lnTo>
                  <a:pt x="1648" y="890"/>
                </a:lnTo>
                <a:lnTo>
                  <a:pt x="1611" y="890"/>
                </a:lnTo>
                <a:lnTo>
                  <a:pt x="1611" y="897"/>
                </a:lnTo>
                <a:lnTo>
                  <a:pt x="1601" y="897"/>
                </a:lnTo>
                <a:lnTo>
                  <a:pt x="1601" y="902"/>
                </a:lnTo>
                <a:lnTo>
                  <a:pt x="1589" y="902"/>
                </a:lnTo>
                <a:lnTo>
                  <a:pt x="1589" y="911"/>
                </a:lnTo>
                <a:lnTo>
                  <a:pt x="1570" y="911"/>
                </a:lnTo>
                <a:lnTo>
                  <a:pt x="1570" y="919"/>
                </a:lnTo>
                <a:lnTo>
                  <a:pt x="1454" y="919"/>
                </a:lnTo>
                <a:lnTo>
                  <a:pt x="1454" y="923"/>
                </a:lnTo>
                <a:lnTo>
                  <a:pt x="1438" y="923"/>
                </a:lnTo>
                <a:lnTo>
                  <a:pt x="1438" y="930"/>
                </a:lnTo>
                <a:lnTo>
                  <a:pt x="1355" y="930"/>
                </a:lnTo>
                <a:lnTo>
                  <a:pt x="1355" y="938"/>
                </a:lnTo>
                <a:lnTo>
                  <a:pt x="1341" y="938"/>
                </a:lnTo>
                <a:lnTo>
                  <a:pt x="1341" y="942"/>
                </a:lnTo>
                <a:lnTo>
                  <a:pt x="1284" y="942"/>
                </a:lnTo>
                <a:lnTo>
                  <a:pt x="1284" y="952"/>
                </a:lnTo>
                <a:lnTo>
                  <a:pt x="1272" y="952"/>
                </a:lnTo>
                <a:lnTo>
                  <a:pt x="1272" y="956"/>
                </a:lnTo>
                <a:lnTo>
                  <a:pt x="1246" y="956"/>
                </a:lnTo>
                <a:lnTo>
                  <a:pt x="1246" y="971"/>
                </a:lnTo>
                <a:lnTo>
                  <a:pt x="1163" y="971"/>
                </a:lnTo>
                <a:lnTo>
                  <a:pt x="1163" y="978"/>
                </a:lnTo>
                <a:lnTo>
                  <a:pt x="1104" y="978"/>
                </a:lnTo>
                <a:lnTo>
                  <a:pt x="1104" y="985"/>
                </a:lnTo>
                <a:lnTo>
                  <a:pt x="1022" y="985"/>
                </a:lnTo>
                <a:lnTo>
                  <a:pt x="1022" y="994"/>
                </a:lnTo>
                <a:lnTo>
                  <a:pt x="941" y="994"/>
                </a:lnTo>
                <a:lnTo>
                  <a:pt x="941" y="1009"/>
                </a:lnTo>
                <a:lnTo>
                  <a:pt x="849" y="1009"/>
                </a:lnTo>
                <a:lnTo>
                  <a:pt x="849" y="1016"/>
                </a:lnTo>
                <a:lnTo>
                  <a:pt x="790" y="1016"/>
                </a:lnTo>
                <a:lnTo>
                  <a:pt x="790" y="1023"/>
                </a:lnTo>
                <a:lnTo>
                  <a:pt x="735" y="1023"/>
                </a:lnTo>
                <a:lnTo>
                  <a:pt x="735" y="1028"/>
                </a:lnTo>
                <a:lnTo>
                  <a:pt x="683" y="1028"/>
                </a:lnTo>
                <a:lnTo>
                  <a:pt x="683" y="1037"/>
                </a:lnTo>
                <a:lnTo>
                  <a:pt x="664" y="1037"/>
                </a:lnTo>
                <a:lnTo>
                  <a:pt x="664" y="1042"/>
                </a:lnTo>
                <a:lnTo>
                  <a:pt x="652" y="1042"/>
                </a:lnTo>
                <a:lnTo>
                  <a:pt x="652" y="1047"/>
                </a:lnTo>
                <a:lnTo>
                  <a:pt x="598" y="1047"/>
                </a:lnTo>
                <a:lnTo>
                  <a:pt x="598" y="1056"/>
                </a:lnTo>
                <a:lnTo>
                  <a:pt x="586" y="1056"/>
                </a:lnTo>
                <a:lnTo>
                  <a:pt x="586" y="1061"/>
                </a:lnTo>
                <a:lnTo>
                  <a:pt x="574" y="1061"/>
                </a:lnTo>
                <a:lnTo>
                  <a:pt x="574" y="1068"/>
                </a:lnTo>
                <a:lnTo>
                  <a:pt x="565" y="1068"/>
                </a:lnTo>
                <a:lnTo>
                  <a:pt x="565" y="1075"/>
                </a:lnTo>
                <a:lnTo>
                  <a:pt x="527" y="1075"/>
                </a:lnTo>
                <a:lnTo>
                  <a:pt x="527" y="1082"/>
                </a:lnTo>
                <a:lnTo>
                  <a:pt x="496" y="1082"/>
                </a:lnTo>
                <a:lnTo>
                  <a:pt x="496" y="1101"/>
                </a:lnTo>
                <a:lnTo>
                  <a:pt x="477" y="1101"/>
                </a:lnTo>
                <a:lnTo>
                  <a:pt x="477" y="1108"/>
                </a:lnTo>
                <a:lnTo>
                  <a:pt x="454" y="1108"/>
                </a:lnTo>
                <a:lnTo>
                  <a:pt x="454" y="1116"/>
                </a:lnTo>
                <a:lnTo>
                  <a:pt x="416" y="1116"/>
                </a:lnTo>
                <a:lnTo>
                  <a:pt x="416" y="1120"/>
                </a:lnTo>
                <a:lnTo>
                  <a:pt x="409" y="1120"/>
                </a:lnTo>
                <a:lnTo>
                  <a:pt x="409" y="1127"/>
                </a:lnTo>
                <a:lnTo>
                  <a:pt x="395" y="1127"/>
                </a:lnTo>
                <a:lnTo>
                  <a:pt x="395" y="1135"/>
                </a:lnTo>
                <a:lnTo>
                  <a:pt x="383" y="1135"/>
                </a:lnTo>
                <a:lnTo>
                  <a:pt x="383" y="1142"/>
                </a:lnTo>
                <a:lnTo>
                  <a:pt x="373" y="1142"/>
                </a:lnTo>
                <a:lnTo>
                  <a:pt x="373" y="1149"/>
                </a:lnTo>
                <a:lnTo>
                  <a:pt x="364" y="1149"/>
                </a:lnTo>
                <a:lnTo>
                  <a:pt x="364" y="1156"/>
                </a:lnTo>
                <a:lnTo>
                  <a:pt x="302" y="1156"/>
                </a:lnTo>
                <a:lnTo>
                  <a:pt x="302" y="1161"/>
                </a:lnTo>
                <a:lnTo>
                  <a:pt x="291" y="1161"/>
                </a:lnTo>
                <a:lnTo>
                  <a:pt x="291" y="1170"/>
                </a:lnTo>
                <a:lnTo>
                  <a:pt x="222" y="1170"/>
                </a:lnTo>
                <a:lnTo>
                  <a:pt x="222" y="1175"/>
                </a:lnTo>
                <a:lnTo>
                  <a:pt x="217" y="1175"/>
                </a:lnTo>
                <a:lnTo>
                  <a:pt x="217" y="1182"/>
                </a:lnTo>
                <a:lnTo>
                  <a:pt x="123" y="1182"/>
                </a:lnTo>
                <a:lnTo>
                  <a:pt x="123" y="1189"/>
                </a:lnTo>
                <a:lnTo>
                  <a:pt x="42" y="1189"/>
                </a:lnTo>
                <a:lnTo>
                  <a:pt x="42" y="1196"/>
                </a:lnTo>
                <a:lnTo>
                  <a:pt x="37" y="1196"/>
                </a:lnTo>
                <a:lnTo>
                  <a:pt x="37" y="1203"/>
                </a:lnTo>
                <a:lnTo>
                  <a:pt x="21" y="1203"/>
                </a:lnTo>
                <a:lnTo>
                  <a:pt x="21" y="1211"/>
                </a:lnTo>
                <a:lnTo>
                  <a:pt x="0" y="1211"/>
                </a:lnTo>
              </a:path>
            </a:pathLst>
          </a:cu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4" name="Straight Arrow Connector 93"/>
          <p:cNvCxnSpPr/>
          <p:nvPr/>
        </p:nvCxnSpPr>
        <p:spPr bwMode="auto">
          <a:xfrm>
            <a:off x="6871677" y="2030127"/>
            <a:ext cx="0" cy="459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2289" name="Straight Connector 12288"/>
          <p:cNvCxnSpPr/>
          <p:nvPr/>
        </p:nvCxnSpPr>
        <p:spPr bwMode="auto">
          <a:xfrm>
            <a:off x="2234734" y="1766123"/>
            <a:ext cx="215668" cy="0"/>
          </a:xfrm>
          <a:prstGeom prst="line">
            <a:avLst/>
          </a:prstGeom>
          <a:noFill/>
          <a:ln w="28575" cap="flat" cmpd="sng" algn="ctr">
            <a:solidFill>
              <a:srgbClr val="CA00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2234734" y="1902472"/>
            <a:ext cx="215668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>
            <a:off x="2234734" y="2038820"/>
            <a:ext cx="215668" cy="0"/>
          </a:xfrm>
          <a:prstGeom prst="line">
            <a:avLst/>
          </a:prstGeom>
          <a:noFill/>
          <a:ln w="28575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TextBox 33"/>
          <p:cNvSpPr txBox="1">
            <a:spLocks noChangeArrowheads="1"/>
          </p:cNvSpPr>
          <p:nvPr/>
        </p:nvSpPr>
        <p:spPr bwMode="auto">
          <a:xfrm>
            <a:off x="5746217" y="1802434"/>
            <a:ext cx="6174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P&lt;0,001</a:t>
            </a:r>
          </a:p>
        </p:txBody>
      </p:sp>
      <p:sp>
        <p:nvSpPr>
          <p:cNvPr id="109" name="TextBox 33"/>
          <p:cNvSpPr txBox="1">
            <a:spLocks noChangeArrowheads="1"/>
          </p:cNvSpPr>
          <p:nvPr/>
        </p:nvSpPr>
        <p:spPr bwMode="auto">
          <a:xfrm>
            <a:off x="6893229" y="2027505"/>
            <a:ext cx="3513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4%</a:t>
            </a:r>
          </a:p>
        </p:txBody>
      </p:sp>
      <p:sp>
        <p:nvSpPr>
          <p:cNvPr id="62" name="TextBox 33"/>
          <p:cNvSpPr txBox="1">
            <a:spLocks noChangeArrowheads="1"/>
          </p:cNvSpPr>
          <p:nvPr/>
        </p:nvSpPr>
        <p:spPr bwMode="auto">
          <a:xfrm>
            <a:off x="4582515" y="3118856"/>
            <a:ext cx="4924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Giorni</a:t>
            </a:r>
          </a:p>
        </p:txBody>
      </p:sp>
      <p:sp>
        <p:nvSpPr>
          <p:cNvPr id="95" name="TextBox 28"/>
          <p:cNvSpPr txBox="1">
            <a:spLocks noChangeArrowheads="1"/>
          </p:cNvSpPr>
          <p:nvPr/>
        </p:nvSpPr>
        <p:spPr bwMode="auto">
          <a:xfrm>
            <a:off x="2468603" y="3906743"/>
            <a:ext cx="8194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≥75 </a:t>
            </a:r>
            <a:r>
              <a:rPr kumimoji="0" lang="en-GB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anni</a:t>
            </a:r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  65–74 </a:t>
            </a:r>
            <a:r>
              <a:rPr kumimoji="0" lang="en-GB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anni</a:t>
            </a:r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&lt;65 </a:t>
            </a:r>
            <a:r>
              <a:rPr kumimoji="0" lang="en-GB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anni</a:t>
            </a:r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6" name="TextBox 33"/>
          <p:cNvSpPr txBox="1">
            <a:spLocks noChangeArrowheads="1"/>
          </p:cNvSpPr>
          <p:nvPr/>
        </p:nvSpPr>
        <p:spPr bwMode="auto">
          <a:xfrm rot="16200000">
            <a:off x="1097860" y="4497496"/>
            <a:ext cx="11400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Hazard </a:t>
            </a:r>
            <a:r>
              <a:rPr kumimoji="0" lang="en-GB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cumulativo</a:t>
            </a:r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7" name="TextBox 33"/>
          <p:cNvSpPr txBox="1">
            <a:spLocks noChangeArrowheads="1"/>
          </p:cNvSpPr>
          <p:nvPr/>
        </p:nvSpPr>
        <p:spPr bwMode="auto">
          <a:xfrm>
            <a:off x="2170338" y="4347108"/>
            <a:ext cx="17716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HR </a:t>
            </a:r>
            <a:r>
              <a:rPr kumimoji="0" lang="en-GB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aggiustato</a:t>
            </a: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:</a:t>
            </a: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≥75 vs. &lt;65: 2,18 (1,76-2,69)</a:t>
            </a: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65-74 vs. &lt;65: 1,56 (1,28-1,89)</a:t>
            </a:r>
          </a:p>
        </p:txBody>
      </p:sp>
      <p:sp>
        <p:nvSpPr>
          <p:cNvPr id="98" name="TextBox 33"/>
          <p:cNvSpPr txBox="1">
            <a:spLocks noChangeArrowheads="1"/>
          </p:cNvSpPr>
          <p:nvPr/>
        </p:nvSpPr>
        <p:spPr bwMode="auto">
          <a:xfrm>
            <a:off x="3512664" y="3706747"/>
            <a:ext cx="2470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Sanguinamento maggiore </a:t>
            </a:r>
            <a:r>
              <a:rPr kumimoji="0" lang="it-IT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ISTH</a:t>
            </a:r>
            <a:endParaRPr kumimoji="0" lang="it-IT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9" name="TextBox 28"/>
          <p:cNvSpPr txBox="1">
            <a:spLocks noChangeArrowheads="1"/>
          </p:cNvSpPr>
          <p:nvPr/>
        </p:nvSpPr>
        <p:spPr bwMode="auto">
          <a:xfrm>
            <a:off x="1817196" y="4297663"/>
            <a:ext cx="2244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0.10</a:t>
            </a:r>
          </a:p>
        </p:txBody>
      </p:sp>
      <p:sp>
        <p:nvSpPr>
          <p:cNvPr id="100" name="TextBox 28"/>
          <p:cNvSpPr txBox="1">
            <a:spLocks noChangeArrowheads="1"/>
          </p:cNvSpPr>
          <p:nvPr/>
        </p:nvSpPr>
        <p:spPr bwMode="auto">
          <a:xfrm>
            <a:off x="1817196" y="4480843"/>
            <a:ext cx="2244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0.08</a:t>
            </a:r>
          </a:p>
        </p:txBody>
      </p:sp>
      <p:sp>
        <p:nvSpPr>
          <p:cNvPr id="101" name="TextBox 28"/>
          <p:cNvSpPr txBox="1">
            <a:spLocks noChangeArrowheads="1"/>
          </p:cNvSpPr>
          <p:nvPr/>
        </p:nvSpPr>
        <p:spPr bwMode="auto">
          <a:xfrm>
            <a:off x="1817196" y="4664023"/>
            <a:ext cx="2244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0.06</a:t>
            </a:r>
          </a:p>
        </p:txBody>
      </p:sp>
      <p:sp>
        <p:nvSpPr>
          <p:cNvPr id="102" name="TextBox 28"/>
          <p:cNvSpPr txBox="1">
            <a:spLocks noChangeArrowheads="1"/>
          </p:cNvSpPr>
          <p:nvPr/>
        </p:nvSpPr>
        <p:spPr bwMode="auto">
          <a:xfrm>
            <a:off x="1817196" y="4847204"/>
            <a:ext cx="2244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0.04</a:t>
            </a:r>
          </a:p>
        </p:txBody>
      </p:sp>
      <p:sp>
        <p:nvSpPr>
          <p:cNvPr id="103" name="TextBox 28"/>
          <p:cNvSpPr txBox="1">
            <a:spLocks noChangeArrowheads="1"/>
          </p:cNvSpPr>
          <p:nvPr/>
        </p:nvSpPr>
        <p:spPr bwMode="auto">
          <a:xfrm>
            <a:off x="1817196" y="5030383"/>
            <a:ext cx="2244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0.02</a:t>
            </a:r>
          </a:p>
        </p:txBody>
      </p:sp>
      <p:sp>
        <p:nvSpPr>
          <p:cNvPr id="104" name="TextBox 28"/>
          <p:cNvSpPr txBox="1">
            <a:spLocks noChangeArrowheads="1"/>
          </p:cNvSpPr>
          <p:nvPr/>
        </p:nvSpPr>
        <p:spPr bwMode="auto">
          <a:xfrm>
            <a:off x="1817196" y="5213565"/>
            <a:ext cx="2244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0.00</a:t>
            </a:r>
          </a:p>
        </p:txBody>
      </p:sp>
      <p:sp>
        <p:nvSpPr>
          <p:cNvPr id="105" name="TextBox 28"/>
          <p:cNvSpPr txBox="1">
            <a:spLocks noChangeArrowheads="1"/>
          </p:cNvSpPr>
          <p:nvPr/>
        </p:nvSpPr>
        <p:spPr bwMode="auto">
          <a:xfrm>
            <a:off x="2110115" y="5314732"/>
            <a:ext cx="6412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0</a:t>
            </a:r>
          </a:p>
        </p:txBody>
      </p:sp>
      <p:sp>
        <p:nvSpPr>
          <p:cNvPr id="110" name="TextBox 28"/>
          <p:cNvSpPr txBox="1">
            <a:spLocks noChangeArrowheads="1"/>
          </p:cNvSpPr>
          <p:nvPr/>
        </p:nvSpPr>
        <p:spPr bwMode="auto">
          <a:xfrm>
            <a:off x="3126133" y="5314732"/>
            <a:ext cx="1923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256</a:t>
            </a:r>
          </a:p>
        </p:txBody>
      </p:sp>
      <p:sp>
        <p:nvSpPr>
          <p:cNvPr id="111" name="TextBox 28"/>
          <p:cNvSpPr txBox="1">
            <a:spLocks noChangeArrowheads="1"/>
          </p:cNvSpPr>
          <p:nvPr/>
        </p:nvSpPr>
        <p:spPr bwMode="auto">
          <a:xfrm>
            <a:off x="4206272" y="5314732"/>
            <a:ext cx="1923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512</a:t>
            </a:r>
          </a:p>
        </p:txBody>
      </p:sp>
      <p:sp>
        <p:nvSpPr>
          <p:cNvPr id="112" name="TextBox 28"/>
          <p:cNvSpPr txBox="1">
            <a:spLocks noChangeArrowheads="1"/>
          </p:cNvSpPr>
          <p:nvPr/>
        </p:nvSpPr>
        <p:spPr bwMode="auto">
          <a:xfrm>
            <a:off x="5286410" y="5314732"/>
            <a:ext cx="1923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768</a:t>
            </a:r>
          </a:p>
        </p:txBody>
      </p:sp>
      <p:sp>
        <p:nvSpPr>
          <p:cNvPr id="113" name="TextBox 28"/>
          <p:cNvSpPr txBox="1">
            <a:spLocks noChangeArrowheads="1"/>
          </p:cNvSpPr>
          <p:nvPr/>
        </p:nvSpPr>
        <p:spPr bwMode="auto">
          <a:xfrm>
            <a:off x="6318461" y="5314732"/>
            <a:ext cx="28854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1.024</a:t>
            </a:r>
          </a:p>
        </p:txBody>
      </p:sp>
      <p:sp>
        <p:nvSpPr>
          <p:cNvPr id="114" name="TextBox 28"/>
          <p:cNvSpPr txBox="1">
            <a:spLocks noChangeArrowheads="1"/>
          </p:cNvSpPr>
          <p:nvPr/>
        </p:nvSpPr>
        <p:spPr bwMode="auto">
          <a:xfrm>
            <a:off x="7398596" y="5314732"/>
            <a:ext cx="28854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1.280</a:t>
            </a:r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2248519" y="3978251"/>
            <a:ext cx="215668" cy="0"/>
          </a:xfrm>
          <a:prstGeom prst="line">
            <a:avLst/>
          </a:prstGeom>
          <a:noFill/>
          <a:ln w="2857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>
            <a:off x="2248519" y="4131109"/>
            <a:ext cx="215668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2248519" y="4283966"/>
            <a:ext cx="215668" cy="0"/>
          </a:xfrm>
          <a:prstGeom prst="line">
            <a:avLst/>
          </a:prstGeom>
          <a:noFill/>
          <a:ln w="28575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2087491" y="3980061"/>
            <a:ext cx="5455376" cy="1311003"/>
            <a:chOff x="1233783" y="3635261"/>
            <a:chExt cx="7273835" cy="1748004"/>
          </a:xfrm>
        </p:grpSpPr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1306696" y="3635261"/>
              <a:ext cx="7200922" cy="1709531"/>
            </a:xfrm>
            <a:custGeom>
              <a:avLst/>
              <a:gdLst>
                <a:gd name="T0" fmla="*/ 0 w 4543"/>
                <a:gd name="T1" fmla="*/ 0 h 2044"/>
                <a:gd name="T2" fmla="*/ 0 w 4543"/>
                <a:gd name="T3" fmla="*/ 2147483647 h 2044"/>
                <a:gd name="T4" fmla="*/ 2147483647 w 4543"/>
                <a:gd name="T5" fmla="*/ 2147483647 h 2044"/>
                <a:gd name="T6" fmla="*/ 0 60000 65536"/>
                <a:gd name="T7" fmla="*/ 0 60000 65536"/>
                <a:gd name="T8" fmla="*/ 0 60000 65536"/>
                <a:gd name="T9" fmla="*/ 0 w 4543"/>
                <a:gd name="T10" fmla="*/ 0 h 2044"/>
                <a:gd name="T11" fmla="*/ 4543 w 4543"/>
                <a:gd name="T12" fmla="*/ 2044 h 20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43" h="2044">
                  <a:moveTo>
                    <a:pt x="0" y="0"/>
                  </a:moveTo>
                  <a:lnTo>
                    <a:pt x="0" y="2044"/>
                  </a:lnTo>
                  <a:lnTo>
                    <a:pt x="4543" y="2044"/>
                  </a:lnTo>
                </a:path>
              </a:pathLst>
            </a:cu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1233783" y="3635261"/>
              <a:ext cx="72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Line 30"/>
            <p:cNvSpPr>
              <a:spLocks noChangeShapeType="1"/>
            </p:cNvSpPr>
            <p:nvPr/>
          </p:nvSpPr>
          <p:spPr bwMode="auto">
            <a:xfrm>
              <a:off x="1233783" y="4123698"/>
              <a:ext cx="72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Line 31"/>
            <p:cNvSpPr>
              <a:spLocks noChangeShapeType="1"/>
            </p:cNvSpPr>
            <p:nvPr/>
          </p:nvSpPr>
          <p:spPr bwMode="auto">
            <a:xfrm>
              <a:off x="1233783" y="4612136"/>
              <a:ext cx="72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Line 32"/>
            <p:cNvSpPr>
              <a:spLocks noChangeShapeType="1"/>
            </p:cNvSpPr>
            <p:nvPr/>
          </p:nvSpPr>
          <p:spPr bwMode="auto">
            <a:xfrm>
              <a:off x="1233783" y="4856355"/>
              <a:ext cx="72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Line 33"/>
            <p:cNvSpPr>
              <a:spLocks noChangeShapeType="1"/>
            </p:cNvSpPr>
            <p:nvPr/>
          </p:nvSpPr>
          <p:spPr bwMode="auto">
            <a:xfrm>
              <a:off x="1233783" y="5100573"/>
              <a:ext cx="72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Line 34"/>
            <p:cNvSpPr>
              <a:spLocks noChangeShapeType="1"/>
            </p:cNvSpPr>
            <p:nvPr/>
          </p:nvSpPr>
          <p:spPr bwMode="auto">
            <a:xfrm>
              <a:off x="1233783" y="5344792"/>
              <a:ext cx="72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Line 35"/>
            <p:cNvSpPr>
              <a:spLocks noChangeShapeType="1"/>
            </p:cNvSpPr>
            <p:nvPr/>
          </p:nvSpPr>
          <p:spPr bwMode="auto">
            <a:xfrm flipV="1">
              <a:off x="1306696" y="5344792"/>
              <a:ext cx="0" cy="38473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Line 37"/>
            <p:cNvSpPr>
              <a:spLocks noChangeShapeType="1"/>
            </p:cNvSpPr>
            <p:nvPr/>
          </p:nvSpPr>
          <p:spPr bwMode="auto">
            <a:xfrm flipV="1">
              <a:off x="2746880" y="5344792"/>
              <a:ext cx="0" cy="38473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 flipV="1">
              <a:off x="4187065" y="5344792"/>
              <a:ext cx="0" cy="38473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Line 39"/>
            <p:cNvSpPr>
              <a:spLocks noChangeShapeType="1"/>
            </p:cNvSpPr>
            <p:nvPr/>
          </p:nvSpPr>
          <p:spPr bwMode="auto">
            <a:xfrm flipV="1">
              <a:off x="5627250" y="5344792"/>
              <a:ext cx="0" cy="38473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Line 41"/>
            <p:cNvSpPr>
              <a:spLocks noChangeShapeType="1"/>
            </p:cNvSpPr>
            <p:nvPr/>
          </p:nvSpPr>
          <p:spPr bwMode="auto">
            <a:xfrm flipV="1">
              <a:off x="7067435" y="5344792"/>
              <a:ext cx="0" cy="38473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Line 42"/>
            <p:cNvSpPr>
              <a:spLocks noChangeShapeType="1"/>
            </p:cNvSpPr>
            <p:nvPr/>
          </p:nvSpPr>
          <p:spPr bwMode="auto">
            <a:xfrm flipV="1">
              <a:off x="8507617" y="5344792"/>
              <a:ext cx="0" cy="38473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Line 30"/>
            <p:cNvSpPr>
              <a:spLocks noChangeShapeType="1"/>
            </p:cNvSpPr>
            <p:nvPr/>
          </p:nvSpPr>
          <p:spPr bwMode="auto">
            <a:xfrm>
              <a:off x="1233783" y="3879480"/>
              <a:ext cx="72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Line 31"/>
            <p:cNvSpPr>
              <a:spLocks noChangeShapeType="1"/>
            </p:cNvSpPr>
            <p:nvPr/>
          </p:nvSpPr>
          <p:spPr bwMode="auto">
            <a:xfrm>
              <a:off x="1233783" y="4367917"/>
              <a:ext cx="72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0" name="TextBox 28"/>
          <p:cNvSpPr txBox="1">
            <a:spLocks noChangeArrowheads="1"/>
          </p:cNvSpPr>
          <p:nvPr/>
        </p:nvSpPr>
        <p:spPr bwMode="auto">
          <a:xfrm>
            <a:off x="1817196" y="3931302"/>
            <a:ext cx="2244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0.14</a:t>
            </a:r>
          </a:p>
        </p:txBody>
      </p:sp>
      <p:sp>
        <p:nvSpPr>
          <p:cNvPr id="121" name="TextBox 28"/>
          <p:cNvSpPr txBox="1">
            <a:spLocks noChangeArrowheads="1"/>
          </p:cNvSpPr>
          <p:nvPr/>
        </p:nvSpPr>
        <p:spPr bwMode="auto">
          <a:xfrm>
            <a:off x="1817196" y="4114483"/>
            <a:ext cx="2244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0.12</a:t>
            </a:r>
          </a:p>
        </p:txBody>
      </p:sp>
      <p:sp>
        <p:nvSpPr>
          <p:cNvPr id="122" name="Freeform 5"/>
          <p:cNvSpPr>
            <a:spLocks/>
          </p:cNvSpPr>
          <p:nvPr/>
        </p:nvSpPr>
        <p:spPr bwMode="auto">
          <a:xfrm>
            <a:off x="2139797" y="3983826"/>
            <a:ext cx="5368593" cy="1284286"/>
          </a:xfrm>
          <a:custGeom>
            <a:avLst/>
            <a:gdLst>
              <a:gd name="T0" fmla="*/ 4895 w 5335"/>
              <a:gd name="T1" fmla="*/ 185 h 2420"/>
              <a:gd name="T2" fmla="*/ 4760 w 5335"/>
              <a:gd name="T3" fmla="*/ 247 h 2420"/>
              <a:gd name="T4" fmla="*/ 4592 w 5335"/>
              <a:gd name="T5" fmla="*/ 299 h 2420"/>
              <a:gd name="T6" fmla="*/ 4417 w 5335"/>
              <a:gd name="T7" fmla="*/ 337 h 2420"/>
              <a:gd name="T8" fmla="*/ 4339 w 5335"/>
              <a:gd name="T9" fmla="*/ 370 h 2420"/>
              <a:gd name="T10" fmla="*/ 4277 w 5335"/>
              <a:gd name="T11" fmla="*/ 406 h 2420"/>
              <a:gd name="T12" fmla="*/ 4216 w 5335"/>
              <a:gd name="T13" fmla="*/ 458 h 2420"/>
              <a:gd name="T14" fmla="*/ 4140 w 5335"/>
              <a:gd name="T15" fmla="*/ 484 h 2420"/>
              <a:gd name="T16" fmla="*/ 4052 w 5335"/>
              <a:gd name="T17" fmla="*/ 517 h 2420"/>
              <a:gd name="T18" fmla="*/ 3932 w 5335"/>
              <a:gd name="T19" fmla="*/ 548 h 2420"/>
              <a:gd name="T20" fmla="*/ 3837 w 5335"/>
              <a:gd name="T21" fmla="*/ 593 h 2420"/>
              <a:gd name="T22" fmla="*/ 3771 w 5335"/>
              <a:gd name="T23" fmla="*/ 635 h 2420"/>
              <a:gd name="T24" fmla="*/ 3712 w 5335"/>
              <a:gd name="T25" fmla="*/ 680 h 2420"/>
              <a:gd name="T26" fmla="*/ 3586 w 5335"/>
              <a:gd name="T27" fmla="*/ 718 h 2420"/>
              <a:gd name="T28" fmla="*/ 3525 w 5335"/>
              <a:gd name="T29" fmla="*/ 751 h 2420"/>
              <a:gd name="T30" fmla="*/ 3402 w 5335"/>
              <a:gd name="T31" fmla="*/ 778 h 2420"/>
              <a:gd name="T32" fmla="*/ 3343 w 5335"/>
              <a:gd name="T33" fmla="*/ 813 h 2420"/>
              <a:gd name="T34" fmla="*/ 3224 w 5335"/>
              <a:gd name="T35" fmla="*/ 839 h 2420"/>
              <a:gd name="T36" fmla="*/ 3163 w 5335"/>
              <a:gd name="T37" fmla="*/ 884 h 2420"/>
              <a:gd name="T38" fmla="*/ 3052 w 5335"/>
              <a:gd name="T39" fmla="*/ 917 h 2420"/>
              <a:gd name="T40" fmla="*/ 2988 w 5335"/>
              <a:gd name="T41" fmla="*/ 951 h 2420"/>
              <a:gd name="T42" fmla="*/ 2905 w 5335"/>
              <a:gd name="T43" fmla="*/ 986 h 2420"/>
              <a:gd name="T44" fmla="*/ 2813 w 5335"/>
              <a:gd name="T45" fmla="*/ 1029 h 2420"/>
              <a:gd name="T46" fmla="*/ 2740 w 5335"/>
              <a:gd name="T47" fmla="*/ 1055 h 2420"/>
              <a:gd name="T48" fmla="*/ 2673 w 5335"/>
              <a:gd name="T49" fmla="*/ 1090 h 2420"/>
              <a:gd name="T50" fmla="*/ 2614 w 5335"/>
              <a:gd name="T51" fmla="*/ 1121 h 2420"/>
              <a:gd name="T52" fmla="*/ 2560 w 5335"/>
              <a:gd name="T53" fmla="*/ 1154 h 2420"/>
              <a:gd name="T54" fmla="*/ 2415 w 5335"/>
              <a:gd name="T55" fmla="*/ 1180 h 2420"/>
              <a:gd name="T56" fmla="*/ 2363 w 5335"/>
              <a:gd name="T57" fmla="*/ 1218 h 2420"/>
              <a:gd name="T58" fmla="*/ 2302 w 5335"/>
              <a:gd name="T59" fmla="*/ 1244 h 2420"/>
              <a:gd name="T60" fmla="*/ 2224 w 5335"/>
              <a:gd name="T61" fmla="*/ 1280 h 2420"/>
              <a:gd name="T62" fmla="*/ 2136 w 5335"/>
              <a:gd name="T63" fmla="*/ 1304 h 2420"/>
              <a:gd name="T64" fmla="*/ 2089 w 5335"/>
              <a:gd name="T65" fmla="*/ 1344 h 2420"/>
              <a:gd name="T66" fmla="*/ 2027 w 5335"/>
              <a:gd name="T67" fmla="*/ 1377 h 2420"/>
              <a:gd name="T68" fmla="*/ 1930 w 5335"/>
              <a:gd name="T69" fmla="*/ 1415 h 2420"/>
              <a:gd name="T70" fmla="*/ 1864 w 5335"/>
              <a:gd name="T71" fmla="*/ 1462 h 2420"/>
              <a:gd name="T72" fmla="*/ 1734 w 5335"/>
              <a:gd name="T73" fmla="*/ 1493 h 2420"/>
              <a:gd name="T74" fmla="*/ 1658 w 5335"/>
              <a:gd name="T75" fmla="*/ 1545 h 2420"/>
              <a:gd name="T76" fmla="*/ 1564 w 5335"/>
              <a:gd name="T77" fmla="*/ 1576 h 2420"/>
              <a:gd name="T78" fmla="*/ 1488 w 5335"/>
              <a:gd name="T79" fmla="*/ 1635 h 2420"/>
              <a:gd name="T80" fmla="*/ 1377 w 5335"/>
              <a:gd name="T81" fmla="*/ 1661 h 2420"/>
              <a:gd name="T82" fmla="*/ 1289 w 5335"/>
              <a:gd name="T83" fmla="*/ 1714 h 2420"/>
              <a:gd name="T84" fmla="*/ 1173 w 5335"/>
              <a:gd name="T85" fmla="*/ 1740 h 2420"/>
              <a:gd name="T86" fmla="*/ 1124 w 5335"/>
              <a:gd name="T87" fmla="*/ 1777 h 2420"/>
              <a:gd name="T88" fmla="*/ 1036 w 5335"/>
              <a:gd name="T89" fmla="*/ 1811 h 2420"/>
              <a:gd name="T90" fmla="*/ 961 w 5335"/>
              <a:gd name="T91" fmla="*/ 1856 h 2420"/>
              <a:gd name="T92" fmla="*/ 849 w 5335"/>
              <a:gd name="T93" fmla="*/ 1896 h 2420"/>
              <a:gd name="T94" fmla="*/ 748 w 5335"/>
              <a:gd name="T95" fmla="*/ 1955 h 2420"/>
              <a:gd name="T96" fmla="*/ 698 w 5335"/>
              <a:gd name="T97" fmla="*/ 2010 h 2420"/>
              <a:gd name="T98" fmla="*/ 599 w 5335"/>
              <a:gd name="T99" fmla="*/ 2050 h 2420"/>
              <a:gd name="T100" fmla="*/ 551 w 5335"/>
              <a:gd name="T101" fmla="*/ 2088 h 2420"/>
              <a:gd name="T102" fmla="*/ 447 w 5335"/>
              <a:gd name="T103" fmla="*/ 2126 h 2420"/>
              <a:gd name="T104" fmla="*/ 400 w 5335"/>
              <a:gd name="T105" fmla="*/ 2168 h 2420"/>
              <a:gd name="T106" fmla="*/ 338 w 5335"/>
              <a:gd name="T107" fmla="*/ 2206 h 2420"/>
              <a:gd name="T108" fmla="*/ 274 w 5335"/>
              <a:gd name="T109" fmla="*/ 2251 h 2420"/>
              <a:gd name="T110" fmla="*/ 199 w 5335"/>
              <a:gd name="T111" fmla="*/ 2280 h 2420"/>
              <a:gd name="T112" fmla="*/ 137 w 5335"/>
              <a:gd name="T113" fmla="*/ 2313 h 2420"/>
              <a:gd name="T114" fmla="*/ 88 w 5335"/>
              <a:gd name="T115" fmla="*/ 2360 h 2420"/>
              <a:gd name="T116" fmla="*/ 24 w 5335"/>
              <a:gd name="T117" fmla="*/ 2394 h 2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35" h="2420">
                <a:moveTo>
                  <a:pt x="5335" y="0"/>
                </a:moveTo>
                <a:lnTo>
                  <a:pt x="5264" y="0"/>
                </a:lnTo>
                <a:lnTo>
                  <a:pt x="5264" y="79"/>
                </a:lnTo>
                <a:lnTo>
                  <a:pt x="5136" y="79"/>
                </a:lnTo>
                <a:lnTo>
                  <a:pt x="5136" y="133"/>
                </a:lnTo>
                <a:lnTo>
                  <a:pt x="4937" y="133"/>
                </a:lnTo>
                <a:lnTo>
                  <a:pt x="4937" y="159"/>
                </a:lnTo>
                <a:lnTo>
                  <a:pt x="4895" y="159"/>
                </a:lnTo>
                <a:lnTo>
                  <a:pt x="4895" y="185"/>
                </a:lnTo>
                <a:lnTo>
                  <a:pt x="4873" y="185"/>
                </a:lnTo>
                <a:lnTo>
                  <a:pt x="4873" y="204"/>
                </a:lnTo>
                <a:lnTo>
                  <a:pt x="4847" y="204"/>
                </a:lnTo>
                <a:lnTo>
                  <a:pt x="4847" y="216"/>
                </a:lnTo>
                <a:lnTo>
                  <a:pt x="4819" y="216"/>
                </a:lnTo>
                <a:lnTo>
                  <a:pt x="4819" y="240"/>
                </a:lnTo>
                <a:lnTo>
                  <a:pt x="4781" y="240"/>
                </a:lnTo>
                <a:lnTo>
                  <a:pt x="4781" y="247"/>
                </a:lnTo>
                <a:lnTo>
                  <a:pt x="4760" y="247"/>
                </a:lnTo>
                <a:lnTo>
                  <a:pt x="4760" y="256"/>
                </a:lnTo>
                <a:lnTo>
                  <a:pt x="4722" y="256"/>
                </a:lnTo>
                <a:lnTo>
                  <a:pt x="4722" y="270"/>
                </a:lnTo>
                <a:lnTo>
                  <a:pt x="4710" y="270"/>
                </a:lnTo>
                <a:lnTo>
                  <a:pt x="4710" y="273"/>
                </a:lnTo>
                <a:lnTo>
                  <a:pt x="4686" y="273"/>
                </a:lnTo>
                <a:lnTo>
                  <a:pt x="4686" y="292"/>
                </a:lnTo>
                <a:lnTo>
                  <a:pt x="4592" y="292"/>
                </a:lnTo>
                <a:lnTo>
                  <a:pt x="4592" y="299"/>
                </a:lnTo>
                <a:lnTo>
                  <a:pt x="4580" y="299"/>
                </a:lnTo>
                <a:lnTo>
                  <a:pt x="4580" y="306"/>
                </a:lnTo>
                <a:lnTo>
                  <a:pt x="4542" y="306"/>
                </a:lnTo>
                <a:lnTo>
                  <a:pt x="4542" y="318"/>
                </a:lnTo>
                <a:lnTo>
                  <a:pt x="4526" y="318"/>
                </a:lnTo>
                <a:lnTo>
                  <a:pt x="4526" y="325"/>
                </a:lnTo>
                <a:lnTo>
                  <a:pt x="4507" y="325"/>
                </a:lnTo>
                <a:lnTo>
                  <a:pt x="4507" y="337"/>
                </a:lnTo>
                <a:lnTo>
                  <a:pt x="4417" y="337"/>
                </a:lnTo>
                <a:lnTo>
                  <a:pt x="4417" y="344"/>
                </a:lnTo>
                <a:lnTo>
                  <a:pt x="4403" y="344"/>
                </a:lnTo>
                <a:lnTo>
                  <a:pt x="4403" y="353"/>
                </a:lnTo>
                <a:lnTo>
                  <a:pt x="4391" y="353"/>
                </a:lnTo>
                <a:lnTo>
                  <a:pt x="4391" y="358"/>
                </a:lnTo>
                <a:lnTo>
                  <a:pt x="4353" y="358"/>
                </a:lnTo>
                <a:lnTo>
                  <a:pt x="4353" y="365"/>
                </a:lnTo>
                <a:lnTo>
                  <a:pt x="4339" y="365"/>
                </a:lnTo>
                <a:lnTo>
                  <a:pt x="4339" y="370"/>
                </a:lnTo>
                <a:lnTo>
                  <a:pt x="4329" y="370"/>
                </a:lnTo>
                <a:lnTo>
                  <a:pt x="4329" y="379"/>
                </a:lnTo>
                <a:lnTo>
                  <a:pt x="4317" y="379"/>
                </a:lnTo>
                <a:lnTo>
                  <a:pt x="4317" y="391"/>
                </a:lnTo>
                <a:lnTo>
                  <a:pt x="4303" y="391"/>
                </a:lnTo>
                <a:lnTo>
                  <a:pt x="4303" y="396"/>
                </a:lnTo>
                <a:lnTo>
                  <a:pt x="4289" y="396"/>
                </a:lnTo>
                <a:lnTo>
                  <a:pt x="4289" y="406"/>
                </a:lnTo>
                <a:lnTo>
                  <a:pt x="4277" y="406"/>
                </a:lnTo>
                <a:lnTo>
                  <a:pt x="4277" y="415"/>
                </a:lnTo>
                <a:lnTo>
                  <a:pt x="4263" y="415"/>
                </a:lnTo>
                <a:lnTo>
                  <a:pt x="4263" y="424"/>
                </a:lnTo>
                <a:lnTo>
                  <a:pt x="4249" y="424"/>
                </a:lnTo>
                <a:lnTo>
                  <a:pt x="4249" y="434"/>
                </a:lnTo>
                <a:lnTo>
                  <a:pt x="4223" y="434"/>
                </a:lnTo>
                <a:lnTo>
                  <a:pt x="4223" y="446"/>
                </a:lnTo>
                <a:lnTo>
                  <a:pt x="4216" y="446"/>
                </a:lnTo>
                <a:lnTo>
                  <a:pt x="4216" y="458"/>
                </a:lnTo>
                <a:lnTo>
                  <a:pt x="4204" y="458"/>
                </a:lnTo>
                <a:lnTo>
                  <a:pt x="4204" y="465"/>
                </a:lnTo>
                <a:lnTo>
                  <a:pt x="4190" y="465"/>
                </a:lnTo>
                <a:lnTo>
                  <a:pt x="4190" y="469"/>
                </a:lnTo>
                <a:lnTo>
                  <a:pt x="4178" y="469"/>
                </a:lnTo>
                <a:lnTo>
                  <a:pt x="4178" y="477"/>
                </a:lnTo>
                <a:lnTo>
                  <a:pt x="4164" y="477"/>
                </a:lnTo>
                <a:lnTo>
                  <a:pt x="4164" y="484"/>
                </a:lnTo>
                <a:lnTo>
                  <a:pt x="4140" y="484"/>
                </a:lnTo>
                <a:lnTo>
                  <a:pt x="4140" y="491"/>
                </a:lnTo>
                <a:lnTo>
                  <a:pt x="4121" y="491"/>
                </a:lnTo>
                <a:lnTo>
                  <a:pt x="4121" y="498"/>
                </a:lnTo>
                <a:lnTo>
                  <a:pt x="4105" y="498"/>
                </a:lnTo>
                <a:lnTo>
                  <a:pt x="4105" y="503"/>
                </a:lnTo>
                <a:lnTo>
                  <a:pt x="4074" y="503"/>
                </a:lnTo>
                <a:lnTo>
                  <a:pt x="4074" y="510"/>
                </a:lnTo>
                <a:lnTo>
                  <a:pt x="4052" y="510"/>
                </a:lnTo>
                <a:lnTo>
                  <a:pt x="4052" y="517"/>
                </a:lnTo>
                <a:lnTo>
                  <a:pt x="4026" y="517"/>
                </a:lnTo>
                <a:lnTo>
                  <a:pt x="4026" y="524"/>
                </a:lnTo>
                <a:lnTo>
                  <a:pt x="4015" y="524"/>
                </a:lnTo>
                <a:lnTo>
                  <a:pt x="4015" y="533"/>
                </a:lnTo>
                <a:lnTo>
                  <a:pt x="3991" y="533"/>
                </a:lnTo>
                <a:lnTo>
                  <a:pt x="3991" y="541"/>
                </a:lnTo>
                <a:lnTo>
                  <a:pt x="3967" y="541"/>
                </a:lnTo>
                <a:lnTo>
                  <a:pt x="3967" y="548"/>
                </a:lnTo>
                <a:lnTo>
                  <a:pt x="3932" y="548"/>
                </a:lnTo>
                <a:lnTo>
                  <a:pt x="3932" y="555"/>
                </a:lnTo>
                <a:lnTo>
                  <a:pt x="3903" y="555"/>
                </a:lnTo>
                <a:lnTo>
                  <a:pt x="3903" y="562"/>
                </a:lnTo>
                <a:lnTo>
                  <a:pt x="3880" y="562"/>
                </a:lnTo>
                <a:lnTo>
                  <a:pt x="3880" y="574"/>
                </a:lnTo>
                <a:lnTo>
                  <a:pt x="3851" y="574"/>
                </a:lnTo>
                <a:lnTo>
                  <a:pt x="3851" y="583"/>
                </a:lnTo>
                <a:lnTo>
                  <a:pt x="3837" y="583"/>
                </a:lnTo>
                <a:lnTo>
                  <a:pt x="3837" y="593"/>
                </a:lnTo>
                <a:lnTo>
                  <a:pt x="3825" y="593"/>
                </a:lnTo>
                <a:lnTo>
                  <a:pt x="3825" y="600"/>
                </a:lnTo>
                <a:lnTo>
                  <a:pt x="3814" y="600"/>
                </a:lnTo>
                <a:lnTo>
                  <a:pt x="3814" y="619"/>
                </a:lnTo>
                <a:lnTo>
                  <a:pt x="3802" y="619"/>
                </a:lnTo>
                <a:lnTo>
                  <a:pt x="3802" y="631"/>
                </a:lnTo>
                <a:lnTo>
                  <a:pt x="3790" y="631"/>
                </a:lnTo>
                <a:lnTo>
                  <a:pt x="3790" y="635"/>
                </a:lnTo>
                <a:lnTo>
                  <a:pt x="3771" y="635"/>
                </a:lnTo>
                <a:lnTo>
                  <a:pt x="3771" y="652"/>
                </a:lnTo>
                <a:lnTo>
                  <a:pt x="3752" y="652"/>
                </a:lnTo>
                <a:lnTo>
                  <a:pt x="3752" y="657"/>
                </a:lnTo>
                <a:lnTo>
                  <a:pt x="3733" y="657"/>
                </a:lnTo>
                <a:lnTo>
                  <a:pt x="3733" y="669"/>
                </a:lnTo>
                <a:lnTo>
                  <a:pt x="3726" y="669"/>
                </a:lnTo>
                <a:lnTo>
                  <a:pt x="3726" y="673"/>
                </a:lnTo>
                <a:lnTo>
                  <a:pt x="3712" y="673"/>
                </a:lnTo>
                <a:lnTo>
                  <a:pt x="3712" y="680"/>
                </a:lnTo>
                <a:lnTo>
                  <a:pt x="3679" y="680"/>
                </a:lnTo>
                <a:lnTo>
                  <a:pt x="3679" y="695"/>
                </a:lnTo>
                <a:lnTo>
                  <a:pt x="3636" y="695"/>
                </a:lnTo>
                <a:lnTo>
                  <a:pt x="3636" y="704"/>
                </a:lnTo>
                <a:lnTo>
                  <a:pt x="3627" y="704"/>
                </a:lnTo>
                <a:lnTo>
                  <a:pt x="3627" y="711"/>
                </a:lnTo>
                <a:lnTo>
                  <a:pt x="3603" y="711"/>
                </a:lnTo>
                <a:lnTo>
                  <a:pt x="3603" y="718"/>
                </a:lnTo>
                <a:lnTo>
                  <a:pt x="3586" y="718"/>
                </a:lnTo>
                <a:lnTo>
                  <a:pt x="3586" y="725"/>
                </a:lnTo>
                <a:lnTo>
                  <a:pt x="3575" y="725"/>
                </a:lnTo>
                <a:lnTo>
                  <a:pt x="3575" y="730"/>
                </a:lnTo>
                <a:lnTo>
                  <a:pt x="3565" y="730"/>
                </a:lnTo>
                <a:lnTo>
                  <a:pt x="3565" y="740"/>
                </a:lnTo>
                <a:lnTo>
                  <a:pt x="3539" y="740"/>
                </a:lnTo>
                <a:lnTo>
                  <a:pt x="3539" y="747"/>
                </a:lnTo>
                <a:lnTo>
                  <a:pt x="3525" y="747"/>
                </a:lnTo>
                <a:lnTo>
                  <a:pt x="3525" y="751"/>
                </a:lnTo>
                <a:lnTo>
                  <a:pt x="3501" y="751"/>
                </a:lnTo>
                <a:lnTo>
                  <a:pt x="3501" y="759"/>
                </a:lnTo>
                <a:lnTo>
                  <a:pt x="3478" y="759"/>
                </a:lnTo>
                <a:lnTo>
                  <a:pt x="3478" y="766"/>
                </a:lnTo>
                <a:lnTo>
                  <a:pt x="3430" y="766"/>
                </a:lnTo>
                <a:lnTo>
                  <a:pt x="3430" y="773"/>
                </a:lnTo>
                <a:lnTo>
                  <a:pt x="3414" y="773"/>
                </a:lnTo>
                <a:lnTo>
                  <a:pt x="3414" y="778"/>
                </a:lnTo>
                <a:lnTo>
                  <a:pt x="3402" y="778"/>
                </a:lnTo>
                <a:lnTo>
                  <a:pt x="3402" y="789"/>
                </a:lnTo>
                <a:lnTo>
                  <a:pt x="3385" y="789"/>
                </a:lnTo>
                <a:lnTo>
                  <a:pt x="3385" y="794"/>
                </a:lnTo>
                <a:lnTo>
                  <a:pt x="3376" y="794"/>
                </a:lnTo>
                <a:lnTo>
                  <a:pt x="3376" y="799"/>
                </a:lnTo>
                <a:lnTo>
                  <a:pt x="3350" y="799"/>
                </a:lnTo>
                <a:lnTo>
                  <a:pt x="3350" y="806"/>
                </a:lnTo>
                <a:lnTo>
                  <a:pt x="3343" y="806"/>
                </a:lnTo>
                <a:lnTo>
                  <a:pt x="3343" y="813"/>
                </a:lnTo>
                <a:lnTo>
                  <a:pt x="3326" y="813"/>
                </a:lnTo>
                <a:lnTo>
                  <a:pt x="3326" y="818"/>
                </a:lnTo>
                <a:lnTo>
                  <a:pt x="3314" y="818"/>
                </a:lnTo>
                <a:lnTo>
                  <a:pt x="3314" y="823"/>
                </a:lnTo>
                <a:lnTo>
                  <a:pt x="3277" y="823"/>
                </a:lnTo>
                <a:lnTo>
                  <a:pt x="3277" y="832"/>
                </a:lnTo>
                <a:lnTo>
                  <a:pt x="3248" y="832"/>
                </a:lnTo>
                <a:lnTo>
                  <a:pt x="3248" y="839"/>
                </a:lnTo>
                <a:lnTo>
                  <a:pt x="3224" y="839"/>
                </a:lnTo>
                <a:lnTo>
                  <a:pt x="3224" y="846"/>
                </a:lnTo>
                <a:lnTo>
                  <a:pt x="3210" y="846"/>
                </a:lnTo>
                <a:lnTo>
                  <a:pt x="3210" y="851"/>
                </a:lnTo>
                <a:lnTo>
                  <a:pt x="3201" y="851"/>
                </a:lnTo>
                <a:lnTo>
                  <a:pt x="3201" y="870"/>
                </a:lnTo>
                <a:lnTo>
                  <a:pt x="3175" y="870"/>
                </a:lnTo>
                <a:lnTo>
                  <a:pt x="3175" y="879"/>
                </a:lnTo>
                <a:lnTo>
                  <a:pt x="3163" y="879"/>
                </a:lnTo>
                <a:lnTo>
                  <a:pt x="3163" y="884"/>
                </a:lnTo>
                <a:lnTo>
                  <a:pt x="3139" y="884"/>
                </a:lnTo>
                <a:lnTo>
                  <a:pt x="3139" y="898"/>
                </a:lnTo>
                <a:lnTo>
                  <a:pt x="3125" y="898"/>
                </a:lnTo>
                <a:lnTo>
                  <a:pt x="3125" y="905"/>
                </a:lnTo>
                <a:lnTo>
                  <a:pt x="3090" y="905"/>
                </a:lnTo>
                <a:lnTo>
                  <a:pt x="3090" y="910"/>
                </a:lnTo>
                <a:lnTo>
                  <a:pt x="3075" y="910"/>
                </a:lnTo>
                <a:lnTo>
                  <a:pt x="3075" y="917"/>
                </a:lnTo>
                <a:lnTo>
                  <a:pt x="3052" y="917"/>
                </a:lnTo>
                <a:lnTo>
                  <a:pt x="3052" y="924"/>
                </a:lnTo>
                <a:lnTo>
                  <a:pt x="3040" y="924"/>
                </a:lnTo>
                <a:lnTo>
                  <a:pt x="3040" y="929"/>
                </a:lnTo>
                <a:lnTo>
                  <a:pt x="3026" y="929"/>
                </a:lnTo>
                <a:lnTo>
                  <a:pt x="3026" y="936"/>
                </a:lnTo>
                <a:lnTo>
                  <a:pt x="3004" y="936"/>
                </a:lnTo>
                <a:lnTo>
                  <a:pt x="3004" y="943"/>
                </a:lnTo>
                <a:lnTo>
                  <a:pt x="2988" y="943"/>
                </a:lnTo>
                <a:lnTo>
                  <a:pt x="2988" y="951"/>
                </a:lnTo>
                <a:lnTo>
                  <a:pt x="2964" y="951"/>
                </a:lnTo>
                <a:lnTo>
                  <a:pt x="2964" y="958"/>
                </a:lnTo>
                <a:lnTo>
                  <a:pt x="2950" y="958"/>
                </a:lnTo>
                <a:lnTo>
                  <a:pt x="2950" y="965"/>
                </a:lnTo>
                <a:lnTo>
                  <a:pt x="2938" y="965"/>
                </a:lnTo>
                <a:lnTo>
                  <a:pt x="2938" y="974"/>
                </a:lnTo>
                <a:lnTo>
                  <a:pt x="2924" y="974"/>
                </a:lnTo>
                <a:lnTo>
                  <a:pt x="2924" y="986"/>
                </a:lnTo>
                <a:lnTo>
                  <a:pt x="2905" y="986"/>
                </a:lnTo>
                <a:lnTo>
                  <a:pt x="2905" y="996"/>
                </a:lnTo>
                <a:lnTo>
                  <a:pt x="2879" y="996"/>
                </a:lnTo>
                <a:lnTo>
                  <a:pt x="2879" y="1003"/>
                </a:lnTo>
                <a:lnTo>
                  <a:pt x="2863" y="1003"/>
                </a:lnTo>
                <a:lnTo>
                  <a:pt x="2863" y="1010"/>
                </a:lnTo>
                <a:lnTo>
                  <a:pt x="2851" y="1010"/>
                </a:lnTo>
                <a:lnTo>
                  <a:pt x="2851" y="1014"/>
                </a:lnTo>
                <a:lnTo>
                  <a:pt x="2813" y="1014"/>
                </a:lnTo>
                <a:lnTo>
                  <a:pt x="2813" y="1029"/>
                </a:lnTo>
                <a:lnTo>
                  <a:pt x="2801" y="1029"/>
                </a:lnTo>
                <a:lnTo>
                  <a:pt x="2801" y="1036"/>
                </a:lnTo>
                <a:lnTo>
                  <a:pt x="2789" y="1036"/>
                </a:lnTo>
                <a:lnTo>
                  <a:pt x="2789" y="1041"/>
                </a:lnTo>
                <a:lnTo>
                  <a:pt x="2773" y="1041"/>
                </a:lnTo>
                <a:lnTo>
                  <a:pt x="2773" y="1050"/>
                </a:lnTo>
                <a:lnTo>
                  <a:pt x="2763" y="1050"/>
                </a:lnTo>
                <a:lnTo>
                  <a:pt x="2763" y="1055"/>
                </a:lnTo>
                <a:lnTo>
                  <a:pt x="2740" y="1055"/>
                </a:lnTo>
                <a:lnTo>
                  <a:pt x="2740" y="1062"/>
                </a:lnTo>
                <a:lnTo>
                  <a:pt x="2714" y="1062"/>
                </a:lnTo>
                <a:lnTo>
                  <a:pt x="2714" y="1069"/>
                </a:lnTo>
                <a:lnTo>
                  <a:pt x="2702" y="1069"/>
                </a:lnTo>
                <a:lnTo>
                  <a:pt x="2702" y="1074"/>
                </a:lnTo>
                <a:lnTo>
                  <a:pt x="2687" y="1074"/>
                </a:lnTo>
                <a:lnTo>
                  <a:pt x="2687" y="1081"/>
                </a:lnTo>
                <a:lnTo>
                  <a:pt x="2673" y="1081"/>
                </a:lnTo>
                <a:lnTo>
                  <a:pt x="2673" y="1090"/>
                </a:lnTo>
                <a:lnTo>
                  <a:pt x="2664" y="1090"/>
                </a:lnTo>
                <a:lnTo>
                  <a:pt x="2664" y="1097"/>
                </a:lnTo>
                <a:lnTo>
                  <a:pt x="2650" y="1097"/>
                </a:lnTo>
                <a:lnTo>
                  <a:pt x="2650" y="1107"/>
                </a:lnTo>
                <a:lnTo>
                  <a:pt x="2635" y="1107"/>
                </a:lnTo>
                <a:lnTo>
                  <a:pt x="2635" y="1114"/>
                </a:lnTo>
                <a:lnTo>
                  <a:pt x="2626" y="1114"/>
                </a:lnTo>
                <a:lnTo>
                  <a:pt x="2626" y="1121"/>
                </a:lnTo>
                <a:lnTo>
                  <a:pt x="2614" y="1121"/>
                </a:lnTo>
                <a:lnTo>
                  <a:pt x="2614" y="1128"/>
                </a:lnTo>
                <a:lnTo>
                  <a:pt x="2600" y="1128"/>
                </a:lnTo>
                <a:lnTo>
                  <a:pt x="2600" y="1133"/>
                </a:lnTo>
                <a:lnTo>
                  <a:pt x="2590" y="1133"/>
                </a:lnTo>
                <a:lnTo>
                  <a:pt x="2590" y="1140"/>
                </a:lnTo>
                <a:lnTo>
                  <a:pt x="2572" y="1140"/>
                </a:lnTo>
                <a:lnTo>
                  <a:pt x="2572" y="1150"/>
                </a:lnTo>
                <a:lnTo>
                  <a:pt x="2560" y="1150"/>
                </a:lnTo>
                <a:lnTo>
                  <a:pt x="2560" y="1154"/>
                </a:lnTo>
                <a:lnTo>
                  <a:pt x="2541" y="1154"/>
                </a:lnTo>
                <a:lnTo>
                  <a:pt x="2541" y="1161"/>
                </a:lnTo>
                <a:lnTo>
                  <a:pt x="2503" y="1161"/>
                </a:lnTo>
                <a:lnTo>
                  <a:pt x="2503" y="1166"/>
                </a:lnTo>
                <a:lnTo>
                  <a:pt x="2489" y="1166"/>
                </a:lnTo>
                <a:lnTo>
                  <a:pt x="2489" y="1173"/>
                </a:lnTo>
                <a:lnTo>
                  <a:pt x="2437" y="1173"/>
                </a:lnTo>
                <a:lnTo>
                  <a:pt x="2437" y="1180"/>
                </a:lnTo>
                <a:lnTo>
                  <a:pt x="2415" y="1180"/>
                </a:lnTo>
                <a:lnTo>
                  <a:pt x="2415" y="1187"/>
                </a:lnTo>
                <a:lnTo>
                  <a:pt x="2399" y="1187"/>
                </a:lnTo>
                <a:lnTo>
                  <a:pt x="2399" y="1195"/>
                </a:lnTo>
                <a:lnTo>
                  <a:pt x="2387" y="1195"/>
                </a:lnTo>
                <a:lnTo>
                  <a:pt x="2387" y="1199"/>
                </a:lnTo>
                <a:lnTo>
                  <a:pt x="2375" y="1199"/>
                </a:lnTo>
                <a:lnTo>
                  <a:pt x="2375" y="1206"/>
                </a:lnTo>
                <a:lnTo>
                  <a:pt x="2363" y="1206"/>
                </a:lnTo>
                <a:lnTo>
                  <a:pt x="2363" y="1218"/>
                </a:lnTo>
                <a:lnTo>
                  <a:pt x="2349" y="1218"/>
                </a:lnTo>
                <a:lnTo>
                  <a:pt x="2349" y="1225"/>
                </a:lnTo>
                <a:lnTo>
                  <a:pt x="2342" y="1225"/>
                </a:lnTo>
                <a:lnTo>
                  <a:pt x="2326" y="1225"/>
                </a:lnTo>
                <a:lnTo>
                  <a:pt x="2326" y="1232"/>
                </a:lnTo>
                <a:lnTo>
                  <a:pt x="2314" y="1232"/>
                </a:lnTo>
                <a:lnTo>
                  <a:pt x="2314" y="1240"/>
                </a:lnTo>
                <a:lnTo>
                  <a:pt x="2302" y="1240"/>
                </a:lnTo>
                <a:lnTo>
                  <a:pt x="2302" y="1244"/>
                </a:lnTo>
                <a:lnTo>
                  <a:pt x="2285" y="1244"/>
                </a:lnTo>
                <a:lnTo>
                  <a:pt x="2276" y="1244"/>
                </a:lnTo>
                <a:lnTo>
                  <a:pt x="2276" y="1254"/>
                </a:lnTo>
                <a:lnTo>
                  <a:pt x="2266" y="1254"/>
                </a:lnTo>
                <a:lnTo>
                  <a:pt x="2266" y="1259"/>
                </a:lnTo>
                <a:lnTo>
                  <a:pt x="2236" y="1259"/>
                </a:lnTo>
                <a:lnTo>
                  <a:pt x="2236" y="1273"/>
                </a:lnTo>
                <a:lnTo>
                  <a:pt x="2224" y="1273"/>
                </a:lnTo>
                <a:lnTo>
                  <a:pt x="2224" y="1280"/>
                </a:lnTo>
                <a:lnTo>
                  <a:pt x="2212" y="1280"/>
                </a:lnTo>
                <a:lnTo>
                  <a:pt x="2212" y="1287"/>
                </a:lnTo>
                <a:lnTo>
                  <a:pt x="2184" y="1287"/>
                </a:lnTo>
                <a:lnTo>
                  <a:pt x="2184" y="1294"/>
                </a:lnTo>
                <a:lnTo>
                  <a:pt x="2174" y="1294"/>
                </a:lnTo>
                <a:lnTo>
                  <a:pt x="2174" y="1299"/>
                </a:lnTo>
                <a:lnTo>
                  <a:pt x="2153" y="1299"/>
                </a:lnTo>
                <a:lnTo>
                  <a:pt x="2153" y="1304"/>
                </a:lnTo>
                <a:lnTo>
                  <a:pt x="2136" y="1304"/>
                </a:lnTo>
                <a:lnTo>
                  <a:pt x="2136" y="1311"/>
                </a:lnTo>
                <a:lnTo>
                  <a:pt x="2122" y="1311"/>
                </a:lnTo>
                <a:lnTo>
                  <a:pt x="2122" y="1315"/>
                </a:lnTo>
                <a:lnTo>
                  <a:pt x="2113" y="1315"/>
                </a:lnTo>
                <a:lnTo>
                  <a:pt x="2113" y="1327"/>
                </a:lnTo>
                <a:lnTo>
                  <a:pt x="2098" y="1327"/>
                </a:lnTo>
                <a:lnTo>
                  <a:pt x="2098" y="1337"/>
                </a:lnTo>
                <a:lnTo>
                  <a:pt x="2089" y="1337"/>
                </a:lnTo>
                <a:lnTo>
                  <a:pt x="2089" y="1344"/>
                </a:lnTo>
                <a:lnTo>
                  <a:pt x="2075" y="1344"/>
                </a:lnTo>
                <a:lnTo>
                  <a:pt x="2063" y="1344"/>
                </a:lnTo>
                <a:lnTo>
                  <a:pt x="2063" y="1351"/>
                </a:lnTo>
                <a:lnTo>
                  <a:pt x="2044" y="1351"/>
                </a:lnTo>
                <a:lnTo>
                  <a:pt x="2044" y="1363"/>
                </a:lnTo>
                <a:lnTo>
                  <a:pt x="2039" y="1363"/>
                </a:lnTo>
                <a:lnTo>
                  <a:pt x="2039" y="1368"/>
                </a:lnTo>
                <a:lnTo>
                  <a:pt x="2027" y="1368"/>
                </a:lnTo>
                <a:lnTo>
                  <a:pt x="2027" y="1377"/>
                </a:lnTo>
                <a:lnTo>
                  <a:pt x="2001" y="1377"/>
                </a:lnTo>
                <a:lnTo>
                  <a:pt x="2001" y="1391"/>
                </a:lnTo>
                <a:lnTo>
                  <a:pt x="1975" y="1391"/>
                </a:lnTo>
                <a:lnTo>
                  <a:pt x="1975" y="1398"/>
                </a:lnTo>
                <a:lnTo>
                  <a:pt x="1961" y="1398"/>
                </a:lnTo>
                <a:lnTo>
                  <a:pt x="1961" y="1405"/>
                </a:lnTo>
                <a:lnTo>
                  <a:pt x="1954" y="1405"/>
                </a:lnTo>
                <a:lnTo>
                  <a:pt x="1954" y="1415"/>
                </a:lnTo>
                <a:lnTo>
                  <a:pt x="1930" y="1415"/>
                </a:lnTo>
                <a:lnTo>
                  <a:pt x="1930" y="1429"/>
                </a:lnTo>
                <a:lnTo>
                  <a:pt x="1909" y="1429"/>
                </a:lnTo>
                <a:lnTo>
                  <a:pt x="1909" y="1441"/>
                </a:lnTo>
                <a:lnTo>
                  <a:pt x="1900" y="1441"/>
                </a:lnTo>
                <a:lnTo>
                  <a:pt x="1900" y="1448"/>
                </a:lnTo>
                <a:lnTo>
                  <a:pt x="1890" y="1448"/>
                </a:lnTo>
                <a:lnTo>
                  <a:pt x="1890" y="1455"/>
                </a:lnTo>
                <a:lnTo>
                  <a:pt x="1864" y="1455"/>
                </a:lnTo>
                <a:lnTo>
                  <a:pt x="1864" y="1462"/>
                </a:lnTo>
                <a:lnTo>
                  <a:pt x="1838" y="1462"/>
                </a:lnTo>
                <a:lnTo>
                  <a:pt x="1838" y="1469"/>
                </a:lnTo>
                <a:lnTo>
                  <a:pt x="1817" y="1469"/>
                </a:lnTo>
                <a:lnTo>
                  <a:pt x="1817" y="1477"/>
                </a:lnTo>
                <a:lnTo>
                  <a:pt x="1777" y="1477"/>
                </a:lnTo>
                <a:lnTo>
                  <a:pt x="1777" y="1486"/>
                </a:lnTo>
                <a:lnTo>
                  <a:pt x="1746" y="1486"/>
                </a:lnTo>
                <a:lnTo>
                  <a:pt x="1746" y="1493"/>
                </a:lnTo>
                <a:lnTo>
                  <a:pt x="1734" y="1493"/>
                </a:lnTo>
                <a:lnTo>
                  <a:pt x="1734" y="1498"/>
                </a:lnTo>
                <a:lnTo>
                  <a:pt x="1722" y="1498"/>
                </a:lnTo>
                <a:lnTo>
                  <a:pt x="1722" y="1503"/>
                </a:lnTo>
                <a:lnTo>
                  <a:pt x="1710" y="1503"/>
                </a:lnTo>
                <a:lnTo>
                  <a:pt x="1710" y="1517"/>
                </a:lnTo>
                <a:lnTo>
                  <a:pt x="1687" y="1517"/>
                </a:lnTo>
                <a:lnTo>
                  <a:pt x="1687" y="1536"/>
                </a:lnTo>
                <a:lnTo>
                  <a:pt x="1658" y="1536"/>
                </a:lnTo>
                <a:lnTo>
                  <a:pt x="1658" y="1545"/>
                </a:lnTo>
                <a:lnTo>
                  <a:pt x="1654" y="1545"/>
                </a:lnTo>
                <a:lnTo>
                  <a:pt x="1654" y="1557"/>
                </a:lnTo>
                <a:lnTo>
                  <a:pt x="1637" y="1557"/>
                </a:lnTo>
                <a:lnTo>
                  <a:pt x="1637" y="1562"/>
                </a:lnTo>
                <a:lnTo>
                  <a:pt x="1616" y="1562"/>
                </a:lnTo>
                <a:lnTo>
                  <a:pt x="1616" y="1569"/>
                </a:lnTo>
                <a:lnTo>
                  <a:pt x="1587" y="1569"/>
                </a:lnTo>
                <a:lnTo>
                  <a:pt x="1587" y="1576"/>
                </a:lnTo>
                <a:lnTo>
                  <a:pt x="1564" y="1576"/>
                </a:lnTo>
                <a:lnTo>
                  <a:pt x="1564" y="1588"/>
                </a:lnTo>
                <a:lnTo>
                  <a:pt x="1538" y="1588"/>
                </a:lnTo>
                <a:lnTo>
                  <a:pt x="1538" y="1595"/>
                </a:lnTo>
                <a:lnTo>
                  <a:pt x="1514" y="1595"/>
                </a:lnTo>
                <a:lnTo>
                  <a:pt x="1514" y="1605"/>
                </a:lnTo>
                <a:lnTo>
                  <a:pt x="1500" y="1605"/>
                </a:lnTo>
                <a:lnTo>
                  <a:pt x="1500" y="1621"/>
                </a:lnTo>
                <a:lnTo>
                  <a:pt x="1488" y="1621"/>
                </a:lnTo>
                <a:lnTo>
                  <a:pt x="1488" y="1635"/>
                </a:lnTo>
                <a:lnTo>
                  <a:pt x="1474" y="1635"/>
                </a:lnTo>
                <a:lnTo>
                  <a:pt x="1474" y="1642"/>
                </a:lnTo>
                <a:lnTo>
                  <a:pt x="1450" y="1642"/>
                </a:lnTo>
                <a:lnTo>
                  <a:pt x="1450" y="1650"/>
                </a:lnTo>
                <a:lnTo>
                  <a:pt x="1438" y="1650"/>
                </a:lnTo>
                <a:lnTo>
                  <a:pt x="1438" y="1654"/>
                </a:lnTo>
                <a:lnTo>
                  <a:pt x="1417" y="1654"/>
                </a:lnTo>
                <a:lnTo>
                  <a:pt x="1417" y="1661"/>
                </a:lnTo>
                <a:lnTo>
                  <a:pt x="1377" y="1661"/>
                </a:lnTo>
                <a:lnTo>
                  <a:pt x="1377" y="1668"/>
                </a:lnTo>
                <a:lnTo>
                  <a:pt x="1325" y="1668"/>
                </a:lnTo>
                <a:lnTo>
                  <a:pt x="1325" y="1685"/>
                </a:lnTo>
                <a:lnTo>
                  <a:pt x="1313" y="1685"/>
                </a:lnTo>
                <a:lnTo>
                  <a:pt x="1313" y="1692"/>
                </a:lnTo>
                <a:lnTo>
                  <a:pt x="1299" y="1692"/>
                </a:lnTo>
                <a:lnTo>
                  <a:pt x="1299" y="1699"/>
                </a:lnTo>
                <a:lnTo>
                  <a:pt x="1289" y="1699"/>
                </a:lnTo>
                <a:lnTo>
                  <a:pt x="1289" y="1714"/>
                </a:lnTo>
                <a:lnTo>
                  <a:pt x="1261" y="1714"/>
                </a:lnTo>
                <a:lnTo>
                  <a:pt x="1261" y="1721"/>
                </a:lnTo>
                <a:lnTo>
                  <a:pt x="1249" y="1721"/>
                </a:lnTo>
                <a:lnTo>
                  <a:pt x="1249" y="1725"/>
                </a:lnTo>
                <a:lnTo>
                  <a:pt x="1223" y="1725"/>
                </a:lnTo>
                <a:lnTo>
                  <a:pt x="1223" y="1732"/>
                </a:lnTo>
                <a:lnTo>
                  <a:pt x="1202" y="1732"/>
                </a:lnTo>
                <a:lnTo>
                  <a:pt x="1202" y="1740"/>
                </a:lnTo>
                <a:lnTo>
                  <a:pt x="1173" y="1740"/>
                </a:lnTo>
                <a:lnTo>
                  <a:pt x="1173" y="1744"/>
                </a:lnTo>
                <a:lnTo>
                  <a:pt x="1162" y="1744"/>
                </a:lnTo>
                <a:lnTo>
                  <a:pt x="1162" y="1751"/>
                </a:lnTo>
                <a:lnTo>
                  <a:pt x="1150" y="1751"/>
                </a:lnTo>
                <a:lnTo>
                  <a:pt x="1150" y="1763"/>
                </a:lnTo>
                <a:lnTo>
                  <a:pt x="1138" y="1763"/>
                </a:lnTo>
                <a:lnTo>
                  <a:pt x="1138" y="1773"/>
                </a:lnTo>
                <a:lnTo>
                  <a:pt x="1124" y="1773"/>
                </a:lnTo>
                <a:lnTo>
                  <a:pt x="1124" y="1777"/>
                </a:lnTo>
                <a:lnTo>
                  <a:pt x="1112" y="1777"/>
                </a:lnTo>
                <a:lnTo>
                  <a:pt x="1112" y="1785"/>
                </a:lnTo>
                <a:lnTo>
                  <a:pt x="1100" y="1785"/>
                </a:lnTo>
                <a:lnTo>
                  <a:pt x="1100" y="1792"/>
                </a:lnTo>
                <a:lnTo>
                  <a:pt x="1084" y="1792"/>
                </a:lnTo>
                <a:lnTo>
                  <a:pt x="1084" y="1799"/>
                </a:lnTo>
                <a:lnTo>
                  <a:pt x="1062" y="1799"/>
                </a:lnTo>
                <a:lnTo>
                  <a:pt x="1062" y="1811"/>
                </a:lnTo>
                <a:lnTo>
                  <a:pt x="1036" y="1811"/>
                </a:lnTo>
                <a:lnTo>
                  <a:pt x="1036" y="1823"/>
                </a:lnTo>
                <a:lnTo>
                  <a:pt x="1022" y="1823"/>
                </a:lnTo>
                <a:lnTo>
                  <a:pt x="1022" y="1832"/>
                </a:lnTo>
                <a:lnTo>
                  <a:pt x="998" y="1832"/>
                </a:lnTo>
                <a:lnTo>
                  <a:pt x="998" y="1839"/>
                </a:lnTo>
                <a:lnTo>
                  <a:pt x="984" y="1839"/>
                </a:lnTo>
                <a:lnTo>
                  <a:pt x="984" y="1844"/>
                </a:lnTo>
                <a:lnTo>
                  <a:pt x="961" y="1844"/>
                </a:lnTo>
                <a:lnTo>
                  <a:pt x="961" y="1856"/>
                </a:lnTo>
                <a:lnTo>
                  <a:pt x="913" y="1856"/>
                </a:lnTo>
                <a:lnTo>
                  <a:pt x="913" y="1872"/>
                </a:lnTo>
                <a:lnTo>
                  <a:pt x="890" y="1872"/>
                </a:lnTo>
                <a:lnTo>
                  <a:pt x="880" y="1872"/>
                </a:lnTo>
                <a:lnTo>
                  <a:pt x="880" y="1884"/>
                </a:lnTo>
                <a:lnTo>
                  <a:pt x="861" y="1884"/>
                </a:lnTo>
                <a:lnTo>
                  <a:pt x="861" y="1891"/>
                </a:lnTo>
                <a:lnTo>
                  <a:pt x="849" y="1891"/>
                </a:lnTo>
                <a:lnTo>
                  <a:pt x="849" y="1896"/>
                </a:lnTo>
                <a:lnTo>
                  <a:pt x="821" y="1896"/>
                </a:lnTo>
                <a:lnTo>
                  <a:pt x="821" y="1910"/>
                </a:lnTo>
                <a:lnTo>
                  <a:pt x="797" y="1910"/>
                </a:lnTo>
                <a:lnTo>
                  <a:pt x="797" y="1924"/>
                </a:lnTo>
                <a:lnTo>
                  <a:pt x="783" y="1924"/>
                </a:lnTo>
                <a:lnTo>
                  <a:pt x="783" y="1934"/>
                </a:lnTo>
                <a:lnTo>
                  <a:pt x="755" y="1934"/>
                </a:lnTo>
                <a:lnTo>
                  <a:pt x="755" y="1955"/>
                </a:lnTo>
                <a:lnTo>
                  <a:pt x="748" y="1955"/>
                </a:lnTo>
                <a:lnTo>
                  <a:pt x="748" y="1962"/>
                </a:lnTo>
                <a:lnTo>
                  <a:pt x="736" y="1962"/>
                </a:lnTo>
                <a:lnTo>
                  <a:pt x="736" y="1974"/>
                </a:lnTo>
                <a:lnTo>
                  <a:pt x="722" y="1974"/>
                </a:lnTo>
                <a:lnTo>
                  <a:pt x="722" y="1986"/>
                </a:lnTo>
                <a:lnTo>
                  <a:pt x="712" y="1986"/>
                </a:lnTo>
                <a:lnTo>
                  <a:pt x="712" y="1995"/>
                </a:lnTo>
                <a:lnTo>
                  <a:pt x="698" y="1995"/>
                </a:lnTo>
                <a:lnTo>
                  <a:pt x="698" y="2010"/>
                </a:lnTo>
                <a:lnTo>
                  <a:pt x="674" y="2010"/>
                </a:lnTo>
                <a:lnTo>
                  <a:pt x="674" y="2017"/>
                </a:lnTo>
                <a:lnTo>
                  <a:pt x="648" y="2017"/>
                </a:lnTo>
                <a:lnTo>
                  <a:pt x="648" y="2029"/>
                </a:lnTo>
                <a:lnTo>
                  <a:pt x="632" y="2029"/>
                </a:lnTo>
                <a:lnTo>
                  <a:pt x="632" y="2043"/>
                </a:lnTo>
                <a:lnTo>
                  <a:pt x="610" y="2043"/>
                </a:lnTo>
                <a:lnTo>
                  <a:pt x="610" y="2050"/>
                </a:lnTo>
                <a:lnTo>
                  <a:pt x="599" y="2050"/>
                </a:lnTo>
                <a:lnTo>
                  <a:pt x="599" y="2055"/>
                </a:lnTo>
                <a:lnTo>
                  <a:pt x="584" y="2055"/>
                </a:lnTo>
                <a:lnTo>
                  <a:pt x="584" y="2064"/>
                </a:lnTo>
                <a:lnTo>
                  <a:pt x="575" y="2064"/>
                </a:lnTo>
                <a:lnTo>
                  <a:pt x="575" y="2074"/>
                </a:lnTo>
                <a:lnTo>
                  <a:pt x="563" y="2074"/>
                </a:lnTo>
                <a:lnTo>
                  <a:pt x="563" y="2081"/>
                </a:lnTo>
                <a:lnTo>
                  <a:pt x="551" y="2081"/>
                </a:lnTo>
                <a:lnTo>
                  <a:pt x="551" y="2088"/>
                </a:lnTo>
                <a:lnTo>
                  <a:pt x="535" y="2088"/>
                </a:lnTo>
                <a:lnTo>
                  <a:pt x="535" y="2095"/>
                </a:lnTo>
                <a:lnTo>
                  <a:pt x="499" y="2095"/>
                </a:lnTo>
                <a:lnTo>
                  <a:pt x="499" y="2102"/>
                </a:lnTo>
                <a:lnTo>
                  <a:pt x="485" y="2102"/>
                </a:lnTo>
                <a:lnTo>
                  <a:pt x="485" y="2109"/>
                </a:lnTo>
                <a:lnTo>
                  <a:pt x="473" y="2109"/>
                </a:lnTo>
                <a:lnTo>
                  <a:pt x="473" y="2126"/>
                </a:lnTo>
                <a:lnTo>
                  <a:pt x="447" y="2126"/>
                </a:lnTo>
                <a:lnTo>
                  <a:pt x="447" y="2133"/>
                </a:lnTo>
                <a:lnTo>
                  <a:pt x="435" y="2133"/>
                </a:lnTo>
                <a:lnTo>
                  <a:pt x="435" y="2140"/>
                </a:lnTo>
                <a:lnTo>
                  <a:pt x="424" y="2140"/>
                </a:lnTo>
                <a:lnTo>
                  <a:pt x="424" y="2147"/>
                </a:lnTo>
                <a:lnTo>
                  <a:pt x="409" y="2147"/>
                </a:lnTo>
                <a:lnTo>
                  <a:pt x="409" y="2159"/>
                </a:lnTo>
                <a:lnTo>
                  <a:pt x="400" y="2159"/>
                </a:lnTo>
                <a:lnTo>
                  <a:pt x="400" y="2168"/>
                </a:lnTo>
                <a:lnTo>
                  <a:pt x="383" y="2168"/>
                </a:lnTo>
                <a:lnTo>
                  <a:pt x="383" y="2176"/>
                </a:lnTo>
                <a:lnTo>
                  <a:pt x="371" y="2176"/>
                </a:lnTo>
                <a:lnTo>
                  <a:pt x="371" y="2185"/>
                </a:lnTo>
                <a:lnTo>
                  <a:pt x="362" y="2185"/>
                </a:lnTo>
                <a:lnTo>
                  <a:pt x="362" y="2195"/>
                </a:lnTo>
                <a:lnTo>
                  <a:pt x="348" y="2195"/>
                </a:lnTo>
                <a:lnTo>
                  <a:pt x="348" y="2206"/>
                </a:lnTo>
                <a:lnTo>
                  <a:pt x="338" y="2206"/>
                </a:lnTo>
                <a:lnTo>
                  <a:pt x="338" y="2218"/>
                </a:lnTo>
                <a:lnTo>
                  <a:pt x="324" y="2218"/>
                </a:lnTo>
                <a:lnTo>
                  <a:pt x="324" y="2225"/>
                </a:lnTo>
                <a:lnTo>
                  <a:pt x="305" y="2225"/>
                </a:lnTo>
                <a:lnTo>
                  <a:pt x="305" y="2237"/>
                </a:lnTo>
                <a:lnTo>
                  <a:pt x="286" y="2237"/>
                </a:lnTo>
                <a:lnTo>
                  <a:pt x="286" y="2244"/>
                </a:lnTo>
                <a:lnTo>
                  <a:pt x="274" y="2244"/>
                </a:lnTo>
                <a:lnTo>
                  <a:pt x="274" y="2251"/>
                </a:lnTo>
                <a:lnTo>
                  <a:pt x="260" y="2251"/>
                </a:lnTo>
                <a:lnTo>
                  <a:pt x="260" y="2259"/>
                </a:lnTo>
                <a:lnTo>
                  <a:pt x="253" y="2259"/>
                </a:lnTo>
                <a:lnTo>
                  <a:pt x="253" y="2266"/>
                </a:lnTo>
                <a:lnTo>
                  <a:pt x="234" y="2266"/>
                </a:lnTo>
                <a:lnTo>
                  <a:pt x="234" y="2273"/>
                </a:lnTo>
                <a:lnTo>
                  <a:pt x="208" y="2273"/>
                </a:lnTo>
                <a:lnTo>
                  <a:pt x="208" y="2280"/>
                </a:lnTo>
                <a:lnTo>
                  <a:pt x="199" y="2280"/>
                </a:lnTo>
                <a:lnTo>
                  <a:pt x="199" y="2285"/>
                </a:lnTo>
                <a:lnTo>
                  <a:pt x="185" y="2285"/>
                </a:lnTo>
                <a:lnTo>
                  <a:pt x="185" y="2292"/>
                </a:lnTo>
                <a:lnTo>
                  <a:pt x="173" y="2292"/>
                </a:lnTo>
                <a:lnTo>
                  <a:pt x="161" y="2292"/>
                </a:lnTo>
                <a:lnTo>
                  <a:pt x="161" y="2304"/>
                </a:lnTo>
                <a:lnTo>
                  <a:pt x="151" y="2304"/>
                </a:lnTo>
                <a:lnTo>
                  <a:pt x="151" y="2313"/>
                </a:lnTo>
                <a:lnTo>
                  <a:pt x="137" y="2313"/>
                </a:lnTo>
                <a:lnTo>
                  <a:pt x="137" y="2322"/>
                </a:lnTo>
                <a:lnTo>
                  <a:pt x="121" y="2322"/>
                </a:lnTo>
                <a:lnTo>
                  <a:pt x="121" y="2327"/>
                </a:lnTo>
                <a:lnTo>
                  <a:pt x="107" y="2327"/>
                </a:lnTo>
                <a:lnTo>
                  <a:pt x="107" y="2339"/>
                </a:lnTo>
                <a:lnTo>
                  <a:pt x="97" y="2339"/>
                </a:lnTo>
                <a:lnTo>
                  <a:pt x="97" y="2349"/>
                </a:lnTo>
                <a:lnTo>
                  <a:pt x="88" y="2349"/>
                </a:lnTo>
                <a:lnTo>
                  <a:pt x="88" y="2360"/>
                </a:lnTo>
                <a:lnTo>
                  <a:pt x="71" y="2360"/>
                </a:lnTo>
                <a:lnTo>
                  <a:pt x="71" y="2372"/>
                </a:lnTo>
                <a:lnTo>
                  <a:pt x="54" y="2372"/>
                </a:lnTo>
                <a:lnTo>
                  <a:pt x="54" y="2375"/>
                </a:lnTo>
                <a:lnTo>
                  <a:pt x="45" y="2375"/>
                </a:lnTo>
                <a:lnTo>
                  <a:pt x="45" y="2384"/>
                </a:lnTo>
                <a:lnTo>
                  <a:pt x="33" y="2384"/>
                </a:lnTo>
                <a:lnTo>
                  <a:pt x="33" y="2394"/>
                </a:lnTo>
                <a:lnTo>
                  <a:pt x="24" y="2394"/>
                </a:lnTo>
                <a:lnTo>
                  <a:pt x="24" y="2401"/>
                </a:lnTo>
                <a:lnTo>
                  <a:pt x="12" y="2401"/>
                </a:lnTo>
                <a:lnTo>
                  <a:pt x="12" y="2403"/>
                </a:lnTo>
                <a:lnTo>
                  <a:pt x="0" y="2403"/>
                </a:lnTo>
                <a:lnTo>
                  <a:pt x="0" y="2420"/>
                </a:lnTo>
              </a:path>
            </a:pathLst>
          </a:custGeom>
          <a:noFill/>
          <a:ln w="28575" algn="ctr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" name="Freeform 9"/>
          <p:cNvSpPr>
            <a:spLocks/>
          </p:cNvSpPr>
          <p:nvPr/>
        </p:nvSpPr>
        <p:spPr bwMode="auto">
          <a:xfrm>
            <a:off x="2162774" y="4397846"/>
            <a:ext cx="5345616" cy="857813"/>
          </a:xfrm>
          <a:custGeom>
            <a:avLst/>
            <a:gdLst>
              <a:gd name="T0" fmla="*/ 4933 w 5328"/>
              <a:gd name="T1" fmla="*/ 118 h 1632"/>
              <a:gd name="T2" fmla="*/ 4635 w 5328"/>
              <a:gd name="T3" fmla="*/ 168 h 1632"/>
              <a:gd name="T4" fmla="*/ 4559 w 5328"/>
              <a:gd name="T5" fmla="*/ 227 h 1632"/>
              <a:gd name="T6" fmla="*/ 4403 w 5328"/>
              <a:gd name="T7" fmla="*/ 261 h 1632"/>
              <a:gd name="T8" fmla="*/ 4294 w 5328"/>
              <a:gd name="T9" fmla="*/ 294 h 1632"/>
              <a:gd name="T10" fmla="*/ 4164 w 5328"/>
              <a:gd name="T11" fmla="*/ 332 h 1632"/>
              <a:gd name="T12" fmla="*/ 4003 w 5328"/>
              <a:gd name="T13" fmla="*/ 365 h 1632"/>
              <a:gd name="T14" fmla="*/ 3729 w 5328"/>
              <a:gd name="T15" fmla="*/ 391 h 1632"/>
              <a:gd name="T16" fmla="*/ 3596 w 5328"/>
              <a:gd name="T17" fmla="*/ 420 h 1632"/>
              <a:gd name="T18" fmla="*/ 3525 w 5328"/>
              <a:gd name="T19" fmla="*/ 439 h 1632"/>
              <a:gd name="T20" fmla="*/ 3438 w 5328"/>
              <a:gd name="T21" fmla="*/ 469 h 1632"/>
              <a:gd name="T22" fmla="*/ 3317 w 5328"/>
              <a:gd name="T23" fmla="*/ 488 h 1632"/>
              <a:gd name="T24" fmla="*/ 3275 w 5328"/>
              <a:gd name="T25" fmla="*/ 517 h 1632"/>
              <a:gd name="T26" fmla="*/ 3196 w 5328"/>
              <a:gd name="T27" fmla="*/ 531 h 1632"/>
              <a:gd name="T28" fmla="*/ 3135 w 5328"/>
              <a:gd name="T29" fmla="*/ 557 h 1632"/>
              <a:gd name="T30" fmla="*/ 3036 w 5328"/>
              <a:gd name="T31" fmla="*/ 576 h 1632"/>
              <a:gd name="T32" fmla="*/ 3000 w 5328"/>
              <a:gd name="T33" fmla="*/ 607 h 1632"/>
              <a:gd name="T34" fmla="*/ 2887 w 5328"/>
              <a:gd name="T35" fmla="*/ 628 h 1632"/>
              <a:gd name="T36" fmla="*/ 2851 w 5328"/>
              <a:gd name="T37" fmla="*/ 647 h 1632"/>
              <a:gd name="T38" fmla="*/ 2733 w 5328"/>
              <a:gd name="T39" fmla="*/ 662 h 1632"/>
              <a:gd name="T40" fmla="*/ 2629 w 5328"/>
              <a:gd name="T41" fmla="*/ 688 h 1632"/>
              <a:gd name="T42" fmla="*/ 2572 w 5328"/>
              <a:gd name="T43" fmla="*/ 714 h 1632"/>
              <a:gd name="T44" fmla="*/ 2536 w 5328"/>
              <a:gd name="T45" fmla="*/ 733 h 1632"/>
              <a:gd name="T46" fmla="*/ 2470 w 5328"/>
              <a:gd name="T47" fmla="*/ 754 h 1632"/>
              <a:gd name="T48" fmla="*/ 2397 w 5328"/>
              <a:gd name="T49" fmla="*/ 783 h 1632"/>
              <a:gd name="T50" fmla="*/ 2335 w 5328"/>
              <a:gd name="T51" fmla="*/ 806 h 1632"/>
              <a:gd name="T52" fmla="*/ 2238 w 5328"/>
              <a:gd name="T53" fmla="*/ 832 h 1632"/>
              <a:gd name="T54" fmla="*/ 2172 w 5328"/>
              <a:gd name="T55" fmla="*/ 856 h 1632"/>
              <a:gd name="T56" fmla="*/ 2122 w 5328"/>
              <a:gd name="T57" fmla="*/ 880 h 1632"/>
              <a:gd name="T58" fmla="*/ 2059 w 5328"/>
              <a:gd name="T59" fmla="*/ 906 h 1632"/>
              <a:gd name="T60" fmla="*/ 1959 w 5328"/>
              <a:gd name="T61" fmla="*/ 925 h 1632"/>
              <a:gd name="T62" fmla="*/ 1876 w 5328"/>
              <a:gd name="T63" fmla="*/ 951 h 1632"/>
              <a:gd name="T64" fmla="*/ 1798 w 5328"/>
              <a:gd name="T65" fmla="*/ 970 h 1632"/>
              <a:gd name="T66" fmla="*/ 1723 w 5328"/>
              <a:gd name="T67" fmla="*/ 1003 h 1632"/>
              <a:gd name="T68" fmla="*/ 1621 w 5328"/>
              <a:gd name="T69" fmla="*/ 1025 h 1632"/>
              <a:gd name="T70" fmla="*/ 1574 w 5328"/>
              <a:gd name="T71" fmla="*/ 1051 h 1632"/>
              <a:gd name="T72" fmla="*/ 1524 w 5328"/>
              <a:gd name="T73" fmla="*/ 1070 h 1632"/>
              <a:gd name="T74" fmla="*/ 1434 w 5328"/>
              <a:gd name="T75" fmla="*/ 1091 h 1632"/>
              <a:gd name="T76" fmla="*/ 1358 w 5328"/>
              <a:gd name="T77" fmla="*/ 1108 h 1632"/>
              <a:gd name="T78" fmla="*/ 1302 w 5328"/>
              <a:gd name="T79" fmla="*/ 1148 h 1632"/>
              <a:gd name="T80" fmla="*/ 1200 w 5328"/>
              <a:gd name="T81" fmla="*/ 1167 h 1632"/>
              <a:gd name="T82" fmla="*/ 1143 w 5328"/>
              <a:gd name="T83" fmla="*/ 1188 h 1632"/>
              <a:gd name="T84" fmla="*/ 1110 w 5328"/>
              <a:gd name="T85" fmla="*/ 1217 h 1632"/>
              <a:gd name="T86" fmla="*/ 1039 w 5328"/>
              <a:gd name="T87" fmla="*/ 1233 h 1632"/>
              <a:gd name="T88" fmla="*/ 985 w 5328"/>
              <a:gd name="T89" fmla="*/ 1259 h 1632"/>
              <a:gd name="T90" fmla="*/ 909 w 5328"/>
              <a:gd name="T91" fmla="*/ 1274 h 1632"/>
              <a:gd name="T92" fmla="*/ 843 w 5328"/>
              <a:gd name="T93" fmla="*/ 1305 h 1632"/>
              <a:gd name="T94" fmla="*/ 750 w 5328"/>
              <a:gd name="T95" fmla="*/ 1321 h 1632"/>
              <a:gd name="T96" fmla="*/ 698 w 5328"/>
              <a:gd name="T97" fmla="*/ 1347 h 1632"/>
              <a:gd name="T98" fmla="*/ 599 w 5328"/>
              <a:gd name="T99" fmla="*/ 1366 h 1632"/>
              <a:gd name="T100" fmla="*/ 552 w 5328"/>
              <a:gd name="T101" fmla="*/ 1385 h 1632"/>
              <a:gd name="T102" fmla="*/ 483 w 5328"/>
              <a:gd name="T103" fmla="*/ 1416 h 1632"/>
              <a:gd name="T104" fmla="*/ 421 w 5328"/>
              <a:gd name="T105" fmla="*/ 1428 h 1632"/>
              <a:gd name="T106" fmla="*/ 362 w 5328"/>
              <a:gd name="T107" fmla="*/ 1456 h 1632"/>
              <a:gd name="T108" fmla="*/ 296 w 5328"/>
              <a:gd name="T109" fmla="*/ 1478 h 1632"/>
              <a:gd name="T110" fmla="*/ 251 w 5328"/>
              <a:gd name="T111" fmla="*/ 1511 h 1632"/>
              <a:gd name="T112" fmla="*/ 194 w 5328"/>
              <a:gd name="T113" fmla="*/ 1532 h 1632"/>
              <a:gd name="T114" fmla="*/ 133 w 5328"/>
              <a:gd name="T115" fmla="*/ 1563 h 1632"/>
              <a:gd name="T116" fmla="*/ 86 w 5328"/>
              <a:gd name="T117" fmla="*/ 1582 h 1632"/>
              <a:gd name="T118" fmla="*/ 45 w 5328"/>
              <a:gd name="T119" fmla="*/ 1611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28" h="1632">
                <a:moveTo>
                  <a:pt x="5328" y="0"/>
                </a:moveTo>
                <a:lnTo>
                  <a:pt x="5271" y="0"/>
                </a:lnTo>
                <a:lnTo>
                  <a:pt x="5271" y="66"/>
                </a:lnTo>
                <a:lnTo>
                  <a:pt x="5020" y="66"/>
                </a:lnTo>
                <a:lnTo>
                  <a:pt x="5020" y="95"/>
                </a:lnTo>
                <a:lnTo>
                  <a:pt x="4933" y="95"/>
                </a:lnTo>
                <a:lnTo>
                  <a:pt x="4933" y="118"/>
                </a:lnTo>
                <a:lnTo>
                  <a:pt x="4857" y="118"/>
                </a:lnTo>
                <a:lnTo>
                  <a:pt x="4857" y="132"/>
                </a:lnTo>
                <a:lnTo>
                  <a:pt x="4834" y="132"/>
                </a:lnTo>
                <a:lnTo>
                  <a:pt x="4834" y="159"/>
                </a:lnTo>
                <a:lnTo>
                  <a:pt x="4746" y="159"/>
                </a:lnTo>
                <a:lnTo>
                  <a:pt x="4746" y="168"/>
                </a:lnTo>
                <a:lnTo>
                  <a:pt x="4635" y="168"/>
                </a:lnTo>
                <a:lnTo>
                  <a:pt x="4635" y="192"/>
                </a:lnTo>
                <a:lnTo>
                  <a:pt x="4606" y="192"/>
                </a:lnTo>
                <a:lnTo>
                  <a:pt x="4606" y="204"/>
                </a:lnTo>
                <a:lnTo>
                  <a:pt x="4580" y="204"/>
                </a:lnTo>
                <a:lnTo>
                  <a:pt x="4580" y="216"/>
                </a:lnTo>
                <a:lnTo>
                  <a:pt x="4559" y="216"/>
                </a:lnTo>
                <a:lnTo>
                  <a:pt x="4559" y="227"/>
                </a:lnTo>
                <a:lnTo>
                  <a:pt x="4462" y="227"/>
                </a:lnTo>
                <a:lnTo>
                  <a:pt x="4462" y="239"/>
                </a:lnTo>
                <a:lnTo>
                  <a:pt x="4448" y="239"/>
                </a:lnTo>
                <a:lnTo>
                  <a:pt x="4448" y="249"/>
                </a:lnTo>
                <a:lnTo>
                  <a:pt x="4441" y="249"/>
                </a:lnTo>
                <a:lnTo>
                  <a:pt x="4441" y="261"/>
                </a:lnTo>
                <a:lnTo>
                  <a:pt x="4403" y="261"/>
                </a:lnTo>
                <a:lnTo>
                  <a:pt x="4403" y="268"/>
                </a:lnTo>
                <a:lnTo>
                  <a:pt x="4386" y="268"/>
                </a:lnTo>
                <a:lnTo>
                  <a:pt x="4386" y="272"/>
                </a:lnTo>
                <a:lnTo>
                  <a:pt x="4341" y="272"/>
                </a:lnTo>
                <a:lnTo>
                  <a:pt x="4341" y="280"/>
                </a:lnTo>
                <a:lnTo>
                  <a:pt x="4294" y="280"/>
                </a:lnTo>
                <a:lnTo>
                  <a:pt x="4294" y="294"/>
                </a:lnTo>
                <a:lnTo>
                  <a:pt x="4287" y="294"/>
                </a:lnTo>
                <a:lnTo>
                  <a:pt x="4287" y="299"/>
                </a:lnTo>
                <a:lnTo>
                  <a:pt x="4242" y="299"/>
                </a:lnTo>
                <a:lnTo>
                  <a:pt x="4242" y="327"/>
                </a:lnTo>
                <a:lnTo>
                  <a:pt x="4235" y="327"/>
                </a:lnTo>
                <a:lnTo>
                  <a:pt x="4235" y="332"/>
                </a:lnTo>
                <a:lnTo>
                  <a:pt x="4164" y="332"/>
                </a:lnTo>
                <a:lnTo>
                  <a:pt x="4164" y="339"/>
                </a:lnTo>
                <a:lnTo>
                  <a:pt x="4098" y="339"/>
                </a:lnTo>
                <a:lnTo>
                  <a:pt x="4098" y="344"/>
                </a:lnTo>
                <a:lnTo>
                  <a:pt x="4058" y="344"/>
                </a:lnTo>
                <a:lnTo>
                  <a:pt x="4058" y="358"/>
                </a:lnTo>
                <a:lnTo>
                  <a:pt x="4003" y="358"/>
                </a:lnTo>
                <a:lnTo>
                  <a:pt x="4003" y="365"/>
                </a:lnTo>
                <a:lnTo>
                  <a:pt x="3944" y="365"/>
                </a:lnTo>
                <a:lnTo>
                  <a:pt x="3944" y="370"/>
                </a:lnTo>
                <a:lnTo>
                  <a:pt x="3847" y="370"/>
                </a:lnTo>
                <a:lnTo>
                  <a:pt x="3847" y="382"/>
                </a:lnTo>
                <a:lnTo>
                  <a:pt x="3802" y="382"/>
                </a:lnTo>
                <a:lnTo>
                  <a:pt x="3802" y="391"/>
                </a:lnTo>
                <a:lnTo>
                  <a:pt x="3729" y="391"/>
                </a:lnTo>
                <a:lnTo>
                  <a:pt x="3729" y="398"/>
                </a:lnTo>
                <a:lnTo>
                  <a:pt x="3677" y="398"/>
                </a:lnTo>
                <a:lnTo>
                  <a:pt x="3677" y="405"/>
                </a:lnTo>
                <a:lnTo>
                  <a:pt x="3613" y="405"/>
                </a:lnTo>
                <a:lnTo>
                  <a:pt x="3613" y="412"/>
                </a:lnTo>
                <a:lnTo>
                  <a:pt x="3596" y="412"/>
                </a:lnTo>
                <a:lnTo>
                  <a:pt x="3596" y="420"/>
                </a:lnTo>
                <a:lnTo>
                  <a:pt x="3563" y="420"/>
                </a:lnTo>
                <a:lnTo>
                  <a:pt x="3563" y="427"/>
                </a:lnTo>
                <a:lnTo>
                  <a:pt x="3549" y="427"/>
                </a:lnTo>
                <a:lnTo>
                  <a:pt x="3549" y="429"/>
                </a:lnTo>
                <a:lnTo>
                  <a:pt x="3535" y="429"/>
                </a:lnTo>
                <a:lnTo>
                  <a:pt x="3535" y="439"/>
                </a:lnTo>
                <a:lnTo>
                  <a:pt x="3525" y="439"/>
                </a:lnTo>
                <a:lnTo>
                  <a:pt x="3525" y="446"/>
                </a:lnTo>
                <a:lnTo>
                  <a:pt x="3487" y="446"/>
                </a:lnTo>
                <a:lnTo>
                  <a:pt x="3487" y="450"/>
                </a:lnTo>
                <a:lnTo>
                  <a:pt x="3464" y="450"/>
                </a:lnTo>
                <a:lnTo>
                  <a:pt x="3464" y="458"/>
                </a:lnTo>
                <a:lnTo>
                  <a:pt x="3438" y="458"/>
                </a:lnTo>
                <a:lnTo>
                  <a:pt x="3438" y="469"/>
                </a:lnTo>
                <a:lnTo>
                  <a:pt x="3424" y="469"/>
                </a:lnTo>
                <a:lnTo>
                  <a:pt x="3424" y="476"/>
                </a:lnTo>
                <a:lnTo>
                  <a:pt x="3412" y="476"/>
                </a:lnTo>
                <a:lnTo>
                  <a:pt x="3412" y="484"/>
                </a:lnTo>
                <a:lnTo>
                  <a:pt x="3383" y="484"/>
                </a:lnTo>
                <a:lnTo>
                  <a:pt x="3383" y="488"/>
                </a:lnTo>
                <a:lnTo>
                  <a:pt x="3317" y="488"/>
                </a:lnTo>
                <a:lnTo>
                  <a:pt x="3317" y="495"/>
                </a:lnTo>
                <a:lnTo>
                  <a:pt x="3301" y="495"/>
                </a:lnTo>
                <a:lnTo>
                  <a:pt x="3301" y="503"/>
                </a:lnTo>
                <a:lnTo>
                  <a:pt x="3286" y="503"/>
                </a:lnTo>
                <a:lnTo>
                  <a:pt x="3286" y="507"/>
                </a:lnTo>
                <a:lnTo>
                  <a:pt x="3275" y="507"/>
                </a:lnTo>
                <a:lnTo>
                  <a:pt x="3275" y="517"/>
                </a:lnTo>
                <a:lnTo>
                  <a:pt x="3249" y="517"/>
                </a:lnTo>
                <a:lnTo>
                  <a:pt x="3249" y="519"/>
                </a:lnTo>
                <a:lnTo>
                  <a:pt x="3237" y="519"/>
                </a:lnTo>
                <a:lnTo>
                  <a:pt x="3237" y="524"/>
                </a:lnTo>
                <a:lnTo>
                  <a:pt x="3213" y="524"/>
                </a:lnTo>
                <a:lnTo>
                  <a:pt x="3213" y="531"/>
                </a:lnTo>
                <a:lnTo>
                  <a:pt x="3196" y="531"/>
                </a:lnTo>
                <a:lnTo>
                  <a:pt x="3196" y="538"/>
                </a:lnTo>
                <a:lnTo>
                  <a:pt x="3166" y="538"/>
                </a:lnTo>
                <a:lnTo>
                  <a:pt x="3166" y="548"/>
                </a:lnTo>
                <a:lnTo>
                  <a:pt x="3149" y="548"/>
                </a:lnTo>
                <a:lnTo>
                  <a:pt x="3149" y="552"/>
                </a:lnTo>
                <a:lnTo>
                  <a:pt x="3135" y="552"/>
                </a:lnTo>
                <a:lnTo>
                  <a:pt x="3135" y="557"/>
                </a:lnTo>
                <a:lnTo>
                  <a:pt x="3114" y="557"/>
                </a:lnTo>
                <a:lnTo>
                  <a:pt x="3114" y="562"/>
                </a:lnTo>
                <a:lnTo>
                  <a:pt x="3097" y="562"/>
                </a:lnTo>
                <a:lnTo>
                  <a:pt x="3097" y="569"/>
                </a:lnTo>
                <a:lnTo>
                  <a:pt x="3073" y="569"/>
                </a:lnTo>
                <a:lnTo>
                  <a:pt x="3073" y="576"/>
                </a:lnTo>
                <a:lnTo>
                  <a:pt x="3036" y="576"/>
                </a:lnTo>
                <a:lnTo>
                  <a:pt x="3036" y="581"/>
                </a:lnTo>
                <a:lnTo>
                  <a:pt x="3024" y="581"/>
                </a:lnTo>
                <a:lnTo>
                  <a:pt x="3024" y="590"/>
                </a:lnTo>
                <a:lnTo>
                  <a:pt x="3012" y="590"/>
                </a:lnTo>
                <a:lnTo>
                  <a:pt x="3012" y="602"/>
                </a:lnTo>
                <a:lnTo>
                  <a:pt x="3000" y="602"/>
                </a:lnTo>
                <a:lnTo>
                  <a:pt x="3000" y="607"/>
                </a:lnTo>
                <a:lnTo>
                  <a:pt x="2986" y="607"/>
                </a:lnTo>
                <a:lnTo>
                  <a:pt x="2986" y="614"/>
                </a:lnTo>
                <a:lnTo>
                  <a:pt x="2946" y="614"/>
                </a:lnTo>
                <a:lnTo>
                  <a:pt x="2946" y="624"/>
                </a:lnTo>
                <a:lnTo>
                  <a:pt x="2908" y="624"/>
                </a:lnTo>
                <a:lnTo>
                  <a:pt x="2908" y="628"/>
                </a:lnTo>
                <a:lnTo>
                  <a:pt x="2887" y="628"/>
                </a:lnTo>
                <a:lnTo>
                  <a:pt x="2887" y="635"/>
                </a:lnTo>
                <a:lnTo>
                  <a:pt x="2875" y="635"/>
                </a:lnTo>
                <a:lnTo>
                  <a:pt x="2875" y="638"/>
                </a:lnTo>
                <a:lnTo>
                  <a:pt x="2861" y="638"/>
                </a:lnTo>
                <a:lnTo>
                  <a:pt x="2861" y="643"/>
                </a:lnTo>
                <a:lnTo>
                  <a:pt x="2851" y="643"/>
                </a:lnTo>
                <a:lnTo>
                  <a:pt x="2851" y="647"/>
                </a:lnTo>
                <a:lnTo>
                  <a:pt x="2837" y="647"/>
                </a:lnTo>
                <a:lnTo>
                  <a:pt x="2837" y="654"/>
                </a:lnTo>
                <a:lnTo>
                  <a:pt x="2756" y="654"/>
                </a:lnTo>
                <a:lnTo>
                  <a:pt x="2756" y="657"/>
                </a:lnTo>
                <a:lnTo>
                  <a:pt x="2747" y="657"/>
                </a:lnTo>
                <a:lnTo>
                  <a:pt x="2747" y="662"/>
                </a:lnTo>
                <a:lnTo>
                  <a:pt x="2733" y="662"/>
                </a:lnTo>
                <a:lnTo>
                  <a:pt x="2733" y="669"/>
                </a:lnTo>
                <a:lnTo>
                  <a:pt x="2723" y="669"/>
                </a:lnTo>
                <a:lnTo>
                  <a:pt x="2723" y="676"/>
                </a:lnTo>
                <a:lnTo>
                  <a:pt x="2657" y="676"/>
                </a:lnTo>
                <a:lnTo>
                  <a:pt x="2657" y="681"/>
                </a:lnTo>
                <a:lnTo>
                  <a:pt x="2629" y="681"/>
                </a:lnTo>
                <a:lnTo>
                  <a:pt x="2629" y="688"/>
                </a:lnTo>
                <a:lnTo>
                  <a:pt x="2612" y="688"/>
                </a:lnTo>
                <a:lnTo>
                  <a:pt x="2612" y="697"/>
                </a:lnTo>
                <a:lnTo>
                  <a:pt x="2600" y="697"/>
                </a:lnTo>
                <a:lnTo>
                  <a:pt x="2600" y="704"/>
                </a:lnTo>
                <a:lnTo>
                  <a:pt x="2593" y="704"/>
                </a:lnTo>
                <a:lnTo>
                  <a:pt x="2593" y="714"/>
                </a:lnTo>
                <a:lnTo>
                  <a:pt x="2572" y="714"/>
                </a:lnTo>
                <a:lnTo>
                  <a:pt x="2572" y="718"/>
                </a:lnTo>
                <a:lnTo>
                  <a:pt x="2560" y="718"/>
                </a:lnTo>
                <a:lnTo>
                  <a:pt x="2560" y="721"/>
                </a:lnTo>
                <a:lnTo>
                  <a:pt x="2548" y="721"/>
                </a:lnTo>
                <a:lnTo>
                  <a:pt x="2548" y="728"/>
                </a:lnTo>
                <a:lnTo>
                  <a:pt x="2536" y="728"/>
                </a:lnTo>
                <a:lnTo>
                  <a:pt x="2536" y="733"/>
                </a:lnTo>
                <a:lnTo>
                  <a:pt x="2525" y="733"/>
                </a:lnTo>
                <a:lnTo>
                  <a:pt x="2525" y="740"/>
                </a:lnTo>
                <a:lnTo>
                  <a:pt x="2513" y="740"/>
                </a:lnTo>
                <a:lnTo>
                  <a:pt x="2513" y="747"/>
                </a:lnTo>
                <a:lnTo>
                  <a:pt x="2503" y="747"/>
                </a:lnTo>
                <a:lnTo>
                  <a:pt x="2503" y="754"/>
                </a:lnTo>
                <a:lnTo>
                  <a:pt x="2470" y="754"/>
                </a:lnTo>
                <a:lnTo>
                  <a:pt x="2470" y="761"/>
                </a:lnTo>
                <a:lnTo>
                  <a:pt x="2449" y="761"/>
                </a:lnTo>
                <a:lnTo>
                  <a:pt x="2449" y="764"/>
                </a:lnTo>
                <a:lnTo>
                  <a:pt x="2421" y="764"/>
                </a:lnTo>
                <a:lnTo>
                  <a:pt x="2421" y="771"/>
                </a:lnTo>
                <a:lnTo>
                  <a:pt x="2397" y="771"/>
                </a:lnTo>
                <a:lnTo>
                  <a:pt x="2397" y="783"/>
                </a:lnTo>
                <a:lnTo>
                  <a:pt x="2387" y="783"/>
                </a:lnTo>
                <a:lnTo>
                  <a:pt x="2387" y="792"/>
                </a:lnTo>
                <a:lnTo>
                  <a:pt x="2373" y="792"/>
                </a:lnTo>
                <a:lnTo>
                  <a:pt x="2373" y="799"/>
                </a:lnTo>
                <a:lnTo>
                  <a:pt x="2350" y="799"/>
                </a:lnTo>
                <a:lnTo>
                  <a:pt x="2350" y="806"/>
                </a:lnTo>
                <a:lnTo>
                  <a:pt x="2335" y="806"/>
                </a:lnTo>
                <a:lnTo>
                  <a:pt x="2335" y="811"/>
                </a:lnTo>
                <a:lnTo>
                  <a:pt x="2312" y="811"/>
                </a:lnTo>
                <a:lnTo>
                  <a:pt x="2312" y="821"/>
                </a:lnTo>
                <a:lnTo>
                  <a:pt x="2274" y="821"/>
                </a:lnTo>
                <a:lnTo>
                  <a:pt x="2274" y="825"/>
                </a:lnTo>
                <a:lnTo>
                  <a:pt x="2238" y="825"/>
                </a:lnTo>
                <a:lnTo>
                  <a:pt x="2238" y="832"/>
                </a:lnTo>
                <a:lnTo>
                  <a:pt x="2212" y="832"/>
                </a:lnTo>
                <a:lnTo>
                  <a:pt x="2212" y="839"/>
                </a:lnTo>
                <a:lnTo>
                  <a:pt x="2198" y="839"/>
                </a:lnTo>
                <a:lnTo>
                  <a:pt x="2198" y="847"/>
                </a:lnTo>
                <a:lnTo>
                  <a:pt x="2179" y="847"/>
                </a:lnTo>
                <a:lnTo>
                  <a:pt x="2172" y="847"/>
                </a:lnTo>
                <a:lnTo>
                  <a:pt x="2172" y="856"/>
                </a:lnTo>
                <a:lnTo>
                  <a:pt x="2160" y="856"/>
                </a:lnTo>
                <a:lnTo>
                  <a:pt x="2160" y="868"/>
                </a:lnTo>
                <a:lnTo>
                  <a:pt x="2151" y="868"/>
                </a:lnTo>
                <a:lnTo>
                  <a:pt x="2151" y="873"/>
                </a:lnTo>
                <a:lnTo>
                  <a:pt x="2137" y="873"/>
                </a:lnTo>
                <a:lnTo>
                  <a:pt x="2137" y="880"/>
                </a:lnTo>
                <a:lnTo>
                  <a:pt x="2122" y="880"/>
                </a:lnTo>
                <a:lnTo>
                  <a:pt x="2122" y="887"/>
                </a:lnTo>
                <a:lnTo>
                  <a:pt x="2111" y="887"/>
                </a:lnTo>
                <a:lnTo>
                  <a:pt x="2111" y="889"/>
                </a:lnTo>
                <a:lnTo>
                  <a:pt x="2099" y="889"/>
                </a:lnTo>
                <a:lnTo>
                  <a:pt x="2099" y="896"/>
                </a:lnTo>
                <a:lnTo>
                  <a:pt x="2059" y="896"/>
                </a:lnTo>
                <a:lnTo>
                  <a:pt x="2059" y="906"/>
                </a:lnTo>
                <a:lnTo>
                  <a:pt x="2035" y="906"/>
                </a:lnTo>
                <a:lnTo>
                  <a:pt x="2035" y="913"/>
                </a:lnTo>
                <a:lnTo>
                  <a:pt x="1985" y="913"/>
                </a:lnTo>
                <a:lnTo>
                  <a:pt x="1985" y="920"/>
                </a:lnTo>
                <a:lnTo>
                  <a:pt x="1976" y="920"/>
                </a:lnTo>
                <a:lnTo>
                  <a:pt x="1976" y="925"/>
                </a:lnTo>
                <a:lnTo>
                  <a:pt x="1959" y="925"/>
                </a:lnTo>
                <a:lnTo>
                  <a:pt x="1959" y="932"/>
                </a:lnTo>
                <a:lnTo>
                  <a:pt x="1938" y="932"/>
                </a:lnTo>
                <a:lnTo>
                  <a:pt x="1938" y="939"/>
                </a:lnTo>
                <a:lnTo>
                  <a:pt x="1912" y="939"/>
                </a:lnTo>
                <a:lnTo>
                  <a:pt x="1912" y="946"/>
                </a:lnTo>
                <a:lnTo>
                  <a:pt x="1876" y="946"/>
                </a:lnTo>
                <a:lnTo>
                  <a:pt x="1876" y="951"/>
                </a:lnTo>
                <a:lnTo>
                  <a:pt x="1860" y="951"/>
                </a:lnTo>
                <a:lnTo>
                  <a:pt x="1860" y="960"/>
                </a:lnTo>
                <a:lnTo>
                  <a:pt x="1850" y="960"/>
                </a:lnTo>
                <a:lnTo>
                  <a:pt x="1850" y="965"/>
                </a:lnTo>
                <a:lnTo>
                  <a:pt x="1810" y="965"/>
                </a:lnTo>
                <a:lnTo>
                  <a:pt x="1810" y="970"/>
                </a:lnTo>
                <a:lnTo>
                  <a:pt x="1798" y="970"/>
                </a:lnTo>
                <a:lnTo>
                  <a:pt x="1798" y="977"/>
                </a:lnTo>
                <a:lnTo>
                  <a:pt x="1784" y="977"/>
                </a:lnTo>
                <a:lnTo>
                  <a:pt x="1784" y="984"/>
                </a:lnTo>
                <a:lnTo>
                  <a:pt x="1734" y="984"/>
                </a:lnTo>
                <a:lnTo>
                  <a:pt x="1734" y="996"/>
                </a:lnTo>
                <a:lnTo>
                  <a:pt x="1723" y="996"/>
                </a:lnTo>
                <a:lnTo>
                  <a:pt x="1723" y="1003"/>
                </a:lnTo>
                <a:lnTo>
                  <a:pt x="1701" y="1003"/>
                </a:lnTo>
                <a:lnTo>
                  <a:pt x="1701" y="1010"/>
                </a:lnTo>
                <a:lnTo>
                  <a:pt x="1682" y="1010"/>
                </a:lnTo>
                <a:lnTo>
                  <a:pt x="1682" y="1015"/>
                </a:lnTo>
                <a:lnTo>
                  <a:pt x="1649" y="1015"/>
                </a:lnTo>
                <a:lnTo>
                  <a:pt x="1649" y="1025"/>
                </a:lnTo>
                <a:lnTo>
                  <a:pt x="1621" y="1025"/>
                </a:lnTo>
                <a:lnTo>
                  <a:pt x="1621" y="1032"/>
                </a:lnTo>
                <a:lnTo>
                  <a:pt x="1607" y="1032"/>
                </a:lnTo>
                <a:lnTo>
                  <a:pt x="1607" y="1036"/>
                </a:lnTo>
                <a:lnTo>
                  <a:pt x="1583" y="1036"/>
                </a:lnTo>
                <a:lnTo>
                  <a:pt x="1583" y="1046"/>
                </a:lnTo>
                <a:lnTo>
                  <a:pt x="1574" y="1046"/>
                </a:lnTo>
                <a:lnTo>
                  <a:pt x="1574" y="1051"/>
                </a:lnTo>
                <a:lnTo>
                  <a:pt x="1559" y="1051"/>
                </a:lnTo>
                <a:lnTo>
                  <a:pt x="1559" y="1058"/>
                </a:lnTo>
                <a:lnTo>
                  <a:pt x="1550" y="1058"/>
                </a:lnTo>
                <a:lnTo>
                  <a:pt x="1550" y="1065"/>
                </a:lnTo>
                <a:lnTo>
                  <a:pt x="1536" y="1065"/>
                </a:lnTo>
                <a:lnTo>
                  <a:pt x="1536" y="1070"/>
                </a:lnTo>
                <a:lnTo>
                  <a:pt x="1524" y="1070"/>
                </a:lnTo>
                <a:lnTo>
                  <a:pt x="1524" y="1074"/>
                </a:lnTo>
                <a:lnTo>
                  <a:pt x="1470" y="1074"/>
                </a:lnTo>
                <a:lnTo>
                  <a:pt x="1470" y="1081"/>
                </a:lnTo>
                <a:lnTo>
                  <a:pt x="1455" y="1081"/>
                </a:lnTo>
                <a:lnTo>
                  <a:pt x="1455" y="1084"/>
                </a:lnTo>
                <a:lnTo>
                  <a:pt x="1434" y="1084"/>
                </a:lnTo>
                <a:lnTo>
                  <a:pt x="1434" y="1091"/>
                </a:lnTo>
                <a:lnTo>
                  <a:pt x="1422" y="1091"/>
                </a:lnTo>
                <a:lnTo>
                  <a:pt x="1422" y="1096"/>
                </a:lnTo>
                <a:lnTo>
                  <a:pt x="1410" y="1096"/>
                </a:lnTo>
                <a:lnTo>
                  <a:pt x="1410" y="1100"/>
                </a:lnTo>
                <a:lnTo>
                  <a:pt x="1375" y="1100"/>
                </a:lnTo>
                <a:lnTo>
                  <a:pt x="1375" y="1108"/>
                </a:lnTo>
                <a:lnTo>
                  <a:pt x="1358" y="1108"/>
                </a:lnTo>
                <a:lnTo>
                  <a:pt x="1358" y="1112"/>
                </a:lnTo>
                <a:lnTo>
                  <a:pt x="1346" y="1112"/>
                </a:lnTo>
                <a:lnTo>
                  <a:pt x="1346" y="1127"/>
                </a:lnTo>
                <a:lnTo>
                  <a:pt x="1339" y="1127"/>
                </a:lnTo>
                <a:lnTo>
                  <a:pt x="1339" y="1134"/>
                </a:lnTo>
                <a:lnTo>
                  <a:pt x="1302" y="1134"/>
                </a:lnTo>
                <a:lnTo>
                  <a:pt x="1302" y="1148"/>
                </a:lnTo>
                <a:lnTo>
                  <a:pt x="1283" y="1148"/>
                </a:lnTo>
                <a:lnTo>
                  <a:pt x="1271" y="1148"/>
                </a:lnTo>
                <a:lnTo>
                  <a:pt x="1271" y="1155"/>
                </a:lnTo>
                <a:lnTo>
                  <a:pt x="1259" y="1155"/>
                </a:lnTo>
                <a:lnTo>
                  <a:pt x="1259" y="1160"/>
                </a:lnTo>
                <a:lnTo>
                  <a:pt x="1200" y="1160"/>
                </a:lnTo>
                <a:lnTo>
                  <a:pt x="1200" y="1167"/>
                </a:lnTo>
                <a:lnTo>
                  <a:pt x="1183" y="1167"/>
                </a:lnTo>
                <a:lnTo>
                  <a:pt x="1183" y="1174"/>
                </a:lnTo>
                <a:lnTo>
                  <a:pt x="1174" y="1174"/>
                </a:lnTo>
                <a:lnTo>
                  <a:pt x="1174" y="1179"/>
                </a:lnTo>
                <a:lnTo>
                  <a:pt x="1152" y="1179"/>
                </a:lnTo>
                <a:lnTo>
                  <a:pt x="1152" y="1188"/>
                </a:lnTo>
                <a:lnTo>
                  <a:pt x="1143" y="1188"/>
                </a:lnTo>
                <a:lnTo>
                  <a:pt x="1143" y="1195"/>
                </a:lnTo>
                <a:lnTo>
                  <a:pt x="1131" y="1195"/>
                </a:lnTo>
                <a:lnTo>
                  <a:pt x="1131" y="1202"/>
                </a:lnTo>
                <a:lnTo>
                  <a:pt x="1122" y="1202"/>
                </a:lnTo>
                <a:lnTo>
                  <a:pt x="1122" y="1207"/>
                </a:lnTo>
                <a:lnTo>
                  <a:pt x="1110" y="1207"/>
                </a:lnTo>
                <a:lnTo>
                  <a:pt x="1110" y="1217"/>
                </a:lnTo>
                <a:lnTo>
                  <a:pt x="1098" y="1217"/>
                </a:lnTo>
                <a:lnTo>
                  <a:pt x="1098" y="1221"/>
                </a:lnTo>
                <a:lnTo>
                  <a:pt x="1084" y="1221"/>
                </a:lnTo>
                <a:lnTo>
                  <a:pt x="1084" y="1226"/>
                </a:lnTo>
                <a:lnTo>
                  <a:pt x="1058" y="1226"/>
                </a:lnTo>
                <a:lnTo>
                  <a:pt x="1058" y="1233"/>
                </a:lnTo>
                <a:lnTo>
                  <a:pt x="1039" y="1233"/>
                </a:lnTo>
                <a:lnTo>
                  <a:pt x="1039" y="1240"/>
                </a:lnTo>
                <a:lnTo>
                  <a:pt x="1022" y="1240"/>
                </a:lnTo>
                <a:lnTo>
                  <a:pt x="1022" y="1248"/>
                </a:lnTo>
                <a:lnTo>
                  <a:pt x="999" y="1248"/>
                </a:lnTo>
                <a:lnTo>
                  <a:pt x="999" y="1252"/>
                </a:lnTo>
                <a:lnTo>
                  <a:pt x="985" y="1252"/>
                </a:lnTo>
                <a:lnTo>
                  <a:pt x="985" y="1259"/>
                </a:lnTo>
                <a:lnTo>
                  <a:pt x="970" y="1259"/>
                </a:lnTo>
                <a:lnTo>
                  <a:pt x="970" y="1264"/>
                </a:lnTo>
                <a:lnTo>
                  <a:pt x="956" y="1264"/>
                </a:lnTo>
                <a:lnTo>
                  <a:pt x="956" y="1269"/>
                </a:lnTo>
                <a:lnTo>
                  <a:pt x="935" y="1269"/>
                </a:lnTo>
                <a:lnTo>
                  <a:pt x="935" y="1274"/>
                </a:lnTo>
                <a:lnTo>
                  <a:pt x="909" y="1274"/>
                </a:lnTo>
                <a:lnTo>
                  <a:pt x="909" y="1281"/>
                </a:lnTo>
                <a:lnTo>
                  <a:pt x="897" y="1281"/>
                </a:lnTo>
                <a:lnTo>
                  <a:pt x="897" y="1286"/>
                </a:lnTo>
                <a:lnTo>
                  <a:pt x="876" y="1286"/>
                </a:lnTo>
                <a:lnTo>
                  <a:pt x="876" y="1295"/>
                </a:lnTo>
                <a:lnTo>
                  <a:pt x="843" y="1295"/>
                </a:lnTo>
                <a:lnTo>
                  <a:pt x="843" y="1305"/>
                </a:lnTo>
                <a:lnTo>
                  <a:pt x="835" y="1305"/>
                </a:lnTo>
                <a:lnTo>
                  <a:pt x="835" y="1309"/>
                </a:lnTo>
                <a:lnTo>
                  <a:pt x="824" y="1309"/>
                </a:lnTo>
                <a:lnTo>
                  <a:pt x="824" y="1312"/>
                </a:lnTo>
                <a:lnTo>
                  <a:pt x="800" y="1312"/>
                </a:lnTo>
                <a:lnTo>
                  <a:pt x="800" y="1321"/>
                </a:lnTo>
                <a:lnTo>
                  <a:pt x="750" y="1321"/>
                </a:lnTo>
                <a:lnTo>
                  <a:pt x="750" y="1326"/>
                </a:lnTo>
                <a:lnTo>
                  <a:pt x="722" y="1326"/>
                </a:lnTo>
                <a:lnTo>
                  <a:pt x="722" y="1338"/>
                </a:lnTo>
                <a:lnTo>
                  <a:pt x="708" y="1338"/>
                </a:lnTo>
                <a:lnTo>
                  <a:pt x="708" y="1340"/>
                </a:lnTo>
                <a:lnTo>
                  <a:pt x="698" y="1340"/>
                </a:lnTo>
                <a:lnTo>
                  <a:pt x="698" y="1347"/>
                </a:lnTo>
                <a:lnTo>
                  <a:pt x="663" y="1347"/>
                </a:lnTo>
                <a:lnTo>
                  <a:pt x="663" y="1352"/>
                </a:lnTo>
                <a:lnTo>
                  <a:pt x="625" y="1352"/>
                </a:lnTo>
                <a:lnTo>
                  <a:pt x="625" y="1361"/>
                </a:lnTo>
                <a:lnTo>
                  <a:pt x="611" y="1361"/>
                </a:lnTo>
                <a:lnTo>
                  <a:pt x="611" y="1366"/>
                </a:lnTo>
                <a:lnTo>
                  <a:pt x="599" y="1366"/>
                </a:lnTo>
                <a:lnTo>
                  <a:pt x="599" y="1371"/>
                </a:lnTo>
                <a:lnTo>
                  <a:pt x="580" y="1371"/>
                </a:lnTo>
                <a:lnTo>
                  <a:pt x="575" y="1371"/>
                </a:lnTo>
                <a:lnTo>
                  <a:pt x="575" y="1380"/>
                </a:lnTo>
                <a:lnTo>
                  <a:pt x="554" y="1380"/>
                </a:lnTo>
                <a:lnTo>
                  <a:pt x="554" y="1385"/>
                </a:lnTo>
                <a:lnTo>
                  <a:pt x="552" y="1385"/>
                </a:lnTo>
                <a:lnTo>
                  <a:pt x="552" y="1392"/>
                </a:lnTo>
                <a:lnTo>
                  <a:pt x="523" y="1392"/>
                </a:lnTo>
                <a:lnTo>
                  <a:pt x="523" y="1397"/>
                </a:lnTo>
                <a:lnTo>
                  <a:pt x="509" y="1397"/>
                </a:lnTo>
                <a:lnTo>
                  <a:pt x="509" y="1411"/>
                </a:lnTo>
                <a:lnTo>
                  <a:pt x="483" y="1411"/>
                </a:lnTo>
                <a:lnTo>
                  <a:pt x="483" y="1416"/>
                </a:lnTo>
                <a:lnTo>
                  <a:pt x="471" y="1416"/>
                </a:lnTo>
                <a:lnTo>
                  <a:pt x="471" y="1418"/>
                </a:lnTo>
                <a:lnTo>
                  <a:pt x="459" y="1418"/>
                </a:lnTo>
                <a:lnTo>
                  <a:pt x="459" y="1426"/>
                </a:lnTo>
                <a:lnTo>
                  <a:pt x="431" y="1426"/>
                </a:lnTo>
                <a:lnTo>
                  <a:pt x="431" y="1428"/>
                </a:lnTo>
                <a:lnTo>
                  <a:pt x="421" y="1428"/>
                </a:lnTo>
                <a:lnTo>
                  <a:pt x="421" y="1433"/>
                </a:lnTo>
                <a:lnTo>
                  <a:pt x="395" y="1433"/>
                </a:lnTo>
                <a:lnTo>
                  <a:pt x="395" y="1440"/>
                </a:lnTo>
                <a:lnTo>
                  <a:pt x="386" y="1440"/>
                </a:lnTo>
                <a:lnTo>
                  <a:pt x="386" y="1452"/>
                </a:lnTo>
                <a:lnTo>
                  <a:pt x="362" y="1452"/>
                </a:lnTo>
                <a:lnTo>
                  <a:pt x="362" y="1456"/>
                </a:lnTo>
                <a:lnTo>
                  <a:pt x="346" y="1456"/>
                </a:lnTo>
                <a:lnTo>
                  <a:pt x="346" y="1466"/>
                </a:lnTo>
                <a:lnTo>
                  <a:pt x="334" y="1466"/>
                </a:lnTo>
                <a:lnTo>
                  <a:pt x="334" y="1473"/>
                </a:lnTo>
                <a:lnTo>
                  <a:pt x="317" y="1473"/>
                </a:lnTo>
                <a:lnTo>
                  <a:pt x="317" y="1478"/>
                </a:lnTo>
                <a:lnTo>
                  <a:pt x="296" y="1478"/>
                </a:lnTo>
                <a:lnTo>
                  <a:pt x="296" y="1490"/>
                </a:lnTo>
                <a:lnTo>
                  <a:pt x="284" y="1490"/>
                </a:lnTo>
                <a:lnTo>
                  <a:pt x="284" y="1494"/>
                </a:lnTo>
                <a:lnTo>
                  <a:pt x="275" y="1494"/>
                </a:lnTo>
                <a:lnTo>
                  <a:pt x="275" y="1504"/>
                </a:lnTo>
                <a:lnTo>
                  <a:pt x="251" y="1504"/>
                </a:lnTo>
                <a:lnTo>
                  <a:pt x="251" y="1511"/>
                </a:lnTo>
                <a:lnTo>
                  <a:pt x="230" y="1511"/>
                </a:lnTo>
                <a:lnTo>
                  <a:pt x="230" y="1523"/>
                </a:lnTo>
                <a:lnTo>
                  <a:pt x="216" y="1523"/>
                </a:lnTo>
                <a:lnTo>
                  <a:pt x="216" y="1528"/>
                </a:lnTo>
                <a:lnTo>
                  <a:pt x="206" y="1528"/>
                </a:lnTo>
                <a:lnTo>
                  <a:pt x="206" y="1532"/>
                </a:lnTo>
                <a:lnTo>
                  <a:pt x="194" y="1532"/>
                </a:lnTo>
                <a:lnTo>
                  <a:pt x="194" y="1537"/>
                </a:lnTo>
                <a:lnTo>
                  <a:pt x="164" y="1537"/>
                </a:lnTo>
                <a:lnTo>
                  <a:pt x="164" y="1549"/>
                </a:lnTo>
                <a:lnTo>
                  <a:pt x="145" y="1549"/>
                </a:lnTo>
                <a:lnTo>
                  <a:pt x="145" y="1558"/>
                </a:lnTo>
                <a:lnTo>
                  <a:pt x="133" y="1558"/>
                </a:lnTo>
                <a:lnTo>
                  <a:pt x="133" y="1563"/>
                </a:lnTo>
                <a:lnTo>
                  <a:pt x="123" y="1563"/>
                </a:lnTo>
                <a:lnTo>
                  <a:pt x="123" y="1570"/>
                </a:lnTo>
                <a:lnTo>
                  <a:pt x="109" y="1570"/>
                </a:lnTo>
                <a:lnTo>
                  <a:pt x="109" y="1577"/>
                </a:lnTo>
                <a:lnTo>
                  <a:pt x="95" y="1577"/>
                </a:lnTo>
                <a:lnTo>
                  <a:pt x="95" y="1582"/>
                </a:lnTo>
                <a:lnTo>
                  <a:pt x="86" y="1582"/>
                </a:lnTo>
                <a:lnTo>
                  <a:pt x="86" y="1592"/>
                </a:lnTo>
                <a:lnTo>
                  <a:pt x="71" y="1592"/>
                </a:lnTo>
                <a:lnTo>
                  <a:pt x="71" y="1596"/>
                </a:lnTo>
                <a:lnTo>
                  <a:pt x="60" y="1596"/>
                </a:lnTo>
                <a:lnTo>
                  <a:pt x="60" y="1603"/>
                </a:lnTo>
                <a:lnTo>
                  <a:pt x="45" y="1603"/>
                </a:lnTo>
                <a:lnTo>
                  <a:pt x="45" y="1611"/>
                </a:lnTo>
                <a:lnTo>
                  <a:pt x="36" y="1611"/>
                </a:lnTo>
                <a:lnTo>
                  <a:pt x="36" y="1618"/>
                </a:lnTo>
                <a:lnTo>
                  <a:pt x="22" y="1618"/>
                </a:lnTo>
                <a:lnTo>
                  <a:pt x="22" y="1625"/>
                </a:lnTo>
                <a:lnTo>
                  <a:pt x="22" y="1632"/>
                </a:lnTo>
                <a:lnTo>
                  <a:pt x="0" y="1632"/>
                </a:lnTo>
              </a:path>
            </a:pathLst>
          </a:cu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4" name="Freeform 13"/>
          <p:cNvSpPr>
            <a:spLocks/>
          </p:cNvSpPr>
          <p:nvPr/>
        </p:nvSpPr>
        <p:spPr bwMode="auto">
          <a:xfrm>
            <a:off x="2161195" y="4764154"/>
            <a:ext cx="5356706" cy="499473"/>
          </a:xfrm>
          <a:custGeom>
            <a:avLst/>
            <a:gdLst>
              <a:gd name="T0" fmla="*/ 5011 w 5337"/>
              <a:gd name="T1" fmla="*/ 93 h 957"/>
              <a:gd name="T2" fmla="*/ 4791 w 5337"/>
              <a:gd name="T3" fmla="*/ 109 h 957"/>
              <a:gd name="T4" fmla="*/ 4743 w 5337"/>
              <a:gd name="T5" fmla="*/ 147 h 957"/>
              <a:gd name="T6" fmla="*/ 4526 w 5337"/>
              <a:gd name="T7" fmla="*/ 169 h 957"/>
              <a:gd name="T8" fmla="*/ 4476 w 5337"/>
              <a:gd name="T9" fmla="*/ 197 h 957"/>
              <a:gd name="T10" fmla="*/ 4244 w 5337"/>
              <a:gd name="T11" fmla="*/ 212 h 957"/>
              <a:gd name="T12" fmla="*/ 4126 w 5337"/>
              <a:gd name="T13" fmla="*/ 226 h 957"/>
              <a:gd name="T14" fmla="*/ 4005 w 5337"/>
              <a:gd name="T15" fmla="*/ 235 h 957"/>
              <a:gd name="T16" fmla="*/ 3766 w 5337"/>
              <a:gd name="T17" fmla="*/ 252 h 957"/>
              <a:gd name="T18" fmla="*/ 3565 w 5337"/>
              <a:gd name="T19" fmla="*/ 266 h 957"/>
              <a:gd name="T20" fmla="*/ 3376 w 5337"/>
              <a:gd name="T21" fmla="*/ 278 h 957"/>
              <a:gd name="T22" fmla="*/ 3189 w 5337"/>
              <a:gd name="T23" fmla="*/ 304 h 957"/>
              <a:gd name="T24" fmla="*/ 3014 w 5337"/>
              <a:gd name="T25" fmla="*/ 316 h 957"/>
              <a:gd name="T26" fmla="*/ 2988 w 5337"/>
              <a:gd name="T27" fmla="*/ 331 h 957"/>
              <a:gd name="T28" fmla="*/ 2952 w 5337"/>
              <a:gd name="T29" fmla="*/ 345 h 957"/>
              <a:gd name="T30" fmla="*/ 2860 w 5337"/>
              <a:gd name="T31" fmla="*/ 359 h 957"/>
              <a:gd name="T32" fmla="*/ 2815 w 5337"/>
              <a:gd name="T33" fmla="*/ 385 h 957"/>
              <a:gd name="T34" fmla="*/ 2695 w 5337"/>
              <a:gd name="T35" fmla="*/ 397 h 957"/>
              <a:gd name="T36" fmla="*/ 2593 w 5337"/>
              <a:gd name="T37" fmla="*/ 419 h 957"/>
              <a:gd name="T38" fmla="*/ 2512 w 5337"/>
              <a:gd name="T39" fmla="*/ 431 h 957"/>
              <a:gd name="T40" fmla="*/ 2427 w 5337"/>
              <a:gd name="T41" fmla="*/ 452 h 957"/>
              <a:gd name="T42" fmla="*/ 2304 w 5337"/>
              <a:gd name="T43" fmla="*/ 464 h 957"/>
              <a:gd name="T44" fmla="*/ 2276 w 5337"/>
              <a:gd name="T45" fmla="*/ 488 h 957"/>
              <a:gd name="T46" fmla="*/ 2207 w 5337"/>
              <a:gd name="T47" fmla="*/ 504 h 957"/>
              <a:gd name="T48" fmla="*/ 2186 w 5337"/>
              <a:gd name="T49" fmla="*/ 519 h 957"/>
              <a:gd name="T50" fmla="*/ 2042 w 5337"/>
              <a:gd name="T51" fmla="*/ 531 h 957"/>
              <a:gd name="T52" fmla="*/ 1964 w 5337"/>
              <a:gd name="T53" fmla="*/ 550 h 957"/>
              <a:gd name="T54" fmla="*/ 1824 w 5337"/>
              <a:gd name="T55" fmla="*/ 564 h 957"/>
              <a:gd name="T56" fmla="*/ 1727 w 5337"/>
              <a:gd name="T57" fmla="*/ 583 h 957"/>
              <a:gd name="T58" fmla="*/ 1585 w 5337"/>
              <a:gd name="T59" fmla="*/ 600 h 957"/>
              <a:gd name="T60" fmla="*/ 1514 w 5337"/>
              <a:gd name="T61" fmla="*/ 616 h 957"/>
              <a:gd name="T62" fmla="*/ 1434 w 5337"/>
              <a:gd name="T63" fmla="*/ 628 h 957"/>
              <a:gd name="T64" fmla="*/ 1360 w 5337"/>
              <a:gd name="T65" fmla="*/ 647 h 957"/>
              <a:gd name="T66" fmla="*/ 1275 w 5337"/>
              <a:gd name="T67" fmla="*/ 661 h 957"/>
              <a:gd name="T68" fmla="*/ 1176 w 5337"/>
              <a:gd name="T69" fmla="*/ 685 h 957"/>
              <a:gd name="T70" fmla="*/ 1112 w 5337"/>
              <a:gd name="T71" fmla="*/ 695 h 957"/>
              <a:gd name="T72" fmla="*/ 1086 w 5337"/>
              <a:gd name="T73" fmla="*/ 707 h 957"/>
              <a:gd name="T74" fmla="*/ 1050 w 5337"/>
              <a:gd name="T75" fmla="*/ 721 h 957"/>
              <a:gd name="T76" fmla="*/ 987 w 5337"/>
              <a:gd name="T77" fmla="*/ 733 h 957"/>
              <a:gd name="T78" fmla="*/ 911 w 5337"/>
              <a:gd name="T79" fmla="*/ 742 h 957"/>
              <a:gd name="T80" fmla="*/ 864 w 5337"/>
              <a:gd name="T81" fmla="*/ 754 h 957"/>
              <a:gd name="T82" fmla="*/ 750 w 5337"/>
              <a:gd name="T83" fmla="*/ 769 h 957"/>
              <a:gd name="T84" fmla="*/ 700 w 5337"/>
              <a:gd name="T85" fmla="*/ 788 h 957"/>
              <a:gd name="T86" fmla="*/ 615 w 5337"/>
              <a:gd name="T87" fmla="*/ 802 h 957"/>
              <a:gd name="T88" fmla="*/ 587 w 5337"/>
              <a:gd name="T89" fmla="*/ 819 h 957"/>
              <a:gd name="T90" fmla="*/ 478 w 5337"/>
              <a:gd name="T91" fmla="*/ 835 h 957"/>
              <a:gd name="T92" fmla="*/ 433 w 5337"/>
              <a:gd name="T93" fmla="*/ 850 h 957"/>
              <a:gd name="T94" fmla="*/ 350 w 5337"/>
              <a:gd name="T95" fmla="*/ 861 h 957"/>
              <a:gd name="T96" fmla="*/ 301 w 5337"/>
              <a:gd name="T97" fmla="*/ 883 h 957"/>
              <a:gd name="T98" fmla="*/ 239 w 5337"/>
              <a:gd name="T99" fmla="*/ 895 h 957"/>
              <a:gd name="T100" fmla="*/ 137 w 5337"/>
              <a:gd name="T101" fmla="*/ 914 h 957"/>
              <a:gd name="T102" fmla="*/ 92 w 5337"/>
              <a:gd name="T103" fmla="*/ 923 h 957"/>
              <a:gd name="T104" fmla="*/ 54 w 5337"/>
              <a:gd name="T105" fmla="*/ 942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337" h="957">
                <a:moveTo>
                  <a:pt x="5337" y="0"/>
                </a:moveTo>
                <a:lnTo>
                  <a:pt x="5247" y="0"/>
                </a:lnTo>
                <a:lnTo>
                  <a:pt x="5247" y="59"/>
                </a:lnTo>
                <a:lnTo>
                  <a:pt x="5011" y="59"/>
                </a:lnTo>
                <a:lnTo>
                  <a:pt x="5011" y="93"/>
                </a:lnTo>
                <a:lnTo>
                  <a:pt x="4828" y="93"/>
                </a:lnTo>
                <a:lnTo>
                  <a:pt x="4828" y="105"/>
                </a:lnTo>
                <a:lnTo>
                  <a:pt x="4802" y="105"/>
                </a:lnTo>
                <a:lnTo>
                  <a:pt x="4802" y="109"/>
                </a:lnTo>
                <a:lnTo>
                  <a:pt x="4791" y="109"/>
                </a:lnTo>
                <a:lnTo>
                  <a:pt x="4791" y="124"/>
                </a:lnTo>
                <a:lnTo>
                  <a:pt x="4767" y="124"/>
                </a:lnTo>
                <a:lnTo>
                  <a:pt x="4767" y="131"/>
                </a:lnTo>
                <a:lnTo>
                  <a:pt x="4743" y="131"/>
                </a:lnTo>
                <a:lnTo>
                  <a:pt x="4743" y="147"/>
                </a:lnTo>
                <a:lnTo>
                  <a:pt x="4566" y="147"/>
                </a:lnTo>
                <a:lnTo>
                  <a:pt x="4566" y="159"/>
                </a:lnTo>
                <a:lnTo>
                  <a:pt x="4535" y="159"/>
                </a:lnTo>
                <a:lnTo>
                  <a:pt x="4535" y="169"/>
                </a:lnTo>
                <a:lnTo>
                  <a:pt x="4526" y="169"/>
                </a:lnTo>
                <a:lnTo>
                  <a:pt x="4526" y="181"/>
                </a:lnTo>
                <a:lnTo>
                  <a:pt x="4519" y="181"/>
                </a:lnTo>
                <a:lnTo>
                  <a:pt x="4519" y="193"/>
                </a:lnTo>
                <a:lnTo>
                  <a:pt x="4476" y="193"/>
                </a:lnTo>
                <a:lnTo>
                  <a:pt x="4476" y="197"/>
                </a:lnTo>
                <a:lnTo>
                  <a:pt x="4466" y="197"/>
                </a:lnTo>
                <a:lnTo>
                  <a:pt x="4466" y="202"/>
                </a:lnTo>
                <a:lnTo>
                  <a:pt x="4263" y="202"/>
                </a:lnTo>
                <a:lnTo>
                  <a:pt x="4263" y="212"/>
                </a:lnTo>
                <a:lnTo>
                  <a:pt x="4244" y="212"/>
                </a:lnTo>
                <a:lnTo>
                  <a:pt x="4244" y="214"/>
                </a:lnTo>
                <a:lnTo>
                  <a:pt x="4228" y="214"/>
                </a:lnTo>
                <a:lnTo>
                  <a:pt x="4228" y="221"/>
                </a:lnTo>
                <a:lnTo>
                  <a:pt x="4126" y="221"/>
                </a:lnTo>
                <a:lnTo>
                  <a:pt x="4126" y="226"/>
                </a:lnTo>
                <a:lnTo>
                  <a:pt x="4112" y="226"/>
                </a:lnTo>
                <a:lnTo>
                  <a:pt x="4112" y="228"/>
                </a:lnTo>
                <a:lnTo>
                  <a:pt x="4105" y="228"/>
                </a:lnTo>
                <a:lnTo>
                  <a:pt x="4105" y="235"/>
                </a:lnTo>
                <a:lnTo>
                  <a:pt x="4005" y="235"/>
                </a:lnTo>
                <a:lnTo>
                  <a:pt x="4005" y="240"/>
                </a:lnTo>
                <a:lnTo>
                  <a:pt x="3941" y="240"/>
                </a:lnTo>
                <a:lnTo>
                  <a:pt x="3941" y="247"/>
                </a:lnTo>
                <a:lnTo>
                  <a:pt x="3766" y="247"/>
                </a:lnTo>
                <a:lnTo>
                  <a:pt x="3766" y="252"/>
                </a:lnTo>
                <a:lnTo>
                  <a:pt x="3655" y="252"/>
                </a:lnTo>
                <a:lnTo>
                  <a:pt x="3655" y="259"/>
                </a:lnTo>
                <a:lnTo>
                  <a:pt x="3629" y="259"/>
                </a:lnTo>
                <a:lnTo>
                  <a:pt x="3629" y="266"/>
                </a:lnTo>
                <a:lnTo>
                  <a:pt x="3565" y="266"/>
                </a:lnTo>
                <a:lnTo>
                  <a:pt x="3565" y="274"/>
                </a:lnTo>
                <a:lnTo>
                  <a:pt x="3497" y="274"/>
                </a:lnTo>
                <a:lnTo>
                  <a:pt x="3497" y="278"/>
                </a:lnTo>
                <a:lnTo>
                  <a:pt x="3385" y="278"/>
                </a:lnTo>
                <a:lnTo>
                  <a:pt x="3376" y="278"/>
                </a:lnTo>
                <a:lnTo>
                  <a:pt x="3376" y="293"/>
                </a:lnTo>
                <a:lnTo>
                  <a:pt x="3295" y="293"/>
                </a:lnTo>
                <a:lnTo>
                  <a:pt x="3295" y="300"/>
                </a:lnTo>
                <a:lnTo>
                  <a:pt x="3189" y="300"/>
                </a:lnTo>
                <a:lnTo>
                  <a:pt x="3189" y="304"/>
                </a:lnTo>
                <a:lnTo>
                  <a:pt x="3033" y="304"/>
                </a:lnTo>
                <a:lnTo>
                  <a:pt x="3033" y="312"/>
                </a:lnTo>
                <a:lnTo>
                  <a:pt x="3028" y="312"/>
                </a:lnTo>
                <a:lnTo>
                  <a:pt x="3028" y="316"/>
                </a:lnTo>
                <a:lnTo>
                  <a:pt x="3014" y="316"/>
                </a:lnTo>
                <a:lnTo>
                  <a:pt x="3014" y="321"/>
                </a:lnTo>
                <a:lnTo>
                  <a:pt x="3002" y="321"/>
                </a:lnTo>
                <a:lnTo>
                  <a:pt x="3002" y="326"/>
                </a:lnTo>
                <a:lnTo>
                  <a:pt x="2988" y="326"/>
                </a:lnTo>
                <a:lnTo>
                  <a:pt x="2988" y="331"/>
                </a:lnTo>
                <a:lnTo>
                  <a:pt x="2978" y="331"/>
                </a:lnTo>
                <a:lnTo>
                  <a:pt x="2978" y="335"/>
                </a:lnTo>
                <a:lnTo>
                  <a:pt x="2969" y="335"/>
                </a:lnTo>
                <a:lnTo>
                  <a:pt x="2969" y="345"/>
                </a:lnTo>
                <a:lnTo>
                  <a:pt x="2952" y="345"/>
                </a:lnTo>
                <a:lnTo>
                  <a:pt x="2938" y="345"/>
                </a:lnTo>
                <a:lnTo>
                  <a:pt x="2938" y="354"/>
                </a:lnTo>
                <a:lnTo>
                  <a:pt x="2924" y="354"/>
                </a:lnTo>
                <a:lnTo>
                  <a:pt x="2924" y="359"/>
                </a:lnTo>
                <a:lnTo>
                  <a:pt x="2860" y="359"/>
                </a:lnTo>
                <a:lnTo>
                  <a:pt x="2860" y="371"/>
                </a:lnTo>
                <a:lnTo>
                  <a:pt x="2837" y="371"/>
                </a:lnTo>
                <a:lnTo>
                  <a:pt x="2837" y="378"/>
                </a:lnTo>
                <a:lnTo>
                  <a:pt x="2815" y="378"/>
                </a:lnTo>
                <a:lnTo>
                  <a:pt x="2815" y="385"/>
                </a:lnTo>
                <a:lnTo>
                  <a:pt x="2763" y="385"/>
                </a:lnTo>
                <a:lnTo>
                  <a:pt x="2763" y="390"/>
                </a:lnTo>
                <a:lnTo>
                  <a:pt x="2702" y="390"/>
                </a:lnTo>
                <a:lnTo>
                  <a:pt x="2702" y="397"/>
                </a:lnTo>
                <a:lnTo>
                  <a:pt x="2695" y="397"/>
                </a:lnTo>
                <a:lnTo>
                  <a:pt x="2695" y="407"/>
                </a:lnTo>
                <a:lnTo>
                  <a:pt x="2643" y="407"/>
                </a:lnTo>
                <a:lnTo>
                  <a:pt x="2643" y="412"/>
                </a:lnTo>
                <a:lnTo>
                  <a:pt x="2593" y="412"/>
                </a:lnTo>
                <a:lnTo>
                  <a:pt x="2593" y="419"/>
                </a:lnTo>
                <a:lnTo>
                  <a:pt x="2567" y="419"/>
                </a:lnTo>
                <a:lnTo>
                  <a:pt x="2567" y="426"/>
                </a:lnTo>
                <a:lnTo>
                  <a:pt x="2555" y="426"/>
                </a:lnTo>
                <a:lnTo>
                  <a:pt x="2555" y="431"/>
                </a:lnTo>
                <a:lnTo>
                  <a:pt x="2512" y="431"/>
                </a:lnTo>
                <a:lnTo>
                  <a:pt x="2512" y="438"/>
                </a:lnTo>
                <a:lnTo>
                  <a:pt x="2441" y="438"/>
                </a:lnTo>
                <a:lnTo>
                  <a:pt x="2441" y="445"/>
                </a:lnTo>
                <a:lnTo>
                  <a:pt x="2427" y="445"/>
                </a:lnTo>
                <a:lnTo>
                  <a:pt x="2427" y="452"/>
                </a:lnTo>
                <a:lnTo>
                  <a:pt x="2401" y="452"/>
                </a:lnTo>
                <a:lnTo>
                  <a:pt x="2401" y="457"/>
                </a:lnTo>
                <a:lnTo>
                  <a:pt x="2366" y="457"/>
                </a:lnTo>
                <a:lnTo>
                  <a:pt x="2366" y="464"/>
                </a:lnTo>
                <a:lnTo>
                  <a:pt x="2304" y="464"/>
                </a:lnTo>
                <a:lnTo>
                  <a:pt x="2304" y="471"/>
                </a:lnTo>
                <a:lnTo>
                  <a:pt x="2290" y="471"/>
                </a:lnTo>
                <a:lnTo>
                  <a:pt x="2290" y="476"/>
                </a:lnTo>
                <a:lnTo>
                  <a:pt x="2276" y="476"/>
                </a:lnTo>
                <a:lnTo>
                  <a:pt x="2276" y="488"/>
                </a:lnTo>
                <a:lnTo>
                  <a:pt x="2264" y="488"/>
                </a:lnTo>
                <a:lnTo>
                  <a:pt x="2264" y="497"/>
                </a:lnTo>
                <a:lnTo>
                  <a:pt x="2252" y="497"/>
                </a:lnTo>
                <a:lnTo>
                  <a:pt x="2252" y="504"/>
                </a:lnTo>
                <a:lnTo>
                  <a:pt x="2207" y="504"/>
                </a:lnTo>
                <a:lnTo>
                  <a:pt x="2207" y="512"/>
                </a:lnTo>
                <a:lnTo>
                  <a:pt x="2200" y="512"/>
                </a:lnTo>
                <a:lnTo>
                  <a:pt x="2200" y="516"/>
                </a:lnTo>
                <a:lnTo>
                  <a:pt x="2186" y="516"/>
                </a:lnTo>
                <a:lnTo>
                  <a:pt x="2186" y="519"/>
                </a:lnTo>
                <a:lnTo>
                  <a:pt x="2174" y="519"/>
                </a:lnTo>
                <a:lnTo>
                  <a:pt x="2174" y="523"/>
                </a:lnTo>
                <a:lnTo>
                  <a:pt x="2127" y="523"/>
                </a:lnTo>
                <a:lnTo>
                  <a:pt x="2127" y="531"/>
                </a:lnTo>
                <a:lnTo>
                  <a:pt x="2042" y="531"/>
                </a:lnTo>
                <a:lnTo>
                  <a:pt x="2042" y="535"/>
                </a:lnTo>
                <a:lnTo>
                  <a:pt x="2004" y="535"/>
                </a:lnTo>
                <a:lnTo>
                  <a:pt x="2004" y="542"/>
                </a:lnTo>
                <a:lnTo>
                  <a:pt x="1964" y="542"/>
                </a:lnTo>
                <a:lnTo>
                  <a:pt x="1964" y="550"/>
                </a:lnTo>
                <a:lnTo>
                  <a:pt x="1878" y="550"/>
                </a:lnTo>
                <a:lnTo>
                  <a:pt x="1878" y="557"/>
                </a:lnTo>
                <a:lnTo>
                  <a:pt x="1841" y="557"/>
                </a:lnTo>
                <a:lnTo>
                  <a:pt x="1841" y="564"/>
                </a:lnTo>
                <a:lnTo>
                  <a:pt x="1824" y="564"/>
                </a:lnTo>
                <a:lnTo>
                  <a:pt x="1824" y="571"/>
                </a:lnTo>
                <a:lnTo>
                  <a:pt x="1812" y="571"/>
                </a:lnTo>
                <a:lnTo>
                  <a:pt x="1812" y="576"/>
                </a:lnTo>
                <a:lnTo>
                  <a:pt x="1727" y="576"/>
                </a:lnTo>
                <a:lnTo>
                  <a:pt x="1727" y="583"/>
                </a:lnTo>
                <a:lnTo>
                  <a:pt x="1713" y="583"/>
                </a:lnTo>
                <a:lnTo>
                  <a:pt x="1713" y="588"/>
                </a:lnTo>
                <a:lnTo>
                  <a:pt x="1599" y="588"/>
                </a:lnTo>
                <a:lnTo>
                  <a:pt x="1599" y="600"/>
                </a:lnTo>
                <a:lnTo>
                  <a:pt x="1585" y="600"/>
                </a:lnTo>
                <a:lnTo>
                  <a:pt x="1585" y="604"/>
                </a:lnTo>
                <a:lnTo>
                  <a:pt x="1573" y="604"/>
                </a:lnTo>
                <a:lnTo>
                  <a:pt x="1573" y="609"/>
                </a:lnTo>
                <a:lnTo>
                  <a:pt x="1514" y="609"/>
                </a:lnTo>
                <a:lnTo>
                  <a:pt x="1514" y="616"/>
                </a:lnTo>
                <a:lnTo>
                  <a:pt x="1488" y="616"/>
                </a:lnTo>
                <a:lnTo>
                  <a:pt x="1488" y="623"/>
                </a:lnTo>
                <a:lnTo>
                  <a:pt x="1462" y="623"/>
                </a:lnTo>
                <a:lnTo>
                  <a:pt x="1462" y="628"/>
                </a:lnTo>
                <a:lnTo>
                  <a:pt x="1434" y="628"/>
                </a:lnTo>
                <a:lnTo>
                  <a:pt x="1434" y="633"/>
                </a:lnTo>
                <a:lnTo>
                  <a:pt x="1419" y="633"/>
                </a:lnTo>
                <a:lnTo>
                  <a:pt x="1419" y="638"/>
                </a:lnTo>
                <a:lnTo>
                  <a:pt x="1360" y="638"/>
                </a:lnTo>
                <a:lnTo>
                  <a:pt x="1360" y="647"/>
                </a:lnTo>
                <a:lnTo>
                  <a:pt x="1311" y="647"/>
                </a:lnTo>
                <a:lnTo>
                  <a:pt x="1311" y="654"/>
                </a:lnTo>
                <a:lnTo>
                  <a:pt x="1287" y="654"/>
                </a:lnTo>
                <a:lnTo>
                  <a:pt x="1287" y="661"/>
                </a:lnTo>
                <a:lnTo>
                  <a:pt x="1275" y="661"/>
                </a:lnTo>
                <a:lnTo>
                  <a:pt x="1275" y="669"/>
                </a:lnTo>
                <a:lnTo>
                  <a:pt x="1237" y="669"/>
                </a:lnTo>
                <a:lnTo>
                  <a:pt x="1237" y="676"/>
                </a:lnTo>
                <a:lnTo>
                  <a:pt x="1176" y="676"/>
                </a:lnTo>
                <a:lnTo>
                  <a:pt x="1176" y="685"/>
                </a:lnTo>
                <a:lnTo>
                  <a:pt x="1164" y="685"/>
                </a:lnTo>
                <a:lnTo>
                  <a:pt x="1164" y="690"/>
                </a:lnTo>
                <a:lnTo>
                  <a:pt x="1140" y="690"/>
                </a:lnTo>
                <a:lnTo>
                  <a:pt x="1140" y="695"/>
                </a:lnTo>
                <a:lnTo>
                  <a:pt x="1112" y="695"/>
                </a:lnTo>
                <a:lnTo>
                  <a:pt x="1112" y="700"/>
                </a:lnTo>
                <a:lnTo>
                  <a:pt x="1100" y="700"/>
                </a:lnTo>
                <a:lnTo>
                  <a:pt x="1100" y="702"/>
                </a:lnTo>
                <a:lnTo>
                  <a:pt x="1086" y="702"/>
                </a:lnTo>
                <a:lnTo>
                  <a:pt x="1086" y="707"/>
                </a:lnTo>
                <a:lnTo>
                  <a:pt x="1074" y="707"/>
                </a:lnTo>
                <a:lnTo>
                  <a:pt x="1074" y="714"/>
                </a:lnTo>
                <a:lnTo>
                  <a:pt x="1060" y="714"/>
                </a:lnTo>
                <a:lnTo>
                  <a:pt x="1050" y="714"/>
                </a:lnTo>
                <a:lnTo>
                  <a:pt x="1050" y="721"/>
                </a:lnTo>
                <a:lnTo>
                  <a:pt x="1034" y="721"/>
                </a:lnTo>
                <a:lnTo>
                  <a:pt x="1034" y="728"/>
                </a:lnTo>
                <a:lnTo>
                  <a:pt x="998" y="728"/>
                </a:lnTo>
                <a:lnTo>
                  <a:pt x="998" y="733"/>
                </a:lnTo>
                <a:lnTo>
                  <a:pt x="987" y="733"/>
                </a:lnTo>
                <a:lnTo>
                  <a:pt x="987" y="735"/>
                </a:lnTo>
                <a:lnTo>
                  <a:pt x="951" y="735"/>
                </a:lnTo>
                <a:lnTo>
                  <a:pt x="951" y="742"/>
                </a:lnTo>
                <a:lnTo>
                  <a:pt x="932" y="742"/>
                </a:lnTo>
                <a:lnTo>
                  <a:pt x="911" y="742"/>
                </a:lnTo>
                <a:lnTo>
                  <a:pt x="911" y="750"/>
                </a:lnTo>
                <a:lnTo>
                  <a:pt x="899" y="750"/>
                </a:lnTo>
                <a:lnTo>
                  <a:pt x="899" y="754"/>
                </a:lnTo>
                <a:lnTo>
                  <a:pt x="871" y="754"/>
                </a:lnTo>
                <a:lnTo>
                  <a:pt x="864" y="754"/>
                </a:lnTo>
                <a:lnTo>
                  <a:pt x="864" y="761"/>
                </a:lnTo>
                <a:lnTo>
                  <a:pt x="830" y="761"/>
                </a:lnTo>
                <a:lnTo>
                  <a:pt x="830" y="769"/>
                </a:lnTo>
                <a:lnTo>
                  <a:pt x="762" y="769"/>
                </a:lnTo>
                <a:lnTo>
                  <a:pt x="750" y="769"/>
                </a:lnTo>
                <a:lnTo>
                  <a:pt x="750" y="773"/>
                </a:lnTo>
                <a:lnTo>
                  <a:pt x="733" y="773"/>
                </a:lnTo>
                <a:lnTo>
                  <a:pt x="733" y="780"/>
                </a:lnTo>
                <a:lnTo>
                  <a:pt x="700" y="780"/>
                </a:lnTo>
                <a:lnTo>
                  <a:pt x="700" y="788"/>
                </a:lnTo>
                <a:lnTo>
                  <a:pt x="674" y="788"/>
                </a:lnTo>
                <a:lnTo>
                  <a:pt x="674" y="795"/>
                </a:lnTo>
                <a:lnTo>
                  <a:pt x="660" y="795"/>
                </a:lnTo>
                <a:lnTo>
                  <a:pt x="660" y="802"/>
                </a:lnTo>
                <a:lnTo>
                  <a:pt x="615" y="802"/>
                </a:lnTo>
                <a:lnTo>
                  <a:pt x="615" y="811"/>
                </a:lnTo>
                <a:lnTo>
                  <a:pt x="599" y="811"/>
                </a:lnTo>
                <a:lnTo>
                  <a:pt x="599" y="814"/>
                </a:lnTo>
                <a:lnTo>
                  <a:pt x="587" y="814"/>
                </a:lnTo>
                <a:lnTo>
                  <a:pt x="587" y="819"/>
                </a:lnTo>
                <a:lnTo>
                  <a:pt x="573" y="819"/>
                </a:lnTo>
                <a:lnTo>
                  <a:pt x="573" y="828"/>
                </a:lnTo>
                <a:lnTo>
                  <a:pt x="521" y="828"/>
                </a:lnTo>
                <a:lnTo>
                  <a:pt x="521" y="835"/>
                </a:lnTo>
                <a:lnTo>
                  <a:pt x="478" y="835"/>
                </a:lnTo>
                <a:lnTo>
                  <a:pt x="473" y="835"/>
                </a:lnTo>
                <a:lnTo>
                  <a:pt x="473" y="840"/>
                </a:lnTo>
                <a:lnTo>
                  <a:pt x="459" y="840"/>
                </a:lnTo>
                <a:lnTo>
                  <a:pt x="433" y="840"/>
                </a:lnTo>
                <a:lnTo>
                  <a:pt x="433" y="850"/>
                </a:lnTo>
                <a:lnTo>
                  <a:pt x="383" y="850"/>
                </a:lnTo>
                <a:lnTo>
                  <a:pt x="383" y="854"/>
                </a:lnTo>
                <a:lnTo>
                  <a:pt x="364" y="854"/>
                </a:lnTo>
                <a:lnTo>
                  <a:pt x="364" y="861"/>
                </a:lnTo>
                <a:lnTo>
                  <a:pt x="350" y="861"/>
                </a:lnTo>
                <a:lnTo>
                  <a:pt x="350" y="866"/>
                </a:lnTo>
                <a:lnTo>
                  <a:pt x="329" y="866"/>
                </a:lnTo>
                <a:lnTo>
                  <a:pt x="329" y="876"/>
                </a:lnTo>
                <a:lnTo>
                  <a:pt x="301" y="876"/>
                </a:lnTo>
                <a:lnTo>
                  <a:pt x="301" y="883"/>
                </a:lnTo>
                <a:lnTo>
                  <a:pt x="267" y="883"/>
                </a:lnTo>
                <a:lnTo>
                  <a:pt x="267" y="888"/>
                </a:lnTo>
                <a:lnTo>
                  <a:pt x="253" y="888"/>
                </a:lnTo>
                <a:lnTo>
                  <a:pt x="253" y="895"/>
                </a:lnTo>
                <a:lnTo>
                  <a:pt x="239" y="895"/>
                </a:lnTo>
                <a:lnTo>
                  <a:pt x="239" y="902"/>
                </a:lnTo>
                <a:lnTo>
                  <a:pt x="159" y="902"/>
                </a:lnTo>
                <a:lnTo>
                  <a:pt x="159" y="904"/>
                </a:lnTo>
                <a:lnTo>
                  <a:pt x="137" y="904"/>
                </a:lnTo>
                <a:lnTo>
                  <a:pt x="137" y="914"/>
                </a:lnTo>
                <a:lnTo>
                  <a:pt x="121" y="914"/>
                </a:lnTo>
                <a:lnTo>
                  <a:pt x="121" y="919"/>
                </a:lnTo>
                <a:lnTo>
                  <a:pt x="102" y="919"/>
                </a:lnTo>
                <a:lnTo>
                  <a:pt x="102" y="923"/>
                </a:lnTo>
                <a:lnTo>
                  <a:pt x="92" y="923"/>
                </a:lnTo>
                <a:lnTo>
                  <a:pt x="92" y="928"/>
                </a:lnTo>
                <a:lnTo>
                  <a:pt x="73" y="928"/>
                </a:lnTo>
                <a:lnTo>
                  <a:pt x="73" y="935"/>
                </a:lnTo>
                <a:lnTo>
                  <a:pt x="54" y="935"/>
                </a:lnTo>
                <a:lnTo>
                  <a:pt x="54" y="942"/>
                </a:lnTo>
                <a:lnTo>
                  <a:pt x="28" y="942"/>
                </a:lnTo>
                <a:lnTo>
                  <a:pt x="28" y="947"/>
                </a:lnTo>
                <a:lnTo>
                  <a:pt x="0" y="947"/>
                </a:lnTo>
                <a:lnTo>
                  <a:pt x="0" y="957"/>
                </a:ln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25" name="Straight Arrow Connector 16"/>
          <p:cNvCxnSpPr>
            <a:cxnSpLocks noChangeShapeType="1"/>
          </p:cNvCxnSpPr>
          <p:nvPr/>
        </p:nvCxnSpPr>
        <p:spPr bwMode="auto">
          <a:xfrm>
            <a:off x="6761069" y="4149539"/>
            <a:ext cx="0" cy="691568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</p:cxnSp>
      <p:sp>
        <p:nvSpPr>
          <p:cNvPr id="126" name="TextBox 33"/>
          <p:cNvSpPr txBox="1">
            <a:spLocks noChangeArrowheads="1"/>
          </p:cNvSpPr>
          <p:nvPr/>
        </p:nvSpPr>
        <p:spPr bwMode="auto">
          <a:xfrm>
            <a:off x="5760003" y="3972044"/>
            <a:ext cx="6174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P&lt;0.001</a:t>
            </a:r>
          </a:p>
        </p:txBody>
      </p:sp>
      <p:sp>
        <p:nvSpPr>
          <p:cNvPr id="127" name="TextBox 33"/>
          <p:cNvSpPr txBox="1">
            <a:spLocks noChangeArrowheads="1"/>
          </p:cNvSpPr>
          <p:nvPr/>
        </p:nvSpPr>
        <p:spPr bwMode="auto">
          <a:xfrm>
            <a:off x="6878483" y="4217451"/>
            <a:ext cx="3513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8%</a:t>
            </a:r>
          </a:p>
        </p:txBody>
      </p:sp>
      <p:sp>
        <p:nvSpPr>
          <p:cNvPr id="128" name="TextBox 33"/>
          <p:cNvSpPr txBox="1">
            <a:spLocks noChangeArrowheads="1"/>
          </p:cNvSpPr>
          <p:nvPr/>
        </p:nvSpPr>
        <p:spPr bwMode="auto">
          <a:xfrm>
            <a:off x="4587326" y="5453231"/>
            <a:ext cx="4924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Giorni</a:t>
            </a:r>
          </a:p>
        </p:txBody>
      </p:sp>
      <p:sp>
        <p:nvSpPr>
          <p:cNvPr id="132" name="CasellaDiTesto 131"/>
          <p:cNvSpPr txBox="1"/>
          <p:nvPr/>
        </p:nvSpPr>
        <p:spPr>
          <a:xfrm>
            <a:off x="94921" y="208683"/>
            <a:ext cx="6447146" cy="73866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Incidenza di eventi ischemici ed emorragici ed età</a:t>
            </a:r>
            <a:endParaRPr kumimoji="0" lang="it-IT" sz="2100" b="1" i="0" u="none" strike="noStrike" kern="1200" cap="none" spc="0" normalizeH="0" baseline="3000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" name="Titolo 1"/>
          <p:cNvSpPr txBox="1">
            <a:spLocks/>
          </p:cNvSpPr>
          <p:nvPr/>
        </p:nvSpPr>
        <p:spPr>
          <a:xfrm>
            <a:off x="6961909" y="5752259"/>
            <a:ext cx="2182091" cy="303044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baseline="0">
                <a:solidFill>
                  <a:srgbClr val="CC007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Kato  ET </a:t>
            </a:r>
            <a:r>
              <a:rPr kumimoji="0" lang="it-IT" sz="8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</a:t>
            </a:r>
            <a:r>
              <a:rPr kumimoji="0" lang="it-IT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al. 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 Am Heart </a:t>
            </a: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Assoc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2016;5(5) </a:t>
            </a:r>
            <a:endParaRPr kumimoji="0" lang="it-IT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4" name="Immagine 1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16" y="920891"/>
            <a:ext cx="1019501" cy="55122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1838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7" y="1699421"/>
            <a:ext cx="8651780" cy="3619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62156" y="5517197"/>
            <a:ext cx="4775315" cy="421308"/>
          </a:xfrm>
          <a:prstGeom prst="rect">
            <a:avLst/>
          </a:prstGeom>
          <a:noFill/>
        </p:spPr>
        <p:txBody>
          <a:bodyPr vert="horz" lIns="68580" tIns="34290" rIns="68580" bIns="3429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baseline="0">
                <a:solidFill>
                  <a:srgbClr val="CC007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IC, </a:t>
            </a: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intervallo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di </a:t>
            </a: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confidenza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; ICH, </a:t>
            </a: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emorragia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intracranica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; ESS, </a:t>
            </a: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eventi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embolici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sistemici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*Pazienti trattati con </a:t>
            </a:r>
            <a:r>
              <a:rPr kumimoji="0" lang="it-IT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edoxaban</a:t>
            </a: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30 mg con peso ≤60 kg, compromissione moderata della funzionalità renale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o uso concomitante di inibitori della P-</a:t>
            </a:r>
            <a:r>
              <a:rPr kumimoji="0" lang="it-IT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gp</a:t>
            </a: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529767" y="3550032"/>
            <a:ext cx="1847384" cy="275893"/>
          </a:xfrm>
          <a:prstGeom prst="rect">
            <a:avLst/>
          </a:prstGeom>
          <a:noFill/>
        </p:spPr>
        <p:txBody>
          <a:bodyPr vert="horz" lIns="68580" tIns="3429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baseline="0">
                <a:solidFill>
                  <a:srgbClr val="CC007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Figura elaborata da  Figura 3, pag. 6, Kato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16" y="920891"/>
            <a:ext cx="1019501" cy="5512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-2" y="921273"/>
            <a:ext cx="4283301" cy="41549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Endpoint</a:t>
            </a:r>
            <a:r>
              <a:rPr kumimoji="0" lang="it-IT" sz="21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di Efficacia e Sicurezza</a:t>
            </a:r>
            <a:endParaRPr kumimoji="0" lang="it-IT" sz="2100" b="1" i="0" u="none" strike="noStrike" kern="1200" cap="none" spc="0" normalizeH="0" baseline="3000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6961909" y="5752259"/>
            <a:ext cx="2182091" cy="303044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baseline="0">
                <a:solidFill>
                  <a:srgbClr val="CC007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Kato  ET </a:t>
            </a:r>
            <a:r>
              <a:rPr kumimoji="0" lang="it-IT" sz="82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</a:t>
            </a:r>
            <a:r>
              <a:rPr kumimoji="0" lang="it-IT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al. 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 Am Heart </a:t>
            </a: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Assoc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2016;5(5) </a:t>
            </a:r>
            <a:endParaRPr kumimoji="0" lang="it-IT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4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48915" y="866706"/>
            <a:ext cx="7886700" cy="994172"/>
          </a:xfrm>
        </p:spPr>
        <p:txBody>
          <a:bodyPr>
            <a:normAutofit/>
          </a:bodyPr>
          <a:lstStyle/>
          <a:p>
            <a:r>
              <a:rPr lang="it-IT" sz="2250" b="1" dirty="0"/>
              <a:t>Incidenza per anno dei </a:t>
            </a:r>
            <a:r>
              <a:rPr lang="it-IT" sz="2250" b="1" dirty="0">
                <a:solidFill>
                  <a:srgbClr val="CC0000"/>
                </a:solidFill>
              </a:rPr>
              <a:t>sanguinamenti maggiori </a:t>
            </a:r>
            <a:r>
              <a:rPr lang="it-IT" sz="2250" b="1" i="1" dirty="0"/>
              <a:t>vs</a:t>
            </a:r>
            <a:r>
              <a:rPr lang="it-IT" sz="2250" b="1" dirty="0"/>
              <a:t> </a:t>
            </a:r>
            <a:r>
              <a:rPr lang="it-IT" sz="2250" b="1" dirty="0" err="1"/>
              <a:t>warfarin</a:t>
            </a:r>
            <a:r>
              <a:rPr lang="it-IT" sz="2250" b="1" dirty="0"/>
              <a:t> stratificata in base all’età</a:t>
            </a:r>
            <a:endParaRPr lang="it-IT" sz="2250" b="1" baseline="30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684239" y="5556052"/>
            <a:ext cx="250275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Grafici elaborati dalle tabelle S6 a pag. 7 e S7 a pag. 8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16" y="920891"/>
            <a:ext cx="1019501" cy="5512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24" y="1915063"/>
            <a:ext cx="8173208" cy="3097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961909" y="5752259"/>
            <a:ext cx="2182091" cy="303044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baseline="0">
                <a:solidFill>
                  <a:srgbClr val="CC007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Kato  ET </a:t>
            </a:r>
            <a:r>
              <a:rPr kumimoji="0" lang="it-IT" sz="8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</a:t>
            </a:r>
            <a:r>
              <a:rPr kumimoji="0" lang="it-IT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al. 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 Am Heart </a:t>
            </a: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Assoc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2016;5(5) </a:t>
            </a:r>
            <a:endParaRPr kumimoji="0" lang="it-IT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85967" y="5673841"/>
            <a:ext cx="3429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*Pazienti trattati con </a:t>
            </a:r>
            <a:r>
              <a:rPr kumimoji="0" lang="it-IT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edoxaban</a:t>
            </a: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30 mg se peso ≤60 kg, compromissione moderata della funzionalità   renale o uso concomitante di inibitori della P-</a:t>
            </a:r>
            <a:r>
              <a:rPr kumimoji="0" lang="it-IT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</a:t>
            </a: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4531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48915" y="866706"/>
            <a:ext cx="7886700" cy="994172"/>
          </a:xfrm>
        </p:spPr>
        <p:txBody>
          <a:bodyPr>
            <a:normAutofit/>
          </a:bodyPr>
          <a:lstStyle/>
          <a:p>
            <a:r>
              <a:rPr lang="it-IT" sz="2250" b="1" dirty="0"/>
              <a:t>Incidenza per anno di </a:t>
            </a:r>
            <a:r>
              <a:rPr lang="it-IT" sz="225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ictus/embolia sistemica </a:t>
            </a:r>
            <a:r>
              <a:rPr lang="it-IT" sz="2250" b="1" i="1" dirty="0"/>
              <a:t>vs</a:t>
            </a:r>
            <a:r>
              <a:rPr lang="it-IT" sz="2250" b="1" dirty="0"/>
              <a:t> </a:t>
            </a:r>
            <a:r>
              <a:rPr lang="it-IT" sz="2250" b="1" dirty="0" err="1"/>
              <a:t>warfarin</a:t>
            </a:r>
            <a:br>
              <a:rPr lang="it-IT" sz="2250" b="1" dirty="0"/>
            </a:br>
            <a:r>
              <a:rPr lang="it-IT" sz="2250" b="1" dirty="0"/>
              <a:t>stratificata in base all’età</a:t>
            </a:r>
            <a:endParaRPr lang="it-IT" sz="2250" b="1" baseline="30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684239" y="5556052"/>
            <a:ext cx="250275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Grafici elaborati dalle tabelle S6 a pag. 7 e S7 a pag. 8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16" y="920891"/>
            <a:ext cx="1019501" cy="5512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5" name="Rettangolo 24"/>
          <p:cNvSpPr/>
          <p:nvPr/>
        </p:nvSpPr>
        <p:spPr>
          <a:xfrm>
            <a:off x="185967" y="5673841"/>
            <a:ext cx="3429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*Pazienti trattati con </a:t>
            </a:r>
            <a:r>
              <a:rPr kumimoji="0" lang="it-IT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edoxaban</a:t>
            </a: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30 mg se peso ≤60 kg, compromissione moderata della funzionalità   renale o uso concomitante di inibitori della P-</a:t>
            </a:r>
            <a:r>
              <a:rPr kumimoji="0" lang="it-IT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</a:t>
            </a: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6" name="Titolo 1"/>
          <p:cNvSpPr txBox="1">
            <a:spLocks/>
          </p:cNvSpPr>
          <p:nvPr/>
        </p:nvSpPr>
        <p:spPr>
          <a:xfrm>
            <a:off x="6961909" y="5752259"/>
            <a:ext cx="2182091" cy="303044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baseline="0">
                <a:solidFill>
                  <a:srgbClr val="CC007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Kato  ET </a:t>
            </a:r>
            <a:r>
              <a:rPr kumimoji="0" lang="it-IT" sz="8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</a:t>
            </a:r>
            <a:r>
              <a:rPr kumimoji="0" lang="it-IT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al. 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 Am Heart </a:t>
            </a: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Assoc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2016;5(5) </a:t>
            </a:r>
            <a:endParaRPr kumimoji="0" lang="it-IT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21" y="2149469"/>
            <a:ext cx="8163108" cy="240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sellaDiTesto 9"/>
          <p:cNvSpPr txBox="1"/>
          <p:nvPr/>
        </p:nvSpPr>
        <p:spPr>
          <a:xfrm>
            <a:off x="2437544" y="2774373"/>
            <a:ext cx="702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E81ED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Ictus o SEE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425054" y="2630622"/>
            <a:ext cx="702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E81ED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Ictus o SEE</a:t>
            </a:r>
          </a:p>
        </p:txBody>
      </p:sp>
    </p:spTree>
    <p:extLst>
      <p:ext uri="{BB962C8B-B14F-4D97-AF65-F5344CB8AC3E}">
        <p14:creationId xmlns:p14="http://schemas.microsoft.com/office/powerpoint/2010/main" val="6915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0068" y="2221663"/>
            <a:ext cx="1408510" cy="652463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tIns="68580" bIns="6858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50" b="1" kern="0" dirty="0">
                <a:solidFill>
                  <a:prstClr val="black"/>
                </a:solidFill>
                <a:ea typeface="ＭＳ Ｐゴシック" pitchFamily="34" charset="-128"/>
                <a:cs typeface="Arial"/>
              </a:rPr>
              <a:t>DABIGATRAN</a:t>
            </a:r>
            <a:endParaRPr lang="en-GB" altLang="en-US" sz="1350" b="1" kern="0" baseline="30000" dirty="0">
              <a:solidFill>
                <a:prstClr val="black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32368" y="2229998"/>
            <a:ext cx="1408510" cy="645319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tIns="68580" bIns="6858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50" b="1" kern="0" dirty="0">
                <a:solidFill>
                  <a:prstClr val="black"/>
                </a:solidFill>
                <a:ea typeface="ＭＳ Ｐゴシック" pitchFamily="34" charset="-128"/>
                <a:cs typeface="Arial"/>
              </a:rPr>
              <a:t>APIXABAN</a:t>
            </a:r>
            <a:endParaRPr lang="en-GB" altLang="en-US" sz="1350" b="1" kern="0" baseline="30000" dirty="0">
              <a:solidFill>
                <a:prstClr val="black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125424" y="2229998"/>
            <a:ext cx="1408510" cy="645319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tIns="68580" bIns="6858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50" b="1" kern="0" dirty="0">
                <a:solidFill>
                  <a:prstClr val="black"/>
                </a:solidFill>
                <a:ea typeface="ＭＳ Ｐゴシック" pitchFamily="34" charset="-128"/>
                <a:cs typeface="Arial"/>
              </a:rPr>
              <a:t>EDOXABAN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125424" y="2650289"/>
            <a:ext cx="1408510" cy="2396728"/>
          </a:xfrm>
          <a:prstGeom prst="roundRect">
            <a:avLst>
              <a:gd name="adj" fmla="val 5872"/>
            </a:avLst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 lIns="27000" tIns="68580" rIns="27000" bIns="68580"/>
          <a:lstStyle/>
          <a:p>
            <a:pPr marL="80963" indent="-80963" eaLnBrk="0" fontAlgn="base" hangingPunct="0">
              <a:spcBef>
                <a:spcPct val="0"/>
              </a:spcBef>
              <a:spcAft>
                <a:spcPts val="225"/>
              </a:spcAft>
              <a:buFont typeface="Arial" pitchFamily="34" charset="0"/>
              <a:buChar char="•"/>
              <a:defRPr/>
            </a:pPr>
            <a:r>
              <a:rPr lang="en-US" sz="1200" b="1" kern="0" dirty="0">
                <a:solidFill>
                  <a:srgbClr val="0070C0"/>
                </a:solidFill>
                <a:cs typeface="Arial"/>
              </a:rPr>
              <a:t>60 mg QD</a:t>
            </a:r>
          </a:p>
          <a:p>
            <a:pPr marL="80963" indent="-80963" eaLnBrk="0" fontAlgn="base" hangingPunct="0">
              <a:spcBef>
                <a:spcPct val="0"/>
              </a:spcBef>
              <a:spcAft>
                <a:spcPts val="225"/>
              </a:spcAft>
              <a:buFont typeface="Arial" pitchFamily="34" charset="0"/>
              <a:buChar char="•"/>
              <a:defRPr/>
            </a:pP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30 mg QD se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almeno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 1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delle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seguenti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condizioni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:</a:t>
            </a:r>
          </a:p>
          <a:p>
            <a:pPr marL="270272" lvl="2" indent="-184547" eaLnBrk="0" fontAlgn="base" hangingPunct="0">
              <a:spcBef>
                <a:spcPct val="0"/>
              </a:spcBef>
              <a:spcAft>
                <a:spcPts val="225"/>
              </a:spcAft>
              <a:buFont typeface="Calibri" panose="020F0502020204030204" pitchFamily="34" charset="0"/>
              <a:buChar char="–"/>
              <a:defRPr/>
            </a:pP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Clearance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Creatinina</a:t>
            </a:r>
            <a:b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</a:b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15–49 mL/min</a:t>
            </a:r>
          </a:p>
          <a:p>
            <a:pPr marL="270272" lvl="1" indent="-175022" eaLnBrk="0" fontAlgn="base" hangingPunct="0">
              <a:spcBef>
                <a:spcPct val="0"/>
              </a:spcBef>
              <a:spcAft>
                <a:spcPts val="225"/>
              </a:spcAft>
              <a:buFont typeface="Calibri" panose="020F0502020204030204" pitchFamily="34" charset="0"/>
              <a:buChar char="–"/>
              <a:defRPr/>
            </a:pP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Peso ≤60 kg</a:t>
            </a:r>
          </a:p>
          <a:p>
            <a:pPr marL="270272" lvl="1" indent="-179785" eaLnBrk="0" fontAlgn="base" hangingPunct="0">
              <a:spcBef>
                <a:spcPct val="0"/>
              </a:spcBef>
              <a:spcAft>
                <a:spcPts val="225"/>
              </a:spcAft>
              <a:buFont typeface="Calibri" panose="020F0502020204030204" pitchFamily="34" charset="0"/>
              <a:buChar char="–"/>
              <a:defRPr/>
            </a:pP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Uso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 di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potenti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inibitori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 P-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gp</a:t>
            </a:r>
            <a:endParaRPr lang="en-US" sz="1200" b="1" kern="0" dirty="0">
              <a:solidFill>
                <a:srgbClr val="548DD4">
                  <a:lumMod val="50000"/>
                </a:srgbClr>
              </a:solidFill>
              <a:cs typeface="Arial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532368" y="2650289"/>
            <a:ext cx="1408510" cy="2396728"/>
          </a:xfrm>
          <a:prstGeom prst="roundRect">
            <a:avLst>
              <a:gd name="adj" fmla="val 5870"/>
            </a:avLst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 lIns="27000" tIns="68580" rIns="27000" bIns="68580"/>
          <a:lstStyle/>
          <a:p>
            <a:pPr marL="90488" indent="-90488" eaLnBrk="0" fontAlgn="base" hangingPunct="0">
              <a:spcBef>
                <a:spcPct val="0"/>
              </a:spcBef>
              <a:spcAft>
                <a:spcPts val="225"/>
              </a:spcAft>
              <a:buFont typeface="Arial" pitchFamily="34" charset="0"/>
              <a:buChar char="•"/>
              <a:defRPr/>
            </a:pPr>
            <a:r>
              <a:rPr lang="en-US" sz="1200" b="1" kern="0" dirty="0">
                <a:solidFill>
                  <a:srgbClr val="0070C0"/>
                </a:solidFill>
                <a:cs typeface="Arial"/>
              </a:rPr>
              <a:t>5 mg BID</a:t>
            </a:r>
          </a:p>
          <a:p>
            <a:pPr marL="90488" indent="-90488" eaLnBrk="0" fontAlgn="base" hangingPunct="0">
              <a:spcBef>
                <a:spcPct val="0"/>
              </a:spcBef>
              <a:spcAft>
                <a:spcPts val="225"/>
              </a:spcAft>
              <a:buFont typeface="Arial" pitchFamily="34" charset="0"/>
              <a:buChar char="•"/>
              <a:defRPr/>
            </a:pP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2.5 mg BID se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almeno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 2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delle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seguenti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condizioni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:</a:t>
            </a:r>
          </a:p>
          <a:p>
            <a:pPr marL="270272" lvl="1" indent="-175022" eaLnBrk="0" fontAlgn="base" hangingPunct="0">
              <a:spcBef>
                <a:spcPct val="0"/>
              </a:spcBef>
              <a:spcAft>
                <a:spcPts val="225"/>
              </a:spcAft>
              <a:buFont typeface="Calibri" panose="020F0502020204030204" pitchFamily="34" charset="0"/>
              <a:buChar char="–"/>
              <a:defRPr/>
            </a:pP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≥80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anni</a:t>
            </a:r>
            <a:endParaRPr lang="en-US" sz="1200" b="1" kern="0" dirty="0">
              <a:solidFill>
                <a:srgbClr val="548DD4">
                  <a:lumMod val="50000"/>
                </a:srgbClr>
              </a:solidFill>
              <a:cs typeface="Arial"/>
            </a:endParaRPr>
          </a:p>
          <a:p>
            <a:pPr marL="270272" lvl="1" indent="-175022" eaLnBrk="0" fontAlgn="base" hangingPunct="0">
              <a:spcBef>
                <a:spcPct val="0"/>
              </a:spcBef>
              <a:spcAft>
                <a:spcPts val="225"/>
              </a:spcAft>
              <a:buFont typeface="Calibri" panose="020F0502020204030204" pitchFamily="34" charset="0"/>
              <a:buChar char="–"/>
              <a:defRPr/>
            </a:pP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Peso ≤60 kg</a:t>
            </a:r>
          </a:p>
          <a:p>
            <a:pPr marL="270272" lvl="1" indent="-175022" eaLnBrk="0" fontAlgn="base" hangingPunct="0">
              <a:spcBef>
                <a:spcPct val="0"/>
              </a:spcBef>
              <a:spcAft>
                <a:spcPts val="225"/>
              </a:spcAft>
              <a:buFont typeface="Calibri" panose="020F0502020204030204" pitchFamily="34" charset="0"/>
              <a:buChar char="–"/>
              <a:defRPr/>
            </a:pP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Creatinina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Sierica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 ≥1.5 mg/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dL</a:t>
            </a:r>
            <a:endParaRPr lang="en-US" sz="1200" b="1" kern="0" dirty="0">
              <a:solidFill>
                <a:srgbClr val="548DD4">
                  <a:lumMod val="50000"/>
                </a:srgbClr>
              </a:solidFill>
              <a:cs typeface="Arial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70068" y="2650288"/>
            <a:ext cx="1408510" cy="2396728"/>
          </a:xfrm>
          <a:prstGeom prst="roundRect">
            <a:avLst>
              <a:gd name="adj" fmla="val 5347"/>
            </a:avLst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 lIns="27000" tIns="68580" rIns="27000" bIns="68580"/>
          <a:lstStyle/>
          <a:p>
            <a:pPr marL="90488" indent="-90488" eaLnBrk="0" fontAlgn="base" hangingPunct="0">
              <a:spcBef>
                <a:spcPct val="0"/>
              </a:spcBef>
              <a:spcAft>
                <a:spcPts val="225"/>
              </a:spcAft>
              <a:buFont typeface="Arial" pitchFamily="34" charset="0"/>
              <a:buChar char="•"/>
              <a:defRPr/>
            </a:pPr>
            <a:r>
              <a:rPr lang="en-US" sz="1200" b="1" kern="0" dirty="0">
                <a:solidFill>
                  <a:srgbClr val="0070C0"/>
                </a:solidFill>
                <a:cs typeface="Arial"/>
              </a:rPr>
              <a:t>150 mg BID</a:t>
            </a:r>
          </a:p>
          <a:p>
            <a:pPr marL="90488" indent="-90488" eaLnBrk="0" fontAlgn="base" hangingPunct="0">
              <a:spcBef>
                <a:spcPct val="0"/>
              </a:spcBef>
              <a:spcAft>
                <a:spcPts val="225"/>
              </a:spcAft>
              <a:buFont typeface="Arial" pitchFamily="34" charset="0"/>
              <a:buChar char="•"/>
              <a:defRPr/>
            </a:pP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110 mg BID se:</a:t>
            </a:r>
          </a:p>
          <a:p>
            <a:pPr marL="270272" lvl="1" indent="-175022" eaLnBrk="0" fontAlgn="base" hangingPunct="0">
              <a:spcBef>
                <a:spcPct val="0"/>
              </a:spcBef>
              <a:spcAft>
                <a:spcPts val="225"/>
              </a:spcAft>
              <a:buFont typeface="Calibri" panose="020F0502020204030204" pitchFamily="34" charset="0"/>
              <a:buChar char="–"/>
              <a:defRPr/>
            </a:pP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≥80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anni</a:t>
            </a:r>
            <a:endParaRPr lang="en-US" sz="1200" b="1" kern="0" dirty="0">
              <a:solidFill>
                <a:srgbClr val="548DD4">
                  <a:lumMod val="50000"/>
                </a:srgbClr>
              </a:solidFill>
              <a:cs typeface="Arial"/>
            </a:endParaRPr>
          </a:p>
          <a:p>
            <a:pPr marL="270272" lvl="1" indent="-175022" eaLnBrk="0" fontAlgn="base" hangingPunct="0">
              <a:spcBef>
                <a:spcPct val="0"/>
              </a:spcBef>
              <a:spcAft>
                <a:spcPts val="225"/>
              </a:spcAft>
              <a:buFont typeface="Calibri" panose="020F0502020204030204" pitchFamily="34" charset="0"/>
              <a:buChar char="–"/>
              <a:defRPr/>
            </a:pP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&lt; 80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anni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 a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discrezione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 del medico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valutando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bilancio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tra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rischio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ischemico</a:t>
            </a: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 ed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emorragico</a:t>
            </a:r>
            <a:endParaRPr lang="en-US" sz="1200" b="1" kern="0" dirty="0">
              <a:solidFill>
                <a:srgbClr val="548DD4">
                  <a:lumMod val="50000"/>
                </a:srgbClr>
              </a:solidFill>
              <a:cs typeface="Arial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950026" y="2221663"/>
            <a:ext cx="1409700" cy="65246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tIns="68580" bIns="6858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50" b="1" kern="0" dirty="0">
                <a:solidFill>
                  <a:prstClr val="black"/>
                </a:solidFill>
                <a:ea typeface="ＭＳ Ｐゴシック" pitchFamily="34" charset="-128"/>
                <a:cs typeface="Arial"/>
              </a:rPr>
              <a:t>RIVAROXABAN</a:t>
            </a:r>
            <a:endParaRPr lang="en-GB" altLang="en-US" sz="1350" b="1" kern="0" baseline="30000" dirty="0">
              <a:solidFill>
                <a:prstClr val="black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950026" y="2650289"/>
            <a:ext cx="1409700" cy="2396728"/>
          </a:xfrm>
          <a:prstGeom prst="roundRect">
            <a:avLst>
              <a:gd name="adj" fmla="val 4977"/>
            </a:avLst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 lIns="27000" tIns="68580" rIns="27000" bIns="68580"/>
          <a:lstStyle/>
          <a:p>
            <a:pPr marL="90488" indent="-90488" eaLnBrk="0" fontAlgn="base" hangingPunct="0">
              <a:spcBef>
                <a:spcPct val="0"/>
              </a:spcBef>
              <a:spcAft>
                <a:spcPts val="225"/>
              </a:spcAft>
              <a:buFont typeface="Arial" pitchFamily="34" charset="0"/>
              <a:buChar char="•"/>
              <a:defRPr/>
            </a:pPr>
            <a:r>
              <a:rPr lang="en-US" sz="1200" b="1" kern="0" dirty="0">
                <a:solidFill>
                  <a:srgbClr val="0070C0"/>
                </a:solidFill>
                <a:cs typeface="Arial"/>
              </a:rPr>
              <a:t>20 mg QD</a:t>
            </a:r>
          </a:p>
          <a:p>
            <a:pPr marL="90488" indent="-90488" eaLnBrk="0" fontAlgn="base" hangingPunct="0">
              <a:spcBef>
                <a:spcPct val="0"/>
              </a:spcBef>
              <a:spcAft>
                <a:spcPts val="225"/>
              </a:spcAft>
              <a:buFont typeface="Arial" pitchFamily="34" charset="0"/>
              <a:buChar char="•"/>
              <a:defRPr/>
            </a:pP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15 mg QD se:</a:t>
            </a:r>
          </a:p>
          <a:p>
            <a:pPr marL="270272" lvl="2" indent="-184547" eaLnBrk="0" fontAlgn="base" hangingPunct="0">
              <a:spcBef>
                <a:spcPct val="0"/>
              </a:spcBef>
              <a:spcAft>
                <a:spcPts val="225"/>
              </a:spcAft>
              <a:buFont typeface="Calibri" panose="020F0502020204030204" pitchFamily="34" charset="0"/>
              <a:buChar char="–"/>
              <a:defRPr/>
            </a:pP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Clearance </a:t>
            </a:r>
            <a:r>
              <a:rPr lang="en-US" sz="1200" b="1" kern="0" dirty="0" err="1">
                <a:solidFill>
                  <a:srgbClr val="548DD4">
                    <a:lumMod val="50000"/>
                  </a:srgbClr>
                </a:solidFill>
                <a:cs typeface="Arial"/>
              </a:rPr>
              <a:t>Creatinina</a:t>
            </a:r>
            <a:b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</a:br>
            <a:r>
              <a:rPr lang="en-US" sz="1200" b="1" kern="0" dirty="0">
                <a:solidFill>
                  <a:srgbClr val="548DD4">
                    <a:lumMod val="50000"/>
                  </a:srgbClr>
                </a:solidFill>
                <a:cs typeface="Arial"/>
              </a:rPr>
              <a:t>30–49 mL/min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985" y="4509142"/>
            <a:ext cx="1278939" cy="995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54" y="2874126"/>
            <a:ext cx="803351" cy="900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951" y="3233197"/>
            <a:ext cx="706379" cy="923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543" y="1650150"/>
            <a:ext cx="896761" cy="1042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CasellaDiTesto 20"/>
          <p:cNvSpPr txBox="1"/>
          <p:nvPr/>
        </p:nvSpPr>
        <p:spPr>
          <a:xfrm>
            <a:off x="-1" y="921273"/>
            <a:ext cx="9086851" cy="41549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defTabSz="342900"/>
            <a:r>
              <a:rPr lang="it-IT" sz="21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Indicazioni dei dosaggi ridotti dei NAO nelle rispettive schede tecniche</a:t>
            </a:r>
            <a:endParaRPr lang="it-IT" sz="2100" b="1" baseline="300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08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 bwMode="auto">
          <a:xfrm>
            <a:off x="828913" y="4746049"/>
            <a:ext cx="7525378" cy="553316"/>
          </a:xfrm>
          <a:prstGeom prst="roundRect">
            <a:avLst/>
          </a:prstGeom>
          <a:solidFill>
            <a:srgbClr val="FFF9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36947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graphicFrame>
        <p:nvGraphicFramePr>
          <p:cNvPr id="10" name="Segnaposto contenuto 10"/>
          <p:cNvGraphicFramePr>
            <a:graphicFrameLocks noGrp="1"/>
          </p:cNvGraphicFramePr>
          <p:nvPr>
            <p:ph idx="1"/>
            <p:extLst/>
          </p:nvPr>
        </p:nvGraphicFramePr>
        <p:xfrm>
          <a:off x="828914" y="1925013"/>
          <a:ext cx="7525378" cy="34522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36620">
                  <a:extLst>
                    <a:ext uri="{9D8B030D-6E8A-4147-A177-3AD203B41FA5}">
                      <a16:colId xmlns:a16="http://schemas.microsoft.com/office/drawing/2014/main" val="4252221193"/>
                    </a:ext>
                  </a:extLst>
                </a:gridCol>
                <a:gridCol w="2141412">
                  <a:extLst>
                    <a:ext uri="{9D8B030D-6E8A-4147-A177-3AD203B41FA5}">
                      <a16:colId xmlns:a16="http://schemas.microsoft.com/office/drawing/2014/main" val="3225954925"/>
                    </a:ext>
                  </a:extLst>
                </a:gridCol>
                <a:gridCol w="2047346">
                  <a:extLst>
                    <a:ext uri="{9D8B030D-6E8A-4147-A177-3AD203B41FA5}">
                      <a16:colId xmlns:a16="http://schemas.microsoft.com/office/drawing/2014/main" val="2790985484"/>
                    </a:ext>
                  </a:extLst>
                </a:gridCol>
              </a:tblGrid>
              <a:tr h="746888"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Caratteristiche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FFC000"/>
                          </a:solidFill>
                        </a:rPr>
                        <a:t>≥80 anni</a:t>
                      </a:r>
                      <a:br>
                        <a:rPr lang="it-IT" sz="1100" dirty="0">
                          <a:solidFill>
                            <a:srgbClr val="FFC000"/>
                          </a:solidFill>
                        </a:rPr>
                      </a:br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(N=3.591 17,1%)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FF9966"/>
                          </a:solidFill>
                        </a:rPr>
                        <a:t>≥85 anni</a:t>
                      </a:r>
                      <a:br>
                        <a:rPr lang="it-IT" sz="1100" dirty="0">
                          <a:solidFill>
                            <a:srgbClr val="FF9966"/>
                          </a:solidFill>
                        </a:rPr>
                      </a:br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(N=899 4,3%)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417096223"/>
                  </a:ext>
                </a:extLst>
              </a:tr>
              <a:tr h="605810"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Età (anni)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82 [81,0 – 85,0]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86 [85,0 – 88,0]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323742861"/>
                  </a:ext>
                </a:extLst>
              </a:tr>
              <a:tr h="746888"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CrCl (ml/</a:t>
                      </a:r>
                      <a:r>
                        <a:rPr lang="it-IT" sz="1100" dirty="0" err="1">
                          <a:solidFill>
                            <a:schemeClr val="tx1"/>
                          </a:solidFill>
                        </a:rPr>
                        <a:t>min</a:t>
                      </a:r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) alla randomizzazione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49,8 [41,0 – 60,8]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44,3 [37,0 – 53,3]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4022014685"/>
                  </a:ext>
                </a:extLst>
              </a:tr>
              <a:tr h="605810"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Punteggio HAS-BLED ≥ 3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2051 (57)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523 (58)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3272071333"/>
                  </a:ext>
                </a:extLst>
              </a:tr>
              <a:tr h="746888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rgbClr val="002060"/>
                          </a:solidFill>
                        </a:rPr>
                        <a:t>Riduzione della dose alla randomizzazione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rgbClr val="002060"/>
                          </a:solidFill>
                        </a:rPr>
                        <a:t>1891 (53)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rgbClr val="002060"/>
                          </a:solidFill>
                        </a:rPr>
                        <a:t>602 (67)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649527332"/>
                  </a:ext>
                </a:extLst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16" y="920891"/>
            <a:ext cx="1019501" cy="5512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-2" y="921273"/>
            <a:ext cx="5782544" cy="73866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Pazienti anziani che presentavano i criteri di riduzione del dosaggio</a:t>
            </a:r>
            <a:endParaRPr kumimoji="0" lang="it-IT" sz="2100" b="1" i="0" u="none" strike="noStrike" kern="1200" cap="none" spc="0" normalizeH="0" baseline="3000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5829" y="5752259"/>
            <a:ext cx="3429000" cy="2655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*Pazienti trattati con </a:t>
            </a:r>
            <a:r>
              <a:rPr kumimoji="0" lang="it-IT" sz="56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edoxaban</a:t>
            </a:r>
            <a:r>
              <a:rPr kumimoji="0" lang="it-IT" sz="5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30 mg se peso ≤60 kg, compromissione moderata della funzionalità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renale o uso concomitante di inibitori della P-</a:t>
            </a:r>
            <a:r>
              <a:rPr kumimoji="0" lang="it-IT" sz="56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</a:t>
            </a:r>
            <a:r>
              <a:rPr kumimoji="0" lang="it-IT" sz="5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6961909" y="5752259"/>
            <a:ext cx="2182091" cy="303044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baseline="0">
                <a:solidFill>
                  <a:srgbClr val="CC007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Kato  ET </a:t>
            </a:r>
            <a:r>
              <a:rPr kumimoji="0" lang="it-IT" sz="8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</a:t>
            </a:r>
            <a:r>
              <a:rPr kumimoji="0" lang="it-IT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al. 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 Am Heart </a:t>
            </a: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Assoc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2016;5(5) </a:t>
            </a:r>
            <a:endParaRPr kumimoji="0" lang="it-IT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446CBD-2B98-4A63-8FF1-10F3EF6A9B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8625" y="3541390"/>
          <a:ext cx="8444962" cy="153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273">
                  <a:extLst>
                    <a:ext uri="{9D8B030D-6E8A-4147-A177-3AD203B41FA5}">
                      <a16:colId xmlns:a16="http://schemas.microsoft.com/office/drawing/2014/main" val="278264210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684020546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321166538"/>
                    </a:ext>
                  </a:extLst>
                </a:gridCol>
                <a:gridCol w="1385301">
                  <a:extLst>
                    <a:ext uri="{9D8B030D-6E8A-4147-A177-3AD203B41FA5}">
                      <a16:colId xmlns:a16="http://schemas.microsoft.com/office/drawing/2014/main" val="501359146"/>
                    </a:ext>
                  </a:extLst>
                </a:gridCol>
                <a:gridCol w="1746578">
                  <a:extLst>
                    <a:ext uri="{9D8B030D-6E8A-4147-A177-3AD203B41FA5}">
                      <a16:colId xmlns:a16="http://schemas.microsoft.com/office/drawing/2014/main" val="2309284101"/>
                    </a:ext>
                  </a:extLst>
                </a:gridCol>
                <a:gridCol w="667810">
                  <a:extLst>
                    <a:ext uri="{9D8B030D-6E8A-4147-A177-3AD203B41FA5}">
                      <a16:colId xmlns:a16="http://schemas.microsoft.com/office/drawing/2014/main" val="2143641197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endParaRPr lang="en-US" sz="1000" u="none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Warfarin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(%/yr)</a:t>
                      </a: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HD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Edoxaban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(%/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HD Edoxaban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vs Warfarin</a:t>
                      </a: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HR (95%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 CI)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000" baseline="-2500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7625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&lt;65 years (n = 5497)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4.9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4.8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 (0.82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1.18)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0.48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66893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65-74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years (n = 7134)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0.87 (0.76–1.00)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96955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≥75 years (n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8474)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11.2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9.7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0.88 (0.79–0.97)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94894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B6D3B65-2C44-49EB-8849-BF659981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Net Clinical Outcome With HD (60/30 mg) </a:t>
            </a:r>
            <a:r>
              <a:rPr lang="en-US" dirty="0" err="1"/>
              <a:t>Edoxaban</a:t>
            </a:r>
            <a:r>
              <a:rPr lang="en-US" dirty="0"/>
              <a:t> vs Warfarin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576F48-65A1-4A13-B831-EDA050A1CE8C}"/>
              </a:ext>
            </a:extLst>
          </p:cNvPr>
          <p:cNvSpPr/>
          <p:nvPr/>
        </p:nvSpPr>
        <p:spPr>
          <a:xfrm>
            <a:off x="586740" y="5661248"/>
            <a:ext cx="836553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>
              <a:spcBef>
                <a:spcPct val="0"/>
              </a:spcBef>
            </a:pPr>
            <a:r>
              <a:rPr lang="en-GB" sz="800" dirty="0">
                <a:solidFill>
                  <a:srgbClr val="4D4F53"/>
                </a:solidFill>
                <a:cs typeface="Arial" pitchFamily="34" charset="0"/>
              </a:rPr>
              <a:t>Kato et al. J Am Heart </a:t>
            </a:r>
            <a:r>
              <a:rPr lang="en-GB" sz="800" dirty="0" err="1">
                <a:solidFill>
                  <a:srgbClr val="4D4F53"/>
                </a:solidFill>
                <a:cs typeface="Arial" pitchFamily="34" charset="0"/>
              </a:rPr>
              <a:t>Assoc</a:t>
            </a:r>
            <a:r>
              <a:rPr lang="en-GB" sz="800" dirty="0">
                <a:solidFill>
                  <a:srgbClr val="4D4F53"/>
                </a:solidFill>
                <a:cs typeface="Arial" pitchFamily="34" charset="0"/>
              </a:rPr>
              <a:t> 2016;5:e003432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8D2A8B-BE54-4C48-89D0-6B75C4BF548E}"/>
              </a:ext>
            </a:extLst>
          </p:cNvPr>
          <p:cNvSpPr/>
          <p:nvPr/>
        </p:nvSpPr>
        <p:spPr>
          <a:xfrm>
            <a:off x="323528" y="5661248"/>
            <a:ext cx="723551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spcBef>
                <a:spcPct val="0"/>
              </a:spcBef>
            </a:pPr>
            <a:r>
              <a:rPr lang="en-GB" sz="800" dirty="0">
                <a:solidFill>
                  <a:srgbClr val="4D4F53"/>
                </a:solidFill>
                <a:cs typeface="Arial" pitchFamily="34" charset="0"/>
              </a:rPr>
              <a:t>*</a:t>
            </a:r>
            <a:r>
              <a:rPr lang="en-GB" sz="800" i="1" dirty="0">
                <a:solidFill>
                  <a:srgbClr val="4D4F53"/>
                </a:solidFill>
                <a:cs typeface="Arial" pitchFamily="34" charset="0"/>
              </a:rPr>
              <a:t>P</a:t>
            </a:r>
            <a:r>
              <a:rPr lang="en-GB" sz="800" dirty="0">
                <a:solidFill>
                  <a:srgbClr val="4D4F53"/>
                </a:solidFill>
                <a:cs typeface="Arial" pitchFamily="34" charset="0"/>
              </a:rPr>
              <a:t> &lt;0.05 vs warfarin</a:t>
            </a:r>
          </a:p>
          <a:p>
            <a:pPr>
              <a:spcBef>
                <a:spcPct val="0"/>
              </a:spcBef>
            </a:pPr>
            <a:r>
              <a:rPr lang="en-GB" sz="800" dirty="0">
                <a:solidFill>
                  <a:srgbClr val="4D4F53"/>
                </a:solidFill>
                <a:cs typeface="Arial" pitchFamily="34" charset="0"/>
              </a:rPr>
              <a:t>CI = confidence interval; HD </a:t>
            </a:r>
            <a:r>
              <a:rPr lang="en-GB" sz="800" dirty="0" err="1">
                <a:solidFill>
                  <a:srgbClr val="4D4F53"/>
                </a:solidFill>
                <a:cs typeface="Arial" pitchFamily="34" charset="0"/>
              </a:rPr>
              <a:t>edoxaban</a:t>
            </a:r>
            <a:r>
              <a:rPr lang="en-GB" sz="800" dirty="0">
                <a:solidFill>
                  <a:srgbClr val="4D4F53"/>
                </a:solidFill>
                <a:cs typeface="Arial" pitchFamily="34" charset="0"/>
              </a:rPr>
              <a:t> = higher-dose </a:t>
            </a:r>
            <a:r>
              <a:rPr lang="en-GB" sz="800" dirty="0" err="1">
                <a:solidFill>
                  <a:srgbClr val="4D4F53"/>
                </a:solidFill>
                <a:cs typeface="Arial" pitchFamily="34" charset="0"/>
              </a:rPr>
              <a:t>edoxaban</a:t>
            </a:r>
            <a:r>
              <a:rPr lang="en-GB" sz="800" dirty="0">
                <a:solidFill>
                  <a:srgbClr val="4D4F53"/>
                </a:solidFill>
                <a:cs typeface="Arial" pitchFamily="34" charset="0"/>
              </a:rPr>
              <a:t> regimen (60/30 mg once-daily); HR = hazard ratio; </a:t>
            </a:r>
            <a:r>
              <a:rPr lang="en-GB" sz="800" dirty="0" err="1">
                <a:solidFill>
                  <a:srgbClr val="4D4F53"/>
                </a:solidFill>
                <a:cs typeface="Arial" pitchFamily="34" charset="0"/>
              </a:rPr>
              <a:t>yr</a:t>
            </a:r>
            <a:r>
              <a:rPr lang="en-GB" sz="800" dirty="0">
                <a:solidFill>
                  <a:srgbClr val="4D4F53"/>
                </a:solidFill>
                <a:cs typeface="Arial" pitchFamily="34" charset="0"/>
              </a:rPr>
              <a:t> = year.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77B15D-3B83-4556-8BBD-168B2D5A7956}"/>
              </a:ext>
            </a:extLst>
          </p:cNvPr>
          <p:cNvCxnSpPr/>
          <p:nvPr/>
        </p:nvCxnSpPr>
        <p:spPr bwMode="auto">
          <a:xfrm flipH="1">
            <a:off x="4961824" y="5306665"/>
            <a:ext cx="609906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8C0D29B-6EBA-4BA8-A48E-F76224750C63}"/>
              </a:ext>
            </a:extLst>
          </p:cNvPr>
          <p:cNvSpPr txBox="1"/>
          <p:nvPr/>
        </p:nvSpPr>
        <p:spPr>
          <a:xfrm>
            <a:off x="4394251" y="5310765"/>
            <a:ext cx="1313489" cy="223136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4D4F53"/>
                </a:solidFill>
              </a:rPr>
              <a:t>HD edoxaban  better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924A79-DCCA-441A-AA46-A8224D23FCE0}"/>
              </a:ext>
            </a:extLst>
          </p:cNvPr>
          <p:cNvCxnSpPr/>
          <p:nvPr/>
        </p:nvCxnSpPr>
        <p:spPr bwMode="auto">
          <a:xfrm flipH="1">
            <a:off x="5814641" y="5306665"/>
            <a:ext cx="609906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C84C10-4122-41D8-AC3A-5456A121E9E9}"/>
              </a:ext>
            </a:extLst>
          </p:cNvPr>
          <p:cNvSpPr txBox="1"/>
          <p:nvPr/>
        </p:nvSpPr>
        <p:spPr>
          <a:xfrm>
            <a:off x="5744645" y="5311397"/>
            <a:ext cx="983270" cy="223136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4D4F53"/>
                </a:solidFill>
              </a:rPr>
              <a:t>Warfarin better</a:t>
            </a: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F185C538-C229-4311-9AD1-A25711F3B12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2426" y="1857376"/>
          <a:ext cx="6553199" cy="204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D48DA19-23E7-4873-80C6-18D3B532D5D6}"/>
              </a:ext>
            </a:extLst>
          </p:cNvPr>
          <p:cNvSpPr txBox="1"/>
          <p:nvPr/>
        </p:nvSpPr>
        <p:spPr>
          <a:xfrm>
            <a:off x="338718" y="1741191"/>
            <a:ext cx="5262069" cy="315469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4D4F53"/>
                </a:solidFill>
              </a:rPr>
              <a:t>Absolute Risk Difference (HD Edoxaban vs Warfarin)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7329B6-520B-466E-844A-7365E5AE7A28}"/>
              </a:ext>
            </a:extLst>
          </p:cNvPr>
          <p:cNvSpPr txBox="1"/>
          <p:nvPr/>
        </p:nvSpPr>
        <p:spPr>
          <a:xfrm>
            <a:off x="326536" y="3569910"/>
            <a:ext cx="1392036" cy="315469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4D4F53"/>
                </a:solidFill>
              </a:rPr>
              <a:t>Hazard Ratio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9AB789F-BD90-4AC7-B463-751235EB5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079" y="5112897"/>
            <a:ext cx="1763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2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4D4F53"/>
                </a:solidFill>
                <a:latin typeface="Arial"/>
              </a:rPr>
              <a:t>0.5</a:t>
            </a:r>
            <a:endParaRPr lang="en-US" altLang="en-US" sz="2000" dirty="0">
              <a:solidFill>
                <a:srgbClr val="4D4F53"/>
              </a:solidFill>
              <a:latin typeface="Arial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C14AB69-2D0C-45AD-A472-84909D859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766" y="5112893"/>
            <a:ext cx="705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2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D4F53"/>
                </a:solidFill>
                <a:latin typeface="Arial"/>
              </a:rPr>
              <a:t>1</a:t>
            </a:r>
            <a:endParaRPr lang="en-US" altLang="en-US" sz="2000">
              <a:solidFill>
                <a:srgbClr val="4D4F53"/>
              </a:solidFill>
              <a:latin typeface="Arial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C57583EC-6C55-44D2-8FE1-BA901EC7D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966" y="5112893"/>
            <a:ext cx="705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2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4D4F53"/>
                </a:solidFill>
                <a:latin typeface="Arial"/>
              </a:rPr>
              <a:t>2</a:t>
            </a:r>
            <a:endParaRPr lang="en-US" altLang="en-US" sz="2000" dirty="0">
              <a:solidFill>
                <a:srgbClr val="4D4F53"/>
              </a:solidFill>
              <a:latin typeface="Arial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8B16ED52-2B82-4006-B6AA-123395460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9688" y="5059908"/>
            <a:ext cx="1184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C738C612-2C17-4A0C-AF44-E122C0B13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9213" y="5059909"/>
            <a:ext cx="0" cy="61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18" name="Line 10">
            <a:extLst>
              <a:ext uri="{FF2B5EF4-FFF2-40B4-BE49-F238E27FC236}">
                <a16:creationId xmlns:a16="http://schemas.microsoft.com/office/drawing/2014/main" id="{DBB392A5-0D35-4626-8B7B-1FF760939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1825" y="5059909"/>
            <a:ext cx="0" cy="61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2C87CAEB-EF18-46F7-B98A-0A5C11CA8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6025" y="5059909"/>
            <a:ext cx="0" cy="61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98909E6C-C5AA-4E64-9D8C-A4E667AB3F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1825" y="3911391"/>
            <a:ext cx="0" cy="115815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B94D38B2-BCBB-412B-A32D-94B7E3E5E09F}"/>
              </a:ext>
            </a:extLst>
          </p:cNvPr>
          <p:cNvSpPr>
            <a:spLocks/>
          </p:cNvSpPr>
          <p:nvPr/>
        </p:nvSpPr>
        <p:spPr bwMode="auto">
          <a:xfrm>
            <a:off x="5557845" y="4751217"/>
            <a:ext cx="92075" cy="93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D3B15DC0-FCA1-40A0-AE40-C62F1A86EF60}"/>
              </a:ext>
            </a:extLst>
          </p:cNvPr>
          <p:cNvSpPr>
            <a:spLocks/>
          </p:cNvSpPr>
          <p:nvPr/>
        </p:nvSpPr>
        <p:spPr bwMode="auto">
          <a:xfrm>
            <a:off x="5548320" y="4442845"/>
            <a:ext cx="92075" cy="9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2908EEDF-D457-4342-AA19-44C92AEE153D}"/>
              </a:ext>
            </a:extLst>
          </p:cNvPr>
          <p:cNvSpPr>
            <a:spLocks/>
          </p:cNvSpPr>
          <p:nvPr/>
        </p:nvSpPr>
        <p:spPr bwMode="auto">
          <a:xfrm>
            <a:off x="5657851" y="4135663"/>
            <a:ext cx="93600" cy="9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D4F53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E83DD6-5DEF-478F-9B26-7E5AD65A6410}"/>
              </a:ext>
            </a:extLst>
          </p:cNvPr>
          <p:cNvGrpSpPr/>
          <p:nvPr/>
        </p:nvGrpSpPr>
        <p:grpSpPr>
          <a:xfrm>
            <a:off x="5513391" y="4763122"/>
            <a:ext cx="173037" cy="69056"/>
            <a:chOff x="5513388" y="5634038"/>
            <a:chExt cx="173037" cy="92075"/>
          </a:xfrm>
          <a:solidFill>
            <a:srgbClr val="FFD699"/>
          </a:solidFill>
        </p:grpSpPr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8827E003-E689-4380-9CA8-59182EC2C7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14975" y="5680075"/>
              <a:ext cx="171450" cy="0"/>
            </a:xfrm>
            <a:prstGeom prst="line">
              <a:avLst/>
            </a:prstGeom>
            <a:grpFill/>
            <a:ln w="12700">
              <a:solidFill>
                <a:schemeClr val="accent3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8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D4F53"/>
                </a:solidFill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BCB7191A-C0D7-4A5F-B853-7E0A4933D7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6425" y="5634038"/>
              <a:ext cx="0" cy="92075"/>
            </a:xfrm>
            <a:prstGeom prst="line">
              <a:avLst/>
            </a:prstGeom>
            <a:grpFill/>
            <a:ln w="12700">
              <a:solidFill>
                <a:schemeClr val="accent3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8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D4F53"/>
                </a:solidFill>
              </a:endParaRPr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80E86319-3567-42A5-8FBF-797B0E2B9E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3388" y="5634038"/>
              <a:ext cx="0" cy="92075"/>
            </a:xfrm>
            <a:prstGeom prst="line">
              <a:avLst/>
            </a:prstGeom>
            <a:grpFill/>
            <a:ln w="12700">
              <a:solidFill>
                <a:schemeClr val="accent3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8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D4F53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F777AB-CE82-4200-911A-81A16035CE21}"/>
              </a:ext>
            </a:extLst>
          </p:cNvPr>
          <p:cNvGrpSpPr/>
          <p:nvPr/>
        </p:nvGrpSpPr>
        <p:grpSpPr>
          <a:xfrm>
            <a:off x="5480050" y="4457131"/>
            <a:ext cx="231776" cy="69056"/>
            <a:chOff x="5480049" y="5226050"/>
            <a:chExt cx="231776" cy="92075"/>
          </a:xfrm>
          <a:solidFill>
            <a:srgbClr val="A3E0C2"/>
          </a:solidFill>
        </p:grpSpPr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F6868381-A35E-40E5-96DE-7BC4D3EF9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1825" y="5226050"/>
              <a:ext cx="0" cy="92075"/>
            </a:xfrm>
            <a:prstGeom prst="line">
              <a:avLst/>
            </a:prstGeom>
            <a:grpFill/>
            <a:ln w="12700">
              <a:solidFill>
                <a:schemeClr val="accent2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8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D4F53"/>
                </a:solidFill>
              </a:endParaRPr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42DF3BAE-7FE6-4FEE-8315-61BD1D28F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0049" y="5272088"/>
              <a:ext cx="231775" cy="0"/>
            </a:xfrm>
            <a:prstGeom prst="line">
              <a:avLst/>
            </a:prstGeom>
            <a:grpFill/>
            <a:ln w="12700">
              <a:solidFill>
                <a:schemeClr val="accent2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8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D4F53"/>
                </a:solidFill>
              </a:endParaRPr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D03D64A8-3C00-433E-AE07-C1FB827BA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0050" y="5226050"/>
              <a:ext cx="0" cy="92075"/>
            </a:xfrm>
            <a:prstGeom prst="line">
              <a:avLst/>
            </a:prstGeom>
            <a:grpFill/>
            <a:ln w="12700">
              <a:solidFill>
                <a:schemeClr val="accent2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8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D4F53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4838C3-FE7E-4034-8EEE-EC97904E7C2B}"/>
              </a:ext>
            </a:extLst>
          </p:cNvPr>
          <p:cNvGrpSpPr/>
          <p:nvPr/>
        </p:nvGrpSpPr>
        <p:grpSpPr>
          <a:xfrm>
            <a:off x="5545139" y="4149949"/>
            <a:ext cx="306387" cy="69056"/>
            <a:chOff x="5545138" y="4816475"/>
            <a:chExt cx="306387" cy="92075"/>
          </a:xfrm>
        </p:grpSpPr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F1AC58DF-3603-4EFD-A18F-E81C0E81CB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49900" y="4862513"/>
              <a:ext cx="30162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8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D4F53"/>
                </a:solidFill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93D2F06B-FAD2-41D5-B97A-E306551AA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1525" y="4816475"/>
              <a:ext cx="0" cy="9207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8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D4F53"/>
                </a:solidFill>
              </a:endParaRPr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1175A5E3-1A10-4F1C-A505-D24D46224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5138" y="4816475"/>
              <a:ext cx="0" cy="9207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8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D4F53"/>
                </a:solidFill>
              </a:endParaRPr>
            </a:p>
          </p:txBody>
        </p:sp>
      </p:grpSp>
      <p:sp>
        <p:nvSpPr>
          <p:cNvPr id="36" name="TextBox 29">
            <a:extLst>
              <a:ext uri="{FF2B5EF4-FFF2-40B4-BE49-F238E27FC236}">
                <a16:creationId xmlns:a16="http://schemas.microsoft.com/office/drawing/2014/main" id="{72E7AC46-C6A4-4E29-ABB6-8E371EFC244F}"/>
              </a:ext>
            </a:extLst>
          </p:cNvPr>
          <p:cNvSpPr txBox="1"/>
          <p:nvPr/>
        </p:nvSpPr>
        <p:spPr>
          <a:xfrm>
            <a:off x="6845887" y="2456293"/>
            <a:ext cx="1985147" cy="561690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algn="ctr" defTabSz="9142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4D4F53"/>
                </a:solidFill>
              </a:rPr>
              <a:t>3591 (17.0%)</a:t>
            </a:r>
          </a:p>
          <a:p>
            <a:pPr algn="ctr" defTabSz="9142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4D4F53"/>
                </a:solidFill>
              </a:rPr>
              <a:t>patients ≥80 years</a:t>
            </a:r>
          </a:p>
        </p:txBody>
      </p:sp>
    </p:spTree>
    <p:extLst>
      <p:ext uri="{BB962C8B-B14F-4D97-AF65-F5344CB8AC3E}">
        <p14:creationId xmlns:p14="http://schemas.microsoft.com/office/powerpoint/2010/main" val="4759864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A6BC-C992-42C6-9D64-AF8198DE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Rates of Major Bleeding by Age Subgroup in Phase III Trials of NOACs in Patients with NVAF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A6799-7172-4538-8E9F-3718B1894A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5280" y="1696350"/>
            <a:ext cx="8276400" cy="517986"/>
          </a:xfrm>
        </p:spPr>
        <p:txBody>
          <a:bodyPr/>
          <a:lstStyle/>
          <a:p>
            <a:r>
              <a:rPr lang="en-GB" sz="1400" dirty="0"/>
              <a:t>Pooled data from randomized controlled trials showed no excess bleeding with NOACs vs conventional therapy (VKA or aspirin) in the ≥75-year population</a:t>
            </a:r>
            <a:r>
              <a:rPr lang="en-GB" sz="1400" baseline="30000" dirty="0"/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341D93-9C0B-41D3-A0EA-E5B040A22FBF}"/>
              </a:ext>
            </a:extLst>
          </p:cNvPr>
          <p:cNvSpPr/>
          <p:nvPr/>
        </p:nvSpPr>
        <p:spPr>
          <a:xfrm>
            <a:off x="2514600" y="5661248"/>
            <a:ext cx="643767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 defTabSz="685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3C3C3C"/>
                </a:solidFill>
                <a:ea typeface="ＭＳ Ｐゴシック" pitchFamily="34" charset="-128"/>
              </a:rPr>
              <a:t>1. </a:t>
            </a:r>
            <a:r>
              <a:rPr lang="en-GB" sz="800" dirty="0" err="1">
                <a:solidFill>
                  <a:srgbClr val="3C3C3C"/>
                </a:solidFill>
                <a:ea typeface="ＭＳ Ｐゴシック" pitchFamily="34" charset="-128"/>
              </a:rPr>
              <a:t>Saradr</a:t>
            </a:r>
            <a:r>
              <a:rPr lang="en-GB" sz="800" dirty="0">
                <a:solidFill>
                  <a:srgbClr val="3C3C3C"/>
                </a:solidFill>
                <a:ea typeface="ＭＳ Ｐゴシック" pitchFamily="34" charset="-128"/>
              </a:rPr>
              <a:t> P, et al. J Am  </a:t>
            </a:r>
            <a:r>
              <a:rPr lang="en-GB" sz="800" dirty="0" err="1">
                <a:solidFill>
                  <a:srgbClr val="3C3C3C"/>
                </a:solidFill>
                <a:ea typeface="ＭＳ Ｐゴシック" pitchFamily="34" charset="-128"/>
              </a:rPr>
              <a:t>Geriatr</a:t>
            </a:r>
            <a:r>
              <a:rPr lang="en-GB" sz="800" dirty="0">
                <a:solidFill>
                  <a:srgbClr val="3C3C3C"/>
                </a:solidFill>
                <a:ea typeface="ＭＳ Ｐゴシック" pitchFamily="34" charset="-128"/>
              </a:rPr>
              <a:t> </a:t>
            </a:r>
            <a:r>
              <a:rPr lang="en-GB" sz="800" dirty="0" err="1">
                <a:solidFill>
                  <a:srgbClr val="3C3C3C"/>
                </a:solidFill>
                <a:ea typeface="ＭＳ Ｐゴシック" pitchFamily="34" charset="-128"/>
              </a:rPr>
              <a:t>Soc</a:t>
            </a:r>
            <a:r>
              <a:rPr lang="en-GB" sz="800" dirty="0">
                <a:solidFill>
                  <a:srgbClr val="3C3C3C"/>
                </a:solidFill>
                <a:ea typeface="ＭＳ Ｐゴシック" pitchFamily="34" charset="-128"/>
              </a:rPr>
              <a:t> . 2014;62:857–64.</a:t>
            </a:r>
          </a:p>
          <a:p>
            <a:pPr algn="r" defTabSz="685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3C3C3C"/>
                </a:solidFill>
                <a:ea typeface="ＭＳ Ｐゴシック" pitchFamily="34" charset="-128"/>
              </a:rPr>
              <a:t>Figure from: Foody et al. </a:t>
            </a:r>
            <a:r>
              <a:rPr lang="en-GB" sz="800" dirty="0" err="1">
                <a:solidFill>
                  <a:srgbClr val="3C3C3C"/>
                </a:solidFill>
                <a:ea typeface="ＭＳ Ｐゴシック" pitchFamily="34" charset="-128"/>
              </a:rPr>
              <a:t>Clin</a:t>
            </a:r>
            <a:r>
              <a:rPr lang="en-GB" sz="800" dirty="0">
                <a:solidFill>
                  <a:srgbClr val="3C3C3C"/>
                </a:solidFill>
                <a:ea typeface="ＭＳ Ｐゴシック" pitchFamily="34" charset="-128"/>
              </a:rPr>
              <a:t> </a:t>
            </a:r>
            <a:r>
              <a:rPr lang="en-GB" sz="800" dirty="0" err="1">
                <a:solidFill>
                  <a:srgbClr val="3C3C3C"/>
                </a:solidFill>
                <a:ea typeface="ＭＳ Ｐゴシック" pitchFamily="34" charset="-128"/>
              </a:rPr>
              <a:t>Interv</a:t>
            </a:r>
            <a:r>
              <a:rPr lang="en-GB" sz="800" dirty="0">
                <a:solidFill>
                  <a:srgbClr val="3C3C3C"/>
                </a:solidFill>
                <a:ea typeface="ＭＳ Ｐゴシック" pitchFamily="34" charset="-128"/>
              </a:rPr>
              <a:t> Aging. 2017;12:175–187 </a:t>
            </a:r>
          </a:p>
        </p:txBody>
      </p:sp>
      <p:graphicFrame>
        <p:nvGraphicFramePr>
          <p:cNvPr id="8" name="Content Placeholder 12">
            <a:extLst>
              <a:ext uri="{FF2B5EF4-FFF2-40B4-BE49-F238E27FC236}">
                <a16:creationId xmlns:a16="http://schemas.microsoft.com/office/drawing/2014/main" id="{AD603332-303D-4031-84C1-CAC187CB689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4963" y="2409825"/>
          <a:ext cx="8551862" cy="238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E54EF24-A50B-496B-972A-50D5FD3148C9}"/>
              </a:ext>
            </a:extLst>
          </p:cNvPr>
          <p:cNvSpPr/>
          <p:nvPr/>
        </p:nvSpPr>
        <p:spPr>
          <a:xfrm>
            <a:off x="1297110" y="2206109"/>
            <a:ext cx="14221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33"/>
            <a:r>
              <a:rPr lang="en-GB" sz="1100" dirty="0">
                <a:solidFill>
                  <a:srgbClr val="4D4F53"/>
                </a:solidFill>
              </a:rPr>
              <a:t>Dabigatran 110 mg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4CBAA-C18E-40EC-9006-32FAC03C0F38}"/>
              </a:ext>
            </a:extLst>
          </p:cNvPr>
          <p:cNvSpPr/>
          <p:nvPr/>
        </p:nvSpPr>
        <p:spPr>
          <a:xfrm>
            <a:off x="1238250" y="2289289"/>
            <a:ext cx="95250" cy="95250"/>
          </a:xfrm>
          <a:prstGeom prst="rect">
            <a:avLst/>
          </a:prstGeom>
          <a:solidFill>
            <a:srgbClr val="03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68E120-96E4-4997-83CF-1CC1250CEDC3}"/>
              </a:ext>
            </a:extLst>
          </p:cNvPr>
          <p:cNvSpPr/>
          <p:nvPr/>
        </p:nvSpPr>
        <p:spPr>
          <a:xfrm>
            <a:off x="2802060" y="2206109"/>
            <a:ext cx="14221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33"/>
            <a:r>
              <a:rPr lang="en-GB" sz="1100" dirty="0">
                <a:solidFill>
                  <a:srgbClr val="4D4F53"/>
                </a:solidFill>
              </a:rPr>
              <a:t>Dabigatran 150 mg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7595A0-021E-4452-822B-073337151A0C}"/>
              </a:ext>
            </a:extLst>
          </p:cNvPr>
          <p:cNvSpPr/>
          <p:nvPr/>
        </p:nvSpPr>
        <p:spPr>
          <a:xfrm>
            <a:off x="2743200" y="2289289"/>
            <a:ext cx="95250" cy="95250"/>
          </a:xfrm>
          <a:prstGeom prst="rect">
            <a:avLst/>
          </a:prstGeom>
          <a:solidFill>
            <a:srgbClr val="008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931998-DC66-4B3B-BE95-15A9759908EE}"/>
              </a:ext>
            </a:extLst>
          </p:cNvPr>
          <p:cNvSpPr/>
          <p:nvPr/>
        </p:nvSpPr>
        <p:spPr>
          <a:xfrm>
            <a:off x="4326060" y="2206109"/>
            <a:ext cx="1407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33"/>
            <a:r>
              <a:rPr lang="en-GB" sz="1100" dirty="0">
                <a:solidFill>
                  <a:srgbClr val="4D4F53"/>
                </a:solidFill>
              </a:rPr>
              <a:t>Rivaroxaban 20 mg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502478-79BB-4904-8546-01C37784B0FC}"/>
              </a:ext>
            </a:extLst>
          </p:cNvPr>
          <p:cNvSpPr/>
          <p:nvPr/>
        </p:nvSpPr>
        <p:spPr>
          <a:xfrm>
            <a:off x="4267200" y="2289289"/>
            <a:ext cx="95250" cy="952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9651E6-8031-4406-BDA3-3F1C11AC840B}"/>
              </a:ext>
            </a:extLst>
          </p:cNvPr>
          <p:cNvSpPr/>
          <p:nvPr/>
        </p:nvSpPr>
        <p:spPr>
          <a:xfrm>
            <a:off x="5916736" y="2206109"/>
            <a:ext cx="12506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33"/>
            <a:r>
              <a:rPr lang="en-GB" sz="1100" dirty="0" err="1">
                <a:solidFill>
                  <a:srgbClr val="4D4F53"/>
                </a:solidFill>
              </a:rPr>
              <a:t>Edoxaban</a:t>
            </a:r>
            <a:r>
              <a:rPr lang="en-GB" sz="1100" dirty="0">
                <a:solidFill>
                  <a:srgbClr val="4D4F53"/>
                </a:solidFill>
              </a:rPr>
              <a:t> 30 mg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5D5C09-B124-44C1-B882-6848212944EE}"/>
              </a:ext>
            </a:extLst>
          </p:cNvPr>
          <p:cNvSpPr/>
          <p:nvPr/>
        </p:nvSpPr>
        <p:spPr>
          <a:xfrm>
            <a:off x="5857875" y="2289289"/>
            <a:ext cx="95250" cy="95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461428-A609-463D-8E6E-E905B25460F6}"/>
              </a:ext>
            </a:extLst>
          </p:cNvPr>
          <p:cNvSpPr/>
          <p:nvPr/>
        </p:nvSpPr>
        <p:spPr>
          <a:xfrm>
            <a:off x="7316911" y="2206109"/>
            <a:ext cx="12506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33"/>
            <a:r>
              <a:rPr lang="en-GB" sz="1100" dirty="0" err="1">
                <a:solidFill>
                  <a:srgbClr val="4D4F53"/>
                </a:solidFill>
              </a:rPr>
              <a:t>Edoxaban</a:t>
            </a:r>
            <a:r>
              <a:rPr lang="en-GB" sz="1100" dirty="0">
                <a:solidFill>
                  <a:srgbClr val="4D4F53"/>
                </a:solidFill>
              </a:rPr>
              <a:t> 60 mg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BF3DE8-3C17-49EB-A879-A2025E391FC8}"/>
              </a:ext>
            </a:extLst>
          </p:cNvPr>
          <p:cNvSpPr/>
          <p:nvPr/>
        </p:nvSpPr>
        <p:spPr>
          <a:xfrm>
            <a:off x="7258050" y="2289289"/>
            <a:ext cx="95250" cy="95250"/>
          </a:xfrm>
          <a:prstGeom prst="rect">
            <a:avLst/>
          </a:prstGeom>
          <a:solidFill>
            <a:srgbClr val="E1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9290F1-F994-4474-9B30-01F24C2C61AD}"/>
              </a:ext>
            </a:extLst>
          </p:cNvPr>
          <p:cNvSpPr/>
          <p:nvPr/>
        </p:nvSpPr>
        <p:spPr>
          <a:xfrm>
            <a:off x="1297111" y="2396609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33"/>
            <a:r>
              <a:rPr lang="en-GB" sz="1100" dirty="0">
                <a:solidFill>
                  <a:srgbClr val="4D4F53"/>
                </a:solidFill>
              </a:rPr>
              <a:t>Apixaban 5 mg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15EA71-5708-48A6-A4EB-D34558E0A760}"/>
              </a:ext>
            </a:extLst>
          </p:cNvPr>
          <p:cNvSpPr/>
          <p:nvPr/>
        </p:nvSpPr>
        <p:spPr>
          <a:xfrm>
            <a:off x="1238250" y="2479789"/>
            <a:ext cx="95250" cy="95250"/>
          </a:xfrm>
          <a:prstGeom prst="rect">
            <a:avLst/>
          </a:prstGeom>
          <a:solidFill>
            <a:srgbClr val="00A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266936-D9DA-4517-BD1E-C8E61B267234}"/>
              </a:ext>
            </a:extLst>
          </p:cNvPr>
          <p:cNvSpPr/>
          <p:nvPr/>
        </p:nvSpPr>
        <p:spPr>
          <a:xfrm>
            <a:off x="2802061" y="2396609"/>
            <a:ext cx="19111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33"/>
            <a:r>
              <a:rPr lang="en-GB" sz="1100" dirty="0">
                <a:solidFill>
                  <a:srgbClr val="4D4F53"/>
                </a:solidFill>
              </a:rPr>
              <a:t>Warfarin, target INR 2.0-3.0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CA94A-9734-4DE3-B84D-C204478F2953}"/>
              </a:ext>
            </a:extLst>
          </p:cNvPr>
          <p:cNvSpPr/>
          <p:nvPr/>
        </p:nvSpPr>
        <p:spPr>
          <a:xfrm>
            <a:off x="2743200" y="2479789"/>
            <a:ext cx="95250" cy="952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DFA570-D24C-4614-B5DA-CD7518199AA7}"/>
              </a:ext>
            </a:extLst>
          </p:cNvPr>
          <p:cNvSpPr/>
          <p:nvPr/>
        </p:nvSpPr>
        <p:spPr>
          <a:xfrm>
            <a:off x="4859460" y="2396609"/>
            <a:ext cx="13292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33"/>
            <a:r>
              <a:rPr lang="en-GB" sz="1100" dirty="0">
                <a:solidFill>
                  <a:srgbClr val="4D4F53"/>
                </a:solidFill>
              </a:rPr>
              <a:t>Aspirin 81-324 mg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C80C1E-19C7-47EF-B177-A26D9FA29538}"/>
              </a:ext>
            </a:extLst>
          </p:cNvPr>
          <p:cNvSpPr/>
          <p:nvPr/>
        </p:nvSpPr>
        <p:spPr>
          <a:xfrm>
            <a:off x="4800600" y="2479789"/>
            <a:ext cx="95250" cy="95250"/>
          </a:xfrm>
          <a:prstGeom prst="rect">
            <a:avLst/>
          </a:prstGeom>
          <a:solidFill>
            <a:srgbClr val="CBC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1E79A2-CCE0-4F50-84A0-C139F1171245}"/>
              </a:ext>
            </a:extLst>
          </p:cNvPr>
          <p:cNvSpPr/>
          <p:nvPr/>
        </p:nvSpPr>
        <p:spPr>
          <a:xfrm>
            <a:off x="1187450" y="4396859"/>
            <a:ext cx="552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&lt;75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873189-7F81-4A43-8EA0-402D05652339}"/>
              </a:ext>
            </a:extLst>
          </p:cNvPr>
          <p:cNvSpPr/>
          <p:nvPr/>
        </p:nvSpPr>
        <p:spPr>
          <a:xfrm>
            <a:off x="1822450" y="4396859"/>
            <a:ext cx="552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  <a:cs typeface="Arial" panose="020B0604020202020204" pitchFamily="34" charset="0"/>
              </a:rPr>
              <a:t>≥</a:t>
            </a:r>
            <a:r>
              <a:rPr lang="en-GB" sz="1100" dirty="0">
                <a:solidFill>
                  <a:srgbClr val="4D4F53"/>
                </a:solidFill>
              </a:rPr>
              <a:t>75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905721-1075-4D3C-98A9-755767F1323C}"/>
              </a:ext>
            </a:extLst>
          </p:cNvPr>
          <p:cNvSpPr/>
          <p:nvPr/>
        </p:nvSpPr>
        <p:spPr>
          <a:xfrm>
            <a:off x="2362200" y="4396859"/>
            <a:ext cx="552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&lt;75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01C390-D330-40A6-BE7A-F4A2A74F26C3}"/>
              </a:ext>
            </a:extLst>
          </p:cNvPr>
          <p:cNvSpPr/>
          <p:nvPr/>
        </p:nvSpPr>
        <p:spPr>
          <a:xfrm>
            <a:off x="2997200" y="4396859"/>
            <a:ext cx="552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  <a:cs typeface="Arial" panose="020B0604020202020204" pitchFamily="34" charset="0"/>
              </a:rPr>
              <a:t>≥</a:t>
            </a:r>
            <a:r>
              <a:rPr lang="en-GB" sz="1100" dirty="0">
                <a:solidFill>
                  <a:srgbClr val="4D4F53"/>
                </a:solidFill>
              </a:rPr>
              <a:t>75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5BB64F-2862-4908-BEEB-1359910228C5}"/>
              </a:ext>
            </a:extLst>
          </p:cNvPr>
          <p:cNvSpPr/>
          <p:nvPr/>
        </p:nvSpPr>
        <p:spPr>
          <a:xfrm>
            <a:off x="3727450" y="4396859"/>
            <a:ext cx="552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&lt;75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F4F5C4-D395-4EA0-8481-45B9BFA68B7C}"/>
              </a:ext>
            </a:extLst>
          </p:cNvPr>
          <p:cNvSpPr/>
          <p:nvPr/>
        </p:nvSpPr>
        <p:spPr>
          <a:xfrm>
            <a:off x="4375150" y="4396859"/>
            <a:ext cx="552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  <a:cs typeface="Arial" panose="020B0604020202020204" pitchFamily="34" charset="0"/>
              </a:rPr>
              <a:t>≥</a:t>
            </a:r>
            <a:r>
              <a:rPr lang="en-GB" sz="1100" dirty="0">
                <a:solidFill>
                  <a:srgbClr val="4D4F53"/>
                </a:solidFill>
              </a:rPr>
              <a:t>75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5F4529-EF7E-43CE-886A-282B0EBA2C6C}"/>
              </a:ext>
            </a:extLst>
          </p:cNvPr>
          <p:cNvSpPr/>
          <p:nvPr/>
        </p:nvSpPr>
        <p:spPr>
          <a:xfrm>
            <a:off x="4908550" y="4396859"/>
            <a:ext cx="552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&lt;65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54827E-47A4-4465-957F-67AEEFC0F89E}"/>
              </a:ext>
            </a:extLst>
          </p:cNvPr>
          <p:cNvSpPr/>
          <p:nvPr/>
        </p:nvSpPr>
        <p:spPr>
          <a:xfrm>
            <a:off x="5544820" y="4396859"/>
            <a:ext cx="552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65-74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8FE84D-AE84-4379-A286-50A0FAD7FB69}"/>
              </a:ext>
            </a:extLst>
          </p:cNvPr>
          <p:cNvSpPr/>
          <p:nvPr/>
        </p:nvSpPr>
        <p:spPr>
          <a:xfrm>
            <a:off x="6181090" y="4396859"/>
            <a:ext cx="552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  <a:cs typeface="Arial" panose="020B0604020202020204" pitchFamily="34" charset="0"/>
              </a:rPr>
              <a:t>≥</a:t>
            </a:r>
            <a:r>
              <a:rPr lang="en-GB" sz="1100" dirty="0">
                <a:solidFill>
                  <a:srgbClr val="4D4F53"/>
                </a:solidFill>
              </a:rPr>
              <a:t>75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4AEF81-CCC1-4EC3-A0AC-A05F43B5291C}"/>
              </a:ext>
            </a:extLst>
          </p:cNvPr>
          <p:cNvSpPr/>
          <p:nvPr/>
        </p:nvSpPr>
        <p:spPr>
          <a:xfrm>
            <a:off x="6817360" y="4396859"/>
            <a:ext cx="552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&lt;65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1C2657D-3686-403B-9856-E42BF23317B5}"/>
              </a:ext>
            </a:extLst>
          </p:cNvPr>
          <p:cNvSpPr/>
          <p:nvPr/>
        </p:nvSpPr>
        <p:spPr>
          <a:xfrm>
            <a:off x="7453630" y="4396859"/>
            <a:ext cx="552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65-74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8CC309-A2EB-48CD-BFC0-2BC47B5C2C33}"/>
              </a:ext>
            </a:extLst>
          </p:cNvPr>
          <p:cNvSpPr/>
          <p:nvPr/>
        </p:nvSpPr>
        <p:spPr>
          <a:xfrm>
            <a:off x="8089900" y="4396859"/>
            <a:ext cx="552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  <a:cs typeface="Arial" panose="020B0604020202020204" pitchFamily="34" charset="0"/>
              </a:rPr>
              <a:t>≥</a:t>
            </a:r>
            <a:r>
              <a:rPr lang="en-GB" sz="1100" dirty="0">
                <a:solidFill>
                  <a:srgbClr val="4D4F53"/>
                </a:solidFill>
              </a:rPr>
              <a:t>75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472979-5D6E-430D-8D87-D1E8691CF5FD}"/>
              </a:ext>
            </a:extLst>
          </p:cNvPr>
          <p:cNvSpPr/>
          <p:nvPr/>
        </p:nvSpPr>
        <p:spPr>
          <a:xfrm>
            <a:off x="1187450" y="4549259"/>
            <a:ext cx="552450" cy="2616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10,855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AC5010-C8BE-4552-A3C5-A88C8B356FF8}"/>
              </a:ext>
            </a:extLst>
          </p:cNvPr>
          <p:cNvSpPr/>
          <p:nvPr/>
        </p:nvSpPr>
        <p:spPr>
          <a:xfrm>
            <a:off x="1822450" y="4549259"/>
            <a:ext cx="552450" cy="2616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  <a:cs typeface="Arial" panose="020B0604020202020204" pitchFamily="34" charset="0"/>
              </a:rPr>
              <a:t>7,258</a:t>
            </a:r>
            <a:endParaRPr lang="en-GB" sz="1100" dirty="0">
              <a:solidFill>
                <a:srgbClr val="4D4F53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3D15F38-929D-4C7F-8240-8DDFB7C2A784}"/>
              </a:ext>
            </a:extLst>
          </p:cNvPr>
          <p:cNvSpPr/>
          <p:nvPr/>
        </p:nvSpPr>
        <p:spPr>
          <a:xfrm>
            <a:off x="2362200" y="4549259"/>
            <a:ext cx="552450" cy="2616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8,021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DA19EF5-4B6A-4168-A013-D9C93EDC796B}"/>
              </a:ext>
            </a:extLst>
          </p:cNvPr>
          <p:cNvSpPr/>
          <p:nvPr/>
        </p:nvSpPr>
        <p:spPr>
          <a:xfrm>
            <a:off x="2997200" y="4549259"/>
            <a:ext cx="552450" cy="2616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  <a:cs typeface="Arial" panose="020B0604020202020204" pitchFamily="34" charset="0"/>
              </a:rPr>
              <a:t>6,215</a:t>
            </a:r>
            <a:endParaRPr lang="en-GB" sz="1100" dirty="0">
              <a:solidFill>
                <a:srgbClr val="4D4F53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704DE05-5A63-4D7C-85EF-941196C8686A}"/>
              </a:ext>
            </a:extLst>
          </p:cNvPr>
          <p:cNvSpPr/>
          <p:nvPr/>
        </p:nvSpPr>
        <p:spPr>
          <a:xfrm>
            <a:off x="3727450" y="4549259"/>
            <a:ext cx="552450" cy="2616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12,594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27756C-2AA3-4C3B-B675-F1B2E3F4184A}"/>
              </a:ext>
            </a:extLst>
          </p:cNvPr>
          <p:cNvSpPr/>
          <p:nvPr/>
        </p:nvSpPr>
        <p:spPr>
          <a:xfrm>
            <a:off x="4375150" y="4549259"/>
            <a:ext cx="552450" cy="2616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  <a:cs typeface="Arial" panose="020B0604020202020204" pitchFamily="34" charset="0"/>
              </a:rPr>
              <a:t>8,432</a:t>
            </a:r>
            <a:endParaRPr lang="en-GB" sz="1100" dirty="0">
              <a:solidFill>
                <a:srgbClr val="4D4F53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1F2364-5464-439C-9467-EEFD33B4CAC2}"/>
              </a:ext>
            </a:extLst>
          </p:cNvPr>
          <p:cNvSpPr/>
          <p:nvPr/>
        </p:nvSpPr>
        <p:spPr>
          <a:xfrm>
            <a:off x="4908550" y="4549259"/>
            <a:ext cx="552450" cy="2616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5,455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7984800-FD7C-4FCA-89FB-4BDD6A48995C}"/>
              </a:ext>
            </a:extLst>
          </p:cNvPr>
          <p:cNvSpPr/>
          <p:nvPr/>
        </p:nvSpPr>
        <p:spPr>
          <a:xfrm>
            <a:off x="5544820" y="4549259"/>
            <a:ext cx="552450" cy="2616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7,030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1FECEB8-DEC5-441E-8453-74FFD21E443A}"/>
              </a:ext>
            </a:extLst>
          </p:cNvPr>
          <p:cNvSpPr/>
          <p:nvPr/>
        </p:nvSpPr>
        <p:spPr>
          <a:xfrm>
            <a:off x="6181090" y="4549259"/>
            <a:ext cx="552450" cy="2616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  <a:cs typeface="Arial" panose="020B0604020202020204" pitchFamily="34" charset="0"/>
              </a:rPr>
              <a:t>5,655</a:t>
            </a:r>
            <a:endParaRPr lang="en-GB" sz="1100" dirty="0">
              <a:solidFill>
                <a:srgbClr val="4D4F53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6C33BBB-5200-4948-BDC0-DC2BF72149C6}"/>
              </a:ext>
            </a:extLst>
          </p:cNvPr>
          <p:cNvSpPr/>
          <p:nvPr/>
        </p:nvSpPr>
        <p:spPr>
          <a:xfrm>
            <a:off x="6817360" y="4549259"/>
            <a:ext cx="552450" cy="2616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1,714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A91CAE6-0EAF-4AE2-B66A-15B5D346C6B4}"/>
              </a:ext>
            </a:extLst>
          </p:cNvPr>
          <p:cNvSpPr/>
          <p:nvPr/>
        </p:nvSpPr>
        <p:spPr>
          <a:xfrm>
            <a:off x="7453630" y="4549259"/>
            <a:ext cx="552450" cy="2616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1,987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8633BC-70FB-4A40-9ACB-16D4FED29026}"/>
              </a:ext>
            </a:extLst>
          </p:cNvPr>
          <p:cNvSpPr/>
          <p:nvPr/>
        </p:nvSpPr>
        <p:spPr>
          <a:xfrm>
            <a:off x="8089900" y="4549259"/>
            <a:ext cx="552450" cy="2616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  <a:cs typeface="Arial" panose="020B0604020202020204" pitchFamily="34" charset="0"/>
              </a:rPr>
              <a:t>1,897</a:t>
            </a:r>
            <a:endParaRPr lang="en-GB" sz="1100" dirty="0">
              <a:solidFill>
                <a:srgbClr val="4D4F53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990B8C6-942D-492E-B003-52E29C69A421}"/>
              </a:ext>
            </a:extLst>
          </p:cNvPr>
          <p:cNvSpPr/>
          <p:nvPr/>
        </p:nvSpPr>
        <p:spPr>
          <a:xfrm>
            <a:off x="701675" y="4549259"/>
            <a:ext cx="552450" cy="2616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0A221C4-BE77-423A-9292-FDE50785CC1F}"/>
              </a:ext>
            </a:extLst>
          </p:cNvPr>
          <p:cNvSpPr/>
          <p:nvPr/>
        </p:nvSpPr>
        <p:spPr>
          <a:xfrm>
            <a:off x="1542328" y="4835009"/>
            <a:ext cx="477695" cy="2616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 defTabSz="914333"/>
            <a:r>
              <a:rPr lang="en-GB" sz="1100" b="1" dirty="0">
                <a:solidFill>
                  <a:srgbClr val="4D4F53"/>
                </a:solidFill>
              </a:rPr>
              <a:t>RE-</a:t>
            </a:r>
            <a:r>
              <a:rPr lang="en-GB" sz="1100" b="1" dirty="0" err="1">
                <a:solidFill>
                  <a:srgbClr val="4D4F53"/>
                </a:solidFill>
              </a:rPr>
              <a:t>LY</a:t>
            </a:r>
            <a:r>
              <a:rPr lang="en-GB" sz="1100" b="1" baseline="30000" dirty="0" err="1">
                <a:solidFill>
                  <a:srgbClr val="4D4F53"/>
                </a:solidFill>
              </a:rPr>
              <a:t>a</a:t>
            </a:r>
            <a:endParaRPr lang="en-GB" sz="1100" b="1" baseline="30000" dirty="0">
              <a:solidFill>
                <a:srgbClr val="4D4F53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6D3C2C0-A417-41E8-97A3-48D9242660C1}"/>
              </a:ext>
            </a:extLst>
          </p:cNvPr>
          <p:cNvSpPr/>
          <p:nvPr/>
        </p:nvSpPr>
        <p:spPr>
          <a:xfrm>
            <a:off x="2543153" y="4835009"/>
            <a:ext cx="825547" cy="2616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 defTabSz="914333"/>
            <a:r>
              <a:rPr lang="en-GB" sz="1100" b="1" dirty="0">
                <a:solidFill>
                  <a:srgbClr val="4D4F53"/>
                </a:solidFill>
              </a:rPr>
              <a:t>ROCKET AF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AAE7DFB-BAB0-415E-A169-964E73153BCC}"/>
              </a:ext>
            </a:extLst>
          </p:cNvPr>
          <p:cNvSpPr/>
          <p:nvPr/>
        </p:nvSpPr>
        <p:spPr>
          <a:xfrm>
            <a:off x="3646248" y="4835009"/>
            <a:ext cx="1362554" cy="2616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 defTabSz="914333"/>
            <a:r>
              <a:rPr lang="en-GB" sz="1100" b="1" dirty="0">
                <a:solidFill>
                  <a:srgbClr val="4D4F53"/>
                </a:solidFill>
              </a:rPr>
              <a:t>ENGAGE AF-TIMI 48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04991FA-E001-4FB2-98B2-55A2C6A40267}"/>
              </a:ext>
            </a:extLst>
          </p:cNvPr>
          <p:cNvSpPr/>
          <p:nvPr/>
        </p:nvSpPr>
        <p:spPr>
          <a:xfrm>
            <a:off x="5420296" y="4835009"/>
            <a:ext cx="801501" cy="2616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 defTabSz="914333"/>
            <a:r>
              <a:rPr lang="en-GB" sz="1100" b="1" dirty="0">
                <a:solidFill>
                  <a:srgbClr val="4D4F53"/>
                </a:solidFill>
              </a:rPr>
              <a:t>ARISTOTLE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2A726F9-B58D-457F-9F42-ED16D476049B}"/>
              </a:ext>
            </a:extLst>
          </p:cNvPr>
          <p:cNvSpPr/>
          <p:nvPr/>
        </p:nvSpPr>
        <p:spPr>
          <a:xfrm>
            <a:off x="7332312" y="4835009"/>
            <a:ext cx="795089" cy="2616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 defTabSz="914333"/>
            <a:r>
              <a:rPr lang="en-GB" sz="1100" b="1" dirty="0">
                <a:solidFill>
                  <a:srgbClr val="4D4F53"/>
                </a:solidFill>
              </a:rPr>
              <a:t>AVERROES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5CAD250-381A-4F85-99AB-628302D9B2D7}"/>
              </a:ext>
            </a:extLst>
          </p:cNvPr>
          <p:cNvSpPr/>
          <p:nvPr/>
        </p:nvSpPr>
        <p:spPr>
          <a:xfrm>
            <a:off x="1640111" y="5015984"/>
            <a:ext cx="282129" cy="60016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2.1</a:t>
            </a:r>
            <a:br>
              <a:rPr lang="en-GB" sz="1100" dirty="0">
                <a:solidFill>
                  <a:srgbClr val="4D4F53"/>
                </a:solidFill>
              </a:rPr>
            </a:br>
            <a:r>
              <a:rPr lang="en-GB" sz="1100" dirty="0">
                <a:solidFill>
                  <a:srgbClr val="4D4F53"/>
                </a:solidFill>
              </a:rPr>
              <a:t>20%</a:t>
            </a:r>
            <a:br>
              <a:rPr lang="en-GB" sz="1100" dirty="0">
                <a:solidFill>
                  <a:srgbClr val="4D4F53"/>
                </a:solidFill>
              </a:rPr>
            </a:br>
            <a:r>
              <a:rPr lang="en-GB" sz="1100" dirty="0">
                <a:solidFill>
                  <a:srgbClr val="4D4F53"/>
                </a:solidFill>
              </a:rPr>
              <a:t>36%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97C7C78-EEE7-4724-832F-64D9368FCF50}"/>
              </a:ext>
            </a:extLst>
          </p:cNvPr>
          <p:cNvSpPr/>
          <p:nvPr/>
        </p:nvSpPr>
        <p:spPr>
          <a:xfrm>
            <a:off x="2375641" y="5015984"/>
            <a:ext cx="1160574" cy="60016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3.5</a:t>
            </a:r>
            <a:br>
              <a:rPr lang="en-GB" sz="1100" dirty="0">
                <a:solidFill>
                  <a:srgbClr val="4D4F53"/>
                </a:solidFill>
              </a:rPr>
            </a:br>
            <a:r>
              <a:rPr lang="en-GB" sz="1100" dirty="0">
                <a:solidFill>
                  <a:srgbClr val="4D4F53"/>
                </a:solidFill>
              </a:rPr>
              <a:t>55% (includes SE)</a:t>
            </a:r>
            <a:br>
              <a:rPr lang="en-GB" sz="1100" dirty="0">
                <a:solidFill>
                  <a:srgbClr val="4D4F53"/>
                </a:solidFill>
              </a:rPr>
            </a:br>
            <a:r>
              <a:rPr lang="en-GB" sz="1100" dirty="0">
                <a:solidFill>
                  <a:srgbClr val="4D4F53"/>
                </a:solidFill>
              </a:rPr>
              <a:t>40%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7AD9AED-D2B9-41B0-B26A-270FCB56E7F1}"/>
              </a:ext>
            </a:extLst>
          </p:cNvPr>
          <p:cNvSpPr/>
          <p:nvPr/>
        </p:nvSpPr>
        <p:spPr>
          <a:xfrm>
            <a:off x="4186462" y="5015984"/>
            <a:ext cx="282129" cy="60016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2.8</a:t>
            </a:r>
            <a:br>
              <a:rPr lang="en-GB" sz="1100" dirty="0">
                <a:solidFill>
                  <a:srgbClr val="4D4F53"/>
                </a:solidFill>
              </a:rPr>
            </a:br>
            <a:r>
              <a:rPr lang="en-GB" sz="1100" dirty="0">
                <a:solidFill>
                  <a:srgbClr val="4D4F53"/>
                </a:solidFill>
              </a:rPr>
              <a:t>28%</a:t>
            </a:r>
            <a:br>
              <a:rPr lang="en-GB" sz="1100" dirty="0">
                <a:solidFill>
                  <a:srgbClr val="4D4F53"/>
                </a:solidFill>
              </a:rPr>
            </a:br>
            <a:r>
              <a:rPr lang="en-GB" sz="1100" dirty="0">
                <a:solidFill>
                  <a:srgbClr val="4D4F53"/>
                </a:solidFill>
              </a:rPr>
              <a:t>38%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866EEE5-73FC-4035-8480-0C5F41531C2A}"/>
              </a:ext>
            </a:extLst>
          </p:cNvPr>
          <p:cNvSpPr/>
          <p:nvPr/>
        </p:nvSpPr>
        <p:spPr>
          <a:xfrm>
            <a:off x="5679983" y="5015984"/>
            <a:ext cx="282129" cy="60016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2.1</a:t>
            </a:r>
            <a:br>
              <a:rPr lang="en-GB" sz="1100" dirty="0">
                <a:solidFill>
                  <a:srgbClr val="4D4F53"/>
                </a:solidFill>
              </a:rPr>
            </a:br>
            <a:r>
              <a:rPr lang="en-GB" sz="1100" dirty="0">
                <a:solidFill>
                  <a:srgbClr val="4D4F53"/>
                </a:solidFill>
              </a:rPr>
              <a:t>19%</a:t>
            </a:r>
            <a:br>
              <a:rPr lang="en-GB" sz="1100" dirty="0">
                <a:solidFill>
                  <a:srgbClr val="4D4F53"/>
                </a:solidFill>
              </a:rPr>
            </a:br>
            <a:r>
              <a:rPr lang="en-GB" sz="1100" dirty="0">
                <a:solidFill>
                  <a:srgbClr val="4D4F53"/>
                </a:solidFill>
              </a:rPr>
              <a:t>35%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0C29A90-8245-4E9E-BB1F-B0A28DD6B0BF}"/>
              </a:ext>
            </a:extLst>
          </p:cNvPr>
          <p:cNvSpPr/>
          <p:nvPr/>
        </p:nvSpPr>
        <p:spPr>
          <a:xfrm>
            <a:off x="6934774" y="5015984"/>
            <a:ext cx="1590179" cy="60016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 defTabSz="914333"/>
            <a:r>
              <a:rPr lang="en-GB" sz="1100" dirty="0">
                <a:solidFill>
                  <a:srgbClr val="4D4F53"/>
                </a:solidFill>
              </a:rPr>
              <a:t>2.0/2.1 (apixaban/aspirin)</a:t>
            </a:r>
            <a:br>
              <a:rPr lang="en-GB" sz="1100" dirty="0">
                <a:solidFill>
                  <a:srgbClr val="4D4F53"/>
                </a:solidFill>
              </a:rPr>
            </a:br>
            <a:r>
              <a:rPr lang="en-GB" sz="1100" dirty="0">
                <a:solidFill>
                  <a:srgbClr val="4D4F53"/>
                </a:solidFill>
              </a:rPr>
              <a:t>14%</a:t>
            </a:r>
            <a:br>
              <a:rPr lang="en-GB" sz="1100" dirty="0">
                <a:solidFill>
                  <a:srgbClr val="4D4F53"/>
                </a:solidFill>
              </a:rPr>
            </a:br>
            <a:r>
              <a:rPr lang="en-GB" sz="1100" dirty="0">
                <a:solidFill>
                  <a:srgbClr val="4D4F53"/>
                </a:solidFill>
              </a:rPr>
              <a:t>41%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70F7F8-6C05-4DF0-87D3-8C9BEB8476B1}"/>
              </a:ext>
            </a:extLst>
          </p:cNvPr>
          <p:cNvSpPr/>
          <p:nvPr/>
        </p:nvSpPr>
        <p:spPr>
          <a:xfrm>
            <a:off x="411385" y="5015984"/>
            <a:ext cx="977832" cy="60016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defTabSz="914333"/>
            <a:r>
              <a:rPr lang="en-GB" sz="1100" dirty="0">
                <a:solidFill>
                  <a:srgbClr val="4D4F53"/>
                </a:solidFill>
              </a:rPr>
              <a:t>Mean CHADS</a:t>
            </a:r>
            <a:r>
              <a:rPr lang="en-GB" sz="1100" baseline="-25000" dirty="0">
                <a:solidFill>
                  <a:srgbClr val="4D4F53"/>
                </a:solidFill>
              </a:rPr>
              <a:t>2</a:t>
            </a:r>
            <a:br>
              <a:rPr lang="en-GB" sz="1100" dirty="0">
                <a:solidFill>
                  <a:srgbClr val="4D4F53"/>
                </a:solidFill>
              </a:rPr>
            </a:br>
            <a:r>
              <a:rPr lang="en-GB" sz="1100" dirty="0">
                <a:solidFill>
                  <a:srgbClr val="4D4F53"/>
                </a:solidFill>
              </a:rPr>
              <a:t>Prior stroke/TIA</a:t>
            </a:r>
            <a:br>
              <a:rPr lang="en-GB" sz="1100" dirty="0">
                <a:solidFill>
                  <a:srgbClr val="4D4F53"/>
                </a:solidFill>
              </a:rPr>
            </a:br>
            <a:r>
              <a:rPr lang="en-GB" sz="1100" dirty="0">
                <a:solidFill>
                  <a:srgbClr val="4D4F53"/>
                </a:solidFill>
              </a:rPr>
              <a:t>Female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6182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33"/>
            <a:r>
              <a:rPr lang="en-GB" sz="800" baseline="30000" dirty="0" err="1">
                <a:solidFill>
                  <a:srgbClr val="4D4F53"/>
                </a:solidFill>
              </a:rPr>
              <a:t>a</a:t>
            </a:r>
            <a:r>
              <a:rPr lang="en-GB" sz="800" i="1" dirty="0" err="1">
                <a:solidFill>
                  <a:srgbClr val="4D4F53"/>
                </a:solidFill>
              </a:rPr>
              <a:t>P</a:t>
            </a:r>
            <a:r>
              <a:rPr lang="en-GB" sz="800" dirty="0">
                <a:solidFill>
                  <a:srgbClr val="4D4F53"/>
                </a:solidFill>
              </a:rPr>
              <a:t>&lt;0.05 for interaction between age and treatment</a:t>
            </a:r>
          </a:p>
        </p:txBody>
      </p:sp>
    </p:spTree>
    <p:extLst>
      <p:ext uri="{BB962C8B-B14F-4D97-AF65-F5344CB8AC3E}">
        <p14:creationId xmlns:p14="http://schemas.microsoft.com/office/powerpoint/2010/main" val="240072734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2543175"/>
            <a:ext cx="5607844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 rot="16200000">
            <a:off x="-63633" y="3996071"/>
            <a:ext cx="249250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clinical benefit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1155" y="1491444"/>
            <a:ext cx="8147545" cy="646331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clinical benefit, adjusted for the risk of subsequent death, of OACs vs no OACs according to different age groups (the PREFER in  AF)</a:t>
            </a:r>
          </a:p>
        </p:txBody>
      </p:sp>
      <p:sp>
        <p:nvSpPr>
          <p:cNvPr id="4" name="Rettangolo 3"/>
          <p:cNvSpPr/>
          <p:nvPr/>
        </p:nvSpPr>
        <p:spPr>
          <a:xfrm>
            <a:off x="6736556" y="4337388"/>
            <a:ext cx="2169319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1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VKAs</a:t>
            </a:r>
            <a:r>
              <a:rPr lang="it-IT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NOACs</a:t>
            </a:r>
            <a:r>
              <a:rPr lang="en-US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led to a </a:t>
            </a:r>
            <a:r>
              <a:rPr 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36%</a:t>
            </a:r>
            <a:r>
              <a:rPr lang="en-US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reduction of TE events vs. antiplatelet or no treatment; </a:t>
            </a:r>
            <a:r>
              <a:rPr 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notably</a:t>
            </a:r>
            <a:r>
              <a:rPr lang="en-US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OACs </a:t>
            </a:r>
            <a:r>
              <a:rPr 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not increase </a:t>
            </a:r>
            <a:r>
              <a:rPr lang="en-US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risk of major bleeding compared to antiplatelet therapy</a:t>
            </a:r>
            <a:endParaRPr lang="it-IT" sz="11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71475"/>
            <a:ext cx="7724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7839075" y="6438840"/>
            <a:ext cx="1304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Patti G</a:t>
            </a:r>
          </a:p>
          <a:p>
            <a:pPr>
              <a:defRPr/>
            </a:pP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995502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11960" y="1988840"/>
            <a:ext cx="4140461" cy="2062103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Terapia anticoagulante nell’anziano </a:t>
            </a: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fragile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(ma chi è?)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19872" y="4365104"/>
            <a:ext cx="5544615" cy="1538883"/>
          </a:xfrm>
          <a:prstGeom prst="rect">
            <a:avLst/>
          </a:prstGeom>
          <a:solidFill>
            <a:srgbClr val="00206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Ungar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MD, PhD, FESC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Syncope Unit – Centro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Ipertensione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Geriatria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Terapia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intensiva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Geriatrica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Firenze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9995" cy="28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3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3388300" cy="7416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12776"/>
            <a:ext cx="8161494" cy="46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72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157264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sz="2900" dirty="0">
                <a:solidFill>
                  <a:schemeClr val="tx1"/>
                </a:solidFill>
                <a:latin typeface="Tahoma" pitchFamily="34" charset="0"/>
              </a:rPr>
              <a:t>Operative model of</a:t>
            </a:r>
            <a: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9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frailty</a:t>
            </a:r>
            <a: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900" dirty="0">
                <a:solidFill>
                  <a:schemeClr val="tx1"/>
                </a:solidFill>
                <a:latin typeface="Tahoma" pitchFamily="34" charset="0"/>
              </a:rPr>
              <a:t>according to the Deficit Index - </a:t>
            </a:r>
            <a:r>
              <a:rPr lang="en-US" sz="2900" i="1" dirty="0">
                <a:solidFill>
                  <a:schemeClr val="tx1"/>
                </a:solidFill>
                <a:latin typeface="Tahoma" pitchFamily="34" charset="0"/>
              </a:rPr>
              <a:t>Canadian Study of Health and Aging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917280" y="1852034"/>
            <a:ext cx="184320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588" tIns="45296" rIns="90588" bIns="45296">
            <a:spAutoFit/>
          </a:bodyPr>
          <a:lstStyle/>
          <a:p>
            <a:pPr marL="0" marR="0" lvl="0" indent="0" algn="l" defTabSz="90628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SimSun" charset="0"/>
              <a:cs typeface="SimSun" charset="0"/>
            </a:endParaRPr>
          </a:p>
        </p:txBody>
      </p:sp>
      <p:sp>
        <p:nvSpPr>
          <p:cNvPr id="115715" name="Rectangle 2"/>
          <p:cNvSpPr txBox="1">
            <a:spLocks noChangeArrowheads="1"/>
          </p:cNvSpPr>
          <p:nvPr/>
        </p:nvSpPr>
        <p:spPr bwMode="auto">
          <a:xfrm>
            <a:off x="236671" y="1710521"/>
            <a:ext cx="8670658" cy="46587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82259" tIns="41131" rIns="82259" bIns="41131"/>
          <a:lstStyle/>
          <a:p>
            <a:pPr marL="343317" marR="0" lvl="0" indent="-343317" algn="just" defTabSz="3976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Very fit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— robust, active, energetic, well motivated and fit; these people commonly exercise regularly and are in the most fit group for their age</a:t>
            </a:r>
          </a:p>
          <a:p>
            <a:pPr marL="343317" marR="0" lvl="0" indent="-343317" algn="just" defTabSz="3976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Well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— without active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disease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, but less fit than people in category 1</a:t>
            </a:r>
          </a:p>
          <a:p>
            <a:pPr marL="343317" marR="0" lvl="0" indent="-343317" algn="just" defTabSz="3976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Well, with treated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comorbid disease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 — disease symptoms are well controlled compared with those in category 4</a:t>
            </a:r>
          </a:p>
          <a:p>
            <a:pPr marL="343317" marR="0" lvl="0" indent="-343317" algn="just" defTabSz="3976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Apparently vulnerable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— although not frankly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dependent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, these people commonly complain of being </a:t>
            </a:r>
            <a:r>
              <a:rPr kumimoji="0" lang="en-US" altLang="it-IT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“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slowed up</a:t>
            </a:r>
            <a:r>
              <a:rPr kumimoji="0" lang="en-US" altLang="it-IT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 or have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disease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 symptoms</a:t>
            </a:r>
          </a:p>
          <a:p>
            <a:pPr marL="343317" marR="0" lvl="0" indent="-343317" algn="just" defTabSz="3976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Mildly frail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— with limited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dependence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 on others for instrumental activities of daily living</a:t>
            </a:r>
          </a:p>
          <a:p>
            <a:pPr marL="343317" marR="0" lvl="0" indent="-343317" algn="just" defTabSz="3976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Moderately frail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— help is needed with both instrumental and non-instrumental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activities of daily living</a:t>
            </a:r>
          </a:p>
          <a:p>
            <a:pPr marL="343317" marR="0" lvl="0" indent="-343317" algn="just" defTabSz="3976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Severely frail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— completely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dependent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 on others for the activities of daily living, or terminally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ill</a:t>
            </a:r>
          </a:p>
        </p:txBody>
      </p:sp>
      <p:sp>
        <p:nvSpPr>
          <p:cNvPr id="115716" name="Rectangle 5"/>
          <p:cNvSpPr>
            <a:spLocks noChangeArrowheads="1"/>
          </p:cNvSpPr>
          <p:nvPr/>
        </p:nvSpPr>
        <p:spPr bwMode="auto">
          <a:xfrm>
            <a:off x="5767381" y="6399078"/>
            <a:ext cx="3216960" cy="3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59" tIns="41131" rIns="82259" bIns="41131">
            <a:spAutoFit/>
          </a:bodyPr>
          <a:lstStyle/>
          <a:p>
            <a:pPr marL="0" marR="0" lvl="0" indent="0" algn="r" defTabSz="39625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Rockwood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 K </a:t>
            </a:r>
            <a:r>
              <a:rPr kumimoji="0" lang="it-IT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et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 al, </a:t>
            </a:r>
            <a:r>
              <a:rPr kumimoji="0" lang="it-IT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CMAJ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3048240342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ccia curva 40"/>
          <p:cNvSpPr>
            <a:spLocks noChangeArrowheads="1"/>
          </p:cNvSpPr>
          <p:nvPr/>
        </p:nvSpPr>
        <p:spPr bwMode="auto">
          <a:xfrm flipV="1">
            <a:off x="525082" y="4012642"/>
            <a:ext cx="760320" cy="1175163"/>
          </a:xfrm>
          <a:custGeom>
            <a:avLst/>
            <a:gdLst>
              <a:gd name="T0" fmla="*/ 628650 w 838200"/>
              <a:gd name="T1" fmla="*/ 0 h 1295400"/>
              <a:gd name="T2" fmla="*/ 628650 w 838200"/>
              <a:gd name="T3" fmla="*/ 419100 h 1295400"/>
              <a:gd name="T4" fmla="*/ 104775 w 838200"/>
              <a:gd name="T5" fmla="*/ 1295400 h 1295400"/>
              <a:gd name="T6" fmla="*/ 838200 w 838200"/>
              <a:gd name="T7" fmla="*/ 209550 h 1295400"/>
              <a:gd name="T8" fmla="*/ 0 60000 65536"/>
              <a:gd name="T9" fmla="*/ 0 60000 65536"/>
              <a:gd name="T10" fmla="*/ 0 60000 65536"/>
              <a:gd name="T11" fmla="*/ 0 60000 65536"/>
              <a:gd name="T12" fmla="*/ 0 w 838200"/>
              <a:gd name="T13" fmla="*/ 0 h 1295400"/>
              <a:gd name="T14" fmla="*/ 838200 w 838200"/>
              <a:gd name="T15" fmla="*/ 1295400 h 1295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8200" h="1295400">
                <a:moveTo>
                  <a:pt x="0" y="1295400"/>
                </a:moveTo>
                <a:lnTo>
                  <a:pt x="0" y="471488"/>
                </a:lnTo>
                <a:cubicBezTo>
                  <a:pt x="0" y="268958"/>
                  <a:pt x="164183" y="104775"/>
                  <a:pt x="366712" y="104775"/>
                </a:cubicBezTo>
                <a:lnTo>
                  <a:pt x="628650" y="104775"/>
                </a:lnTo>
                <a:lnTo>
                  <a:pt x="628650" y="0"/>
                </a:lnTo>
                <a:lnTo>
                  <a:pt x="838200" y="209550"/>
                </a:lnTo>
                <a:lnTo>
                  <a:pt x="628650" y="419100"/>
                </a:lnTo>
                <a:lnTo>
                  <a:pt x="628650" y="314325"/>
                </a:lnTo>
                <a:lnTo>
                  <a:pt x="366713" y="314325"/>
                </a:lnTo>
                <a:lnTo>
                  <a:pt x="366712" y="314325"/>
                </a:lnTo>
                <a:cubicBezTo>
                  <a:pt x="279914" y="314325"/>
                  <a:pt x="209550" y="384689"/>
                  <a:pt x="209550" y="471487"/>
                </a:cubicBezTo>
                <a:lnTo>
                  <a:pt x="209550" y="129540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62AC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82301" tIns="41152" rIns="82301" bIns="41152" anchor="ctr"/>
          <a:lstStyle/>
          <a:p>
            <a:pPr marL="0" marR="0" lvl="0" indent="0" algn="l" defTabSz="90910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917280" y="1852034"/>
            <a:ext cx="184320" cy="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637" tIns="45321" rIns="90637" bIns="45321">
            <a:spAutoFit/>
          </a:bodyPr>
          <a:lstStyle/>
          <a:p>
            <a:pPr marL="0" marR="0" lvl="0" indent="0" algn="l" defTabSz="90675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SimSun" charset="0"/>
              <a:cs typeface="SimSun" charset="0"/>
            </a:endParaRPr>
          </a:p>
        </p:txBody>
      </p:sp>
      <p:sp>
        <p:nvSpPr>
          <p:cNvPr id="135171" name="Rettangolo 4"/>
          <p:cNvSpPr>
            <a:spLocks noChangeArrowheads="1"/>
          </p:cNvSpPr>
          <p:nvPr/>
        </p:nvSpPr>
        <p:spPr bwMode="auto">
          <a:xfrm>
            <a:off x="5486430" y="6332369"/>
            <a:ext cx="3480643" cy="42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301" tIns="41152" rIns="82301" bIns="41152">
            <a:spAutoFit/>
          </a:bodyPr>
          <a:lstStyle/>
          <a:p>
            <a:pPr marL="0" marR="0" lvl="0" indent="0" algn="l" defTabSz="821529" rtl="0" eaLnBrk="0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Fried L, et al. </a:t>
            </a:r>
            <a:r>
              <a:rPr kumimoji="0" lang="fr-B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J </a:t>
            </a:r>
            <a:r>
              <a:rPr kumimoji="0" lang="fr-BE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Gerontol</a:t>
            </a:r>
            <a:r>
              <a:rPr kumimoji="0" lang="fr-B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 2001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81520" y="1728182"/>
            <a:ext cx="8580960" cy="23235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82301" tIns="41152" rIns="82301" bIns="41152"/>
          <a:lstStyle/>
          <a:p>
            <a:pPr marL="406469" marR="0" lvl="0" indent="-406469" algn="l" defTabSz="397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Handgrip strength in lowest quintile</a:t>
            </a:r>
          </a:p>
          <a:p>
            <a:pPr marL="406469" marR="0" lvl="0" indent="-406469" algn="l" defTabSz="397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Gait speed in lowest quintile</a:t>
            </a:r>
          </a:p>
          <a:p>
            <a:pPr marL="406469" marR="0" lvl="0" indent="-406469" algn="l" defTabSz="397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Unintentional weight loss ≥4,5 kg during last year</a:t>
            </a:r>
          </a:p>
          <a:p>
            <a:pPr marL="406469" marR="0" lvl="0" indent="-406469" algn="l" defTabSz="397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Quickness to exhaustion</a:t>
            </a:r>
          </a:p>
          <a:p>
            <a:pPr marL="406469" marR="0" lvl="0" indent="-406469" algn="l" defTabSz="397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Physical activity in lowest quartile</a:t>
            </a:r>
          </a:p>
          <a:p>
            <a:pPr marL="406469" marR="0" lvl="0" indent="-406469" algn="l" defTabSz="397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 pitchFamily="2" charset="-122"/>
              <a:cs typeface="Calibri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25076" y="4382854"/>
            <a:ext cx="6206444" cy="1916868"/>
          </a:xfrm>
          <a:prstGeom prst="rect">
            <a:avLst/>
          </a:prstGeom>
          <a:solidFill>
            <a:srgbClr val="0062A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0861" tIns="45433" rIns="90861" bIns="45433" rtlCol="0">
            <a:spAutoFit/>
          </a:bodyPr>
          <a:lstStyle/>
          <a:p>
            <a:pPr marL="406469" marR="0" lvl="0" indent="-406469" algn="ctr" defTabSz="397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PHENOTYPE FRAILTY INDEX</a:t>
            </a:r>
          </a:p>
          <a:p>
            <a:pPr marL="406469" marR="0" lvl="0" indent="-406469" algn="ctr" defTabSz="397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Frail: ≥3 components </a:t>
            </a:r>
          </a:p>
          <a:p>
            <a:pPr marL="406469" marR="0" lvl="0" indent="-406469" algn="ctr" defTabSz="397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Intermediate (pre-frail): 1 or 2 components</a:t>
            </a:r>
          </a:p>
          <a:p>
            <a:pPr marL="406469" marR="0" lvl="0" indent="-406469" algn="ctr" defTabSz="397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SimSun" pitchFamily="2" charset="-122"/>
                <a:cs typeface="Calibri" pitchFamily="34" charset="0"/>
              </a:rPr>
              <a:t>Not frail (robust): 0 components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157264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0871" tIns="45438" rIns="90871" bIns="454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25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+mn-cs"/>
              </a:rPr>
              <a:t>Operative model of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SimSun" pitchFamily="2" charset="-122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SimSun" pitchFamily="2" charset="-122"/>
                <a:cs typeface="+mn-cs"/>
              </a:rPr>
              <a:t>frailty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SimSun" pitchFamily="2" charset="-122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+mn-cs"/>
              </a:rPr>
              <a:t>according to the Phenotype Frailty Index – </a:t>
            </a:r>
            <a:r>
              <a:rPr kumimoji="0" lang="en-US" sz="2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+mn-cs"/>
              </a:rPr>
              <a:t>Cardiovascular Health Study</a:t>
            </a:r>
          </a:p>
        </p:txBody>
      </p:sp>
    </p:spTree>
    <p:extLst>
      <p:ext uri="{BB962C8B-B14F-4D97-AF65-F5344CB8AC3E}">
        <p14:creationId xmlns:p14="http://schemas.microsoft.com/office/powerpoint/2010/main" val="5936197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050" name="Group 7"/>
          <p:cNvGrpSpPr>
            <a:grpSpLocks/>
          </p:cNvGrpSpPr>
          <p:nvPr/>
        </p:nvGrpSpPr>
        <p:grpSpPr bwMode="auto">
          <a:xfrm>
            <a:off x="-12700" y="6362700"/>
            <a:ext cx="2640013" cy="447675"/>
            <a:chOff x="-8" y="4008"/>
            <a:chExt cx="1663" cy="282"/>
          </a:xfrm>
        </p:grpSpPr>
        <p:grpSp>
          <p:nvGrpSpPr>
            <p:cNvPr id="386153" name="Group 8"/>
            <p:cNvGrpSpPr>
              <a:grpSpLocks/>
            </p:cNvGrpSpPr>
            <p:nvPr/>
          </p:nvGrpSpPr>
          <p:grpSpPr bwMode="auto">
            <a:xfrm>
              <a:off x="-8" y="4008"/>
              <a:ext cx="299" cy="280"/>
              <a:chOff x="5463" y="-1"/>
              <a:chExt cx="299" cy="280"/>
            </a:xfrm>
          </p:grpSpPr>
          <p:pic>
            <p:nvPicPr>
              <p:cNvPr id="386155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7" y="2"/>
                <a:ext cx="292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 useBgFill="1">
            <p:nvSpPr>
              <p:cNvPr id="386156" name="Freeform 10"/>
              <p:cNvSpPr>
                <a:spLocks noChangeAspect="1"/>
              </p:cNvSpPr>
              <p:nvPr/>
            </p:nvSpPr>
            <p:spPr bwMode="auto">
              <a:xfrm>
                <a:off x="5464" y="0"/>
                <a:ext cx="141" cy="140"/>
              </a:xfrm>
              <a:custGeom>
                <a:avLst/>
                <a:gdLst>
                  <a:gd name="T0" fmla="*/ 0 w 308"/>
                  <a:gd name="T1" fmla="*/ 0 h 318"/>
                  <a:gd name="T2" fmla="*/ 0 w 308"/>
                  <a:gd name="T3" fmla="*/ 0 h 318"/>
                  <a:gd name="T4" fmla="*/ 0 w 308"/>
                  <a:gd name="T5" fmla="*/ 0 h 318"/>
                  <a:gd name="T6" fmla="*/ 0 w 308"/>
                  <a:gd name="T7" fmla="*/ 0 h 318"/>
                  <a:gd name="T8" fmla="*/ 0 w 308"/>
                  <a:gd name="T9" fmla="*/ 0 h 318"/>
                  <a:gd name="T10" fmla="*/ 0 w 308"/>
                  <a:gd name="T11" fmla="*/ 0 h 318"/>
                  <a:gd name="T12" fmla="*/ 0 w 308"/>
                  <a:gd name="T13" fmla="*/ 0 h 318"/>
                  <a:gd name="T14" fmla="*/ 0 w 308"/>
                  <a:gd name="T15" fmla="*/ 0 h 318"/>
                  <a:gd name="T16" fmla="*/ 0 w 308"/>
                  <a:gd name="T17" fmla="*/ 0 h 318"/>
                  <a:gd name="T18" fmla="*/ 0 w 308"/>
                  <a:gd name="T19" fmla="*/ 0 h 318"/>
                  <a:gd name="T20" fmla="*/ 0 w 308"/>
                  <a:gd name="T21" fmla="*/ 0 h 318"/>
                  <a:gd name="T22" fmla="*/ 0 w 308"/>
                  <a:gd name="T23" fmla="*/ 0 h 318"/>
                  <a:gd name="T24" fmla="*/ 0 w 308"/>
                  <a:gd name="T25" fmla="*/ 0 h 318"/>
                  <a:gd name="T26" fmla="*/ 0 w 308"/>
                  <a:gd name="T27" fmla="*/ 0 h 318"/>
                  <a:gd name="T28" fmla="*/ 0 w 308"/>
                  <a:gd name="T29" fmla="*/ 0 h 318"/>
                  <a:gd name="T30" fmla="*/ 0 w 308"/>
                  <a:gd name="T31" fmla="*/ 0 h 318"/>
                  <a:gd name="T32" fmla="*/ 0 w 308"/>
                  <a:gd name="T33" fmla="*/ 0 h 318"/>
                  <a:gd name="T34" fmla="*/ 0 w 308"/>
                  <a:gd name="T35" fmla="*/ 0 h 3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8" h="318">
                    <a:moveTo>
                      <a:pt x="0" y="318"/>
                    </a:moveTo>
                    <a:lnTo>
                      <a:pt x="0" y="0"/>
                    </a:lnTo>
                    <a:lnTo>
                      <a:pt x="308" y="2"/>
                    </a:lnTo>
                    <a:lnTo>
                      <a:pt x="266" y="8"/>
                    </a:lnTo>
                    <a:lnTo>
                      <a:pt x="236" y="14"/>
                    </a:lnTo>
                    <a:lnTo>
                      <a:pt x="209" y="24"/>
                    </a:lnTo>
                    <a:lnTo>
                      <a:pt x="183" y="36"/>
                    </a:lnTo>
                    <a:lnTo>
                      <a:pt x="143" y="57"/>
                    </a:lnTo>
                    <a:lnTo>
                      <a:pt x="119" y="74"/>
                    </a:lnTo>
                    <a:lnTo>
                      <a:pt x="98" y="92"/>
                    </a:lnTo>
                    <a:lnTo>
                      <a:pt x="81" y="108"/>
                    </a:lnTo>
                    <a:lnTo>
                      <a:pt x="69" y="125"/>
                    </a:lnTo>
                    <a:lnTo>
                      <a:pt x="53" y="149"/>
                    </a:lnTo>
                    <a:lnTo>
                      <a:pt x="41" y="170"/>
                    </a:lnTo>
                    <a:lnTo>
                      <a:pt x="27" y="197"/>
                    </a:lnTo>
                    <a:lnTo>
                      <a:pt x="15" y="228"/>
                    </a:lnTo>
                    <a:lnTo>
                      <a:pt x="8" y="261"/>
                    </a:lnTo>
                    <a:lnTo>
                      <a:pt x="0" y="318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 useBgFill="1">
            <p:nvSpPr>
              <p:cNvPr id="386157" name="Freeform 11"/>
              <p:cNvSpPr>
                <a:spLocks noChangeAspect="1"/>
              </p:cNvSpPr>
              <p:nvPr/>
            </p:nvSpPr>
            <p:spPr bwMode="auto">
              <a:xfrm rot="5400000">
                <a:off x="5605" y="-6"/>
                <a:ext cx="134" cy="165"/>
              </a:xfrm>
              <a:custGeom>
                <a:avLst/>
                <a:gdLst>
                  <a:gd name="T0" fmla="*/ 0 w 308"/>
                  <a:gd name="T1" fmla="*/ 1 h 318"/>
                  <a:gd name="T2" fmla="*/ 0 w 308"/>
                  <a:gd name="T3" fmla="*/ 0 h 318"/>
                  <a:gd name="T4" fmla="*/ 0 w 308"/>
                  <a:gd name="T5" fmla="*/ 1 h 318"/>
                  <a:gd name="T6" fmla="*/ 0 w 308"/>
                  <a:gd name="T7" fmla="*/ 1 h 318"/>
                  <a:gd name="T8" fmla="*/ 0 w 308"/>
                  <a:gd name="T9" fmla="*/ 1 h 318"/>
                  <a:gd name="T10" fmla="*/ 0 w 308"/>
                  <a:gd name="T11" fmla="*/ 1 h 318"/>
                  <a:gd name="T12" fmla="*/ 0 w 308"/>
                  <a:gd name="T13" fmla="*/ 1 h 318"/>
                  <a:gd name="T14" fmla="*/ 0 w 308"/>
                  <a:gd name="T15" fmla="*/ 1 h 318"/>
                  <a:gd name="T16" fmla="*/ 0 w 308"/>
                  <a:gd name="T17" fmla="*/ 1 h 318"/>
                  <a:gd name="T18" fmla="*/ 0 w 308"/>
                  <a:gd name="T19" fmla="*/ 1 h 318"/>
                  <a:gd name="T20" fmla="*/ 0 w 308"/>
                  <a:gd name="T21" fmla="*/ 1 h 318"/>
                  <a:gd name="T22" fmla="*/ 0 w 308"/>
                  <a:gd name="T23" fmla="*/ 1 h 318"/>
                  <a:gd name="T24" fmla="*/ 0 w 308"/>
                  <a:gd name="T25" fmla="*/ 1 h 318"/>
                  <a:gd name="T26" fmla="*/ 0 w 308"/>
                  <a:gd name="T27" fmla="*/ 1 h 318"/>
                  <a:gd name="T28" fmla="*/ 0 w 308"/>
                  <a:gd name="T29" fmla="*/ 1 h 318"/>
                  <a:gd name="T30" fmla="*/ 0 w 308"/>
                  <a:gd name="T31" fmla="*/ 1 h 318"/>
                  <a:gd name="T32" fmla="*/ 0 w 308"/>
                  <a:gd name="T33" fmla="*/ 1 h 318"/>
                  <a:gd name="T34" fmla="*/ 0 w 308"/>
                  <a:gd name="T35" fmla="*/ 1 h 3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8" h="318">
                    <a:moveTo>
                      <a:pt x="0" y="318"/>
                    </a:moveTo>
                    <a:lnTo>
                      <a:pt x="0" y="0"/>
                    </a:lnTo>
                    <a:lnTo>
                      <a:pt x="308" y="2"/>
                    </a:lnTo>
                    <a:lnTo>
                      <a:pt x="266" y="8"/>
                    </a:lnTo>
                    <a:lnTo>
                      <a:pt x="236" y="14"/>
                    </a:lnTo>
                    <a:lnTo>
                      <a:pt x="209" y="24"/>
                    </a:lnTo>
                    <a:lnTo>
                      <a:pt x="183" y="36"/>
                    </a:lnTo>
                    <a:lnTo>
                      <a:pt x="143" y="57"/>
                    </a:lnTo>
                    <a:lnTo>
                      <a:pt x="119" y="74"/>
                    </a:lnTo>
                    <a:lnTo>
                      <a:pt x="98" y="92"/>
                    </a:lnTo>
                    <a:lnTo>
                      <a:pt x="81" y="108"/>
                    </a:lnTo>
                    <a:lnTo>
                      <a:pt x="69" y="125"/>
                    </a:lnTo>
                    <a:lnTo>
                      <a:pt x="53" y="149"/>
                    </a:lnTo>
                    <a:lnTo>
                      <a:pt x="41" y="170"/>
                    </a:lnTo>
                    <a:lnTo>
                      <a:pt x="27" y="197"/>
                    </a:lnTo>
                    <a:lnTo>
                      <a:pt x="15" y="228"/>
                    </a:lnTo>
                    <a:lnTo>
                      <a:pt x="8" y="261"/>
                    </a:lnTo>
                    <a:lnTo>
                      <a:pt x="0" y="318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 useBgFill="1">
            <p:nvSpPr>
              <p:cNvPr id="386158" name="Freeform 12"/>
              <p:cNvSpPr>
                <a:spLocks noChangeAspect="1"/>
              </p:cNvSpPr>
              <p:nvPr/>
            </p:nvSpPr>
            <p:spPr bwMode="auto">
              <a:xfrm rot="10800000">
                <a:off x="5617" y="142"/>
                <a:ext cx="143" cy="137"/>
              </a:xfrm>
              <a:custGeom>
                <a:avLst/>
                <a:gdLst>
                  <a:gd name="T0" fmla="*/ 0 w 308"/>
                  <a:gd name="T1" fmla="*/ 0 h 318"/>
                  <a:gd name="T2" fmla="*/ 0 w 308"/>
                  <a:gd name="T3" fmla="*/ 0 h 318"/>
                  <a:gd name="T4" fmla="*/ 0 w 308"/>
                  <a:gd name="T5" fmla="*/ 0 h 318"/>
                  <a:gd name="T6" fmla="*/ 0 w 308"/>
                  <a:gd name="T7" fmla="*/ 0 h 318"/>
                  <a:gd name="T8" fmla="*/ 0 w 308"/>
                  <a:gd name="T9" fmla="*/ 0 h 318"/>
                  <a:gd name="T10" fmla="*/ 0 w 308"/>
                  <a:gd name="T11" fmla="*/ 0 h 318"/>
                  <a:gd name="T12" fmla="*/ 0 w 308"/>
                  <a:gd name="T13" fmla="*/ 0 h 318"/>
                  <a:gd name="T14" fmla="*/ 0 w 308"/>
                  <a:gd name="T15" fmla="*/ 0 h 318"/>
                  <a:gd name="T16" fmla="*/ 0 w 308"/>
                  <a:gd name="T17" fmla="*/ 0 h 318"/>
                  <a:gd name="T18" fmla="*/ 0 w 308"/>
                  <a:gd name="T19" fmla="*/ 0 h 318"/>
                  <a:gd name="T20" fmla="*/ 0 w 308"/>
                  <a:gd name="T21" fmla="*/ 0 h 318"/>
                  <a:gd name="T22" fmla="*/ 0 w 308"/>
                  <a:gd name="T23" fmla="*/ 0 h 318"/>
                  <a:gd name="T24" fmla="*/ 0 w 308"/>
                  <a:gd name="T25" fmla="*/ 0 h 318"/>
                  <a:gd name="T26" fmla="*/ 0 w 308"/>
                  <a:gd name="T27" fmla="*/ 0 h 318"/>
                  <a:gd name="T28" fmla="*/ 0 w 308"/>
                  <a:gd name="T29" fmla="*/ 0 h 318"/>
                  <a:gd name="T30" fmla="*/ 0 w 308"/>
                  <a:gd name="T31" fmla="*/ 0 h 318"/>
                  <a:gd name="T32" fmla="*/ 0 w 308"/>
                  <a:gd name="T33" fmla="*/ 0 h 318"/>
                  <a:gd name="T34" fmla="*/ 0 w 308"/>
                  <a:gd name="T35" fmla="*/ 0 h 3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8" h="318">
                    <a:moveTo>
                      <a:pt x="0" y="318"/>
                    </a:moveTo>
                    <a:lnTo>
                      <a:pt x="0" y="0"/>
                    </a:lnTo>
                    <a:lnTo>
                      <a:pt x="308" y="2"/>
                    </a:lnTo>
                    <a:lnTo>
                      <a:pt x="266" y="8"/>
                    </a:lnTo>
                    <a:lnTo>
                      <a:pt x="236" y="14"/>
                    </a:lnTo>
                    <a:lnTo>
                      <a:pt x="209" y="24"/>
                    </a:lnTo>
                    <a:lnTo>
                      <a:pt x="183" y="36"/>
                    </a:lnTo>
                    <a:lnTo>
                      <a:pt x="143" y="57"/>
                    </a:lnTo>
                    <a:lnTo>
                      <a:pt x="119" y="74"/>
                    </a:lnTo>
                    <a:lnTo>
                      <a:pt x="98" y="92"/>
                    </a:lnTo>
                    <a:lnTo>
                      <a:pt x="81" y="108"/>
                    </a:lnTo>
                    <a:lnTo>
                      <a:pt x="69" y="125"/>
                    </a:lnTo>
                    <a:lnTo>
                      <a:pt x="53" y="149"/>
                    </a:lnTo>
                    <a:lnTo>
                      <a:pt x="41" y="170"/>
                    </a:lnTo>
                    <a:lnTo>
                      <a:pt x="27" y="197"/>
                    </a:lnTo>
                    <a:lnTo>
                      <a:pt x="15" y="228"/>
                    </a:lnTo>
                    <a:lnTo>
                      <a:pt x="8" y="261"/>
                    </a:lnTo>
                    <a:lnTo>
                      <a:pt x="0" y="318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 useBgFill="1">
            <p:nvSpPr>
              <p:cNvPr id="386159" name="Freeform 13"/>
              <p:cNvSpPr>
                <a:spLocks noChangeAspect="1"/>
              </p:cNvSpPr>
              <p:nvPr/>
            </p:nvSpPr>
            <p:spPr bwMode="auto">
              <a:xfrm rot="-5400000">
                <a:off x="5473" y="134"/>
                <a:ext cx="133" cy="152"/>
              </a:xfrm>
              <a:custGeom>
                <a:avLst/>
                <a:gdLst>
                  <a:gd name="T0" fmla="*/ 0 w 308"/>
                  <a:gd name="T1" fmla="*/ 0 h 318"/>
                  <a:gd name="T2" fmla="*/ 0 w 308"/>
                  <a:gd name="T3" fmla="*/ 0 h 318"/>
                  <a:gd name="T4" fmla="*/ 0 w 308"/>
                  <a:gd name="T5" fmla="*/ 0 h 318"/>
                  <a:gd name="T6" fmla="*/ 0 w 308"/>
                  <a:gd name="T7" fmla="*/ 0 h 318"/>
                  <a:gd name="T8" fmla="*/ 0 w 308"/>
                  <a:gd name="T9" fmla="*/ 0 h 318"/>
                  <a:gd name="T10" fmla="*/ 0 w 308"/>
                  <a:gd name="T11" fmla="*/ 0 h 318"/>
                  <a:gd name="T12" fmla="*/ 0 w 308"/>
                  <a:gd name="T13" fmla="*/ 0 h 318"/>
                  <a:gd name="T14" fmla="*/ 0 w 308"/>
                  <a:gd name="T15" fmla="*/ 0 h 318"/>
                  <a:gd name="T16" fmla="*/ 0 w 308"/>
                  <a:gd name="T17" fmla="*/ 0 h 318"/>
                  <a:gd name="T18" fmla="*/ 0 w 308"/>
                  <a:gd name="T19" fmla="*/ 0 h 318"/>
                  <a:gd name="T20" fmla="*/ 0 w 308"/>
                  <a:gd name="T21" fmla="*/ 0 h 318"/>
                  <a:gd name="T22" fmla="*/ 0 w 308"/>
                  <a:gd name="T23" fmla="*/ 0 h 318"/>
                  <a:gd name="T24" fmla="*/ 0 w 308"/>
                  <a:gd name="T25" fmla="*/ 0 h 318"/>
                  <a:gd name="T26" fmla="*/ 0 w 308"/>
                  <a:gd name="T27" fmla="*/ 0 h 318"/>
                  <a:gd name="T28" fmla="*/ 0 w 308"/>
                  <a:gd name="T29" fmla="*/ 0 h 318"/>
                  <a:gd name="T30" fmla="*/ 0 w 308"/>
                  <a:gd name="T31" fmla="*/ 0 h 318"/>
                  <a:gd name="T32" fmla="*/ 0 w 308"/>
                  <a:gd name="T33" fmla="*/ 0 h 318"/>
                  <a:gd name="T34" fmla="*/ 0 w 308"/>
                  <a:gd name="T35" fmla="*/ 0 h 3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8" h="318">
                    <a:moveTo>
                      <a:pt x="0" y="318"/>
                    </a:moveTo>
                    <a:lnTo>
                      <a:pt x="0" y="0"/>
                    </a:lnTo>
                    <a:lnTo>
                      <a:pt x="308" y="2"/>
                    </a:lnTo>
                    <a:lnTo>
                      <a:pt x="266" y="8"/>
                    </a:lnTo>
                    <a:lnTo>
                      <a:pt x="236" y="14"/>
                    </a:lnTo>
                    <a:lnTo>
                      <a:pt x="209" y="24"/>
                    </a:lnTo>
                    <a:lnTo>
                      <a:pt x="183" y="36"/>
                    </a:lnTo>
                    <a:lnTo>
                      <a:pt x="143" y="57"/>
                    </a:lnTo>
                    <a:lnTo>
                      <a:pt x="119" y="74"/>
                    </a:lnTo>
                    <a:lnTo>
                      <a:pt x="98" y="92"/>
                    </a:lnTo>
                    <a:lnTo>
                      <a:pt x="81" y="108"/>
                    </a:lnTo>
                    <a:lnTo>
                      <a:pt x="69" y="125"/>
                    </a:lnTo>
                    <a:lnTo>
                      <a:pt x="53" y="149"/>
                    </a:lnTo>
                    <a:lnTo>
                      <a:pt x="41" y="170"/>
                    </a:lnTo>
                    <a:lnTo>
                      <a:pt x="27" y="197"/>
                    </a:lnTo>
                    <a:lnTo>
                      <a:pt x="15" y="228"/>
                    </a:lnTo>
                    <a:lnTo>
                      <a:pt x="8" y="261"/>
                    </a:lnTo>
                    <a:lnTo>
                      <a:pt x="0" y="318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830" name="Oval 14"/>
              <p:cNvSpPr>
                <a:spLocks noChangeAspect="1" noChangeArrowheads="1"/>
              </p:cNvSpPr>
              <p:nvPr/>
            </p:nvSpPr>
            <p:spPr bwMode="auto">
              <a:xfrm>
                <a:off x="5467" y="3"/>
                <a:ext cx="290" cy="2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defTabSz="822325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22325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22325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22325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22325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8223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260" y="4038"/>
              <a:ext cx="1395" cy="25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  <a:ea typeface="SimSun" pitchFamily="2" charset="-122"/>
                  <a:cs typeface="Arial" panose="020B0604020202020204" pitchFamily="34" charset="0"/>
                </a:rPr>
                <a:t>M. Di Bari – Fragilità</a:t>
              </a:r>
            </a:p>
            <a:p>
              <a:pPr marL="0" marR="0" lvl="0" indent="0" algn="l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  <a:ea typeface="SimSun" pitchFamily="2" charset="-122"/>
                  <a:cs typeface="Arial" panose="020B0604020202020204" pitchFamily="34" charset="0"/>
                </a:rPr>
                <a:t>Roma 2013</a:t>
              </a:r>
            </a:p>
          </p:txBody>
        </p:sp>
      </p:grpSp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052513"/>
          </a:xfrm>
          <a:solidFill>
            <a:schemeClr val="accent2"/>
          </a:solidFill>
        </p:spPr>
        <p:txBody>
          <a:bodyPr lIns="91125" tIns="45565" rIns="91125" bIns="45565"/>
          <a:lstStyle/>
          <a:p>
            <a:pPr algn="l" eaLnBrk="1" hangingPunct="1">
              <a:defRPr/>
            </a:pPr>
            <a:r>
              <a:rPr lang="it-IT" sz="2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MS PGothic" pitchFamily="34" charset="-128"/>
                <a:cs typeface="ＭＳ Ｐゴシック" charset="-128"/>
              </a:rPr>
              <a:t>Fragilità e performance degli arti inferiori: la </a:t>
            </a:r>
            <a:r>
              <a:rPr lang="it-IT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MS PGothic" pitchFamily="34" charset="-128"/>
                <a:cs typeface="ＭＳ Ｐゴシック" charset="-128"/>
              </a:rPr>
              <a:t>Short Physical Performance Battery </a:t>
            </a:r>
            <a:r>
              <a:rPr lang="it-IT" sz="2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MS PGothic" pitchFamily="34" charset="-128"/>
                <a:cs typeface="ＭＳ Ｐゴシック" charset="-128"/>
              </a:rPr>
              <a:t>(SPPB)</a:t>
            </a:r>
            <a:endParaRPr lang="en-US" sz="29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386052" name="Text Box 102"/>
          <p:cNvSpPr txBox="1">
            <a:spLocks noChangeArrowheads="1"/>
          </p:cNvSpPr>
          <p:nvPr/>
        </p:nvSpPr>
        <p:spPr bwMode="auto">
          <a:xfrm>
            <a:off x="2854325" y="6283325"/>
            <a:ext cx="54498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19" tIns="41360" rIns="82719" bIns="41360">
            <a:spAutoFit/>
          </a:bodyPr>
          <a:lstStyle>
            <a:lvl1pPr defTabSz="441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1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1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1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1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1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1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1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1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4132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Guralnik J, et al. </a:t>
            </a:r>
            <a:r>
              <a:rPr kumimoji="0" lang="en-US" altLang="it-IT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 Gerontol Med Sci </a:t>
            </a: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1994; 49: 85</a:t>
            </a:r>
          </a:p>
        </p:txBody>
      </p:sp>
      <p:grpSp>
        <p:nvGrpSpPr>
          <p:cNvPr id="386053" name="Gruppo 2"/>
          <p:cNvGrpSpPr>
            <a:grpSpLocks/>
          </p:cNvGrpSpPr>
          <p:nvPr/>
        </p:nvGrpSpPr>
        <p:grpSpPr bwMode="auto">
          <a:xfrm>
            <a:off x="250825" y="1268413"/>
            <a:ext cx="8353425" cy="4752975"/>
            <a:chOff x="-36512" y="908720"/>
            <a:chExt cx="8352928" cy="4752528"/>
          </a:xfrm>
        </p:grpSpPr>
        <p:sp>
          <p:nvSpPr>
            <p:cNvPr id="386055" name="Rectangle 2"/>
            <p:cNvSpPr txBox="1">
              <a:spLocks noChangeArrowheads="1"/>
            </p:cNvSpPr>
            <p:nvPr/>
          </p:nvSpPr>
          <p:spPr bwMode="auto">
            <a:xfrm>
              <a:off x="-36512" y="908720"/>
              <a:ext cx="7845120" cy="471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737" tIns="41368" rIns="82737" bIns="41368"/>
            <a:lstStyle>
              <a:lvl1pPr marL="342900" indent="-342900" defTabSz="4413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35013" indent="-342900" defTabSz="4413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900113" indent="-188913" defTabSz="4413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39863" indent="-228600" defTabSz="4413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13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1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1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1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1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735013" marR="0" lvl="1" indent="-342900" algn="l" defTabSz="4413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66"/>
                </a:buClr>
                <a:buSzTx/>
                <a:buFontTx/>
                <a:buChar char="–"/>
                <a:tabLst/>
                <a:defRPr/>
              </a:pPr>
              <a:r>
                <a:rPr kumimoji="0" lang="en-US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Include tre test:</a:t>
              </a:r>
            </a:p>
            <a:p>
              <a:pPr marL="900113" marR="0" lvl="2" indent="-188913" algn="l" defTabSz="4413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66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Test dell’equilibrio</a:t>
              </a:r>
              <a:r>
                <a:rPr kumimoji="0" lang="en-US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(fino a 10 secondi per prova)</a:t>
              </a:r>
            </a:p>
            <a:p>
              <a:pPr marL="1439863" marR="0" lvl="3" indent="-228600" algn="l" defTabSz="4413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66"/>
                </a:buClr>
                <a:buSzTx/>
                <a:buFontTx/>
                <a:buChar char="–"/>
                <a:tabLst/>
                <a:defRPr/>
              </a:pPr>
              <a:r>
                <a:rPr kumimoji="0" lang="en-US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Piedi uniti</a:t>
              </a:r>
            </a:p>
            <a:p>
              <a:pPr marL="1439863" marR="0" lvl="3" indent="-228600" algn="l" defTabSz="4413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66"/>
                </a:buClr>
                <a:buSzTx/>
                <a:buFontTx/>
                <a:buChar char="–"/>
                <a:tabLst/>
                <a:defRPr/>
              </a:pPr>
              <a:r>
                <a:rPr kumimoji="0" lang="en-US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Semi-tandem </a:t>
              </a:r>
            </a:p>
            <a:p>
              <a:pPr marL="1439863" marR="0" lvl="3" indent="-228600" algn="l" defTabSz="4413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66"/>
                </a:buClr>
                <a:buSzTx/>
                <a:buFontTx/>
                <a:buChar char="–"/>
                <a:tabLst/>
                <a:defRPr/>
              </a:pPr>
              <a:r>
                <a:rPr kumimoji="0" lang="en-US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Tandem </a:t>
              </a:r>
              <a:br>
                <a:rPr kumimoji="0" lang="en-US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</a:br>
              <a:endPara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marL="900113" marR="0" lvl="2" indent="-188913" algn="l" defTabSz="4413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66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Test della marcia (4 m)</a:t>
              </a:r>
              <a:br>
                <a:rPr kumimoji="0" lang="en-US" alt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</a:br>
              <a:endPara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marL="900113" marR="0" lvl="2" indent="-188913" algn="l" defTabSz="4413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66"/>
                </a:buClr>
                <a:buSzTx/>
                <a:buFontTx/>
                <a:buChar char="•"/>
                <a:tabLst/>
                <a:defRPr/>
              </a:pPr>
              <a:endPara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marL="900113" marR="0" lvl="2" indent="-188913" algn="l" defTabSz="4413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66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Test della sedia</a:t>
              </a:r>
            </a:p>
            <a:p>
              <a:pPr marL="735013" marR="0" lvl="1" indent="-342900" algn="l" defTabSz="4413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66"/>
                </a:buClr>
                <a:buSzTx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marL="735013" marR="0" lvl="1" indent="-342900" algn="l" defTabSz="4413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66"/>
                </a:buClr>
                <a:buSzTx/>
                <a:buFontTx/>
                <a:buChar char="–"/>
                <a:tabLst/>
                <a:defRPr/>
              </a:pPr>
              <a:r>
                <a:rPr kumimoji="0" lang="en-US" altLang="it-IT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Punteggio da 0 a 4 per ogni test, totale range 0-12</a:t>
              </a:r>
            </a:p>
          </p:txBody>
        </p:sp>
        <p:grpSp>
          <p:nvGrpSpPr>
            <p:cNvPr id="386056" name="Group 98"/>
            <p:cNvGrpSpPr>
              <a:grpSpLocks/>
            </p:cNvGrpSpPr>
            <p:nvPr/>
          </p:nvGrpSpPr>
          <p:grpSpPr bwMode="auto">
            <a:xfrm>
              <a:off x="4720736" y="4085723"/>
              <a:ext cx="3595680" cy="1575525"/>
              <a:chOff x="3106" y="2484"/>
              <a:chExt cx="2497" cy="1094"/>
            </a:xfrm>
          </p:grpSpPr>
          <p:pic>
            <p:nvPicPr>
              <p:cNvPr id="386151" name="Picture 9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81" b="14201"/>
              <a:stretch>
                <a:fillRect/>
              </a:stretch>
            </p:blipFill>
            <p:spPr bwMode="auto">
              <a:xfrm>
                <a:off x="4842" y="2484"/>
                <a:ext cx="761" cy="1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1" name="Line 100"/>
              <p:cNvSpPr>
                <a:spLocks noChangeShapeType="1"/>
              </p:cNvSpPr>
              <p:nvPr/>
            </p:nvSpPr>
            <p:spPr bwMode="auto">
              <a:xfrm>
                <a:off x="3106" y="3070"/>
                <a:ext cx="167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lg" len="lg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algn="l" defTabSz="400686" rtl="0" eaLnBrk="1" fontAlgn="auto" latinLnBrk="0" hangingPunct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SimSun" charset="0"/>
                  <a:cs typeface="SimSun" pitchFamily="2" charset="-122"/>
                </a:endParaRPr>
              </a:p>
            </p:txBody>
          </p:sp>
        </p:grpSp>
        <p:grpSp>
          <p:nvGrpSpPr>
            <p:cNvPr id="386057" name="Group 4"/>
            <p:cNvGrpSpPr>
              <a:grpSpLocks/>
            </p:cNvGrpSpPr>
            <p:nvPr/>
          </p:nvGrpSpPr>
          <p:grpSpPr bwMode="auto">
            <a:xfrm>
              <a:off x="3096415" y="2206282"/>
              <a:ext cx="1117440" cy="326914"/>
              <a:chOff x="2224" y="1363"/>
              <a:chExt cx="745" cy="282"/>
            </a:xfrm>
          </p:grpSpPr>
          <p:grpSp>
            <p:nvGrpSpPr>
              <p:cNvPr id="386137" name="Group 5"/>
              <p:cNvGrpSpPr>
                <a:grpSpLocks/>
              </p:cNvGrpSpPr>
              <p:nvPr/>
            </p:nvGrpSpPr>
            <p:grpSpPr bwMode="auto">
              <a:xfrm>
                <a:off x="2630" y="1360"/>
                <a:ext cx="334" cy="281"/>
                <a:chOff x="4983" y="1846"/>
                <a:chExt cx="217" cy="201"/>
              </a:xfrm>
            </p:grpSpPr>
            <p:grpSp>
              <p:nvGrpSpPr>
                <p:cNvPr id="386139" name="Group 6"/>
                <p:cNvGrpSpPr>
                  <a:grpSpLocks/>
                </p:cNvGrpSpPr>
                <p:nvPr/>
              </p:nvGrpSpPr>
              <p:grpSpPr bwMode="auto">
                <a:xfrm rot="5435908">
                  <a:off x="5041" y="1888"/>
                  <a:ext cx="111" cy="207"/>
                  <a:chOff x="232" y="2605"/>
                  <a:chExt cx="159" cy="389"/>
                </a:xfrm>
              </p:grpSpPr>
              <p:sp>
                <p:nvSpPr>
                  <p:cNvPr id="386146" name="Oval 7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70" y="2872"/>
                    <a:ext cx="95" cy="12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47" name="Rectangle 8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71" y="2902"/>
                    <a:ext cx="98" cy="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48" name="Oval 9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48" y="2605"/>
                    <a:ext cx="143" cy="27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49" name="AutoShape 10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48" y="2734"/>
                    <a:ext cx="141" cy="16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677 w 21600"/>
                      <a:gd name="T13" fmla="*/ 3665 h 21600"/>
                      <a:gd name="T14" fmla="*/ 17923 w 21600"/>
                      <a:gd name="T15" fmla="*/ 1793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3669" y="21600"/>
                        </a:lnTo>
                        <a:lnTo>
                          <a:pt x="17931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50" name="Freeform 11"/>
                  <p:cNvSpPr>
                    <a:spLocks noChangeAspect="1"/>
                  </p:cNvSpPr>
                  <p:nvPr/>
                </p:nvSpPr>
                <p:spPr bwMode="auto">
                  <a:xfrm flipH="1">
                    <a:off x="232" y="2755"/>
                    <a:ext cx="37" cy="145"/>
                  </a:xfrm>
                  <a:custGeom>
                    <a:avLst/>
                    <a:gdLst>
                      <a:gd name="T0" fmla="*/ 27 w 37"/>
                      <a:gd name="T1" fmla="*/ 3 h 143"/>
                      <a:gd name="T2" fmla="*/ 36 w 37"/>
                      <a:gd name="T3" fmla="*/ 61 h 143"/>
                      <a:gd name="T4" fmla="*/ 33 w 37"/>
                      <a:gd name="T5" fmla="*/ 93 h 143"/>
                      <a:gd name="T6" fmla="*/ 22 w 37"/>
                      <a:gd name="T7" fmla="*/ 126 h 143"/>
                      <a:gd name="T8" fmla="*/ 3 w 37"/>
                      <a:gd name="T9" fmla="*/ 189 h 143"/>
                      <a:gd name="T10" fmla="*/ 2 w 37"/>
                      <a:gd name="T11" fmla="*/ 97 h 143"/>
                      <a:gd name="T12" fmla="*/ 9 w 37"/>
                      <a:gd name="T13" fmla="*/ 70 h 143"/>
                      <a:gd name="T14" fmla="*/ 18 w 37"/>
                      <a:gd name="T15" fmla="*/ 27 h 143"/>
                      <a:gd name="T16" fmla="*/ 27 w 37"/>
                      <a:gd name="T17" fmla="*/ 3 h 14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"/>
                      <a:gd name="T28" fmla="*/ 0 h 143"/>
                      <a:gd name="T29" fmla="*/ 37 w 37"/>
                      <a:gd name="T30" fmla="*/ 143 h 14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" h="143">
                        <a:moveTo>
                          <a:pt x="27" y="3"/>
                        </a:moveTo>
                        <a:cubicBezTo>
                          <a:pt x="30" y="5"/>
                          <a:pt x="35" y="27"/>
                          <a:pt x="36" y="38"/>
                        </a:cubicBezTo>
                        <a:cubicBezTo>
                          <a:pt x="37" y="49"/>
                          <a:pt x="35" y="61"/>
                          <a:pt x="33" y="70"/>
                        </a:cubicBezTo>
                        <a:cubicBezTo>
                          <a:pt x="31" y="79"/>
                          <a:pt x="27" y="82"/>
                          <a:pt x="22" y="94"/>
                        </a:cubicBezTo>
                        <a:cubicBezTo>
                          <a:pt x="17" y="106"/>
                          <a:pt x="6" y="143"/>
                          <a:pt x="3" y="140"/>
                        </a:cubicBezTo>
                        <a:cubicBezTo>
                          <a:pt x="0" y="137"/>
                          <a:pt x="1" y="90"/>
                          <a:pt x="2" y="74"/>
                        </a:cubicBezTo>
                        <a:cubicBezTo>
                          <a:pt x="3" y="58"/>
                          <a:pt x="7" y="55"/>
                          <a:pt x="9" y="47"/>
                        </a:cubicBezTo>
                        <a:cubicBezTo>
                          <a:pt x="12" y="40"/>
                          <a:pt x="16" y="35"/>
                          <a:pt x="18" y="27"/>
                        </a:cubicBezTo>
                        <a:cubicBezTo>
                          <a:pt x="21" y="20"/>
                          <a:pt x="26" y="0"/>
                          <a:pt x="27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86140" name="Group 12"/>
                <p:cNvGrpSpPr>
                  <a:grpSpLocks/>
                </p:cNvGrpSpPr>
                <p:nvPr/>
              </p:nvGrpSpPr>
              <p:grpSpPr bwMode="auto">
                <a:xfrm rot="4836347" flipH="1">
                  <a:off x="5032" y="1797"/>
                  <a:ext cx="108" cy="206"/>
                  <a:chOff x="233" y="2604"/>
                  <a:chExt cx="156" cy="386"/>
                </a:xfrm>
              </p:grpSpPr>
              <p:sp>
                <p:nvSpPr>
                  <p:cNvPr id="386141" name="Oval 13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73" y="2868"/>
                    <a:ext cx="95" cy="12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42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71" y="2897"/>
                    <a:ext cx="98" cy="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43" name="Oval 15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48" y="2604"/>
                    <a:ext cx="141" cy="27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44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45" y="2730"/>
                    <a:ext cx="141" cy="16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677 w 21600"/>
                      <a:gd name="T13" fmla="*/ 3688 h 21600"/>
                      <a:gd name="T14" fmla="*/ 17923 w 21600"/>
                      <a:gd name="T15" fmla="*/ 17912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3669" y="21600"/>
                        </a:lnTo>
                        <a:lnTo>
                          <a:pt x="17931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45" name="Freeform 17"/>
                  <p:cNvSpPr>
                    <a:spLocks noChangeAspect="1"/>
                  </p:cNvSpPr>
                  <p:nvPr/>
                </p:nvSpPr>
                <p:spPr bwMode="auto">
                  <a:xfrm flipH="1">
                    <a:off x="233" y="2755"/>
                    <a:ext cx="37" cy="145"/>
                  </a:xfrm>
                  <a:custGeom>
                    <a:avLst/>
                    <a:gdLst>
                      <a:gd name="T0" fmla="*/ 27 w 37"/>
                      <a:gd name="T1" fmla="*/ 3 h 143"/>
                      <a:gd name="T2" fmla="*/ 36 w 37"/>
                      <a:gd name="T3" fmla="*/ 61 h 143"/>
                      <a:gd name="T4" fmla="*/ 33 w 37"/>
                      <a:gd name="T5" fmla="*/ 93 h 143"/>
                      <a:gd name="T6" fmla="*/ 22 w 37"/>
                      <a:gd name="T7" fmla="*/ 126 h 143"/>
                      <a:gd name="T8" fmla="*/ 3 w 37"/>
                      <a:gd name="T9" fmla="*/ 189 h 143"/>
                      <a:gd name="T10" fmla="*/ 2 w 37"/>
                      <a:gd name="T11" fmla="*/ 97 h 143"/>
                      <a:gd name="T12" fmla="*/ 9 w 37"/>
                      <a:gd name="T13" fmla="*/ 70 h 143"/>
                      <a:gd name="T14" fmla="*/ 18 w 37"/>
                      <a:gd name="T15" fmla="*/ 27 h 143"/>
                      <a:gd name="T16" fmla="*/ 27 w 37"/>
                      <a:gd name="T17" fmla="*/ 3 h 14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"/>
                      <a:gd name="T28" fmla="*/ 0 h 143"/>
                      <a:gd name="T29" fmla="*/ 37 w 37"/>
                      <a:gd name="T30" fmla="*/ 143 h 14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" h="143">
                        <a:moveTo>
                          <a:pt x="27" y="3"/>
                        </a:moveTo>
                        <a:cubicBezTo>
                          <a:pt x="30" y="5"/>
                          <a:pt x="35" y="27"/>
                          <a:pt x="36" y="38"/>
                        </a:cubicBezTo>
                        <a:cubicBezTo>
                          <a:pt x="37" y="49"/>
                          <a:pt x="35" y="61"/>
                          <a:pt x="33" y="70"/>
                        </a:cubicBezTo>
                        <a:cubicBezTo>
                          <a:pt x="31" y="79"/>
                          <a:pt x="27" y="82"/>
                          <a:pt x="22" y="94"/>
                        </a:cubicBezTo>
                        <a:cubicBezTo>
                          <a:pt x="17" y="106"/>
                          <a:pt x="6" y="143"/>
                          <a:pt x="3" y="140"/>
                        </a:cubicBezTo>
                        <a:cubicBezTo>
                          <a:pt x="0" y="137"/>
                          <a:pt x="1" y="90"/>
                          <a:pt x="2" y="74"/>
                        </a:cubicBezTo>
                        <a:cubicBezTo>
                          <a:pt x="3" y="58"/>
                          <a:pt x="7" y="55"/>
                          <a:pt x="9" y="47"/>
                        </a:cubicBezTo>
                        <a:cubicBezTo>
                          <a:pt x="12" y="40"/>
                          <a:pt x="16" y="35"/>
                          <a:pt x="18" y="27"/>
                        </a:cubicBezTo>
                        <a:cubicBezTo>
                          <a:pt x="21" y="20"/>
                          <a:pt x="26" y="0"/>
                          <a:pt x="27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86138" name="Line 18"/>
              <p:cNvSpPr>
                <a:spLocks noChangeShapeType="1"/>
              </p:cNvSpPr>
              <p:nvPr/>
            </p:nvSpPr>
            <p:spPr bwMode="auto">
              <a:xfrm>
                <a:off x="2224" y="1512"/>
                <a:ext cx="344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6058" name="Group 19"/>
            <p:cNvGrpSpPr>
              <a:grpSpLocks/>
            </p:cNvGrpSpPr>
            <p:nvPr/>
          </p:nvGrpSpPr>
          <p:grpSpPr bwMode="auto">
            <a:xfrm>
              <a:off x="3712736" y="2592247"/>
              <a:ext cx="1429920" cy="358597"/>
              <a:chOff x="2376" y="1698"/>
              <a:chExt cx="993" cy="249"/>
            </a:xfrm>
          </p:grpSpPr>
          <p:grpSp>
            <p:nvGrpSpPr>
              <p:cNvPr id="386123" name="Group 20"/>
              <p:cNvGrpSpPr>
                <a:grpSpLocks/>
              </p:cNvGrpSpPr>
              <p:nvPr/>
            </p:nvGrpSpPr>
            <p:grpSpPr bwMode="auto">
              <a:xfrm>
                <a:off x="2863" y="1684"/>
                <a:ext cx="528" cy="249"/>
                <a:chOff x="4597" y="1866"/>
                <a:chExt cx="341" cy="178"/>
              </a:xfrm>
            </p:grpSpPr>
            <p:grpSp>
              <p:nvGrpSpPr>
                <p:cNvPr id="386125" name="Group 21"/>
                <p:cNvGrpSpPr>
                  <a:grpSpLocks/>
                </p:cNvGrpSpPr>
                <p:nvPr/>
              </p:nvGrpSpPr>
              <p:grpSpPr bwMode="auto">
                <a:xfrm rot="5435908">
                  <a:off x="4779" y="1885"/>
                  <a:ext cx="110" cy="208"/>
                  <a:chOff x="232" y="2607"/>
                  <a:chExt cx="159" cy="391"/>
                </a:xfrm>
              </p:grpSpPr>
              <p:sp>
                <p:nvSpPr>
                  <p:cNvPr id="386132" name="Oval 22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70" y="2876"/>
                    <a:ext cx="98" cy="12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33" name="Rectangle 23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68" y="2904"/>
                    <a:ext cx="101" cy="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34" name="Oval 24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47" y="2607"/>
                    <a:ext cx="144" cy="27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35" name="AutoShape 25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45" y="2738"/>
                    <a:ext cx="144" cy="16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600 w 21600"/>
                      <a:gd name="T13" fmla="*/ 3578 h 21600"/>
                      <a:gd name="T14" fmla="*/ 18000 w 21600"/>
                      <a:gd name="T15" fmla="*/ 18022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3669" y="21600"/>
                        </a:lnTo>
                        <a:lnTo>
                          <a:pt x="17931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36" name="Freeform 26"/>
                  <p:cNvSpPr>
                    <a:spLocks noChangeAspect="1"/>
                  </p:cNvSpPr>
                  <p:nvPr/>
                </p:nvSpPr>
                <p:spPr bwMode="auto">
                  <a:xfrm flipH="1">
                    <a:off x="232" y="2759"/>
                    <a:ext cx="37" cy="144"/>
                  </a:xfrm>
                  <a:custGeom>
                    <a:avLst/>
                    <a:gdLst>
                      <a:gd name="T0" fmla="*/ 27 w 37"/>
                      <a:gd name="T1" fmla="*/ 3 h 143"/>
                      <a:gd name="T2" fmla="*/ 36 w 37"/>
                      <a:gd name="T3" fmla="*/ 38 h 143"/>
                      <a:gd name="T4" fmla="*/ 33 w 37"/>
                      <a:gd name="T5" fmla="*/ 70 h 143"/>
                      <a:gd name="T6" fmla="*/ 22 w 37"/>
                      <a:gd name="T7" fmla="*/ 117 h 143"/>
                      <a:gd name="T8" fmla="*/ 3 w 37"/>
                      <a:gd name="T9" fmla="*/ 163 h 143"/>
                      <a:gd name="T10" fmla="*/ 2 w 37"/>
                      <a:gd name="T11" fmla="*/ 97 h 143"/>
                      <a:gd name="T12" fmla="*/ 9 w 37"/>
                      <a:gd name="T13" fmla="*/ 47 h 143"/>
                      <a:gd name="T14" fmla="*/ 18 w 37"/>
                      <a:gd name="T15" fmla="*/ 27 h 143"/>
                      <a:gd name="T16" fmla="*/ 27 w 37"/>
                      <a:gd name="T17" fmla="*/ 3 h 14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"/>
                      <a:gd name="T28" fmla="*/ 0 h 143"/>
                      <a:gd name="T29" fmla="*/ 37 w 37"/>
                      <a:gd name="T30" fmla="*/ 143 h 14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" h="143">
                        <a:moveTo>
                          <a:pt x="27" y="3"/>
                        </a:moveTo>
                        <a:cubicBezTo>
                          <a:pt x="30" y="5"/>
                          <a:pt x="35" y="27"/>
                          <a:pt x="36" y="38"/>
                        </a:cubicBezTo>
                        <a:cubicBezTo>
                          <a:pt x="37" y="49"/>
                          <a:pt x="35" y="61"/>
                          <a:pt x="33" y="70"/>
                        </a:cubicBezTo>
                        <a:cubicBezTo>
                          <a:pt x="31" y="79"/>
                          <a:pt x="27" y="82"/>
                          <a:pt x="22" y="94"/>
                        </a:cubicBezTo>
                        <a:cubicBezTo>
                          <a:pt x="17" y="106"/>
                          <a:pt x="6" y="143"/>
                          <a:pt x="3" y="140"/>
                        </a:cubicBezTo>
                        <a:cubicBezTo>
                          <a:pt x="0" y="137"/>
                          <a:pt x="1" y="90"/>
                          <a:pt x="2" y="74"/>
                        </a:cubicBezTo>
                        <a:cubicBezTo>
                          <a:pt x="3" y="58"/>
                          <a:pt x="7" y="55"/>
                          <a:pt x="9" y="47"/>
                        </a:cubicBezTo>
                        <a:cubicBezTo>
                          <a:pt x="12" y="40"/>
                          <a:pt x="16" y="35"/>
                          <a:pt x="18" y="27"/>
                        </a:cubicBezTo>
                        <a:cubicBezTo>
                          <a:pt x="21" y="20"/>
                          <a:pt x="26" y="0"/>
                          <a:pt x="27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86126" name="Group 27"/>
                <p:cNvGrpSpPr>
                  <a:grpSpLocks/>
                </p:cNvGrpSpPr>
                <p:nvPr/>
              </p:nvGrpSpPr>
              <p:grpSpPr bwMode="auto">
                <a:xfrm rot="4836347" flipH="1">
                  <a:off x="4646" y="1817"/>
                  <a:ext cx="110" cy="208"/>
                  <a:chOff x="232" y="2605"/>
                  <a:chExt cx="159" cy="393"/>
                </a:xfrm>
              </p:grpSpPr>
              <p:sp>
                <p:nvSpPr>
                  <p:cNvPr id="386127" name="Oval 28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69" y="2875"/>
                    <a:ext cx="98" cy="12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28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66" y="2900"/>
                    <a:ext cx="101" cy="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29" name="Oval 30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47" y="2605"/>
                    <a:ext cx="144" cy="27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30" name="AutoShape 31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45" y="2736"/>
                    <a:ext cx="144" cy="16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600 w 21600"/>
                      <a:gd name="T13" fmla="*/ 3688 h 21600"/>
                      <a:gd name="T14" fmla="*/ 18000 w 21600"/>
                      <a:gd name="T15" fmla="*/ 17912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3669" y="21600"/>
                        </a:lnTo>
                        <a:lnTo>
                          <a:pt x="17931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31" name="Freeform 32"/>
                  <p:cNvSpPr>
                    <a:spLocks noChangeAspect="1"/>
                  </p:cNvSpPr>
                  <p:nvPr/>
                </p:nvSpPr>
                <p:spPr bwMode="auto">
                  <a:xfrm flipH="1">
                    <a:off x="232" y="2759"/>
                    <a:ext cx="37" cy="144"/>
                  </a:xfrm>
                  <a:custGeom>
                    <a:avLst/>
                    <a:gdLst>
                      <a:gd name="T0" fmla="*/ 27 w 37"/>
                      <a:gd name="T1" fmla="*/ 3 h 143"/>
                      <a:gd name="T2" fmla="*/ 36 w 37"/>
                      <a:gd name="T3" fmla="*/ 38 h 143"/>
                      <a:gd name="T4" fmla="*/ 33 w 37"/>
                      <a:gd name="T5" fmla="*/ 70 h 143"/>
                      <a:gd name="T6" fmla="*/ 22 w 37"/>
                      <a:gd name="T7" fmla="*/ 117 h 143"/>
                      <a:gd name="T8" fmla="*/ 3 w 37"/>
                      <a:gd name="T9" fmla="*/ 163 h 143"/>
                      <a:gd name="T10" fmla="*/ 2 w 37"/>
                      <a:gd name="T11" fmla="*/ 97 h 143"/>
                      <a:gd name="T12" fmla="*/ 9 w 37"/>
                      <a:gd name="T13" fmla="*/ 47 h 143"/>
                      <a:gd name="T14" fmla="*/ 18 w 37"/>
                      <a:gd name="T15" fmla="*/ 27 h 143"/>
                      <a:gd name="T16" fmla="*/ 27 w 37"/>
                      <a:gd name="T17" fmla="*/ 3 h 14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"/>
                      <a:gd name="T28" fmla="*/ 0 h 143"/>
                      <a:gd name="T29" fmla="*/ 37 w 37"/>
                      <a:gd name="T30" fmla="*/ 143 h 14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" h="143">
                        <a:moveTo>
                          <a:pt x="27" y="3"/>
                        </a:moveTo>
                        <a:cubicBezTo>
                          <a:pt x="30" y="5"/>
                          <a:pt x="35" y="27"/>
                          <a:pt x="36" y="38"/>
                        </a:cubicBezTo>
                        <a:cubicBezTo>
                          <a:pt x="37" y="49"/>
                          <a:pt x="35" y="61"/>
                          <a:pt x="33" y="70"/>
                        </a:cubicBezTo>
                        <a:cubicBezTo>
                          <a:pt x="31" y="79"/>
                          <a:pt x="27" y="82"/>
                          <a:pt x="22" y="94"/>
                        </a:cubicBezTo>
                        <a:cubicBezTo>
                          <a:pt x="17" y="106"/>
                          <a:pt x="6" y="143"/>
                          <a:pt x="3" y="140"/>
                        </a:cubicBezTo>
                        <a:cubicBezTo>
                          <a:pt x="0" y="137"/>
                          <a:pt x="1" y="90"/>
                          <a:pt x="2" y="74"/>
                        </a:cubicBezTo>
                        <a:cubicBezTo>
                          <a:pt x="3" y="58"/>
                          <a:pt x="7" y="55"/>
                          <a:pt x="9" y="47"/>
                        </a:cubicBezTo>
                        <a:cubicBezTo>
                          <a:pt x="12" y="40"/>
                          <a:pt x="16" y="35"/>
                          <a:pt x="18" y="27"/>
                        </a:cubicBezTo>
                        <a:cubicBezTo>
                          <a:pt x="21" y="20"/>
                          <a:pt x="26" y="0"/>
                          <a:pt x="27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86124" name="Line 33"/>
              <p:cNvSpPr>
                <a:spLocks noChangeShapeType="1"/>
              </p:cNvSpPr>
              <p:nvPr/>
            </p:nvSpPr>
            <p:spPr bwMode="auto">
              <a:xfrm>
                <a:off x="2376" y="1784"/>
                <a:ext cx="344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6059" name="Group 34"/>
            <p:cNvGrpSpPr>
              <a:grpSpLocks/>
            </p:cNvGrpSpPr>
            <p:nvPr/>
          </p:nvGrpSpPr>
          <p:grpSpPr bwMode="auto">
            <a:xfrm>
              <a:off x="3806337" y="2922038"/>
              <a:ext cx="2982240" cy="223224"/>
              <a:chOff x="1848" y="1920"/>
              <a:chExt cx="2071" cy="155"/>
            </a:xfrm>
          </p:grpSpPr>
          <p:sp>
            <p:nvSpPr>
              <p:cNvPr id="386109" name="Line 35"/>
              <p:cNvSpPr>
                <a:spLocks noChangeShapeType="1"/>
              </p:cNvSpPr>
              <p:nvPr/>
            </p:nvSpPr>
            <p:spPr bwMode="auto">
              <a:xfrm>
                <a:off x="1848" y="2008"/>
                <a:ext cx="1368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86110" name="Group 36"/>
              <p:cNvGrpSpPr>
                <a:grpSpLocks/>
              </p:cNvGrpSpPr>
              <p:nvPr/>
            </p:nvGrpSpPr>
            <p:grpSpPr bwMode="auto">
              <a:xfrm>
                <a:off x="3280" y="1917"/>
                <a:ext cx="639" cy="159"/>
                <a:chOff x="2714" y="1973"/>
                <a:chExt cx="639" cy="159"/>
              </a:xfrm>
            </p:grpSpPr>
            <p:grpSp>
              <p:nvGrpSpPr>
                <p:cNvPr id="386111" name="Group 37"/>
                <p:cNvGrpSpPr>
                  <a:grpSpLocks/>
                </p:cNvGrpSpPr>
                <p:nvPr/>
              </p:nvGrpSpPr>
              <p:grpSpPr bwMode="auto">
                <a:xfrm rot="5400000">
                  <a:off x="2795" y="1894"/>
                  <a:ext cx="156" cy="318"/>
                  <a:chOff x="229" y="2602"/>
                  <a:chExt cx="159" cy="388"/>
                </a:xfrm>
              </p:grpSpPr>
              <p:sp>
                <p:nvSpPr>
                  <p:cNvPr id="386118" name="Oval 38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67" y="2868"/>
                    <a:ext cx="95" cy="12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19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65" y="2896"/>
                    <a:ext cx="98" cy="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20" name="Oval 40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44" y="2602"/>
                    <a:ext cx="144" cy="26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21" name="AutoShape 41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42" y="2731"/>
                    <a:ext cx="144" cy="16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600 w 21600"/>
                      <a:gd name="T13" fmla="*/ 3622 h 21600"/>
                      <a:gd name="T14" fmla="*/ 18000 w 21600"/>
                      <a:gd name="T15" fmla="*/ 1797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3669" y="21600"/>
                        </a:lnTo>
                        <a:lnTo>
                          <a:pt x="17931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22" name="Freeform 42"/>
                  <p:cNvSpPr>
                    <a:spLocks noChangeAspect="1"/>
                  </p:cNvSpPr>
                  <p:nvPr/>
                </p:nvSpPr>
                <p:spPr bwMode="auto">
                  <a:xfrm flipH="1">
                    <a:off x="229" y="2755"/>
                    <a:ext cx="37" cy="144"/>
                  </a:xfrm>
                  <a:custGeom>
                    <a:avLst/>
                    <a:gdLst>
                      <a:gd name="T0" fmla="*/ 27 w 37"/>
                      <a:gd name="T1" fmla="*/ 3 h 143"/>
                      <a:gd name="T2" fmla="*/ 36 w 37"/>
                      <a:gd name="T3" fmla="*/ 38 h 143"/>
                      <a:gd name="T4" fmla="*/ 33 w 37"/>
                      <a:gd name="T5" fmla="*/ 70 h 143"/>
                      <a:gd name="T6" fmla="*/ 22 w 37"/>
                      <a:gd name="T7" fmla="*/ 117 h 143"/>
                      <a:gd name="T8" fmla="*/ 3 w 37"/>
                      <a:gd name="T9" fmla="*/ 163 h 143"/>
                      <a:gd name="T10" fmla="*/ 2 w 37"/>
                      <a:gd name="T11" fmla="*/ 97 h 143"/>
                      <a:gd name="T12" fmla="*/ 9 w 37"/>
                      <a:gd name="T13" fmla="*/ 47 h 143"/>
                      <a:gd name="T14" fmla="*/ 18 w 37"/>
                      <a:gd name="T15" fmla="*/ 27 h 143"/>
                      <a:gd name="T16" fmla="*/ 27 w 37"/>
                      <a:gd name="T17" fmla="*/ 3 h 14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"/>
                      <a:gd name="T28" fmla="*/ 0 h 143"/>
                      <a:gd name="T29" fmla="*/ 37 w 37"/>
                      <a:gd name="T30" fmla="*/ 143 h 14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" h="143">
                        <a:moveTo>
                          <a:pt x="27" y="3"/>
                        </a:moveTo>
                        <a:cubicBezTo>
                          <a:pt x="30" y="5"/>
                          <a:pt x="35" y="27"/>
                          <a:pt x="36" y="38"/>
                        </a:cubicBezTo>
                        <a:cubicBezTo>
                          <a:pt x="37" y="49"/>
                          <a:pt x="35" y="61"/>
                          <a:pt x="33" y="70"/>
                        </a:cubicBezTo>
                        <a:cubicBezTo>
                          <a:pt x="31" y="79"/>
                          <a:pt x="27" y="82"/>
                          <a:pt x="22" y="94"/>
                        </a:cubicBezTo>
                        <a:cubicBezTo>
                          <a:pt x="17" y="106"/>
                          <a:pt x="6" y="143"/>
                          <a:pt x="3" y="140"/>
                        </a:cubicBezTo>
                        <a:cubicBezTo>
                          <a:pt x="0" y="137"/>
                          <a:pt x="1" y="90"/>
                          <a:pt x="2" y="74"/>
                        </a:cubicBezTo>
                        <a:cubicBezTo>
                          <a:pt x="3" y="58"/>
                          <a:pt x="7" y="55"/>
                          <a:pt x="9" y="47"/>
                        </a:cubicBezTo>
                        <a:cubicBezTo>
                          <a:pt x="12" y="40"/>
                          <a:pt x="16" y="35"/>
                          <a:pt x="18" y="27"/>
                        </a:cubicBezTo>
                        <a:cubicBezTo>
                          <a:pt x="21" y="20"/>
                          <a:pt x="26" y="0"/>
                          <a:pt x="27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86112" name="Group 43"/>
                <p:cNvGrpSpPr>
                  <a:grpSpLocks/>
                </p:cNvGrpSpPr>
                <p:nvPr/>
              </p:nvGrpSpPr>
              <p:grpSpPr bwMode="auto">
                <a:xfrm rot="16181677" flipV="1">
                  <a:off x="3114" y="1893"/>
                  <a:ext cx="159" cy="319"/>
                  <a:chOff x="229" y="2605"/>
                  <a:chExt cx="162" cy="389"/>
                </a:xfrm>
              </p:grpSpPr>
              <p:sp>
                <p:nvSpPr>
                  <p:cNvPr id="386113" name="Oval 44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73" y="2872"/>
                    <a:ext cx="95" cy="12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14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65" y="2900"/>
                    <a:ext cx="98" cy="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15" name="Oval 46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47" y="2605"/>
                    <a:ext cx="144" cy="26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16" name="AutoShape 47"/>
                  <p:cNvSpPr>
                    <a:spLocks noChangeAspect="1" noChangeArrowheads="1"/>
                  </p:cNvSpPr>
                  <p:nvPr/>
                </p:nvSpPr>
                <p:spPr bwMode="auto">
                  <a:xfrm rot="93223" flipH="1">
                    <a:off x="242" y="2734"/>
                    <a:ext cx="144" cy="16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600 w 21600"/>
                      <a:gd name="T13" fmla="*/ 3600 h 21600"/>
                      <a:gd name="T14" fmla="*/ 18000 w 21600"/>
                      <a:gd name="T15" fmla="*/ 180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3669" y="21600"/>
                        </a:lnTo>
                        <a:lnTo>
                          <a:pt x="17931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17" name="Freeform 48"/>
                  <p:cNvSpPr>
                    <a:spLocks noChangeAspect="1"/>
                  </p:cNvSpPr>
                  <p:nvPr/>
                </p:nvSpPr>
                <p:spPr bwMode="auto">
                  <a:xfrm flipH="1">
                    <a:off x="229" y="2754"/>
                    <a:ext cx="37" cy="144"/>
                  </a:xfrm>
                  <a:custGeom>
                    <a:avLst/>
                    <a:gdLst>
                      <a:gd name="T0" fmla="*/ 27 w 37"/>
                      <a:gd name="T1" fmla="*/ 3 h 143"/>
                      <a:gd name="T2" fmla="*/ 36 w 37"/>
                      <a:gd name="T3" fmla="*/ 38 h 143"/>
                      <a:gd name="T4" fmla="*/ 33 w 37"/>
                      <a:gd name="T5" fmla="*/ 70 h 143"/>
                      <a:gd name="T6" fmla="*/ 22 w 37"/>
                      <a:gd name="T7" fmla="*/ 117 h 143"/>
                      <a:gd name="T8" fmla="*/ 3 w 37"/>
                      <a:gd name="T9" fmla="*/ 163 h 143"/>
                      <a:gd name="T10" fmla="*/ 2 w 37"/>
                      <a:gd name="T11" fmla="*/ 97 h 143"/>
                      <a:gd name="T12" fmla="*/ 9 w 37"/>
                      <a:gd name="T13" fmla="*/ 47 h 143"/>
                      <a:gd name="T14" fmla="*/ 18 w 37"/>
                      <a:gd name="T15" fmla="*/ 27 h 143"/>
                      <a:gd name="T16" fmla="*/ 27 w 37"/>
                      <a:gd name="T17" fmla="*/ 3 h 14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"/>
                      <a:gd name="T28" fmla="*/ 0 h 143"/>
                      <a:gd name="T29" fmla="*/ 37 w 37"/>
                      <a:gd name="T30" fmla="*/ 143 h 14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" h="143">
                        <a:moveTo>
                          <a:pt x="27" y="3"/>
                        </a:moveTo>
                        <a:cubicBezTo>
                          <a:pt x="30" y="5"/>
                          <a:pt x="35" y="27"/>
                          <a:pt x="36" y="38"/>
                        </a:cubicBezTo>
                        <a:cubicBezTo>
                          <a:pt x="37" y="49"/>
                          <a:pt x="35" y="61"/>
                          <a:pt x="33" y="70"/>
                        </a:cubicBezTo>
                        <a:cubicBezTo>
                          <a:pt x="31" y="79"/>
                          <a:pt x="27" y="82"/>
                          <a:pt x="22" y="94"/>
                        </a:cubicBezTo>
                        <a:cubicBezTo>
                          <a:pt x="17" y="106"/>
                          <a:pt x="6" y="143"/>
                          <a:pt x="3" y="140"/>
                        </a:cubicBezTo>
                        <a:cubicBezTo>
                          <a:pt x="0" y="137"/>
                          <a:pt x="1" y="90"/>
                          <a:pt x="2" y="74"/>
                        </a:cubicBezTo>
                        <a:cubicBezTo>
                          <a:pt x="3" y="58"/>
                          <a:pt x="7" y="55"/>
                          <a:pt x="9" y="47"/>
                        </a:cubicBezTo>
                        <a:cubicBezTo>
                          <a:pt x="12" y="40"/>
                          <a:pt x="16" y="35"/>
                          <a:pt x="18" y="27"/>
                        </a:cubicBezTo>
                        <a:cubicBezTo>
                          <a:pt x="21" y="20"/>
                          <a:pt x="26" y="0"/>
                          <a:pt x="27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386060" name="Group 49"/>
            <p:cNvGrpSpPr>
              <a:grpSpLocks/>
            </p:cNvGrpSpPr>
            <p:nvPr/>
          </p:nvGrpSpPr>
          <p:grpSpPr bwMode="auto">
            <a:xfrm>
              <a:off x="4608416" y="3336834"/>
              <a:ext cx="3705120" cy="668230"/>
              <a:chOff x="2225" y="2291"/>
              <a:chExt cx="2573" cy="464"/>
            </a:xfrm>
          </p:grpSpPr>
          <p:grpSp>
            <p:nvGrpSpPr>
              <p:cNvPr id="386061" name="Group 50"/>
              <p:cNvGrpSpPr>
                <a:grpSpLocks/>
              </p:cNvGrpSpPr>
              <p:nvPr/>
            </p:nvGrpSpPr>
            <p:grpSpPr bwMode="auto">
              <a:xfrm>
                <a:off x="2712" y="2291"/>
                <a:ext cx="2086" cy="464"/>
                <a:chOff x="2646" y="2260"/>
                <a:chExt cx="2215" cy="499"/>
              </a:xfrm>
            </p:grpSpPr>
            <p:grpSp>
              <p:nvGrpSpPr>
                <p:cNvPr id="386063" name="Group 51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762" y="2248"/>
                  <a:ext cx="201" cy="430"/>
                  <a:chOff x="2048" y="2695"/>
                  <a:chExt cx="548" cy="1348"/>
                </a:xfrm>
              </p:grpSpPr>
              <p:sp>
                <p:nvSpPr>
                  <p:cNvPr id="386104" name="Oval 52"/>
                  <p:cNvSpPr>
                    <a:spLocks noChangeAspect="1" noChangeArrowheads="1"/>
                  </p:cNvSpPr>
                  <p:nvPr/>
                </p:nvSpPr>
                <p:spPr bwMode="auto">
                  <a:xfrm rot="-538293">
                    <a:off x="2228" y="3614"/>
                    <a:ext cx="336" cy="4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05" name="Rectangle 53"/>
                  <p:cNvSpPr>
                    <a:spLocks noChangeAspect="1" noChangeArrowheads="1"/>
                  </p:cNvSpPr>
                  <p:nvPr/>
                </p:nvSpPr>
                <p:spPr bwMode="auto">
                  <a:xfrm rot="-538293">
                    <a:off x="2210" y="3707"/>
                    <a:ext cx="345" cy="2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06" name="Oval 54"/>
                  <p:cNvSpPr>
                    <a:spLocks noChangeAspect="1" noChangeArrowheads="1"/>
                  </p:cNvSpPr>
                  <p:nvPr/>
                </p:nvSpPr>
                <p:spPr bwMode="auto">
                  <a:xfrm rot="-538293">
                    <a:off x="2048" y="2695"/>
                    <a:ext cx="507" cy="93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07" name="AutoShape 55"/>
                  <p:cNvSpPr>
                    <a:spLocks noChangeAspect="1" noChangeArrowheads="1"/>
                  </p:cNvSpPr>
                  <p:nvPr/>
                </p:nvSpPr>
                <p:spPr bwMode="auto">
                  <a:xfrm rot="-538293">
                    <a:off x="2089" y="3134"/>
                    <a:ext cx="507" cy="57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621 w 21600"/>
                      <a:gd name="T13" fmla="*/ 3625 h 21600"/>
                      <a:gd name="T14" fmla="*/ 17979 w 21600"/>
                      <a:gd name="T15" fmla="*/ 1797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3669" y="21600"/>
                        </a:lnTo>
                        <a:lnTo>
                          <a:pt x="17931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08" name="Freeform 56"/>
                  <p:cNvSpPr>
                    <a:spLocks noChangeAspect="1"/>
                  </p:cNvSpPr>
                  <p:nvPr/>
                </p:nvSpPr>
                <p:spPr bwMode="auto">
                  <a:xfrm>
                    <a:off x="2517" y="3197"/>
                    <a:ext cx="50" cy="529"/>
                  </a:xfrm>
                  <a:custGeom>
                    <a:avLst/>
                    <a:gdLst>
                      <a:gd name="T0" fmla="*/ 25 w 51"/>
                      <a:gd name="T1" fmla="*/ 0 h 529"/>
                      <a:gd name="T2" fmla="*/ 25 w 51"/>
                      <a:gd name="T3" fmla="*/ 486 h 529"/>
                      <a:gd name="T4" fmla="*/ 5 w 51"/>
                      <a:gd name="T5" fmla="*/ 261 h 529"/>
                      <a:gd name="T6" fmla="*/ 14 w 51"/>
                      <a:gd name="T7" fmla="*/ 162 h 529"/>
                      <a:gd name="T8" fmla="*/ 25 w 51"/>
                      <a:gd name="T9" fmla="*/ 90 h 529"/>
                      <a:gd name="T10" fmla="*/ 25 w 51"/>
                      <a:gd name="T11" fmla="*/ 0 h 5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1"/>
                      <a:gd name="T19" fmla="*/ 0 h 529"/>
                      <a:gd name="T20" fmla="*/ 51 w 51"/>
                      <a:gd name="T21" fmla="*/ 529 h 52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1" h="529">
                        <a:moveTo>
                          <a:pt x="47" y="0"/>
                        </a:moveTo>
                        <a:cubicBezTo>
                          <a:pt x="51" y="66"/>
                          <a:pt x="51" y="443"/>
                          <a:pt x="44" y="486"/>
                        </a:cubicBezTo>
                        <a:cubicBezTo>
                          <a:pt x="37" y="529"/>
                          <a:pt x="10" y="315"/>
                          <a:pt x="5" y="261"/>
                        </a:cubicBezTo>
                        <a:cubicBezTo>
                          <a:pt x="0" y="207"/>
                          <a:pt x="10" y="190"/>
                          <a:pt x="14" y="162"/>
                        </a:cubicBezTo>
                        <a:cubicBezTo>
                          <a:pt x="18" y="134"/>
                          <a:pt x="27" y="117"/>
                          <a:pt x="32" y="90"/>
                        </a:cubicBezTo>
                        <a:cubicBezTo>
                          <a:pt x="37" y="63"/>
                          <a:pt x="44" y="19"/>
                          <a:pt x="47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86064" name="Group 57"/>
                <p:cNvGrpSpPr>
                  <a:grpSpLocks noChangeAspect="1"/>
                </p:cNvGrpSpPr>
                <p:nvPr/>
              </p:nvGrpSpPr>
              <p:grpSpPr bwMode="auto">
                <a:xfrm rot="5400000" flipH="1">
                  <a:off x="2767" y="2444"/>
                  <a:ext cx="194" cy="435"/>
                  <a:chOff x="2064" y="2684"/>
                  <a:chExt cx="535" cy="1355"/>
                </a:xfrm>
              </p:grpSpPr>
              <p:sp>
                <p:nvSpPr>
                  <p:cNvPr id="386099" name="Oval 58"/>
                  <p:cNvSpPr>
                    <a:spLocks noChangeAspect="1" noChangeArrowheads="1"/>
                  </p:cNvSpPr>
                  <p:nvPr/>
                </p:nvSpPr>
                <p:spPr bwMode="auto">
                  <a:xfrm rot="-538293">
                    <a:off x="2238" y="3612"/>
                    <a:ext cx="327" cy="42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00" name="Rectangle 59"/>
                  <p:cNvSpPr>
                    <a:spLocks noChangeAspect="1" noChangeArrowheads="1"/>
                  </p:cNvSpPr>
                  <p:nvPr/>
                </p:nvSpPr>
                <p:spPr bwMode="auto">
                  <a:xfrm rot="-538293">
                    <a:off x="2224" y="3711"/>
                    <a:ext cx="333" cy="3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01" name="Oval 60"/>
                  <p:cNvSpPr>
                    <a:spLocks noChangeAspect="1" noChangeArrowheads="1"/>
                  </p:cNvSpPr>
                  <p:nvPr/>
                </p:nvSpPr>
                <p:spPr bwMode="auto">
                  <a:xfrm rot="-538293">
                    <a:off x="2064" y="2684"/>
                    <a:ext cx="493" cy="93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02" name="AutoShape 61"/>
                  <p:cNvSpPr>
                    <a:spLocks noChangeAspect="1" noChangeArrowheads="1"/>
                  </p:cNvSpPr>
                  <p:nvPr/>
                </p:nvSpPr>
                <p:spPr bwMode="auto">
                  <a:xfrm rot="-538293">
                    <a:off x="2106" y="3132"/>
                    <a:ext cx="493" cy="5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637 w 21600"/>
                      <a:gd name="T13" fmla="*/ 3638 h 21600"/>
                      <a:gd name="T14" fmla="*/ 17963 w 21600"/>
                      <a:gd name="T15" fmla="*/ 17962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3669" y="21600"/>
                        </a:lnTo>
                        <a:lnTo>
                          <a:pt x="17931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103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2525" y="3188"/>
                    <a:ext cx="53" cy="530"/>
                  </a:xfrm>
                  <a:custGeom>
                    <a:avLst/>
                    <a:gdLst>
                      <a:gd name="T0" fmla="*/ 112 w 51"/>
                      <a:gd name="T1" fmla="*/ 0 h 529"/>
                      <a:gd name="T2" fmla="*/ 107 w 51"/>
                      <a:gd name="T3" fmla="*/ 509 h 529"/>
                      <a:gd name="T4" fmla="*/ 5 w 51"/>
                      <a:gd name="T5" fmla="*/ 261 h 529"/>
                      <a:gd name="T6" fmla="*/ 37 w 51"/>
                      <a:gd name="T7" fmla="*/ 162 h 529"/>
                      <a:gd name="T8" fmla="*/ 74 w 51"/>
                      <a:gd name="T9" fmla="*/ 90 h 529"/>
                      <a:gd name="T10" fmla="*/ 112 w 51"/>
                      <a:gd name="T11" fmla="*/ 0 h 5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1"/>
                      <a:gd name="T19" fmla="*/ 0 h 529"/>
                      <a:gd name="T20" fmla="*/ 51 w 51"/>
                      <a:gd name="T21" fmla="*/ 529 h 52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1" h="529">
                        <a:moveTo>
                          <a:pt x="47" y="0"/>
                        </a:moveTo>
                        <a:cubicBezTo>
                          <a:pt x="51" y="66"/>
                          <a:pt x="51" y="443"/>
                          <a:pt x="44" y="486"/>
                        </a:cubicBezTo>
                        <a:cubicBezTo>
                          <a:pt x="37" y="529"/>
                          <a:pt x="10" y="315"/>
                          <a:pt x="5" y="261"/>
                        </a:cubicBezTo>
                        <a:cubicBezTo>
                          <a:pt x="0" y="207"/>
                          <a:pt x="10" y="190"/>
                          <a:pt x="14" y="162"/>
                        </a:cubicBezTo>
                        <a:cubicBezTo>
                          <a:pt x="18" y="134"/>
                          <a:pt x="27" y="117"/>
                          <a:pt x="32" y="90"/>
                        </a:cubicBezTo>
                        <a:cubicBezTo>
                          <a:pt x="37" y="63"/>
                          <a:pt x="44" y="19"/>
                          <a:pt x="47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8606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092" y="2260"/>
                  <a:ext cx="205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441325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anose="02020603050405020304" pitchFamily="18" charset="0"/>
                    <a:buNone/>
                    <a:tabLst/>
                    <a:defRPr/>
                  </a:pPr>
                  <a:r>
                    <a:rPr kumimoji="0" lang="it-IT" altLang="it-IT" sz="13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38606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449" y="2260"/>
                  <a:ext cx="205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441325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anose="02020603050405020304" pitchFamily="18" charset="0"/>
                    <a:buNone/>
                    <a:tabLst/>
                    <a:defRPr/>
                  </a:pPr>
                  <a:r>
                    <a:rPr kumimoji="0" lang="it-IT" altLang="it-IT" sz="13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8606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819" y="2260"/>
                  <a:ext cx="205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441325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anose="02020603050405020304" pitchFamily="18" charset="0"/>
                    <a:buNone/>
                    <a:tabLst/>
                    <a:defRPr/>
                  </a:pPr>
                  <a:r>
                    <a:rPr kumimoji="0" lang="it-IT" altLang="it-IT" sz="13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38606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181" y="2260"/>
                  <a:ext cx="205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441325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anose="02020603050405020304" pitchFamily="18" charset="0"/>
                    <a:buNone/>
                    <a:tabLst/>
                    <a:defRPr/>
                  </a:pPr>
                  <a:r>
                    <a:rPr kumimoji="0" lang="it-IT" altLang="it-IT" sz="13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38606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520" y="2260"/>
                  <a:ext cx="341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4413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41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441325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anose="02020603050405020304" pitchFamily="18" charset="0"/>
                    <a:buNone/>
                    <a:tabLst/>
                    <a:defRPr/>
                  </a:pPr>
                  <a:r>
                    <a:rPr kumimoji="0" lang="it-IT" altLang="it-IT" sz="13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4 m</a:t>
                  </a:r>
                </a:p>
              </p:txBody>
            </p:sp>
            <p:grpSp>
              <p:nvGrpSpPr>
                <p:cNvPr id="386070" name="Group 68"/>
                <p:cNvGrpSpPr>
                  <a:grpSpLocks/>
                </p:cNvGrpSpPr>
                <p:nvPr/>
              </p:nvGrpSpPr>
              <p:grpSpPr bwMode="auto">
                <a:xfrm>
                  <a:off x="3184" y="2462"/>
                  <a:ext cx="1473" cy="234"/>
                  <a:chOff x="3184" y="2462"/>
                  <a:chExt cx="1473" cy="234"/>
                </a:xfrm>
              </p:grpSpPr>
              <p:sp>
                <p:nvSpPr>
                  <p:cNvPr id="386071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187" y="2462"/>
                    <a:ext cx="370" cy="22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72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3554" y="2462"/>
                    <a:ext cx="369" cy="22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73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3920" y="2462"/>
                    <a:ext cx="369" cy="22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7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4288" y="2462"/>
                    <a:ext cx="369" cy="22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395288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39528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395288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75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261" y="2469"/>
                    <a:ext cx="0" cy="105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76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3328" y="2469"/>
                    <a:ext cx="0" cy="105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77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404" y="2469"/>
                    <a:ext cx="0" cy="105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78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3481" y="2469"/>
                    <a:ext cx="0" cy="105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79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3553" y="2469"/>
                    <a:ext cx="0" cy="227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80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3551" y="2469"/>
                    <a:ext cx="0" cy="216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81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3627" y="2469"/>
                    <a:ext cx="0" cy="105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82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695" y="2469"/>
                    <a:ext cx="0" cy="105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83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771" y="2469"/>
                    <a:ext cx="0" cy="105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84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847" y="2469"/>
                    <a:ext cx="0" cy="105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85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3919" y="2469"/>
                    <a:ext cx="0" cy="227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86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917" y="2469"/>
                    <a:ext cx="2" cy="216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87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994" y="2469"/>
                    <a:ext cx="0" cy="105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88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4062" y="2469"/>
                    <a:ext cx="0" cy="105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89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4137" y="2469"/>
                    <a:ext cx="0" cy="105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90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4215" y="2469"/>
                    <a:ext cx="0" cy="105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91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4286" y="2469"/>
                    <a:ext cx="0" cy="227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92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5" y="2469"/>
                    <a:ext cx="1" cy="221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93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4360" y="2469"/>
                    <a:ext cx="0" cy="105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94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4428" y="2469"/>
                    <a:ext cx="0" cy="105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95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4505" y="2469"/>
                    <a:ext cx="0" cy="105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96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4580" y="2469"/>
                    <a:ext cx="0" cy="105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97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4650" y="2469"/>
                    <a:ext cx="0" cy="227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098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84" y="2469"/>
                    <a:ext cx="1" cy="216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86062" name="Line 97"/>
              <p:cNvSpPr>
                <a:spLocks noChangeShapeType="1"/>
              </p:cNvSpPr>
              <p:nvPr/>
            </p:nvSpPr>
            <p:spPr bwMode="auto">
              <a:xfrm>
                <a:off x="2225" y="2574"/>
                <a:ext cx="344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2" name="Rettangolo 111"/>
          <p:cNvSpPr/>
          <p:nvPr/>
        </p:nvSpPr>
        <p:spPr>
          <a:xfrm>
            <a:off x="-11113" y="6223000"/>
            <a:ext cx="1706563" cy="63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341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187624" y="3861048"/>
            <a:ext cx="7308813" cy="2062103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Terapia anticoagulante nell’anziano </a:t>
            </a: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fragile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Nella pratica clinica li applichiamo? La valutazione della fragilità nell’anziano??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9995" cy="28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32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>
            <p:extLst/>
          </p:nvPr>
        </p:nvGraphicFramePr>
        <p:xfrm>
          <a:off x="833980" y="1952625"/>
          <a:ext cx="7802020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 rot="16200000">
            <a:off x="-363535" y="3412072"/>
            <a:ext cx="214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Respondents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(%)</a:t>
            </a:r>
          </a:p>
        </p:txBody>
      </p:sp>
      <p:sp>
        <p:nvSpPr>
          <p:cNvPr id="7" name="Rettangolo 6"/>
          <p:cNvSpPr/>
          <p:nvPr/>
        </p:nvSpPr>
        <p:spPr>
          <a:xfrm>
            <a:off x="490714" y="1237208"/>
            <a:ext cx="8304035" cy="707886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Reasons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prescribe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OAs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a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frail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with AF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(light green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bars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indicate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responses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are in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favour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 the use of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Oas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969128" y="747891"/>
            <a:ext cx="182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Fumagalli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et Al.,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Europace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2017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99" y="58368"/>
            <a:ext cx="5099050" cy="1117600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1227968" y="3967993"/>
            <a:ext cx="714375" cy="174278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3997736" y="3481431"/>
            <a:ext cx="714375" cy="2247526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7424257" y="3986169"/>
            <a:ext cx="1107347" cy="1742788"/>
          </a:xfrm>
          <a:prstGeom prst="ellipse">
            <a:avLst/>
          </a:prstGeom>
          <a:noFill/>
          <a:ln w="317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3A8FB2FC-8BD9-431A-9EC5-74C59F480C3B}"/>
              </a:ext>
            </a:extLst>
          </p:cNvPr>
          <p:cNvSpPr/>
          <p:nvPr/>
        </p:nvSpPr>
        <p:spPr>
          <a:xfrm>
            <a:off x="5635344" y="3068960"/>
            <a:ext cx="714375" cy="2247526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56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/>
          <p:nvPr>
            <p:extLst/>
          </p:nvPr>
        </p:nvGraphicFramePr>
        <p:xfrm>
          <a:off x="522513" y="2416615"/>
          <a:ext cx="743373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9"/>
          <p:cNvSpPr txBox="1"/>
          <p:nvPr/>
        </p:nvSpPr>
        <p:spPr>
          <a:xfrm rot="16200000">
            <a:off x="-535821" y="4097860"/>
            <a:ext cx="186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 (%)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54178" y="1639183"/>
            <a:ext cx="6476396" cy="707886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Proportions of patients treated with antithrombotic drugs by CHA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DS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-VASc score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055429" y="6208854"/>
            <a:ext cx="108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Boriani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G,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Europace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EP  2017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785" y="90715"/>
            <a:ext cx="5181600" cy="148336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939141" y="6371757"/>
            <a:ext cx="312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DS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-VASc (score)</a:t>
            </a:r>
          </a:p>
        </p:txBody>
      </p:sp>
    </p:spTree>
    <p:extLst>
      <p:ext uri="{BB962C8B-B14F-4D97-AF65-F5344CB8AC3E}">
        <p14:creationId xmlns:p14="http://schemas.microsoft.com/office/powerpoint/2010/main" val="3094288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 27"/>
          <p:cNvGrpSpPr/>
          <p:nvPr/>
        </p:nvGrpSpPr>
        <p:grpSpPr>
          <a:xfrm>
            <a:off x="2231472" y="1589714"/>
            <a:ext cx="5535218" cy="2296824"/>
            <a:chOff x="2231472" y="1589714"/>
            <a:chExt cx="5535218" cy="229682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1" b="6969"/>
            <a:stretch/>
          </p:blipFill>
          <p:spPr bwMode="auto">
            <a:xfrm>
              <a:off x="2231472" y="1589714"/>
              <a:ext cx="5535218" cy="229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4816686" y="1676234"/>
              <a:ext cx="290733" cy="2134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b="6645"/>
          <a:stretch/>
        </p:blipFill>
        <p:spPr bwMode="auto">
          <a:xfrm>
            <a:off x="3833769" y="4117318"/>
            <a:ext cx="2436047" cy="228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870749" y="3844593"/>
            <a:ext cx="87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2010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qtr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4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78827" y="3844593"/>
            <a:ext cx="87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2013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qtr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3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62406" y="3844593"/>
            <a:ext cx="87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2015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qtr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3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757963" y="3845991"/>
            <a:ext cx="87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2010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qtr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82819" y="3845991"/>
            <a:ext cx="87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2013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qtr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3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66398" y="3845991"/>
            <a:ext cx="87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2015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qtr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3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459766" y="6403947"/>
            <a:ext cx="87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2010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qtr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4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467844" y="6403947"/>
            <a:ext cx="87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2013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qtr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3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551423" y="6403947"/>
            <a:ext cx="87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2015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qtr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3</a:t>
            </a:r>
          </a:p>
        </p:txBody>
      </p:sp>
      <p:sp>
        <p:nvSpPr>
          <p:cNvPr id="16" name="CasellaDiTesto 15"/>
          <p:cNvSpPr txBox="1"/>
          <p:nvPr/>
        </p:nvSpPr>
        <p:spPr>
          <a:xfrm rot="16200000">
            <a:off x="1158242" y="2643438"/>
            <a:ext cx="1475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NOAC use (%)</a:t>
            </a:r>
          </a:p>
        </p:txBody>
      </p:sp>
      <p:sp>
        <p:nvSpPr>
          <p:cNvPr id="17" name="CasellaDiTesto 16"/>
          <p:cNvSpPr txBox="1"/>
          <p:nvPr/>
        </p:nvSpPr>
        <p:spPr>
          <a:xfrm rot="16200000">
            <a:off x="3916125" y="2682106"/>
            <a:ext cx="1599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Warfarin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use (%)</a:t>
            </a:r>
          </a:p>
        </p:txBody>
      </p:sp>
      <p:sp>
        <p:nvSpPr>
          <p:cNvPr id="18" name="CasellaDiTesto 17"/>
          <p:cNvSpPr txBox="1"/>
          <p:nvPr/>
        </p:nvSpPr>
        <p:spPr>
          <a:xfrm rot="16200000">
            <a:off x="2478022" y="5160394"/>
            <a:ext cx="2001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Anticoagulant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use (%)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023151" y="3684157"/>
            <a:ext cx="290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0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960230" y="2835994"/>
            <a:ext cx="353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5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960230" y="1998494"/>
            <a:ext cx="353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10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556941" y="6054593"/>
            <a:ext cx="353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30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556941" y="5298709"/>
            <a:ext cx="353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35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556941" y="4545099"/>
            <a:ext cx="353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40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4824376" y="3440714"/>
            <a:ext cx="353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26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4824376" y="2684830"/>
            <a:ext cx="353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30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824376" y="1939609"/>
            <a:ext cx="353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34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3542260" y="3337725"/>
            <a:ext cx="8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Arial" panose="020B0604020202020204" pitchFamily="34" charset="0"/>
              </a:rPr>
              <a:t>R = 0.87, p &lt;0.001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131269" y="5899261"/>
            <a:ext cx="8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Arial" panose="020B0604020202020204" pitchFamily="34" charset="0"/>
              </a:rPr>
              <a:t>R = 0.68, p = 0.001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425979" y="1683771"/>
            <a:ext cx="8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Arial" panose="020B0604020202020204" pitchFamily="34" charset="0"/>
              </a:rPr>
              <a:t>R = -0.16, p = 0.50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6072818" y="4441544"/>
            <a:ext cx="691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 panose="020B0604020202020204" pitchFamily="34" charset="0"/>
              </a:rPr>
              <a:t>&lt;45%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531070" y="960059"/>
            <a:ext cx="7488806" cy="615553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/>
                <a:cs typeface="Arial" panose="020B0604020202020204" pitchFamily="34" charset="0"/>
              </a:rPr>
              <a:t>Quarterly trend in anticoagulants use (N=6568; age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/>
                <a:cs typeface="Arial" panose="020B0604020202020204" pitchFamily="34" charset="0"/>
              </a:rPr>
              <a:t>&gt;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/>
                <a:cs typeface="Arial" panose="020B0604020202020204" pitchFamily="34" charset="0"/>
              </a:rPr>
              <a:t>75 years)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/>
                <a:cs typeface="Arial" panose="020B0604020202020204" pitchFamily="34" charset="0"/>
              </a:rPr>
              <a:t>(the Clinical Investigation Data Exploration Repository - CIDER, Washington University)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81" y="103904"/>
            <a:ext cx="8315325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asellaDiTesto 36"/>
          <p:cNvSpPr txBox="1"/>
          <p:nvPr/>
        </p:nvSpPr>
        <p:spPr>
          <a:xfrm>
            <a:off x="7766689" y="6360926"/>
            <a:ext cx="1299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Fohtung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 RB et Al,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JAGS 2017</a:t>
            </a:r>
          </a:p>
        </p:txBody>
      </p:sp>
    </p:spTree>
    <p:extLst>
      <p:ext uri="{BB962C8B-B14F-4D97-AF65-F5344CB8AC3E}">
        <p14:creationId xmlns:p14="http://schemas.microsoft.com/office/powerpoint/2010/main" val="1692549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8" y="2415424"/>
            <a:ext cx="8636794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45176" y="1496955"/>
            <a:ext cx="8864600" cy="1015663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/>
                <a:cs typeface="Arial"/>
              </a:rPr>
              <a:t>The proportion of individuals not taking anticoagulants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/>
                <a:cs typeface="Arial"/>
              </a:rPr>
              <a:t>black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/>
                <a:cs typeface="Arial"/>
              </a:rPr>
              <a:t>) compared with those taking anticoagulants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/>
                <a:cs typeface="Arial"/>
              </a:rPr>
              <a:t>white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/>
                <a:cs typeface="Arial"/>
              </a:rPr>
              <a:t>), by Clinical Frailty Scale, CHA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/>
                <a:cs typeface="Arial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/>
                <a:cs typeface="Arial"/>
              </a:rPr>
              <a:t>DS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/>
                <a:cs typeface="Arial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/>
                <a:cs typeface="Arial"/>
              </a:rPr>
              <a:t>-VASc and HAS-BLED scores (N=419; anticoagulated No/Yes: 215/204)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1" y="243495"/>
            <a:ext cx="8167687" cy="102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35" y="292349"/>
            <a:ext cx="120777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72964" y="5728990"/>
            <a:ext cx="1545936" cy="830997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Anticoagulated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MS PGothic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Yes –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Frailty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: 52.5%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No –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Frailty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: 81.4%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P&lt;0.001 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27663" y="5728990"/>
            <a:ext cx="1855123" cy="830997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Anticoagulated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MS PGothic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Yes – CHA</a:t>
            </a:r>
            <a:r>
              <a:rPr kumimoji="0" lang="it-IT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2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DS</a:t>
            </a:r>
            <a:r>
              <a:rPr kumimoji="0" lang="it-IT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2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-VASc: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No – CHA</a:t>
            </a:r>
            <a:r>
              <a:rPr kumimoji="0" lang="it-IT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2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DS</a:t>
            </a:r>
            <a:r>
              <a:rPr kumimoji="0" lang="it-IT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2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-VASc: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P&lt;0.001  </a:t>
            </a:r>
          </a:p>
        </p:txBody>
      </p:sp>
      <p:sp>
        <p:nvSpPr>
          <p:cNvPr id="8" name="Rettangolo 7"/>
          <p:cNvSpPr/>
          <p:nvPr/>
        </p:nvSpPr>
        <p:spPr>
          <a:xfrm>
            <a:off x="4084366" y="5728990"/>
            <a:ext cx="1297150" cy="830997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Anticoagulated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MS PGothic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Yes – Age: 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No – Age: 87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P&lt;0.001 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132680" y="5728990"/>
            <a:ext cx="2165978" cy="830997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Multivariate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predictors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OR </a:t>
            </a:r>
            <a:r>
              <a:rPr kumimoji="0" lang="it-IT" sz="1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Frailty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 = 0.77, p&lt;0.001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OR </a:t>
            </a:r>
            <a:r>
              <a:rPr kumimoji="0" lang="it-IT" sz="1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Bleeding</a:t>
            </a:r>
            <a:r>
              <a:rPr kumimoji="0" lang="it-IT" sz="12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 </a:t>
            </a:r>
            <a:r>
              <a:rPr kumimoji="0" lang="it-IT" sz="1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Risk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 = 0. 85, p=0.02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OR </a:t>
            </a:r>
            <a:r>
              <a:rPr kumimoji="0" lang="it-IT" sz="12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Age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 = 0.98, p&lt;0.001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541702" y="1085624"/>
            <a:ext cx="1617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Induruwa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 I et Al,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Geriatr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Gerontol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Int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 2017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E3925878-E916-4B7D-93B8-236B762C380C}"/>
              </a:ext>
            </a:extLst>
          </p:cNvPr>
          <p:cNvSpPr/>
          <p:nvPr/>
        </p:nvSpPr>
        <p:spPr>
          <a:xfrm>
            <a:off x="2123728" y="2636912"/>
            <a:ext cx="1080120" cy="2880320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2603B7-5F23-43E5-BB53-EBE1D6FFC890}"/>
              </a:ext>
            </a:extLst>
          </p:cNvPr>
          <p:cNvSpPr txBox="1"/>
          <p:nvPr/>
        </p:nvSpPr>
        <p:spPr>
          <a:xfrm>
            <a:off x="1028946" y="3283554"/>
            <a:ext cx="7407990" cy="212365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Paura dei sanguinamenti ?????</a:t>
            </a:r>
          </a:p>
          <a:p>
            <a:r>
              <a:rPr lang="it-IT" sz="4400" b="1" dirty="0">
                <a:solidFill>
                  <a:srgbClr val="FF0000"/>
                </a:solidFill>
              </a:rPr>
              <a:t>Inerzia ????</a:t>
            </a:r>
          </a:p>
          <a:p>
            <a:r>
              <a:rPr lang="it-IT" sz="4400" b="1" dirty="0" err="1">
                <a:solidFill>
                  <a:srgbClr val="FF0000"/>
                </a:solidFill>
              </a:rPr>
              <a:t>Primum</a:t>
            </a:r>
            <a:r>
              <a:rPr lang="it-IT" sz="4400" b="1" dirty="0">
                <a:solidFill>
                  <a:srgbClr val="FF0000"/>
                </a:solidFill>
              </a:rPr>
              <a:t> non </a:t>
            </a:r>
            <a:r>
              <a:rPr lang="it-IT" sz="4400" b="1" dirty="0" err="1">
                <a:solidFill>
                  <a:srgbClr val="FF0000"/>
                </a:solidFill>
              </a:rPr>
              <a:t>nocere</a:t>
            </a:r>
            <a:r>
              <a:rPr lang="it-IT" sz="4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305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/>
          </p:nvPr>
        </p:nvGraphicFramePr>
        <p:xfrm>
          <a:off x="181426" y="2340430"/>
          <a:ext cx="422728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687283" y="1880383"/>
            <a:ext cx="1868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bleeding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mr-I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=1977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930395" y="6123059"/>
            <a:ext cx="2478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mr-I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=95993</a:t>
            </a:r>
          </a:p>
        </p:txBody>
      </p:sp>
      <p:graphicFrame>
        <p:nvGraphicFramePr>
          <p:cNvPr id="7" name="Grafico 6"/>
          <p:cNvGraphicFramePr/>
          <p:nvPr>
            <p:extLst/>
          </p:nvPr>
        </p:nvGraphicFramePr>
        <p:xfrm>
          <a:off x="4169220" y="2261699"/>
          <a:ext cx="3251206" cy="283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989985" y="1729090"/>
            <a:ext cx="1868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Bleeding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due to NOAC </a:t>
            </a:r>
            <a:r>
              <a:rPr kumimoji="0" lang="mr-I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=15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341251" y="4996578"/>
            <a:ext cx="1868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bleeding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mr-I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=1962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093857" y="3473606"/>
            <a:ext cx="194602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Bleeding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Genitourinary: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Gatrointestinal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ICH: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Mixed: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Age: 77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 years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DS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-VASc: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HAS-BLED: 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406326" y="6186717"/>
            <a:ext cx="3633555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Hospitalization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=11/15 (73%)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Mortality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3/15 (20%)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08858" y="1009210"/>
            <a:ext cx="8967309" cy="707886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Clinical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characteristics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of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patients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with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bleeding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(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year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2015;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people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potentially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referring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to the ED: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=3.000.000)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81426" y="18143"/>
            <a:ext cx="8858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Bleeding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related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non-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vitamin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K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antagonist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anticoagulants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emergency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department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A “Real-world”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snapshot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from Southern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Italy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behalf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 MIRC-NOAC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group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6186714" y="2340430"/>
            <a:ext cx="689429" cy="404323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209965" y="508024"/>
            <a:ext cx="1829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Salzano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J Intern Med  2017</a:t>
            </a:r>
          </a:p>
        </p:txBody>
      </p:sp>
    </p:spTree>
    <p:extLst>
      <p:ext uri="{BB962C8B-B14F-4D97-AF65-F5344CB8AC3E}">
        <p14:creationId xmlns:p14="http://schemas.microsoft.com/office/powerpoint/2010/main" val="24030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  <p:bldP spid="11" grpId="0" animBg="1"/>
      <p:bldP spid="14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9144000" cy="15457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6492501"/>
            <a:ext cx="1865193" cy="36128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877961"/>
            <a:ext cx="9144000" cy="461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7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3388300" cy="7416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21804"/>
            <a:ext cx="4594564" cy="615677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b="72219"/>
          <a:stretch/>
        </p:blipFill>
        <p:spPr>
          <a:xfrm>
            <a:off x="395536" y="958344"/>
            <a:ext cx="7210184" cy="26866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t="84947"/>
          <a:stretch/>
        </p:blipFill>
        <p:spPr>
          <a:xfrm>
            <a:off x="418381" y="4412396"/>
            <a:ext cx="7452416" cy="150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9144000" cy="15457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6492501"/>
            <a:ext cx="1865193" cy="36128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" y="1988840"/>
            <a:ext cx="9144000" cy="2360993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2868012D-98F0-4DDD-B4E2-C0504A4AFD96}"/>
              </a:ext>
            </a:extLst>
          </p:cNvPr>
          <p:cNvSpPr/>
          <p:nvPr/>
        </p:nvSpPr>
        <p:spPr>
          <a:xfrm>
            <a:off x="0" y="3573016"/>
            <a:ext cx="8957473" cy="288032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D63911A-98FA-4CF5-87E3-609A0A8E4F00}"/>
              </a:ext>
            </a:extLst>
          </p:cNvPr>
          <p:cNvSpPr/>
          <p:nvPr/>
        </p:nvSpPr>
        <p:spPr>
          <a:xfrm>
            <a:off x="35496" y="2841942"/>
            <a:ext cx="8957473" cy="288032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01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9144000" cy="15457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6492501"/>
            <a:ext cx="1865193" cy="36128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67544" y="4846518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Older direct oral anticoagulant patients with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traumatic brain injury after low-level fall did not have increased morbidity or mortality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compared with those treated with warfarin or who were not treated with anticoagulants.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8840"/>
            <a:ext cx="9144000" cy="241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7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63888" cy="81342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99" y="6471067"/>
            <a:ext cx="5097601" cy="3790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41031"/>
            <a:ext cx="5342645" cy="33135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7897" y="2792312"/>
            <a:ext cx="9453103" cy="315696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51520" y="1174519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GLF = ground-level fall and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traumatic intracranial hemorrhage and taking and antiplatelet or anticoagulants.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20AD45A1-0CBA-44C0-B38D-7828ADC7D9E8}"/>
              </a:ext>
            </a:extLst>
          </p:cNvPr>
          <p:cNvSpPr/>
          <p:nvPr/>
        </p:nvSpPr>
        <p:spPr>
          <a:xfrm>
            <a:off x="683568" y="4653136"/>
            <a:ext cx="3672408" cy="1152128"/>
          </a:xfrm>
          <a:prstGeom prst="roundRect">
            <a:avLst/>
          </a:prstGeom>
          <a:gradFill>
            <a:gsLst>
              <a:gs pos="7400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91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63888" cy="81342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99" y="6471067"/>
            <a:ext cx="5097601" cy="3790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41031"/>
            <a:ext cx="5342645" cy="3313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930565"/>
            <a:ext cx="7697747" cy="556693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2348880"/>
            <a:ext cx="9501809" cy="273630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401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7788275" y="6561663"/>
            <a:ext cx="1342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Steffel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J, 2016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404" y="673940"/>
            <a:ext cx="568960" cy="762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Grafico 8"/>
          <p:cNvGraphicFramePr/>
          <p:nvPr>
            <p:extLst/>
          </p:nvPr>
        </p:nvGraphicFramePr>
        <p:xfrm>
          <a:off x="765176" y="2679688"/>
          <a:ext cx="743373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9"/>
          <p:cNvSpPr txBox="1"/>
          <p:nvPr/>
        </p:nvSpPr>
        <p:spPr>
          <a:xfrm rot="16200000">
            <a:off x="-1127490" y="4457876"/>
            <a:ext cx="347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Events / 10,000 Patient Years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09033" y="1714023"/>
            <a:ext cx="8606789" cy="707886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0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Absolute Risk Reduction of HD </a:t>
            </a:r>
            <a:r>
              <a:rPr lang="en-US" sz="2000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Edoxaban</a:t>
            </a:r>
            <a:r>
              <a:rPr lang="en-US" sz="20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Regimen Compared With Warfarin in Patients at Increased Versus Not at Increased Fall Risk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635125" y="4301374"/>
            <a:ext cx="13493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it-IT" sz="1600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NNT</a:t>
            </a:r>
            <a:endParaRPr lang="it-IT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>
              <a:defRPr/>
            </a:pP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157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 vs. </a:t>
            </a:r>
            <a:r>
              <a:rPr lang="it-IT" sz="1600" dirty="0">
                <a:solidFill>
                  <a:srgbClr val="0000FF"/>
                </a:solidFill>
                <a:latin typeface="Arial"/>
                <a:cs typeface="Arial"/>
              </a:rPr>
              <a:t>500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850629" y="2421909"/>
            <a:ext cx="157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Bleed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33" y="197690"/>
            <a:ext cx="6413500" cy="12382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CasellaDiTesto 16"/>
          <p:cNvSpPr txBox="1"/>
          <p:nvPr/>
        </p:nvSpPr>
        <p:spPr>
          <a:xfrm>
            <a:off x="3311525" y="5898399"/>
            <a:ext cx="13493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it-IT" sz="1600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NNT</a:t>
            </a:r>
            <a:endParaRPr lang="it-IT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>
              <a:defRPr/>
            </a:pP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57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 vs. </a:t>
            </a:r>
            <a:r>
              <a:rPr lang="it-IT" sz="1600" dirty="0">
                <a:solidFill>
                  <a:srgbClr val="0000FF"/>
                </a:solidFill>
                <a:latin typeface="Arial"/>
                <a:cs typeface="Arial"/>
              </a:rPr>
              <a:t>257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994275" y="4914149"/>
            <a:ext cx="13493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it-IT" sz="1600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NNT</a:t>
            </a:r>
            <a:endParaRPr lang="it-IT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>
              <a:defRPr/>
            </a:pP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94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 vs. </a:t>
            </a:r>
            <a:r>
              <a:rPr lang="it-IT" sz="1600" dirty="0">
                <a:solidFill>
                  <a:srgbClr val="0000FF"/>
                </a:solidFill>
                <a:latin typeface="Arial"/>
                <a:cs typeface="Arial"/>
              </a:rPr>
              <a:t>323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670675" y="4225174"/>
            <a:ext cx="13493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it-IT" sz="1600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NNT</a:t>
            </a:r>
            <a:endParaRPr lang="it-IT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>
              <a:defRPr/>
            </a:pP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152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 vs. </a:t>
            </a:r>
            <a:r>
              <a:rPr lang="it-IT" sz="1600" dirty="0">
                <a:solidFill>
                  <a:srgbClr val="0000FF"/>
                </a:solidFill>
                <a:latin typeface="Arial"/>
                <a:cs typeface="Arial"/>
              </a:rPr>
              <a:t>293</a:t>
            </a:r>
          </a:p>
        </p:txBody>
      </p:sp>
    </p:spTree>
    <p:extLst>
      <p:ext uri="{BB962C8B-B14F-4D97-AF65-F5344CB8AC3E}">
        <p14:creationId xmlns:p14="http://schemas.microsoft.com/office/powerpoint/2010/main" val="2099739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5616624" cy="13581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1190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1117600"/>
            <a:ext cx="1200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452320" y="188641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753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vs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15738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without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history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falling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44824"/>
            <a:ext cx="833852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323529" y="2420888"/>
            <a:ext cx="8338526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04776" y="3140968"/>
            <a:ext cx="844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CHA2DS2-VASC score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mean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(SD)                    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4.19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(1.65)                           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3.43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(1.51)                            &lt;.001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Prior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stroke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TIA, SE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                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28.3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%                                   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20.9%                                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&lt;.001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Prior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bleeding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                           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35.1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%                                  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16.0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%                                  &lt;.001</a:t>
            </a:r>
          </a:p>
        </p:txBody>
      </p:sp>
    </p:spTree>
    <p:extLst>
      <p:ext uri="{BB962C8B-B14F-4D97-AF65-F5344CB8AC3E}">
        <p14:creationId xmlns:p14="http://schemas.microsoft.com/office/powerpoint/2010/main" val="1710543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4488"/>
            <a:ext cx="8280400" cy="60118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36395" y="4293096"/>
            <a:ext cx="8338526" cy="158417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3850" y="260648"/>
            <a:ext cx="8424614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5616624" cy="13581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1190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1117600"/>
            <a:ext cx="1200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7452320" y="188641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753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vs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15738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without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history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falling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44824"/>
            <a:ext cx="833852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23529" y="2420888"/>
            <a:ext cx="8338526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04776" y="3140968"/>
            <a:ext cx="844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CHA2DS2-VASC score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mean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(SD)                    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4.19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(1.65)                           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3.43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(1.51)                            &lt;.001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Prior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stroke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TIA, SE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                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28.3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%                                   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20.9%                                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&lt;.001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Prior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bleeding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                           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35.1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%                                  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16.0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%                                  &lt;.001</a:t>
            </a:r>
          </a:p>
        </p:txBody>
      </p:sp>
    </p:spTree>
    <p:extLst>
      <p:ext uri="{BB962C8B-B14F-4D97-AF65-F5344CB8AC3E}">
        <p14:creationId xmlns:p14="http://schemas.microsoft.com/office/powerpoint/2010/main" val="813984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11960" y="1988840"/>
            <a:ext cx="4140461" cy="2062103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Terapia anticoagulante nell’anziano </a:t>
            </a: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fragile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Come </a:t>
            </a:r>
            <a:r>
              <a:rPr kumimoji="0" lang="it-IT" sz="3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 comportiamo</a:t>
            </a:r>
            <a:r>
              <a:rPr kumimoji="0" lang="it-IT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it-IT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19872" y="4365104"/>
            <a:ext cx="5544615" cy="1538883"/>
          </a:xfrm>
          <a:prstGeom prst="rect">
            <a:avLst/>
          </a:prstGeom>
          <a:solidFill>
            <a:srgbClr val="00206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Ungar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MD, PhD, FESC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Syncope Unit – Centro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Ipertensione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Geriatria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Terapia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intensiva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Geriatrica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Firenze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9995" cy="28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49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4168" cy="148748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6453336"/>
            <a:ext cx="2773865" cy="29344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052736"/>
            <a:ext cx="5148064" cy="3043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88840"/>
            <a:ext cx="9144000" cy="322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29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4168" cy="148748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6453336"/>
            <a:ext cx="2773865" cy="29344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052736"/>
            <a:ext cx="5148064" cy="3043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1556792"/>
            <a:ext cx="5619750" cy="4495800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2051720" y="3717032"/>
            <a:ext cx="5256584" cy="360040"/>
          </a:xfrm>
          <a:prstGeom prst="roundRect">
            <a:avLst/>
          </a:prstGeom>
          <a:noFill/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0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/>
          </p:nvPr>
        </p:nvGraphicFramePr>
        <p:xfrm>
          <a:off x="1604387" y="234542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 rot="16200000">
            <a:off x="-393829" y="4050818"/>
            <a:ext cx="3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Rate per 1000 per </a:t>
            </a:r>
            <a:r>
              <a:rPr lang="it-IT" b="1" dirty="0" err="1">
                <a:solidFill>
                  <a:prstClr val="black"/>
                </a:solidFill>
                <a:latin typeface="Arial"/>
                <a:cs typeface="Arial"/>
              </a:rPr>
              <a:t>year</a:t>
            </a:r>
            <a:endParaRPr lang="it-IT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99397" y="6352093"/>
            <a:ext cx="3051209" cy="36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Age Group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46994" y="6399041"/>
            <a:ext cx="1709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000" dirty="0" err="1">
                <a:solidFill>
                  <a:prstClr val="black"/>
                </a:solidFill>
                <a:latin typeface="Arial"/>
                <a:cs typeface="Arial"/>
              </a:rPr>
              <a:t>Stroke</a:t>
            </a:r>
            <a:r>
              <a:rPr lang="it-IT" sz="1000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it-IT" sz="1000" dirty="0" err="1">
                <a:solidFill>
                  <a:prstClr val="black"/>
                </a:solidFill>
                <a:latin typeface="Arial"/>
                <a:cs typeface="Arial"/>
              </a:rPr>
              <a:t>Ischaemic</a:t>
            </a:r>
            <a:r>
              <a:rPr lang="it-IT"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000" dirty="0" err="1">
                <a:solidFill>
                  <a:prstClr val="black"/>
                </a:solidFill>
                <a:latin typeface="Arial"/>
                <a:cs typeface="Arial"/>
              </a:rPr>
              <a:t>stroke</a:t>
            </a:r>
            <a:endParaRPr lang="it-IT"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/>
            <a:r>
              <a:rPr lang="it-IT" sz="1000" dirty="0">
                <a:solidFill>
                  <a:prstClr val="black"/>
                </a:solidFill>
                <a:latin typeface="Arial"/>
                <a:cs typeface="Arial"/>
              </a:rPr>
              <a:t>SE: </a:t>
            </a:r>
            <a:r>
              <a:rPr lang="it-IT" sz="1000" dirty="0" err="1">
                <a:solidFill>
                  <a:prstClr val="black"/>
                </a:solidFill>
                <a:latin typeface="Arial"/>
                <a:cs typeface="Arial"/>
              </a:rPr>
              <a:t>Systemic</a:t>
            </a:r>
            <a:r>
              <a:rPr lang="it-IT"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000" dirty="0" err="1">
                <a:solidFill>
                  <a:prstClr val="black"/>
                </a:solidFill>
                <a:latin typeface="Arial"/>
                <a:cs typeface="Arial"/>
              </a:rPr>
              <a:t>embolism</a:t>
            </a:r>
            <a:endParaRPr lang="it-IT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52769" y="1368011"/>
            <a:ext cx="7663147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Age-</a:t>
            </a:r>
            <a:r>
              <a:rPr lang="it-IT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specific</a:t>
            </a:r>
            <a:r>
              <a:rPr lang="it-IT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it-IT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rates</a:t>
            </a:r>
            <a:r>
              <a:rPr lang="it-IT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 of first </a:t>
            </a:r>
            <a:r>
              <a:rPr lang="it-IT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ever</a:t>
            </a:r>
            <a:r>
              <a:rPr lang="it-IT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 AF-</a:t>
            </a:r>
            <a:r>
              <a:rPr lang="it-IT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related</a:t>
            </a:r>
            <a:r>
              <a:rPr lang="it-IT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it-IT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incident</a:t>
            </a:r>
            <a:r>
              <a:rPr lang="it-IT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it-IT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ischaemic</a:t>
            </a:r>
            <a:r>
              <a:rPr lang="it-IT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it-IT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stroke</a:t>
            </a:r>
            <a:r>
              <a:rPr lang="it-IT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 and </a:t>
            </a:r>
            <a:r>
              <a:rPr lang="it-IT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systemic</a:t>
            </a:r>
            <a:r>
              <a:rPr lang="it-IT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it-IT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embolism</a:t>
            </a:r>
            <a:r>
              <a:rPr lang="it-IT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 in the Oxford </a:t>
            </a:r>
            <a:r>
              <a:rPr lang="it-IT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Vascular</a:t>
            </a:r>
            <a:r>
              <a:rPr lang="it-IT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it-IT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Study</a:t>
            </a:r>
            <a:r>
              <a:rPr lang="it-IT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it-IT" sz="1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(2002-2012; </a:t>
            </a:r>
            <a:r>
              <a:rPr lang="it-IT" sz="1600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N</a:t>
            </a:r>
            <a:r>
              <a:rPr lang="it-IT" sz="1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=92728; 9 general </a:t>
            </a:r>
            <a:r>
              <a:rPr lang="it-IT" sz="1600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practices</a:t>
            </a:r>
            <a:r>
              <a:rPr lang="it-IT" sz="1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 - </a:t>
            </a:r>
            <a:r>
              <a:rPr lang="it-IT" sz="1600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about</a:t>
            </a:r>
            <a:r>
              <a:rPr lang="it-IT" sz="1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 100 family </a:t>
            </a:r>
            <a:r>
              <a:rPr lang="it-IT" sz="1600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doctors</a:t>
            </a:r>
            <a:r>
              <a:rPr lang="it-IT" sz="1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/>
                <a:cs typeface="Arial"/>
              </a:rPr>
              <a:t>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668902" y="6494304"/>
            <a:ext cx="1480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400" dirty="0" err="1">
                <a:solidFill>
                  <a:prstClr val="black"/>
                </a:solidFill>
                <a:latin typeface="Arial"/>
                <a:cs typeface="Arial"/>
              </a:rPr>
              <a:t>Yiin</a:t>
            </a:r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 GSC, 2014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14475" y="96450"/>
            <a:ext cx="844061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400" dirty="0">
                <a:solidFill>
                  <a:prstClr val="black"/>
                </a:solidFill>
                <a:latin typeface="Times New Roman"/>
                <a:cs typeface="Times New Roman"/>
              </a:rPr>
              <a:t>Age-</a:t>
            </a:r>
            <a:r>
              <a:rPr lang="it-IT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Specific</a:t>
            </a:r>
            <a:r>
              <a:rPr lang="it-IT"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Incidence</a:t>
            </a:r>
            <a:r>
              <a:rPr lang="it-IT" sz="2400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lang="it-IT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Outcome</a:t>
            </a:r>
            <a:r>
              <a:rPr lang="it-IT" sz="2400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lang="it-IT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Cost</a:t>
            </a:r>
            <a:r>
              <a:rPr lang="it-IT" sz="2400" dirty="0">
                <a:solidFill>
                  <a:prstClr val="black"/>
                </a:solidFill>
                <a:latin typeface="Times New Roman"/>
                <a:cs typeface="Times New Roman"/>
              </a:rPr>
              <a:t> and </a:t>
            </a:r>
            <a:r>
              <a:rPr lang="it-IT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Projected</a:t>
            </a:r>
            <a:r>
              <a:rPr lang="it-IT" sz="2400" dirty="0">
                <a:solidFill>
                  <a:prstClr val="black"/>
                </a:solidFill>
                <a:latin typeface="Times New Roman"/>
                <a:cs typeface="Times New Roman"/>
              </a:rPr>
              <a:t> Future </a:t>
            </a:r>
            <a:r>
              <a:rPr lang="it-IT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Burden</a:t>
            </a:r>
            <a:r>
              <a:rPr lang="it-IT" sz="2400" dirty="0">
                <a:solidFill>
                  <a:prstClr val="black"/>
                </a:solidFill>
                <a:latin typeface="Times New Roman"/>
                <a:cs typeface="Times New Roman"/>
              </a:rPr>
              <a:t> of </a:t>
            </a:r>
            <a:r>
              <a:rPr lang="it-IT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Atrial</a:t>
            </a:r>
            <a:r>
              <a:rPr lang="it-IT"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Fibrillation-Related</a:t>
            </a:r>
            <a:r>
              <a:rPr lang="it-IT"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Embolic</a:t>
            </a:r>
            <a:r>
              <a:rPr lang="it-IT"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Vascular</a:t>
            </a:r>
            <a:r>
              <a:rPr lang="it-IT"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Events</a:t>
            </a:r>
            <a:r>
              <a:rPr lang="it-IT" sz="2400" dirty="0">
                <a:solidFill>
                  <a:prstClr val="black"/>
                </a:solidFill>
                <a:latin typeface="Times New Roman"/>
                <a:cs typeface="Times New Roman"/>
              </a:rPr>
              <a:t>: A </a:t>
            </a:r>
            <a:r>
              <a:rPr lang="it-IT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Population-Based</a:t>
            </a:r>
            <a:r>
              <a:rPr lang="it-IT"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Study</a:t>
            </a:r>
            <a:endParaRPr lang="it-IT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6250975"/>
            <a:ext cx="89408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796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2345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6" y="6520385"/>
            <a:ext cx="9144000" cy="33761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700808"/>
            <a:ext cx="6804248" cy="4458358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1331640" y="5013176"/>
            <a:ext cx="6768752" cy="288032"/>
          </a:xfrm>
          <a:prstGeom prst="roundRect">
            <a:avLst/>
          </a:prstGeom>
          <a:solidFill>
            <a:schemeClr val="accent1">
              <a:alpha val="14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94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16832"/>
            <a:ext cx="7596336" cy="305947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345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6" y="6520385"/>
            <a:ext cx="9144000" cy="33761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95536" y="5008020"/>
            <a:ext cx="8352928" cy="1200329"/>
          </a:xfrm>
          <a:prstGeom prst="rect">
            <a:avLst/>
          </a:prstGeom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Conclusions</a:t>
            </a:r>
            <a:r>
              <a:rPr lang="en-US" sz="2400" dirty="0"/>
              <a:t>: The </a:t>
            </a:r>
            <a:r>
              <a:rPr lang="en-US" sz="2400" b="1" dirty="0">
                <a:solidFill>
                  <a:srgbClr val="C00000"/>
                </a:solidFill>
              </a:rPr>
              <a:t>prevalence</a:t>
            </a:r>
            <a:r>
              <a:rPr lang="en-US" sz="2400" dirty="0"/>
              <a:t> of </a:t>
            </a:r>
            <a:r>
              <a:rPr lang="en-US" sz="2400" b="1" dirty="0">
                <a:solidFill>
                  <a:srgbClr val="C00000"/>
                </a:solidFill>
              </a:rPr>
              <a:t>frailty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in hospitalized elderly patients with AF </a:t>
            </a:r>
            <a:r>
              <a:rPr lang="en-US" sz="2400" b="1" dirty="0">
                <a:solidFill>
                  <a:srgbClr val="C00000"/>
                </a:solidFill>
              </a:rPr>
              <a:t>is high</a:t>
            </a:r>
            <a:r>
              <a:rPr lang="en-US" sz="2400" dirty="0"/>
              <a:t>, and the </a:t>
            </a:r>
            <a:r>
              <a:rPr lang="en-US" sz="2400" b="1" dirty="0">
                <a:solidFill>
                  <a:srgbClr val="C00000"/>
                </a:solidFill>
              </a:rPr>
              <a:t>use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of OAC </a:t>
            </a:r>
            <a:r>
              <a:rPr lang="en-US" sz="2400" b="1" dirty="0">
                <a:solidFill>
                  <a:srgbClr val="C00000"/>
                </a:solidFill>
              </a:rPr>
              <a:t>is low </a:t>
            </a:r>
            <a:r>
              <a:rPr lang="en-US" sz="2400" dirty="0"/>
              <a:t>in these patients. Frail elderly are significantly less likely to receive OAC.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821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7668344" y="6471027"/>
            <a:ext cx="13493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500" b="1" dirty="0">
                <a:solidFill>
                  <a:srgbClr val="FF0000"/>
                </a:solidFill>
                <a:latin typeface="Arial" charset="0"/>
                <a:cs typeface="Arial" charset="0"/>
              </a:rPr>
              <a:t>www.gimsi.it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8221"/>
            <a:ext cx="1023699" cy="56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7" descr="banner5.png"/>
          <p:cNvPicPr>
            <a:picLocks noChangeAspect="1"/>
          </p:cNvPicPr>
          <p:nvPr/>
        </p:nvPicPr>
        <p:blipFill>
          <a:blip r:embed="rId3" cstate="print">
            <a:lum bright="4000"/>
          </a:blip>
          <a:srcRect/>
          <a:stretch>
            <a:fillRect/>
          </a:stretch>
        </p:blipFill>
        <p:spPr bwMode="auto">
          <a:xfrm>
            <a:off x="4869555" y="225390"/>
            <a:ext cx="4020503" cy="60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ttangolo 6"/>
          <p:cNvSpPr>
            <a:spLocks noGrp="1" noChangeArrowheads="1"/>
          </p:cNvSpPr>
          <p:nvPr>
            <p:ph type="title"/>
          </p:nvPr>
        </p:nvSpPr>
        <p:spPr>
          <a:xfrm>
            <a:off x="66272" y="922797"/>
            <a:ext cx="9100385" cy="1554272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b="1" i="1" dirty="0">
                <a:solidFill>
                  <a:schemeClr val="tx2"/>
                </a:solidFill>
              </a:rPr>
              <a:t>Documento di consenso di Esperti con Metodo </a:t>
            </a:r>
            <a:r>
              <a:rPr lang="it-IT" sz="2000" b="1" i="1" dirty="0" err="1">
                <a:solidFill>
                  <a:schemeClr val="tx2"/>
                </a:solidFill>
              </a:rPr>
              <a:t>Delphi</a:t>
            </a:r>
            <a:br>
              <a:rPr lang="it-IT" sz="2000" b="1" i="1" dirty="0">
                <a:solidFill>
                  <a:schemeClr val="tx2"/>
                </a:solidFill>
              </a:rPr>
            </a:br>
            <a:r>
              <a:rPr lang="it-IT" sz="2000" b="1" i="1" dirty="0">
                <a:solidFill>
                  <a:schemeClr val="tx2"/>
                </a:solidFill>
              </a:rPr>
              <a:t>GIMSI-</a:t>
            </a:r>
            <a:r>
              <a:rPr lang="it-IT" sz="2000" b="1" i="1" dirty="0" err="1">
                <a:solidFill>
                  <a:schemeClr val="tx2"/>
                </a:solidFill>
              </a:rPr>
              <a:t>AcEMC</a:t>
            </a:r>
            <a:br>
              <a:rPr lang="it-IT" sz="2000" b="1" i="1" dirty="0">
                <a:solidFill>
                  <a:schemeClr val="tx2"/>
                </a:solidFill>
              </a:rPr>
            </a:br>
            <a:br>
              <a:rPr lang="it-IT" sz="1500" dirty="0"/>
            </a:br>
            <a:r>
              <a:rPr lang="it-IT" sz="2000" b="1" dirty="0">
                <a:solidFill>
                  <a:srgbClr val="FF0000"/>
                </a:solidFill>
              </a:rPr>
              <a:t>Utilizzo degli anticoagulanti orali nei pazienti anziani </a:t>
            </a:r>
            <a:br>
              <a:rPr lang="it-IT" sz="2000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a rischio di caduta sincopale  o non sincopale</a:t>
            </a:r>
            <a:endParaRPr lang="it-IT" sz="3000" u="sng" dirty="0">
              <a:solidFill>
                <a:srgbClr val="FF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376104" y="3429000"/>
            <a:ext cx="64807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prstClr val="black"/>
                </a:solidFill>
              </a:rPr>
              <a:t>Membri del </a:t>
            </a:r>
            <a:r>
              <a:rPr lang="it-IT" sz="1600" b="1" dirty="0" err="1">
                <a:solidFill>
                  <a:prstClr val="black"/>
                </a:solidFill>
              </a:rPr>
              <a:t>Delphi</a:t>
            </a:r>
            <a:endParaRPr lang="it-IT" sz="1600" b="1" dirty="0">
              <a:solidFill>
                <a:prstClr val="black"/>
              </a:solidFill>
            </a:endParaRPr>
          </a:p>
          <a:p>
            <a:r>
              <a:rPr lang="it-IT" sz="1600" dirty="0">
                <a:solidFill>
                  <a:prstClr val="black"/>
                </a:solidFill>
              </a:rPr>
              <a:t>Medicina di emergenza-urgenza         Roberto Lerza, Pier Michele Diamanti </a:t>
            </a:r>
          </a:p>
          <a:p>
            <a:r>
              <a:rPr lang="it-IT" sz="1600" dirty="0">
                <a:solidFill>
                  <a:prstClr val="black"/>
                </a:solidFill>
              </a:rPr>
              <a:t>Geriatria                                                   Chiara Mussi, Stefano  Fumagalli  </a:t>
            </a:r>
          </a:p>
          <a:p>
            <a:r>
              <a:rPr lang="it-IT" sz="1600" dirty="0">
                <a:solidFill>
                  <a:prstClr val="black"/>
                </a:solidFill>
              </a:rPr>
              <a:t>Cardiologia                                               Filippo Rabajoli, Roberto Maggi</a:t>
            </a:r>
          </a:p>
          <a:p>
            <a:r>
              <a:rPr lang="it-IT" sz="1600" dirty="0">
                <a:solidFill>
                  <a:prstClr val="black"/>
                </a:solidFill>
              </a:rPr>
              <a:t>FCSA		                            Sophie Testa</a:t>
            </a:r>
          </a:p>
          <a:p>
            <a:r>
              <a:rPr lang="it-IT" sz="1600" dirty="0">
                <a:solidFill>
                  <a:prstClr val="black"/>
                </a:solidFill>
              </a:rPr>
              <a:t>Medicina interna                                     Raffaello </a:t>
            </a:r>
            <a:r>
              <a:rPr lang="it-IT" sz="1600" dirty="0" err="1">
                <a:solidFill>
                  <a:prstClr val="black"/>
                </a:solidFill>
              </a:rPr>
              <a:t>Furlan</a:t>
            </a:r>
            <a:endParaRPr lang="it-IT" sz="1600" dirty="0">
              <a:solidFill>
                <a:prstClr val="black"/>
              </a:solidFill>
            </a:endParaRPr>
          </a:p>
          <a:p>
            <a:r>
              <a:rPr lang="it-IT" sz="1600" dirty="0">
                <a:solidFill>
                  <a:prstClr val="black"/>
                </a:solidFill>
              </a:rPr>
              <a:t>Tossicologia clinica                                  Carlo Locatelli</a:t>
            </a:r>
          </a:p>
          <a:p>
            <a:r>
              <a:rPr lang="it-IT" sz="1600" dirty="0">
                <a:solidFill>
                  <a:prstClr val="black"/>
                </a:solidFill>
              </a:rPr>
              <a:t>Neurologia                                                Alessandra Fanciulli</a:t>
            </a:r>
          </a:p>
          <a:p>
            <a:r>
              <a:rPr lang="it-IT" sz="1600" dirty="0">
                <a:solidFill>
                  <a:prstClr val="black"/>
                </a:solidFill>
              </a:rPr>
              <a:t>Medicina generale                                  Sergio Baglioni</a:t>
            </a:r>
          </a:p>
          <a:p>
            <a:r>
              <a:rPr lang="it-IT" sz="1600" dirty="0">
                <a:solidFill>
                  <a:prstClr val="black"/>
                </a:solidFill>
              </a:rPr>
              <a:t>Syncope Unit	                            Pasquale Abete, Attilio Del Rosso,</a:t>
            </a:r>
          </a:p>
          <a:p>
            <a:r>
              <a:rPr lang="it-IT" sz="1600" dirty="0">
                <a:solidFill>
                  <a:prstClr val="black"/>
                </a:solidFill>
              </a:rPr>
              <a:t>		                            Filippo Numeroso,  Marco Tomaino</a:t>
            </a:r>
          </a:p>
        </p:txBody>
      </p:sp>
      <p:sp>
        <p:nvSpPr>
          <p:cNvPr id="3" name="Rettangolo 2"/>
          <p:cNvSpPr/>
          <p:nvPr/>
        </p:nvSpPr>
        <p:spPr>
          <a:xfrm>
            <a:off x="1844156" y="2601176"/>
            <a:ext cx="55446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 dirty="0" err="1">
                <a:solidFill>
                  <a:prstClr val="black"/>
                </a:solidFill>
              </a:rPr>
              <a:t>Steering</a:t>
            </a:r>
            <a:r>
              <a:rPr lang="it-IT" sz="2000" b="1" i="1" dirty="0">
                <a:solidFill>
                  <a:prstClr val="black"/>
                </a:solidFill>
              </a:rPr>
              <a:t> </a:t>
            </a:r>
            <a:r>
              <a:rPr lang="it-IT" sz="2000" b="1" i="1" dirty="0" err="1">
                <a:solidFill>
                  <a:prstClr val="black"/>
                </a:solidFill>
              </a:rPr>
              <a:t>Commitee</a:t>
            </a:r>
            <a:r>
              <a:rPr lang="it-IT" sz="2000" b="1" i="1" dirty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it-IT" dirty="0">
                <a:solidFill>
                  <a:prstClr val="black"/>
                </a:solidFill>
              </a:rPr>
              <a:t>Ivo </a:t>
            </a:r>
            <a:r>
              <a:rPr lang="it-IT" dirty="0" err="1">
                <a:solidFill>
                  <a:prstClr val="black"/>
                </a:solidFill>
              </a:rPr>
              <a:t>Casagranda</a:t>
            </a:r>
            <a:r>
              <a:rPr lang="it-IT" dirty="0">
                <a:solidFill>
                  <a:prstClr val="black"/>
                </a:solidFill>
              </a:rPr>
              <a:t>, Andrea Ungar, Michele Brignole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6587C3E-188E-41AB-980C-44A9C54B1E90}"/>
              </a:ext>
            </a:extLst>
          </p:cNvPr>
          <p:cNvSpPr txBox="1"/>
          <p:nvPr/>
        </p:nvSpPr>
        <p:spPr>
          <a:xfrm>
            <a:off x="2050786" y="4077072"/>
            <a:ext cx="5131355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Si agli anticoagulanti, in particolare si ai </a:t>
            </a:r>
            <a:r>
              <a:rPr lang="it-IT" sz="3600" b="1" dirty="0" err="1">
                <a:solidFill>
                  <a:srgbClr val="FF0000"/>
                </a:solidFill>
              </a:rPr>
              <a:t>DOACs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0" y="2636838"/>
            <a:ext cx="9144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pic>
        <p:nvPicPr>
          <p:cNvPr id="20" name="Picture 2" descr="C:\Users\Giulia\Downloads\_ABC7126-2_1ridotta.jpg">
            <a:extLst>
              <a:ext uri="{FF2B5EF4-FFF2-40B4-BE49-F238E27FC236}">
                <a16:creationId xmlns:a16="http://schemas.microsoft.com/office/drawing/2014/main" id="{58208551-A627-484E-BDB1-37777D03E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7"/>
            <a:ext cx="7920880" cy="5489094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1708882" y="6093296"/>
            <a:ext cx="5726248" cy="52322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Grazie per la vostra attenzione</a:t>
            </a:r>
          </a:p>
        </p:txBody>
      </p:sp>
      <p:pic>
        <p:nvPicPr>
          <p:cNvPr id="17" name="Picture 2" descr="G:\home\user\pictures\cid_F3TAoOljS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8384" y="5829516"/>
            <a:ext cx="1112684" cy="10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G:\home\user\pictures\cid_F3TAoOljS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27737"/>
            <a:ext cx="1112684" cy="10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516889"/>
      </p:ext>
    </p:extLst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11" y="2641589"/>
            <a:ext cx="4289149" cy="155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72" y="4153943"/>
            <a:ext cx="4212000" cy="145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t="22000" r="7750" b="56334"/>
          <a:stretch/>
        </p:blipFill>
        <p:spPr bwMode="auto">
          <a:xfrm>
            <a:off x="2276360" y="1419719"/>
            <a:ext cx="455261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t="19667" r="44563" b="57333"/>
          <a:stretch/>
        </p:blipFill>
        <p:spPr bwMode="auto">
          <a:xfrm>
            <a:off x="38100" y="2710050"/>
            <a:ext cx="4476521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7" y="4158569"/>
            <a:ext cx="4248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2000" y="153797"/>
            <a:ext cx="8281175" cy="861774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Four randomized clinical trials of new oral anticoagulants in SPAF…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44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3388300" cy="741675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62" y="1124744"/>
            <a:ext cx="6277372" cy="521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5796136" y="3356992"/>
            <a:ext cx="1474202" cy="2160240"/>
          </a:xfrm>
          <a:prstGeom prst="roundRect">
            <a:avLst/>
          </a:prstGeom>
          <a:solidFill>
            <a:srgbClr val="00206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11960" y="1988840"/>
            <a:ext cx="4140461" cy="2062103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kern="0" dirty="0">
                <a:solidFill>
                  <a:prstClr val="white"/>
                </a:solidFill>
              </a:rPr>
              <a:t>La Terapia anticoagulante nell’anziano</a:t>
            </a:r>
            <a:endParaRPr lang="it-IT" sz="3200" b="1" kern="0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it-IT" sz="3200" b="1" kern="0" dirty="0" err="1">
                <a:solidFill>
                  <a:srgbClr val="FFFF00"/>
                </a:solidFill>
              </a:rPr>
              <a:t>Perche</a:t>
            </a:r>
            <a:r>
              <a:rPr lang="it-IT" sz="3200" b="1" kern="0" dirty="0">
                <a:solidFill>
                  <a:srgbClr val="FFFF00"/>
                </a:solidFill>
              </a:rPr>
              <a:t> i NAO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19872" y="4365104"/>
            <a:ext cx="5544615" cy="1538883"/>
          </a:xfrm>
          <a:prstGeom prst="rect">
            <a:avLst/>
          </a:prstGeom>
          <a:solidFill>
            <a:srgbClr val="00206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>
                <a:solidFill>
                  <a:prstClr val="white"/>
                </a:solidFill>
              </a:rPr>
              <a:t>Andrea </a:t>
            </a:r>
            <a:r>
              <a:rPr lang="en-US" sz="2800" b="1" kern="0" dirty="0" err="1">
                <a:solidFill>
                  <a:prstClr val="white"/>
                </a:solidFill>
              </a:rPr>
              <a:t>Ungar</a:t>
            </a:r>
            <a:r>
              <a:rPr lang="en-US" sz="2800" b="1" kern="0" dirty="0">
                <a:solidFill>
                  <a:prstClr val="white"/>
                </a:solidFill>
              </a:rPr>
              <a:t>, </a:t>
            </a:r>
            <a:r>
              <a:rPr lang="en-US" b="1" kern="0" dirty="0">
                <a:solidFill>
                  <a:prstClr val="white"/>
                </a:solidFill>
              </a:rPr>
              <a:t>MD, PhD, FESC</a:t>
            </a:r>
            <a:endParaRPr lang="en-US" sz="2800" b="1" kern="0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US" sz="1200" b="1" kern="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</a:rPr>
              <a:t>Syncope Unit – Centro </a:t>
            </a:r>
            <a:r>
              <a:rPr lang="en-US" b="1" kern="0" dirty="0" err="1">
                <a:solidFill>
                  <a:prstClr val="white"/>
                </a:solidFill>
              </a:rPr>
              <a:t>Ipertensione</a:t>
            </a:r>
            <a:endParaRPr lang="en-US" b="1" kern="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b="1" kern="0" dirty="0" err="1">
                <a:solidFill>
                  <a:prstClr val="white"/>
                </a:solidFill>
              </a:rPr>
              <a:t>Geriatria</a:t>
            </a:r>
            <a:r>
              <a:rPr lang="en-US" b="1" kern="0" dirty="0">
                <a:solidFill>
                  <a:prstClr val="white"/>
                </a:solidFill>
              </a:rPr>
              <a:t> e </a:t>
            </a:r>
            <a:r>
              <a:rPr lang="en-US" b="1" kern="0" dirty="0" err="1">
                <a:solidFill>
                  <a:prstClr val="white"/>
                </a:solidFill>
              </a:rPr>
              <a:t>Terapia</a:t>
            </a:r>
            <a:r>
              <a:rPr lang="en-US" b="1" kern="0" dirty="0">
                <a:solidFill>
                  <a:prstClr val="white"/>
                </a:solidFill>
              </a:rPr>
              <a:t> </a:t>
            </a:r>
            <a:r>
              <a:rPr lang="en-US" b="1" kern="0" dirty="0" err="1">
                <a:solidFill>
                  <a:prstClr val="white"/>
                </a:solidFill>
              </a:rPr>
              <a:t>intensiva</a:t>
            </a:r>
            <a:r>
              <a:rPr lang="en-US" b="1" kern="0" dirty="0">
                <a:solidFill>
                  <a:prstClr val="white"/>
                </a:solidFill>
              </a:rPr>
              <a:t> </a:t>
            </a:r>
            <a:r>
              <a:rPr lang="en-US" b="1" kern="0" dirty="0" err="1">
                <a:solidFill>
                  <a:prstClr val="white"/>
                </a:solidFill>
              </a:rPr>
              <a:t>Geriatrica</a:t>
            </a:r>
            <a:endParaRPr lang="en-US" b="1" kern="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</a:rPr>
              <a:t>Firenze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9995" cy="28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0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0555" y="1667741"/>
            <a:ext cx="8377670" cy="1036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ttangolo arrotondato 47"/>
          <p:cNvSpPr/>
          <p:nvPr/>
        </p:nvSpPr>
        <p:spPr bwMode="auto">
          <a:xfrm>
            <a:off x="2464414" y="5044991"/>
            <a:ext cx="2274203" cy="285750"/>
          </a:xfrm>
          <a:prstGeom prst="roundRect">
            <a:avLst/>
          </a:prstGeom>
          <a:solidFill>
            <a:srgbClr val="CC00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65100" prst="coolSlant"/>
            <a:bevelB w="114300" prst="artDeco"/>
            <a:extrusionClr>
              <a:srgbClr val="003366">
                <a:lumMod val="75000"/>
              </a:srgbClr>
            </a:extrusionClr>
            <a:contourClr>
              <a:srgbClr val="0066CC">
                <a:lumMod val="40000"/>
                <a:lumOff val="60000"/>
              </a:srgbClr>
            </a:contourClr>
          </a:sp3d>
        </p:spPr>
        <p:txBody>
          <a:bodyPr lIns="0" tIns="0" rIns="0" bIns="0" anchor="b"/>
          <a:lstStyle/>
          <a:p>
            <a:pPr marL="0" marR="0" lvl="0" indent="0" algn="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SansCond" pitchFamily="2" charset="0"/>
                <a:ea typeface="+mn-ea"/>
                <a:cs typeface="Arial"/>
              </a:rPr>
              <a:t>		</a:t>
            </a:r>
            <a:endParaRPr kumimoji="0" lang="it-IT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SansCond" pitchFamily="2" charset="0"/>
              <a:ea typeface="+mn-ea"/>
              <a:cs typeface="Arial"/>
            </a:endParaRPr>
          </a:p>
        </p:txBody>
      </p:sp>
      <p:sp>
        <p:nvSpPr>
          <p:cNvPr id="47" name="Rettangolo arrotondato 46"/>
          <p:cNvSpPr/>
          <p:nvPr/>
        </p:nvSpPr>
        <p:spPr bwMode="auto">
          <a:xfrm>
            <a:off x="2457286" y="4737552"/>
            <a:ext cx="3479424" cy="285750"/>
          </a:xfrm>
          <a:prstGeom prst="roundRect">
            <a:avLst/>
          </a:prstGeom>
          <a:solidFill>
            <a:srgbClr val="CC00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65100" prst="coolSlant"/>
            <a:bevelB w="114300" prst="artDeco"/>
            <a:extrusionClr>
              <a:srgbClr val="003366">
                <a:lumMod val="75000"/>
              </a:srgbClr>
            </a:extrusionClr>
            <a:contourClr>
              <a:srgbClr val="0066CC">
                <a:lumMod val="40000"/>
                <a:lumOff val="60000"/>
              </a:srgbClr>
            </a:contourClr>
          </a:sp3d>
        </p:spPr>
        <p:txBody>
          <a:bodyPr lIns="0" tIns="0" rIns="0" bIns="0" anchor="b"/>
          <a:lstStyle/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SansCond" pitchFamily="2" charset="0"/>
                <a:ea typeface="+mn-ea"/>
                <a:cs typeface="Arial"/>
              </a:rPr>
              <a:t>				</a:t>
            </a:r>
          </a:p>
        </p:txBody>
      </p:sp>
      <p:sp>
        <p:nvSpPr>
          <p:cNvPr id="46" name="Rettangolo arrotondato 45"/>
          <p:cNvSpPr/>
          <p:nvPr/>
        </p:nvSpPr>
        <p:spPr>
          <a:xfrm>
            <a:off x="980270" y="1865369"/>
            <a:ext cx="1113235" cy="5072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1" y="921273"/>
            <a:ext cx="5221241" cy="73866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Numerosità dei pazienti anziani nei trial</a:t>
            </a:r>
            <a:endParaRPr kumimoji="0" lang="it-IT" sz="2100" b="1" i="0" u="none" strike="noStrike" kern="1200" cap="none" spc="0" normalizeH="0" baseline="3000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2452553" y="2137691"/>
            <a:ext cx="1984109" cy="285750"/>
          </a:xfrm>
          <a:prstGeom prst="roundRect">
            <a:avLst/>
          </a:prstGeom>
          <a:solidFill>
            <a:srgbClr val="0066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65100" prst="coolSlant"/>
            <a:bevelB w="114300" prst="artDeco"/>
            <a:extrusionClr>
              <a:srgbClr val="003366">
                <a:lumMod val="75000"/>
              </a:srgbClr>
            </a:extrusionClr>
            <a:contourClr>
              <a:srgbClr val="0066CC">
                <a:lumMod val="40000"/>
                <a:lumOff val="60000"/>
              </a:srgbClr>
            </a:contourClr>
          </a:sp3d>
        </p:spPr>
        <p:txBody>
          <a:bodyPr lIns="0" tIns="0" rIns="0" bIns="0" anchor="b"/>
          <a:lstStyle/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SansCond" pitchFamily="2" charset="0"/>
                <a:ea typeface="+mn-ea"/>
                <a:cs typeface="Arial"/>
              </a:rPr>
              <a:t>		</a:t>
            </a:r>
          </a:p>
        </p:txBody>
      </p:sp>
      <p:sp>
        <p:nvSpPr>
          <p:cNvPr id="11" name="Rettangolo arrotondato 10"/>
          <p:cNvSpPr/>
          <p:nvPr/>
        </p:nvSpPr>
        <p:spPr bwMode="auto">
          <a:xfrm>
            <a:off x="2452553" y="2137691"/>
            <a:ext cx="857250" cy="285750"/>
          </a:xfrm>
          <a:prstGeom prst="roundRect">
            <a:avLst/>
          </a:prstGeom>
          <a:solidFill>
            <a:srgbClr val="EBEBEB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65100" prst="coolSlant"/>
            <a:bevelB w="114300" prst="artDeco"/>
            <a:extrusionClr>
              <a:srgbClr val="003366">
                <a:lumMod val="75000"/>
              </a:srgbClr>
            </a:extrusionClr>
            <a:contourClr>
              <a:srgbClr val="0066CC">
                <a:lumMod val="40000"/>
                <a:lumOff val="60000"/>
              </a:srgbClr>
            </a:contourClr>
          </a:sp3d>
        </p:spPr>
        <p:txBody>
          <a:bodyPr lIns="0" tIns="0" rIns="0" bIns="0" anchor="ctr"/>
          <a:lstStyle/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&gt; 80 anni  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SansCond" pitchFamily="2" charset="0"/>
              <a:ea typeface="+mn-ea"/>
              <a:cs typeface="Arial"/>
            </a:endParaRPr>
          </a:p>
        </p:txBody>
      </p:sp>
      <p:sp>
        <p:nvSpPr>
          <p:cNvPr id="12" name="Rettangolo arrotondato 11"/>
          <p:cNvSpPr/>
          <p:nvPr/>
        </p:nvSpPr>
        <p:spPr bwMode="auto">
          <a:xfrm>
            <a:off x="2452553" y="1810377"/>
            <a:ext cx="2800350" cy="285750"/>
          </a:xfrm>
          <a:prstGeom prst="roundRect">
            <a:avLst/>
          </a:prstGeom>
          <a:solidFill>
            <a:srgbClr val="0066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65100" prst="coolSlant"/>
            <a:bevelB w="114300" prst="artDeco"/>
            <a:extrusionClr>
              <a:srgbClr val="003366">
                <a:lumMod val="75000"/>
              </a:srgbClr>
            </a:extrusionClr>
            <a:contourClr>
              <a:srgbClr val="0066CC">
                <a:lumMod val="40000"/>
                <a:lumOff val="60000"/>
              </a:srgbClr>
            </a:contourClr>
          </a:sp3d>
        </p:spPr>
        <p:txBody>
          <a:bodyPr lIns="0" tIns="0" rIns="0" bIns="0" anchor="b"/>
          <a:lstStyle/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SansCond" pitchFamily="2" charset="0"/>
                <a:ea typeface="+mn-ea"/>
                <a:cs typeface="Arial"/>
              </a:rPr>
              <a:t>		</a:t>
            </a:r>
          </a:p>
        </p:txBody>
      </p:sp>
      <p:sp>
        <p:nvSpPr>
          <p:cNvPr id="13" name="Rettangolo arrotondato 12"/>
          <p:cNvSpPr/>
          <p:nvPr/>
        </p:nvSpPr>
        <p:spPr bwMode="auto">
          <a:xfrm>
            <a:off x="2452553" y="1817830"/>
            <a:ext cx="857250" cy="285750"/>
          </a:xfrm>
          <a:prstGeom prst="roundRect">
            <a:avLst/>
          </a:prstGeom>
          <a:solidFill>
            <a:srgbClr val="EBEBEB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65100" prst="coolSlant"/>
            <a:bevelB w="114300" prst="artDeco"/>
            <a:extrusionClr>
              <a:srgbClr val="003366">
                <a:lumMod val="75000"/>
              </a:srgbClr>
            </a:extrusionClr>
            <a:contourClr>
              <a:srgbClr val="0066CC">
                <a:lumMod val="40000"/>
                <a:lumOff val="60000"/>
              </a:srgbClr>
            </a:contourClr>
          </a:sp3d>
        </p:spPr>
        <p:txBody>
          <a:bodyPr lIns="0" tIns="0" rIns="0" bIns="0" anchor="ctr"/>
          <a:lstStyle/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&gt; 75 anni  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SansCond" pitchFamily="2" charset="0"/>
              <a:ea typeface="+mn-ea"/>
              <a:cs typeface="Arial"/>
            </a:endParaRPr>
          </a:p>
        </p:txBody>
      </p:sp>
      <p:sp>
        <p:nvSpPr>
          <p:cNvPr id="14" name="Rettangolo arrotondato 13"/>
          <p:cNvSpPr/>
          <p:nvPr/>
        </p:nvSpPr>
        <p:spPr bwMode="auto">
          <a:xfrm>
            <a:off x="2452553" y="3109784"/>
            <a:ext cx="1352657" cy="28575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65100" prst="coolSlant"/>
            <a:bevelB w="114300" prst="artDeco"/>
            <a:extrusionClr>
              <a:srgbClr val="003366">
                <a:lumMod val="75000"/>
              </a:srgbClr>
            </a:extrusionClr>
            <a:contourClr>
              <a:srgbClr val="0066CC">
                <a:lumMod val="40000"/>
                <a:lumOff val="60000"/>
              </a:srgbClr>
            </a:contourClr>
          </a:sp3d>
        </p:spPr>
        <p:txBody>
          <a:bodyPr lIns="0" tIns="0" rIns="0" bIns="0" anchor="b"/>
          <a:lstStyle/>
          <a:p>
            <a:pPr marL="0" marR="0" lvl="0" indent="0" algn="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SansCond" pitchFamily="2" charset="0"/>
                <a:ea typeface="+mn-ea"/>
                <a:cs typeface="Arial"/>
              </a:rPr>
              <a:t>		</a:t>
            </a:r>
          </a:p>
        </p:txBody>
      </p:sp>
      <p:sp>
        <p:nvSpPr>
          <p:cNvPr id="15" name="Rettangolo arrotondato 14"/>
          <p:cNvSpPr/>
          <p:nvPr/>
        </p:nvSpPr>
        <p:spPr bwMode="auto">
          <a:xfrm>
            <a:off x="2452553" y="3109784"/>
            <a:ext cx="857250" cy="285750"/>
          </a:xfrm>
          <a:prstGeom prst="roundRect">
            <a:avLst/>
          </a:prstGeom>
          <a:solidFill>
            <a:srgbClr val="EBEBEB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65100" prst="coolSlant"/>
            <a:bevelB w="114300" prst="artDeco"/>
            <a:extrusionClr>
              <a:srgbClr val="003366">
                <a:lumMod val="75000"/>
              </a:srgbClr>
            </a:extrusionClr>
            <a:contourClr>
              <a:srgbClr val="0066CC">
                <a:lumMod val="40000"/>
                <a:lumOff val="60000"/>
              </a:srgbClr>
            </a:contourClr>
          </a:sp3d>
        </p:spPr>
        <p:txBody>
          <a:bodyPr lIns="0" tIns="0" rIns="0" bIns="0" anchor="ctr"/>
          <a:lstStyle/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&gt; 80 anni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SansCond" pitchFamily="2" charset="0"/>
              <a:ea typeface="+mn-ea"/>
              <a:cs typeface="Arial"/>
            </a:endParaRPr>
          </a:p>
        </p:txBody>
      </p:sp>
      <p:sp>
        <p:nvSpPr>
          <p:cNvPr id="16" name="Rettangolo arrotondato 15"/>
          <p:cNvSpPr/>
          <p:nvPr/>
        </p:nvSpPr>
        <p:spPr bwMode="auto">
          <a:xfrm>
            <a:off x="2452553" y="2789173"/>
            <a:ext cx="2568955" cy="28575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65100" prst="coolSlant"/>
            <a:bevelB w="114300" prst="artDeco"/>
            <a:extrusionClr>
              <a:srgbClr val="003366">
                <a:lumMod val="75000"/>
              </a:srgbClr>
            </a:extrusionClr>
            <a:contourClr>
              <a:srgbClr val="0066CC">
                <a:lumMod val="40000"/>
                <a:lumOff val="60000"/>
              </a:srgbClr>
            </a:contourClr>
          </a:sp3d>
        </p:spPr>
        <p:txBody>
          <a:bodyPr lIns="0" tIns="0" rIns="0" bIns="0" anchor="b"/>
          <a:lstStyle/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SansCond" pitchFamily="2" charset="0"/>
                <a:ea typeface="+mn-ea"/>
                <a:cs typeface="Arial"/>
              </a:rPr>
              <a:t>		</a:t>
            </a:r>
          </a:p>
        </p:txBody>
      </p:sp>
      <p:sp>
        <p:nvSpPr>
          <p:cNvPr id="17" name="Rettangolo arrotondato 16"/>
          <p:cNvSpPr/>
          <p:nvPr/>
        </p:nvSpPr>
        <p:spPr bwMode="auto">
          <a:xfrm>
            <a:off x="2452553" y="2789173"/>
            <a:ext cx="857250" cy="285750"/>
          </a:xfrm>
          <a:prstGeom prst="roundRect">
            <a:avLst/>
          </a:prstGeom>
          <a:solidFill>
            <a:srgbClr val="EBEBEB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65100" prst="coolSlant"/>
            <a:bevelB w="114300" prst="artDeco"/>
            <a:extrusionClr>
              <a:srgbClr val="003366">
                <a:lumMod val="75000"/>
              </a:srgbClr>
            </a:extrusionClr>
            <a:contourClr>
              <a:srgbClr val="0066CC">
                <a:lumMod val="40000"/>
                <a:lumOff val="60000"/>
              </a:srgbClr>
            </a:contourClr>
          </a:sp3d>
        </p:spPr>
        <p:txBody>
          <a:bodyPr lIns="0" tIns="0" rIns="0" bIns="0" anchor="ctr"/>
          <a:lstStyle/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&gt; 75 anni  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SansCond" pitchFamily="2" charset="0"/>
              <a:ea typeface="+mn-ea"/>
              <a:cs typeface="Arial"/>
            </a:endParaRPr>
          </a:p>
        </p:txBody>
      </p:sp>
      <p:sp>
        <p:nvSpPr>
          <p:cNvPr id="18" name="Rettangolo arrotondato 17"/>
          <p:cNvSpPr/>
          <p:nvPr/>
        </p:nvSpPr>
        <p:spPr bwMode="auto">
          <a:xfrm>
            <a:off x="2457286" y="4082882"/>
            <a:ext cx="1747412" cy="285750"/>
          </a:xfrm>
          <a:prstGeom prst="roundRect">
            <a:avLst/>
          </a:prstGeom>
          <a:solidFill>
            <a:srgbClr val="FF33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65100" prst="coolSlant"/>
            <a:bevelB w="114300" prst="artDeco"/>
            <a:extrusionClr>
              <a:srgbClr val="003366">
                <a:lumMod val="75000"/>
              </a:srgbClr>
            </a:extrusionClr>
            <a:contourClr>
              <a:srgbClr val="0066CC">
                <a:lumMod val="40000"/>
                <a:lumOff val="60000"/>
              </a:srgbClr>
            </a:contourClr>
          </a:sp3d>
        </p:spPr>
        <p:txBody>
          <a:bodyPr lIns="0" tIns="0" rIns="0" bIns="0" anchor="b"/>
          <a:lstStyle/>
          <a:p>
            <a:pPr marL="0" marR="0" lvl="0" indent="0" algn="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SansCond" pitchFamily="2" charset="0"/>
                <a:ea typeface="+mn-ea"/>
                <a:cs typeface="Arial"/>
              </a:rPr>
              <a:t>		</a:t>
            </a:r>
            <a:endParaRPr kumimoji="0" lang="it-IT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SansCond" pitchFamily="2" charset="0"/>
              <a:ea typeface="+mn-ea"/>
              <a:cs typeface="Arial"/>
            </a:endParaRPr>
          </a:p>
        </p:txBody>
      </p:sp>
      <p:sp>
        <p:nvSpPr>
          <p:cNvPr id="19" name="Rettangolo arrotondato 18"/>
          <p:cNvSpPr/>
          <p:nvPr/>
        </p:nvSpPr>
        <p:spPr bwMode="auto">
          <a:xfrm>
            <a:off x="2457286" y="4082882"/>
            <a:ext cx="857250" cy="285750"/>
          </a:xfrm>
          <a:prstGeom prst="roundRect">
            <a:avLst/>
          </a:prstGeom>
          <a:solidFill>
            <a:srgbClr val="EBEBEB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65100" prst="coolSlant"/>
            <a:bevelB w="114300" prst="artDeco"/>
            <a:extrusionClr>
              <a:srgbClr val="003366">
                <a:lumMod val="75000"/>
              </a:srgbClr>
            </a:extrusionClr>
            <a:contourClr>
              <a:srgbClr val="0066CC">
                <a:lumMod val="40000"/>
                <a:lumOff val="60000"/>
              </a:srgbClr>
            </a:contourClr>
          </a:sp3d>
        </p:spPr>
        <p:txBody>
          <a:bodyPr lIns="0" tIns="0" rIns="0" bIns="0" anchor="ctr"/>
          <a:lstStyle/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&gt; 80 anni 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SansCond" pitchFamily="2" charset="0"/>
              <a:ea typeface="+mn-ea"/>
              <a:cs typeface="Arial"/>
            </a:endParaRPr>
          </a:p>
        </p:txBody>
      </p:sp>
      <p:sp>
        <p:nvSpPr>
          <p:cNvPr id="20" name="Rettangolo arrotondato 19"/>
          <p:cNvSpPr/>
          <p:nvPr/>
        </p:nvSpPr>
        <p:spPr bwMode="auto">
          <a:xfrm>
            <a:off x="2457286" y="3763363"/>
            <a:ext cx="2281331" cy="285750"/>
          </a:xfrm>
          <a:prstGeom prst="roundRect">
            <a:avLst/>
          </a:prstGeom>
          <a:solidFill>
            <a:srgbClr val="FF33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65100" prst="coolSlant"/>
            <a:bevelB w="114300" prst="artDeco"/>
            <a:extrusionClr>
              <a:srgbClr val="003366">
                <a:lumMod val="75000"/>
              </a:srgbClr>
            </a:extrusionClr>
            <a:contourClr>
              <a:srgbClr val="0066CC">
                <a:lumMod val="40000"/>
                <a:lumOff val="60000"/>
              </a:srgbClr>
            </a:contourClr>
          </a:sp3d>
        </p:spPr>
        <p:txBody>
          <a:bodyPr lIns="0" tIns="0" rIns="0" bIns="0" anchor="b"/>
          <a:lstStyle/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SansCond" pitchFamily="2" charset="0"/>
                <a:ea typeface="+mn-ea"/>
                <a:cs typeface="Arial"/>
              </a:rPr>
              <a:t>				</a:t>
            </a:r>
          </a:p>
        </p:txBody>
      </p:sp>
      <p:sp>
        <p:nvSpPr>
          <p:cNvPr id="21" name="Rettangolo arrotondato 20"/>
          <p:cNvSpPr/>
          <p:nvPr/>
        </p:nvSpPr>
        <p:spPr bwMode="auto">
          <a:xfrm>
            <a:off x="2457286" y="3763362"/>
            <a:ext cx="857250" cy="285750"/>
          </a:xfrm>
          <a:prstGeom prst="roundRect">
            <a:avLst/>
          </a:prstGeom>
          <a:solidFill>
            <a:srgbClr val="EBEBEB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65100" prst="coolSlant"/>
            <a:bevelB w="114300" prst="artDeco"/>
            <a:extrusionClr>
              <a:srgbClr val="003366">
                <a:lumMod val="75000"/>
              </a:srgbClr>
            </a:extrusionClr>
            <a:contourClr>
              <a:srgbClr val="0066CC">
                <a:lumMod val="40000"/>
                <a:lumOff val="60000"/>
              </a:srgbClr>
            </a:contourClr>
          </a:sp3d>
        </p:spPr>
        <p:txBody>
          <a:bodyPr lIns="0" tIns="0" rIns="0" bIns="0" anchor="ctr"/>
          <a:lstStyle/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&gt; 75 anni  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SansCond" pitchFamily="2" charset="0"/>
              <a:ea typeface="+mn-ea"/>
              <a:cs typeface="Arial"/>
            </a:endParaRPr>
          </a:p>
        </p:txBody>
      </p:sp>
      <p:pic>
        <p:nvPicPr>
          <p:cNvPr id="23" name="Picture 4" descr="RE-LY® Study of stroke prevention in atrial fibril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1391" y="1662113"/>
            <a:ext cx="330994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9" descr="EngageAFlogo_CORRECT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5086" y="4492491"/>
            <a:ext cx="507206" cy="1113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9" name="Rettangolo arrotondato 34"/>
          <p:cNvSpPr/>
          <p:nvPr/>
        </p:nvSpPr>
        <p:spPr bwMode="auto">
          <a:xfrm>
            <a:off x="2464415" y="5044992"/>
            <a:ext cx="857250" cy="285751"/>
          </a:xfrm>
          <a:prstGeom prst="roundRect">
            <a:avLst/>
          </a:prstGeom>
          <a:solidFill>
            <a:srgbClr val="EBEBEB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65100" prst="coolSlant"/>
            <a:bevelB w="114300" prst="artDeco"/>
            <a:extrusionClr>
              <a:srgbClr val="003366">
                <a:lumMod val="75000"/>
              </a:srgbClr>
            </a:extrusionClr>
            <a:contourClr>
              <a:srgbClr val="0066CC">
                <a:lumMod val="40000"/>
                <a:lumOff val="60000"/>
              </a:srgbClr>
            </a:contourClr>
          </a:sp3d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&gt; 80 anni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SansCond" pitchFamily="2" charset="0"/>
              <a:ea typeface="+mn-ea"/>
              <a:cs typeface="Arial" pitchFamily="34" charset="0"/>
            </a:endParaRPr>
          </a:p>
        </p:txBody>
      </p:sp>
      <p:sp>
        <p:nvSpPr>
          <p:cNvPr id="33" name="Rettangolo arrotondato 36"/>
          <p:cNvSpPr/>
          <p:nvPr/>
        </p:nvSpPr>
        <p:spPr bwMode="auto">
          <a:xfrm>
            <a:off x="2464415" y="4733651"/>
            <a:ext cx="857250" cy="285751"/>
          </a:xfrm>
          <a:prstGeom prst="roundRect">
            <a:avLst/>
          </a:prstGeom>
          <a:solidFill>
            <a:srgbClr val="EBEBEB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65100" prst="coolSlant"/>
            <a:bevelB w="114300" prst="artDeco"/>
            <a:extrusionClr>
              <a:srgbClr val="003366">
                <a:lumMod val="75000"/>
              </a:srgbClr>
            </a:extrusionClr>
            <a:contourClr>
              <a:srgbClr val="0066CC">
                <a:lumMod val="40000"/>
                <a:lumOff val="60000"/>
              </a:srgbClr>
            </a:contourClr>
          </a:sp3d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&gt; 75 anni 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SansCond" pitchFamily="2" charset="0"/>
              <a:ea typeface="+mn-ea"/>
              <a:cs typeface="Arial" pitchFamily="34" charset="0"/>
            </a:endParaRPr>
          </a:p>
        </p:txBody>
      </p:sp>
      <p:sp>
        <p:nvSpPr>
          <p:cNvPr id="35" name="Rectangle 88"/>
          <p:cNvSpPr>
            <a:spLocks noChangeArrowheads="1"/>
          </p:cNvSpPr>
          <p:nvPr/>
        </p:nvSpPr>
        <p:spPr bwMode="auto">
          <a:xfrm>
            <a:off x="5972395" y="1840065"/>
            <a:ext cx="59663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5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(40%)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980271" y="3801486"/>
            <a:ext cx="1113235" cy="5072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ttangolo arrotondato 44"/>
          <p:cNvSpPr/>
          <p:nvPr/>
        </p:nvSpPr>
        <p:spPr>
          <a:xfrm>
            <a:off x="980270" y="2827730"/>
            <a:ext cx="1113235" cy="5072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" descr="ROCKET AF">
            <a:hlinkClick r:id="rId4" tooltip="ROCKET AF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51333" y="2534414"/>
            <a:ext cx="190500" cy="1093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Aristotle_logo-forslid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9836" y="3510973"/>
            <a:ext cx="439101" cy="1088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CasellaDiTesto 48"/>
          <p:cNvSpPr txBox="1"/>
          <p:nvPr/>
        </p:nvSpPr>
        <p:spPr>
          <a:xfrm>
            <a:off x="4701387" y="1790604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7258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3900044" y="2082615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3027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4461565" y="2770155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6229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3350469" y="3093941"/>
            <a:ext cx="4732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663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4175211" y="3724878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5678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3641843" y="4054171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2436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5400169" y="4703024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8474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4211791" y="4990272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3591</a:t>
            </a:r>
          </a:p>
        </p:txBody>
      </p:sp>
      <p:sp>
        <p:nvSpPr>
          <p:cNvPr id="70" name="Rettangolo arrotondato 69"/>
          <p:cNvSpPr/>
          <p:nvPr/>
        </p:nvSpPr>
        <p:spPr bwMode="auto">
          <a:xfrm>
            <a:off x="2464540" y="5360519"/>
            <a:ext cx="1670494" cy="285750"/>
          </a:xfrm>
          <a:prstGeom prst="roundRect">
            <a:avLst/>
          </a:prstGeom>
          <a:solidFill>
            <a:srgbClr val="CC00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65100" prst="coolSlant"/>
            <a:bevelB w="114300" prst="artDeco"/>
            <a:extrusionClr>
              <a:srgbClr val="003366">
                <a:lumMod val="75000"/>
              </a:srgbClr>
            </a:extrusionClr>
            <a:contourClr>
              <a:srgbClr val="0066CC">
                <a:lumMod val="40000"/>
                <a:lumOff val="60000"/>
              </a:srgbClr>
            </a:contourClr>
          </a:sp3d>
        </p:spPr>
        <p:txBody>
          <a:bodyPr lIns="0" tIns="0" rIns="0" bIns="0" anchor="b"/>
          <a:lstStyle/>
          <a:p>
            <a:pPr marL="0" marR="0" lvl="0" indent="0" algn="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SansCond" pitchFamily="2" charset="0"/>
                <a:ea typeface="+mn-ea"/>
                <a:cs typeface="Arial"/>
              </a:rPr>
              <a:t>		</a:t>
            </a:r>
            <a:endParaRPr kumimoji="0" lang="it-IT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SansCond" pitchFamily="2" charset="0"/>
              <a:ea typeface="+mn-ea"/>
              <a:cs typeface="Arial"/>
            </a:endParaRPr>
          </a:p>
        </p:txBody>
      </p:sp>
      <p:sp>
        <p:nvSpPr>
          <p:cNvPr id="71" name="Rettangolo arrotondato 34"/>
          <p:cNvSpPr/>
          <p:nvPr/>
        </p:nvSpPr>
        <p:spPr bwMode="auto">
          <a:xfrm>
            <a:off x="2464540" y="5360520"/>
            <a:ext cx="857250" cy="285751"/>
          </a:xfrm>
          <a:prstGeom prst="roundRect">
            <a:avLst/>
          </a:prstGeom>
          <a:solidFill>
            <a:srgbClr val="EBEBEB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65100" prst="coolSlant"/>
            <a:bevelB w="114300" prst="artDeco"/>
            <a:extrusionClr>
              <a:srgbClr val="003366">
                <a:lumMod val="75000"/>
              </a:srgbClr>
            </a:extrusionClr>
            <a:contourClr>
              <a:srgbClr val="0066CC">
                <a:lumMod val="40000"/>
                <a:lumOff val="60000"/>
              </a:srgbClr>
            </a:contourClr>
          </a:sp3d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&gt; 85 anni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SansCond" pitchFamily="2" charset="0"/>
              <a:ea typeface="+mn-ea"/>
              <a:cs typeface="Arial" pitchFamily="34" charset="0"/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3671028" y="5302712"/>
            <a:ext cx="4732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899</a:t>
            </a:r>
          </a:p>
        </p:txBody>
      </p:sp>
      <p:sp>
        <p:nvSpPr>
          <p:cNvPr id="80" name="Rectangle 88"/>
          <p:cNvSpPr>
            <a:spLocks noChangeArrowheads="1"/>
          </p:cNvSpPr>
          <p:nvPr/>
        </p:nvSpPr>
        <p:spPr bwMode="auto">
          <a:xfrm>
            <a:off x="5972395" y="2196748"/>
            <a:ext cx="59663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5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(17%)</a:t>
            </a:r>
          </a:p>
        </p:txBody>
      </p:sp>
      <p:sp>
        <p:nvSpPr>
          <p:cNvPr id="81" name="Rectangle 88"/>
          <p:cNvSpPr>
            <a:spLocks noChangeArrowheads="1"/>
          </p:cNvSpPr>
          <p:nvPr/>
        </p:nvSpPr>
        <p:spPr bwMode="auto">
          <a:xfrm>
            <a:off x="5972395" y="2803346"/>
            <a:ext cx="59663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50" b="1" i="0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(44%)</a:t>
            </a:r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auto">
          <a:xfrm>
            <a:off x="5972395" y="3151684"/>
            <a:ext cx="64152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50" b="1" i="0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(4,6%)</a:t>
            </a:r>
          </a:p>
        </p:txBody>
      </p:sp>
      <p:sp>
        <p:nvSpPr>
          <p:cNvPr id="83" name="Rectangle 88"/>
          <p:cNvSpPr>
            <a:spLocks noChangeArrowheads="1"/>
          </p:cNvSpPr>
          <p:nvPr/>
        </p:nvSpPr>
        <p:spPr bwMode="auto">
          <a:xfrm>
            <a:off x="5972395" y="3766627"/>
            <a:ext cx="59663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5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(31%)</a:t>
            </a:r>
          </a:p>
        </p:txBody>
      </p:sp>
      <p:sp>
        <p:nvSpPr>
          <p:cNvPr id="84" name="Rectangle 88"/>
          <p:cNvSpPr>
            <a:spLocks noChangeArrowheads="1"/>
          </p:cNvSpPr>
          <p:nvPr/>
        </p:nvSpPr>
        <p:spPr bwMode="auto">
          <a:xfrm>
            <a:off x="5972395" y="4123310"/>
            <a:ext cx="59663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5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(13%)</a:t>
            </a:r>
          </a:p>
        </p:txBody>
      </p:sp>
      <p:sp>
        <p:nvSpPr>
          <p:cNvPr id="85" name="Rectangle 88"/>
          <p:cNvSpPr>
            <a:spLocks noChangeArrowheads="1"/>
          </p:cNvSpPr>
          <p:nvPr/>
        </p:nvSpPr>
        <p:spPr bwMode="auto">
          <a:xfrm>
            <a:off x="5972395" y="4726107"/>
            <a:ext cx="59663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5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(40%)</a:t>
            </a:r>
          </a:p>
        </p:txBody>
      </p:sp>
      <p:sp>
        <p:nvSpPr>
          <p:cNvPr id="86" name="Rectangle 88"/>
          <p:cNvSpPr>
            <a:spLocks noChangeArrowheads="1"/>
          </p:cNvSpPr>
          <p:nvPr/>
        </p:nvSpPr>
        <p:spPr bwMode="auto">
          <a:xfrm>
            <a:off x="5972395" y="5074445"/>
            <a:ext cx="59663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5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(17%)</a:t>
            </a:r>
          </a:p>
        </p:txBody>
      </p:sp>
      <p:sp>
        <p:nvSpPr>
          <p:cNvPr id="87" name="Rectangle 88"/>
          <p:cNvSpPr>
            <a:spLocks noChangeArrowheads="1"/>
          </p:cNvSpPr>
          <p:nvPr/>
        </p:nvSpPr>
        <p:spPr bwMode="auto">
          <a:xfrm>
            <a:off x="5972395" y="5422783"/>
            <a:ext cx="64152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5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(4,2%)</a:t>
            </a:r>
          </a:p>
        </p:txBody>
      </p:sp>
    </p:spTree>
    <p:extLst>
      <p:ext uri="{BB962C8B-B14F-4D97-AF65-F5344CB8AC3E}">
        <p14:creationId xmlns:p14="http://schemas.microsoft.com/office/powerpoint/2010/main" val="358353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2" y="921273"/>
            <a:ext cx="5283779" cy="73866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ENGAGE-AF: </a:t>
            </a:r>
            <a:r>
              <a:rPr kumimoji="0" lang="it-IT" sz="2100" b="1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Sottoanalisi</a:t>
            </a:r>
            <a:r>
              <a:rPr kumimoji="0" lang="it-IT" sz="21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pazienti anziani</a:t>
            </a:r>
            <a:endParaRPr kumimoji="0" lang="it-IT" sz="2100" b="1" i="0" u="none" strike="noStrike" kern="1200" cap="none" spc="0" normalizeH="0" baseline="3000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961909" y="5752259"/>
            <a:ext cx="2182091" cy="303044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baseline="0">
                <a:solidFill>
                  <a:srgbClr val="CC007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Kato  ET </a:t>
            </a:r>
            <a:r>
              <a:rPr kumimoji="0" lang="it-IT" sz="8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</a:t>
            </a:r>
            <a:r>
              <a:rPr kumimoji="0" lang="it-IT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al. 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 Am Heart </a:t>
            </a: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Assoc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2016;5(5) </a:t>
            </a:r>
            <a:endParaRPr kumimoji="0" lang="it-IT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82" y="3201051"/>
            <a:ext cx="8501063" cy="1671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729" y="2122672"/>
            <a:ext cx="1314450" cy="814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37" y="2579544"/>
            <a:ext cx="5019525" cy="357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ttangolo arrotondato 6"/>
          <p:cNvSpPr/>
          <p:nvPr/>
        </p:nvSpPr>
        <p:spPr>
          <a:xfrm>
            <a:off x="6119922" y="4768378"/>
            <a:ext cx="2590258" cy="54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B5E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Analisi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B5E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B5E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-specificata</a:t>
            </a:r>
          </a:p>
        </p:txBody>
      </p:sp>
    </p:spTree>
    <p:extLst>
      <p:ext uri="{BB962C8B-B14F-4D97-AF65-F5344CB8AC3E}">
        <p14:creationId xmlns:p14="http://schemas.microsoft.com/office/powerpoint/2010/main" val="152626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MODE" val="&lt;?xml version=&quot;1.0&quot; encoding=&quot;utf-8&quot;?&gt;&lt;int&gt;0&lt;/int&gt;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Edox corporate template">
  <a:themeElements>
    <a:clrScheme name="Daiichi - v2">
      <a:dk1>
        <a:srgbClr val="4D4F53"/>
      </a:dk1>
      <a:lt1>
        <a:srgbClr val="FFFFFF"/>
      </a:lt1>
      <a:dk2>
        <a:srgbClr val="B6B8BB"/>
      </a:dk2>
      <a:lt2>
        <a:srgbClr val="FFE900"/>
      </a:lt2>
      <a:accent1>
        <a:srgbClr val="023F88"/>
      </a:accent1>
      <a:accent2>
        <a:srgbClr val="00B4ED"/>
      </a:accent2>
      <a:accent3>
        <a:srgbClr val="00A656"/>
      </a:accent3>
      <a:accent4>
        <a:srgbClr val="89BA17"/>
      </a:accent4>
      <a:accent5>
        <a:srgbClr val="7030A0"/>
      </a:accent5>
      <a:accent6>
        <a:srgbClr val="FF6600"/>
      </a:accent6>
      <a:hlink>
        <a:srgbClr val="00B4ED"/>
      </a:hlink>
      <a:folHlink>
        <a:srgbClr val="89BA17"/>
      </a:folHlink>
    </a:clrScheme>
    <a:fontScheme name="DSK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solidFill>
            <a:schemeClr val="accent6"/>
          </a:solidFill>
        </a:ln>
      </a:spPr>
      <a:bodyPr/>
      <a:lstStyle>
        <a:defPPr defTabSz="685783" fontAlgn="base">
          <a:spcBef>
            <a:spcPct val="0"/>
          </a:spcBef>
          <a:spcAft>
            <a:spcPct val="0"/>
          </a:spcAft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 anchor="t" anchorCtr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15.xml><?xml version="1.0" encoding="utf-8"?>
<a:theme xmlns:a="http://schemas.openxmlformats.org/drawingml/2006/main" name="tempate">
  <a:themeElements>
    <a:clrScheme name="Personalizzato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70C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tempate">
  <a:themeElements>
    <a:clrScheme name="Personalizzato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70C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Default Design">
  <a:themeElements>
    <a:clrScheme name="">
      <a:dk1>
        <a:srgbClr val="808080"/>
      </a:dk1>
      <a:lt1>
        <a:srgbClr val="FFFFFF"/>
      </a:lt1>
      <a:dk2>
        <a:srgbClr val="0000CC"/>
      </a:dk2>
      <a:lt2>
        <a:srgbClr val="FFFF00"/>
      </a:lt2>
      <a:accent1>
        <a:srgbClr val="FFFFFF"/>
      </a:accent1>
      <a:accent2>
        <a:srgbClr val="3333CC"/>
      </a:accent2>
      <a:accent3>
        <a:srgbClr val="AAAAE2"/>
      </a:accent3>
      <a:accent4>
        <a:srgbClr val="DADADA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Retrospettivo">
  <a:themeElements>
    <a:clrScheme name="Retrospettiv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ivaroxaban GMA scientific template_L">
  <a:themeElements>
    <a:clrScheme name="Rivaroxaban GMA template">
      <a:dk1>
        <a:srgbClr val="000000"/>
      </a:dk1>
      <a:lt1>
        <a:srgbClr val="FFFFFF"/>
      </a:lt1>
      <a:dk2>
        <a:srgbClr val="96938E"/>
      </a:dk2>
      <a:lt2>
        <a:srgbClr val="6689CC"/>
      </a:lt2>
      <a:accent1>
        <a:srgbClr val="EC008C"/>
      </a:accent1>
      <a:accent2>
        <a:srgbClr val="F2B646"/>
      </a:accent2>
      <a:accent3>
        <a:srgbClr val="3F978F"/>
      </a:accent3>
      <a:accent4>
        <a:srgbClr val="86715C"/>
      </a:accent4>
      <a:accent5>
        <a:srgbClr val="30BDE4"/>
      </a:accent5>
      <a:accent6>
        <a:srgbClr val="6F3130"/>
      </a:accent6>
      <a:hlink>
        <a:srgbClr val="595959"/>
      </a:hlink>
      <a:folHlink>
        <a:srgbClr val="7F7F7F"/>
      </a:folHlink>
    </a:clrScheme>
    <a:fontScheme name="PowerPoint_XARELTO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algn="ctr">
          <a:solidFill>
            <a:schemeClr val="tx1"/>
          </a:solidFill>
          <a:miter lim="800000"/>
          <a:headEnd/>
          <a:tailEnd/>
        </a:ln>
        <a:effectLst/>
        <a:extLst/>
      </a:spPr>
      <a:bodyPr wrap="square" lIns="0" tIns="0" rIns="0" bIns="0" anchor="ctr">
        <a:noAutofit/>
      </a:bodyPr>
      <a:lstStyle>
        <a:defPPr algn="ctr">
          <a:defRPr sz="1600" dirty="0">
            <a:solidFill>
              <a:schemeClr val="tx1">
                <a:lumMod val="65000"/>
                <a:lumOff val="35000"/>
              </a:schemeClr>
            </a:solidFill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90000" tIns="46800" rIns="90000" bIns="46800" rtlCol="0" anchor="ctr">
        <a:spAutoFit/>
      </a:bodyPr>
      <a:lstStyle>
        <a:defPPr>
          <a:defRPr sz="16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Rivaroxaban GMA scientific template v2">
  <a:themeElements>
    <a:clrScheme name="Xarelto Scientific PP template">
      <a:dk1>
        <a:srgbClr val="000000"/>
      </a:dk1>
      <a:lt1>
        <a:srgbClr val="FFFFFF"/>
      </a:lt1>
      <a:dk2>
        <a:srgbClr val="595959"/>
      </a:dk2>
      <a:lt2>
        <a:srgbClr val="6689CC"/>
      </a:lt2>
      <a:accent1>
        <a:srgbClr val="EC008C"/>
      </a:accent1>
      <a:accent2>
        <a:srgbClr val="F2B646"/>
      </a:accent2>
      <a:accent3>
        <a:srgbClr val="3B8D86"/>
      </a:accent3>
      <a:accent4>
        <a:srgbClr val="907A63"/>
      </a:accent4>
      <a:accent5>
        <a:srgbClr val="1583A2"/>
      </a:accent5>
      <a:accent6>
        <a:srgbClr val="6F3130"/>
      </a:accent6>
      <a:hlink>
        <a:srgbClr val="595959"/>
      </a:hlink>
      <a:folHlink>
        <a:srgbClr val="7F7F7F"/>
      </a:folHlink>
    </a:clrScheme>
    <a:fontScheme name="PowerPoint_XARELTO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algn="ctr">
          <a:solidFill>
            <a:schemeClr val="tx1"/>
          </a:solidFill>
          <a:miter lim="800000"/>
          <a:headEnd/>
          <a:tailEnd/>
        </a:ln>
        <a:effectLst/>
        <a:extLst/>
      </a:spPr>
      <a:bodyPr wrap="square" lIns="0" tIns="0" rIns="0" bIns="0" anchor="ctr">
        <a:noAutofit/>
      </a:bodyPr>
      <a:lstStyle>
        <a:defPPr algn="ctr">
          <a:defRPr sz="1600" dirty="0">
            <a:solidFill>
              <a:schemeClr val="tx1">
                <a:lumMod val="65000"/>
                <a:lumOff val="35000"/>
              </a:schemeClr>
            </a:solidFill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90000" tIns="46800" rIns="90000" bIns="46800" rtlCol="0" anchor="ctr">
        <a:spAutoFit/>
      </a:bodyPr>
      <a:lstStyle>
        <a:defPPr>
          <a:defRPr sz="16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Struttura predefinita">
  <a:themeElements>
    <a:clrScheme name="">
      <a:dk1>
        <a:srgbClr val="000000"/>
      </a:dk1>
      <a:lt1>
        <a:srgbClr val="FFFFFF"/>
      </a:lt1>
      <a:dk2>
        <a:srgbClr val="000099"/>
      </a:dk2>
      <a:lt2>
        <a:srgbClr val="808080"/>
      </a:lt2>
      <a:accent1>
        <a:srgbClr val="FFFF99"/>
      </a:accent1>
      <a:accent2>
        <a:srgbClr val="99CCFF"/>
      </a:accent2>
      <a:accent3>
        <a:srgbClr val="FFFFFF"/>
      </a:accent3>
      <a:accent4>
        <a:srgbClr val="000000"/>
      </a:accent4>
      <a:accent5>
        <a:srgbClr val="FFFFCA"/>
      </a:accent5>
      <a:accent6>
        <a:srgbClr val="8AB9E7"/>
      </a:accent6>
      <a:hlink>
        <a:srgbClr val="0000CC"/>
      </a:hlink>
      <a:folHlink>
        <a:srgbClr val="B2B2B2"/>
      </a:folHlink>
    </a:clrScheme>
    <a:fontScheme name="1_Struttura predefinita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3014</Words>
  <Application>Microsoft Office PowerPoint</Application>
  <PresentationFormat>Presentazione su schermo (4:3)</PresentationFormat>
  <Paragraphs>495</Paragraphs>
  <Slides>43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18</vt:i4>
      </vt:variant>
      <vt:variant>
        <vt:lpstr>Titoli diapositive</vt:lpstr>
      </vt:variant>
      <vt:variant>
        <vt:i4>43</vt:i4>
      </vt:variant>
    </vt:vector>
  </HeadingPairs>
  <TitlesOfParts>
    <vt:vector size="75" baseType="lpstr">
      <vt:lpstr>Arial</vt:lpstr>
      <vt:lpstr>Arial Narrow</vt:lpstr>
      <vt:lpstr>BISansCond</vt:lpstr>
      <vt:lpstr>Calibri</vt:lpstr>
      <vt:lpstr>Calibri Light</vt:lpstr>
      <vt:lpstr>Comic Sans MS</vt:lpstr>
      <vt:lpstr>Franklin Gothic Book</vt:lpstr>
      <vt:lpstr>Perpetua</vt:lpstr>
      <vt:lpstr>Symbol</vt:lpstr>
      <vt:lpstr>Tahoma</vt:lpstr>
      <vt:lpstr>Times New Roman</vt:lpstr>
      <vt:lpstr>Trebuchet MS</vt:lpstr>
      <vt:lpstr>Wingdings</vt:lpstr>
      <vt:lpstr>Wingdings 2</vt:lpstr>
      <vt:lpstr>1_Tema di Office</vt:lpstr>
      <vt:lpstr>Equity</vt:lpstr>
      <vt:lpstr>Rivaroxaban GMA scientific template_L</vt:lpstr>
      <vt:lpstr>3_Tema di Office</vt:lpstr>
      <vt:lpstr>2_Rivaroxaban GMA scientific template v2</vt:lpstr>
      <vt:lpstr>23_Tema di Office</vt:lpstr>
      <vt:lpstr>4_Tema di Office</vt:lpstr>
      <vt:lpstr>1_Struttura predefinita</vt:lpstr>
      <vt:lpstr>2_Tema di Office</vt:lpstr>
      <vt:lpstr>5_Tema di Office</vt:lpstr>
      <vt:lpstr>Modèle par défaut</vt:lpstr>
      <vt:lpstr>6_Tema di Office</vt:lpstr>
      <vt:lpstr>Edox corporate template</vt:lpstr>
      <vt:lpstr>Retrospettivo</vt:lpstr>
      <vt:lpstr>tempate</vt:lpstr>
      <vt:lpstr>2_tempate</vt:lpstr>
      <vt:lpstr>1_Default Design</vt:lpstr>
      <vt:lpstr>1_Retrospettivo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Four randomized clinical trials of new oral anticoagulants in SPAF…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Incidenza per anno dei sanguinamenti maggiori vs warfarin stratificata in base all’età</vt:lpstr>
      <vt:lpstr>Incidenza per anno di ictus/embolia sistemica vs warfarin stratificata in base all’età</vt:lpstr>
      <vt:lpstr>Presentazione standard di PowerPoint</vt:lpstr>
      <vt:lpstr>Presentazione standard di PowerPoint</vt:lpstr>
      <vt:lpstr>Primary Net Clinical Outcome With HD (60/30 mg) Edoxaban vs Warfarin</vt:lpstr>
      <vt:lpstr>Rates of Major Bleeding by Age Subgroup in Phase III Trials of NOACs in Patients with NVAF</vt:lpstr>
      <vt:lpstr>Presentazione standard di PowerPoint</vt:lpstr>
      <vt:lpstr>Presentazione standard di PowerPoint</vt:lpstr>
      <vt:lpstr>Operative model of frailty according to the Deficit Index - Canadian Study of Health and Aging</vt:lpstr>
      <vt:lpstr>Presentazione standard di PowerPoint</vt:lpstr>
      <vt:lpstr>Fragilità e performance degli arti inferiori: la Short Physical Performance Battery (SPPB)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Documento di consenso di Esperti con Metodo Delphi GIMSI-AcEMC  Utilizzo degli anticoagulanti orali nei pazienti anziani  a rischio di caduta sincopale  o non sincopale</vt:lpstr>
      <vt:lpstr>Presentazione standard di PowerPoint</vt:lpstr>
    </vt:vector>
  </TitlesOfParts>
  <Company>Bristol-Myers Squibb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Ideal Anticoagulant</dc:title>
  <dc:creator>Valerio Adinolfi</dc:creator>
  <cp:lastModifiedBy>Andrea Ungar</cp:lastModifiedBy>
  <cp:revision>225</cp:revision>
  <dcterms:created xsi:type="dcterms:W3CDTF">2014-11-13T10:37:43Z</dcterms:created>
  <dcterms:modified xsi:type="dcterms:W3CDTF">2019-03-08T08:00:00Z</dcterms:modified>
</cp:coreProperties>
</file>