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23" r:id="rId8"/>
  </p:sldMasterIdLst>
  <p:notesMasterIdLst>
    <p:notesMasterId r:id="rId74"/>
  </p:notesMasterIdLst>
  <p:sldIdLst>
    <p:sldId id="257" r:id="rId9"/>
    <p:sldId id="299" r:id="rId10"/>
    <p:sldId id="303" r:id="rId11"/>
    <p:sldId id="304" r:id="rId12"/>
    <p:sldId id="270" r:id="rId13"/>
    <p:sldId id="301" r:id="rId14"/>
    <p:sldId id="305" r:id="rId15"/>
    <p:sldId id="322" r:id="rId16"/>
    <p:sldId id="327" r:id="rId17"/>
    <p:sldId id="328" r:id="rId18"/>
    <p:sldId id="329" r:id="rId19"/>
    <p:sldId id="326" r:id="rId20"/>
    <p:sldId id="306" r:id="rId21"/>
    <p:sldId id="297" r:id="rId22"/>
    <p:sldId id="302" r:id="rId23"/>
    <p:sldId id="300" r:id="rId24"/>
    <p:sldId id="309" r:id="rId25"/>
    <p:sldId id="316" r:id="rId26"/>
    <p:sldId id="314" r:id="rId27"/>
    <p:sldId id="318" r:id="rId28"/>
    <p:sldId id="330" r:id="rId29"/>
    <p:sldId id="310" r:id="rId30"/>
    <p:sldId id="317" r:id="rId31"/>
    <p:sldId id="313" r:id="rId32"/>
    <p:sldId id="321" r:id="rId33"/>
    <p:sldId id="259" r:id="rId34"/>
    <p:sldId id="268" r:id="rId35"/>
    <p:sldId id="260" r:id="rId36"/>
    <p:sldId id="271" r:id="rId37"/>
    <p:sldId id="272" r:id="rId38"/>
    <p:sldId id="273" r:id="rId39"/>
    <p:sldId id="280" r:id="rId40"/>
    <p:sldId id="274" r:id="rId41"/>
    <p:sldId id="269" r:id="rId42"/>
    <p:sldId id="275" r:id="rId43"/>
    <p:sldId id="262" r:id="rId44"/>
    <p:sldId id="263" r:id="rId45"/>
    <p:sldId id="265" r:id="rId46"/>
    <p:sldId id="264" r:id="rId47"/>
    <p:sldId id="266" r:id="rId48"/>
    <p:sldId id="267" r:id="rId49"/>
    <p:sldId id="276" r:id="rId50"/>
    <p:sldId id="277" r:id="rId51"/>
    <p:sldId id="312" r:id="rId52"/>
    <p:sldId id="311" r:id="rId53"/>
    <p:sldId id="261" r:id="rId54"/>
    <p:sldId id="283" r:id="rId55"/>
    <p:sldId id="281" r:id="rId56"/>
    <p:sldId id="282" r:id="rId57"/>
    <p:sldId id="286" r:id="rId58"/>
    <p:sldId id="287" r:id="rId59"/>
    <p:sldId id="288" r:id="rId60"/>
    <p:sldId id="319" r:id="rId61"/>
    <p:sldId id="289" r:id="rId62"/>
    <p:sldId id="290" r:id="rId63"/>
    <p:sldId id="293" r:id="rId64"/>
    <p:sldId id="291" r:id="rId65"/>
    <p:sldId id="294" r:id="rId66"/>
    <p:sldId id="292" r:id="rId67"/>
    <p:sldId id="295" r:id="rId68"/>
    <p:sldId id="296" r:id="rId69"/>
    <p:sldId id="323" r:id="rId70"/>
    <p:sldId id="324" r:id="rId71"/>
    <p:sldId id="315" r:id="rId72"/>
    <p:sldId id="325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B208E-F07A-4264-B19A-FCBD2CE34E47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02D83-D402-4392-9CDB-EF196120ED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17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1213"/>
            <a:ext cx="5348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70412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1213"/>
            <a:ext cx="5348287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6080" y="5079095"/>
            <a:ext cx="6048635" cy="481163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02D83-D402-4392-9CDB-EF196120EDD1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22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02D83-D402-4392-9CDB-EF196120EDD1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76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93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84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4" y="274651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001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76" y="2130315"/>
            <a:ext cx="7773071" cy="147005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0928" y="3885976"/>
            <a:ext cx="6402144" cy="175230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B8DE-DB9E-4058-88D5-77E4B42E367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654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F59D7-667F-459B-A186-823EB54A90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173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799" y="4406798"/>
            <a:ext cx="7771578" cy="136252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799" y="2906507"/>
            <a:ext cx="7771578" cy="150029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D0DD1-B230-48AC-AFDA-84D94748A1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813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6976" y="1599425"/>
            <a:ext cx="4039608" cy="45193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961" y="1599425"/>
            <a:ext cx="4039607" cy="45193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5C37-C2BA-4021-8571-CCADD199E9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833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976" y="273850"/>
            <a:ext cx="8230048" cy="114412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6988" y="1535579"/>
            <a:ext cx="4041101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988" y="2175677"/>
            <a:ext cx="4041101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440" y="1535579"/>
            <a:ext cx="4042595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440" y="2175677"/>
            <a:ext cx="4042595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0BD0-94D1-47CC-B53C-C44C72E210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7326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04A9-073A-4F76-A3FC-25B7CD5A9C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9796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3379D-7F28-48B9-BFCE-9AE00C6CBE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4873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978" y="273850"/>
            <a:ext cx="3009172" cy="11609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176" y="273850"/>
            <a:ext cx="5111859" cy="5851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978" y="1434770"/>
            <a:ext cx="3009172" cy="4690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3871-99EC-4AA6-9694-F012440B0D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406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479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063" y="4799930"/>
            <a:ext cx="5486698" cy="5678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063" y="613234"/>
            <a:ext cx="5486698" cy="4114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063" y="5367788"/>
            <a:ext cx="5486698" cy="804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E534D-3202-45C9-BD4C-2BCF343F3A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3168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2AC8-5EA3-4B53-B250-A7084D8FB2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2196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58" y="273850"/>
            <a:ext cx="2054898" cy="584492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988" y="273850"/>
            <a:ext cx="6024317" cy="5844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C8722-D5C5-49B3-8090-BAB8BDE3C1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6351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74" y="2130315"/>
            <a:ext cx="7773071" cy="147005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0928" y="3885976"/>
            <a:ext cx="6402144" cy="175230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336C1-DC74-48B9-9B2A-66A6BCF078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1731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B4FC-A325-4D07-8A15-B19B7BB502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4577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799" y="4406798"/>
            <a:ext cx="7771578" cy="136252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799" y="2906507"/>
            <a:ext cx="7771578" cy="150029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009CA-618C-47BA-804D-E193F1D98C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8911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6976" y="1599425"/>
            <a:ext cx="4039608" cy="45193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959" y="1599425"/>
            <a:ext cx="4039607" cy="45193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68737-E39D-45B5-A391-43CD9587EA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325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976" y="273850"/>
            <a:ext cx="8230048" cy="114412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6986" y="1535579"/>
            <a:ext cx="4041101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986" y="2175677"/>
            <a:ext cx="4041101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438" y="1535579"/>
            <a:ext cx="4042595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438" y="2175677"/>
            <a:ext cx="4042595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CA08-47C1-412A-A1A4-012685BD86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7905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3F69-238F-472D-9D25-A5696C7248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8307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07C14-817C-4792-9250-A5263DAC31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119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28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978" y="273850"/>
            <a:ext cx="3009172" cy="11609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174" y="273850"/>
            <a:ext cx="5111859" cy="5851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978" y="1434770"/>
            <a:ext cx="3009172" cy="4690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73AA-58B6-4C0A-BE32-1589C080E6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2756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063" y="4799930"/>
            <a:ext cx="5486698" cy="5678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063" y="613232"/>
            <a:ext cx="5486698" cy="4114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063" y="5367788"/>
            <a:ext cx="5486698" cy="804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2C55F-2AC3-41A9-A7B6-8D304C519E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1997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38A9F-461C-4D3C-BF94-273087BFBA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5584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58" y="273850"/>
            <a:ext cx="2054898" cy="584492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986" y="273850"/>
            <a:ext cx="6024317" cy="5844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8F0AA-DB11-40E5-BD5A-7381D18626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976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82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86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15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28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7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98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83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29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70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78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85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4" y="274651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64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470" y="2130315"/>
            <a:ext cx="7773071" cy="147005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0928" y="3885976"/>
            <a:ext cx="6402144" cy="175230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F28F-4728-4988-BF69-7CE9B0CFCF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2418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02917-FF61-485D-945E-58906DFFE2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4160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799" y="4406798"/>
            <a:ext cx="7771578" cy="136252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799" y="2906507"/>
            <a:ext cx="7771578" cy="150029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4F3B-A841-4A72-8D91-27BA20F64D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6766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6976" y="1604457"/>
            <a:ext cx="4039608" cy="45193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955" y="1604457"/>
            <a:ext cx="4039607" cy="45193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443C2-3C6D-4332-8065-CEDCE11037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9579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976" y="273850"/>
            <a:ext cx="8230048" cy="114412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6982" y="1535579"/>
            <a:ext cx="4041101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6982" y="2175677"/>
            <a:ext cx="4041101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434" y="1535579"/>
            <a:ext cx="4042595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434" y="2175677"/>
            <a:ext cx="4042595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3E83-7AC0-421E-8017-9DB43DB1A5F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249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7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032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7C6AA-E7FB-4DA5-99E4-E33D480074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9692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3659-09AE-40B3-9759-089EC96213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308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6978" y="273850"/>
            <a:ext cx="3009172" cy="11609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170" y="273850"/>
            <a:ext cx="5111859" cy="5851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978" y="1434770"/>
            <a:ext cx="3009172" cy="4690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1CCF-D0D1-4505-BCCF-70FBBA77CA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7808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063" y="4799930"/>
            <a:ext cx="5486698" cy="5678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063" y="613228"/>
            <a:ext cx="5486698" cy="4114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063" y="5367788"/>
            <a:ext cx="5486698" cy="804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7AF3-9FD5-4677-8C9D-3B95CE15F9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33724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B9FA0-D8D9-471F-B600-5AC6FCE6F3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814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58" y="273856"/>
            <a:ext cx="2054898" cy="584996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6982" y="273856"/>
            <a:ext cx="6024317" cy="584996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14/02/18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D066B-B58A-4BE4-96B6-15F3CFD77E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2266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7845E-9F94-46EA-8A91-8D15558F6A73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43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97C91-02C2-4C12-BBFE-57990AA56BBC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5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2503-2FCD-4781-9E27-1F9DB6390C1C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C053D-F2C8-49C7-912D-0F9AE92E4DCD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3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491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C36BC-D914-455F-AD1C-326241B14600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14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36FE9-EF92-48FD-B208-CBC8BF6D06E5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497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58C0-4762-42EF-B936-FF0CA4091EBF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965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4272D-36C8-4AF8-93D2-0561D5914807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72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5DCC4-9ED1-4E12-A911-2105F0B4FC4A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386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ACC8-8EDD-4FF6-AB1E-8BD04DB24A26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055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39C0E-16A5-4F02-9B1E-18627C1EDD66}" type="slidenum">
              <a:rPr lang="fi-FI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85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4D86-8BE3-47AB-B44A-657B3F45B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2F97-69BB-4369-88ED-F78582DF9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335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43B9D8-E2EE-4C2F-8ABE-05B0D07A3E8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2EA916-CEAF-4832-A59A-EDE80052D42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08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9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8639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090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741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00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37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91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14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399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4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530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160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4" y="274651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3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64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4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E467-D05B-4824-AEDD-4CC15D0CD99E}" type="datetimeFigureOut">
              <a:rPr lang="it-IT" smtClean="0"/>
              <a:t>08/03/2019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5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05B7-6947-4677-83A0-809AEB8C1F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83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6269979"/>
            <a:ext cx="9144000" cy="586341"/>
          </a:xfrm>
          <a:prstGeom prst="rect">
            <a:avLst/>
          </a:prstGeom>
          <a:solidFill>
            <a:srgbClr val="95B3D7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0" y="1246603"/>
            <a:ext cx="9144000" cy="1681"/>
          </a:xfrm>
          <a:prstGeom prst="line">
            <a:avLst/>
          </a:prstGeom>
          <a:noFill/>
          <a:ln w="50760">
            <a:solidFill>
              <a:srgbClr val="CC00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6269979"/>
            <a:ext cx="9144000" cy="586341"/>
          </a:xfrm>
          <a:prstGeom prst="rect">
            <a:avLst/>
          </a:prstGeom>
          <a:solidFill>
            <a:srgbClr val="95B3D7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0" y="1246603"/>
            <a:ext cx="9144000" cy="1681"/>
          </a:xfrm>
          <a:prstGeom prst="line">
            <a:avLst/>
          </a:prstGeom>
          <a:noFill/>
          <a:ln w="50760">
            <a:solidFill>
              <a:srgbClr val="CC00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39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6987" y="273850"/>
            <a:ext cx="8222581" cy="113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639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87" y="1599425"/>
            <a:ext cx="8222581" cy="45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56983" y="6355663"/>
            <a:ext cx="2126581" cy="3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it-IT" altLang="it-IT"/>
              <a:t>14/02/18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3124174" y="6355671"/>
            <a:ext cx="2895675" cy="3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2978" y="6355663"/>
            <a:ext cx="2126581" cy="3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B34F7DB8-F8EC-4FB1-B139-A0B2BF449A29}" type="slidenum">
              <a:rPr lang="it-IT" altLang="it-IT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51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338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075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38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269979"/>
            <a:ext cx="9144000" cy="586341"/>
          </a:xfrm>
          <a:prstGeom prst="rect">
            <a:avLst/>
          </a:prstGeom>
          <a:solidFill>
            <a:srgbClr val="95B3D7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0" y="1246603"/>
            <a:ext cx="9144000" cy="1681"/>
          </a:xfrm>
          <a:prstGeom prst="line">
            <a:avLst/>
          </a:prstGeom>
          <a:noFill/>
          <a:ln w="50760">
            <a:solidFill>
              <a:srgbClr val="CC00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269979"/>
            <a:ext cx="9144000" cy="586341"/>
          </a:xfrm>
          <a:prstGeom prst="rect">
            <a:avLst/>
          </a:prstGeom>
          <a:solidFill>
            <a:srgbClr val="95B3D7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0" y="1246603"/>
            <a:ext cx="9144000" cy="1681"/>
          </a:xfrm>
          <a:prstGeom prst="line">
            <a:avLst/>
          </a:prstGeom>
          <a:noFill/>
          <a:ln w="50760">
            <a:solidFill>
              <a:srgbClr val="CC006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1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6985" y="273850"/>
            <a:ext cx="8222581" cy="113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61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85" y="1599425"/>
            <a:ext cx="8222581" cy="45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56983" y="6355663"/>
            <a:ext cx="2126581" cy="3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it-IT" altLang="it-IT"/>
              <a:t>14/02/18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3124172" y="6355671"/>
            <a:ext cx="2895675" cy="3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2978" y="6355663"/>
            <a:ext cx="2126581" cy="3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70D14A51-4B82-40D6-8D22-64E88B29FD1E}" type="slidenum">
              <a:rPr lang="it-IT" altLang="it-IT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09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338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075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38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5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6981" y="6355663"/>
            <a:ext cx="2126581" cy="3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it-IT" altLang="it-IT"/>
              <a:t>14/02/18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3124168" y="6355669"/>
            <a:ext cx="2895675" cy="36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2978" y="6355663"/>
            <a:ext cx="2126581" cy="35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mtClean="0"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ECE6EE9C-B000-4990-A4DB-B20B7801E94E}" type="slidenum">
              <a:rPr lang="it-IT" altLang="it-IT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‹N›</a:t>
            </a:fld>
            <a:endParaRPr lang="it-IT" altLang="it-IT"/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6981" y="273856"/>
            <a:ext cx="8222581" cy="113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81" y="1604457"/>
            <a:ext cx="8222581" cy="451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48197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338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075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0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38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75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it-IT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it-IT" smtClean="0"/>
              <a:t>Muokkaa tekstin perustyylejä napsauttamalla</a:t>
            </a:r>
          </a:p>
          <a:p>
            <a:pPr lvl="1"/>
            <a:r>
              <a:rPr lang="fi-FI" altLang="it-IT" smtClean="0"/>
              <a:t>toinen taso</a:t>
            </a:r>
          </a:p>
          <a:p>
            <a:pPr lvl="2"/>
            <a:r>
              <a:rPr lang="fi-FI" altLang="it-IT" smtClean="0"/>
              <a:t>kolmas taso</a:t>
            </a:r>
          </a:p>
          <a:p>
            <a:pPr lvl="3"/>
            <a:r>
              <a:rPr lang="fi-FI" altLang="it-IT" smtClean="0"/>
              <a:t>neljäs taso</a:t>
            </a:r>
          </a:p>
          <a:p>
            <a:pPr lvl="4"/>
            <a:r>
              <a:rPr lang="fi-FI" altLang="it-IT" smtClean="0"/>
              <a:t>viides taso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it-IT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25155-9D73-42B7-B306-8D78D3ABDE41}" type="slidenum">
              <a:rPr lang="fi-FI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fi-FI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A4D86-8BE3-47AB-B44A-657B3F45BE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2F97-69BB-4369-88ED-F78582DF9A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E467-D05B-4824-AEDD-4CC15D0CD99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08/03/2019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5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05B7-6947-4677-83A0-809AEB8C1FB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8302" y="1733125"/>
            <a:ext cx="4211346" cy="224676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prstClr val="black"/>
                </a:solidFill>
              </a:rPr>
              <a:t>Il follow-up dei </a:t>
            </a:r>
            <a:r>
              <a:rPr lang="it-IT" sz="2800" b="1" dirty="0" smtClean="0">
                <a:solidFill>
                  <a:prstClr val="black"/>
                </a:solidFill>
              </a:rPr>
              <a:t>pazienti</a:t>
            </a:r>
          </a:p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 </a:t>
            </a:r>
            <a:r>
              <a:rPr lang="it-IT" sz="2800" b="1" dirty="0">
                <a:solidFill>
                  <a:prstClr val="black"/>
                </a:solidFill>
              </a:rPr>
              <a:t>in terapia con NAO: </a:t>
            </a:r>
            <a:endParaRPr lang="it-IT" sz="2800" b="1" dirty="0" smtClean="0">
              <a:solidFill>
                <a:prstClr val="black"/>
              </a:solidFill>
            </a:endParaRPr>
          </a:p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 </a:t>
            </a:r>
            <a:r>
              <a:rPr lang="it-IT" sz="2800" b="1" dirty="0">
                <a:solidFill>
                  <a:prstClr val="black"/>
                </a:solidFill>
              </a:rPr>
              <a:t>problematiche </a:t>
            </a:r>
            <a:r>
              <a:rPr lang="it-IT" sz="2800" b="1" dirty="0" smtClean="0">
                <a:solidFill>
                  <a:prstClr val="black"/>
                </a:solidFill>
              </a:rPr>
              <a:t>prescrittive</a:t>
            </a:r>
          </a:p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 </a:t>
            </a:r>
            <a:r>
              <a:rPr lang="it-IT" sz="2800" b="1" dirty="0">
                <a:solidFill>
                  <a:prstClr val="black"/>
                </a:solidFill>
              </a:rPr>
              <a:t>e di gestione nella </a:t>
            </a:r>
            <a:r>
              <a:rPr lang="it-IT" sz="2800" b="1" dirty="0" smtClean="0">
                <a:solidFill>
                  <a:prstClr val="black"/>
                </a:solidFill>
              </a:rPr>
              <a:t>pratica</a:t>
            </a:r>
          </a:p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 clinica.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7544" y="4576144"/>
            <a:ext cx="4028700" cy="1224136"/>
          </a:xfrm>
          <a:prstGeom prst="rect">
            <a:avLst/>
          </a:prstGeom>
          <a:noFill/>
          <a:ln>
            <a:noFill/>
          </a:ln>
          <a:extLst/>
        </p:spPr>
        <p:txBody>
          <a:bodyPr lIns="91701" tIns="45853" rIns="91701" bIns="45853"/>
          <a:lstStyle>
            <a:lvl1pPr marL="338138" indent="-3381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316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it-IT" altLang="it-IT" sz="2000" b="1" i="1" kern="0" dirty="0" smtClean="0">
                <a:solidFill>
                  <a:srgbClr val="1F497D"/>
                </a:solidFill>
                <a:latin typeface="+mn-lt"/>
              </a:rPr>
              <a:t>Prof. Renato </a:t>
            </a:r>
            <a:r>
              <a:rPr kumimoji="1" lang="it-IT" altLang="it-IT" sz="2000" b="1" i="1" kern="0" dirty="0" err="1">
                <a:solidFill>
                  <a:srgbClr val="1F497D"/>
                </a:solidFill>
                <a:latin typeface="+mn-lt"/>
              </a:rPr>
              <a:t>Nami</a:t>
            </a:r>
            <a:endParaRPr kumimoji="1" lang="it-IT" altLang="it-IT" sz="2000" b="1" i="1" kern="0" dirty="0">
              <a:solidFill>
                <a:srgbClr val="1F497D"/>
              </a:solidFill>
              <a:latin typeface="+mn-lt"/>
            </a:endParaRPr>
          </a:p>
          <a:p>
            <a:pPr algn="ctr" defTabSz="91316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it-IT" altLang="it-IT" sz="1200" b="1" kern="0" dirty="0" smtClean="0">
                <a:solidFill>
                  <a:srgbClr val="1F497D"/>
                </a:solidFill>
                <a:latin typeface="+mn-lt"/>
              </a:rPr>
              <a:t>Docente FR  di </a:t>
            </a:r>
            <a:r>
              <a:rPr kumimoji="1" lang="it-IT" altLang="it-IT" sz="1200" b="1" kern="0" dirty="0">
                <a:solidFill>
                  <a:srgbClr val="1F497D"/>
                </a:solidFill>
                <a:latin typeface="+mn-lt"/>
              </a:rPr>
              <a:t>Cardiologia</a:t>
            </a:r>
          </a:p>
          <a:p>
            <a:pPr algn="ctr" defTabSz="91316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it-IT" altLang="it-IT" sz="1200" b="1" kern="0" dirty="0" smtClean="0">
                <a:solidFill>
                  <a:srgbClr val="1F497D"/>
                </a:solidFill>
                <a:latin typeface="+mn-lt"/>
              </a:rPr>
              <a:t>Università </a:t>
            </a:r>
            <a:r>
              <a:rPr kumimoji="1" lang="it-IT" altLang="it-IT" sz="1200" b="1" kern="0" dirty="0">
                <a:solidFill>
                  <a:srgbClr val="1F497D"/>
                </a:solidFill>
                <a:latin typeface="+mn-lt"/>
              </a:rPr>
              <a:t>degli Studi di </a:t>
            </a:r>
            <a:r>
              <a:rPr kumimoji="1" lang="it-IT" altLang="it-IT" sz="1200" b="1" kern="0" dirty="0" smtClean="0">
                <a:solidFill>
                  <a:srgbClr val="1F497D"/>
                </a:solidFill>
                <a:latin typeface="+mn-lt"/>
              </a:rPr>
              <a:t>Siena</a:t>
            </a:r>
          </a:p>
          <a:p>
            <a:pPr algn="ctr" defTabSz="913169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kumimoji="1" lang="it-IT" altLang="it-IT" sz="1200" b="1" kern="0" dirty="0" smtClean="0">
                <a:solidFill>
                  <a:srgbClr val="1F497D"/>
                </a:solidFill>
                <a:latin typeface="+mn-lt"/>
              </a:rPr>
              <a:t>Presidente Nazionale ANCE Cardiologia del Territorio</a:t>
            </a:r>
            <a:endParaRPr kumimoji="1" lang="it-IT" altLang="it-IT" sz="1200" b="1" kern="0" dirty="0">
              <a:solidFill>
                <a:srgbClr val="1F497D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785" y="505995"/>
            <a:ext cx="4201299" cy="577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1692" y="44636"/>
            <a:ext cx="4572000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2° Sessione - Moderatori: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G. Barile (Roma) – A. Panno (Palermo) 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asellaDiTesto 7"/>
          <p:cNvSpPr txBox="1">
            <a:spLocks noChangeArrowheads="1"/>
          </p:cNvSpPr>
          <p:nvPr/>
        </p:nvSpPr>
        <p:spPr bwMode="auto">
          <a:xfrm>
            <a:off x="34925" y="303213"/>
            <a:ext cx="9001125" cy="4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9" tIns="45551" rIns="91099" bIns="4555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it-IT" sz="2400" b="1">
                <a:solidFill>
                  <a:srgbClr val="FF0000"/>
                </a:solidFill>
              </a:rPr>
              <a:t>Secondary efficacy and safety outcomes</a:t>
            </a:r>
          </a:p>
        </p:txBody>
      </p:sp>
      <p:sp>
        <p:nvSpPr>
          <p:cNvPr id="99331" name="CasellaDiTesto 1"/>
          <p:cNvSpPr txBox="1">
            <a:spLocks noChangeArrowheads="1"/>
          </p:cNvSpPr>
          <p:nvPr/>
        </p:nvSpPr>
        <p:spPr bwMode="auto">
          <a:xfrm>
            <a:off x="6372225" y="6505622"/>
            <a:ext cx="2376488" cy="3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9" tIns="45551" rIns="91099" bIns="4555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1400">
                <a:solidFill>
                  <a:srgbClr val="000000"/>
                </a:solidFill>
              </a:rPr>
              <a:t> Ruff C,  Lancet 2013</a:t>
            </a: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3" y="1484313"/>
            <a:ext cx="85725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8162928" y="4095750"/>
            <a:ext cx="576263" cy="21590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9" tIns="45551" rIns="91099" bIns="45551"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7590" name="CasellaDiTesto 5"/>
          <p:cNvSpPr txBox="1">
            <a:spLocks noChangeArrowheads="1"/>
          </p:cNvSpPr>
          <p:nvPr/>
        </p:nvSpPr>
        <p:spPr bwMode="auto">
          <a:xfrm>
            <a:off x="428673" y="5246736"/>
            <a:ext cx="18446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99" tIns="45551" rIns="91099" bIns="4555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Dabigatran 150 mg bid</a:t>
            </a:r>
          </a:p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Rivaroxaban 20 mg od</a:t>
            </a:r>
          </a:p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Apixaban 5 mg bid</a:t>
            </a:r>
          </a:p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Edoxaban 60 mg od</a:t>
            </a:r>
          </a:p>
          <a:p>
            <a:pPr>
              <a:defRPr/>
            </a:pPr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asellaDiTesto 7"/>
          <p:cNvSpPr txBox="1">
            <a:spLocks noChangeArrowheads="1"/>
          </p:cNvSpPr>
          <p:nvPr/>
        </p:nvSpPr>
        <p:spPr bwMode="auto">
          <a:xfrm>
            <a:off x="34925" y="77788"/>
            <a:ext cx="9001125" cy="54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9" tIns="45551" rIns="91099" bIns="4555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it-IT" sz="2800" b="1">
                <a:solidFill>
                  <a:srgbClr val="FF0000"/>
                </a:solidFill>
              </a:rPr>
              <a:t>Major bleeding</a:t>
            </a:r>
          </a:p>
        </p:txBody>
      </p:sp>
      <p:sp>
        <p:nvSpPr>
          <p:cNvPr id="100355" name="CasellaDiTesto 1"/>
          <p:cNvSpPr txBox="1">
            <a:spLocks noChangeArrowheads="1"/>
          </p:cNvSpPr>
          <p:nvPr/>
        </p:nvSpPr>
        <p:spPr bwMode="auto">
          <a:xfrm>
            <a:off x="6372225" y="6505622"/>
            <a:ext cx="2376488" cy="3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9" tIns="45551" rIns="91099" bIns="4555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1400">
                <a:solidFill>
                  <a:srgbClr val="000000"/>
                </a:solidFill>
              </a:rPr>
              <a:t> Ruff C,  Lancet 2013</a:t>
            </a:r>
          </a:p>
        </p:txBody>
      </p:sp>
      <p:pic>
        <p:nvPicPr>
          <p:cNvPr id="1003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28750"/>
            <a:ext cx="853757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CasellaDiTesto 4"/>
          <p:cNvSpPr txBox="1">
            <a:spLocks noChangeArrowheads="1"/>
          </p:cNvSpPr>
          <p:nvPr/>
        </p:nvSpPr>
        <p:spPr bwMode="auto">
          <a:xfrm>
            <a:off x="428673" y="5143500"/>
            <a:ext cx="18446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99" tIns="45551" rIns="91099" bIns="4555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Dabigatran 150 mg bid</a:t>
            </a:r>
          </a:p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Rivaroxaban 20 mg od</a:t>
            </a:r>
          </a:p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Apixaban 5 mg bid</a:t>
            </a:r>
          </a:p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Edoxaban 60 mg od</a:t>
            </a:r>
          </a:p>
          <a:p>
            <a:pPr>
              <a:defRPr/>
            </a:pPr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23925"/>
            <a:ext cx="91154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6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1114866"/>
            <a:ext cx="73448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</a:rPr>
              <a:t>Problematiche prescrittive</a:t>
            </a:r>
            <a:endParaRPr lang="it-IT" sz="3200" b="1" dirty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Livello di rischio sottostimato (elevata % di prescrizione di ASA)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Eterogeneità </a:t>
            </a:r>
            <a:r>
              <a:rPr lang="it-IT" dirty="0" smtClean="0">
                <a:solidFill>
                  <a:prstClr val="black"/>
                </a:solidFill>
              </a:rPr>
              <a:t>dei trials clinici e delle linee guida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•Paura </a:t>
            </a:r>
            <a:r>
              <a:rPr lang="it-IT" dirty="0">
                <a:solidFill>
                  <a:prstClr val="black"/>
                </a:solidFill>
              </a:rPr>
              <a:t>del sanguinamento </a:t>
            </a:r>
            <a:r>
              <a:rPr lang="it-IT" dirty="0" smtClean="0">
                <a:solidFill>
                  <a:prstClr val="black"/>
                </a:solidFill>
              </a:rPr>
              <a:t>(assenza di un test affidabile di </a:t>
            </a:r>
            <a:r>
              <a:rPr lang="it-IT" dirty="0" err="1" smtClean="0">
                <a:solidFill>
                  <a:prstClr val="black"/>
                </a:solidFill>
              </a:rPr>
              <a:t>scoagulazione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Impatto economico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Confusione 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b="1" dirty="0">
                <a:solidFill>
                  <a:prstClr val="black"/>
                </a:solidFill>
              </a:rPr>
              <a:t>Abbondanza di dati e farmaci in poco </a:t>
            </a:r>
            <a:r>
              <a:rPr lang="it-IT" b="1" dirty="0" smtClean="0">
                <a:solidFill>
                  <a:prstClr val="black"/>
                </a:solidFill>
              </a:rPr>
              <a:t>tempo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Spinta da parte delle case </a:t>
            </a:r>
            <a:r>
              <a:rPr lang="it-IT" dirty="0" smtClean="0">
                <a:solidFill>
                  <a:prstClr val="black"/>
                </a:solidFill>
              </a:rPr>
              <a:t>farmaceutiche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Pubblicità e richiesta specifica della popolazione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Mancanza di comunicazione fra specialista e MMG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12947" y="6536391"/>
            <a:ext cx="2151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prstClr val="black"/>
                </a:solidFill>
              </a:rPr>
              <a:t>Camm</a:t>
            </a:r>
            <a:r>
              <a:rPr lang="it-IT" sz="1200" dirty="0">
                <a:solidFill>
                  <a:prstClr val="black"/>
                </a:solidFill>
              </a:rPr>
              <a:t> AJ et al., </a:t>
            </a:r>
            <a:r>
              <a:rPr lang="it-IT" sz="1200" dirty="0" err="1">
                <a:solidFill>
                  <a:prstClr val="black"/>
                </a:solidFill>
              </a:rPr>
              <a:t>Europace</a:t>
            </a:r>
            <a:r>
              <a:rPr lang="it-IT" sz="1200" dirty="0">
                <a:solidFill>
                  <a:prstClr val="black"/>
                </a:solidFill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34775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747725"/>
            <a:ext cx="68961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1114866"/>
            <a:ext cx="73448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</a:rPr>
              <a:t>Problematiche prescrittive</a:t>
            </a:r>
            <a:endParaRPr lang="it-IT" sz="3200" b="1" dirty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Livello di rischio sottostimato (elevata % di prescrizione di ASA)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Eterogeneità </a:t>
            </a:r>
            <a:r>
              <a:rPr lang="it-IT" dirty="0" smtClean="0">
                <a:solidFill>
                  <a:prstClr val="black"/>
                </a:solidFill>
              </a:rPr>
              <a:t>dei trials clinici e delle linee guida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Paura del sanguinamento </a:t>
            </a:r>
            <a:r>
              <a:rPr lang="it-IT" dirty="0" smtClean="0">
                <a:solidFill>
                  <a:prstClr val="black"/>
                </a:solidFill>
              </a:rPr>
              <a:t>(assenza di un test affidabile di </a:t>
            </a:r>
            <a:r>
              <a:rPr lang="it-IT" dirty="0" err="1" smtClean="0">
                <a:solidFill>
                  <a:prstClr val="black"/>
                </a:solidFill>
              </a:rPr>
              <a:t>scoagulazione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Impatto economico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Confusione 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Abbondanza di dati e farmaci in poco </a:t>
            </a:r>
            <a:r>
              <a:rPr lang="it-IT" dirty="0" smtClean="0">
                <a:solidFill>
                  <a:prstClr val="black"/>
                </a:solidFill>
              </a:rPr>
              <a:t>tempo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b="1" dirty="0">
                <a:solidFill>
                  <a:prstClr val="black"/>
                </a:solidFill>
              </a:rPr>
              <a:t>Spinta da parte delle case </a:t>
            </a:r>
            <a:r>
              <a:rPr lang="it-IT" b="1" dirty="0" smtClean="0">
                <a:solidFill>
                  <a:prstClr val="black"/>
                </a:solidFill>
              </a:rPr>
              <a:t>farmaceutiche</a:t>
            </a:r>
          </a:p>
          <a:p>
            <a:r>
              <a:rPr lang="it-IT" b="1" dirty="0">
                <a:solidFill>
                  <a:prstClr val="black"/>
                </a:solidFill>
              </a:rPr>
              <a:t>	</a:t>
            </a:r>
            <a:r>
              <a:rPr lang="it-IT" b="1" dirty="0" smtClean="0">
                <a:solidFill>
                  <a:prstClr val="black"/>
                </a:solidFill>
              </a:rPr>
              <a:t>• </a:t>
            </a:r>
            <a:r>
              <a:rPr lang="it-IT" b="1" dirty="0">
                <a:solidFill>
                  <a:prstClr val="black"/>
                </a:solidFill>
              </a:rPr>
              <a:t>Pubblicità e richiesta specifica della popolazione </a:t>
            </a:r>
            <a:endParaRPr lang="it-IT" b="1" dirty="0" smtClean="0">
              <a:solidFill>
                <a:prstClr val="black"/>
              </a:solidFill>
            </a:endParaRPr>
          </a:p>
          <a:p>
            <a:r>
              <a:rPr lang="it-IT" b="1" dirty="0">
                <a:solidFill>
                  <a:prstClr val="black"/>
                </a:solidFill>
              </a:rPr>
              <a:t>	</a:t>
            </a:r>
            <a:r>
              <a:rPr lang="it-IT" b="1" dirty="0" smtClean="0">
                <a:solidFill>
                  <a:prstClr val="black"/>
                </a:solidFill>
              </a:rPr>
              <a:t>• </a:t>
            </a:r>
            <a:r>
              <a:rPr lang="it-IT" b="1" dirty="0">
                <a:solidFill>
                  <a:prstClr val="black"/>
                </a:solidFill>
              </a:rPr>
              <a:t>Mancanza di comunicazione fra specialista e MMG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12947" y="6536391"/>
            <a:ext cx="2151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prstClr val="black"/>
                </a:solidFill>
              </a:rPr>
              <a:t>Camm</a:t>
            </a:r>
            <a:r>
              <a:rPr lang="it-IT" sz="1200" dirty="0">
                <a:solidFill>
                  <a:prstClr val="black"/>
                </a:solidFill>
              </a:rPr>
              <a:t> AJ et al., </a:t>
            </a:r>
            <a:r>
              <a:rPr lang="it-IT" sz="1200" dirty="0" err="1">
                <a:solidFill>
                  <a:prstClr val="black"/>
                </a:solidFill>
              </a:rPr>
              <a:t>Europace</a:t>
            </a:r>
            <a:r>
              <a:rPr lang="it-IT" sz="1200" dirty="0">
                <a:solidFill>
                  <a:prstClr val="black"/>
                </a:solidFill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15243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19672" y="148478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 </a:t>
            </a:r>
            <a:r>
              <a:rPr lang="it-IT" sz="2800" b="1" dirty="0"/>
              <a:t>Barriere burocratiche </a:t>
            </a:r>
            <a:endParaRPr lang="it-IT" sz="2800" b="1" dirty="0" smtClean="0"/>
          </a:p>
          <a:p>
            <a:endParaRPr lang="it-IT" sz="2800" b="1" dirty="0" smtClean="0"/>
          </a:p>
          <a:p>
            <a:r>
              <a:rPr lang="it-IT" dirty="0" smtClean="0"/>
              <a:t>• </a:t>
            </a:r>
            <a:r>
              <a:rPr lang="it-IT" b="1" dirty="0"/>
              <a:t>Prescrizione solo da parte di specialisti </a:t>
            </a:r>
            <a:r>
              <a:rPr lang="it-IT" b="1" dirty="0" smtClean="0"/>
              <a:t> autorizzati o di  Centri abilitati</a:t>
            </a:r>
          </a:p>
          <a:p>
            <a:r>
              <a:rPr lang="it-IT" dirty="0"/>
              <a:t>•  </a:t>
            </a:r>
            <a:r>
              <a:rPr lang="it-IT" dirty="0" smtClean="0"/>
              <a:t>Criteri di inclusione in base a CHA2DS2-VASc - HASBLED e Criteri di esclusione </a:t>
            </a:r>
          </a:p>
          <a:p>
            <a:r>
              <a:rPr lang="it-IT" dirty="0" smtClean="0"/>
              <a:t>• </a:t>
            </a:r>
            <a:r>
              <a:rPr lang="it-IT" dirty="0"/>
              <a:t>Procedura time </a:t>
            </a:r>
            <a:r>
              <a:rPr lang="it-IT" dirty="0" err="1"/>
              <a:t>consuming</a:t>
            </a:r>
            <a:r>
              <a:rPr lang="it-IT" dirty="0"/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92434"/>
            <a:ext cx="502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596923" y="6525356"/>
            <a:ext cx="2151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Camm</a:t>
            </a:r>
            <a:r>
              <a:rPr lang="it-IT" sz="1200" dirty="0"/>
              <a:t> AJ et al., </a:t>
            </a:r>
            <a:r>
              <a:rPr lang="it-IT" sz="1200" dirty="0" err="1"/>
              <a:t>Europace</a:t>
            </a:r>
            <a:r>
              <a:rPr lang="it-IT" sz="1200" dirty="0"/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28882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8032" y="1166844"/>
            <a:ext cx="838842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/>
              <a:t>CENTRI ABILITATI ALLA PRESCRIZIONE </a:t>
            </a:r>
            <a:endParaRPr lang="it-IT" sz="3200" b="1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Come </a:t>
            </a:r>
            <a:r>
              <a:rPr lang="it-IT" dirty="0"/>
              <a:t>stabilito dalla determinazione AIFA N 496/2013, la prescrizione dei NAO a carico del SSN potrà essere effettuata esclusivamente da </a:t>
            </a:r>
            <a:r>
              <a:rPr lang="it-IT" b="1" dirty="0"/>
              <a:t>parte di Centri Ospedalieri o equiparabili individuati dalle Regioni. </a:t>
            </a:r>
            <a:endParaRPr lang="it-IT" b="1" dirty="0" smtClean="0"/>
          </a:p>
          <a:p>
            <a:endParaRPr lang="it-IT" dirty="0"/>
          </a:p>
          <a:p>
            <a:r>
              <a:rPr lang="it-IT" b="1" dirty="0" smtClean="0"/>
              <a:t>Tali </a:t>
            </a:r>
            <a:r>
              <a:rPr lang="it-IT" b="1" dirty="0"/>
              <a:t>Centri sono gli unici abilitati a produrre il PT</a:t>
            </a:r>
            <a:r>
              <a:rPr lang="it-IT" dirty="0"/>
              <a:t>, mentre i medici di medicina generale (MMG) e altri specialisti operanti al di fuori dei Centri autorizzati dovranno proporre il trattamento con NAO a questi ultimi.</a:t>
            </a:r>
          </a:p>
        </p:txBody>
      </p:sp>
    </p:spTree>
    <p:extLst>
      <p:ext uri="{BB962C8B-B14F-4D97-AF65-F5344CB8AC3E}">
        <p14:creationId xmlns:p14="http://schemas.microsoft.com/office/powerpoint/2010/main" val="39040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19672" y="148478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sz="2800" b="1" dirty="0">
                <a:solidFill>
                  <a:prstClr val="black"/>
                </a:solidFill>
              </a:rPr>
              <a:t>Barriere burocratiche </a:t>
            </a:r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Prescrizione solo da parte di specialisti </a:t>
            </a:r>
            <a:r>
              <a:rPr lang="it-IT" dirty="0" smtClean="0">
                <a:solidFill>
                  <a:prstClr val="black"/>
                </a:solidFill>
              </a:rPr>
              <a:t> o di        Centri abilitati</a:t>
            </a:r>
          </a:p>
          <a:p>
            <a:r>
              <a:rPr lang="it-IT" dirty="0">
                <a:solidFill>
                  <a:prstClr val="black"/>
                </a:solidFill>
              </a:rPr>
              <a:t>•  </a:t>
            </a:r>
            <a:r>
              <a:rPr lang="it-IT" b="1" dirty="0" smtClean="0">
                <a:solidFill>
                  <a:prstClr val="black"/>
                </a:solidFill>
              </a:rPr>
              <a:t>Criteri di inclusione in base a CHA2DS2-VASc - HASBLED e Criteri di esclusione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Procedura time </a:t>
            </a:r>
            <a:r>
              <a:rPr lang="it-IT" dirty="0" err="1">
                <a:solidFill>
                  <a:prstClr val="black"/>
                </a:solidFill>
              </a:rPr>
              <a:t>consuming</a:t>
            </a:r>
            <a:r>
              <a:rPr lang="it-IT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92434"/>
            <a:ext cx="502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596923" y="6525356"/>
            <a:ext cx="2151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prstClr val="black"/>
                </a:solidFill>
              </a:rPr>
              <a:t>Camm</a:t>
            </a:r>
            <a:r>
              <a:rPr lang="it-IT" sz="1200" dirty="0">
                <a:solidFill>
                  <a:prstClr val="black"/>
                </a:solidFill>
              </a:rPr>
              <a:t> AJ et al., </a:t>
            </a:r>
            <a:r>
              <a:rPr lang="it-IT" sz="1200" dirty="0" err="1">
                <a:solidFill>
                  <a:prstClr val="black"/>
                </a:solidFill>
              </a:rPr>
              <a:t>Europace</a:t>
            </a:r>
            <a:r>
              <a:rPr lang="it-IT" sz="1200" dirty="0">
                <a:solidFill>
                  <a:prstClr val="black"/>
                </a:solidFill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14867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61"/>
            <a:ext cx="9144000" cy="583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0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1114866"/>
            <a:ext cx="73448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Problematiche prescrittive</a:t>
            </a:r>
            <a:endParaRPr lang="it-IT" sz="3200" b="1" dirty="0"/>
          </a:p>
          <a:p>
            <a:r>
              <a:rPr lang="it-IT" b="1" dirty="0" smtClean="0"/>
              <a:t>• </a:t>
            </a:r>
            <a:r>
              <a:rPr lang="it-IT" b="1" dirty="0"/>
              <a:t>Livello di rischio sottostimato (elevata % di prescrizione di ASA) </a:t>
            </a:r>
            <a:endParaRPr lang="it-IT" b="1" dirty="0" smtClean="0"/>
          </a:p>
          <a:p>
            <a:r>
              <a:rPr lang="it-IT" dirty="0" smtClean="0"/>
              <a:t>• </a:t>
            </a:r>
            <a:r>
              <a:rPr lang="it-IT" dirty="0"/>
              <a:t>Eterogeneità </a:t>
            </a:r>
            <a:r>
              <a:rPr lang="it-IT" dirty="0" smtClean="0"/>
              <a:t>dei trials clinici e delle linee guida </a:t>
            </a:r>
          </a:p>
          <a:p>
            <a:r>
              <a:rPr lang="it-IT" dirty="0" smtClean="0"/>
              <a:t>• </a:t>
            </a:r>
            <a:r>
              <a:rPr lang="it-IT" dirty="0"/>
              <a:t>Paura del sanguinamento </a:t>
            </a:r>
            <a:r>
              <a:rPr lang="it-IT" dirty="0" smtClean="0"/>
              <a:t>(assenza di un test di </a:t>
            </a:r>
            <a:r>
              <a:rPr lang="it-IT" dirty="0" err="1" smtClean="0"/>
              <a:t>scoagulazione</a:t>
            </a:r>
            <a:r>
              <a:rPr lang="it-IT" dirty="0" smtClean="0"/>
              <a:t>)</a:t>
            </a:r>
          </a:p>
          <a:p>
            <a:r>
              <a:rPr lang="it-IT" dirty="0" smtClean="0"/>
              <a:t>• </a:t>
            </a:r>
            <a:r>
              <a:rPr lang="it-IT" dirty="0"/>
              <a:t>Impatto economico </a:t>
            </a:r>
          </a:p>
          <a:p>
            <a:r>
              <a:rPr lang="it-IT" dirty="0" smtClean="0"/>
              <a:t>• </a:t>
            </a:r>
            <a:r>
              <a:rPr lang="it-IT" dirty="0"/>
              <a:t>Confusione  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• </a:t>
            </a:r>
            <a:r>
              <a:rPr lang="it-IT" dirty="0"/>
              <a:t>Abbondanza di dati e farmaci in poco </a:t>
            </a:r>
            <a:r>
              <a:rPr lang="it-IT" dirty="0" smtClean="0"/>
              <a:t>tempo</a:t>
            </a:r>
          </a:p>
          <a:p>
            <a:r>
              <a:rPr lang="it-IT" dirty="0"/>
              <a:t>	</a:t>
            </a:r>
            <a:r>
              <a:rPr lang="it-IT" dirty="0" smtClean="0"/>
              <a:t>• </a:t>
            </a:r>
            <a:r>
              <a:rPr lang="it-IT" dirty="0"/>
              <a:t>Spinta da parte delle case </a:t>
            </a:r>
            <a:r>
              <a:rPr lang="it-IT" dirty="0" smtClean="0"/>
              <a:t>farmaceutiche</a:t>
            </a:r>
          </a:p>
          <a:p>
            <a:r>
              <a:rPr lang="it-IT" dirty="0"/>
              <a:t>	</a:t>
            </a:r>
            <a:r>
              <a:rPr lang="it-IT" dirty="0" smtClean="0"/>
              <a:t>• </a:t>
            </a:r>
            <a:r>
              <a:rPr lang="it-IT" dirty="0"/>
              <a:t>Pubblicità e richiesta specifica della popolazione 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• </a:t>
            </a:r>
            <a:r>
              <a:rPr lang="it-IT" dirty="0"/>
              <a:t>Mancanza di comunicazione fra specialista e MMG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12947" y="6536391"/>
            <a:ext cx="2151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Camm</a:t>
            </a:r>
            <a:r>
              <a:rPr lang="it-IT" sz="1200" dirty="0"/>
              <a:t> AJ et al., </a:t>
            </a:r>
            <a:r>
              <a:rPr lang="it-IT" sz="1200" dirty="0" err="1"/>
              <a:t>Europace</a:t>
            </a:r>
            <a:r>
              <a:rPr lang="it-IT" sz="1200" dirty="0"/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1044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7"/>
            <a:ext cx="91365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26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61"/>
            <a:ext cx="9144000" cy="583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6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1560" y="836724"/>
            <a:ext cx="78488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CRITERI </a:t>
            </a:r>
            <a:r>
              <a:rPr lang="it-IT" sz="2800" b="1" dirty="0"/>
              <a:t>DI ESCLUSIONE PER TERAPIA CON NAO</a:t>
            </a:r>
          </a:p>
          <a:p>
            <a:endParaRPr lang="it-IT" dirty="0" smtClean="0"/>
          </a:p>
          <a:p>
            <a:r>
              <a:rPr lang="it-IT" dirty="0" smtClean="0"/>
              <a:t>1 </a:t>
            </a:r>
            <a:r>
              <a:rPr lang="it-IT" dirty="0"/>
              <a:t>PAZIENTI CON RIDOTTA FUNZIONALITÀ  RENALE (</a:t>
            </a:r>
            <a:r>
              <a:rPr lang="it-IT" dirty="0" err="1"/>
              <a:t>CrCl</a:t>
            </a:r>
            <a:r>
              <a:rPr lang="it-IT" dirty="0"/>
              <a:t> &lt;15 </a:t>
            </a:r>
            <a:r>
              <a:rPr lang="it-IT" dirty="0" smtClean="0"/>
              <a:t>o 30 ml/</a:t>
            </a:r>
            <a:r>
              <a:rPr lang="it-IT" dirty="0" err="1" smtClean="0"/>
              <a:t>min</a:t>
            </a:r>
            <a:r>
              <a:rPr lang="it-IT" dirty="0"/>
              <a:t>)</a:t>
            </a:r>
          </a:p>
          <a:p>
            <a:r>
              <a:rPr lang="it-IT" dirty="0"/>
              <a:t>2 FA VALVOLARE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3 PAZIENTI IN CUI E’ PREVEDIBILE UNA SCARSA ADERENZA ALLA TERAPIA</a:t>
            </a:r>
          </a:p>
          <a:p>
            <a:r>
              <a:rPr lang="it-IT" dirty="0"/>
              <a:t>4 NEOPLASIE IN ATTO /IN PROGRESSIONE (valutazione caso per caso)</a:t>
            </a:r>
          </a:p>
          <a:p>
            <a:r>
              <a:rPr lang="it-IT" dirty="0"/>
              <a:t>5 EMORRAGIA GASTROINTESTINALE NELL'ANNO PRECEDENTE (LIMITATO A DABIGATRAN)</a:t>
            </a:r>
          </a:p>
          <a:p>
            <a:r>
              <a:rPr lang="it-IT" dirty="0"/>
              <a:t>6 IPERTENSIONE ARTERIOSA NON CONTROLLATA DALLA TERAPIA (PAS &gt;180 </a:t>
            </a:r>
            <a:r>
              <a:rPr lang="it-IT" dirty="0" err="1"/>
              <a:t>mmHg</a:t>
            </a:r>
            <a:r>
              <a:rPr lang="it-IT" dirty="0"/>
              <a:t> e/o PAD &gt;100 </a:t>
            </a:r>
            <a:r>
              <a:rPr lang="it-IT" dirty="0" err="1"/>
              <a:t>mmHg</a:t>
            </a:r>
            <a:r>
              <a:rPr lang="it-IT" dirty="0"/>
              <a:t>) </a:t>
            </a:r>
            <a:r>
              <a:rPr lang="it-IT" dirty="0" smtClean="0"/>
              <a:t> </a:t>
            </a:r>
          </a:p>
          <a:p>
            <a:r>
              <a:rPr lang="it-IT" dirty="0" smtClean="0"/>
              <a:t>7 </a:t>
            </a:r>
            <a:r>
              <a:rPr lang="it-IT" dirty="0"/>
              <a:t>PATOLOGIE EPATICHE ASSOCIATE A COAGULOPATIA E RISCHIO EMORRAGICO CLINICAMENTE SIGNIFICATIVO 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8 PIASTRINOPENIA (PLT fra 100.000/mmc e 30.000/mmc)</a:t>
            </a:r>
          </a:p>
          <a:p>
            <a:r>
              <a:rPr lang="it-IT" dirty="0"/>
              <a:t>9 TERAPIA CONCOMITANTE CON ALTRI </a:t>
            </a:r>
            <a:r>
              <a:rPr lang="it-IT" dirty="0" smtClean="0"/>
              <a:t>ANTIAGGREGANTI</a:t>
            </a:r>
          </a:p>
          <a:p>
            <a:r>
              <a:rPr lang="it-IT" dirty="0" smtClean="0"/>
              <a:t>10 GRAVIDANZA ACCERTATA O PRESUNTA (DONNA IN ETA’ FERTILE &gt; CONTRACCETTIVO SICURO)</a:t>
            </a:r>
          </a:p>
          <a:p>
            <a:r>
              <a:rPr lang="it-IT" dirty="0" smtClean="0"/>
              <a:t>11 ETA’ &lt; 18 ANNI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03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19672" y="1484780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sz="2800" b="1" dirty="0">
                <a:solidFill>
                  <a:prstClr val="black"/>
                </a:solidFill>
              </a:rPr>
              <a:t>Barriere burocratiche </a:t>
            </a:r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Prescrizione solo da parte di specialisti </a:t>
            </a:r>
            <a:r>
              <a:rPr lang="it-IT" dirty="0" smtClean="0">
                <a:solidFill>
                  <a:prstClr val="black"/>
                </a:solidFill>
              </a:rPr>
              <a:t> o di        Centri abilitati</a:t>
            </a:r>
          </a:p>
          <a:p>
            <a:r>
              <a:rPr lang="it-IT" dirty="0">
                <a:solidFill>
                  <a:prstClr val="black"/>
                </a:solidFill>
              </a:rPr>
              <a:t>•  </a:t>
            </a:r>
            <a:r>
              <a:rPr lang="it-IT" dirty="0" smtClean="0">
                <a:solidFill>
                  <a:prstClr val="black"/>
                </a:solidFill>
              </a:rPr>
              <a:t>Criteri di inclusione in base a CHA2DS2-VASc - HASBLED e Criteri di esclusione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b="1" dirty="0">
                <a:solidFill>
                  <a:prstClr val="black"/>
                </a:solidFill>
              </a:rPr>
              <a:t>Procedura time </a:t>
            </a:r>
            <a:r>
              <a:rPr lang="it-IT" b="1" dirty="0" err="1">
                <a:solidFill>
                  <a:prstClr val="black"/>
                </a:solidFill>
              </a:rPr>
              <a:t>consuming</a:t>
            </a:r>
            <a:r>
              <a:rPr lang="it-IT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92434"/>
            <a:ext cx="502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596923" y="6525356"/>
            <a:ext cx="2151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prstClr val="black"/>
                </a:solidFill>
              </a:rPr>
              <a:t>Camm</a:t>
            </a:r>
            <a:r>
              <a:rPr lang="it-IT" sz="1200" dirty="0">
                <a:solidFill>
                  <a:prstClr val="black"/>
                </a:solidFill>
              </a:rPr>
              <a:t> AJ et al., </a:t>
            </a:r>
            <a:r>
              <a:rPr lang="it-IT" sz="1200" dirty="0" err="1">
                <a:solidFill>
                  <a:prstClr val="black"/>
                </a:solidFill>
              </a:rPr>
              <a:t>Europace</a:t>
            </a:r>
            <a:r>
              <a:rPr lang="it-IT" sz="1200" dirty="0">
                <a:solidFill>
                  <a:prstClr val="black"/>
                </a:solidFill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36547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3" y="751339"/>
            <a:ext cx="74168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SELEZIONE DEL CANDIDATO A NAO E INVIO AI CENTRI PRESCRITTORI </a:t>
            </a:r>
            <a:endParaRPr lang="it-IT" sz="2800" b="1" dirty="0" smtClean="0"/>
          </a:p>
          <a:p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selezione del paziente candidato a NAO e la raccolta della documentazione destinata al medico </a:t>
            </a:r>
            <a:r>
              <a:rPr lang="it-IT" dirty="0" err="1"/>
              <a:t>prescrittore</a:t>
            </a:r>
            <a:r>
              <a:rPr lang="it-IT" dirty="0"/>
              <a:t> è di norma a carico del MMG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L’invio </a:t>
            </a:r>
            <a:r>
              <a:rPr lang="it-IT" dirty="0"/>
              <a:t>ai Centri </a:t>
            </a:r>
            <a:r>
              <a:rPr lang="it-IT" dirty="0" err="1"/>
              <a:t>prescrittori</a:t>
            </a:r>
            <a:r>
              <a:rPr lang="it-IT" dirty="0"/>
              <a:t> avverrà mediante prenotazione al CUP c/o gli specifici ambulatori attivati e consegna al paziente della impegnativa di “visita per terapia anticoagulante con NAO” accompagnata da: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• </a:t>
            </a:r>
            <a:r>
              <a:rPr lang="it-IT" dirty="0"/>
              <a:t>modulo di invio al centro </a:t>
            </a:r>
            <a:r>
              <a:rPr lang="it-IT" dirty="0" err="1"/>
              <a:t>prescrittore</a:t>
            </a:r>
            <a:r>
              <a:rPr lang="it-IT" dirty="0"/>
              <a:t> compilato nelle sue parti </a:t>
            </a:r>
          </a:p>
          <a:p>
            <a:r>
              <a:rPr lang="it-IT" dirty="0" smtClean="0"/>
              <a:t>• </a:t>
            </a:r>
            <a:r>
              <a:rPr lang="it-IT" dirty="0"/>
              <a:t>relazione clinica con anamnesi e lista dei farmaci assunti dal paziente </a:t>
            </a:r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/>
              <a:t>documentazione laboratoristica recente (emocromo, creatinina, esami di funzionalità epatica) </a:t>
            </a:r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/>
              <a:t>ecocardiogramma recente (&lt;2 anni) </a:t>
            </a:r>
            <a:endParaRPr lang="it-IT" dirty="0" smtClean="0"/>
          </a:p>
          <a:p>
            <a:r>
              <a:rPr lang="it-IT" dirty="0" smtClean="0"/>
              <a:t>• </a:t>
            </a:r>
            <a:r>
              <a:rPr lang="it-IT" dirty="0"/>
              <a:t>score CHADS-VASC </a:t>
            </a:r>
          </a:p>
          <a:p>
            <a:r>
              <a:rPr lang="it-IT" dirty="0" smtClean="0"/>
              <a:t>• </a:t>
            </a:r>
            <a:r>
              <a:rPr lang="it-IT" dirty="0"/>
              <a:t>score </a:t>
            </a:r>
            <a:r>
              <a:rPr lang="it-IT" dirty="0" smtClean="0"/>
              <a:t>HAS-BLED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07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2071223"/>
            <a:ext cx="6923306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Gestione dei pazienti in terapia con NAO</a:t>
            </a:r>
          </a:p>
          <a:p>
            <a:pPr algn="ctr"/>
            <a:r>
              <a:rPr lang="it-IT" sz="3200" dirty="0" smtClean="0"/>
              <a:t>nella pratica clinica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870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50"/>
            <a:ext cx="82296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4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5" y="2043126"/>
            <a:ext cx="87344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6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9" y="131361"/>
            <a:ext cx="8656469" cy="639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3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6" y="204788"/>
            <a:ext cx="8983663" cy="644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9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977" y="273850"/>
            <a:ext cx="8228554" cy="114244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smtClean="0">
                <a:latin typeface="Verdana" pitchFamily="32" charset="0"/>
              </a:rPr>
              <a:t>Studio ISAF:</a:t>
            </a:r>
            <a:br>
              <a:rPr lang="it-IT" altLang="it-IT" sz="2800" b="1" smtClean="0">
                <a:latin typeface="Verdana" pitchFamily="32" charset="0"/>
              </a:rPr>
            </a:br>
            <a:r>
              <a:rPr lang="it-IT" altLang="it-IT" sz="2800" b="1" smtClean="0">
                <a:latin typeface="Verdana" pitchFamily="32" charset="0"/>
              </a:rPr>
              <a:t>trattamenti antitrombotici nella FA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501989" y="1915278"/>
            <a:ext cx="2528554" cy="377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defTabSz="449263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z="2000" b="1" smtClean="0">
                <a:solidFill>
                  <a:srgbClr val="000000"/>
                </a:solidFill>
              </a:rPr>
              <a:t>6.036 pazienti totali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534643" y="6380863"/>
            <a:ext cx="3971321" cy="34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defTabSz="449263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it-IT" altLang="it-IT" smtClean="0">
                <a:solidFill>
                  <a:srgbClr val="000000"/>
                </a:solidFill>
                <a:latin typeface="Calibri" charset="0"/>
              </a:rPr>
              <a:t>Am J Cardiol. 2013 Mar 1; 111(5):705-11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9" y="1599423"/>
            <a:ext cx="6393183" cy="452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681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" y="107950"/>
            <a:ext cx="9040813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5" y="119063"/>
            <a:ext cx="8937625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71" y="836712"/>
            <a:ext cx="5472233" cy="583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80" y="116632"/>
            <a:ext cx="6838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86209"/>
            <a:ext cx="3239654" cy="45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5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55"/>
            <a:ext cx="8763235" cy="62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9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9" y="1340687"/>
            <a:ext cx="8569046" cy="525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907" y="80643"/>
            <a:ext cx="7559517" cy="720746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smtClean="0">
                <a:latin typeface="Verdana" pitchFamily="32" charset="0"/>
              </a:rPr>
              <a:t>I NAO e l’eliminazione renale</a:t>
            </a:r>
          </a:p>
        </p:txBody>
      </p:sp>
      <p:sp>
        <p:nvSpPr>
          <p:cNvPr id="32772" name="Oval 3"/>
          <p:cNvSpPr>
            <a:spLocks noChangeArrowheads="1"/>
          </p:cNvSpPr>
          <p:nvPr/>
        </p:nvSpPr>
        <p:spPr bwMode="auto">
          <a:xfrm>
            <a:off x="4139666" y="2997225"/>
            <a:ext cx="431589" cy="646823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773" name="Oval 4"/>
          <p:cNvSpPr>
            <a:spLocks noChangeArrowheads="1"/>
          </p:cNvSpPr>
          <p:nvPr/>
        </p:nvSpPr>
        <p:spPr bwMode="auto">
          <a:xfrm>
            <a:off x="8200185" y="3025787"/>
            <a:ext cx="431588" cy="646822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774" name="Oval 5"/>
          <p:cNvSpPr>
            <a:spLocks noChangeArrowheads="1"/>
          </p:cNvSpPr>
          <p:nvPr/>
        </p:nvSpPr>
        <p:spPr bwMode="auto">
          <a:xfrm>
            <a:off x="3924617" y="5804604"/>
            <a:ext cx="431589" cy="646822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775" name="Oval 6"/>
          <p:cNvSpPr>
            <a:spLocks noChangeArrowheads="1"/>
          </p:cNvSpPr>
          <p:nvPr/>
        </p:nvSpPr>
        <p:spPr bwMode="auto">
          <a:xfrm>
            <a:off x="8122529" y="5732374"/>
            <a:ext cx="431588" cy="648503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28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8" y="371476"/>
            <a:ext cx="8240713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4" y="393712"/>
            <a:ext cx="8218487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6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6" y="371476"/>
            <a:ext cx="8161337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9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4" y="365137"/>
            <a:ext cx="8194675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2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4" y="382598"/>
            <a:ext cx="8207375" cy="60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1114866"/>
            <a:ext cx="73448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</a:rPr>
              <a:t>Problematiche prescrittive</a:t>
            </a:r>
            <a:endParaRPr lang="it-IT" sz="3200" b="1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• </a:t>
            </a:r>
            <a:r>
              <a:rPr lang="it-IT" dirty="0" smtClean="0">
                <a:solidFill>
                  <a:prstClr val="black"/>
                </a:solidFill>
              </a:rPr>
              <a:t>Livello </a:t>
            </a:r>
            <a:r>
              <a:rPr lang="it-IT" dirty="0">
                <a:solidFill>
                  <a:prstClr val="black"/>
                </a:solidFill>
              </a:rPr>
              <a:t>di rischio sottostimato (elevata % di prescrizione di ASA)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b="1" dirty="0" smtClean="0">
                <a:solidFill>
                  <a:prstClr val="black"/>
                </a:solidFill>
              </a:rPr>
              <a:t>• Differenze tra i dati dei trials clinici e  quelli della vita reale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Paura del sanguinamento </a:t>
            </a:r>
            <a:r>
              <a:rPr lang="it-IT" dirty="0" smtClean="0">
                <a:solidFill>
                  <a:prstClr val="black"/>
                </a:solidFill>
              </a:rPr>
              <a:t>(assenza di un test di </a:t>
            </a:r>
            <a:r>
              <a:rPr lang="it-IT" dirty="0" err="1" smtClean="0">
                <a:solidFill>
                  <a:prstClr val="black"/>
                </a:solidFill>
              </a:rPr>
              <a:t>scoagulazione</a:t>
            </a:r>
            <a:r>
              <a:rPr lang="it-IT" dirty="0" smtClean="0">
                <a:solidFill>
                  <a:prstClr val="black"/>
                </a:solidFill>
              </a:rPr>
              <a:t>)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Impatto economico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Confusione 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Abbondanza di dati e farmaci in poco </a:t>
            </a:r>
            <a:r>
              <a:rPr lang="it-IT" dirty="0" smtClean="0">
                <a:solidFill>
                  <a:prstClr val="black"/>
                </a:solidFill>
              </a:rPr>
              <a:t>tempo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Spinta da parte delle case </a:t>
            </a:r>
            <a:r>
              <a:rPr lang="it-IT" dirty="0" smtClean="0">
                <a:solidFill>
                  <a:prstClr val="black"/>
                </a:solidFill>
              </a:rPr>
              <a:t>farmaceutiche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Pubblicità e richiesta specifica della popolazione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Mancanza di comunicazione fra specialista e MMG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12947" y="6536391"/>
            <a:ext cx="2151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prstClr val="black"/>
                </a:solidFill>
              </a:rPr>
              <a:t>Camm</a:t>
            </a:r>
            <a:r>
              <a:rPr lang="it-IT" sz="1200" dirty="0">
                <a:solidFill>
                  <a:prstClr val="black"/>
                </a:solidFill>
              </a:rPr>
              <a:t> AJ et al., </a:t>
            </a:r>
            <a:r>
              <a:rPr lang="it-IT" sz="1200" dirty="0" err="1">
                <a:solidFill>
                  <a:prstClr val="black"/>
                </a:solidFill>
              </a:rPr>
              <a:t>Europace</a:t>
            </a:r>
            <a:r>
              <a:rPr lang="it-IT" sz="1200" dirty="0">
                <a:solidFill>
                  <a:prstClr val="black"/>
                </a:solidFill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42395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6" y="336550"/>
            <a:ext cx="8755063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98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6" y="668350"/>
            <a:ext cx="8732837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6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548"/>
            <a:ext cx="8686800" cy="56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250"/>
            <a:ext cx="822960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6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94"/>
            <a:ext cx="8679357" cy="34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3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95" y="347673"/>
            <a:ext cx="7464425" cy="61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835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6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5" y="692697"/>
            <a:ext cx="9155109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060855"/>
            <a:ext cx="9111688" cy="325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99226"/>
            <a:ext cx="8964488" cy="307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24" y="336550"/>
            <a:ext cx="8766175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5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6570"/>
            <a:ext cx="8424936" cy="20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9" y="2005938"/>
            <a:ext cx="44100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29201"/>
            <a:ext cx="9865096" cy="15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309"/>
            <a:ext cx="9144000" cy="31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98" y="2013491"/>
            <a:ext cx="5353050" cy="31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6570"/>
            <a:ext cx="8424936" cy="206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1" y="5128171"/>
            <a:ext cx="9865096" cy="15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309"/>
            <a:ext cx="9144000" cy="31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5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04926"/>
            <a:ext cx="6858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7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8" y="1039813"/>
            <a:ext cx="7304087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4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244856" cy="46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5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45" y="1295410"/>
            <a:ext cx="67913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6" y="196863"/>
            <a:ext cx="8129135" cy="618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4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" y="188640"/>
            <a:ext cx="90773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339752" y="6309335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dirty="0" err="1"/>
              <a:t>Greinacher</a:t>
            </a:r>
            <a:r>
              <a:rPr lang="it-IT" sz="1200" dirty="0"/>
              <a:t> A. et al, </a:t>
            </a:r>
            <a:r>
              <a:rPr lang="it-IT" sz="1200" dirty="0" err="1"/>
              <a:t>Trombosis</a:t>
            </a:r>
            <a:r>
              <a:rPr lang="it-IT" sz="1200" dirty="0"/>
              <a:t> and </a:t>
            </a:r>
            <a:r>
              <a:rPr lang="it-IT" sz="1200" dirty="0" err="1"/>
              <a:t>Haemostasis</a:t>
            </a:r>
            <a:r>
              <a:rPr lang="it-IT" sz="1200" dirty="0"/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3195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8769"/>
            <a:ext cx="8712968" cy="197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11560" y="6021286"/>
            <a:ext cx="288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Pollack CV et al., NEJM 2015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93698" y="5989939"/>
            <a:ext cx="2740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Connolly et al., NEJM 2016 </a:t>
            </a:r>
            <a:endParaRPr lang="it-IT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" y="44624"/>
            <a:ext cx="901368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1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08539"/>
            <a:ext cx="67722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5547" y="-27372"/>
            <a:ext cx="5514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/>
              <a:t>Gestione dei sanguinamenti </a:t>
            </a:r>
          </a:p>
        </p:txBody>
      </p:sp>
      <p:sp>
        <p:nvSpPr>
          <p:cNvPr id="5" name="Rettangolo 4"/>
          <p:cNvSpPr/>
          <p:nvPr/>
        </p:nvSpPr>
        <p:spPr>
          <a:xfrm>
            <a:off x="7058671" y="4566618"/>
            <a:ext cx="2085329" cy="22467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400" b="1" dirty="0"/>
              <a:t>PCC</a:t>
            </a:r>
            <a:r>
              <a:rPr lang="it-IT" sz="1400" dirty="0"/>
              <a:t>: </a:t>
            </a:r>
            <a:r>
              <a:rPr lang="it-IT" sz="1400" dirty="0" err="1"/>
              <a:t>prothrombin</a:t>
            </a:r>
            <a:r>
              <a:rPr lang="it-IT" sz="1400" dirty="0"/>
              <a:t> </a:t>
            </a:r>
            <a:r>
              <a:rPr lang="it-IT" sz="1400" dirty="0" err="1"/>
              <a:t>complex</a:t>
            </a:r>
            <a:r>
              <a:rPr lang="it-IT" sz="1400" dirty="0"/>
              <a:t> concentrate 50 U/kg + 25 U/kg </a:t>
            </a:r>
            <a:r>
              <a:rPr lang="it-IT" sz="1400" dirty="0" err="1"/>
              <a:t>if</a:t>
            </a:r>
            <a:r>
              <a:rPr lang="it-IT" sz="1400" dirty="0"/>
              <a:t> </a:t>
            </a:r>
            <a:r>
              <a:rPr lang="it-IT" sz="1400" dirty="0" err="1" smtClean="0"/>
              <a:t>indicated</a:t>
            </a:r>
            <a:endParaRPr lang="it-IT" sz="1400" dirty="0" smtClean="0"/>
          </a:p>
          <a:p>
            <a:r>
              <a:rPr lang="it-IT" sz="1400" dirty="0" smtClean="0"/>
              <a:t> </a:t>
            </a:r>
            <a:r>
              <a:rPr lang="it-IT" sz="1400" b="1" dirty="0" err="1"/>
              <a:t>aPCC</a:t>
            </a:r>
            <a:r>
              <a:rPr lang="it-IT" sz="1400" dirty="0"/>
              <a:t>: </a:t>
            </a:r>
            <a:r>
              <a:rPr lang="it-IT" sz="1400" dirty="0" err="1"/>
              <a:t>activated</a:t>
            </a:r>
            <a:r>
              <a:rPr lang="it-IT" sz="1400" dirty="0"/>
              <a:t> </a:t>
            </a:r>
            <a:r>
              <a:rPr lang="it-IT" sz="1400" dirty="0" err="1"/>
              <a:t>prothrombin</a:t>
            </a:r>
            <a:r>
              <a:rPr lang="it-IT" sz="1400" dirty="0"/>
              <a:t> </a:t>
            </a:r>
            <a:r>
              <a:rPr lang="it-IT" sz="1400" dirty="0" err="1"/>
              <a:t>complex</a:t>
            </a:r>
            <a:r>
              <a:rPr lang="it-IT" sz="1400" dirty="0"/>
              <a:t> concentrate 50 U/kg, </a:t>
            </a:r>
            <a:r>
              <a:rPr lang="it-IT" sz="1400" dirty="0" err="1"/>
              <a:t>max</a:t>
            </a:r>
            <a:r>
              <a:rPr lang="it-IT" sz="1400" dirty="0"/>
              <a:t> </a:t>
            </a:r>
            <a:r>
              <a:rPr lang="it-IT" sz="1400" dirty="0" smtClean="0"/>
              <a:t>200U/kg/</a:t>
            </a:r>
            <a:r>
              <a:rPr lang="it-IT" sz="1400" dirty="0" err="1" smtClean="0"/>
              <a:t>day</a:t>
            </a:r>
            <a:endParaRPr lang="it-IT" sz="1400" dirty="0" smtClean="0"/>
          </a:p>
          <a:p>
            <a:r>
              <a:rPr lang="it-IT" sz="1400" dirty="0" smtClean="0"/>
              <a:t> </a:t>
            </a:r>
            <a:r>
              <a:rPr lang="it-IT" sz="1400" b="1" dirty="0" err="1"/>
              <a:t>rF-VIIa</a:t>
            </a:r>
            <a:r>
              <a:rPr lang="it-IT" sz="1400" b="1" dirty="0"/>
              <a:t>:</a:t>
            </a:r>
            <a:r>
              <a:rPr lang="it-IT" sz="1400" dirty="0"/>
              <a:t> (</a:t>
            </a:r>
            <a:r>
              <a:rPr lang="it-IT" sz="1400" dirty="0" err="1"/>
              <a:t>NovoSeven</a:t>
            </a:r>
            <a:r>
              <a:rPr lang="it-IT" sz="1400" dirty="0"/>
              <a:t>) 90 </a:t>
            </a:r>
            <a:r>
              <a:rPr lang="it-IT" sz="1400" dirty="0" err="1"/>
              <a:t>mcg</a:t>
            </a:r>
            <a:r>
              <a:rPr lang="it-IT" sz="1400" dirty="0"/>
              <a:t>/kg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309"/>
            <a:ext cx="9144000" cy="31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7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55576" y="1114866"/>
            <a:ext cx="734481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</a:rPr>
              <a:t>Problematiche prescrittive</a:t>
            </a:r>
            <a:endParaRPr lang="it-IT" sz="3200" b="1" dirty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Livello di rischio sottostimato (elevata % di prescrizione di ASA)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Eterogeneità </a:t>
            </a:r>
            <a:r>
              <a:rPr lang="it-IT" dirty="0" smtClean="0">
                <a:solidFill>
                  <a:prstClr val="black"/>
                </a:solidFill>
              </a:rPr>
              <a:t>dei trials clinici e delle linee guida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b="1" dirty="0">
                <a:solidFill>
                  <a:prstClr val="black"/>
                </a:solidFill>
              </a:rPr>
              <a:t>Paura del sanguinamento </a:t>
            </a:r>
            <a:r>
              <a:rPr lang="it-IT" b="1" dirty="0" smtClean="0">
                <a:solidFill>
                  <a:prstClr val="black"/>
                </a:solidFill>
              </a:rPr>
              <a:t>(assenza di un test affidabile di </a:t>
            </a:r>
            <a:r>
              <a:rPr lang="it-IT" b="1" dirty="0" err="1" smtClean="0">
                <a:solidFill>
                  <a:prstClr val="black"/>
                </a:solidFill>
              </a:rPr>
              <a:t>scoagulazione</a:t>
            </a:r>
            <a:r>
              <a:rPr lang="it-IT" b="1" dirty="0" smtClean="0">
                <a:solidFill>
                  <a:prstClr val="black"/>
                </a:solidFill>
              </a:rPr>
              <a:t>)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Impatto economico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Confusione 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Abbondanza di dati e farmaci in poco </a:t>
            </a:r>
            <a:r>
              <a:rPr lang="it-IT" dirty="0" smtClean="0">
                <a:solidFill>
                  <a:prstClr val="black"/>
                </a:solidFill>
              </a:rPr>
              <a:t>tempo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Spinta da parte delle case </a:t>
            </a:r>
            <a:r>
              <a:rPr lang="it-IT" dirty="0" smtClean="0">
                <a:solidFill>
                  <a:prstClr val="black"/>
                </a:solidFill>
              </a:rPr>
              <a:t>farmaceutiche</a:t>
            </a: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Pubblicità e richiesta specifica della popolazione </a:t>
            </a:r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	</a:t>
            </a:r>
            <a:r>
              <a:rPr lang="it-IT" dirty="0" smtClean="0">
                <a:solidFill>
                  <a:prstClr val="black"/>
                </a:solidFill>
              </a:rPr>
              <a:t>• </a:t>
            </a:r>
            <a:r>
              <a:rPr lang="it-IT" dirty="0">
                <a:solidFill>
                  <a:prstClr val="black"/>
                </a:solidFill>
              </a:rPr>
              <a:t>Mancanza di comunicazione fra specialista e MMG </a:t>
            </a:r>
          </a:p>
        </p:txBody>
      </p:sp>
      <p:sp>
        <p:nvSpPr>
          <p:cNvPr id="5" name="Rettangolo 4"/>
          <p:cNvSpPr/>
          <p:nvPr/>
        </p:nvSpPr>
        <p:spPr>
          <a:xfrm>
            <a:off x="6812947" y="6536391"/>
            <a:ext cx="2151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>
                <a:solidFill>
                  <a:prstClr val="black"/>
                </a:solidFill>
              </a:rPr>
              <a:t>Camm</a:t>
            </a:r>
            <a:r>
              <a:rPr lang="it-IT" sz="1200" dirty="0">
                <a:solidFill>
                  <a:prstClr val="black"/>
                </a:solidFill>
              </a:rPr>
              <a:t> AJ et al., </a:t>
            </a:r>
            <a:r>
              <a:rPr lang="it-IT" sz="1200" dirty="0" err="1">
                <a:solidFill>
                  <a:prstClr val="black"/>
                </a:solidFill>
              </a:rPr>
              <a:t>Europace</a:t>
            </a:r>
            <a:r>
              <a:rPr lang="it-IT" sz="1200" dirty="0">
                <a:solidFill>
                  <a:prstClr val="black"/>
                </a:solidFill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32396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2" y="764708"/>
            <a:ext cx="8373834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6" y="188641"/>
            <a:ext cx="846323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it-IT" dirty="0" smtClean="0"/>
              <a:t>Conclusioni-1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027747"/>
            <a:ext cx="8229600" cy="4525963"/>
          </a:xfrm>
        </p:spPr>
        <p:txBody>
          <a:bodyPr>
            <a:normAutofit/>
          </a:bodyPr>
          <a:lstStyle/>
          <a:p>
            <a:r>
              <a:rPr lang="it-IT" b="1" dirty="0"/>
              <a:t>Ragionevoli certezze</a:t>
            </a:r>
            <a:r>
              <a:rPr lang="it-IT" dirty="0"/>
              <a:t>.</a:t>
            </a:r>
            <a:r>
              <a:rPr lang="it-IT" sz="2400" dirty="0"/>
              <a:t> I nuovi anticoagulanti orali sono stati sviluppati per superare i numerosi limiti del </a:t>
            </a:r>
            <a:r>
              <a:rPr lang="it-IT" sz="2400" dirty="0" err="1"/>
              <a:t>warfarin</a:t>
            </a:r>
            <a:r>
              <a:rPr lang="it-IT" sz="2400" dirty="0"/>
              <a:t> nella prevenzione del tromboembolismo nei pazienti affetti da </a:t>
            </a:r>
            <a:r>
              <a:rPr lang="it-IT" sz="2400" dirty="0" err="1"/>
              <a:t>ﬁbrillazione</a:t>
            </a:r>
            <a:r>
              <a:rPr lang="it-IT" sz="2400" dirty="0"/>
              <a:t> atriale. Tutti i quattro nuovi farmaci (</a:t>
            </a:r>
            <a:r>
              <a:rPr lang="it-IT" sz="2400" dirty="0" err="1"/>
              <a:t>dabigatran</a:t>
            </a:r>
            <a:r>
              <a:rPr lang="it-IT" sz="2400" dirty="0"/>
              <a:t>, </a:t>
            </a:r>
            <a:r>
              <a:rPr lang="it-IT" sz="2400" dirty="0" err="1"/>
              <a:t>rivaroxaban</a:t>
            </a:r>
            <a:r>
              <a:rPr lang="it-IT" sz="2400" dirty="0"/>
              <a:t>, </a:t>
            </a:r>
            <a:r>
              <a:rPr lang="it-IT" sz="2400" dirty="0" err="1"/>
              <a:t>apixaban</a:t>
            </a:r>
            <a:r>
              <a:rPr lang="it-IT" sz="2400" dirty="0"/>
              <a:t> ed </a:t>
            </a:r>
            <a:r>
              <a:rPr lang="it-IT" sz="2400" dirty="0" err="1"/>
              <a:t>edoxaban</a:t>
            </a:r>
            <a:r>
              <a:rPr lang="it-IT" sz="2400" dirty="0"/>
              <a:t>) sono risultati per </a:t>
            </a:r>
            <a:r>
              <a:rPr lang="it-IT" sz="2400" dirty="0" err="1"/>
              <a:t>efﬁcacia</a:t>
            </a:r>
            <a:r>
              <a:rPr lang="it-IT" sz="2400" dirty="0"/>
              <a:t> almeno non inferiori al </a:t>
            </a:r>
            <a:r>
              <a:rPr lang="it-IT" sz="2400" dirty="0" err="1"/>
              <a:t>warfarin</a:t>
            </a:r>
            <a:r>
              <a:rPr lang="it-IT" sz="2400" dirty="0"/>
              <a:t> e soprattutto sicuri con una </a:t>
            </a:r>
            <a:r>
              <a:rPr lang="it-IT" sz="2400" b="1" dirty="0" err="1"/>
              <a:t>signiﬁcativa</a:t>
            </a:r>
            <a:r>
              <a:rPr lang="it-IT" sz="2400" b="1" dirty="0"/>
              <a:t> riduzione del rischio emorragico</a:t>
            </a:r>
            <a:r>
              <a:rPr lang="it-IT" sz="2400" dirty="0"/>
              <a:t>, in particolare dei </a:t>
            </a:r>
            <a:r>
              <a:rPr lang="it-IT" sz="2400" b="1" dirty="0"/>
              <a:t>sanguinamenti intracranici</a:t>
            </a:r>
            <a:r>
              <a:rPr lang="it-IT" sz="2400" dirty="0"/>
              <a:t>, nonché con un trend di riduzione della mortalità.</a:t>
            </a:r>
          </a:p>
          <a:p>
            <a:endParaRPr lang="it-I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38" y="4245827"/>
            <a:ext cx="20764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/>
          <a:p>
            <a:r>
              <a:rPr lang="it-IT" dirty="0" smtClean="0"/>
              <a:t>Conclusioni-2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/>
              <a:t>Aspetti controversi</a:t>
            </a:r>
            <a:r>
              <a:rPr lang="it-IT" sz="2400" dirty="0"/>
              <a:t>. 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I </a:t>
            </a:r>
            <a:r>
              <a:rPr lang="it-IT" sz="2400" dirty="0"/>
              <a:t>nuovi anticoagulanti orali si stanno diffondendo lentamente nel nostro Paese, in particolare per timori, quali il possibile utilizzo di questi farmaci nei pazienti anziani e con </a:t>
            </a:r>
            <a:r>
              <a:rPr lang="it-IT" sz="2400" dirty="0" err="1" smtClean="0"/>
              <a:t>insufﬁcienza</a:t>
            </a:r>
            <a:r>
              <a:rPr lang="it-IT" sz="2400" dirty="0" smtClean="0"/>
              <a:t> </a:t>
            </a:r>
            <a:r>
              <a:rPr lang="it-IT" sz="2400" dirty="0"/>
              <a:t>renale, </a:t>
            </a:r>
            <a:r>
              <a:rPr lang="it-IT" sz="2400" dirty="0" smtClean="0"/>
              <a:t> la mancanza di test affidabili di controllo della coagulazione ed </a:t>
            </a:r>
            <a:r>
              <a:rPr lang="it-IT" sz="2400" dirty="0"/>
              <a:t>il </a:t>
            </a:r>
            <a:r>
              <a:rPr lang="it-IT" sz="2400" dirty="0" smtClean="0"/>
              <a:t> </a:t>
            </a:r>
            <a:r>
              <a:rPr lang="it-IT" sz="2400" dirty="0"/>
              <a:t>trattamento degli eventi emorragici</a:t>
            </a:r>
            <a:r>
              <a:rPr lang="it-IT" sz="2400" dirty="0" smtClean="0"/>
              <a:t>.</a:t>
            </a:r>
          </a:p>
          <a:p>
            <a:pPr marL="0" indent="0">
              <a:buNone/>
            </a:pPr>
            <a:r>
              <a:rPr lang="it-IT" sz="2400" b="1" dirty="0"/>
              <a:t>Prospettive</a:t>
            </a:r>
            <a:r>
              <a:rPr lang="it-IT" sz="2400" dirty="0"/>
              <a:t>. Con le numerose conferme </a:t>
            </a:r>
            <a:r>
              <a:rPr lang="it-IT" sz="2400" dirty="0" smtClean="0"/>
              <a:t>dai </a:t>
            </a:r>
            <a:r>
              <a:rPr lang="it-IT" sz="2400" dirty="0"/>
              <a:t>dati </a:t>
            </a:r>
            <a:r>
              <a:rPr lang="it-IT" sz="2400" dirty="0" smtClean="0"/>
              <a:t>del </a:t>
            </a:r>
            <a:r>
              <a:rPr lang="it-IT" sz="2400" dirty="0" err="1"/>
              <a:t>real</a:t>
            </a:r>
            <a:r>
              <a:rPr lang="it-IT" sz="2400" dirty="0"/>
              <a:t> world che attestano l</a:t>
            </a:r>
            <a:r>
              <a:rPr lang="it-IT" sz="2400" dirty="0" smtClean="0"/>
              <a:t>’ </a:t>
            </a:r>
            <a:r>
              <a:rPr lang="it-IT" sz="2400" dirty="0" err="1" smtClean="0"/>
              <a:t>efﬁcacia</a:t>
            </a:r>
            <a:r>
              <a:rPr lang="it-IT" sz="2400" dirty="0" smtClean="0"/>
              <a:t> </a:t>
            </a:r>
            <a:r>
              <a:rPr lang="it-IT" sz="2400" dirty="0"/>
              <a:t>e la sicurezza dei nuovi anticoagulanti orali e lo sviluppo degli antidoti, si dovrebbe assistere ad un più ampio utilizzo di questi nuovi </a:t>
            </a:r>
            <a:r>
              <a:rPr lang="it-IT" sz="2400" dirty="0" smtClean="0"/>
              <a:t>farmaci </a:t>
            </a:r>
            <a:r>
              <a:rPr lang="it-IT" sz="2400" dirty="0"/>
              <a:t>p</a:t>
            </a:r>
            <a:r>
              <a:rPr lang="it-IT" sz="2400" dirty="0" smtClean="0"/>
              <a:t>er un più estesa e sicura prevenzione del rischio trombo-embolico nei pazienti con  FANV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85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2" y="9"/>
            <a:ext cx="9241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339761" y="4293106"/>
            <a:ext cx="4381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Grazie per l’attenzione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7585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2" y="1124745"/>
            <a:ext cx="852339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15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764704"/>
            <a:ext cx="9144000" cy="347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514918" y="6309335"/>
            <a:ext cx="24495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prstClr val="black"/>
                </a:solidFill>
              </a:rPr>
              <a:t>Heidbuchel</a:t>
            </a:r>
            <a:r>
              <a:rPr lang="fr-FR" sz="1200" dirty="0">
                <a:solidFill>
                  <a:prstClr val="black"/>
                </a:solidFill>
              </a:rPr>
              <a:t> H et al., </a:t>
            </a:r>
            <a:r>
              <a:rPr lang="fr-FR" sz="1200" dirty="0" err="1">
                <a:solidFill>
                  <a:prstClr val="black"/>
                </a:solidFill>
              </a:rPr>
              <a:t>Europace</a:t>
            </a:r>
            <a:r>
              <a:rPr lang="fr-FR" sz="1200" dirty="0">
                <a:solidFill>
                  <a:prstClr val="black"/>
                </a:solidFill>
              </a:rPr>
              <a:t>, 2013 </a:t>
            </a:r>
            <a:endParaRPr 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395288" y="1557338"/>
            <a:ext cx="8353425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it-IT" altLang="it-IT" sz="2400" b="1" i="1" dirty="0" smtClean="0">
                <a:solidFill>
                  <a:srgbClr val="0070C0"/>
                </a:solidFill>
                <a:latin typeface="Calibri" pitchFamily="34" charset="0"/>
              </a:rPr>
              <a:t>Motivazioni per le quali i medici sottoutilizzano la terapia OA nei pazienti  anziani con AF:</a:t>
            </a:r>
          </a:p>
          <a:p>
            <a:pPr eaLnBrk="0" fontAlgn="base" hangingPunct="0"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en-GB" altLang="it-IT" sz="1000" b="1" i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t-IT" altLang="it-IT" sz="2400" dirty="0" smtClean="0">
                <a:solidFill>
                  <a:srgbClr val="000000"/>
                </a:solidFill>
                <a:latin typeface="Calibri" pitchFamily="34" charset="0"/>
              </a:rPr>
              <a:t>alto rischio di sanguinamenti correlato all'età</a:t>
            </a:r>
          </a:p>
          <a:p>
            <a:pPr lvl="1" eaLnBrk="0" fontAlgn="base" hangingPunct="0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t-IT" altLang="it-IT" sz="2400" dirty="0" smtClean="0">
                <a:solidFill>
                  <a:srgbClr val="000000"/>
                </a:solidFill>
                <a:latin typeface="Calibri" pitchFamily="34" charset="0"/>
              </a:rPr>
              <a:t>sanguinamenti correlati a caduta</a:t>
            </a:r>
          </a:p>
          <a:p>
            <a:pPr lvl="1" eaLnBrk="0" fontAlgn="base" hangingPunct="0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altLang="it-IT" sz="2400" dirty="0" err="1" smtClean="0">
                <a:solidFill>
                  <a:srgbClr val="000000"/>
                </a:solidFill>
                <a:latin typeface="Calibri" pitchFamily="34" charset="0"/>
              </a:rPr>
              <a:t>limiti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 di </a:t>
            </a:r>
            <a:r>
              <a:rPr lang="en-GB" altLang="it-IT" sz="2400" dirty="0" err="1" smtClean="0">
                <a:solidFill>
                  <a:srgbClr val="000000"/>
                </a:solidFill>
                <a:latin typeface="Calibri" pitchFamily="34" charset="0"/>
              </a:rPr>
              <a:t>conoscenza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altLang="it-IT" sz="2400" dirty="0" smtClean="0">
                <a:solidFill>
                  <a:srgbClr val="000000"/>
                </a:solidFill>
                <a:latin typeface="Calibri" pitchFamily="34" charset="0"/>
              </a:rPr>
              <a:t>sull'entità del rischio di ictus e </a:t>
            </a:r>
            <a:r>
              <a:rPr lang="en-GB" altLang="it-IT" sz="2400" dirty="0" err="1" smtClean="0">
                <a:solidFill>
                  <a:srgbClr val="000000"/>
                </a:solidFill>
                <a:latin typeface="Calibri" pitchFamily="34" charset="0"/>
              </a:rPr>
              <a:t>sul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it-IT" sz="2400" dirty="0" err="1" smtClean="0">
                <a:solidFill>
                  <a:srgbClr val="000000"/>
                </a:solidFill>
                <a:latin typeface="Calibri" pitchFamily="34" charset="0"/>
              </a:rPr>
              <a:t>rapporto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it-IT" altLang="it-IT" sz="2400" dirty="0" smtClean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GB" altLang="it-IT" sz="2400" dirty="0" err="1" smtClean="0">
                <a:solidFill>
                  <a:srgbClr val="000000"/>
                </a:solidFill>
                <a:latin typeface="Calibri" pitchFamily="34" charset="0"/>
              </a:rPr>
              <a:t>eneficio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/</a:t>
            </a:r>
            <a:r>
              <a:rPr lang="en-GB" altLang="it-IT" sz="2400" dirty="0" err="1" smtClean="0">
                <a:solidFill>
                  <a:srgbClr val="000000"/>
                </a:solidFill>
                <a:latin typeface="Calibri" pitchFamily="34" charset="0"/>
              </a:rPr>
              <a:t>danno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it-IT" sz="2400" dirty="0" err="1" smtClean="0">
                <a:solidFill>
                  <a:srgbClr val="000000"/>
                </a:solidFill>
                <a:latin typeface="Calibri" pitchFamily="34" charset="0"/>
              </a:rPr>
              <a:t>nell’estensione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it-IT" sz="2400" dirty="0" err="1" smtClean="0">
                <a:solidFill>
                  <a:srgbClr val="000000"/>
                </a:solidFill>
                <a:latin typeface="Calibri" pitchFamily="34" charset="0"/>
              </a:rPr>
              <a:t>della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altLang="it-IT" sz="2400" dirty="0" err="1" smtClean="0">
                <a:solidFill>
                  <a:srgbClr val="000000"/>
                </a:solidFill>
                <a:latin typeface="Calibri" pitchFamily="34" charset="0"/>
              </a:rPr>
              <a:t>terapia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 con OAT </a:t>
            </a:r>
          </a:p>
          <a:p>
            <a:pPr lvl="1" eaLnBrk="0" fontAlgn="base" hangingPunct="0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t-IT" altLang="it-IT" sz="2400" dirty="0" smtClean="0">
                <a:solidFill>
                  <a:srgbClr val="000000"/>
                </a:solidFill>
                <a:latin typeface="Calibri" pitchFamily="34" charset="0"/>
              </a:rPr>
              <a:t>Mancanza di documentazione scientifica  sulla </a:t>
            </a:r>
            <a:r>
              <a:rPr lang="it-IT" altLang="it-IT" sz="2400" dirty="0" err="1" smtClean="0">
                <a:solidFill>
                  <a:srgbClr val="000000"/>
                </a:solidFill>
                <a:latin typeface="Calibri" pitchFamily="34" charset="0"/>
              </a:rPr>
              <a:t>eligibilità</a:t>
            </a:r>
            <a:r>
              <a:rPr lang="it-IT" altLang="it-IT" sz="2400" dirty="0" smtClean="0">
                <a:solidFill>
                  <a:srgbClr val="000000"/>
                </a:solidFill>
                <a:latin typeface="Calibri" pitchFamily="34" charset="0"/>
              </a:rPr>
              <a:t> degli anziani alla terapia anticoagulante VKA e/o 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DOAC </a:t>
            </a:r>
          </a:p>
          <a:p>
            <a:pPr lvl="1" eaLnBrk="0" fontAlgn="base" hangingPunct="0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it-IT" altLang="it-IT" sz="2400" dirty="0" smtClean="0">
                <a:solidFill>
                  <a:srgbClr val="000000"/>
                </a:solidFill>
                <a:latin typeface="Calibri" pitchFamily="34" charset="0"/>
              </a:rPr>
              <a:t>Rischio di sanguinamento con </a:t>
            </a:r>
            <a:r>
              <a:rPr lang="en-GB" altLang="it-IT" sz="2400" dirty="0" smtClean="0">
                <a:solidFill>
                  <a:srgbClr val="000000"/>
                </a:solidFill>
                <a:latin typeface="Calibri" pitchFamily="34" charset="0"/>
              </a:rPr>
              <a:t>DOAC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015288" cy="106521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t-IT" altLang="it-IT" sz="2400" b="1" smtClean="0"/>
              <a:t>Gli anticoagulanti orali frequentemente sono meno usati nei pazienti anziani, nonostante il loro più alto rischio di ictus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11188" y="6423025"/>
            <a:ext cx="6002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it-IT" sz="1000" b="1" smtClean="0">
                <a:solidFill>
                  <a:srgbClr val="000000"/>
                </a:solidFill>
                <a:latin typeface="Calibri" pitchFamily="34" charset="0"/>
              </a:rPr>
              <a:t>Bo M, et al, Eur J Intern </a:t>
            </a:r>
            <a:r>
              <a:rPr lang="it-IT" altLang="it-IT" sz="1000" b="1" smtClean="0">
                <a:solidFill>
                  <a:srgbClr val="000000"/>
                </a:solidFill>
                <a:latin typeface="Calibri" pitchFamily="34" charset="0"/>
              </a:rPr>
              <a:t>Med (2017), http://dx.doi.org/10.1016/j.ejim.2017.03.012</a:t>
            </a:r>
          </a:p>
        </p:txBody>
      </p:sp>
    </p:spTree>
    <p:extLst>
      <p:ext uri="{BB962C8B-B14F-4D97-AF65-F5344CB8AC3E}">
        <p14:creationId xmlns:p14="http://schemas.microsoft.com/office/powerpoint/2010/main" val="32748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asellaDiTesto 7"/>
          <p:cNvSpPr txBox="1">
            <a:spLocks noChangeArrowheads="1"/>
          </p:cNvSpPr>
          <p:nvPr/>
        </p:nvSpPr>
        <p:spPr bwMode="auto">
          <a:xfrm>
            <a:off x="34925" y="323851"/>
            <a:ext cx="9001125" cy="4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9" tIns="45551" rIns="91099" bIns="4555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it-IT" sz="2400" b="1">
                <a:solidFill>
                  <a:srgbClr val="FF0000"/>
                </a:solidFill>
              </a:rPr>
              <a:t>Stroke or systemic embolic events</a:t>
            </a:r>
          </a:p>
        </p:txBody>
      </p:sp>
      <p:sp>
        <p:nvSpPr>
          <p:cNvPr id="98307" name="CasellaDiTesto 1"/>
          <p:cNvSpPr txBox="1">
            <a:spLocks noChangeArrowheads="1"/>
          </p:cNvSpPr>
          <p:nvPr/>
        </p:nvSpPr>
        <p:spPr bwMode="auto">
          <a:xfrm>
            <a:off x="6372225" y="6505622"/>
            <a:ext cx="2376488" cy="31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99" tIns="45551" rIns="91099" bIns="4555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t-IT" altLang="it-IT" sz="1400">
                <a:solidFill>
                  <a:srgbClr val="000000"/>
                </a:solidFill>
              </a:rPr>
              <a:t> Ruff C,  Lancet 2013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3" y="1143003"/>
            <a:ext cx="85217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CasellaDiTesto 4"/>
          <p:cNvSpPr txBox="1">
            <a:spLocks noChangeArrowheads="1"/>
          </p:cNvSpPr>
          <p:nvPr/>
        </p:nvSpPr>
        <p:spPr bwMode="auto">
          <a:xfrm>
            <a:off x="428673" y="5143500"/>
            <a:ext cx="18446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99" tIns="45551" rIns="91099" bIns="4555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Dabigatran 150 mg bid</a:t>
            </a:r>
          </a:p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Rivaroxaban 20 mg od</a:t>
            </a:r>
          </a:p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Apixaban 5 mg bid</a:t>
            </a:r>
          </a:p>
          <a:p>
            <a:pPr>
              <a:lnSpc>
                <a:spcPct val="150000"/>
              </a:lnSpc>
              <a:defRPr/>
            </a:pPr>
            <a:r>
              <a:rPr lang="it-IT" sz="1400">
                <a:solidFill>
                  <a:prstClr val="black"/>
                </a:solidFill>
              </a:rPr>
              <a:t>Edoxaban 60 mg od</a:t>
            </a:r>
          </a:p>
          <a:p>
            <a:pPr>
              <a:defRPr/>
            </a:pPr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4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letusrakenne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1205</Words>
  <Application>Microsoft Office PowerPoint</Application>
  <PresentationFormat>Presentazione su schermo (4:3)</PresentationFormat>
  <Paragraphs>165</Paragraphs>
  <Slides>65</Slides>
  <Notes>5</Notes>
  <HiddenSlides>4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Titoli diapositive</vt:lpstr>
      </vt:variant>
      <vt:variant>
        <vt:i4>65</vt:i4>
      </vt:variant>
    </vt:vector>
  </HeadingPairs>
  <TitlesOfParts>
    <vt:vector size="73" baseType="lpstr">
      <vt:lpstr>Tema di Office</vt:lpstr>
      <vt:lpstr>15_Tema di Office</vt:lpstr>
      <vt:lpstr>5_Tema di Office</vt:lpstr>
      <vt:lpstr>1_Tema di Office</vt:lpstr>
      <vt:lpstr>11_Tema di Office</vt:lpstr>
      <vt:lpstr>Oletusrakenne</vt:lpstr>
      <vt:lpstr>Office Theme</vt:lpstr>
      <vt:lpstr>2_Tema di Office</vt:lpstr>
      <vt:lpstr>Presentazione standard di PowerPoint</vt:lpstr>
      <vt:lpstr>Presentazione standard di PowerPoint</vt:lpstr>
      <vt:lpstr>Studio ISAF: trattamenti antitrombotici nella FA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Gli anticoagulanti orali frequentemente sono meno usati nei pazienti anziani, nonostante il loro più alto rischio di ictus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NAO e l’eliminazione renale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Conclusioni-1</vt:lpstr>
      <vt:lpstr>Conclusioni-2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61</cp:revision>
  <dcterms:created xsi:type="dcterms:W3CDTF">2019-03-03T09:20:45Z</dcterms:created>
  <dcterms:modified xsi:type="dcterms:W3CDTF">2019-03-08T05:14:05Z</dcterms:modified>
</cp:coreProperties>
</file>