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61" r:id="rId3"/>
  </p:sldMasterIdLst>
  <p:notesMasterIdLst>
    <p:notesMasterId r:id="rId34"/>
  </p:notesMasterIdLst>
  <p:sldIdLst>
    <p:sldId id="257" r:id="rId4"/>
    <p:sldId id="401" r:id="rId5"/>
    <p:sldId id="406" r:id="rId6"/>
    <p:sldId id="338" r:id="rId7"/>
    <p:sldId id="411" r:id="rId8"/>
    <p:sldId id="403" r:id="rId9"/>
    <p:sldId id="280" r:id="rId10"/>
    <p:sldId id="412" r:id="rId11"/>
    <p:sldId id="368" r:id="rId12"/>
    <p:sldId id="309" r:id="rId13"/>
    <p:sldId id="404" r:id="rId14"/>
    <p:sldId id="305" r:id="rId15"/>
    <p:sldId id="371" r:id="rId16"/>
    <p:sldId id="389" r:id="rId17"/>
    <p:sldId id="390" r:id="rId18"/>
    <p:sldId id="414" r:id="rId19"/>
    <p:sldId id="430" r:id="rId20"/>
    <p:sldId id="429" r:id="rId21"/>
    <p:sldId id="311" r:id="rId22"/>
    <p:sldId id="426" r:id="rId23"/>
    <p:sldId id="421" r:id="rId24"/>
    <p:sldId id="394" r:id="rId25"/>
    <p:sldId id="395" r:id="rId26"/>
    <p:sldId id="396" r:id="rId27"/>
    <p:sldId id="398" r:id="rId28"/>
    <p:sldId id="428" r:id="rId29"/>
    <p:sldId id="413" r:id="rId30"/>
    <p:sldId id="415" r:id="rId31"/>
    <p:sldId id="399" r:id="rId32"/>
    <p:sldId id="427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xmlns="" userId="efe30a969be48e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59" autoAdjust="0"/>
    <p:restoredTop sz="94434" autoAdjust="0"/>
  </p:normalViewPr>
  <p:slideViewPr>
    <p:cSldViewPr snapToGrid="0">
      <p:cViewPr varScale="1">
        <p:scale>
          <a:sx n="47" d="100"/>
          <a:sy n="47" d="100"/>
        </p:scale>
        <p:origin x="-499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CC8DA-94BA-4713-A98A-FCB6F808E984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67FDE-9156-46CD-8DB1-A75A397268E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8763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/>
              <a:t>The </a:t>
            </a:r>
            <a:r>
              <a:rPr lang="it-IT" sz="1200" dirty="0" err="1"/>
              <a:t>various</a:t>
            </a:r>
            <a:r>
              <a:rPr lang="it-IT" sz="1200" dirty="0"/>
              <a:t> </a:t>
            </a:r>
            <a:r>
              <a:rPr lang="it-IT" sz="1200" dirty="0" err="1"/>
              <a:t>aetiological</a:t>
            </a:r>
            <a:r>
              <a:rPr lang="it-IT" sz="1200" dirty="0"/>
              <a:t> </a:t>
            </a:r>
            <a:r>
              <a:rPr lang="it-IT" sz="1200" dirty="0" err="1"/>
              <a:t>factors</a:t>
            </a:r>
            <a:r>
              <a:rPr lang="it-IT" sz="1200" dirty="0"/>
              <a:t> </a:t>
            </a:r>
            <a:r>
              <a:rPr lang="en-US" sz="1200" dirty="0"/>
              <a:t>(left) cause a complex array of pathophysiological changes in the atria, including stretch-induced atrial fibrosis, </a:t>
            </a:r>
            <a:r>
              <a:rPr lang="en-US" sz="1200" dirty="0" err="1"/>
              <a:t>hypocontractility</a:t>
            </a:r>
            <a:r>
              <a:rPr lang="en-US" sz="1200" dirty="0"/>
              <a:t>, fatty infiltration, inflammation, vascular </a:t>
            </a:r>
            <a:r>
              <a:rPr lang="en-US" sz="1200" dirty="0" err="1"/>
              <a:t>remodelling</a:t>
            </a:r>
            <a:r>
              <a:rPr lang="en-US" sz="1200" dirty="0"/>
              <a:t>, </a:t>
            </a:r>
            <a:r>
              <a:rPr lang="en-US" sz="1200" dirty="0" err="1"/>
              <a:t>ischaemia</a:t>
            </a:r>
            <a:r>
              <a:rPr lang="en-US" sz="1200" dirty="0"/>
              <a:t>, ion channel dysfunction, and Ca2+-instability. These changes enhance both </a:t>
            </a:r>
            <a:r>
              <a:rPr lang="en-US" sz="1200" dirty="0" err="1"/>
              <a:t>ectopy</a:t>
            </a:r>
            <a:r>
              <a:rPr lang="en-US" sz="1200" dirty="0"/>
              <a:t> and conduction disturbances,</a:t>
            </a:r>
          </a:p>
          <a:p>
            <a:r>
              <a:rPr lang="en-US" sz="1200" dirty="0"/>
              <a:t>increasing the propensity of the atria to develop or maintain AF. At the same time, some of these alterations are involved in the occurrence of the </a:t>
            </a:r>
            <a:r>
              <a:rPr lang="en-US" sz="1200" dirty="0" err="1"/>
              <a:t>hypercoagulable</a:t>
            </a:r>
            <a:r>
              <a:rPr lang="en-US" sz="1200" dirty="0"/>
              <a:t> state associated with AF. For example, </a:t>
            </a:r>
            <a:r>
              <a:rPr lang="en-US" sz="1200" dirty="0" err="1"/>
              <a:t>hypocontractility</a:t>
            </a:r>
            <a:r>
              <a:rPr lang="en-US" sz="1200" dirty="0"/>
              <a:t> reduces local endothelial shear stress, which increases PAI-1 expression, and </a:t>
            </a:r>
            <a:r>
              <a:rPr lang="en-US" sz="1200" dirty="0" err="1"/>
              <a:t>ischaemia</a:t>
            </a:r>
            <a:r>
              <a:rPr lang="en-US" sz="1200" dirty="0"/>
              <a:t>-induced inflammation enhances the expression of endothelial adhesion molecules or promotes shedding of endothelial cells, resulting in tissue factor exposure to the blood stream. These changes contribute to the </a:t>
            </a:r>
            <a:r>
              <a:rPr lang="en-US" sz="1200" dirty="0" err="1"/>
              <a:t>thrombogenic</a:t>
            </a:r>
            <a:r>
              <a:rPr lang="en-US" sz="1200" dirty="0"/>
              <a:t> milieu in the atria of AF patients. AF in itself can aggravate many of the mechanisms shown, which may explain the progressive nature of the arrhythmia.</a:t>
            </a:r>
            <a:endParaRPr lang="it-IT" sz="1200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67FDE-9156-46CD-8DB1-A75A397268E5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037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67FDE-9156-46CD-8DB1-A75A397268E5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8654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90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2103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68514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5747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icture1"/>
          <p:cNvPicPr>
            <a:picLocks noChangeAspect="1" noChangeArrowheads="1"/>
          </p:cNvPicPr>
          <p:nvPr userDrawn="1"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76200" y="2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063" tIns="45533" rIns="91063" bIns="45533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</p:spPr>
        <p:txBody>
          <a:bodyPr lIns="91063" tIns="45533" rIns="91063" bIns="45533"/>
          <a:lstStyle>
            <a:lvl1pPr>
              <a:defRPr/>
            </a:lvl1pPr>
          </a:lstStyle>
          <a:p>
            <a:pPr defTabSz="797860"/>
            <a:endParaRPr lang="de-DE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</p:spPr>
        <p:txBody>
          <a:bodyPr lIns="91063" tIns="45533" rIns="91063" bIns="45533"/>
          <a:lstStyle>
            <a:lvl1pPr>
              <a:defRPr/>
            </a:lvl1pPr>
          </a:lstStyle>
          <a:p>
            <a:pPr defTabSz="797860"/>
            <a:fld id="{F103002F-8648-4758-8517-5E1341007468}" type="slidenum">
              <a:rPr lang="en-US" smtClean="0">
                <a:solidFill>
                  <a:prstClr val="black"/>
                </a:solidFill>
                <a:cs typeface="Arial" pitchFamily="34" charset="0"/>
              </a:rPr>
              <a:pPr defTabSz="797860"/>
              <a:t>‹N›</a:t>
            </a:fld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27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7772400" cy="1143000"/>
          </a:xfrm>
          <a:prstGeom prst="rect">
            <a:avLst/>
          </a:prstGeom>
        </p:spPr>
        <p:txBody>
          <a:bodyPr lIns="91063" tIns="45533" rIns="91063" bIns="45533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lIns="91063" tIns="45533" rIns="91063" bIns="45533"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  <a:ln/>
        </p:spPr>
        <p:txBody>
          <a:bodyPr lIns="91063" tIns="45533" rIns="91063" bIns="45533"/>
          <a:lstStyle>
            <a:lvl1pPr>
              <a:defRPr/>
            </a:lvl1pPr>
          </a:lstStyle>
          <a:p>
            <a:pPr defTabSz="797860">
              <a:defRPr/>
            </a:pPr>
            <a:endParaRPr lang="it-IT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3" y="6356350"/>
            <a:ext cx="2895600" cy="365125"/>
          </a:xfrm>
          <a:prstGeom prst="rect">
            <a:avLst/>
          </a:prstGeom>
          <a:ln/>
        </p:spPr>
        <p:txBody>
          <a:bodyPr lIns="91063" tIns="45533" rIns="91063" bIns="45533"/>
          <a:lstStyle>
            <a:lvl1pPr>
              <a:defRPr/>
            </a:lvl1pPr>
          </a:lstStyle>
          <a:p>
            <a:pPr defTabSz="79786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 lIns="91063" tIns="45533" rIns="91063" bIns="45533"/>
          <a:lstStyle>
            <a:lvl1pPr>
              <a:defRPr/>
            </a:lvl1pPr>
          </a:lstStyle>
          <a:p>
            <a:pPr defTabSz="797860">
              <a:defRPr/>
            </a:pPr>
            <a:fld id="{98E21E72-A135-5C4B-9435-76C3BFA47F6D}" type="slidenum">
              <a:rPr lang="it-IT" smtClean="0">
                <a:solidFill>
                  <a:prstClr val="black"/>
                </a:solidFill>
                <a:cs typeface="Arial" pitchFamily="34" charset="0"/>
              </a:rPr>
              <a:pPr defTabSz="797860">
                <a:defRPr/>
              </a:pPr>
              <a:t>‹N›</a:t>
            </a:fld>
            <a:endParaRPr lang="it-IT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2856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 descr="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6" y="53"/>
            <a:ext cx="91344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7" descr="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6" y="6264275"/>
            <a:ext cx="913447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28"/>
          <p:cNvSpPr/>
          <p:nvPr userDrawn="1"/>
        </p:nvSpPr>
        <p:spPr>
          <a:xfrm>
            <a:off x="0" y="6308778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3" tIns="45533" rIns="91063" bIns="45533" anchor="ctr"/>
          <a:lstStyle/>
          <a:p>
            <a:pPr algn="ctr" defTabSz="797860">
              <a:defRPr/>
            </a:pPr>
            <a:endParaRPr lang="it-IT" sz="16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5"/>
            <a:ext cx="8229600" cy="914400"/>
          </a:xfrm>
          <a:prstGeom prst="rect">
            <a:avLst/>
          </a:prstGeom>
        </p:spPr>
        <p:txBody>
          <a:bodyPr lIns="91063" tIns="45533" rIns="91063" bIns="45533"/>
          <a:lstStyle>
            <a:lvl1pPr>
              <a:defRPr sz="2800" b="1">
                <a:solidFill>
                  <a:srgbClr val="7514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234442"/>
            <a:ext cx="8229600" cy="5029200"/>
          </a:xfrm>
          <a:prstGeom prst="rect">
            <a:avLst/>
          </a:prstGeom>
        </p:spPr>
        <p:txBody>
          <a:bodyPr lIns="91063" tIns="45533" rIns="91063" bIns="45533"/>
          <a:lstStyle>
            <a:lvl1pPr marL="341427" indent="-341427">
              <a:spcBef>
                <a:spcPts val="600"/>
              </a:spcBef>
              <a:spcAft>
                <a:spcPts val="600"/>
              </a:spcAft>
              <a:buClr>
                <a:srgbClr val="75144D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8000" indent="-284531">
              <a:spcBef>
                <a:spcPts val="600"/>
              </a:spcBef>
              <a:spcAft>
                <a:spcPts val="600"/>
              </a:spcAft>
              <a:buClr>
                <a:srgbClr val="75144D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75722" indent="-284531">
              <a:spcBef>
                <a:spcPts val="600"/>
              </a:spcBef>
              <a:spcAft>
                <a:spcPts val="600"/>
              </a:spcAft>
              <a:buClr>
                <a:srgbClr val="75144D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49220" indent="-284531">
              <a:spcBef>
                <a:spcPts val="600"/>
              </a:spcBef>
              <a:spcAft>
                <a:spcPts val="600"/>
              </a:spcAft>
              <a:buClr>
                <a:srgbClr val="75144D"/>
              </a:buClr>
              <a:buFont typeface="Wingdings" panose="05000000000000000000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08840" indent="-170710">
              <a:spcBef>
                <a:spcPts val="600"/>
              </a:spcBef>
              <a:spcAft>
                <a:spcPts val="600"/>
              </a:spcAft>
              <a:buClr>
                <a:srgbClr val="75144D"/>
              </a:buClr>
              <a:buFont typeface="Wingdings" panose="05000000000000000000" pitchFamily="2" charset="2"/>
              <a:buChar char="§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4"/>
          </p:nvPr>
        </p:nvSpPr>
        <p:spPr>
          <a:xfrm>
            <a:off x="7132638" y="6427788"/>
            <a:ext cx="1828800" cy="182562"/>
          </a:xfrm>
          <a:prstGeom prst="rect">
            <a:avLst/>
          </a:prstGeom>
        </p:spPr>
        <p:txBody>
          <a:bodyPr lIns="91063" tIns="45533" rIns="91063" bIns="45533" anchor="ctr"/>
          <a:lstStyle>
            <a:lvl1pPr algn="r">
              <a:defRPr sz="1000" b="1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797860"/>
            <a:fld id="{09A48471-0F44-4C75-8969-223E458F5859}" type="slidenum">
              <a:rPr lang="en-US" altLang="it-IT" smtClean="0">
                <a:solidFill>
                  <a:prstClr val="black"/>
                </a:solidFill>
                <a:cs typeface="Arial" pitchFamily="34" charset="0"/>
              </a:rPr>
              <a:pPr defTabSz="797860"/>
              <a:t>‹N›</a:t>
            </a:fld>
            <a:endParaRPr lang="en-US" altLang="it-IT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46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254" tIns="45628" rIns="91254" bIns="45628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xfrm>
            <a:off x="457472" y="6356021"/>
            <a:ext cx="2133962" cy="365338"/>
          </a:xfrm>
          <a:prstGeom prst="rect">
            <a:avLst/>
          </a:prstGeom>
        </p:spPr>
        <p:txBody>
          <a:bodyPr lIns="91254" tIns="45628" rIns="91254" bIns="45628"/>
          <a:lstStyle>
            <a:lvl1pPr defTabSz="799593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82F1B20-2107-4AEC-AC45-44F1BA046BC9}" type="datetime1">
              <a:rPr lang="it-IT">
                <a:cs typeface="Arial" pitchFamily="34" charset="0"/>
              </a:rPr>
              <a:pPr>
                <a:defRPr/>
              </a:pPr>
              <a:t>08/03/2019</a:t>
            </a:fld>
            <a:endParaRPr lang="it-IT">
              <a:cs typeface="Arial" pitchFamily="34" charset="0"/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3567" y="6356021"/>
            <a:ext cx="2896867" cy="365338"/>
          </a:xfrm>
          <a:prstGeom prst="rect">
            <a:avLst/>
          </a:prstGeom>
        </p:spPr>
        <p:txBody>
          <a:bodyPr lIns="91254" tIns="45628" rIns="91254" bIns="45628"/>
          <a:lstStyle>
            <a:lvl1pPr defTabSz="799593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it-IT">
              <a:cs typeface="Arial" pitchFamily="34" charset="0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2567" y="6356021"/>
            <a:ext cx="2133962" cy="365338"/>
          </a:xfrm>
          <a:prstGeom prst="rect">
            <a:avLst/>
          </a:prstGeom>
        </p:spPr>
        <p:txBody>
          <a:bodyPr lIns="91254" tIns="45628" rIns="91254" bIns="45628"/>
          <a:lstStyle>
            <a:lvl1pPr defTabSz="799593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CDD660E-D2C9-4B6C-A26F-2034195C46EF}" type="slidenum">
              <a:rPr lang="it-IT">
                <a:cs typeface="Arial" pitchFamily="34" charset="0"/>
              </a:rPr>
              <a:pPr>
                <a:defRPr/>
              </a:pPr>
              <a:t>‹N›</a:t>
            </a:fld>
            <a:endParaRPr lang="it-IT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561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462C0-C1AB-4FA0-B519-4BB22CF03234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B01E-A7A8-4D0E-8B49-216C4601E5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3730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C57F-BA46-42D9-93B0-08356BAB2337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81226-A5CA-4E77-AF47-FAFDF5B1EC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95424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7D33A-2156-44A5-9E7E-090649BEB727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A281-CAC6-4146-813B-B2D80BD8CF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4890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13283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E0F93-3742-425D-AF3D-FA36581C851F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07E49-1C16-4293-B6F2-0F209E6F91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1883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F6DAD-3E1C-4EBC-AFE9-2D3BCCC51D1C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DA66B-93B8-4DA1-BE1C-98F08DA666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694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2463B-2E97-4602-A217-4F7857C95AE0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23CC9-F8CF-4F61-8871-02EF0C2F5F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83812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5F9D3-016A-45F1-944B-5833D35822A3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ACF8B-0CA8-4BA0-AB54-0A9CE043D4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33562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8E7B4-9500-4FF2-875F-B59B41210900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E8D99-265F-4DEC-95A1-843CDCCA79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99271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28B8-A91F-4C47-95C6-30F298E2DA6B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BD9D-BED2-4E54-88B4-1C36F673FB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11422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1D72E-91F0-408B-8A92-989DCE4119B1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F459-FE18-442B-9618-B7BAEBB7A6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74003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391B-ECDE-4CD2-AB77-5D29D650560B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9B927-1EFB-4AE5-8D36-1B04C1B463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29469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44450"/>
            <a:ext cx="83820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95274" y="1676400"/>
            <a:ext cx="8561201" cy="4419600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xmlns="" val="906999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7086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>
              <a:defRPr/>
            </a:pPr>
            <a:endParaRPr lang="en-GB" sz="800" dirty="0">
              <a:solidFill>
                <a:srgbClr val="00498B"/>
              </a:solidFill>
              <a:latin typeface="Tahom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44E9-EC9D-4862-874A-91960E773A83}" type="slidenum">
              <a:rPr lang="en-GB"/>
              <a:pPr>
                <a:defRPr/>
              </a:pPr>
              <a:t>‹N›</a:t>
            </a:fld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fontAlgn="auto" hangingPunct="0">
              <a:lnSpc>
                <a:spcPct val="100000"/>
              </a:lnSpc>
              <a:spcBef>
                <a:spcPts val="24"/>
              </a:spcBef>
              <a:spcAft>
                <a:spcPts val="0"/>
              </a:spcAft>
              <a:defRPr sz="1200" dirty="0">
                <a:solidFill>
                  <a:srgbClr val="00498B"/>
                </a:solidFill>
                <a:latin typeface="Tahoma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487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16392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23528" y="6271711"/>
            <a:ext cx="8478000" cy="504825"/>
          </a:xfrm>
        </p:spPr>
        <p:txBody>
          <a:bodyPr anchor="b"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78000" cy="720080"/>
          </a:xfr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49738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68318" y="1627188"/>
            <a:ext cx="8207374" cy="4538662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 bwMode="gray">
          <a:xfrm>
            <a:off x="871538" y="6424613"/>
            <a:ext cx="6000750" cy="4333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rgbClr val="67676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 altLang="en-US"/>
              <a:t>• RLE training • January 2014</a:t>
            </a:r>
            <a:endParaRPr lang="en-US" altLang="en-US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 bwMode="gray">
          <a:xfrm>
            <a:off x="360363" y="6424613"/>
            <a:ext cx="482600" cy="433387"/>
          </a:xfrm>
        </p:spPr>
        <p:txBody>
          <a:bodyPr lIns="0" tIns="0" rIns="0" bIns="0"/>
          <a:lstStyle>
            <a:lvl1pPr>
              <a:defRPr sz="800">
                <a:solidFill>
                  <a:srgbClr val="676767"/>
                </a:solidFill>
              </a:defRPr>
            </a:lvl1pPr>
          </a:lstStyle>
          <a:p>
            <a:pPr>
              <a:defRPr/>
            </a:pPr>
            <a:r>
              <a:rPr lang="en-US" altLang="de-DE"/>
              <a:t>Page </a:t>
            </a:r>
            <a:fld id="{5ADA5104-36B3-4A39-926F-5A2641137DB9}" type="slidenum">
              <a:rPr lang="en-US" altLang="de-DE"/>
              <a:pPr>
                <a:defRPr/>
              </a:pPr>
              <a:t>‹N›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xmlns="" val="121089303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681790" y="6667991"/>
            <a:ext cx="2109787" cy="182880"/>
          </a:xfrm>
        </p:spPr>
        <p:txBody>
          <a:bodyPr lIns="18287" tIns="18287" rIns="18287" bIns="18287">
            <a:normAutofit/>
          </a:bodyPr>
          <a:lstStyle>
            <a:lvl1pPr marL="0" indent="0" algn="r">
              <a:buNone/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41698" y="6021447"/>
            <a:ext cx="4488435" cy="590551"/>
          </a:xfrm>
        </p:spPr>
        <p:txBody>
          <a:bodyPr lIns="45635" rIns="45635" anchor="b" anchorCtr="0">
            <a:noAutofit/>
          </a:bodyPr>
          <a:lstStyle>
            <a:lvl1pPr marL="0" indent="0">
              <a:buNone/>
              <a:defRPr sz="10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29211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44596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Master title text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1188" y="1376363"/>
            <a:ext cx="8281987" cy="48609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</p:txBody>
      </p:sp>
    </p:spTree>
    <p:extLst>
      <p:ext uri="{BB962C8B-B14F-4D97-AF65-F5344CB8AC3E}">
        <p14:creationId xmlns:p14="http://schemas.microsoft.com/office/powerpoint/2010/main" xmlns="" val="1611063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text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612000" y="1825200"/>
            <a:ext cx="8281175" cy="4365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 noProof="0"/>
              <a:t>Táblázat beszúrásához kattintson az ikonra</a:t>
            </a:r>
            <a:endParaRPr lang="en-GB" noProof="0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12776" y="1376772"/>
            <a:ext cx="8280400" cy="3963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Font typeface="Wingdings" pitchFamily="2" charset="2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to edit Master subtitle text</a:t>
            </a:r>
          </a:p>
        </p:txBody>
      </p:sp>
    </p:spTree>
    <p:extLst>
      <p:ext uri="{BB962C8B-B14F-4D97-AF65-F5344CB8AC3E}">
        <p14:creationId xmlns:p14="http://schemas.microsoft.com/office/powerpoint/2010/main" xmlns="" val="117717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7693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81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7574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987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5541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2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0009C-B24D-46F4-AD1A-31A66629442E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63B9-9C0B-4B34-94C6-FA38D51D9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6394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6972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4" r:id="rId3"/>
    <p:sldLayoutId id="2147483725" r:id="rId4"/>
    <p:sldLayoutId id="2147483726" r:id="rId5"/>
  </p:sldLayoutIdLst>
  <p:txStyles>
    <p:titleStyle>
      <a:lvl1pPr algn="ctr" defTabSz="79786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191" indent="-299191" algn="l" defTabSz="7978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252" indent="-249328" algn="l" defTabSz="79786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97313" indent="-199464" algn="l" defTabSz="79786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96223" indent="-199464" algn="l" defTabSz="7978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154" indent="-199464" algn="l" defTabSz="7978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94089" indent="-199464" algn="l" defTabSz="7978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006" indent="-199464" algn="l" defTabSz="7978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991938" indent="-199464" algn="l" defTabSz="7978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390853" indent="-199464" algn="l" defTabSz="7978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931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7860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772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5699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4619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3545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2462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91391" algn="l" defTabSz="7978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088323D-DE11-4CDC-9EFD-DE5C4BFAAA95}" type="datetimeFigureOut">
              <a:rPr lang="it-IT"/>
              <a:pPr>
                <a:defRPr/>
              </a:pPr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4C6ED35-2443-4D3A-A028-E43C16D991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9459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www.opsonline.it/forum/attachments/facolta-di-psicologia-di-roma/13831d1181375551-logo-universita-logo-sapienza.bmp" TargetMode="Externa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hemoglobin-a1c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sonline.it/forum/attachments/facolta-di-psicologia-di-roma/13831d1181375551-logo-universita-logo-sapienza.bmp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sonline.it/forum/attachments/facolta-di-psicologia-di-roma/13831d1181375551-logo-universita-logo-sapienza.bmp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sonline.it/forum/attachments/facolta-di-psicologia-di-roma/13831d1181375551-logo-universita-logo-sapienza.bmp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psonline.it/forum/attachments/facolta-di-psicologia-di-roma/13831d1181375551-logo-universita-logo-sapienza.bmp" TargetMode="External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5.jpeg"/><Relationship Id="rId4" Type="http://schemas.openxmlformats.org/officeDocument/2006/relationships/image" Target="../media/image12.emf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sonline.it/forum/attachments/facolta-di-psicologia-di-roma/13831d1181375551-logo-universita-logo-sapienza.bmp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www.opsonline.it/forum/attachments/facolta-di-psicologia-di-roma/13831d1181375551-logo-universita-logo-sapienza.bmp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opsonline.it/forum/attachments/facolta-di-psicologia-di-roma/13831d1181375551-logo-universita-logo-sapienza.bm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www.opsonline.it/forum/attachments/facolta-di-psicologia-di-roma/13831d1181375551-logo-universita-logo-sapienza.bm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Immagine 7"/>
          <p:cNvSpPr>
            <a:spLocks noChangeAspect="1"/>
          </p:cNvSpPr>
          <p:nvPr/>
        </p:nvSpPr>
        <p:spPr bwMode="auto">
          <a:xfrm>
            <a:off x="4503738" y="1371600"/>
            <a:ext cx="32686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it-IT" sz="18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5477" name="Text Box 8"/>
          <p:cNvSpPr txBox="1">
            <a:spLocks noChangeArrowheads="1"/>
          </p:cNvSpPr>
          <p:nvPr/>
        </p:nvSpPr>
        <p:spPr bwMode="auto">
          <a:xfrm>
            <a:off x="1571625" y="160338"/>
            <a:ext cx="573405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ja-JP" altLang="it-IT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“</a:t>
            </a:r>
            <a:r>
              <a:rPr lang="it-IT" altLang="ja-JP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Sapienza</a:t>
            </a:r>
            <a:r>
              <a:rPr lang="ja-JP" altLang="it-IT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”</a:t>
            </a:r>
            <a:r>
              <a:rPr lang="it-IT" altLang="ja-JP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 Università di Roma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   Dipartimento Cuore e Grossi Vasi </a:t>
            </a:r>
            <a:r>
              <a:rPr lang="ja-JP" altLang="it-IT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“</a:t>
            </a:r>
            <a:r>
              <a:rPr lang="it-IT" altLang="ja-JP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A. Reale</a:t>
            </a:r>
            <a:r>
              <a:rPr lang="ja-JP" altLang="it-IT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”</a:t>
            </a:r>
            <a:endParaRPr lang="it-IT" altLang="ja-JP" sz="1600" b="1" i="1">
              <a:solidFill>
                <a:srgbClr val="002060"/>
              </a:solidFill>
              <a:ea typeface="MS PGothic" panose="020B0600070205080204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600" b="1" i="1">
                <a:solidFill>
                  <a:srgbClr val="002060"/>
                </a:solidFill>
                <a:ea typeface="MS PGothic" panose="020B0600070205080204" pitchFamily="34" charset="-128"/>
              </a:rPr>
              <a:t>Prof. Francesco Barillà</a:t>
            </a:r>
          </a:p>
        </p:txBody>
      </p:sp>
      <p:sp>
        <p:nvSpPr>
          <p:cNvPr id="105478" name="Immagine 9"/>
          <p:cNvSpPr>
            <a:spLocks noChangeAspect="1"/>
          </p:cNvSpPr>
          <p:nvPr/>
        </p:nvSpPr>
        <p:spPr bwMode="auto">
          <a:xfrm>
            <a:off x="565150" y="1339850"/>
            <a:ext cx="35115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it-IT" altLang="it-IT" sz="18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5479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162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xmlns="" id="{0BCC909D-4C4E-40A0-8E4C-84871AC6705B}"/>
              </a:ext>
            </a:extLst>
          </p:cNvPr>
          <p:cNvSpPr txBox="1">
            <a:spLocks/>
          </p:cNvSpPr>
          <p:nvPr/>
        </p:nvSpPr>
        <p:spPr>
          <a:xfrm>
            <a:off x="462850" y="5530882"/>
            <a:ext cx="8414450" cy="10495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C00000"/>
                </a:solidFill>
                <a:latin typeface="+mn-lt"/>
              </a:rPr>
              <a:t>	  Il Paziente con fibrillazione atriale:</a:t>
            </a:r>
            <a:br>
              <a:rPr lang="it-IT" sz="2800" b="1" dirty="0">
                <a:solidFill>
                  <a:srgbClr val="C00000"/>
                </a:solidFill>
                <a:latin typeface="+mn-lt"/>
              </a:rPr>
            </a:br>
            <a:r>
              <a:rPr lang="it-IT" sz="2800" b="1" dirty="0">
                <a:solidFill>
                  <a:srgbClr val="C00000"/>
                </a:solidFill>
                <a:latin typeface="+mn-lt"/>
              </a:rPr>
              <a:t>osservazione dello specialista tra ospedale e territorio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EEFB3C89-82F7-4D47-8979-07BD596DE5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0075" y="1259384"/>
            <a:ext cx="3474937" cy="422701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718416" y="1869743"/>
            <a:ext cx="1405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Presidente R. </a:t>
            </a:r>
            <a:r>
              <a:rPr lang="it-IT" sz="1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Nami</a:t>
            </a:r>
            <a:endParaRPr lang="it-IT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22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7730" y="365126"/>
            <a:ext cx="4831307" cy="781285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Impatto economico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0460" y="2085105"/>
            <a:ext cx="8884356" cy="3646955"/>
          </a:xfrm>
        </p:spPr>
        <p:txBody>
          <a:bodyPr>
            <a:noAutofit/>
          </a:bodyPr>
          <a:lstStyle/>
          <a:p>
            <a:r>
              <a:rPr lang="it-IT" sz="2000" dirty="0"/>
              <a:t>Essendo la FA una condizione molto diffusa ed in continua crescita nella popolazione generale, essa è causa frequente di accesso alle strutture ospedaliere, per cui ha un impatto notevole sulle risorse economiche del SSN </a:t>
            </a:r>
          </a:p>
          <a:p>
            <a:r>
              <a:rPr lang="it-IT" sz="2000" dirty="0"/>
              <a:t>Oltre al costo per i ricoveri frequenti, i costi complessivo sono fortemente influenzati dalla gestione cronica dei pazienti,  dall’impiego e monitoraggio della terapia anticoagulante orale e dalla profilassi farmacologica delle recidive</a:t>
            </a:r>
          </a:p>
          <a:p>
            <a:r>
              <a:rPr lang="it-IT" sz="2000" dirty="0"/>
              <a:t>Un precedente studio italiano, lo studio FIRE, ha evidenziato che la  FA è la patologia responsabile </a:t>
            </a:r>
            <a:r>
              <a:rPr lang="it-IT" sz="2000" b="1" dirty="0"/>
              <a:t>dell’1,5-3% di tutti gli accessi ai Pronto Soccorsi</a:t>
            </a:r>
            <a:r>
              <a:rPr lang="it-IT" sz="2000" dirty="0"/>
              <a:t>. Dei pazienti presentatisi al Pronto Soccorso con FA, la maggior parte </a:t>
            </a:r>
            <a:r>
              <a:rPr lang="it-IT" sz="2000" b="1" dirty="0"/>
              <a:t>(62%) </a:t>
            </a:r>
            <a:r>
              <a:rPr lang="it-IT" sz="2000" dirty="0"/>
              <a:t>è stata ricoverata. La degenza media è risultata di </a:t>
            </a:r>
            <a:r>
              <a:rPr lang="it-IT" sz="2000" b="1" dirty="0"/>
              <a:t>7 giorni </a:t>
            </a:r>
            <a:r>
              <a:rPr lang="it-IT" sz="2000" dirty="0"/>
              <a:t>e il </a:t>
            </a:r>
            <a:r>
              <a:rPr lang="it-IT" sz="2000" b="1" dirty="0"/>
              <a:t>42% dei soggetti </a:t>
            </a:r>
            <a:r>
              <a:rPr lang="it-IT" sz="2000" dirty="0"/>
              <a:t>ammessi in Cardiologia sono stati ricoverati in unità di cura intensiva o semi-intensiva</a:t>
            </a:r>
            <a:endParaRPr lang="it-IT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32471DF-BF82-495A-9162-A2A1A99A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345" y="365126"/>
            <a:ext cx="2088253" cy="158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">
            <a:extLst>
              <a:ext uri="{FF2B5EF4-FFF2-40B4-BE49-F238E27FC236}">
                <a16:creationId xmlns:a16="http://schemas.microsoft.com/office/drawing/2014/main" xmlns="" id="{1A2C06D8-BFA6-48F9-AC0E-BE91BC87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00000">
            <a:off x="477518" y="5748811"/>
            <a:ext cx="714375" cy="69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92B88C43-2E0B-4843-8DBB-E5BBCA397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55" y="5931580"/>
            <a:ext cx="7359650" cy="55399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180975" eaLnBrk="0" hangingPunct="0"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5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it-IT" dirty="0">
                <a:latin typeface="Calibri" panose="020F0502020204030204" pitchFamily="34" charset="0"/>
              </a:rPr>
              <a:t>Accanto </a:t>
            </a:r>
            <a:r>
              <a:rPr lang="it-IT" altLang="it-IT" b="1" dirty="0">
                <a:latin typeface="Calibri" panose="020F0502020204030204" pitchFamily="34" charset="0"/>
              </a:rPr>
              <a:t>ai costi dell’ictus a carico del SSN </a:t>
            </a:r>
            <a:r>
              <a:rPr lang="it-IT" altLang="it-IT" dirty="0">
                <a:latin typeface="Calibri" panose="020F0502020204030204" pitchFamily="34" charset="0"/>
              </a:rPr>
              <a:t>occorre inoltre considerare</a:t>
            </a:r>
            <a:r>
              <a:rPr lang="it-IT" altLang="it-IT" b="1" dirty="0">
                <a:latin typeface="Calibri" panose="020F0502020204030204" pitchFamily="34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</a:rPr>
              <a:t>i costi diretti a carico della famiglia ed i costi indiretti a carico della collettività</a:t>
            </a:r>
            <a:r>
              <a:rPr lang="it-IT" altLang="it-IT" dirty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7" name="Picture 24" descr="13831d1181375551-logo-universita-logo-sapienz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LogoDCGV300pix"/>
          <p:cNvPicPr>
            <a:picLocks noChangeAspect="1" noChangeArrowheads="1"/>
          </p:cNvPicPr>
          <p:nvPr/>
        </p:nvPicPr>
        <p:blipFill>
          <a:blip r:embed="rId7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46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/>
          <a:srcRect l="3917" t="3829" r="-176" b="14127"/>
          <a:stretch/>
        </p:blipFill>
        <p:spPr>
          <a:xfrm>
            <a:off x="321970" y="573207"/>
            <a:ext cx="8461421" cy="58533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/>
          <a:srcRect l="88028" t="87104" r="2993"/>
          <a:stretch/>
        </p:blipFill>
        <p:spPr>
          <a:xfrm>
            <a:off x="8281116" y="93938"/>
            <a:ext cx="618186" cy="6659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/>
          <a:srcRect l="41285" t="96259" r="20026" b="44"/>
          <a:stretch/>
        </p:blipFill>
        <p:spPr>
          <a:xfrm>
            <a:off x="2627291" y="6529591"/>
            <a:ext cx="3773510" cy="27045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28037" y="1383242"/>
            <a:ext cx="78045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Acute and chronic management of atrial fibrillation patients, desired cardiovascular outcomes, and patient benefits</a:t>
            </a:r>
            <a:endParaRPr lang="it-IT" sz="1200" b="1" dirty="0">
              <a:solidFill>
                <a:prstClr val="black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21875" y="1801504"/>
            <a:ext cx="2142697" cy="4380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580504" y="1803776"/>
            <a:ext cx="2142697" cy="4380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539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5F61A6-207C-4E19-A5CA-F82EB3CE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" y="373547"/>
            <a:ext cx="8839869" cy="801511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+mn-lt"/>
              </a:rPr>
              <a:t>      	   </a:t>
            </a:r>
            <a:r>
              <a:rPr lang="it-IT" sz="2800" b="1" dirty="0" err="1">
                <a:solidFill>
                  <a:srgbClr val="C00000"/>
                </a:solidFill>
                <a:latin typeface="+mn-lt"/>
              </a:rPr>
              <a:t>Managment</a:t>
            </a:r>
            <a:r>
              <a:rPr lang="it-IT" sz="2800" b="1" dirty="0">
                <a:solidFill>
                  <a:srgbClr val="C00000"/>
                </a:solidFill>
                <a:latin typeface="+mn-lt"/>
              </a:rPr>
              <a:t>  della Fibrillazione Atriale: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br>
              <a:rPr lang="it-IT" sz="2800" b="1" dirty="0">
                <a:solidFill>
                  <a:srgbClr val="C00000"/>
                </a:solidFill>
              </a:rPr>
            </a:b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000" b="1" dirty="0">
                <a:solidFill>
                  <a:srgbClr val="C00000"/>
                </a:solidFill>
                <a:latin typeface="+mn-lt"/>
              </a:rPr>
              <a:t>i sette punti cardini che il cardiologo deve considerare nella gestione del paziente con FA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6FAED82-A103-43A3-BC1E-3E78C407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49" y="1354665"/>
            <a:ext cx="8357306" cy="5373511"/>
          </a:xfrm>
          <a:ln w="28575"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AutoNum type="arabicParenR"/>
            </a:pPr>
            <a:r>
              <a:rPr lang="it-IT" sz="2400" dirty="0"/>
              <a:t>Diagnosticare la presenza ed il tipo di FA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2) Valutare la presenza ed il tipo di sintomi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3) Individuare e trattare i fattori di rischio e le patologie predisponenti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4) Valutare e trattare il rischio tromboembolico e quello emorragico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5) Controllare il ritmo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6) Controllare la frequenza cardiaca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7) Gestire la FA con un approccio integrato (team multidisciplinare)</a:t>
            </a:r>
          </a:p>
        </p:txBody>
      </p:sp>
      <p:pic>
        <p:nvPicPr>
          <p:cNvPr id="4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784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20144" t="29472" r="8317" b="13797"/>
          <a:stretch/>
        </p:blipFill>
        <p:spPr>
          <a:xfrm>
            <a:off x="1336430" y="1699765"/>
            <a:ext cx="6977575" cy="41499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/>
          <a:srcRect l="20577" t="67548" r="9470" b="24759"/>
          <a:stretch/>
        </p:blipFill>
        <p:spPr>
          <a:xfrm>
            <a:off x="1945960" y="5888868"/>
            <a:ext cx="5164524" cy="4259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99371" y="567942"/>
            <a:ext cx="8051691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Domande che devono essere rivolte al paziente con FA sospetta o certa </a:t>
            </a:r>
          </a:p>
          <a:p>
            <a:r>
              <a:rPr lang="it-IT" sz="2000" b="1" dirty="0">
                <a:solidFill>
                  <a:srgbClr val="C00000"/>
                </a:solidFill>
              </a:rPr>
              <a:t>per accertarne l’impatto clinico sulla qualità di vita e sull’</a:t>
            </a:r>
            <a:r>
              <a:rPr lang="it-IT" sz="2000" b="1" dirty="0" err="1">
                <a:solidFill>
                  <a:srgbClr val="C00000"/>
                </a:solidFill>
              </a:rPr>
              <a:t>outcome</a:t>
            </a:r>
            <a:r>
              <a:rPr lang="it-IT" sz="2000" b="1" dirty="0">
                <a:solidFill>
                  <a:srgbClr val="C00000"/>
                </a:solidFill>
              </a:rPr>
              <a:t> della FA</a:t>
            </a:r>
          </a:p>
        </p:txBody>
      </p:sp>
      <p:sp>
        <p:nvSpPr>
          <p:cNvPr id="6" name="Ovale 5"/>
          <p:cNvSpPr/>
          <p:nvPr/>
        </p:nvSpPr>
        <p:spPr>
          <a:xfrm>
            <a:off x="1336431" y="2006219"/>
            <a:ext cx="54591" cy="682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1352351" y="2540760"/>
            <a:ext cx="54591" cy="682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368271" y="3088945"/>
            <a:ext cx="54591" cy="682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1372905" y="3882784"/>
            <a:ext cx="54591" cy="682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359173" y="4430977"/>
            <a:ext cx="54591" cy="682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1361450" y="5211175"/>
            <a:ext cx="54591" cy="682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1363716" y="5513700"/>
            <a:ext cx="54591" cy="682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293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119AD4A-7C6B-4905-87F1-FEA746F5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939" y="210277"/>
            <a:ext cx="4395927" cy="688623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+mn-lt"/>
              </a:rPr>
              <a:t>Iter diagnostico per la FA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0D1232D-9F12-4C79-8506-9E448312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1136299"/>
            <a:ext cx="8794045" cy="4118089"/>
          </a:xfrm>
          <a:ln>
            <a:noFill/>
          </a:ln>
        </p:spPr>
        <p:txBody>
          <a:bodyPr>
            <a:normAutofit/>
          </a:bodyPr>
          <a:lstStyle/>
          <a:p>
            <a:r>
              <a:rPr lang="it-IT" dirty="0"/>
              <a:t>Uno screening per la diagnosi di FA è raccomandato in tutti i pazienti &gt; 65anni che riferiscono episodi di tachiaritmia, mentre uno screening sistematico si potrebbe considerare nei pazienti di età &gt;75anni </a:t>
            </a:r>
          </a:p>
          <a:p>
            <a:r>
              <a:rPr lang="it-IT" dirty="0"/>
              <a:t>Nei pazienti che hanno già avuto un ictus/TIA lo screening per FA è </a:t>
            </a:r>
            <a:r>
              <a:rPr lang="it-IT" b="1" dirty="0"/>
              <a:t>obbligatorio</a:t>
            </a:r>
            <a:r>
              <a:rPr lang="it-IT" dirty="0"/>
              <a:t> </a:t>
            </a:r>
          </a:p>
          <a:p>
            <a:r>
              <a:rPr lang="it-IT" dirty="0"/>
              <a:t>Oltre </a:t>
            </a:r>
            <a:r>
              <a:rPr lang="it-IT" b="1" dirty="0"/>
              <a:t>l’ECG basale</a:t>
            </a:r>
            <a:r>
              <a:rPr lang="it-IT" dirty="0"/>
              <a:t>, è opportuno eseguire un </a:t>
            </a:r>
            <a:r>
              <a:rPr lang="it-IT" b="1" dirty="0"/>
              <a:t>ECG dinamico </a:t>
            </a:r>
            <a:r>
              <a:rPr lang="it-IT" dirty="0"/>
              <a:t>per </a:t>
            </a:r>
            <a:r>
              <a:rPr lang="it-IT" b="1" dirty="0"/>
              <a:t>24-72/h</a:t>
            </a:r>
            <a:r>
              <a:rPr lang="it-IT" dirty="0"/>
              <a:t> o da una registrazione di più lunga durata mediante </a:t>
            </a:r>
            <a:r>
              <a:rPr lang="it-IT" b="1" dirty="0"/>
              <a:t>loop </a:t>
            </a:r>
            <a:r>
              <a:rPr lang="it-IT" b="1" dirty="0" err="1"/>
              <a:t>recorder</a:t>
            </a:r>
            <a:r>
              <a:rPr lang="it-IT" b="1" dirty="0"/>
              <a:t> </a:t>
            </a:r>
            <a:r>
              <a:rPr lang="it-IT" sz="2000" dirty="0"/>
              <a:t>(specie nei pazienti nei quali c’è la fondatezza di un sospetto clinico senza evidenze importanti all’ECG dinamico)</a:t>
            </a:r>
          </a:p>
        </p:txBody>
      </p:sp>
      <p:sp>
        <p:nvSpPr>
          <p:cNvPr id="4" name="Rettangolo 3"/>
          <p:cNvSpPr/>
          <p:nvPr/>
        </p:nvSpPr>
        <p:spPr>
          <a:xfrm>
            <a:off x="270933" y="5583668"/>
            <a:ext cx="8794045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Una volta fatta diagnosi di FA occorre una valutazione clinica globale del paziente per individuare i fattori di rischio o eventuali </a:t>
            </a:r>
            <a:r>
              <a:rPr lang="it-IT" b="1" dirty="0" err="1"/>
              <a:t>comorbilità</a:t>
            </a:r>
            <a:r>
              <a:rPr lang="it-IT" b="1" dirty="0"/>
              <a:t>  responsabili dell’insorgenza della FA</a:t>
            </a:r>
          </a:p>
        </p:txBody>
      </p:sp>
      <p:pic>
        <p:nvPicPr>
          <p:cNvPr id="5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99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9433" y="365127"/>
            <a:ext cx="8105917" cy="999650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+mn-lt"/>
              </a:rPr>
              <a:t>Esami aggiuntivi ai fini della stratificazione del 			rischio CV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8367" y="1554209"/>
            <a:ext cx="8802806" cy="3727475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2400" b="1" dirty="0"/>
              <a:t>Esami ematochimici</a:t>
            </a:r>
            <a:r>
              <a:rPr lang="it-IT" sz="2400" dirty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funzionalità tiroidea, funzionalità epatica (transaminasi, bilirubina, YGT), funzionalità renale, dosaggio del pro-BNP (in caso di CHF) e assetto coagulativo (PT/INR, PTT, TT), in previsione della terapia anticoagulante</a:t>
            </a:r>
          </a:p>
          <a:p>
            <a:r>
              <a:rPr lang="it-IT" sz="2400" b="1" dirty="0"/>
              <a:t>Le linee-guida suggeriscono anche esami di 2^livello</a:t>
            </a:r>
            <a:r>
              <a:rPr lang="it-IT" sz="240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/>
              <a:t>ECOCOLORDOPPLER CARDIACO,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/>
              <a:t>ECOCARDIO TRANSESOFAGEO,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/>
              <a:t>TEST ERGOMETRICI PER CARDIOPATIA ISCHEMICA,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/>
              <a:t>ECOCOLORDOPPLER CAROTIDEO-VERTEBRALE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/>
              <a:t>SPIROMETRIA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dirty="0"/>
          </a:p>
        </p:txBody>
      </p:sp>
      <p:sp>
        <p:nvSpPr>
          <p:cNvPr id="4" name="Rettangolo 3"/>
          <p:cNvSpPr/>
          <p:nvPr/>
        </p:nvSpPr>
        <p:spPr>
          <a:xfrm>
            <a:off x="232015" y="5359246"/>
            <a:ext cx="8802806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Occorre fare una buona valutazione nei pazienti di età &gt; 65anni, allo scopo di evidenziare altre patologie come: </a:t>
            </a:r>
            <a:r>
              <a:rPr lang="it-IT" b="1" dirty="0"/>
              <a:t>ipertensione, SCC, CAD, patologie valvolari, BPCO, OSAS, MRGE (malattia da reflusso gastroesofageo), diabete, obesità, patologie della tiroide, malattia renale cronica, abuso di alcool, fumo</a:t>
            </a:r>
          </a:p>
        </p:txBody>
      </p:sp>
      <p:pic>
        <p:nvPicPr>
          <p:cNvPr id="5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34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s.els-cdn.com/content/image/1-s2.0-S003306201500050X-gr1_lrg.jpg">
            <a:extLst>
              <a:ext uri="{FF2B5EF4-FFF2-40B4-BE49-F238E27FC236}">
                <a16:creationId xmlns:a16="http://schemas.microsoft.com/office/drawing/2014/main" xmlns="" id="{3984741C-F1AA-4937-A740-DDBC9BED4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690" y="1501775"/>
            <a:ext cx="8389088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AABC0894-E96A-49EE-8E42-49672AE72414}"/>
              </a:ext>
            </a:extLst>
          </p:cNvPr>
          <p:cNvSpPr/>
          <p:nvPr/>
        </p:nvSpPr>
        <p:spPr>
          <a:xfrm>
            <a:off x="876000" y="204218"/>
            <a:ext cx="800869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Potential risk factor modifications to reduce the        incidence and prevalence of atrial fibrillation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69245" y="5507845"/>
            <a:ext cx="5895833" cy="319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70C0"/>
                </a:solidFill>
              </a:rPr>
              <a:t>AF</a:t>
            </a:r>
            <a:r>
              <a:rPr lang="en-US" sz="1400" dirty="0">
                <a:solidFill>
                  <a:srgbClr val="323232"/>
                </a:solidFill>
              </a:rPr>
              <a:t> = atrial fibrillation, </a:t>
            </a:r>
            <a:r>
              <a:rPr lang="en-US" sz="1400" dirty="0">
                <a:solidFill>
                  <a:srgbClr val="0C7DBB"/>
                </a:solidFill>
                <a:hlinkClick r:id="rId3" tooltip="Learn more about Hemoglobin A1c"/>
              </a:rPr>
              <a:t>HbA1c</a:t>
            </a:r>
            <a:r>
              <a:rPr lang="en-US" sz="1400" dirty="0">
                <a:solidFill>
                  <a:srgbClr val="323232"/>
                </a:solidFill>
              </a:rPr>
              <a:t> = hemoglobin A1c, </a:t>
            </a:r>
            <a:r>
              <a:rPr lang="en-US" sz="1400" u="sng" dirty="0">
                <a:solidFill>
                  <a:srgbClr val="0070C0"/>
                </a:solidFill>
              </a:rPr>
              <a:t>SBP</a:t>
            </a:r>
            <a:r>
              <a:rPr lang="en-US" sz="1400" dirty="0">
                <a:solidFill>
                  <a:srgbClr val="0070C0"/>
                </a:solidFill>
              </a:rPr>
              <a:t> </a:t>
            </a:r>
            <a:r>
              <a:rPr lang="en-US" sz="1400" dirty="0">
                <a:solidFill>
                  <a:srgbClr val="323232"/>
                </a:solidFill>
              </a:rPr>
              <a:t>= </a:t>
            </a: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</a:rPr>
              <a:t>systolic blood pressure</a:t>
            </a:r>
            <a:endParaRPr lang="it-IT" sz="14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5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2673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8A7BE3-0095-473F-AFC5-9308CDB1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609" y="252237"/>
            <a:ext cx="6720418" cy="628296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Valutare la presenza di sintomi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331FF32-2855-4F88-8DDF-9B83C4726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01" y="1328914"/>
            <a:ext cx="8481486" cy="1325564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sz="2000" b="1" dirty="0"/>
              <a:t>Spesso la FA è asintomatica. Nel 15-30% dei casi ci sono sintomi importanti (astenia, faticabilità, vertigini, dispnea, palpitazioni, </a:t>
            </a:r>
            <a:r>
              <a:rPr lang="it-IT" sz="2000" b="1" dirty="0" err="1"/>
              <a:t>precordialgie</a:t>
            </a:r>
            <a:r>
              <a:rPr lang="it-IT" sz="2000" b="1" dirty="0"/>
              <a:t>)</a:t>
            </a:r>
          </a:p>
          <a:p>
            <a:r>
              <a:rPr lang="it-IT" sz="1800" b="1" dirty="0"/>
              <a:t>Per una adeguata valutazione clinica è importante  utilizzare la scala EHRA (</a:t>
            </a:r>
            <a:r>
              <a:rPr lang="it-IT" sz="1800" b="1" dirty="0" err="1"/>
              <a:t>European</a:t>
            </a:r>
            <a:r>
              <a:rPr lang="it-IT" sz="1800" b="1" dirty="0"/>
              <a:t> Heart </a:t>
            </a:r>
            <a:r>
              <a:rPr lang="it-IT" sz="1800" b="1" dirty="0" err="1"/>
              <a:t>Rhythm</a:t>
            </a:r>
            <a:r>
              <a:rPr lang="it-IT" sz="1800" b="1" dirty="0"/>
              <a:t> Association </a:t>
            </a:r>
            <a:r>
              <a:rPr lang="it-IT" sz="1800" b="1" dirty="0" err="1"/>
              <a:t>symptom</a:t>
            </a:r>
            <a:r>
              <a:rPr lang="it-IT" sz="1800" b="1" dirty="0"/>
              <a:t> scale) per valutare l’intensità dei sintomi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4FF80F0E-3AF3-42B5-832C-35CE3B2426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215" t="39591" r="7091" b="33964"/>
          <a:stretch/>
        </p:blipFill>
        <p:spPr>
          <a:xfrm>
            <a:off x="263688" y="2973032"/>
            <a:ext cx="8688440" cy="184732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FF0000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1101442" y="3175811"/>
            <a:ext cx="470582" cy="176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DDF0C68-5861-432C-8095-29AC05B60D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84" t="17304" r="4384" b="67398"/>
          <a:stretch/>
        </p:blipFill>
        <p:spPr>
          <a:xfrm>
            <a:off x="254084" y="5073933"/>
            <a:ext cx="8693624" cy="7278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E69BB43C-42AD-4E8A-80A9-72A972C1C165}"/>
              </a:ext>
            </a:extLst>
          </p:cNvPr>
          <p:cNvSpPr txBox="1"/>
          <p:nvPr/>
        </p:nvSpPr>
        <p:spPr>
          <a:xfrm>
            <a:off x="1007573" y="3096858"/>
            <a:ext cx="35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1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42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AF guidelines slide set v7 final for web unprotected002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5" t="4850" r="4259" b="35300"/>
          <a:stretch/>
        </p:blipFill>
        <p:spPr bwMode="auto">
          <a:xfrm>
            <a:off x="395537" y="956291"/>
            <a:ext cx="820891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/>
          <a:srcRect l="41285" t="96259" r="20026" b="44"/>
          <a:stretch/>
        </p:blipFill>
        <p:spPr>
          <a:xfrm>
            <a:off x="5489669" y="6490966"/>
            <a:ext cx="3400028" cy="24368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95537" y="5170412"/>
            <a:ext cx="8386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Anticoagulation should be initiated early in all suitable patients and will not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routinely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specialist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input</a:t>
            </a:r>
          </a:p>
        </p:txBody>
      </p:sp>
      <p:pic>
        <p:nvPicPr>
          <p:cNvPr id="5" name="Picture 24" descr="13831d1181375551-logo-universita-logo-sapienza">
            <a:hlinkClick r:id="rId4"/>
            <a:extLst>
              <a:ext uri="{FF2B5EF4-FFF2-40B4-BE49-F238E27FC236}">
                <a16:creationId xmlns:a16="http://schemas.microsoft.com/office/drawing/2014/main" xmlns="" id="{B1FB3F4D-2308-4F8F-A343-E1CA82F1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>
            <a:extLst>
              <a:ext uri="{FF2B5EF4-FFF2-40B4-BE49-F238E27FC236}">
                <a16:creationId xmlns:a16="http://schemas.microsoft.com/office/drawing/2014/main" xmlns="" id="{8362957D-1BEB-4736-ADB0-6CBDC368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26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5662" y="545909"/>
            <a:ext cx="8639032" cy="504969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+mn-lt"/>
              </a:rPr>
              <a:t>Valutazione clinico-strumentale del paziente con FA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3643" y="2333767"/>
            <a:ext cx="8530924" cy="4326340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r>
              <a:rPr lang="it-IT" sz="2200" b="1" dirty="0"/>
              <a:t>Inoltre, debbono essere definiti:</a:t>
            </a:r>
            <a:endParaRPr lang="it-IT" sz="2200" dirty="0"/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sz="2400" dirty="0"/>
              <a:t>a) il </a:t>
            </a:r>
            <a:r>
              <a:rPr lang="it-IT" sz="2400" b="1" dirty="0"/>
              <a:t>pattern aritmico </a:t>
            </a:r>
            <a:r>
              <a:rPr lang="it-IT" sz="2400" dirty="0"/>
              <a:t>(primo episodio, FA parossistica, 	persistente, persistente di lunga durata o permanente), </a:t>
            </a:r>
          </a:p>
          <a:p>
            <a:pPr marL="0" indent="0">
              <a:buNone/>
            </a:pPr>
            <a:r>
              <a:rPr lang="it-IT" sz="2400" dirty="0"/>
              <a:t>	b) la </a:t>
            </a:r>
            <a:r>
              <a:rPr lang="it-IT" sz="2400" b="1" dirty="0"/>
              <a:t>data del primo episodio </a:t>
            </a:r>
            <a:r>
              <a:rPr lang="it-IT" sz="2400" dirty="0"/>
              <a:t>(o la data del riscontro se il    	paziente è asintomatico), la frequenza degli episodi, la loro 	durata, l’eventuale presenza di fattori scatenanti, </a:t>
            </a:r>
          </a:p>
          <a:p>
            <a:pPr marL="0" indent="0">
              <a:buNone/>
            </a:pPr>
            <a:r>
              <a:rPr lang="it-IT" sz="2400" dirty="0"/>
              <a:t>	c) la </a:t>
            </a:r>
            <a:r>
              <a:rPr lang="it-IT" sz="2400" b="1" dirty="0"/>
              <a:t>modalità di interruzione </a:t>
            </a:r>
            <a:r>
              <a:rPr lang="it-IT" sz="2400" dirty="0"/>
              <a:t>della tachiaritmia (spontanea, 	mediante farmaci o cardioversione elettrica), </a:t>
            </a:r>
          </a:p>
          <a:p>
            <a:pPr marL="0" indent="0">
              <a:buNone/>
            </a:pPr>
            <a:r>
              <a:rPr lang="it-IT" sz="2400" dirty="0"/>
              <a:t>	d)la </a:t>
            </a:r>
            <a:r>
              <a:rPr lang="it-IT" sz="2400" b="1" dirty="0"/>
              <a:t>risposta alla somministrazione </a:t>
            </a:r>
            <a:r>
              <a:rPr lang="it-IT" sz="2400" dirty="0"/>
              <a:t>di farmaci, </a:t>
            </a:r>
          </a:p>
          <a:p>
            <a:pPr marL="0" indent="0">
              <a:buNone/>
            </a:pPr>
            <a:r>
              <a:rPr lang="it-IT" sz="2400" dirty="0"/>
              <a:t>	e)la </a:t>
            </a:r>
            <a:r>
              <a:rPr lang="it-IT" sz="2400" b="1" dirty="0"/>
              <a:t>presenza di una cardiopatia sottostante</a:t>
            </a:r>
            <a:r>
              <a:rPr lang="it-IT" sz="2400" dirty="0"/>
              <a:t> e di fattori 	</a:t>
            </a:r>
            <a:r>
              <a:rPr lang="it-IT" sz="2400" dirty="0" err="1"/>
              <a:t>extracardiaci</a:t>
            </a:r>
            <a:r>
              <a:rPr lang="it-IT" sz="2400" dirty="0"/>
              <a:t> potenzialmente responsabili (per esempio 	ipertiroidismo) e l’eventuale familiarità per FA</a:t>
            </a:r>
          </a:p>
        </p:txBody>
      </p:sp>
      <p:sp>
        <p:nvSpPr>
          <p:cNvPr id="4" name="Rettangolo 3"/>
          <p:cNvSpPr/>
          <p:nvPr/>
        </p:nvSpPr>
        <p:spPr>
          <a:xfrm>
            <a:off x="203643" y="1309886"/>
            <a:ext cx="8530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L’indagine anamnestica è rivolta a stabilire i sintomi legati alla FA e l’eventuale presenza di sintomi di natura cardiaca al di fuori dell’accesso </a:t>
            </a:r>
            <a:r>
              <a:rPr lang="it-IT" sz="2000" b="1" dirty="0" err="1"/>
              <a:t>tachiaritmico</a:t>
            </a:r>
            <a:r>
              <a:rPr lang="it-IT" sz="2000" b="1" dirty="0"/>
              <a:t> (per esempio dispnea, dolore precordiale)</a:t>
            </a:r>
            <a:endParaRPr lang="it-IT" sz="2000" dirty="0"/>
          </a:p>
        </p:txBody>
      </p:sp>
      <p:pic>
        <p:nvPicPr>
          <p:cNvPr id="5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11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60388" y="5099050"/>
            <a:ext cx="69373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8F8F8">
                    <a:lumMod val="10000"/>
                  </a:srgbClr>
                </a:solidFill>
              </a:rPr>
              <a:t>&lt;55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46875" y="5099050"/>
            <a:ext cx="99536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8F8F8">
                    <a:lumMod val="10000"/>
                  </a:srgbClr>
                </a:solidFill>
              </a:rPr>
              <a:t>55-59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349523" y="5099050"/>
            <a:ext cx="9969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8F8F8">
                    <a:lumMod val="10000"/>
                  </a:srgbClr>
                </a:solidFill>
              </a:rPr>
              <a:t>60-64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32813" y="5099050"/>
            <a:ext cx="995362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65-69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100227" y="5099050"/>
            <a:ext cx="9969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70-74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004463" y="5099050"/>
            <a:ext cx="9969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75-79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928057" y="5099050"/>
            <a:ext cx="995362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80-84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891338" y="5099050"/>
            <a:ext cx="9969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cs typeface="Arial" charset="0"/>
              </a:rPr>
              <a:t>≥</a:t>
            </a: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85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 rot="16200000">
            <a:off x="-137443" y="3159919"/>
            <a:ext cx="1998662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</a:rPr>
              <a:t>Prevalence (%)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232151" y="5364163"/>
            <a:ext cx="157797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</a:rPr>
              <a:t>Age (years)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457628" y="1501405"/>
            <a:ext cx="136525" cy="13652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invGray">
          <a:xfrm>
            <a:off x="6443989" y="1195123"/>
            <a:ext cx="136525" cy="13652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596422" y="1097489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6600"/>
                </a:solidFill>
              </a:rPr>
              <a:t>Women (n = 10,173)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570033" y="1400989"/>
            <a:ext cx="2771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8000"/>
                </a:solidFill>
              </a:rPr>
              <a:t>Men (n = 7801)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563563" y="5016500"/>
            <a:ext cx="323850" cy="28575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3000">
                <a:srgbClr val="FF6600"/>
              </a:gs>
              <a:gs pos="100000">
                <a:srgbClr val="CC3300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2458913" y="4930775"/>
            <a:ext cx="323850" cy="114300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3000">
                <a:srgbClr val="FF6600"/>
              </a:gs>
              <a:gs pos="100000">
                <a:srgbClr val="CC3300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354263" y="4749800"/>
            <a:ext cx="323850" cy="295275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3000">
                <a:srgbClr val="FF6600"/>
              </a:gs>
              <a:gs pos="100000">
                <a:srgbClr val="CC3300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4249613" y="4549775"/>
            <a:ext cx="323850" cy="495300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3000">
                <a:srgbClr val="FF6600"/>
              </a:gs>
              <a:gs pos="100000">
                <a:srgbClr val="CC3300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144963" y="4054475"/>
            <a:ext cx="314325" cy="990600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3000">
                <a:srgbClr val="FF6600"/>
              </a:gs>
              <a:gs pos="100000">
                <a:srgbClr val="CC3300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030788" y="3587750"/>
            <a:ext cx="323850" cy="1457325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3000">
                <a:srgbClr val="FF6600"/>
              </a:gs>
              <a:gs pos="100000">
                <a:srgbClr val="CC3300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926138" y="2949575"/>
            <a:ext cx="323850" cy="20955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7821488" y="2397125"/>
            <a:ext cx="323850" cy="2647950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53000">
                <a:srgbClr val="FF6600"/>
              </a:gs>
              <a:gs pos="100000">
                <a:srgbClr val="CC3300"/>
              </a:gs>
            </a:gsLst>
            <a:lin ang="108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invGray">
          <a:xfrm>
            <a:off x="1887413" y="4987925"/>
            <a:ext cx="314325" cy="57150"/>
          </a:xfrm>
          <a:prstGeom prst="rect">
            <a:avLst/>
          </a:prstGeom>
          <a:gradFill>
            <a:gsLst>
              <a:gs pos="0">
                <a:schemeClr val="tx1">
                  <a:lumMod val="65000"/>
                </a:schemeClr>
              </a:gs>
              <a:gs pos="53000">
                <a:schemeClr val="tx1">
                  <a:lumMod val="75000"/>
                </a:schemeClr>
              </a:gs>
              <a:gs pos="100000">
                <a:schemeClr val="tx1">
                  <a:lumMod val="65000"/>
                </a:scheme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invGray">
          <a:xfrm>
            <a:off x="2782763" y="4778375"/>
            <a:ext cx="314325" cy="2667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invGray">
          <a:xfrm>
            <a:off x="3678113" y="4549775"/>
            <a:ext cx="314325" cy="4953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invGray">
          <a:xfrm>
            <a:off x="4573463" y="4168775"/>
            <a:ext cx="314325" cy="8763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invGray">
          <a:xfrm>
            <a:off x="5459288" y="3587750"/>
            <a:ext cx="314325" cy="145732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invGray">
          <a:xfrm>
            <a:off x="6354638" y="2921000"/>
            <a:ext cx="314325" cy="21240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invGray">
          <a:xfrm>
            <a:off x="7249988" y="2044700"/>
            <a:ext cx="314325" cy="30003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invGray">
          <a:xfrm>
            <a:off x="8145338" y="1816100"/>
            <a:ext cx="314325" cy="32289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1439738" y="1549400"/>
            <a:ext cx="0" cy="3495675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1382588" y="5045075"/>
            <a:ext cx="5715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1382588" y="4464050"/>
            <a:ext cx="5715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1382588" y="3883025"/>
            <a:ext cx="5715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1382588" y="3302000"/>
            <a:ext cx="5715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1382588" y="2711450"/>
            <a:ext cx="5715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1382588" y="2130425"/>
            <a:ext cx="5715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1382588" y="1549400"/>
            <a:ext cx="57150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 flipV="1">
            <a:off x="1439738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1182563" y="4930775"/>
            <a:ext cx="112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charset="0"/>
                <a:ea typeface="ＭＳ Ｐゴシック" charset="0"/>
              </a:rPr>
              <a:t>0</a:t>
            </a: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1182563" y="4349750"/>
            <a:ext cx="112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charset="0"/>
                <a:ea typeface="ＭＳ Ｐゴシック" charset="0"/>
              </a:rPr>
              <a:t>2</a:t>
            </a: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1182563" y="3768725"/>
            <a:ext cx="112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charset="0"/>
                <a:ea typeface="ＭＳ Ｐゴシック" charset="0"/>
              </a:rPr>
              <a:t>4</a:t>
            </a: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1182563" y="3187700"/>
            <a:ext cx="112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charset="0"/>
                <a:ea typeface="ＭＳ Ｐゴシック" charset="0"/>
              </a:rPr>
              <a:t>6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182563" y="2597150"/>
            <a:ext cx="112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>
                    <a:lumMod val="95000"/>
                    <a:lumOff val="5000"/>
                  </a:prstClr>
                </a:solidFill>
                <a:latin typeface="Arial" charset="0"/>
                <a:ea typeface="ＭＳ Ｐゴシック" charset="0"/>
              </a:rPr>
              <a:t>8</a:t>
            </a: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1069851" y="2016125"/>
            <a:ext cx="225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charset="0"/>
                <a:ea typeface="ＭＳ Ｐゴシック" charset="0"/>
              </a:rPr>
              <a:t>10</a:t>
            </a: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1069851" y="1435100"/>
            <a:ext cx="225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charset="0"/>
                <a:ea typeface="ＭＳ Ｐゴシック" charset="0"/>
              </a:rPr>
              <a:t>12</a:t>
            </a:r>
          </a:p>
        </p:txBody>
      </p:sp>
      <p:grpSp>
        <p:nvGrpSpPr>
          <p:cNvPr id="51" name="Group 49"/>
          <p:cNvGrpSpPr>
            <a:grpSpLocks/>
          </p:cNvGrpSpPr>
          <p:nvPr/>
        </p:nvGrpSpPr>
        <p:grpSpPr bwMode="auto">
          <a:xfrm>
            <a:off x="2006476" y="4976813"/>
            <a:ext cx="66675" cy="19050"/>
            <a:chOff x="1334" y="3255"/>
            <a:chExt cx="48" cy="15"/>
          </a:xfrm>
        </p:grpSpPr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5" name="Group 53"/>
          <p:cNvGrpSpPr>
            <a:grpSpLocks/>
          </p:cNvGrpSpPr>
          <p:nvPr/>
        </p:nvGrpSpPr>
        <p:grpSpPr bwMode="auto">
          <a:xfrm>
            <a:off x="2581151" y="4918075"/>
            <a:ext cx="68262" cy="26988"/>
            <a:chOff x="1334" y="3255"/>
            <a:chExt cx="48" cy="15"/>
          </a:xfrm>
        </p:grpSpPr>
        <p:sp>
          <p:nvSpPr>
            <p:cNvPr id="56" name="Line 54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9" name="Group 57"/>
          <p:cNvGrpSpPr>
            <a:grpSpLocks/>
          </p:cNvGrpSpPr>
          <p:nvPr/>
        </p:nvGrpSpPr>
        <p:grpSpPr bwMode="auto">
          <a:xfrm>
            <a:off x="2897063" y="4764088"/>
            <a:ext cx="68263" cy="26987"/>
            <a:chOff x="1334" y="3255"/>
            <a:chExt cx="48" cy="15"/>
          </a:xfrm>
        </p:grpSpPr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3" name="Group 61"/>
          <p:cNvGrpSpPr>
            <a:grpSpLocks/>
          </p:cNvGrpSpPr>
          <p:nvPr/>
        </p:nvGrpSpPr>
        <p:grpSpPr bwMode="auto">
          <a:xfrm>
            <a:off x="3492376" y="4727575"/>
            <a:ext cx="68262" cy="36513"/>
            <a:chOff x="1334" y="3255"/>
            <a:chExt cx="48" cy="15"/>
          </a:xfrm>
        </p:grpSpPr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5" name="Line 63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7" name="Group 65"/>
          <p:cNvGrpSpPr>
            <a:grpSpLocks/>
          </p:cNvGrpSpPr>
          <p:nvPr/>
        </p:nvGrpSpPr>
        <p:grpSpPr bwMode="auto">
          <a:xfrm>
            <a:off x="3798763" y="4500563"/>
            <a:ext cx="68263" cy="76200"/>
            <a:chOff x="1334" y="3255"/>
            <a:chExt cx="48" cy="15"/>
          </a:xfrm>
        </p:grpSpPr>
        <p:sp>
          <p:nvSpPr>
            <p:cNvPr id="68" name="Line 66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1" name="Group 69"/>
          <p:cNvGrpSpPr>
            <a:grpSpLocks/>
          </p:cNvGrpSpPr>
          <p:nvPr/>
        </p:nvGrpSpPr>
        <p:grpSpPr bwMode="auto">
          <a:xfrm>
            <a:off x="4705226" y="4114800"/>
            <a:ext cx="68262" cy="92075"/>
            <a:chOff x="1334" y="3255"/>
            <a:chExt cx="48" cy="15"/>
          </a:xfrm>
        </p:grpSpPr>
        <p:sp>
          <p:nvSpPr>
            <p:cNvPr id="72" name="Line 70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5" name="Group 73"/>
          <p:cNvGrpSpPr>
            <a:grpSpLocks/>
          </p:cNvGrpSpPr>
          <p:nvPr/>
        </p:nvGrpSpPr>
        <p:grpSpPr bwMode="auto">
          <a:xfrm>
            <a:off x="5273551" y="3990975"/>
            <a:ext cx="68262" cy="101600"/>
            <a:chOff x="1334" y="3255"/>
            <a:chExt cx="48" cy="15"/>
          </a:xfrm>
        </p:grpSpPr>
        <p:sp>
          <p:nvSpPr>
            <p:cNvPr id="76" name="Line 74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9" name="Group 77"/>
          <p:cNvGrpSpPr>
            <a:grpSpLocks/>
          </p:cNvGrpSpPr>
          <p:nvPr/>
        </p:nvGrpSpPr>
        <p:grpSpPr bwMode="auto">
          <a:xfrm>
            <a:off x="5589463" y="3521075"/>
            <a:ext cx="68263" cy="111125"/>
            <a:chOff x="1334" y="3255"/>
            <a:chExt cx="48" cy="15"/>
          </a:xfrm>
        </p:grpSpPr>
        <p:sp>
          <p:nvSpPr>
            <p:cNvPr id="80" name="Line 78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3" name="Group 81"/>
          <p:cNvGrpSpPr>
            <a:grpSpLocks/>
          </p:cNvGrpSpPr>
          <p:nvPr/>
        </p:nvGrpSpPr>
        <p:grpSpPr bwMode="auto">
          <a:xfrm>
            <a:off x="6148263" y="3514725"/>
            <a:ext cx="68263" cy="111125"/>
            <a:chOff x="1334" y="3255"/>
            <a:chExt cx="48" cy="15"/>
          </a:xfrm>
        </p:grpSpPr>
        <p:sp>
          <p:nvSpPr>
            <p:cNvPr id="84" name="Line 82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7" name="Group 85"/>
          <p:cNvGrpSpPr>
            <a:grpSpLocks/>
          </p:cNvGrpSpPr>
          <p:nvPr/>
        </p:nvGrpSpPr>
        <p:grpSpPr bwMode="auto">
          <a:xfrm>
            <a:off x="6483226" y="2821627"/>
            <a:ext cx="68262" cy="152400"/>
            <a:chOff x="1334" y="3255"/>
            <a:chExt cx="48" cy="15"/>
          </a:xfrm>
        </p:grpSpPr>
        <p:sp>
          <p:nvSpPr>
            <p:cNvPr id="88" name="Line 86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0" name="Line 88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91" name="Group 89"/>
          <p:cNvGrpSpPr>
            <a:grpSpLocks/>
          </p:cNvGrpSpPr>
          <p:nvPr/>
        </p:nvGrpSpPr>
        <p:grpSpPr bwMode="auto">
          <a:xfrm>
            <a:off x="7051551" y="2854325"/>
            <a:ext cx="66675" cy="174625"/>
            <a:chOff x="1334" y="3255"/>
            <a:chExt cx="48" cy="15"/>
          </a:xfrm>
        </p:grpSpPr>
        <p:sp>
          <p:nvSpPr>
            <p:cNvPr id="92" name="Line 90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3" name="Line 91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4" name="Line 92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95" name="Group 93"/>
          <p:cNvGrpSpPr>
            <a:grpSpLocks/>
          </p:cNvGrpSpPr>
          <p:nvPr/>
        </p:nvGrpSpPr>
        <p:grpSpPr bwMode="auto">
          <a:xfrm>
            <a:off x="7364288" y="1908175"/>
            <a:ext cx="66675" cy="239713"/>
            <a:chOff x="1334" y="3255"/>
            <a:chExt cx="48" cy="15"/>
          </a:xfrm>
        </p:grpSpPr>
        <p:sp>
          <p:nvSpPr>
            <p:cNvPr id="96" name="Line 94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7" name="Line 95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8" name="Line 96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99" name="Group 97"/>
          <p:cNvGrpSpPr>
            <a:grpSpLocks/>
          </p:cNvGrpSpPr>
          <p:nvPr/>
        </p:nvGrpSpPr>
        <p:grpSpPr bwMode="auto">
          <a:xfrm>
            <a:off x="7948488" y="2268538"/>
            <a:ext cx="68263" cy="263525"/>
            <a:chOff x="1334" y="3255"/>
            <a:chExt cx="48" cy="15"/>
          </a:xfrm>
        </p:grpSpPr>
        <p:sp>
          <p:nvSpPr>
            <p:cNvPr id="100" name="Line 98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1" name="Line 99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2" name="Line 100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03" name="Group 101"/>
          <p:cNvGrpSpPr>
            <a:grpSpLocks/>
          </p:cNvGrpSpPr>
          <p:nvPr/>
        </p:nvGrpSpPr>
        <p:grpSpPr bwMode="auto">
          <a:xfrm>
            <a:off x="8278688" y="1590675"/>
            <a:ext cx="68263" cy="441325"/>
            <a:chOff x="1334" y="3255"/>
            <a:chExt cx="48" cy="15"/>
          </a:xfrm>
        </p:grpSpPr>
        <p:sp>
          <p:nvSpPr>
            <p:cNvPr id="104" name="Line 102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" name="Line 103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" name="Line 104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07" name="Group 105"/>
          <p:cNvGrpSpPr>
            <a:grpSpLocks/>
          </p:cNvGrpSpPr>
          <p:nvPr/>
        </p:nvGrpSpPr>
        <p:grpSpPr bwMode="auto">
          <a:xfrm>
            <a:off x="4386138" y="4505325"/>
            <a:ext cx="68263" cy="76200"/>
            <a:chOff x="1334" y="3255"/>
            <a:chExt cx="48" cy="15"/>
          </a:xfrm>
        </p:grpSpPr>
        <p:sp>
          <p:nvSpPr>
            <p:cNvPr id="108" name="Line 106"/>
            <p:cNvSpPr>
              <a:spLocks noChangeShapeType="1"/>
            </p:cNvSpPr>
            <p:nvPr/>
          </p:nvSpPr>
          <p:spPr bwMode="auto">
            <a:xfrm>
              <a:off x="1334" y="3255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9" name="Line 107"/>
            <p:cNvSpPr>
              <a:spLocks noChangeShapeType="1"/>
            </p:cNvSpPr>
            <p:nvPr/>
          </p:nvSpPr>
          <p:spPr bwMode="auto">
            <a:xfrm>
              <a:off x="1334" y="3270"/>
              <a:ext cx="48" cy="0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0" name="Line 108"/>
            <p:cNvSpPr>
              <a:spLocks noChangeShapeType="1"/>
            </p:cNvSpPr>
            <p:nvPr/>
          </p:nvSpPr>
          <p:spPr bwMode="auto">
            <a:xfrm>
              <a:off x="1358" y="3255"/>
              <a:ext cx="0" cy="15"/>
            </a:xfrm>
            <a:prstGeom prst="line">
              <a:avLst/>
            </a:prstGeom>
            <a:noFill/>
            <a:ln w="1905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11" name="Line 109"/>
          <p:cNvSpPr>
            <a:spLocks noChangeShapeType="1"/>
          </p:cNvSpPr>
          <p:nvPr/>
        </p:nvSpPr>
        <p:spPr bwMode="auto">
          <a:xfrm>
            <a:off x="1439738" y="5045075"/>
            <a:ext cx="7153275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2" name="Line 110"/>
          <p:cNvSpPr>
            <a:spLocks noChangeShapeType="1"/>
          </p:cNvSpPr>
          <p:nvPr/>
        </p:nvSpPr>
        <p:spPr bwMode="auto">
          <a:xfrm flipV="1">
            <a:off x="2335088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3" name="Line 111"/>
          <p:cNvSpPr>
            <a:spLocks noChangeShapeType="1"/>
          </p:cNvSpPr>
          <p:nvPr/>
        </p:nvSpPr>
        <p:spPr bwMode="auto">
          <a:xfrm flipV="1">
            <a:off x="3230438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4" name="Line 112"/>
          <p:cNvSpPr>
            <a:spLocks noChangeShapeType="1"/>
          </p:cNvSpPr>
          <p:nvPr/>
        </p:nvSpPr>
        <p:spPr bwMode="auto">
          <a:xfrm flipV="1">
            <a:off x="4125788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5" name="Line 113"/>
          <p:cNvSpPr>
            <a:spLocks noChangeShapeType="1"/>
          </p:cNvSpPr>
          <p:nvPr/>
        </p:nvSpPr>
        <p:spPr bwMode="auto">
          <a:xfrm flipV="1">
            <a:off x="5021138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6" name="Line 114"/>
          <p:cNvSpPr>
            <a:spLocks noChangeShapeType="1"/>
          </p:cNvSpPr>
          <p:nvPr/>
        </p:nvSpPr>
        <p:spPr bwMode="auto">
          <a:xfrm flipV="1">
            <a:off x="5906963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7" name="Line 115"/>
          <p:cNvSpPr>
            <a:spLocks noChangeShapeType="1"/>
          </p:cNvSpPr>
          <p:nvPr/>
        </p:nvSpPr>
        <p:spPr bwMode="auto">
          <a:xfrm flipV="1">
            <a:off x="6802313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8" name="Line 116"/>
          <p:cNvSpPr>
            <a:spLocks noChangeShapeType="1"/>
          </p:cNvSpPr>
          <p:nvPr/>
        </p:nvSpPr>
        <p:spPr bwMode="auto">
          <a:xfrm flipV="1">
            <a:off x="7697663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>
                  <a:lumMod val="95000"/>
                </a:srgbClr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119" name="Line 117"/>
          <p:cNvSpPr>
            <a:spLocks noChangeShapeType="1"/>
          </p:cNvSpPr>
          <p:nvPr/>
        </p:nvSpPr>
        <p:spPr bwMode="auto">
          <a:xfrm flipV="1">
            <a:off x="8593013" y="5045075"/>
            <a:ext cx="0" cy="57150"/>
          </a:xfrm>
          <a:prstGeom prst="line">
            <a:avLst/>
          </a:prstGeom>
          <a:noFill/>
          <a:ln w="19050">
            <a:noFill/>
            <a:round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>
                  <a:lumMod val="95000"/>
                </a:srgbClr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41007" y="563422"/>
            <a:ext cx="5387712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</a:rPr>
              <a:t>Il rischio di FA aumenta con l’età dei pazienti; la prevalenza è del 3% nella popolazione generale, ed arriva al 10% &gt;80 anni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67813" y="1477272"/>
            <a:ext cx="4559124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</a:rPr>
              <a:t>La Fa aumenta la mortalità per tutte le cause di 2 volte nelle donne e di 1.5 volte negli uomini</a:t>
            </a:r>
          </a:p>
        </p:txBody>
      </p:sp>
      <p:sp>
        <p:nvSpPr>
          <p:cNvPr id="125" name="Rettangolo 124"/>
          <p:cNvSpPr/>
          <p:nvPr/>
        </p:nvSpPr>
        <p:spPr>
          <a:xfrm>
            <a:off x="1667813" y="2154543"/>
            <a:ext cx="4572000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</a:rPr>
              <a:t>Aumenta di 5 volte il rischio di ictus. Il 20-30% degli ictus sono dovuti alla FA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1693566" y="3460879"/>
            <a:ext cx="3327572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</a:rPr>
              <a:t>Il 20-30% dei pazienti con FA ha CHF</a:t>
            </a:r>
          </a:p>
        </p:txBody>
      </p:sp>
      <p:sp>
        <p:nvSpPr>
          <p:cNvPr id="121" name="Rettangolo 120">
            <a:extLst>
              <a:ext uri="{FF2B5EF4-FFF2-40B4-BE49-F238E27FC236}">
                <a16:creationId xmlns:a16="http://schemas.microsoft.com/office/drawing/2014/main" xmlns="" id="{D529901B-17A3-4C91-AD43-89DE8D1A8BC4}"/>
              </a:ext>
            </a:extLst>
          </p:cNvPr>
          <p:cNvSpPr/>
          <p:nvPr/>
        </p:nvSpPr>
        <p:spPr>
          <a:xfrm>
            <a:off x="1673543" y="2823617"/>
            <a:ext cx="4572000" cy="553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it-IT" altLang="it-IT" sz="1400" b="1" dirty="0">
                <a:solidFill>
                  <a:prstClr val="black"/>
                </a:solidFill>
                <a:cs typeface="Arial" panose="020B0604020202020204" pitchFamily="34" charset="0"/>
              </a:rPr>
              <a:t>La FA è presente nel 12.5% dei pazienti con CAD </a:t>
            </a:r>
            <a:r>
              <a:rPr lang="it-IT" altLang="it-IT" sz="1400" b="1" dirty="0">
                <a:solidFill>
                  <a:srgbClr val="000000"/>
                </a:solidFill>
                <a:cs typeface="Arial" panose="020B0604020202020204" pitchFamily="34" charset="0"/>
              </a:rPr>
              <a:t>stabile </a:t>
            </a:r>
          </a:p>
          <a:p>
            <a:pPr algn="ctr" defTabSz="457200">
              <a:defRPr/>
            </a:pPr>
            <a:r>
              <a:rPr lang="it-IT" altLang="it-IT" sz="1600" b="1" dirty="0">
                <a:solidFill>
                  <a:prstClr val="black"/>
                </a:solidFill>
                <a:cs typeface="Arial" panose="020B0604020202020204" pitchFamily="34" charset="0"/>
              </a:rPr>
              <a:t>e nel 10% dei pazienti con </a:t>
            </a:r>
            <a:r>
              <a:rPr lang="it-IT" altLang="it-IT" sz="1600" b="1" dirty="0">
                <a:solidFill>
                  <a:srgbClr val="000000"/>
                </a:solidFill>
                <a:cs typeface="Arial" panose="020B0604020202020204" pitchFamily="34" charset="0"/>
              </a:rPr>
              <a:t>SCA</a:t>
            </a:r>
            <a:endParaRPr lang="it-IT" altLang="it-IT" sz="1600" b="1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27" name="Immagine 126"/>
          <p:cNvPicPr>
            <a:picLocks noChangeAspect="1"/>
          </p:cNvPicPr>
          <p:nvPr/>
        </p:nvPicPr>
        <p:blipFill rotWithShape="1">
          <a:blip r:embed="rId2" cstate="print"/>
          <a:srcRect l="4663" t="86707" r="4665" b="7696"/>
          <a:stretch/>
        </p:blipFill>
        <p:spPr>
          <a:xfrm>
            <a:off x="395789" y="6063271"/>
            <a:ext cx="8469756" cy="392118"/>
          </a:xfrm>
          <a:prstGeom prst="rect">
            <a:avLst/>
          </a:prstGeom>
          <a:ln>
            <a:noFill/>
          </a:ln>
        </p:spPr>
      </p:pic>
      <p:pic>
        <p:nvPicPr>
          <p:cNvPr id="128" name="Immagine 127"/>
          <p:cNvPicPr>
            <a:picLocks noChangeAspect="1"/>
          </p:cNvPicPr>
          <p:nvPr/>
        </p:nvPicPr>
        <p:blipFill rotWithShape="1">
          <a:blip r:embed="rId2" cstate="print"/>
          <a:srcRect l="13619" t="9095" r="13060" b="81577"/>
          <a:stretch/>
        </p:blipFill>
        <p:spPr>
          <a:xfrm>
            <a:off x="1996597" y="96070"/>
            <a:ext cx="4209764" cy="40169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9" name="Immagine 248"/>
          <p:cNvPicPr>
            <a:picLocks noChangeAspect="1"/>
          </p:cNvPicPr>
          <p:nvPr/>
        </p:nvPicPr>
        <p:blipFill rotWithShape="1">
          <a:blip r:embed="rId3" cstate="print"/>
          <a:srcRect l="10680" t="27751" r="14600" b="16279"/>
          <a:stretch/>
        </p:blipFill>
        <p:spPr>
          <a:xfrm>
            <a:off x="3041284" y="2778482"/>
            <a:ext cx="5816112" cy="32674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0" name="Rettangolo 249"/>
          <p:cNvSpPr/>
          <p:nvPr/>
        </p:nvSpPr>
        <p:spPr>
          <a:xfrm>
            <a:off x="3634460" y="2860440"/>
            <a:ext cx="46464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Trend sulla stima di FA nei prossimi anni </a:t>
            </a:r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251" name="Text Box 8">
            <a:extLst>
              <a:ext uri="{FF2B5EF4-FFF2-40B4-BE49-F238E27FC236}">
                <a16:creationId xmlns:a16="http://schemas.microsoft.com/office/drawing/2014/main" xmlns="" id="{A1D76DCE-72B7-405B-BFDD-3EFF1C3E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116" y="6598600"/>
            <a:ext cx="643540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>
              <a:spcBef>
                <a:spcPct val="0"/>
              </a:spcBef>
            </a:pPr>
            <a:r>
              <a:rPr lang="fr-FR" sz="10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1</a:t>
            </a:r>
            <a:r>
              <a:rPr lang="fr-FR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Miyasaka Y et al. Circulation. 2006;114(2):119–125;  2. Go AS et al. JAMA. 2001;285(18):2370–2375</a:t>
            </a:r>
            <a:r>
              <a:rPr lang="fr-FR" sz="10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.</a:t>
            </a:r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29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010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5" grpId="0" animBg="1"/>
      <p:bldP spid="126" grpId="0" animBg="1"/>
      <p:bldP spid="121" grpId="0" animBg="1"/>
      <p:bldP spid="2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6609" y="95533"/>
            <a:ext cx="8551961" cy="750628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+mn-lt"/>
              </a:rPr>
              <a:t>Valutare il rischio tromboembolico ed emorragico </a:t>
            </a:r>
            <a:endParaRPr lang="it-IT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942" y="928041"/>
            <a:ext cx="9048466" cy="1637737"/>
          </a:xfrm>
        </p:spPr>
        <p:txBody>
          <a:bodyPr>
            <a:normAutofit/>
          </a:bodyPr>
          <a:lstStyle/>
          <a:p>
            <a:r>
              <a:rPr lang="it-IT" sz="1600" b="1" dirty="0"/>
              <a:t>I pazienti con stenosi mitralica e quelli con protesi valvolare meccanica (FA valvolare) sono per definizione ad elevato rischio tromboembolico e devono essere anticoagulati con gli antagonisti della vitamina K (AVK), monitorando l’INR che deve essere mantenuto fra 2 e 3 (2.5-3.5 nelle protesi valvolari meccaniche)</a:t>
            </a:r>
            <a:endParaRPr lang="it-IT" sz="1800" b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 cstate="print"/>
          <a:srcRect l="28451" t="32043" r="12639" b="22808"/>
          <a:stretch/>
        </p:blipFill>
        <p:spPr>
          <a:xfrm>
            <a:off x="95525" y="2593068"/>
            <a:ext cx="4230815" cy="323209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/>
          <a:srcRect l="28312" t="23088" r="14180" b="69823"/>
          <a:stretch/>
        </p:blipFill>
        <p:spPr>
          <a:xfrm>
            <a:off x="191073" y="2142694"/>
            <a:ext cx="4094326" cy="44795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95793" y="5887962"/>
            <a:ext cx="8407013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Il rischio trombotico ha un peso maggiore del rischio emorragico, è significativo per valori di CHA2DS2-VASc ≥ 1 (≥2 nelle donne)</a:t>
            </a:r>
            <a:r>
              <a:rPr lang="it-IT" sz="1400" b="1" dirty="0"/>
              <a:t> </a:t>
            </a:r>
          </a:p>
          <a:p>
            <a:r>
              <a:rPr lang="it-IT" sz="1400" b="1" dirty="0"/>
              <a:t>Le condizioni che incidono sul rischio trombotico spesso sono le stesse che influenzano il rischio emorragico</a:t>
            </a:r>
            <a:endParaRPr lang="it-IT" sz="1600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230" y="2593069"/>
            <a:ext cx="4594117" cy="32320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469648" y="211915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it-IT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Bleeding Risk Stratification:</a:t>
            </a:r>
            <a:r>
              <a:rPr lang="it-IT" altLang="it-IT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HAS-BLED score</a:t>
            </a:r>
          </a:p>
          <a:p>
            <a:endParaRPr lang="it-IT" sz="1600" dirty="0"/>
          </a:p>
        </p:txBody>
      </p:sp>
      <p:sp>
        <p:nvSpPr>
          <p:cNvPr id="12" name="Rettangolo 11"/>
          <p:cNvSpPr/>
          <p:nvPr/>
        </p:nvSpPr>
        <p:spPr>
          <a:xfrm>
            <a:off x="846161" y="3852987"/>
            <a:ext cx="738343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L’ HAS-BLED score deve essere utilizzato per individuare e cercare di rimuovere, possibilmente, le cause che aumentano il rischio emorragico e non per </a:t>
            </a:r>
            <a:r>
              <a:rPr lang="it-IT" b="1" dirty="0" err="1"/>
              <a:t>ecludere</a:t>
            </a:r>
            <a:r>
              <a:rPr lang="it-IT" b="1" dirty="0"/>
              <a:t> il paziente dal trattamento anticoagulante</a:t>
            </a:r>
          </a:p>
        </p:txBody>
      </p:sp>
      <p:sp>
        <p:nvSpPr>
          <p:cNvPr id="5" name="Rettangolo 4"/>
          <p:cNvSpPr/>
          <p:nvPr/>
        </p:nvSpPr>
        <p:spPr>
          <a:xfrm>
            <a:off x="95525" y="1822944"/>
            <a:ext cx="885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C00000"/>
                </a:solidFill>
              </a:rPr>
              <a:t>Nei pazienti con FANV la stratificazione del rischio trombotico/emorragico è obbligatoria</a:t>
            </a:r>
          </a:p>
        </p:txBody>
      </p:sp>
      <p:pic>
        <p:nvPicPr>
          <p:cNvPr id="13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21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13C00A70-D007-4FDF-B430-129786AD6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842" t="4454" r="10842" b="10292"/>
          <a:stretch/>
        </p:blipFill>
        <p:spPr>
          <a:xfrm>
            <a:off x="304800" y="79020"/>
            <a:ext cx="8398934" cy="62653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7C6C90C-4996-4309-8E1F-C0F30E357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963" t="87383" r="9135"/>
          <a:stretch/>
        </p:blipFill>
        <p:spPr>
          <a:xfrm>
            <a:off x="6389511" y="6310491"/>
            <a:ext cx="2336805" cy="468489"/>
          </a:xfrm>
          <a:prstGeom prst="rect">
            <a:avLst/>
          </a:prstGeom>
        </p:spPr>
      </p:pic>
      <p:pic>
        <p:nvPicPr>
          <p:cNvPr id="4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074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46761"/>
            <a:ext cx="7136926" cy="658456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Controllare la frequenza cardiaca</a:t>
            </a:r>
            <a:endParaRPr lang="it-IT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9182" y="1173708"/>
            <a:ext cx="8898341" cy="510426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it-IT" sz="2400" dirty="0"/>
              <a:t>Gli studi RACE e AFFIRM dimostrano che la FC a riposo nei pazienti con FA dovrebbe essere mantenuta &lt;110 </a:t>
            </a:r>
            <a:r>
              <a:rPr lang="it-IT" sz="2400" dirty="0" err="1"/>
              <a:t>bpm</a:t>
            </a:r>
            <a:r>
              <a:rPr lang="it-IT" sz="2400" dirty="0"/>
              <a:t> che equivale ad un </a:t>
            </a:r>
            <a:r>
              <a:rPr lang="it-IT" sz="2400" dirty="0" err="1"/>
              <a:t>outcome</a:t>
            </a:r>
            <a:r>
              <a:rPr lang="it-IT" sz="2400" dirty="0"/>
              <a:t> migliore rispetto ad un valore &lt;80 </a:t>
            </a:r>
            <a:r>
              <a:rPr lang="it-IT" sz="2400" dirty="0" err="1"/>
              <a:t>bpm</a:t>
            </a:r>
            <a:endParaRPr lang="it-IT" sz="2400" dirty="0"/>
          </a:p>
          <a:p>
            <a:r>
              <a:rPr lang="it-IT" sz="2400" dirty="0"/>
              <a:t>Farmaci di prima linea sono: Betabloccanti (beta-1 selettivi non con ISA), Calcioantagonisti (non </a:t>
            </a:r>
            <a:r>
              <a:rPr lang="it-IT" sz="2400" dirty="0" err="1"/>
              <a:t>diidropiridinici</a:t>
            </a:r>
            <a:r>
              <a:rPr lang="it-IT" sz="2400" dirty="0"/>
              <a:t>) e Digossina</a:t>
            </a:r>
          </a:p>
          <a:p>
            <a:r>
              <a:rPr lang="it-IT" sz="2400" dirty="0"/>
              <a:t>Gli antiaritmici non devono essere utilizzati per il controllo della FC, con l’eccezione dell’</a:t>
            </a:r>
            <a:r>
              <a:rPr lang="it-IT" sz="2400" dirty="0" err="1"/>
              <a:t>Amiodarone</a:t>
            </a:r>
            <a:r>
              <a:rPr lang="it-IT" sz="2400" dirty="0"/>
              <a:t> che può essere utilizzato per </a:t>
            </a:r>
            <a:r>
              <a:rPr lang="it-IT" sz="2400" dirty="0" err="1"/>
              <a:t>ev</a:t>
            </a:r>
            <a:r>
              <a:rPr lang="it-IT" sz="2400" dirty="0"/>
              <a:t> nei pazienti con elevata frequenza ventricolare e instabilità emodinamica o nei pazienti con CHF importante</a:t>
            </a:r>
          </a:p>
          <a:p>
            <a:r>
              <a:rPr lang="it-IT" sz="2400" dirty="0"/>
              <a:t>La Digossina </a:t>
            </a:r>
            <a:r>
              <a:rPr lang="it-IT" sz="2400" b="1" dirty="0"/>
              <a:t>è controindicata </a:t>
            </a:r>
            <a:r>
              <a:rPr lang="it-IT" sz="2400" dirty="0"/>
              <a:t>nelle </a:t>
            </a:r>
            <a:r>
              <a:rPr lang="it-IT" sz="2400" i="1" dirty="0" err="1"/>
              <a:t>bradiaritmie</a:t>
            </a:r>
            <a:r>
              <a:rPr lang="it-IT" sz="2400" dirty="0"/>
              <a:t>, nella </a:t>
            </a:r>
            <a:r>
              <a:rPr lang="it-IT" sz="2400" i="1" dirty="0"/>
              <a:t>TV</a:t>
            </a:r>
            <a:r>
              <a:rPr lang="it-IT" sz="2400" dirty="0"/>
              <a:t>, nella </a:t>
            </a:r>
            <a:r>
              <a:rPr lang="it-IT" sz="2400" i="1" dirty="0"/>
              <a:t>sindrome di WPW</a:t>
            </a:r>
            <a:r>
              <a:rPr lang="it-IT" sz="2400" dirty="0"/>
              <a:t>, nella </a:t>
            </a:r>
            <a:r>
              <a:rPr lang="it-IT" sz="2400" i="1" dirty="0"/>
              <a:t>CAD</a:t>
            </a:r>
            <a:r>
              <a:rPr lang="it-IT" sz="2400" dirty="0"/>
              <a:t>, nelle </a:t>
            </a:r>
            <a:r>
              <a:rPr lang="it-IT" sz="2400" i="1" dirty="0"/>
              <a:t>miocarditi</a:t>
            </a:r>
            <a:r>
              <a:rPr lang="it-IT" sz="2400" dirty="0"/>
              <a:t>, nell’</a:t>
            </a:r>
            <a:r>
              <a:rPr lang="it-IT" sz="2400" i="1" dirty="0"/>
              <a:t>aneurisma aortico e ventricolare</a:t>
            </a:r>
            <a:r>
              <a:rPr lang="it-IT" sz="2400" dirty="0"/>
              <a:t>, nella </a:t>
            </a:r>
            <a:r>
              <a:rPr lang="it-IT" sz="2400" i="1" dirty="0"/>
              <a:t>stenosi aortica e mitralica severe</a:t>
            </a:r>
            <a:r>
              <a:rPr lang="it-IT" sz="2400" dirty="0"/>
              <a:t>, nella </a:t>
            </a:r>
            <a:r>
              <a:rPr lang="it-IT" sz="2400" i="1" dirty="0"/>
              <a:t>CMP ipertrofico-ostruttiva</a:t>
            </a:r>
            <a:r>
              <a:rPr lang="it-IT" sz="2400" dirty="0"/>
              <a:t>, nello </a:t>
            </a:r>
            <a:r>
              <a:rPr lang="it-IT" sz="2400" i="1" dirty="0"/>
              <a:t>scompenso cardiaco diastolico</a:t>
            </a:r>
            <a:r>
              <a:rPr lang="it-IT" sz="2400" dirty="0"/>
              <a:t>, nella </a:t>
            </a:r>
            <a:r>
              <a:rPr lang="it-IT" sz="2400" i="1" dirty="0"/>
              <a:t>pericardite costrittiva</a:t>
            </a:r>
            <a:r>
              <a:rPr lang="it-IT" sz="2400" dirty="0"/>
              <a:t>, nell’</a:t>
            </a:r>
            <a:r>
              <a:rPr lang="it-IT" sz="2400" i="1" dirty="0" err="1"/>
              <a:t>ipokaliemia</a:t>
            </a:r>
            <a:r>
              <a:rPr lang="it-IT" sz="2400" dirty="0"/>
              <a:t> e nell’</a:t>
            </a:r>
            <a:r>
              <a:rPr lang="it-IT" sz="2400" i="1" dirty="0"/>
              <a:t>ipercalcemia</a:t>
            </a:r>
            <a:r>
              <a:rPr lang="it-IT" sz="2400" dirty="0"/>
              <a:t>.</a:t>
            </a:r>
          </a:p>
        </p:txBody>
      </p:sp>
      <p:pic>
        <p:nvPicPr>
          <p:cNvPr id="4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61381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11608" t="21028" r="3783" b="8222"/>
          <a:stretch/>
        </p:blipFill>
        <p:spPr>
          <a:xfrm>
            <a:off x="136476" y="614150"/>
            <a:ext cx="8952932" cy="603231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559561" y="594644"/>
            <a:ext cx="790205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Algoritmo per il Controllo della Frequenza nella FA</a:t>
            </a:r>
            <a:endParaRPr lang="it-IT" sz="2800" dirty="0">
              <a:solidFill>
                <a:srgbClr val="C0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29551" y="5500048"/>
            <a:ext cx="3275463" cy="1037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4" descr="13831d1181375551-logo-universita-logo-sapienz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466530" y="1191962"/>
            <a:ext cx="1746915" cy="10735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65625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8209" y="204713"/>
            <a:ext cx="6399946" cy="762641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Controllo del Ritmo Cardiaco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3773" y="1058847"/>
            <a:ext cx="8652681" cy="4472709"/>
          </a:xfrm>
        </p:spPr>
        <p:txBody>
          <a:bodyPr>
            <a:normAutofit fontScale="55000" lnSpcReduction="20000"/>
          </a:bodyPr>
          <a:lstStyle/>
          <a:p>
            <a:r>
              <a:rPr lang="it-IT" sz="3600" b="1" dirty="0"/>
              <a:t>La FA di recente insorgenza (&lt;48h) con instabilità emodinamica va trattata con cardioversione elettrica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3300" dirty="0"/>
              <a:t>La copertura anticoagulante (EBPM a dosi anticoagulanti) dovrebbe essere iniziata prima della cardioversione. L’anticoagulazione (AVK o NAO) dovrebbe essere continuata per 4 settimane dopo la cardioversione in assenza di </a:t>
            </a:r>
            <a:r>
              <a:rPr lang="it-IT" sz="3300" dirty="0" err="1"/>
              <a:t>FdR</a:t>
            </a:r>
            <a:r>
              <a:rPr lang="it-IT" sz="3300" dirty="0"/>
              <a:t> tromboembolici e per tutta la vita in presenza di </a:t>
            </a:r>
            <a:r>
              <a:rPr lang="it-IT" sz="3300" dirty="0" err="1"/>
              <a:t>FdR</a:t>
            </a:r>
            <a:r>
              <a:rPr lang="it-IT" sz="3300" dirty="0"/>
              <a:t> tromboembolici. Un </a:t>
            </a:r>
            <a:r>
              <a:rPr lang="it-IT" sz="3300" dirty="0" err="1"/>
              <a:t>ecocolordoppler</a:t>
            </a:r>
            <a:r>
              <a:rPr lang="it-IT" sz="3300" dirty="0"/>
              <a:t> cardiaco </a:t>
            </a:r>
            <a:r>
              <a:rPr lang="it-IT" sz="3300" dirty="0" err="1"/>
              <a:t>transesofageo</a:t>
            </a:r>
            <a:r>
              <a:rPr lang="it-IT" sz="3300" dirty="0"/>
              <a:t> che escluda la presenza di trombi intra-cardiaci sarebbe indicato allo scopo di decidere il trattamento anticoagulante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3300" b="1" dirty="0"/>
              <a:t>La FA di recente insorgenza (&lt;48h) senza instabilità emodinamica può essere trattata con terapia farmacologica o cardioversione elettrica (scelta del medico e del paziente), previa copertura anticoagulante, con uno fra i seguenti farmaci: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b="1" dirty="0" err="1"/>
              <a:t>Propafenone</a:t>
            </a:r>
            <a:r>
              <a:rPr lang="it-IT" dirty="0"/>
              <a:t> (2mg/Kg </a:t>
            </a:r>
            <a:r>
              <a:rPr lang="it-IT" dirty="0" err="1"/>
              <a:t>ev</a:t>
            </a:r>
            <a:r>
              <a:rPr lang="it-IT" dirty="0"/>
              <a:t> in 10min.) </a:t>
            </a:r>
            <a:r>
              <a:rPr lang="it-IT" b="1" dirty="0"/>
              <a:t>e </a:t>
            </a:r>
            <a:r>
              <a:rPr lang="it-IT" b="1" dirty="0" err="1"/>
              <a:t>Flecaimide</a:t>
            </a:r>
            <a:r>
              <a:rPr lang="it-IT" b="1" dirty="0"/>
              <a:t> </a:t>
            </a:r>
            <a:r>
              <a:rPr lang="it-IT" dirty="0"/>
              <a:t>(2mg/Kg </a:t>
            </a:r>
            <a:r>
              <a:rPr lang="it-IT" dirty="0" err="1"/>
              <a:t>ev</a:t>
            </a:r>
            <a:r>
              <a:rPr lang="it-IT" dirty="0"/>
              <a:t> in 10min.), controindicati nello scompenso</a:t>
            </a:r>
          </a:p>
          <a:p>
            <a:pPr marL="0" indent="0">
              <a:buNone/>
            </a:pPr>
            <a:r>
              <a:rPr lang="it-IT" dirty="0"/>
              <a:t>cardiaco e nelle cardiopatie strutturali, per possibile trasformazione della FA in </a:t>
            </a:r>
            <a:r>
              <a:rPr lang="it-IT" dirty="0" err="1"/>
              <a:t>flutter</a:t>
            </a:r>
            <a:r>
              <a:rPr lang="it-IT" dirty="0"/>
              <a:t> 1:1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b="1" dirty="0" err="1"/>
              <a:t>Amiodarone</a:t>
            </a:r>
            <a:r>
              <a:rPr lang="it-IT" dirty="0"/>
              <a:t> (5mg/Kg in 1h, 50mg/h </a:t>
            </a:r>
            <a:r>
              <a:rPr lang="it-IT" dirty="0" err="1"/>
              <a:t>max</a:t>
            </a:r>
            <a:r>
              <a:rPr lang="it-IT" dirty="0"/>
              <a:t> 24h), indicato nello scompenso cardiaco con FE&lt;40%, possibili flebiti, ipotensione, </a:t>
            </a:r>
            <a:r>
              <a:rPr lang="it-IT" dirty="0" err="1"/>
              <a:t>bradiaritmie</a:t>
            </a:r>
            <a:r>
              <a:rPr lang="it-IT" dirty="0"/>
              <a:t>.</a:t>
            </a:r>
          </a:p>
          <a:p>
            <a:r>
              <a:rPr lang="it-IT" sz="3300" b="1" dirty="0"/>
              <a:t>Nella FA permanente di lunga durata e in presenza di dilatazione atriale (&gt;55mm) la cardioversione non va effettuata e ci si deve limitare al controllo della FC</a:t>
            </a:r>
            <a:endParaRPr lang="it-IT" sz="3300" dirty="0"/>
          </a:p>
          <a:p>
            <a:r>
              <a:rPr lang="it-IT" sz="3300" b="1" dirty="0">
                <a:solidFill>
                  <a:srgbClr val="C00000"/>
                </a:solidFill>
              </a:rPr>
              <a:t>I farmaci antiaritmici possono prolungare il QRS e il </a:t>
            </a:r>
            <a:r>
              <a:rPr lang="it-IT" sz="3300" b="1" dirty="0" err="1">
                <a:solidFill>
                  <a:srgbClr val="C00000"/>
                </a:solidFill>
              </a:rPr>
              <a:t>QTc</a:t>
            </a:r>
            <a:endParaRPr lang="it-IT" sz="3300" b="1" dirty="0">
              <a:solidFill>
                <a:srgbClr val="C00000"/>
              </a:solidFill>
            </a:endParaRPr>
          </a:p>
        </p:txBody>
      </p:sp>
      <p:pic>
        <p:nvPicPr>
          <p:cNvPr id="4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48BFECB6-C736-4044-8948-BDEAC99117A6}"/>
              </a:ext>
            </a:extLst>
          </p:cNvPr>
          <p:cNvSpPr/>
          <p:nvPr/>
        </p:nvSpPr>
        <p:spPr>
          <a:xfrm>
            <a:off x="265539" y="5540363"/>
            <a:ext cx="8550915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L’uso di farmaci antiaritmici è importante ripristinare/mantenere il ritmo sinusale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Tuttavia la prognosi cardiovascolare e la mortalità non sembrano differire con il controllo della frequenza e quello del rimo</a:t>
            </a:r>
          </a:p>
        </p:txBody>
      </p:sp>
    </p:spTree>
    <p:extLst>
      <p:ext uri="{BB962C8B-B14F-4D97-AF65-F5344CB8AC3E}">
        <p14:creationId xmlns:p14="http://schemas.microsoft.com/office/powerpoint/2010/main" xmlns="" val="218529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4116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+mn-lt"/>
              </a:rPr>
              <a:t>Suggerimenti utili per un corretto utilizzo dei 		farmaci antiaritmici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4751" y="1651377"/>
            <a:ext cx="8569941" cy="4708477"/>
          </a:xfr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it-IT" dirty="0"/>
              <a:t>I farmaci antiaritmici sono indicati quando il paziente è sintomatico per la FA</a:t>
            </a:r>
          </a:p>
          <a:p>
            <a:r>
              <a:rPr lang="it-IT" dirty="0"/>
              <a:t>Gli antiaritmici non riducono mortalità ed eventi CV</a:t>
            </a:r>
          </a:p>
          <a:p>
            <a:r>
              <a:rPr lang="it-IT" dirty="0"/>
              <a:t>Se un farmaco antiaritmico non funziona deve essere sostituito con un altro</a:t>
            </a:r>
          </a:p>
          <a:p>
            <a:r>
              <a:rPr lang="it-IT" dirty="0"/>
              <a:t>Non è raccomandato associare più farmaci antiaritmici</a:t>
            </a:r>
          </a:p>
          <a:p>
            <a:r>
              <a:rPr lang="it-IT" dirty="0"/>
              <a:t>Gli antiaritmici possono avere effetti </a:t>
            </a:r>
            <a:r>
              <a:rPr lang="it-IT" dirty="0" err="1"/>
              <a:t>proaritmici</a:t>
            </a:r>
            <a:endParaRPr lang="it-IT" dirty="0"/>
          </a:p>
          <a:p>
            <a:r>
              <a:rPr lang="it-IT" dirty="0"/>
              <a:t>Sono controindicati nelle </a:t>
            </a:r>
            <a:r>
              <a:rPr lang="it-IT" dirty="0" err="1"/>
              <a:t>bradiaritmie</a:t>
            </a:r>
            <a:r>
              <a:rPr lang="it-IT" dirty="0"/>
              <a:t> e con un </a:t>
            </a:r>
            <a:r>
              <a:rPr lang="it-IT" dirty="0" err="1"/>
              <a:t>QTc</a:t>
            </a:r>
            <a:r>
              <a:rPr lang="it-IT" dirty="0"/>
              <a:t> &gt;0.50 sec</a:t>
            </a:r>
          </a:p>
          <a:p>
            <a:r>
              <a:rPr lang="it-IT" dirty="0" err="1"/>
              <a:t>Amiodarone</a:t>
            </a:r>
            <a:r>
              <a:rPr lang="it-IT" dirty="0"/>
              <a:t> è l’unico antiaritmico utilizzabile nello SCC</a:t>
            </a:r>
          </a:p>
          <a:p>
            <a:r>
              <a:rPr lang="it-IT" b="1" dirty="0"/>
              <a:t>E’ raccomandato il monitoraggio periodico dell’ECG per valutare: FC, QRS, </a:t>
            </a:r>
            <a:r>
              <a:rPr lang="it-IT" b="1" dirty="0" err="1"/>
              <a:t>QTc</a:t>
            </a:r>
            <a:r>
              <a:rPr lang="it-IT" b="1" dirty="0"/>
              <a:t> e/o la presenza di aritmie</a:t>
            </a:r>
          </a:p>
          <a:p>
            <a:endParaRPr lang="it-IT" dirty="0"/>
          </a:p>
        </p:txBody>
      </p:sp>
      <p:pic>
        <p:nvPicPr>
          <p:cNvPr id="4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9095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7D9EDAF7-8A99-46D1-ABDF-F45582B84F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681" t="13946" r="10532" b="18225"/>
          <a:stretch/>
        </p:blipFill>
        <p:spPr>
          <a:xfrm>
            <a:off x="677333" y="993422"/>
            <a:ext cx="7936089" cy="483164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282C0DA-3585-4340-AE7A-AC65FC08A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099" t="84815" r="7407" b="10049"/>
          <a:stretch/>
        </p:blipFill>
        <p:spPr>
          <a:xfrm>
            <a:off x="778932" y="5864578"/>
            <a:ext cx="7360357" cy="29351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C1AA86BE-03B8-4858-AAA6-303D0A1B55BE}"/>
              </a:ext>
            </a:extLst>
          </p:cNvPr>
          <p:cNvSpPr/>
          <p:nvPr/>
        </p:nvSpPr>
        <p:spPr>
          <a:xfrm>
            <a:off x="1884132" y="79023"/>
            <a:ext cx="5206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Goal-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follow-up</a:t>
            </a:r>
          </a:p>
        </p:txBody>
      </p:sp>
      <p:pic>
        <p:nvPicPr>
          <p:cNvPr id="5" name="Picture 24" descr="13831d1181375551-logo-universita-logo-sapienza">
            <a:hlinkClick r:id="rId3"/>
            <a:extLst>
              <a:ext uri="{FF2B5EF4-FFF2-40B4-BE49-F238E27FC236}">
                <a16:creationId xmlns:a16="http://schemas.microsoft.com/office/drawing/2014/main" xmlns="" id="{3ABEBCFC-AE41-4DB5-9B0D-16BCDB344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DCGV300pix">
            <a:extLst>
              <a:ext uri="{FF2B5EF4-FFF2-40B4-BE49-F238E27FC236}">
                <a16:creationId xmlns:a16="http://schemas.microsoft.com/office/drawing/2014/main" xmlns="" id="{E62B227A-4C62-4E6F-A182-919D0395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3371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12500" t="17677" r="15158" b="7136"/>
          <a:stretch/>
        </p:blipFill>
        <p:spPr>
          <a:xfrm>
            <a:off x="914400" y="1064524"/>
            <a:ext cx="7055893" cy="550004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790E8810-CEE9-4F7F-A26B-1D53DF4E60CA}"/>
              </a:ext>
            </a:extLst>
          </p:cNvPr>
          <p:cNvSpPr/>
          <p:nvPr/>
        </p:nvSpPr>
        <p:spPr>
          <a:xfrm>
            <a:off x="1217006" y="1709046"/>
            <a:ext cx="310059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Prevedere tutte le opzioni terapeutiche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88BF7C60-C916-4F73-8FE7-688E17AE02B4}"/>
              </a:ext>
            </a:extLst>
          </p:cNvPr>
          <p:cNvSpPr/>
          <p:nvPr/>
        </p:nvSpPr>
        <p:spPr>
          <a:xfrm>
            <a:off x="1231090" y="3029843"/>
            <a:ext cx="306904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Servizio quantizzabile e di alta qualità 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B4A1450B-DD54-417A-AD75-BDC05641BEE4}"/>
              </a:ext>
            </a:extLst>
          </p:cNvPr>
          <p:cNvSpPr/>
          <p:nvPr/>
        </p:nvSpPr>
        <p:spPr>
          <a:xfrm>
            <a:off x="1211195" y="4262024"/>
            <a:ext cx="31213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Servizio multidisciplinare,</a:t>
            </a:r>
          </a:p>
          <a:p>
            <a:r>
              <a:rPr lang="it-IT" sz="1400" b="1" dirty="0">
                <a:solidFill>
                  <a:prstClr val="black"/>
                </a:solidFill>
              </a:rPr>
              <a:t>processo decisionale condiviso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02D0A181-1321-447B-97C9-658F999AB166}"/>
              </a:ext>
            </a:extLst>
          </p:cNvPr>
          <p:cNvSpPr/>
          <p:nvPr/>
        </p:nvSpPr>
        <p:spPr>
          <a:xfrm>
            <a:off x="1222213" y="5694025"/>
            <a:ext cx="332620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prstClr val="black"/>
                </a:solidFill>
              </a:rPr>
              <a:t>Servizio accessibile a tutti i pazienti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E262C299-E60C-4D78-ADC3-8D03FA8B64AD}"/>
              </a:ext>
            </a:extLst>
          </p:cNvPr>
          <p:cNvSpPr/>
          <p:nvPr/>
        </p:nvSpPr>
        <p:spPr>
          <a:xfrm>
            <a:off x="6102661" y="3582498"/>
            <a:ext cx="178574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</a:rPr>
              <a:t>Gestione ottimale</a:t>
            </a:r>
          </a:p>
          <a:p>
            <a:r>
              <a:rPr lang="it-IT" sz="1600" b="1" dirty="0">
                <a:solidFill>
                  <a:prstClr val="black"/>
                </a:solidFill>
              </a:rPr>
              <a:t>        della FA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09177" y="321687"/>
            <a:ext cx="8707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Come ottenere una gestione ottimale dei pazienti con FA?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print"/>
          <a:srcRect l="41285" t="96259" r="20026" b="44"/>
          <a:stretch/>
        </p:blipFill>
        <p:spPr>
          <a:xfrm>
            <a:off x="5489669" y="6572854"/>
            <a:ext cx="3400028" cy="243688"/>
          </a:xfrm>
          <a:prstGeom prst="rect">
            <a:avLst/>
          </a:prstGeom>
        </p:spPr>
      </p:pic>
      <p:pic>
        <p:nvPicPr>
          <p:cNvPr id="12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6904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and Structured Follow-up of Patients on NOACs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079761" y="6565548"/>
            <a:ext cx="3132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European Heart Journal (2018) 00, 1–64</a:t>
            </a:r>
            <a:endParaRPr lang="it-IT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73206" y="150514"/>
            <a:ext cx="8079475" cy="1132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lIns="91254" tIns="45628" rIns="91254" bIns="45628">
            <a:noAutofit/>
          </a:bodyPr>
          <a:lstStyle>
            <a:lvl1pPr algn="ctr" defTabSz="797860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latin typeface="+mn-lt"/>
              </a:rPr>
              <a:t>Structured follow-up of patients on NOACs     </a:t>
            </a:r>
            <a:endParaRPr lang="it-IT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Picture 24" descr="13831d1181375551-logo-universita-logo-sapienz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LogoDCGV300pix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4705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6002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+mn-lt"/>
              </a:rPr>
              <a:t>Gestire la FA con un approccio integrato 	 		«Team Multidisciplinare»</a:t>
            </a:r>
            <a:endParaRPr lang="it-IT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885" y="1525373"/>
            <a:ext cx="8980227" cy="4998259"/>
          </a:xfr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it-IT" sz="2400" dirty="0"/>
              <a:t>Le linee guida riportano dati che dimostrano che l’approccio integrato alla FA implementa l’utilizzazione della </a:t>
            </a:r>
            <a:r>
              <a:rPr lang="it-IT" sz="2400" dirty="0" err="1"/>
              <a:t>Evidence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Medicine (EBM) e riduce del 35% il tasso di eventi: mortalità e ospedalizzazione per cause CV, rispetto all’approccio tradizionale.</a:t>
            </a:r>
          </a:p>
          <a:p>
            <a:r>
              <a:rPr lang="it-IT" sz="2400" dirty="0"/>
              <a:t>L’approccio integrato deve porre al centro il paziente, che deve essere educato ad un corretto stile di vita e deve essere informato e coinvolto nelle scelte terapeutiche delle quali fanno parte a vario titolo il cardiologo il Medico di Famiglia e qualora servissero figure come il Neurologo (in caso di </a:t>
            </a:r>
            <a:r>
              <a:rPr lang="it-IT" sz="2400" dirty="0" err="1"/>
              <a:t>stroke</a:t>
            </a:r>
            <a:r>
              <a:rPr lang="it-IT" sz="2400" dirty="0"/>
              <a:t>), l’</a:t>
            </a:r>
            <a:r>
              <a:rPr lang="it-IT" sz="2400" dirty="0" err="1"/>
              <a:t>Elettrofisiologo</a:t>
            </a:r>
            <a:r>
              <a:rPr lang="it-IT" sz="2400" dirty="0"/>
              <a:t>, ed un Centro esperto in TAO.</a:t>
            </a:r>
          </a:p>
          <a:p>
            <a:r>
              <a:rPr lang="it-IT" sz="2400" dirty="0"/>
              <a:t>Sarebbe utile una cartella clinica informatizzata dove sono riportati i dati anamnestici e clinici, le visite di follow-up, gli esami di laboratorio e strumentali, le terapie, l’aderenza terapeutica, la tollerabilità e l’eventuale comparsa di effetti avversi o </a:t>
            </a:r>
            <a:r>
              <a:rPr lang="it-IT" sz="2400" dirty="0" err="1"/>
              <a:t>comorbidità</a:t>
            </a:r>
            <a:endParaRPr lang="it-IT" sz="2400" dirty="0"/>
          </a:p>
        </p:txBody>
      </p:sp>
      <p:pic>
        <p:nvPicPr>
          <p:cNvPr id="4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353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2117" y="1415254"/>
            <a:ext cx="4162782" cy="232467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6185" y="3767219"/>
            <a:ext cx="4162782" cy="2439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2117" y="1123209"/>
            <a:ext cx="4162782" cy="2921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928" y="1105471"/>
            <a:ext cx="4162782" cy="51066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 cstate="print"/>
          <a:srcRect l="5924" t="4618" r="5224" b="84188"/>
          <a:stretch/>
        </p:blipFill>
        <p:spPr>
          <a:xfrm>
            <a:off x="259307" y="245661"/>
            <a:ext cx="8666329" cy="81886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830088" y="668732"/>
            <a:ext cx="652599" cy="327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/>
          <a:srcRect l="41285" t="96259" r="20026" b="44"/>
          <a:stretch/>
        </p:blipFill>
        <p:spPr>
          <a:xfrm>
            <a:off x="5489669" y="6490966"/>
            <a:ext cx="3400028" cy="24368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23080" y="6187032"/>
            <a:ext cx="76290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AF = atrial fibrillation; BMI = body mass index; CI =confidence interval;</a:t>
            </a:r>
          </a:p>
          <a:p>
            <a:r>
              <a:rPr lang="en-US" sz="1100" dirty="0">
                <a:solidFill>
                  <a:prstClr val="black"/>
                </a:solidFill>
              </a:rPr>
              <a:t>FEV1 = forced expiratory volume in 1 second; HR = hazard ratio; </a:t>
            </a:r>
          </a:p>
          <a:p>
            <a:r>
              <a:rPr lang="en-US" sz="1100" dirty="0">
                <a:solidFill>
                  <a:prstClr val="black"/>
                </a:solidFill>
              </a:rPr>
              <a:t>OR = odds </a:t>
            </a:r>
            <a:r>
              <a:rPr lang="it-IT" sz="1100" dirty="0">
                <a:solidFill>
                  <a:prstClr val="black"/>
                </a:solidFill>
              </a:rPr>
              <a:t>ratio; RR = </a:t>
            </a:r>
            <a:r>
              <a:rPr lang="it-IT" sz="1100" dirty="0" err="1">
                <a:solidFill>
                  <a:prstClr val="black"/>
                </a:solidFill>
              </a:rPr>
              <a:t>risk</a:t>
            </a:r>
            <a:r>
              <a:rPr lang="it-IT" sz="1100" dirty="0">
                <a:solidFill>
                  <a:prstClr val="black"/>
                </a:solidFill>
              </a:rPr>
              <a:t> ratio.</a:t>
            </a:r>
          </a:p>
        </p:txBody>
      </p:sp>
      <p:pic>
        <p:nvPicPr>
          <p:cNvPr id="11" name="Picture 24" descr="13831d1181375551-logo-universita-logo-sapienza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DCGV300pix"/>
          <p:cNvPicPr>
            <a:picLocks noChangeAspect="1" noChangeArrowheads="1"/>
          </p:cNvPicPr>
          <p:nvPr/>
        </p:nvPicPr>
        <p:blipFill>
          <a:blip r:embed="rId10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5655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0057" y="477670"/>
            <a:ext cx="7095983" cy="1035596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            Home </a:t>
            </a:r>
            <a:r>
              <a:rPr lang="it-IT" b="1" dirty="0" err="1">
                <a:solidFill>
                  <a:srgbClr val="C00000"/>
                </a:solidFill>
                <a:latin typeface="+mn-lt"/>
              </a:rPr>
              <a:t>message</a:t>
            </a:r>
            <a:endParaRPr lang="it-IT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69743" y="1897035"/>
            <a:ext cx="7001302" cy="3971502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La </a:t>
            </a:r>
            <a:r>
              <a:rPr lang="it-IT" b="1" dirty="0"/>
              <a:t>fibrillazione atriale</a:t>
            </a:r>
            <a:r>
              <a:rPr lang="it-IT" dirty="0"/>
              <a:t> è una tachiaritmia frequente, spesso silente, con un grave impatto sulla prognosi dei pazienti, qualora non venga inquadrata e curata correttamente</a:t>
            </a:r>
          </a:p>
          <a:p>
            <a:r>
              <a:rPr lang="it-IT" dirty="0"/>
              <a:t>Un approccio integrato tra il Cardiologo il Medico di Famiglia, ed eventualmente altre specialità mediche «team multidisciplinare» </a:t>
            </a:r>
            <a:r>
              <a:rPr lang="it-IT" dirty="0" err="1"/>
              <a:t>nonchè</a:t>
            </a:r>
            <a:r>
              <a:rPr lang="it-IT" dirty="0"/>
              <a:t> l’implementazione della «</a:t>
            </a:r>
            <a:r>
              <a:rPr lang="it-IT" dirty="0" err="1"/>
              <a:t>Evidence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Medicine» è fondamentale perché ha un impatto importante impatto sulla qualità di vita e sulla prognosi dei pazienti </a:t>
            </a:r>
          </a:p>
        </p:txBody>
      </p:sp>
      <p:pic>
        <p:nvPicPr>
          <p:cNvPr id="2050" name="Picture 2" descr="Risultati immagini per immagini paziente con fibrillazione atria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624" y="1852918"/>
            <a:ext cx="1589238" cy="14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13831d1181375551-logo-universita-logo-sapienz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LogoDCGV300pix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77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658" y="805961"/>
            <a:ext cx="8628842" cy="582185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70654" y="69586"/>
            <a:ext cx="7933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Mechanisms causing AF that should be considered when we managed AF patients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45065" y="1582640"/>
            <a:ext cx="1179773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Predisposing </a:t>
            </a: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factors</a:t>
            </a:r>
            <a:endParaRPr lang="it-IT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80658" y="399523"/>
            <a:ext cx="84769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b="1" dirty="0"/>
              <a:t>The </a:t>
            </a:r>
            <a:r>
              <a:rPr lang="it-IT" sz="1200" b="1" dirty="0" err="1"/>
              <a:t>aetiological</a:t>
            </a:r>
            <a:r>
              <a:rPr lang="it-IT" sz="1200" b="1" dirty="0"/>
              <a:t> </a:t>
            </a:r>
            <a:r>
              <a:rPr lang="it-IT" sz="1200" b="1" dirty="0" err="1"/>
              <a:t>factors</a:t>
            </a:r>
            <a:r>
              <a:rPr lang="it-IT" sz="1200" b="1" dirty="0"/>
              <a:t> </a:t>
            </a:r>
            <a:r>
              <a:rPr lang="en-US" sz="1200" b="1" dirty="0"/>
              <a:t>cause a complex array of pathophysiological changes in the atria, including stretch-induced atrial fibrosis, </a:t>
            </a:r>
            <a:r>
              <a:rPr lang="en-US" sz="1200" b="1" dirty="0" err="1"/>
              <a:t>hypocontractility</a:t>
            </a:r>
            <a:r>
              <a:rPr lang="en-US" sz="1200" b="1" dirty="0"/>
              <a:t>, fatty infiltration, inflammation, vascular </a:t>
            </a:r>
            <a:r>
              <a:rPr lang="en-US" sz="1200" b="1" dirty="0" err="1"/>
              <a:t>remodelling</a:t>
            </a:r>
            <a:r>
              <a:rPr lang="en-US" sz="1200" b="1" dirty="0"/>
              <a:t>, </a:t>
            </a:r>
            <a:r>
              <a:rPr lang="en-US" sz="1200" b="1" dirty="0" err="1"/>
              <a:t>ischaemia</a:t>
            </a:r>
            <a:r>
              <a:rPr lang="en-US" sz="1200" b="1" dirty="0"/>
              <a:t>, ion channel dysfunction, and Ca2+-instability</a:t>
            </a:r>
            <a:endParaRPr lang="it-IT" sz="1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/>
          <a:srcRect l="41285" t="96259" r="20026" b="44"/>
          <a:stretch/>
        </p:blipFill>
        <p:spPr>
          <a:xfrm>
            <a:off x="3352800" y="6604778"/>
            <a:ext cx="3021766" cy="21657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5D4B211A-CD77-4759-8358-597094A2A317}"/>
              </a:ext>
            </a:extLst>
          </p:cNvPr>
          <p:cNvSpPr/>
          <p:nvPr/>
        </p:nvSpPr>
        <p:spPr>
          <a:xfrm>
            <a:off x="1589245" y="839827"/>
            <a:ext cx="7384662" cy="5843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4" descr="13831d1181375551-logo-universita-logo-sapienz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LogoDCGV300pix"/>
          <p:cNvPicPr>
            <a:picLocks noChangeAspect="1" noChangeArrowheads="1"/>
          </p:cNvPicPr>
          <p:nvPr/>
        </p:nvPicPr>
        <p:blipFill>
          <a:blip r:embed="rId7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5315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5369D69-D809-4C41-8B17-27FF477F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29928" cy="435133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it-IT" dirty="0"/>
              <a:t>Rimodellamento strutturale dell’atrio                     </a:t>
            </a:r>
            <a:r>
              <a:rPr lang="it-IT" sz="1800" dirty="0"/>
              <a:t>(dovuto all’attivazione dei fibroblasti e dei processi infiammatori e trombotici)</a:t>
            </a:r>
            <a:r>
              <a:rPr lang="it-IT" dirty="0"/>
              <a:t> </a:t>
            </a:r>
          </a:p>
          <a:p>
            <a:r>
              <a:rPr lang="it-IT" dirty="0"/>
              <a:t>Infiltrazione adiposa</a:t>
            </a:r>
          </a:p>
          <a:p>
            <a:r>
              <a:rPr lang="it-IT" dirty="0"/>
              <a:t>Ipertrofia dei cardiomiociti </a:t>
            </a:r>
          </a:p>
          <a:p>
            <a:r>
              <a:rPr lang="it-IT" dirty="0"/>
              <a:t>Alterazioni vascolari e ischemiche e possibili fenomeni necrotici</a:t>
            </a:r>
          </a:p>
          <a:p>
            <a:r>
              <a:rPr lang="it-IT" dirty="0"/>
              <a:t>Alterazione dei canali ionici con disturbi di conduzione, ectopie, autoperpetuazione dell’aritmia </a:t>
            </a:r>
          </a:p>
          <a:p>
            <a:r>
              <a:rPr lang="it-IT" dirty="0" err="1"/>
              <a:t>Tachicardiomiopatia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xmlns="" id="{7273F122-7D74-4866-B890-097AA46E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37" y="365126"/>
            <a:ext cx="8133213" cy="876819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+mn-lt"/>
              </a:rPr>
              <a:t>Alterazioni fisiopatologiche legate alla FA 				permanente</a:t>
            </a:r>
            <a:endParaRPr lang="it-IT" sz="3600" dirty="0">
              <a:latin typeface="+mn-lt"/>
            </a:endParaRPr>
          </a:p>
        </p:txBody>
      </p:sp>
      <p:pic>
        <p:nvPicPr>
          <p:cNvPr id="5" name="Picture 24" descr="13831d1181375551-logo-universita-logo-sapien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028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6030" t="3829" r="4182" b="14657"/>
          <a:stretch/>
        </p:blipFill>
        <p:spPr>
          <a:xfrm>
            <a:off x="218942" y="592428"/>
            <a:ext cx="8757634" cy="59629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/>
          <a:srcRect l="41285" t="96259" r="20026" b="44"/>
          <a:stretch/>
        </p:blipFill>
        <p:spPr>
          <a:xfrm>
            <a:off x="2627291" y="6529591"/>
            <a:ext cx="3773510" cy="2704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/>
          <a:srcRect l="88028" t="87104" r="2993"/>
          <a:stretch/>
        </p:blipFill>
        <p:spPr>
          <a:xfrm>
            <a:off x="7688688" y="93938"/>
            <a:ext cx="618186" cy="665913"/>
          </a:xfrm>
          <a:prstGeom prst="rect">
            <a:avLst/>
          </a:prstGeom>
        </p:spPr>
      </p:pic>
      <p:pic>
        <p:nvPicPr>
          <p:cNvPr id="5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0955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n external file that holds a picture, illustration, etc.&#10;Object name is JAH3-6-e005155-g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268" y="2177788"/>
            <a:ext cx="749261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729123" y="6553228"/>
            <a:ext cx="2577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J Am Heart </a:t>
            </a:r>
            <a:r>
              <a:rPr lang="en-US" sz="1200" b="1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Assoc</a:t>
            </a:r>
            <a:r>
              <a:rPr lang="en-US" sz="1200" b="1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 2017 May; 6(5</a:t>
            </a:r>
            <a:r>
              <a:rPr lang="en-US" sz="12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  <a:endParaRPr lang="it-IT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27308" y="1541636"/>
            <a:ext cx="6092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In patients aged 55 to 74 years, there was a significant reduction over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</a:rPr>
              <a:t>No difference in mortality was observed in patients aged ≥75 years</a:t>
            </a:r>
            <a:endParaRPr lang="it-IT" sz="14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271" y="177608"/>
            <a:ext cx="8234396" cy="92146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32268" y="1165826"/>
            <a:ext cx="8284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Times New Roman" panose="02020603050405020304" pitchFamily="18" charset="0"/>
              </a:rPr>
              <a:t>One‐year crude mortality rates and 95% CIs according to the year of incident AF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5083797" y="2682759"/>
            <a:ext cx="3746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666666"/>
                </a:solidFill>
                <a:latin typeface="Times New Roman" panose="02020603050405020304" pitchFamily="18" charset="0"/>
              </a:rPr>
              <a:t>Incidence rate ratio, 1.00; 95% CI, 0.99–1.01; </a:t>
            </a:r>
            <a:r>
              <a:rPr lang="en-US" sz="1200" b="1" i="1" dirty="0">
                <a:solidFill>
                  <a:srgbClr val="666666"/>
                </a:solidFill>
                <a:latin typeface="Times New Roman" panose="02020603050405020304" pitchFamily="18" charset="0"/>
              </a:rPr>
              <a:t>P</a:t>
            </a:r>
            <a:r>
              <a:rPr lang="en-US" sz="1200" b="1" dirty="0">
                <a:solidFill>
                  <a:srgbClr val="666666"/>
                </a:solidFill>
                <a:latin typeface="Times New Roman" panose="02020603050405020304" pitchFamily="18" charset="0"/>
              </a:rPr>
              <a:t>=0.84)</a:t>
            </a:r>
            <a:endParaRPr lang="it-IT" sz="1200" b="1" dirty="0"/>
          </a:p>
        </p:txBody>
      </p:sp>
      <p:sp>
        <p:nvSpPr>
          <p:cNvPr id="8" name="Rettangolo 7"/>
          <p:cNvSpPr/>
          <p:nvPr/>
        </p:nvSpPr>
        <p:spPr>
          <a:xfrm>
            <a:off x="4101158" y="4061181"/>
            <a:ext cx="49336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666666"/>
                </a:solidFill>
                <a:latin typeface="Times New Roman" panose="02020603050405020304" pitchFamily="18" charset="0"/>
              </a:rPr>
              <a:t>Incidence rate ratio per calendar year, 0.97; 95% CI, 0.95–0.99; </a:t>
            </a:r>
            <a:r>
              <a:rPr lang="en-US" sz="1200" b="1" i="1" dirty="0">
                <a:solidFill>
                  <a:srgbClr val="666666"/>
                </a:solidFill>
                <a:latin typeface="Times New Roman" panose="02020603050405020304" pitchFamily="18" charset="0"/>
              </a:rPr>
              <a:t>P</a:t>
            </a:r>
            <a:r>
              <a:rPr lang="en-US" sz="1200" b="1" dirty="0">
                <a:solidFill>
                  <a:srgbClr val="666666"/>
                </a:solidFill>
                <a:latin typeface="Times New Roman" panose="02020603050405020304" pitchFamily="18" charset="0"/>
              </a:rPr>
              <a:t>&lt;0.001</a:t>
            </a:r>
            <a:endParaRPr lang="it-IT" sz="1200" dirty="0"/>
          </a:p>
        </p:txBody>
      </p:sp>
      <p:pic>
        <p:nvPicPr>
          <p:cNvPr id="9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602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6203" t="7416" r="4385" b="10308"/>
          <a:stretch/>
        </p:blipFill>
        <p:spPr>
          <a:xfrm>
            <a:off x="259307" y="286602"/>
            <a:ext cx="8720919" cy="6380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/>
          <a:srcRect l="41285" t="96259" r="20026" b="44"/>
          <a:stretch/>
        </p:blipFill>
        <p:spPr>
          <a:xfrm>
            <a:off x="4998346" y="6613797"/>
            <a:ext cx="3400028" cy="2436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/>
          <a:srcRect l="88028" t="87104" r="2993"/>
          <a:stretch/>
        </p:blipFill>
        <p:spPr>
          <a:xfrm>
            <a:off x="8087932" y="238368"/>
            <a:ext cx="515158" cy="554931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356794C7-E22E-43AC-8CBD-FCDD5BF50CC5}"/>
              </a:ext>
            </a:extLst>
          </p:cNvPr>
          <p:cNvSpPr txBox="1">
            <a:spLocks/>
          </p:cNvSpPr>
          <p:nvPr/>
        </p:nvSpPr>
        <p:spPr>
          <a:xfrm>
            <a:off x="2442949" y="4351776"/>
            <a:ext cx="6509983" cy="22810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400" dirty="0">
              <a:solidFill>
                <a:prstClr val="black"/>
              </a:solidFill>
            </a:endParaRPr>
          </a:p>
          <a:p>
            <a:r>
              <a:rPr lang="it-IT" sz="1400" dirty="0">
                <a:solidFill>
                  <a:prstClr val="black"/>
                </a:solidFill>
              </a:rPr>
              <a:t>FA secondaria a cardiopatie strutturali (CAD, SCC, ipertrofia ventricolare </a:t>
            </a:r>
            <a:r>
              <a:rPr lang="it-IT" sz="1400" dirty="0" err="1">
                <a:solidFill>
                  <a:prstClr val="black"/>
                </a:solidFill>
              </a:rPr>
              <a:t>VSx</a:t>
            </a:r>
            <a:r>
              <a:rPr lang="it-IT" sz="1400" dirty="0">
                <a:solidFill>
                  <a:prstClr val="black"/>
                </a:solidFill>
              </a:rPr>
              <a:t>)</a:t>
            </a:r>
          </a:p>
          <a:p>
            <a:r>
              <a:rPr lang="it-IT" sz="1400" dirty="0">
                <a:solidFill>
                  <a:prstClr val="black"/>
                </a:solidFill>
              </a:rPr>
              <a:t> FA secondaria a patologie valvolari (stenosi mitralica, protesi valvolari)</a:t>
            </a:r>
          </a:p>
          <a:p>
            <a:r>
              <a:rPr lang="it-IT" sz="1400" dirty="0">
                <a:solidFill>
                  <a:prstClr val="black"/>
                </a:solidFill>
              </a:rPr>
              <a:t>FA focale (onde di rientro o foci ectopici a livello delle vene polmonari)</a:t>
            </a:r>
          </a:p>
          <a:p>
            <a:r>
              <a:rPr lang="it-IT" sz="1400" dirty="0">
                <a:solidFill>
                  <a:prstClr val="black"/>
                </a:solidFill>
              </a:rPr>
              <a:t>FA postoperatoria (interventi di cardiochirurgia e chirurgia toracica)</a:t>
            </a:r>
          </a:p>
          <a:p>
            <a:r>
              <a:rPr lang="it-IT" sz="1400" dirty="0">
                <a:solidFill>
                  <a:prstClr val="black"/>
                </a:solidFill>
              </a:rPr>
              <a:t>FA genetica (monogenica, poligenica)</a:t>
            </a:r>
          </a:p>
          <a:p>
            <a:r>
              <a:rPr lang="it-IT" sz="1400" dirty="0">
                <a:solidFill>
                  <a:prstClr val="black"/>
                </a:solidFill>
              </a:rPr>
              <a:t>FA isolata (</a:t>
            </a:r>
            <a:r>
              <a:rPr lang="it-IT" sz="1400" dirty="0" err="1">
                <a:solidFill>
                  <a:prstClr val="black"/>
                </a:solidFill>
              </a:rPr>
              <a:t>lone</a:t>
            </a:r>
            <a:r>
              <a:rPr lang="it-IT" sz="1400" dirty="0">
                <a:solidFill>
                  <a:prstClr val="black"/>
                </a:solidFill>
              </a:rPr>
              <a:t> atriale </a:t>
            </a:r>
            <a:r>
              <a:rPr lang="it-IT" sz="1400" dirty="0" err="1">
                <a:solidFill>
                  <a:prstClr val="black"/>
                </a:solidFill>
              </a:rPr>
              <a:t>fibrillation</a:t>
            </a:r>
            <a:r>
              <a:rPr lang="it-IT" sz="1400" dirty="0">
                <a:solidFill>
                  <a:prstClr val="black"/>
                </a:solidFill>
              </a:rPr>
              <a:t> in assenza di patologie)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xmlns="" id="{88376409-2B7E-4347-894C-BB5481FA444F}"/>
              </a:ext>
            </a:extLst>
          </p:cNvPr>
          <p:cNvSpPr txBox="1">
            <a:spLocks/>
          </p:cNvSpPr>
          <p:nvPr/>
        </p:nvSpPr>
        <p:spPr>
          <a:xfrm>
            <a:off x="2470239" y="4380442"/>
            <a:ext cx="4394584" cy="29888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dirty="0">
                <a:solidFill>
                  <a:srgbClr val="C00000"/>
                </a:solidFill>
                <a:latin typeface="Calibri" panose="020F0502020204030204"/>
              </a:rPr>
              <a:t>Classificazione basata sulle cause scatenanti la FA</a:t>
            </a:r>
            <a:endParaRPr lang="it-IT" sz="1400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7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20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/>
          <a:srcRect l="18657" t="23834" r="19077" b="26539"/>
          <a:stretch/>
        </p:blipFill>
        <p:spPr>
          <a:xfrm>
            <a:off x="928049" y="1868592"/>
            <a:ext cx="7042244" cy="36178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/>
          <a:srcRect l="19216" t="25513" r="18937" b="35494"/>
          <a:stretch/>
        </p:blipFill>
        <p:spPr>
          <a:xfrm>
            <a:off x="2419643" y="28136"/>
            <a:ext cx="4065563" cy="14573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281355" y="5340482"/>
            <a:ext cx="8675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</a:rPr>
              <a:t>Colore blu scuro</a:t>
            </a:r>
            <a:r>
              <a:rPr lang="it-IT" sz="1400" dirty="0"/>
              <a:t>= sequenza degli episodi di FA rispetto al ritmo sinusale e illustrano la progressione della FA dalla forma silente e non diagnosticata alla forma parossistica e cronica talora sintomatica.</a:t>
            </a:r>
          </a:p>
          <a:p>
            <a:r>
              <a:rPr lang="it-IT" sz="1400" b="1" dirty="0"/>
              <a:t>Le barre superiori indicano le misure terapeutiche che possono essere adottate</a:t>
            </a:r>
          </a:p>
          <a:p>
            <a:r>
              <a:rPr lang="it-IT" sz="1400" dirty="0">
                <a:solidFill>
                  <a:srgbClr val="0070C0"/>
                </a:solidFill>
              </a:rPr>
              <a:t>Riquadri blu chiaro</a:t>
            </a:r>
            <a:r>
              <a:rPr lang="it-IT" sz="1400" dirty="0"/>
              <a:t>=  terapie con effetti positivi sugli </a:t>
            </a:r>
            <a:r>
              <a:rPr lang="it-IT" sz="1400" dirty="0" err="1"/>
              <a:t>outcome</a:t>
            </a:r>
            <a:r>
              <a:rPr lang="it-IT" sz="1400" dirty="0"/>
              <a:t> hard (ictus, scompenso) della FA;</a:t>
            </a:r>
          </a:p>
          <a:p>
            <a:r>
              <a:rPr lang="it-IT" sz="1400" b="1" dirty="0">
                <a:solidFill>
                  <a:srgbClr val="FF0000"/>
                </a:solidFill>
              </a:rPr>
              <a:t>Riquadri rossi= </a:t>
            </a:r>
            <a:r>
              <a:rPr lang="it-IT" sz="1400" dirty="0"/>
              <a:t>terapie per alleviare i sintomi;</a:t>
            </a:r>
          </a:p>
          <a:p>
            <a:r>
              <a:rPr lang="it-IT" sz="1400" b="1" dirty="0">
                <a:solidFill>
                  <a:schemeClr val="bg1">
                    <a:lumMod val="50000"/>
                  </a:schemeClr>
                </a:solidFill>
              </a:rPr>
              <a:t>Riquadro grigio</a:t>
            </a:r>
            <a:r>
              <a:rPr lang="it-IT" sz="1400" dirty="0"/>
              <a:t>= indica il controllo della FC utile per migliorare i sintomi e l’</a:t>
            </a:r>
            <a:r>
              <a:rPr lang="it-IT" sz="1400" dirty="0" err="1"/>
              <a:t>outcome</a:t>
            </a:r>
            <a:r>
              <a:rPr lang="it-IT" sz="1400" dirty="0"/>
              <a:t> CV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66317" y="1471808"/>
            <a:ext cx="246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Storia naturale della FA</a:t>
            </a:r>
          </a:p>
        </p:txBody>
      </p:sp>
      <p:pic>
        <p:nvPicPr>
          <p:cNvPr id="7" name="Picture 24" descr="13831d1181375551-logo-universita-logo-sapienz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LogoDCGV300pix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4275" y="0"/>
            <a:ext cx="339725" cy="381000"/>
          </a:xfrm>
          <a:prstGeom prst="rect">
            <a:avLst/>
          </a:prstGeom>
          <a:solidFill>
            <a:srgbClr val="395A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7788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i Office">
  <a:themeElements>
    <a:clrScheme name="Personalizzato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70C0"/>
      </a:accent1>
      <a:accent2>
        <a:srgbClr val="002060"/>
      </a:accent2>
      <a:accent3>
        <a:srgbClr val="0070C0"/>
      </a:accent3>
      <a:accent4>
        <a:srgbClr val="808080"/>
      </a:accent4>
      <a:accent5>
        <a:srgbClr val="5F5F5F"/>
      </a:accent5>
      <a:accent6>
        <a:srgbClr val="4D4D4D"/>
      </a:accent6>
      <a:hlink>
        <a:srgbClr val="0070C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2017</TotalTime>
  <Words>2220</Words>
  <Application>Microsoft Office PowerPoint</Application>
  <PresentationFormat>Presentazione su schermo (4:3)</PresentationFormat>
  <Paragraphs>175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30</vt:i4>
      </vt:variant>
    </vt:vector>
  </HeadingPairs>
  <TitlesOfParts>
    <vt:vector size="33" baseType="lpstr">
      <vt:lpstr>Tema di Office</vt:lpstr>
      <vt:lpstr>2_Office Theme</vt:lpstr>
      <vt:lpstr>4_Tema di Office</vt:lpstr>
      <vt:lpstr>Diapositiva 1</vt:lpstr>
      <vt:lpstr>Diapositiva 2</vt:lpstr>
      <vt:lpstr>Diapositiva 3</vt:lpstr>
      <vt:lpstr>Diapositiva 4</vt:lpstr>
      <vt:lpstr>Alterazioni fisiopatologiche legate alla FA     permanente</vt:lpstr>
      <vt:lpstr>Diapositiva 6</vt:lpstr>
      <vt:lpstr>Diapositiva 7</vt:lpstr>
      <vt:lpstr>Diapositiva 8</vt:lpstr>
      <vt:lpstr>Diapositiva 9</vt:lpstr>
      <vt:lpstr>Impatto economico</vt:lpstr>
      <vt:lpstr>Diapositiva 11</vt:lpstr>
      <vt:lpstr>          Managment  della Fibrillazione Atriale:   i sette punti cardini che il cardiologo deve considerare nella gestione del paziente con FA </vt:lpstr>
      <vt:lpstr>Diapositiva 13</vt:lpstr>
      <vt:lpstr>Iter diagnostico per la FA</vt:lpstr>
      <vt:lpstr>Esami aggiuntivi ai fini della stratificazione del    rischio CV</vt:lpstr>
      <vt:lpstr>Diapositiva 16</vt:lpstr>
      <vt:lpstr>Valutare la presenza di sintomi</vt:lpstr>
      <vt:lpstr>Diapositiva 18</vt:lpstr>
      <vt:lpstr>Valutazione clinico-strumentale del paziente con FA</vt:lpstr>
      <vt:lpstr>Valutare il rischio tromboembolico ed emorragico </vt:lpstr>
      <vt:lpstr>Diapositiva 21</vt:lpstr>
      <vt:lpstr>Controllare la frequenza cardiaca</vt:lpstr>
      <vt:lpstr>Diapositiva 23</vt:lpstr>
      <vt:lpstr>Controllo del Ritmo Cardiaco</vt:lpstr>
      <vt:lpstr>Suggerimenti utili per un corretto utilizzo dei   farmaci antiaritmici </vt:lpstr>
      <vt:lpstr>Diapositiva 26</vt:lpstr>
      <vt:lpstr>Diapositiva 27</vt:lpstr>
      <vt:lpstr>Initiation and Structured Follow-up of Patients on NOACs</vt:lpstr>
      <vt:lpstr>Gestire la FA con un approccio integrato     «Team Multidisciplinare»</vt:lpstr>
      <vt:lpstr>            Home message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Paziente con fibrillazione atriale: osservazione dello specialista tra ospedale e territorio</dc:title>
  <dc:creator>Barilla</dc:creator>
  <cp:lastModifiedBy>Utente</cp:lastModifiedBy>
  <cp:revision>173</cp:revision>
  <dcterms:created xsi:type="dcterms:W3CDTF">2019-02-16T07:38:23Z</dcterms:created>
  <dcterms:modified xsi:type="dcterms:W3CDTF">2019-03-08T10:21:17Z</dcterms:modified>
</cp:coreProperties>
</file>