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43"/>
  </p:notesMasterIdLst>
  <p:sldIdLst>
    <p:sldId id="1221" r:id="rId2"/>
    <p:sldId id="1264" r:id="rId3"/>
    <p:sldId id="1225" r:id="rId4"/>
    <p:sldId id="1265" r:id="rId5"/>
    <p:sldId id="1288" r:id="rId6"/>
    <p:sldId id="1266" r:id="rId7"/>
    <p:sldId id="1281" r:id="rId8"/>
    <p:sldId id="1278" r:id="rId9"/>
    <p:sldId id="1267" r:id="rId10"/>
    <p:sldId id="1262" r:id="rId11"/>
    <p:sldId id="1248" r:id="rId12"/>
    <p:sldId id="1247" r:id="rId13"/>
    <p:sldId id="1297" r:id="rId14"/>
    <p:sldId id="1296" r:id="rId15"/>
    <p:sldId id="1286" r:id="rId16"/>
    <p:sldId id="1282" r:id="rId17"/>
    <p:sldId id="1289" r:id="rId18"/>
    <p:sldId id="1284" r:id="rId19"/>
    <p:sldId id="1285" r:id="rId20"/>
    <p:sldId id="1283" r:id="rId21"/>
    <p:sldId id="1270" r:id="rId22"/>
    <p:sldId id="1291" r:id="rId23"/>
    <p:sldId id="1280" r:id="rId24"/>
    <p:sldId id="1269" r:id="rId25"/>
    <p:sldId id="1298" r:id="rId26"/>
    <p:sldId id="1287" r:id="rId27"/>
    <p:sldId id="1272" r:id="rId28"/>
    <p:sldId id="1271" r:id="rId29"/>
    <p:sldId id="1292" r:id="rId30"/>
    <p:sldId id="1290" r:id="rId31"/>
    <p:sldId id="1294" r:id="rId32"/>
    <p:sldId id="1293" r:id="rId33"/>
    <p:sldId id="1299" r:id="rId34"/>
    <p:sldId id="1273" r:id="rId35"/>
    <p:sldId id="1263" r:id="rId36"/>
    <p:sldId id="1274" r:id="rId37"/>
    <p:sldId id="1276" r:id="rId38"/>
    <p:sldId id="1275" r:id="rId39"/>
    <p:sldId id="1277" r:id="rId40"/>
    <p:sldId id="1295" r:id="rId41"/>
    <p:sldId id="1261" r:id="rId42"/>
  </p:sldIdLst>
  <p:sldSz cx="9144000" cy="6858000" type="screen4x3"/>
  <p:notesSz cx="6858000" cy="9144000"/>
  <p:custDataLst>
    <p:tags r:id="rId4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000"/>
    <a:srgbClr val="66FFFF"/>
    <a:srgbClr val="CC3300"/>
    <a:srgbClr val="FF6600"/>
    <a:srgbClr val="CC00CC"/>
    <a:srgbClr val="66FF33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0" autoAdjust="0"/>
    <p:restoredTop sz="85419" autoAdjust="0"/>
  </p:normalViewPr>
  <p:slideViewPr>
    <p:cSldViewPr>
      <p:cViewPr>
        <p:scale>
          <a:sx n="64" d="100"/>
          <a:sy n="64" d="100"/>
        </p:scale>
        <p:origin x="-734" y="-202"/>
      </p:cViewPr>
      <p:guideLst>
        <p:guide orient="horz" pos="1920"/>
        <p:guide orient="horz" pos="1776"/>
        <p:guide orient="horz" pos="1728"/>
        <p:guide pos="2112"/>
        <p:guide pos="1056"/>
        <p:guide pos="960"/>
        <p:guide pos="22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2" d="100"/>
        <a:sy n="42" d="100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-1698" y="-4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77149698-FDD3-4C04-B63C-AA28DAF49F0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7689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149698-FDD3-4C04-B63C-AA28DAF49F0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86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76A86-DD22-413B-BF0C-91B52EEFBED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50467-E454-41B4-AC60-C9A0DD7906D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5E678-E387-4B8C-B3B0-9A7D449DB0D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121DB-5642-4ADE-8240-CF4AE95DC8D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725A9-255D-4A09-977B-88FF865DE39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5A708-AE7E-4982-A2C2-57E2F7859E8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A8D4C-4E29-44B0-AAD0-E46814187A2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4A317-ED9E-4931-BC4C-28CF1F7F2D1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AB8E5-B514-4AEF-B427-584928ADF8F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7EEFC-6AB9-4BE5-9822-82927888F1D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4CBA9-5B6B-4076-BF2F-5A616ED489F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6D189F05-34D4-42AE-A4EB-1FB954D4E78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6388348"/>
            <a:ext cx="7956376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Francesco Magro, </a:t>
            </a:r>
            <a:r>
              <a:rPr lang="it-IT" sz="1800" i="1" dirty="0" smtClean="0">
                <a:solidFill>
                  <a:srgbClr val="FFFF00"/>
                </a:solidFill>
                <a:latin typeface="Centaur" pitchFamily="18" charset="0"/>
                <a:cs typeface="+mn-cs"/>
              </a:rPr>
              <a:t>Ambulatorio Dedicato Scompenso Cardiaco</a:t>
            </a: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, Poliambulatorio “U. Alletto” ASP 1 Agrigento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aur" pitchFamily="18" charset="0"/>
              <a:cs typeface="+mn-cs"/>
            </a:endParaRPr>
          </a:p>
        </p:txBody>
      </p:sp>
      <p:sp>
        <p:nvSpPr>
          <p:cNvPr id="4" name="WordArt 14"/>
          <p:cNvSpPr>
            <a:spLocks noChangeArrowheads="1" noChangeShapeType="1" noTextEdit="1"/>
          </p:cNvSpPr>
          <p:nvPr/>
        </p:nvSpPr>
        <p:spPr bwMode="auto">
          <a:xfrm>
            <a:off x="251520" y="3284985"/>
            <a:ext cx="8496944" cy="2016224"/>
          </a:xfrm>
          <a:prstGeom prst="rect">
            <a:avLst/>
          </a:prstGeom>
          <a:noFill/>
          <a:ln>
            <a:noFill/>
          </a:ln>
        </p:spPr>
        <p:txBody>
          <a:bodyPr wrap="none" fromWordArt="1">
            <a:prstTxWarp prst="textPlain">
              <a:avLst>
                <a:gd name="adj" fmla="val 49139"/>
              </a:avLst>
            </a:prstTxWarp>
          </a:bodyPr>
          <a:lstStyle/>
          <a:p>
            <a:pPr algn="ctr">
              <a:defRPr/>
            </a:pPr>
            <a:r>
              <a:rPr lang="it-IT" b="1" i="1" dirty="0" smtClean="0">
                <a:solidFill>
                  <a:srgbClr val="FFFF00"/>
                </a:solidFill>
                <a:cs typeface="Times New Roman" pitchFamily="18" charset="0"/>
              </a:rPr>
              <a:t>«Valori ideali» </a:t>
            </a:r>
          </a:p>
          <a:p>
            <a:pPr algn="ctr">
              <a:defRPr/>
            </a:pPr>
            <a:r>
              <a:rPr lang="it-IT" b="1" i="1" dirty="0" smtClean="0">
                <a:solidFill>
                  <a:srgbClr val="FFFF00"/>
                </a:solidFill>
                <a:cs typeface="Times New Roman" pitchFamily="18" charset="0"/>
              </a:rPr>
              <a:t>dei quattro fattori di rischio maggiori </a:t>
            </a:r>
          </a:p>
          <a:p>
            <a:pPr algn="ctr">
              <a:defRPr/>
            </a:pPr>
            <a:r>
              <a:rPr lang="it-IT" b="1" i="1" dirty="0" smtClean="0">
                <a:solidFill>
                  <a:srgbClr val="FFFF00"/>
                </a:solidFill>
                <a:cs typeface="Times New Roman" pitchFamily="18" charset="0"/>
              </a:rPr>
              <a:t>in prevenzione primaria</a:t>
            </a:r>
            <a:endParaRPr lang="it-IT" b="1" i="1" dirty="0">
              <a:solidFill>
                <a:srgbClr val="FFFF00"/>
              </a:solidFill>
              <a:cs typeface="Times New Roman" pitchFamily="18" charset="0"/>
            </a:endParaRPr>
          </a:p>
        </p:txBody>
      </p:sp>
      <p:pic>
        <p:nvPicPr>
          <p:cNvPr id="5" name="Picture 5" descr="F:\GRAFICA\logo ance\NUOVO LOGO\LOGO ANCE NUOVO CON SCRITTA ARANCI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12360" y="208045"/>
            <a:ext cx="1028700" cy="105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 descr="F:\utilità\asp-logo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44062" y="6355854"/>
            <a:ext cx="841005" cy="46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5607563" y="5301208"/>
            <a:ext cx="2473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FFFF00"/>
                </a:solidFill>
              </a:rPr>
              <a:t>Francesco Magro</a:t>
            </a:r>
            <a:endParaRPr lang="it-IT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" t="31752" r="2589" b="27902"/>
          <a:stretch/>
        </p:blipFill>
        <p:spPr bwMode="auto">
          <a:xfrm>
            <a:off x="477883" y="225692"/>
            <a:ext cx="7000609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6388348"/>
            <a:ext cx="7956376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Francesco Magro, </a:t>
            </a:r>
            <a:r>
              <a:rPr lang="it-IT" sz="1800" i="1" dirty="0" smtClean="0">
                <a:solidFill>
                  <a:srgbClr val="FFFF00"/>
                </a:solidFill>
                <a:latin typeface="Centaur" pitchFamily="18" charset="0"/>
                <a:cs typeface="+mn-cs"/>
              </a:rPr>
              <a:t>Ambulatorio Dedicato Scompenso Cardiaco</a:t>
            </a: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, Poliambulatorio “U. Alletto” ASP 1 Agrigento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aur" pitchFamily="18" charset="0"/>
              <a:cs typeface="+mn-cs"/>
            </a:endParaRPr>
          </a:p>
        </p:txBody>
      </p:sp>
      <p:pic>
        <p:nvPicPr>
          <p:cNvPr id="8" name="Picture 1" descr="F:\utilità\asp-logo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4062" y="6355854"/>
            <a:ext cx="841005" cy="46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3" t="23884" r="52941" b="4988"/>
          <a:stretch/>
        </p:blipFill>
        <p:spPr bwMode="auto">
          <a:xfrm>
            <a:off x="411358" y="332656"/>
            <a:ext cx="4238744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" t="17020" r="3527" b="37444"/>
          <a:stretch/>
        </p:blipFill>
        <p:spPr bwMode="auto">
          <a:xfrm>
            <a:off x="4716016" y="4597940"/>
            <a:ext cx="4104456" cy="163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80928"/>
            <a:ext cx="2311096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480" y="3294416"/>
            <a:ext cx="304648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931097"/>
            <a:ext cx="237046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626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6388348"/>
            <a:ext cx="7956376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Francesco Magro, </a:t>
            </a:r>
            <a:r>
              <a:rPr lang="it-IT" sz="1800" i="1" dirty="0" smtClean="0">
                <a:solidFill>
                  <a:srgbClr val="FFFF00"/>
                </a:solidFill>
                <a:latin typeface="Centaur" pitchFamily="18" charset="0"/>
                <a:cs typeface="+mn-cs"/>
              </a:rPr>
              <a:t>Ambulatorio Dedicato Scompenso Cardiaco</a:t>
            </a: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, Poliambulatorio “U. Alletto” ASP 1 Agrigento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aur" pitchFamily="18" charset="0"/>
              <a:cs typeface="+mn-cs"/>
            </a:endParaRPr>
          </a:p>
        </p:txBody>
      </p:sp>
      <p:pic>
        <p:nvPicPr>
          <p:cNvPr id="8" name="Picture 1" descr="F:\utilità\asp-logo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4062" y="6355854"/>
            <a:ext cx="841005" cy="46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" t="19590" r="5411" b="2893"/>
          <a:stretch/>
        </p:blipFill>
        <p:spPr bwMode="auto">
          <a:xfrm>
            <a:off x="166149" y="22652"/>
            <a:ext cx="8820472" cy="6025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461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6388348"/>
            <a:ext cx="7956376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Francesco Magro, </a:t>
            </a:r>
            <a:r>
              <a:rPr lang="it-IT" sz="1800" i="1" dirty="0" smtClean="0">
                <a:solidFill>
                  <a:srgbClr val="FFFF00"/>
                </a:solidFill>
                <a:latin typeface="Centaur" pitchFamily="18" charset="0"/>
                <a:cs typeface="+mn-cs"/>
              </a:rPr>
              <a:t>Ambulatorio Dedicato Scompenso Cardiaco</a:t>
            </a: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, Poliambulatorio “U. Alletto” ASP 1 Agrigento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aur" pitchFamily="18" charset="0"/>
              <a:cs typeface="+mn-cs"/>
            </a:endParaRPr>
          </a:p>
        </p:txBody>
      </p:sp>
      <p:pic>
        <p:nvPicPr>
          <p:cNvPr id="8" name="Picture 1" descr="F:\utilità\asp-logo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4062" y="6355854"/>
            <a:ext cx="841005" cy="46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7" t="27705" r="9328" b="12407"/>
          <a:stretch/>
        </p:blipFill>
        <p:spPr bwMode="auto">
          <a:xfrm>
            <a:off x="323528" y="260648"/>
            <a:ext cx="8543499" cy="5841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955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6388348"/>
            <a:ext cx="7956376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Francesco Magro, </a:t>
            </a:r>
            <a:r>
              <a:rPr lang="it-IT" sz="1800" i="1" dirty="0" smtClean="0">
                <a:solidFill>
                  <a:srgbClr val="FFFF00"/>
                </a:solidFill>
                <a:latin typeface="Centaur" pitchFamily="18" charset="0"/>
                <a:cs typeface="+mn-cs"/>
              </a:rPr>
              <a:t>Ambulatorio Dedicato Scompenso Cardiaco</a:t>
            </a: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, Poliambulatorio “U. Alletto” ASP 1 Agrigento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aur" pitchFamily="18" charset="0"/>
              <a:cs typeface="+mn-cs"/>
            </a:endParaRPr>
          </a:p>
        </p:txBody>
      </p:sp>
      <p:pic>
        <p:nvPicPr>
          <p:cNvPr id="8" name="Picture 1" descr="F:\utilità\asp-logo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4062" y="6355854"/>
            <a:ext cx="841005" cy="46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581337" y="548680"/>
            <a:ext cx="7953004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rgbClr val="FFFF00"/>
                </a:solidFill>
              </a:rPr>
              <a:t>Efficacy</a:t>
            </a:r>
            <a:r>
              <a:rPr lang="it-IT" dirty="0">
                <a:solidFill>
                  <a:srgbClr val="FFFF00"/>
                </a:solidFill>
              </a:rPr>
              <a:t> and </a:t>
            </a:r>
            <a:r>
              <a:rPr lang="it-IT" dirty="0" err="1">
                <a:solidFill>
                  <a:srgbClr val="FFFF00"/>
                </a:solidFill>
              </a:rPr>
              <a:t>Safety</a:t>
            </a:r>
            <a:r>
              <a:rPr lang="it-IT" dirty="0">
                <a:solidFill>
                  <a:srgbClr val="FFFF00"/>
                </a:solidFill>
              </a:rPr>
              <a:t> of </a:t>
            </a:r>
            <a:r>
              <a:rPr lang="it-IT" dirty="0" err="1">
                <a:solidFill>
                  <a:srgbClr val="FFFF00"/>
                </a:solidFill>
              </a:rPr>
              <a:t>Further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Lowering</a:t>
            </a:r>
            <a:r>
              <a:rPr lang="it-IT" dirty="0">
                <a:solidFill>
                  <a:srgbClr val="FFFF00"/>
                </a:solidFill>
              </a:rPr>
              <a:t> of </a:t>
            </a:r>
            <a:r>
              <a:rPr lang="it-IT" dirty="0" err="1">
                <a:solidFill>
                  <a:srgbClr val="FFFF00"/>
                </a:solidFill>
              </a:rPr>
              <a:t>Low-Density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Lipoprotein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Cholesterol</a:t>
            </a:r>
            <a:r>
              <a:rPr lang="it-IT" dirty="0">
                <a:solidFill>
                  <a:srgbClr val="FFFF00"/>
                </a:solidFill>
              </a:rPr>
              <a:t> in </a:t>
            </a:r>
            <a:r>
              <a:rPr lang="it-IT" dirty="0" err="1">
                <a:solidFill>
                  <a:srgbClr val="FFFF00"/>
                </a:solidFill>
              </a:rPr>
              <a:t>Patients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Starting</a:t>
            </a:r>
            <a:r>
              <a:rPr lang="it-IT" dirty="0">
                <a:solidFill>
                  <a:srgbClr val="FFFF00"/>
                </a:solidFill>
              </a:rPr>
              <a:t> With </a:t>
            </a:r>
            <a:r>
              <a:rPr lang="it-IT" dirty="0" err="1">
                <a:solidFill>
                  <a:srgbClr val="FFFF00"/>
                </a:solidFill>
              </a:rPr>
              <a:t>Very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Low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LevelsA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smtClean="0">
                <a:solidFill>
                  <a:srgbClr val="FFFF00"/>
                </a:solidFill>
              </a:rPr>
              <a:t>Meta-</a:t>
            </a:r>
            <a:r>
              <a:rPr lang="it-IT" dirty="0" err="1" smtClean="0">
                <a:solidFill>
                  <a:srgbClr val="FFFF00"/>
                </a:solidFill>
              </a:rPr>
              <a:t>analysis</a:t>
            </a:r>
            <a:endParaRPr lang="it-IT" dirty="0" smtClean="0">
              <a:solidFill>
                <a:srgbClr val="FFFF00"/>
              </a:solidFill>
            </a:endParaRPr>
          </a:p>
          <a:p>
            <a:endParaRPr lang="it-IT" dirty="0">
              <a:solidFill>
                <a:srgbClr val="FFFF00"/>
              </a:solidFill>
            </a:endParaRPr>
          </a:p>
          <a:p>
            <a:r>
              <a:rPr lang="it-IT" sz="1400" dirty="0">
                <a:solidFill>
                  <a:srgbClr val="FFFF00"/>
                </a:solidFill>
              </a:rPr>
              <a:t>Marc S. Sabatine, MD, MPH1,2; Stephen D. </a:t>
            </a:r>
            <a:r>
              <a:rPr lang="it-IT" sz="1400" dirty="0" err="1">
                <a:solidFill>
                  <a:srgbClr val="FFFF00"/>
                </a:solidFill>
              </a:rPr>
              <a:t>Wiviott</a:t>
            </a:r>
            <a:r>
              <a:rPr lang="it-IT" sz="1400" dirty="0">
                <a:solidFill>
                  <a:srgbClr val="FFFF00"/>
                </a:solidFill>
              </a:rPr>
              <a:t>, MD1; </a:t>
            </a:r>
            <a:r>
              <a:rPr lang="it-IT" sz="1400" dirty="0" err="1">
                <a:solidFill>
                  <a:srgbClr val="FFFF00"/>
                </a:solidFill>
              </a:rPr>
              <a:t>KyungAh</a:t>
            </a:r>
            <a:r>
              <a:rPr lang="it-IT" sz="1400" dirty="0">
                <a:solidFill>
                  <a:srgbClr val="FFFF00"/>
                </a:solidFill>
              </a:rPr>
              <a:t> Im, PhD1; et al Sabina A. Murphy, MPH1; Robert P. Giugliano, MD, SM1 </a:t>
            </a:r>
            <a:endParaRPr lang="it-IT" sz="1400" dirty="0" smtClean="0">
              <a:solidFill>
                <a:srgbClr val="FFFF00"/>
              </a:solidFill>
            </a:endParaRPr>
          </a:p>
          <a:p>
            <a:endParaRPr lang="it-IT" sz="1400" dirty="0">
              <a:solidFill>
                <a:srgbClr val="FFFF00"/>
              </a:solidFill>
            </a:endParaRPr>
          </a:p>
          <a:p>
            <a:r>
              <a:rPr lang="en-US" sz="1400" dirty="0">
                <a:solidFill>
                  <a:srgbClr val="FFFF00"/>
                </a:solidFill>
              </a:rPr>
              <a:t>Conclusions and Relevance  There is a consistent relative risk reduction in major vascular events per change in LDL-C in patient populations starting as low as a median of 1.6 </a:t>
            </a:r>
            <a:r>
              <a:rPr lang="en-US" sz="1400" dirty="0" err="1">
                <a:solidFill>
                  <a:srgbClr val="FFFF00"/>
                </a:solidFill>
              </a:rPr>
              <a:t>mmol</a:t>
            </a:r>
            <a:r>
              <a:rPr lang="en-US" sz="1400" dirty="0">
                <a:solidFill>
                  <a:srgbClr val="FFFF00"/>
                </a:solidFill>
              </a:rPr>
              <a:t>/L (63 mg/</a:t>
            </a:r>
            <a:r>
              <a:rPr lang="en-US" sz="1400" dirty="0" err="1">
                <a:solidFill>
                  <a:srgbClr val="FFFF00"/>
                </a:solidFill>
              </a:rPr>
              <a:t>dL</a:t>
            </a:r>
            <a:r>
              <a:rPr lang="en-US" sz="1400" dirty="0">
                <a:solidFill>
                  <a:srgbClr val="FFFF00"/>
                </a:solidFill>
              </a:rPr>
              <a:t>) and achieving levels as low as a median of </a:t>
            </a:r>
            <a:r>
              <a:rPr lang="en-US" sz="1600" dirty="0">
                <a:solidFill>
                  <a:srgbClr val="FFFF00"/>
                </a:solidFill>
              </a:rPr>
              <a:t>0.5 </a:t>
            </a:r>
            <a:r>
              <a:rPr lang="en-US" sz="1600" dirty="0" err="1">
                <a:solidFill>
                  <a:srgbClr val="FFFF00"/>
                </a:solidFill>
              </a:rPr>
              <a:t>mmol</a:t>
            </a:r>
            <a:r>
              <a:rPr lang="en-US" sz="1600" dirty="0">
                <a:solidFill>
                  <a:srgbClr val="FFFF00"/>
                </a:solidFill>
              </a:rPr>
              <a:t>/L (21 mg/</a:t>
            </a:r>
            <a:r>
              <a:rPr lang="en-US" sz="1600" dirty="0" err="1">
                <a:solidFill>
                  <a:srgbClr val="FFFF00"/>
                </a:solidFill>
              </a:rPr>
              <a:t>dL</a:t>
            </a:r>
            <a:r>
              <a:rPr lang="en-US" sz="1400" dirty="0">
                <a:solidFill>
                  <a:srgbClr val="FFFF00"/>
                </a:solidFill>
              </a:rPr>
              <a:t>), with no observed offsetting adverse effects. These data suggest further lowering of LDL-C beyond the lowest current targets would further reduce cardiovascular risk.</a:t>
            </a:r>
            <a:endParaRPr lang="it-IT" sz="1400" dirty="0" smtClean="0">
              <a:solidFill>
                <a:srgbClr val="FFFF00"/>
              </a:solidFill>
            </a:endParaRPr>
          </a:p>
          <a:p>
            <a:endParaRPr lang="it-IT" sz="1400" dirty="0">
              <a:solidFill>
                <a:srgbClr val="FFFF00"/>
              </a:solidFill>
            </a:endParaRPr>
          </a:p>
          <a:p>
            <a:pPr algn="ctr"/>
            <a:r>
              <a:rPr lang="it-IT" sz="3600" dirty="0" smtClean="0">
                <a:solidFill>
                  <a:srgbClr val="FFFF00"/>
                </a:solidFill>
              </a:rPr>
              <a:t>0.5 </a:t>
            </a:r>
            <a:r>
              <a:rPr lang="it-IT" sz="3600" dirty="0" err="1">
                <a:solidFill>
                  <a:srgbClr val="FFFF00"/>
                </a:solidFill>
              </a:rPr>
              <a:t>mmol</a:t>
            </a:r>
            <a:r>
              <a:rPr lang="it-IT" sz="3600" dirty="0">
                <a:solidFill>
                  <a:srgbClr val="FFFF00"/>
                </a:solidFill>
              </a:rPr>
              <a:t>/L (21 </a:t>
            </a:r>
            <a:r>
              <a:rPr lang="it-IT" sz="3600" dirty="0" smtClean="0">
                <a:solidFill>
                  <a:srgbClr val="FFFF00"/>
                </a:solidFill>
              </a:rPr>
              <a:t>mg/</a:t>
            </a:r>
            <a:r>
              <a:rPr lang="it-IT" sz="3600" dirty="0" err="1" smtClean="0">
                <a:solidFill>
                  <a:srgbClr val="FFFF00"/>
                </a:solidFill>
              </a:rPr>
              <a:t>dL</a:t>
            </a:r>
            <a:r>
              <a:rPr lang="it-IT" sz="3600" dirty="0" smtClean="0">
                <a:solidFill>
                  <a:srgbClr val="FFFF00"/>
                </a:solidFill>
              </a:rPr>
              <a:t>) </a:t>
            </a:r>
          </a:p>
          <a:p>
            <a:pPr algn="ctr"/>
            <a:r>
              <a:rPr lang="it-IT" sz="3600" dirty="0" err="1" smtClean="0">
                <a:solidFill>
                  <a:srgbClr val="FFFF00"/>
                </a:solidFill>
              </a:rPr>
              <a:t>Efficacy</a:t>
            </a:r>
            <a:r>
              <a:rPr lang="it-IT" sz="3600" dirty="0" smtClean="0">
                <a:solidFill>
                  <a:srgbClr val="FFFF00"/>
                </a:solidFill>
              </a:rPr>
              <a:t> </a:t>
            </a:r>
            <a:r>
              <a:rPr lang="it-IT" sz="3600" dirty="0">
                <a:solidFill>
                  <a:srgbClr val="FFFF00"/>
                </a:solidFill>
              </a:rPr>
              <a:t>and </a:t>
            </a:r>
            <a:r>
              <a:rPr lang="it-IT" sz="3600" dirty="0" err="1">
                <a:solidFill>
                  <a:srgbClr val="FFFF00"/>
                </a:solidFill>
              </a:rPr>
              <a:t>Safety</a:t>
            </a:r>
            <a:r>
              <a:rPr lang="it-IT" sz="3600" dirty="0">
                <a:solidFill>
                  <a:srgbClr val="FFFF00"/>
                </a:solidFill>
              </a:rPr>
              <a:t> </a:t>
            </a:r>
            <a:endParaRPr lang="it-IT" sz="1400" dirty="0">
              <a:solidFill>
                <a:srgbClr val="FFFF00"/>
              </a:solidFill>
            </a:endParaRPr>
          </a:p>
          <a:p>
            <a:endParaRPr lang="it-IT" dirty="0" smtClean="0">
              <a:solidFill>
                <a:srgbClr val="FFFF00"/>
              </a:solidFill>
            </a:endParaRPr>
          </a:p>
          <a:p>
            <a:pPr algn="r"/>
            <a:r>
              <a:rPr lang="it-IT" sz="1400" dirty="0" smtClean="0">
                <a:solidFill>
                  <a:srgbClr val="FFFF00"/>
                </a:solidFill>
              </a:rPr>
              <a:t>JAMA </a:t>
            </a:r>
            <a:r>
              <a:rPr lang="it-IT" sz="1400" dirty="0" err="1" smtClean="0">
                <a:solidFill>
                  <a:srgbClr val="FFFF00"/>
                </a:solidFill>
              </a:rPr>
              <a:t>Cardiol</a:t>
            </a:r>
            <a:r>
              <a:rPr lang="it-IT" sz="1400" dirty="0" smtClean="0">
                <a:solidFill>
                  <a:srgbClr val="FFFF00"/>
                </a:solidFill>
              </a:rPr>
              <a:t> . </a:t>
            </a:r>
            <a:r>
              <a:rPr lang="it-IT" sz="1400" dirty="0" err="1" smtClean="0">
                <a:solidFill>
                  <a:srgbClr val="FFFF00"/>
                </a:solidFill>
              </a:rPr>
              <a:t>Sep</a:t>
            </a:r>
            <a:r>
              <a:rPr lang="it-IT" sz="1400" dirty="0" smtClean="0">
                <a:solidFill>
                  <a:srgbClr val="FFFF00"/>
                </a:solidFill>
              </a:rPr>
              <a:t> 2018 </a:t>
            </a:r>
            <a:endParaRPr lang="it-IT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89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6388348"/>
            <a:ext cx="7956376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Francesco Magro, </a:t>
            </a:r>
            <a:r>
              <a:rPr lang="it-IT" sz="1800" i="1" dirty="0" smtClean="0">
                <a:solidFill>
                  <a:srgbClr val="FFFF00"/>
                </a:solidFill>
                <a:latin typeface="Centaur" pitchFamily="18" charset="0"/>
                <a:cs typeface="+mn-cs"/>
              </a:rPr>
              <a:t>Ambulatorio Dedicato Scompenso Cardiaco</a:t>
            </a: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, Poliambulatorio “U. Alletto” ASP 1 Agrigento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aur" pitchFamily="18" charset="0"/>
              <a:cs typeface="+mn-cs"/>
            </a:endParaRPr>
          </a:p>
        </p:txBody>
      </p:sp>
      <p:pic>
        <p:nvPicPr>
          <p:cNvPr id="8" name="Picture 1" descr="F:\utilità\asp-logo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4062" y="6355854"/>
            <a:ext cx="841005" cy="46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39956" r="51205" b="23884"/>
          <a:stretch/>
        </p:blipFill>
        <p:spPr bwMode="auto">
          <a:xfrm>
            <a:off x="2709427" y="2132856"/>
            <a:ext cx="3559629" cy="2351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11560" y="2156385"/>
            <a:ext cx="180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Costi economici</a:t>
            </a:r>
          </a:p>
          <a:p>
            <a:r>
              <a:rPr lang="it-IT" dirty="0" smtClean="0">
                <a:solidFill>
                  <a:srgbClr val="FFFF00"/>
                </a:solidFill>
              </a:rPr>
              <a:t>Costi in salute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7020272" y="2914511"/>
            <a:ext cx="17281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Guadagno economico</a:t>
            </a:r>
          </a:p>
          <a:p>
            <a:r>
              <a:rPr lang="it-IT" dirty="0" smtClean="0">
                <a:solidFill>
                  <a:srgbClr val="FFFF00"/>
                </a:solidFill>
              </a:rPr>
              <a:t>Guadagno in salute</a:t>
            </a:r>
            <a:endParaRPr lang="it-IT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68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6388348"/>
            <a:ext cx="7956376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Francesco Magro, </a:t>
            </a:r>
            <a:r>
              <a:rPr lang="it-IT" sz="1800" i="1" dirty="0" smtClean="0">
                <a:solidFill>
                  <a:srgbClr val="FFFF00"/>
                </a:solidFill>
                <a:latin typeface="Centaur" pitchFamily="18" charset="0"/>
                <a:cs typeface="+mn-cs"/>
              </a:rPr>
              <a:t>Ambulatorio Dedicato Scompenso Cardiaco</a:t>
            </a: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, Poliambulatorio “U. Alletto” ASP 1 Agrigento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aur" pitchFamily="18" charset="0"/>
              <a:cs typeface="+mn-cs"/>
            </a:endParaRPr>
          </a:p>
        </p:txBody>
      </p:sp>
      <p:pic>
        <p:nvPicPr>
          <p:cNvPr id="8" name="Picture 1" descr="F:\utilità\asp-logo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4062" y="6355854"/>
            <a:ext cx="841005" cy="46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683568" y="188640"/>
            <a:ext cx="8064896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err="1">
                <a:solidFill>
                  <a:srgbClr val="FFFF00"/>
                </a:solidFill>
              </a:rPr>
              <a:t>Rabdomiolisi</a:t>
            </a:r>
            <a:endParaRPr lang="en-US" dirty="0">
              <a:solidFill>
                <a:srgbClr val="FFFF00"/>
              </a:solidFill>
            </a:endParaRPr>
          </a:p>
          <a:p>
            <a:pPr lvl="0"/>
            <a:endParaRPr lang="en-US" dirty="0">
              <a:solidFill>
                <a:srgbClr val="FFFF00"/>
              </a:solidFill>
            </a:endParaRPr>
          </a:p>
          <a:p>
            <a:pPr lvl="0"/>
            <a:r>
              <a:rPr lang="en-US" sz="2000" dirty="0" err="1">
                <a:solidFill>
                  <a:srgbClr val="FFFF00"/>
                </a:solidFill>
              </a:rPr>
              <a:t>L’incidenza</a:t>
            </a:r>
            <a:r>
              <a:rPr lang="en-US" sz="2000" dirty="0">
                <a:solidFill>
                  <a:srgbClr val="FFFF00"/>
                </a:solidFill>
              </a:rPr>
              <a:t> media per 10.000 </a:t>
            </a:r>
            <a:r>
              <a:rPr lang="en-US" sz="2000" dirty="0" err="1">
                <a:solidFill>
                  <a:srgbClr val="FFFF00"/>
                </a:solidFill>
              </a:rPr>
              <a:t>persone</a:t>
            </a:r>
            <a:r>
              <a:rPr lang="en-US" sz="2000" dirty="0">
                <a:solidFill>
                  <a:srgbClr val="FFFF00"/>
                </a:solidFill>
              </a:rPr>
              <a:t> per anno per </a:t>
            </a:r>
            <a:r>
              <a:rPr lang="en-US" sz="2000" dirty="0" err="1">
                <a:solidFill>
                  <a:srgbClr val="FFFF00"/>
                </a:solidFill>
              </a:rPr>
              <a:t>monoterapia</a:t>
            </a:r>
            <a:r>
              <a:rPr lang="en-US" sz="2000" dirty="0">
                <a:solidFill>
                  <a:srgbClr val="FFFF00"/>
                </a:solidFill>
              </a:rPr>
              <a:t> con </a:t>
            </a:r>
            <a:r>
              <a:rPr lang="en-US" sz="2000" dirty="0" err="1">
                <a:solidFill>
                  <a:srgbClr val="FFFF00"/>
                </a:solidFill>
              </a:rPr>
              <a:t>atorvastatina</a:t>
            </a:r>
            <a:r>
              <a:rPr lang="en-US" sz="2000" dirty="0">
                <a:solidFill>
                  <a:srgbClr val="FFFF00"/>
                </a:solidFill>
              </a:rPr>
              <a:t>, </a:t>
            </a:r>
            <a:r>
              <a:rPr lang="en-US" sz="2000" dirty="0" err="1">
                <a:solidFill>
                  <a:srgbClr val="FFFF00"/>
                </a:solidFill>
              </a:rPr>
              <a:t>pravastatina</a:t>
            </a:r>
            <a:r>
              <a:rPr lang="en-US" sz="2000" dirty="0">
                <a:solidFill>
                  <a:srgbClr val="FFFF00"/>
                </a:solidFill>
              </a:rPr>
              <a:t>, o </a:t>
            </a:r>
            <a:r>
              <a:rPr lang="en-US" sz="2000" dirty="0" err="1">
                <a:solidFill>
                  <a:srgbClr val="FFFF00"/>
                </a:solidFill>
              </a:rPr>
              <a:t>simvastatina</a:t>
            </a:r>
            <a:r>
              <a:rPr lang="en-US" sz="2000" dirty="0">
                <a:solidFill>
                  <a:srgbClr val="FFFF00"/>
                </a:solidFill>
              </a:rPr>
              <a:t> è</a:t>
            </a:r>
          </a:p>
          <a:p>
            <a:pPr lvl="0"/>
            <a:r>
              <a:rPr lang="en-US" sz="2000" dirty="0">
                <a:solidFill>
                  <a:srgbClr val="FFFF00"/>
                </a:solidFill>
              </a:rPr>
              <a:t>0.44 </a:t>
            </a:r>
            <a:r>
              <a:rPr lang="en-US" sz="2000" dirty="0" err="1">
                <a:solidFill>
                  <a:srgbClr val="FFFF00"/>
                </a:solidFill>
              </a:rPr>
              <a:t>eventi</a:t>
            </a:r>
            <a:r>
              <a:rPr lang="en-US" sz="2000" dirty="0">
                <a:solidFill>
                  <a:srgbClr val="FFFF00"/>
                </a:solidFill>
              </a:rPr>
              <a:t> /10.000 </a:t>
            </a:r>
            <a:r>
              <a:rPr lang="en-US" sz="2000" dirty="0" err="1">
                <a:solidFill>
                  <a:srgbClr val="FFFF00"/>
                </a:solidFill>
              </a:rPr>
              <a:t>persone</a:t>
            </a:r>
            <a:r>
              <a:rPr lang="en-US" sz="2000" dirty="0">
                <a:solidFill>
                  <a:srgbClr val="FFFF00"/>
                </a:solidFill>
              </a:rPr>
              <a:t>/anno di </a:t>
            </a:r>
            <a:r>
              <a:rPr lang="en-US" sz="2000" dirty="0" err="1">
                <a:solidFill>
                  <a:srgbClr val="FFFF00"/>
                </a:solidFill>
              </a:rPr>
              <a:t>terapia</a:t>
            </a:r>
            <a:endParaRPr lang="en-US" sz="2000" dirty="0">
              <a:solidFill>
                <a:srgbClr val="FFFF00"/>
              </a:solidFill>
            </a:endParaRPr>
          </a:p>
          <a:p>
            <a:pPr lvl="0"/>
            <a:r>
              <a:rPr lang="en-US" sz="2000" dirty="0">
                <a:solidFill>
                  <a:srgbClr val="FFFF00"/>
                </a:solidFill>
              </a:rPr>
              <a:t>Per la </a:t>
            </a:r>
            <a:r>
              <a:rPr lang="en-US" sz="2000" dirty="0" err="1">
                <a:solidFill>
                  <a:srgbClr val="FFFF00"/>
                </a:solidFill>
              </a:rPr>
              <a:t>cerivastatina</a:t>
            </a:r>
            <a:r>
              <a:rPr lang="en-US" sz="2000" dirty="0">
                <a:solidFill>
                  <a:srgbClr val="FFFF00"/>
                </a:solidFill>
              </a:rPr>
              <a:t> 5.34 </a:t>
            </a:r>
            <a:r>
              <a:rPr lang="en-US" sz="2000" dirty="0" err="1">
                <a:solidFill>
                  <a:srgbClr val="FFFF00"/>
                </a:solidFill>
              </a:rPr>
              <a:t>eventi</a:t>
            </a:r>
            <a:r>
              <a:rPr lang="en-US" sz="2000" dirty="0">
                <a:solidFill>
                  <a:srgbClr val="FFFF00"/>
                </a:solidFill>
              </a:rPr>
              <a:t> /10.000 </a:t>
            </a:r>
            <a:r>
              <a:rPr lang="en-US" sz="2000" dirty="0" err="1">
                <a:solidFill>
                  <a:srgbClr val="FFFF00"/>
                </a:solidFill>
              </a:rPr>
              <a:t>persone</a:t>
            </a:r>
            <a:r>
              <a:rPr lang="en-US" sz="2000" dirty="0">
                <a:solidFill>
                  <a:srgbClr val="FFFF00"/>
                </a:solidFill>
              </a:rPr>
              <a:t>/anno di </a:t>
            </a:r>
            <a:r>
              <a:rPr lang="en-US" sz="2000" dirty="0" err="1">
                <a:solidFill>
                  <a:srgbClr val="FFFF00"/>
                </a:solidFill>
              </a:rPr>
              <a:t>terapia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</a:p>
          <a:p>
            <a:pPr lvl="0"/>
            <a:r>
              <a:rPr lang="en-US" sz="2000" dirty="0">
                <a:solidFill>
                  <a:srgbClr val="FFFF00"/>
                </a:solidFill>
              </a:rPr>
              <a:t>Per I </a:t>
            </a:r>
            <a:r>
              <a:rPr lang="en-US" sz="2000" dirty="0" err="1">
                <a:solidFill>
                  <a:srgbClr val="FFFF00"/>
                </a:solidFill>
              </a:rPr>
              <a:t>fibrati</a:t>
            </a:r>
            <a:r>
              <a:rPr lang="en-US" sz="2000" dirty="0">
                <a:solidFill>
                  <a:srgbClr val="FFFF00"/>
                </a:solidFill>
              </a:rPr>
              <a:t> 2.82 </a:t>
            </a:r>
            <a:r>
              <a:rPr lang="it-IT" sz="2000" dirty="0">
                <a:solidFill>
                  <a:srgbClr val="FFFF00"/>
                </a:solidFill>
              </a:rPr>
              <a:t>eventi /10.000 persone/anno di terapia </a:t>
            </a:r>
            <a:endParaRPr lang="en-US" sz="2000" dirty="0">
              <a:solidFill>
                <a:srgbClr val="FFFF00"/>
              </a:solidFill>
            </a:endParaRPr>
          </a:p>
          <a:p>
            <a:pPr lvl="0"/>
            <a:r>
              <a:rPr lang="en-US" sz="2000" dirty="0">
                <a:solidFill>
                  <a:srgbClr val="FFFF00"/>
                </a:solidFill>
              </a:rPr>
              <a:t> (per </a:t>
            </a:r>
            <a:r>
              <a:rPr lang="en-US" sz="2000" dirty="0" err="1">
                <a:solidFill>
                  <a:srgbClr val="FFFF00"/>
                </a:solidFill>
              </a:rPr>
              <a:t>confronto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il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rischio</a:t>
            </a:r>
            <a:r>
              <a:rPr lang="en-US" sz="2000" dirty="0">
                <a:solidFill>
                  <a:srgbClr val="FFFF00"/>
                </a:solidFill>
              </a:rPr>
              <a:t> di tale </a:t>
            </a:r>
            <a:r>
              <a:rPr lang="en-US" sz="2000" dirty="0" err="1">
                <a:solidFill>
                  <a:srgbClr val="FFFF00"/>
                </a:solidFill>
              </a:rPr>
              <a:t>evento</a:t>
            </a:r>
            <a:r>
              <a:rPr lang="en-US" sz="2000" dirty="0">
                <a:solidFill>
                  <a:srgbClr val="FFFF00"/>
                </a:solidFill>
              </a:rPr>
              <a:t> in </a:t>
            </a:r>
            <a:r>
              <a:rPr lang="en-US" sz="2000" dirty="0" err="1">
                <a:solidFill>
                  <a:srgbClr val="FFFF00"/>
                </a:solidFill>
              </a:rPr>
              <a:t>persone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che</a:t>
            </a:r>
            <a:r>
              <a:rPr lang="en-US" sz="2000" dirty="0">
                <a:solidFill>
                  <a:srgbClr val="FFFF00"/>
                </a:solidFill>
              </a:rPr>
              <a:t> non </a:t>
            </a:r>
            <a:r>
              <a:rPr lang="en-US" sz="2000" dirty="0" err="1">
                <a:solidFill>
                  <a:srgbClr val="FFFF00"/>
                </a:solidFill>
              </a:rPr>
              <a:t>assumono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questi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farmaci</a:t>
            </a:r>
            <a:r>
              <a:rPr lang="en-US" sz="2000" dirty="0">
                <a:solidFill>
                  <a:srgbClr val="FFFF00"/>
                </a:solidFill>
              </a:rPr>
              <a:t> è 0 </a:t>
            </a:r>
            <a:r>
              <a:rPr lang="it-IT" sz="2000" dirty="0">
                <a:solidFill>
                  <a:srgbClr val="FFFF00"/>
                </a:solidFill>
              </a:rPr>
              <a:t>eventi /10.000 persone/anno)</a:t>
            </a:r>
            <a:endParaRPr lang="en-US" sz="2000" dirty="0">
              <a:solidFill>
                <a:srgbClr val="FFFF00"/>
              </a:solidFill>
            </a:endParaRPr>
          </a:p>
          <a:p>
            <a:pPr lvl="0"/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l’incidenza</a:t>
            </a:r>
            <a:r>
              <a:rPr lang="en-US" sz="2000" dirty="0">
                <a:solidFill>
                  <a:srgbClr val="FFFF00"/>
                </a:solidFill>
              </a:rPr>
              <a:t>  sale a 5.98 </a:t>
            </a:r>
            <a:r>
              <a:rPr lang="it-IT" sz="2000" dirty="0">
                <a:solidFill>
                  <a:srgbClr val="FFFF00"/>
                </a:solidFill>
              </a:rPr>
              <a:t>eventi /10.000 persone/anno di terapia </a:t>
            </a:r>
            <a:r>
              <a:rPr lang="en-US" sz="2000" dirty="0">
                <a:solidFill>
                  <a:srgbClr val="FFFF00"/>
                </a:solidFill>
              </a:rPr>
              <a:t>per </a:t>
            </a:r>
            <a:r>
              <a:rPr lang="en-US" sz="2000" dirty="0" err="1">
                <a:solidFill>
                  <a:srgbClr val="FFFF00"/>
                </a:solidFill>
              </a:rPr>
              <a:t>l’associazione</a:t>
            </a:r>
            <a:r>
              <a:rPr lang="en-US" sz="2000" dirty="0">
                <a:solidFill>
                  <a:srgbClr val="FFFF00"/>
                </a:solidFill>
              </a:rPr>
              <a:t> di </a:t>
            </a:r>
            <a:r>
              <a:rPr lang="en-US" sz="2000" dirty="0" err="1">
                <a:solidFill>
                  <a:srgbClr val="FFFF00"/>
                </a:solidFill>
              </a:rPr>
              <a:t>atorvastatina</a:t>
            </a:r>
            <a:r>
              <a:rPr lang="en-US" sz="2000" dirty="0">
                <a:solidFill>
                  <a:srgbClr val="FFFF00"/>
                </a:solidFill>
              </a:rPr>
              <a:t>, </a:t>
            </a:r>
            <a:r>
              <a:rPr lang="en-US" sz="2000" dirty="0" err="1">
                <a:solidFill>
                  <a:srgbClr val="FFFF00"/>
                </a:solidFill>
              </a:rPr>
              <a:t>pravastatina</a:t>
            </a:r>
            <a:r>
              <a:rPr lang="en-US" sz="2000" dirty="0">
                <a:solidFill>
                  <a:srgbClr val="FFFF00"/>
                </a:solidFill>
              </a:rPr>
              <a:t>  o </a:t>
            </a:r>
            <a:r>
              <a:rPr lang="en-US" sz="2000" dirty="0" err="1">
                <a:solidFill>
                  <a:srgbClr val="FFFF00"/>
                </a:solidFill>
              </a:rPr>
              <a:t>simvastatina</a:t>
            </a:r>
            <a:r>
              <a:rPr lang="en-US" sz="2000" dirty="0">
                <a:solidFill>
                  <a:srgbClr val="FFFF00"/>
                </a:solidFill>
              </a:rPr>
              <a:t> con </a:t>
            </a:r>
            <a:r>
              <a:rPr lang="en-US" sz="2000" dirty="0" err="1">
                <a:solidFill>
                  <a:srgbClr val="FFFF00"/>
                </a:solidFill>
              </a:rPr>
              <a:t>fibrati</a:t>
            </a:r>
            <a:r>
              <a:rPr lang="en-US" sz="2000" dirty="0">
                <a:solidFill>
                  <a:srgbClr val="FFFF00"/>
                </a:solidFill>
              </a:rPr>
              <a:t>, </a:t>
            </a:r>
          </a:p>
          <a:p>
            <a:pPr lvl="0"/>
            <a:r>
              <a:rPr lang="en-US" sz="2000" dirty="0">
                <a:solidFill>
                  <a:srgbClr val="FFFF00"/>
                </a:solidFill>
              </a:rPr>
              <a:t>E a 1035 </a:t>
            </a:r>
            <a:r>
              <a:rPr lang="it-IT" sz="2000" dirty="0">
                <a:solidFill>
                  <a:srgbClr val="FFFF00"/>
                </a:solidFill>
              </a:rPr>
              <a:t>eventi /10.000 persone/anno di terapia per l’associazione di </a:t>
            </a:r>
            <a:r>
              <a:rPr lang="en-US" sz="2000" dirty="0" err="1">
                <a:solidFill>
                  <a:srgbClr val="FFFF00"/>
                </a:solidFill>
              </a:rPr>
              <a:t>cerivastatina-fibrati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</a:p>
          <a:p>
            <a:pPr lvl="0"/>
            <a:endParaRPr lang="en-US" sz="2000" dirty="0">
              <a:solidFill>
                <a:srgbClr val="FFFF00"/>
              </a:solidFill>
            </a:endParaRPr>
          </a:p>
          <a:p>
            <a:pPr lvl="0"/>
            <a:r>
              <a:rPr lang="en-US" sz="2000" dirty="0">
                <a:solidFill>
                  <a:srgbClr val="FFFF00"/>
                </a:solidFill>
              </a:rPr>
              <a:t>Per anno di </a:t>
            </a:r>
            <a:r>
              <a:rPr lang="en-US" sz="2000" dirty="0" err="1">
                <a:solidFill>
                  <a:srgbClr val="FFFF00"/>
                </a:solidFill>
              </a:rPr>
              <a:t>terapia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si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osserva</a:t>
            </a:r>
            <a:r>
              <a:rPr lang="en-US" sz="2000" dirty="0">
                <a:solidFill>
                  <a:srgbClr val="FFFF00"/>
                </a:solidFill>
              </a:rPr>
              <a:t> 1 </a:t>
            </a:r>
            <a:r>
              <a:rPr lang="en-US" sz="2000" dirty="0" err="1">
                <a:solidFill>
                  <a:srgbClr val="FFFF00"/>
                </a:solidFill>
              </a:rPr>
              <a:t>caso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rabdomiolisi</a:t>
            </a:r>
            <a:r>
              <a:rPr lang="en-US" sz="2000" dirty="0">
                <a:solidFill>
                  <a:srgbClr val="FFFF00"/>
                </a:solidFill>
              </a:rPr>
              <a:t> per 22.727 </a:t>
            </a:r>
            <a:r>
              <a:rPr lang="en-US" sz="2000" dirty="0" err="1">
                <a:solidFill>
                  <a:srgbClr val="FFFF00"/>
                </a:solidFill>
              </a:rPr>
              <a:t>trattati</a:t>
            </a:r>
            <a:r>
              <a:rPr lang="en-US" sz="2000" dirty="0">
                <a:solidFill>
                  <a:srgbClr val="FFFF00"/>
                </a:solidFill>
              </a:rPr>
              <a:t> con </a:t>
            </a:r>
            <a:r>
              <a:rPr lang="en-US" sz="2000" dirty="0" err="1">
                <a:solidFill>
                  <a:srgbClr val="FFFF00"/>
                </a:solidFill>
              </a:rPr>
              <a:t>statina</a:t>
            </a:r>
            <a:r>
              <a:rPr lang="en-US" sz="2000" dirty="0">
                <a:solidFill>
                  <a:srgbClr val="FFFF00"/>
                </a:solidFill>
              </a:rPr>
              <a:t> in </a:t>
            </a:r>
            <a:r>
              <a:rPr lang="en-US" sz="2000" dirty="0" err="1">
                <a:solidFill>
                  <a:srgbClr val="FFFF00"/>
                </a:solidFill>
              </a:rPr>
              <a:t>monoterapia</a:t>
            </a:r>
            <a:r>
              <a:rPr lang="en-US" sz="2000" dirty="0">
                <a:solidFill>
                  <a:srgbClr val="FFFF00"/>
                </a:solidFill>
              </a:rPr>
              <a:t>, </a:t>
            </a:r>
            <a:r>
              <a:rPr lang="en-US" sz="2000" dirty="0" err="1">
                <a:solidFill>
                  <a:srgbClr val="FFFF00"/>
                </a:solidFill>
              </a:rPr>
              <a:t>ogni</a:t>
            </a:r>
            <a:r>
              <a:rPr lang="en-US" sz="2000" dirty="0">
                <a:solidFill>
                  <a:srgbClr val="FFFF00"/>
                </a:solidFill>
              </a:rPr>
              <a:t> 484 </a:t>
            </a:r>
            <a:r>
              <a:rPr lang="en-US" sz="2000" dirty="0" err="1">
                <a:solidFill>
                  <a:srgbClr val="FFFF00"/>
                </a:solidFill>
              </a:rPr>
              <a:t>tra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quelli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trattati</a:t>
            </a:r>
            <a:r>
              <a:rPr lang="en-US" sz="2000" dirty="0">
                <a:solidFill>
                  <a:srgbClr val="FFFF00"/>
                </a:solidFill>
              </a:rPr>
              <a:t> con </a:t>
            </a:r>
            <a:r>
              <a:rPr lang="en-US" sz="2000" dirty="0" err="1">
                <a:solidFill>
                  <a:srgbClr val="FFFF00"/>
                </a:solidFill>
              </a:rPr>
              <a:t>l’associazione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statina</a:t>
            </a:r>
            <a:r>
              <a:rPr lang="en-US" sz="2000" dirty="0">
                <a:solidFill>
                  <a:srgbClr val="FFFF00"/>
                </a:solidFill>
              </a:rPr>
              <a:t> +</a:t>
            </a:r>
            <a:r>
              <a:rPr lang="en-US" sz="2000" dirty="0" err="1">
                <a:solidFill>
                  <a:srgbClr val="FFFF00"/>
                </a:solidFill>
              </a:rPr>
              <a:t>fibrati</a:t>
            </a:r>
            <a:r>
              <a:rPr lang="en-US" sz="2000" dirty="0">
                <a:solidFill>
                  <a:srgbClr val="FFFF00"/>
                </a:solidFill>
              </a:rPr>
              <a:t> e </a:t>
            </a:r>
            <a:r>
              <a:rPr lang="en-US" sz="2000" dirty="0" err="1">
                <a:solidFill>
                  <a:srgbClr val="FFFF00"/>
                </a:solidFill>
              </a:rPr>
              <a:t>tra</a:t>
            </a:r>
            <a:r>
              <a:rPr lang="en-US" sz="2000" dirty="0">
                <a:solidFill>
                  <a:srgbClr val="FFFF00"/>
                </a:solidFill>
              </a:rPr>
              <a:t> 9.7 e 12.7 </a:t>
            </a:r>
            <a:r>
              <a:rPr lang="en-US" sz="2000" dirty="0" err="1">
                <a:solidFill>
                  <a:srgbClr val="FFFF00"/>
                </a:solidFill>
              </a:rPr>
              <a:t>tra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quelli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trattati</a:t>
            </a:r>
            <a:r>
              <a:rPr lang="en-US" sz="2000" dirty="0">
                <a:solidFill>
                  <a:srgbClr val="FFFF00"/>
                </a:solidFill>
              </a:rPr>
              <a:t> con </a:t>
            </a:r>
            <a:r>
              <a:rPr lang="en-US" sz="2000" dirty="0" err="1">
                <a:solidFill>
                  <a:srgbClr val="FFFF00"/>
                </a:solidFill>
              </a:rPr>
              <a:t>cerivastatina+fibrati</a:t>
            </a:r>
            <a:r>
              <a:rPr lang="en-US" sz="2000" dirty="0">
                <a:solidFill>
                  <a:srgbClr val="FFFF00"/>
                </a:solidFill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583" y="5819279"/>
            <a:ext cx="2944813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654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6388348"/>
            <a:ext cx="7956376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Francesco Magro, </a:t>
            </a:r>
            <a:r>
              <a:rPr lang="it-IT" sz="1800" i="1" dirty="0" smtClean="0">
                <a:solidFill>
                  <a:srgbClr val="FFFF00"/>
                </a:solidFill>
                <a:latin typeface="Centaur" pitchFamily="18" charset="0"/>
                <a:cs typeface="+mn-cs"/>
              </a:rPr>
              <a:t>Ambulatorio Dedicato Scompenso Cardiaco</a:t>
            </a: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, Poliambulatorio “U. Alletto” ASP 1 Agrigento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aur" pitchFamily="18" charset="0"/>
              <a:cs typeface="+mn-cs"/>
            </a:endParaRPr>
          </a:p>
        </p:txBody>
      </p:sp>
      <p:pic>
        <p:nvPicPr>
          <p:cNvPr id="8" name="Picture 1" descr="F:\utilità\asp-logo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44062" y="6355854"/>
            <a:ext cx="841005" cy="46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8" t="31752" r="40625" b="50335"/>
          <a:stretch/>
        </p:blipFill>
        <p:spPr bwMode="auto">
          <a:xfrm>
            <a:off x="2843808" y="2242456"/>
            <a:ext cx="3570806" cy="212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039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6388348"/>
            <a:ext cx="7956376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Francesco Magro, </a:t>
            </a:r>
            <a:r>
              <a:rPr lang="it-IT" sz="1800" i="1" dirty="0" smtClean="0">
                <a:solidFill>
                  <a:srgbClr val="FFFF00"/>
                </a:solidFill>
                <a:latin typeface="Centaur" pitchFamily="18" charset="0"/>
                <a:cs typeface="+mn-cs"/>
              </a:rPr>
              <a:t>Ambulatorio Dedicato Scompenso Cardiaco</a:t>
            </a: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, Poliambulatorio “U. Alletto” ASP 1 Agrigento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aur" pitchFamily="18" charset="0"/>
              <a:cs typeface="+mn-cs"/>
            </a:endParaRPr>
          </a:p>
        </p:txBody>
      </p:sp>
      <p:pic>
        <p:nvPicPr>
          <p:cNvPr id="8" name="Picture 1" descr="F:\utilità\asp-logo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4062" y="6355854"/>
            <a:ext cx="841005" cy="46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3" t="23884" r="52941" b="4988"/>
          <a:stretch/>
        </p:blipFill>
        <p:spPr bwMode="auto">
          <a:xfrm>
            <a:off x="411358" y="332656"/>
            <a:ext cx="4238744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" t="17020" r="3527" b="37444"/>
          <a:stretch/>
        </p:blipFill>
        <p:spPr bwMode="auto">
          <a:xfrm>
            <a:off x="4716016" y="4597940"/>
            <a:ext cx="4104456" cy="163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e 1"/>
          <p:cNvSpPr/>
          <p:nvPr/>
        </p:nvSpPr>
        <p:spPr>
          <a:xfrm>
            <a:off x="467544" y="5779790"/>
            <a:ext cx="2664296" cy="576064"/>
          </a:xfrm>
          <a:prstGeom prst="ellipse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459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6388348"/>
            <a:ext cx="7956376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Francesco Magro, </a:t>
            </a:r>
            <a:r>
              <a:rPr lang="it-IT" sz="1800" i="1" dirty="0" smtClean="0">
                <a:solidFill>
                  <a:srgbClr val="FFFF00"/>
                </a:solidFill>
                <a:latin typeface="Centaur" pitchFamily="18" charset="0"/>
                <a:cs typeface="+mn-cs"/>
              </a:rPr>
              <a:t>Ambulatorio Dedicato Scompenso Cardiaco</a:t>
            </a: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, Poliambulatorio “U. Alletto” ASP 1 Agrigento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aur" pitchFamily="18" charset="0"/>
              <a:cs typeface="+mn-cs"/>
            </a:endParaRPr>
          </a:p>
        </p:txBody>
      </p:sp>
      <p:pic>
        <p:nvPicPr>
          <p:cNvPr id="8" name="Picture 1" descr="F:\utilità\asp-logo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4062" y="6355854"/>
            <a:ext cx="841005" cy="46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9" t="18359" r="21339" b="16183"/>
          <a:stretch/>
        </p:blipFill>
        <p:spPr bwMode="auto">
          <a:xfrm>
            <a:off x="1901653" y="1277955"/>
            <a:ext cx="5268686" cy="4256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367873" y="5721844"/>
            <a:ext cx="3839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800" dirty="0" smtClean="0">
                <a:solidFill>
                  <a:srgbClr val="FFFF00"/>
                </a:solidFill>
              </a:rPr>
              <a:t>Schneider A.L.C. , </a:t>
            </a:r>
            <a:r>
              <a:rPr lang="it-IT" sz="1800" dirty="0" err="1">
                <a:solidFill>
                  <a:srgbClr val="FFFF00"/>
                </a:solidFill>
              </a:rPr>
              <a:t>Diabetes</a:t>
            </a:r>
            <a:r>
              <a:rPr lang="it-IT" sz="1800" dirty="0">
                <a:solidFill>
                  <a:srgbClr val="FFFF00"/>
                </a:solidFill>
              </a:rPr>
              <a:t> </a:t>
            </a:r>
            <a:r>
              <a:rPr lang="it-IT" sz="1800" dirty="0" smtClean="0">
                <a:solidFill>
                  <a:srgbClr val="FFFF00"/>
                </a:solidFill>
              </a:rPr>
              <a:t>Care, </a:t>
            </a:r>
            <a:r>
              <a:rPr lang="it-IT" sz="1800" dirty="0">
                <a:solidFill>
                  <a:srgbClr val="FFFF00"/>
                </a:solidFill>
              </a:rPr>
              <a:t>2016</a:t>
            </a:r>
          </a:p>
        </p:txBody>
      </p:sp>
      <p:sp>
        <p:nvSpPr>
          <p:cNvPr id="3" name="Rettangolo 2"/>
          <p:cNvSpPr/>
          <p:nvPr/>
        </p:nvSpPr>
        <p:spPr>
          <a:xfrm>
            <a:off x="1179440" y="281810"/>
            <a:ext cx="7560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Diabetes and </a:t>
            </a:r>
            <a:r>
              <a:rPr lang="en-US" dirty="0" err="1">
                <a:solidFill>
                  <a:srgbClr val="FFFF00"/>
                </a:solidFill>
              </a:rPr>
              <a:t>Prediabetes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and Risk </a:t>
            </a:r>
            <a:r>
              <a:rPr lang="en-US" dirty="0">
                <a:solidFill>
                  <a:srgbClr val="FFFF00"/>
                </a:solidFill>
              </a:rPr>
              <a:t>of Hospitalization:</a:t>
            </a:r>
          </a:p>
          <a:p>
            <a:r>
              <a:rPr lang="en-US" dirty="0">
                <a:solidFill>
                  <a:srgbClr val="FFFF00"/>
                </a:solidFill>
              </a:rPr>
              <a:t>The Atherosclerosis </a:t>
            </a:r>
            <a:r>
              <a:rPr lang="en-US" dirty="0" smtClean="0">
                <a:solidFill>
                  <a:srgbClr val="FFFF00"/>
                </a:solidFill>
              </a:rPr>
              <a:t>Risk in </a:t>
            </a:r>
            <a:r>
              <a:rPr lang="en-US" dirty="0">
                <a:solidFill>
                  <a:srgbClr val="FFFF00"/>
                </a:solidFill>
              </a:rPr>
              <a:t>Communities (ARIC) Study</a:t>
            </a:r>
            <a:endParaRPr lang="it-IT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12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6388348"/>
            <a:ext cx="7956376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Francesco Magro, </a:t>
            </a:r>
            <a:r>
              <a:rPr lang="it-IT" sz="1800" i="1" dirty="0" smtClean="0">
                <a:solidFill>
                  <a:srgbClr val="FFFF00"/>
                </a:solidFill>
                <a:latin typeface="Centaur" pitchFamily="18" charset="0"/>
                <a:cs typeface="+mn-cs"/>
              </a:rPr>
              <a:t>Ambulatorio Dedicato Scompenso Cardiaco</a:t>
            </a: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, Poliambulatorio “U. Alletto” ASP 1 Agrigento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aur" pitchFamily="18" charset="0"/>
              <a:cs typeface="+mn-cs"/>
            </a:endParaRPr>
          </a:p>
        </p:txBody>
      </p:sp>
      <p:pic>
        <p:nvPicPr>
          <p:cNvPr id="8" name="Picture 1" descr="F:\utilità\asp-logo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4062" y="6355854"/>
            <a:ext cx="841005" cy="46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8" t="14509" r="23741" b="6975"/>
          <a:stretch/>
        </p:blipFill>
        <p:spPr bwMode="auto">
          <a:xfrm>
            <a:off x="2051720" y="764704"/>
            <a:ext cx="4484915" cy="510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724128" y="5830214"/>
            <a:ext cx="3563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800" dirty="0" err="1">
                <a:solidFill>
                  <a:srgbClr val="FFFF00"/>
                </a:solidFill>
              </a:rPr>
              <a:t>Boussageon</a:t>
            </a:r>
            <a:r>
              <a:rPr lang="it-IT" sz="1800" dirty="0">
                <a:solidFill>
                  <a:srgbClr val="FFFF00"/>
                </a:solidFill>
              </a:rPr>
              <a:t> R, </a:t>
            </a:r>
            <a:r>
              <a:rPr lang="it-IT" sz="1800" i="1" dirty="0" smtClean="0">
                <a:solidFill>
                  <a:srgbClr val="FFFF00"/>
                </a:solidFill>
              </a:rPr>
              <a:t>BMJ</a:t>
            </a:r>
            <a:r>
              <a:rPr lang="it-IT" sz="1800" i="1" dirty="0">
                <a:solidFill>
                  <a:srgbClr val="FFFF00"/>
                </a:solidFill>
              </a:rPr>
              <a:t>,</a:t>
            </a:r>
            <a:r>
              <a:rPr lang="it-IT" sz="1800" i="1" dirty="0" smtClean="0">
                <a:solidFill>
                  <a:srgbClr val="FFFF00"/>
                </a:solidFill>
              </a:rPr>
              <a:t> 2011.</a:t>
            </a:r>
            <a:endParaRPr lang="it-IT" sz="1800" dirty="0">
              <a:solidFill>
                <a:srgbClr val="FFFF00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840971" y="203109"/>
            <a:ext cx="712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Meta-analysis: CV effects of intensive glucose lowering</a:t>
            </a:r>
            <a:endParaRPr lang="it-IT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40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6388348"/>
            <a:ext cx="7956376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Francesco Magro, </a:t>
            </a:r>
            <a:r>
              <a:rPr lang="it-IT" sz="1800" i="1" dirty="0" smtClean="0">
                <a:solidFill>
                  <a:srgbClr val="FFFF00"/>
                </a:solidFill>
                <a:latin typeface="Centaur" pitchFamily="18" charset="0"/>
                <a:cs typeface="+mn-cs"/>
              </a:rPr>
              <a:t>Ambulatorio Dedicato Scompenso Cardiaco</a:t>
            </a: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, Poliambulatorio “U. Alletto” ASP 1 Agrigento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aur" pitchFamily="18" charset="0"/>
              <a:cs typeface="+mn-cs"/>
            </a:endParaRPr>
          </a:p>
        </p:txBody>
      </p:sp>
      <p:pic>
        <p:nvPicPr>
          <p:cNvPr id="8" name="Picture 1" descr="F:\utilità\asp-logo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4062" y="6355854"/>
            <a:ext cx="841005" cy="46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1187624" y="1268760"/>
            <a:ext cx="71287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Il 16 </a:t>
            </a:r>
            <a:r>
              <a:rPr lang="en-US" dirty="0" err="1" smtClean="0">
                <a:solidFill>
                  <a:srgbClr val="FFFF00"/>
                </a:solidFill>
              </a:rPr>
              <a:t>giugno</a:t>
            </a:r>
            <a:r>
              <a:rPr lang="en-US" dirty="0" smtClean="0">
                <a:solidFill>
                  <a:srgbClr val="FFFF00"/>
                </a:solidFill>
              </a:rPr>
              <a:t> 1948 </a:t>
            </a:r>
            <a:r>
              <a:rPr lang="en-US" dirty="0" err="1" smtClean="0">
                <a:solidFill>
                  <a:srgbClr val="FFFF00"/>
                </a:solidFill>
              </a:rPr>
              <a:t>il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Presidente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Harry S. Truman </a:t>
            </a:r>
            <a:r>
              <a:rPr lang="en-US" dirty="0" smtClean="0">
                <a:solidFill>
                  <a:srgbClr val="FFFF00"/>
                </a:solidFill>
              </a:rPr>
              <a:t>firma </a:t>
            </a:r>
            <a:r>
              <a:rPr lang="en-US" dirty="0" err="1" smtClean="0">
                <a:solidFill>
                  <a:srgbClr val="FFFF00"/>
                </a:solidFill>
              </a:rPr>
              <a:t>il</a:t>
            </a:r>
            <a:r>
              <a:rPr lang="en-US" dirty="0" smtClean="0">
                <a:solidFill>
                  <a:srgbClr val="FFFF00"/>
                </a:solidFill>
              </a:rPr>
              <a:t>  </a:t>
            </a:r>
            <a:r>
              <a:rPr lang="en-US" dirty="0">
                <a:solidFill>
                  <a:srgbClr val="FFFF00"/>
                </a:solidFill>
              </a:rPr>
              <a:t>National Heart </a:t>
            </a:r>
            <a:r>
              <a:rPr lang="en-US" dirty="0" smtClean="0">
                <a:solidFill>
                  <a:srgbClr val="FFFF00"/>
                </a:solidFill>
              </a:rPr>
              <a:t>Act e </a:t>
            </a:r>
            <a:r>
              <a:rPr lang="en-US" dirty="0" err="1" smtClean="0">
                <a:solidFill>
                  <a:srgbClr val="FFFF00"/>
                </a:solidFill>
              </a:rPr>
              <a:t>nasce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il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National Heart, Lung, and Blood Institute (NHLBI). </a:t>
            </a:r>
            <a:endParaRPr lang="en-US" dirty="0" smtClean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01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6388348"/>
            <a:ext cx="7956376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Francesco Magro, </a:t>
            </a:r>
            <a:r>
              <a:rPr lang="it-IT" sz="1800" i="1" dirty="0" smtClean="0">
                <a:solidFill>
                  <a:srgbClr val="FFFF00"/>
                </a:solidFill>
                <a:latin typeface="Centaur" pitchFamily="18" charset="0"/>
                <a:cs typeface="+mn-cs"/>
              </a:rPr>
              <a:t>Ambulatorio Dedicato Scompenso Cardiaco</a:t>
            </a: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, Poliambulatorio “U. Alletto” ASP 1 Agrigento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aur" pitchFamily="18" charset="0"/>
              <a:cs typeface="+mn-cs"/>
            </a:endParaRPr>
          </a:p>
        </p:txBody>
      </p:sp>
      <p:pic>
        <p:nvPicPr>
          <p:cNvPr id="8" name="Picture 1" descr="F:\utilità\asp-logo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4062" y="6355854"/>
            <a:ext cx="841005" cy="46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66" t="32255" r="20134" b="50334"/>
          <a:stretch/>
        </p:blipFill>
        <p:spPr bwMode="auto">
          <a:xfrm>
            <a:off x="2987824" y="2204864"/>
            <a:ext cx="3256452" cy="20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378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6388348"/>
            <a:ext cx="7956376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Francesco Magro, </a:t>
            </a:r>
            <a:r>
              <a:rPr lang="it-IT" sz="1800" i="1" dirty="0" smtClean="0">
                <a:solidFill>
                  <a:srgbClr val="FFFF00"/>
                </a:solidFill>
                <a:latin typeface="Centaur" pitchFamily="18" charset="0"/>
                <a:cs typeface="+mn-cs"/>
              </a:rPr>
              <a:t>Ambulatorio Dedicato Scompenso Cardiaco</a:t>
            </a: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, Poliambulatorio “U. Alletto” ASP 1 Agrigento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aur" pitchFamily="18" charset="0"/>
              <a:cs typeface="+mn-cs"/>
            </a:endParaRPr>
          </a:p>
        </p:txBody>
      </p:sp>
      <p:pic>
        <p:nvPicPr>
          <p:cNvPr id="8" name="Picture 1" descr="F:\utilità\asp-logo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4062" y="6355854"/>
            <a:ext cx="841005" cy="46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7" t="40458" r="17054" b="22851"/>
          <a:stretch/>
        </p:blipFill>
        <p:spPr bwMode="auto">
          <a:xfrm>
            <a:off x="1500166" y="1857364"/>
            <a:ext cx="5939464" cy="2557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4518858" y="6008186"/>
            <a:ext cx="4320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rgbClr val="FFFF00"/>
                </a:solidFill>
              </a:rPr>
              <a:t>European</a:t>
            </a:r>
            <a:r>
              <a:rPr lang="it-IT" sz="1600" dirty="0">
                <a:solidFill>
                  <a:srgbClr val="FFFF00"/>
                </a:solidFill>
              </a:rPr>
              <a:t> </a:t>
            </a:r>
            <a:r>
              <a:rPr lang="it-IT" sz="1600" dirty="0" err="1">
                <a:solidFill>
                  <a:srgbClr val="FFFF00"/>
                </a:solidFill>
              </a:rPr>
              <a:t>Heart</a:t>
            </a:r>
            <a:r>
              <a:rPr lang="it-IT" sz="1600" dirty="0">
                <a:solidFill>
                  <a:srgbClr val="FFFF00"/>
                </a:solidFill>
              </a:rPr>
              <a:t> Journal </a:t>
            </a:r>
            <a:r>
              <a:rPr lang="en-US" sz="1600" dirty="0" smtClean="0">
                <a:solidFill>
                  <a:srgbClr val="FFFF00"/>
                </a:solidFill>
              </a:rPr>
              <a:t> ,  </a:t>
            </a:r>
            <a:r>
              <a:rPr lang="en-US" sz="1600" dirty="0">
                <a:solidFill>
                  <a:srgbClr val="FFFF00"/>
                </a:solidFill>
              </a:rPr>
              <a:t>August </a:t>
            </a:r>
            <a:r>
              <a:rPr lang="en-US" sz="1600" dirty="0" smtClean="0">
                <a:solidFill>
                  <a:srgbClr val="FFFF00"/>
                </a:solidFill>
              </a:rPr>
              <a:t>2018</a:t>
            </a:r>
            <a:endParaRPr lang="it-IT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50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6388348"/>
            <a:ext cx="7956376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Francesco Magro, </a:t>
            </a:r>
            <a:r>
              <a:rPr lang="it-IT" sz="1800" i="1" dirty="0" smtClean="0">
                <a:solidFill>
                  <a:srgbClr val="FFFF00"/>
                </a:solidFill>
                <a:latin typeface="Centaur" pitchFamily="18" charset="0"/>
                <a:cs typeface="+mn-cs"/>
              </a:rPr>
              <a:t>Ambulatorio Dedicato Scompenso Cardiaco</a:t>
            </a: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, Poliambulatorio “U. Alletto” ASP 1 Agrigento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aur" pitchFamily="18" charset="0"/>
              <a:cs typeface="+mn-cs"/>
            </a:endParaRPr>
          </a:p>
        </p:txBody>
      </p:sp>
      <p:pic>
        <p:nvPicPr>
          <p:cNvPr id="8" name="Picture 1" descr="F:\utilità\asp-logo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4062" y="6355854"/>
            <a:ext cx="841005" cy="46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9" t="23717" r="51205" b="46819"/>
          <a:stretch/>
        </p:blipFill>
        <p:spPr bwMode="auto">
          <a:xfrm>
            <a:off x="1835696" y="1052736"/>
            <a:ext cx="5748266" cy="4437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805264"/>
            <a:ext cx="4352925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548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6388348"/>
            <a:ext cx="7956376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Francesco Magro, </a:t>
            </a:r>
            <a:r>
              <a:rPr lang="it-IT" sz="1800" i="1" dirty="0" smtClean="0">
                <a:solidFill>
                  <a:srgbClr val="FFFF00"/>
                </a:solidFill>
                <a:latin typeface="Centaur" pitchFamily="18" charset="0"/>
                <a:cs typeface="+mn-cs"/>
              </a:rPr>
              <a:t>Ambulatorio Dedicato Scompenso Cardiaco</a:t>
            </a: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, Poliambulatorio “U. Alletto” ASP 1 Agrigento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aur" pitchFamily="18" charset="0"/>
              <a:cs typeface="+mn-cs"/>
            </a:endParaRPr>
          </a:p>
        </p:txBody>
      </p:sp>
      <p:pic>
        <p:nvPicPr>
          <p:cNvPr id="8" name="Picture 1" descr="F:\utilità\asp-logo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4062" y="6355854"/>
            <a:ext cx="841005" cy="46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613994" y="1844824"/>
            <a:ext cx="79530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Systolic Blood Pressure Intervention Trial (SPRINT)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two </a:t>
            </a:r>
            <a:r>
              <a:rPr lang="en-US" dirty="0">
                <a:solidFill>
                  <a:srgbClr val="FFFF00"/>
                </a:solidFill>
              </a:rPr>
              <a:t>different SBP targets (&lt;140 or &lt;120 mmHg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25</a:t>
            </a:r>
            <a:r>
              <a:rPr lang="en-US" dirty="0">
                <a:solidFill>
                  <a:srgbClr val="FFFF00"/>
                </a:solidFill>
              </a:rPr>
              <a:t>% reduction </a:t>
            </a:r>
            <a:r>
              <a:rPr lang="en-US" dirty="0" smtClean="0">
                <a:solidFill>
                  <a:srgbClr val="FFFF00"/>
                </a:solidFill>
              </a:rPr>
              <a:t>in major </a:t>
            </a:r>
            <a:r>
              <a:rPr lang="en-US" dirty="0">
                <a:solidFill>
                  <a:srgbClr val="FFFF00"/>
                </a:solidFill>
              </a:rPr>
              <a:t>CV events 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and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27</a:t>
            </a:r>
            <a:r>
              <a:rPr lang="en-US" dirty="0">
                <a:solidFill>
                  <a:srgbClr val="FFFF00"/>
                </a:solidFill>
              </a:rPr>
              <a:t>% reduction in all-cause death 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(</a:t>
            </a:r>
            <a:r>
              <a:rPr lang="en-US" dirty="0">
                <a:solidFill>
                  <a:srgbClr val="FFFF00"/>
                </a:solidFill>
              </a:rPr>
              <a:t>but no significant reduction in stroke or myocardial infarction).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3059832" y="5670540"/>
            <a:ext cx="57564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rgbClr val="FFFF00"/>
                </a:solidFill>
              </a:rPr>
              <a:t>SPRINT </a:t>
            </a:r>
            <a:r>
              <a:rPr lang="it-IT" sz="1800" dirty="0" err="1">
                <a:solidFill>
                  <a:srgbClr val="FFFF00"/>
                </a:solidFill>
              </a:rPr>
              <a:t>Research</a:t>
            </a:r>
            <a:r>
              <a:rPr lang="it-IT" sz="1800" dirty="0">
                <a:solidFill>
                  <a:srgbClr val="FFFF00"/>
                </a:solidFill>
              </a:rPr>
              <a:t> Group, Wright JT Jr, </a:t>
            </a:r>
            <a:r>
              <a:rPr lang="it-IT" sz="1800" dirty="0" smtClean="0">
                <a:solidFill>
                  <a:srgbClr val="FFFF00"/>
                </a:solidFill>
              </a:rPr>
              <a:t>N </a:t>
            </a:r>
            <a:r>
              <a:rPr lang="it-IT" sz="1800" dirty="0" err="1">
                <a:solidFill>
                  <a:srgbClr val="FFFF00"/>
                </a:solidFill>
              </a:rPr>
              <a:t>Engl</a:t>
            </a:r>
            <a:r>
              <a:rPr lang="it-IT" sz="1800" dirty="0">
                <a:solidFill>
                  <a:srgbClr val="FFFF00"/>
                </a:solidFill>
              </a:rPr>
              <a:t> J </a:t>
            </a:r>
            <a:r>
              <a:rPr lang="it-IT" sz="1800" dirty="0" err="1">
                <a:solidFill>
                  <a:srgbClr val="FFFF00"/>
                </a:solidFill>
              </a:rPr>
              <a:t>Med</a:t>
            </a:r>
            <a:r>
              <a:rPr lang="it-IT" sz="1800" dirty="0">
                <a:solidFill>
                  <a:srgbClr val="FFFF00"/>
                </a:solidFill>
              </a:rPr>
              <a:t> </a:t>
            </a:r>
            <a:r>
              <a:rPr lang="it-IT" sz="1800" dirty="0" smtClean="0">
                <a:solidFill>
                  <a:srgbClr val="FFFF00"/>
                </a:solidFill>
              </a:rPr>
              <a:t>2015</a:t>
            </a:r>
            <a:endParaRPr lang="it-IT" sz="1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90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6388348"/>
            <a:ext cx="7956376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Francesco Magro, </a:t>
            </a:r>
            <a:r>
              <a:rPr lang="it-IT" sz="1800" i="1" dirty="0" smtClean="0">
                <a:solidFill>
                  <a:srgbClr val="FFFF00"/>
                </a:solidFill>
                <a:latin typeface="Centaur" pitchFamily="18" charset="0"/>
                <a:cs typeface="+mn-cs"/>
              </a:rPr>
              <a:t>Ambulatorio Dedicato Scompenso Cardiaco</a:t>
            </a: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, Poliambulatorio “U. Alletto” ASP 1 Agrigento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aur" pitchFamily="18" charset="0"/>
              <a:cs typeface="+mn-cs"/>
            </a:endParaRPr>
          </a:p>
        </p:txBody>
      </p:sp>
      <p:pic>
        <p:nvPicPr>
          <p:cNvPr id="8" name="Picture 1" descr="F:\utilità\asp-logo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4062" y="6355854"/>
            <a:ext cx="841005" cy="46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939011" y="249289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 consistent finding was that reducing SBP to &lt;120</a:t>
            </a:r>
          </a:p>
          <a:p>
            <a:r>
              <a:rPr lang="en-US" dirty="0">
                <a:solidFill>
                  <a:srgbClr val="FFFF00"/>
                </a:solidFill>
              </a:rPr>
              <a:t>mmHg increased the incidence of CV events and death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365781" y="5517232"/>
            <a:ext cx="4320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rgbClr val="FFFF00"/>
                </a:solidFill>
              </a:rPr>
              <a:t>European</a:t>
            </a:r>
            <a:r>
              <a:rPr lang="it-IT" sz="1600" dirty="0">
                <a:solidFill>
                  <a:srgbClr val="FFFF00"/>
                </a:solidFill>
              </a:rPr>
              <a:t> </a:t>
            </a:r>
            <a:r>
              <a:rPr lang="it-IT" sz="1600" dirty="0" err="1">
                <a:solidFill>
                  <a:srgbClr val="FFFF00"/>
                </a:solidFill>
              </a:rPr>
              <a:t>Heart</a:t>
            </a:r>
            <a:r>
              <a:rPr lang="it-IT" sz="1600" dirty="0">
                <a:solidFill>
                  <a:srgbClr val="FFFF00"/>
                </a:solidFill>
              </a:rPr>
              <a:t> Journal </a:t>
            </a:r>
            <a:r>
              <a:rPr lang="en-US" sz="1600" dirty="0" smtClean="0">
                <a:solidFill>
                  <a:srgbClr val="FFFF00"/>
                </a:solidFill>
              </a:rPr>
              <a:t> ,  </a:t>
            </a:r>
            <a:r>
              <a:rPr lang="en-US" sz="1600" dirty="0">
                <a:solidFill>
                  <a:srgbClr val="FFFF00"/>
                </a:solidFill>
              </a:rPr>
              <a:t>August </a:t>
            </a:r>
            <a:r>
              <a:rPr lang="en-US" sz="1600" dirty="0" smtClean="0">
                <a:solidFill>
                  <a:srgbClr val="FFFF00"/>
                </a:solidFill>
              </a:rPr>
              <a:t>2018</a:t>
            </a:r>
            <a:endParaRPr lang="it-IT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64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6388348"/>
            <a:ext cx="7956376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Francesco Magro, </a:t>
            </a:r>
            <a:r>
              <a:rPr lang="it-IT" sz="1800" i="1" dirty="0" smtClean="0">
                <a:solidFill>
                  <a:srgbClr val="FFFF00"/>
                </a:solidFill>
                <a:latin typeface="Centaur" pitchFamily="18" charset="0"/>
                <a:cs typeface="+mn-cs"/>
              </a:rPr>
              <a:t>Ambulatorio Dedicato Scompenso Cardiaco</a:t>
            </a: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, Poliambulatorio “U. Alletto” ASP 1 Agrigento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aur" pitchFamily="18" charset="0"/>
              <a:cs typeface="+mn-cs"/>
            </a:endParaRPr>
          </a:p>
        </p:txBody>
      </p:sp>
      <p:pic>
        <p:nvPicPr>
          <p:cNvPr id="8" name="Picture 1" descr="F:\utilità\asp-logo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4062" y="6355854"/>
            <a:ext cx="841005" cy="46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7" t="35435" r="17644" b="16518"/>
          <a:stretch/>
        </p:blipFill>
        <p:spPr bwMode="auto">
          <a:xfrm>
            <a:off x="3275856" y="142852"/>
            <a:ext cx="5653862" cy="6143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2" t="22209" r="40068" b="37612"/>
          <a:stretch/>
        </p:blipFill>
        <p:spPr bwMode="auto">
          <a:xfrm>
            <a:off x="142844" y="142852"/>
            <a:ext cx="2988626" cy="204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062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6388348"/>
            <a:ext cx="7956376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Francesco Magro, </a:t>
            </a:r>
            <a:r>
              <a:rPr lang="it-IT" sz="1800" i="1" dirty="0" smtClean="0">
                <a:solidFill>
                  <a:srgbClr val="FFFF00"/>
                </a:solidFill>
                <a:latin typeface="Centaur" pitchFamily="18" charset="0"/>
                <a:cs typeface="+mn-cs"/>
              </a:rPr>
              <a:t>Ambulatorio Dedicato Scompenso Cardiaco</a:t>
            </a: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, Poliambulatorio “U. Alletto” ASP 1 Agrigento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aur" pitchFamily="18" charset="0"/>
              <a:cs typeface="+mn-cs"/>
            </a:endParaRPr>
          </a:p>
        </p:txBody>
      </p:sp>
      <p:pic>
        <p:nvPicPr>
          <p:cNvPr id="8" name="Picture 1" descr="F:\utilità\asp-logo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4062" y="6355854"/>
            <a:ext cx="841005" cy="46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8" t="32481" r="66980" b="35769"/>
          <a:stretch/>
        </p:blipFill>
        <p:spPr bwMode="auto">
          <a:xfrm>
            <a:off x="3851920" y="147952"/>
            <a:ext cx="4547659" cy="495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348302" y="5790064"/>
            <a:ext cx="4248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>
                <a:solidFill>
                  <a:srgbClr val="FFFF00"/>
                </a:solidFill>
              </a:rPr>
              <a:t>McEvoy</a:t>
            </a:r>
            <a:r>
              <a:rPr lang="it-IT" sz="2000" dirty="0" smtClean="0">
                <a:solidFill>
                  <a:srgbClr val="FFFF00"/>
                </a:solidFill>
              </a:rPr>
              <a:t>, </a:t>
            </a:r>
            <a:r>
              <a:rPr lang="en-US" sz="2000" dirty="0" smtClean="0">
                <a:solidFill>
                  <a:srgbClr val="FFFF00"/>
                </a:solidFill>
              </a:rPr>
              <a:t>J </a:t>
            </a:r>
            <a:r>
              <a:rPr lang="en-US" sz="2000" dirty="0">
                <a:solidFill>
                  <a:srgbClr val="FFFF00"/>
                </a:solidFill>
              </a:rPr>
              <a:t>Am </a:t>
            </a:r>
            <a:r>
              <a:rPr lang="en-US" sz="2000" dirty="0" err="1">
                <a:solidFill>
                  <a:srgbClr val="FFFF00"/>
                </a:solidFill>
              </a:rPr>
              <a:t>Coll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Cardiol</a:t>
            </a:r>
            <a:r>
              <a:rPr lang="en-US" sz="2000" dirty="0">
                <a:solidFill>
                  <a:srgbClr val="FFFF00"/>
                </a:solidFill>
              </a:rPr>
              <a:t>. 2016</a:t>
            </a:r>
            <a:endParaRPr lang="it-IT" sz="2000" dirty="0">
              <a:solidFill>
                <a:srgbClr val="FFFF00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67544" y="260648"/>
            <a:ext cx="29163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dirty="0">
                <a:solidFill>
                  <a:srgbClr val="FFFF00"/>
                </a:solidFill>
              </a:rPr>
              <a:t>Atherosclerosis Risk in Communities (ARIC)</a:t>
            </a:r>
            <a:endParaRPr lang="it-IT" dirty="0">
              <a:solidFill>
                <a:srgbClr val="FFFF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0" t="24961" r="11325" b="67968"/>
          <a:stretch/>
        </p:blipFill>
        <p:spPr bwMode="auto">
          <a:xfrm>
            <a:off x="565304" y="5256665"/>
            <a:ext cx="7835221" cy="555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731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6388348"/>
            <a:ext cx="7956376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Francesco Magro, </a:t>
            </a:r>
            <a:r>
              <a:rPr lang="it-IT" sz="1800" i="1" dirty="0" smtClean="0">
                <a:solidFill>
                  <a:srgbClr val="FFFF00"/>
                </a:solidFill>
                <a:latin typeface="Centaur" pitchFamily="18" charset="0"/>
                <a:cs typeface="+mn-cs"/>
              </a:rPr>
              <a:t>Ambulatorio Dedicato Scompenso Cardiaco</a:t>
            </a: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, Poliambulatorio “U. Alletto” ASP 1 Agrigento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aur" pitchFamily="18" charset="0"/>
              <a:cs typeface="+mn-cs"/>
            </a:endParaRPr>
          </a:p>
        </p:txBody>
      </p:sp>
      <p:pic>
        <p:nvPicPr>
          <p:cNvPr id="8" name="Picture 1" descr="F:\utilità\asp-logo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4062" y="6355854"/>
            <a:ext cx="841005" cy="46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6" t="44978" r="49635" b="41091"/>
          <a:stretch/>
        </p:blipFill>
        <p:spPr bwMode="auto">
          <a:xfrm>
            <a:off x="798782" y="1916832"/>
            <a:ext cx="7726364" cy="2242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02" t="81656" r="10491" b="12333"/>
          <a:stretch/>
        </p:blipFill>
        <p:spPr bwMode="auto">
          <a:xfrm>
            <a:off x="798783" y="4159290"/>
            <a:ext cx="7733802" cy="678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420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6388348"/>
            <a:ext cx="7956376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Francesco Magro, </a:t>
            </a:r>
            <a:r>
              <a:rPr lang="it-IT" sz="1800" i="1" dirty="0" smtClean="0">
                <a:solidFill>
                  <a:srgbClr val="FFFF00"/>
                </a:solidFill>
                <a:latin typeface="Centaur" pitchFamily="18" charset="0"/>
                <a:cs typeface="+mn-cs"/>
              </a:rPr>
              <a:t>Ambulatorio Dedicato Scompenso Cardiaco</a:t>
            </a: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, Poliambulatorio “U. Alletto” ASP 1 Agrigento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aur" pitchFamily="18" charset="0"/>
              <a:cs typeface="+mn-cs"/>
            </a:endParaRPr>
          </a:p>
        </p:txBody>
      </p:sp>
      <p:pic>
        <p:nvPicPr>
          <p:cNvPr id="8" name="Picture 1" descr="F:\utilità\asp-logo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4062" y="6355854"/>
            <a:ext cx="841005" cy="46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484854" y="836712"/>
            <a:ext cx="820891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4.2 Unattended office blood </a:t>
            </a:r>
            <a:r>
              <a:rPr lang="en-US" dirty="0" smtClean="0">
                <a:solidFill>
                  <a:srgbClr val="FFFF00"/>
                </a:solidFill>
              </a:rPr>
              <a:t>pressure measurement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Automated multiple BP readings in the doctor’s office improve </a:t>
            </a:r>
            <a:r>
              <a:rPr lang="en-US" dirty="0" smtClean="0">
                <a:solidFill>
                  <a:srgbClr val="FFFF00"/>
                </a:solidFill>
              </a:rPr>
              <a:t>the reproducibility </a:t>
            </a:r>
            <a:r>
              <a:rPr lang="en-US" dirty="0">
                <a:solidFill>
                  <a:srgbClr val="FFFF00"/>
                </a:solidFill>
              </a:rPr>
              <a:t>of BP measurement, and if the patient is seated </a:t>
            </a:r>
            <a:r>
              <a:rPr lang="en-US" dirty="0" smtClean="0">
                <a:solidFill>
                  <a:srgbClr val="FFFF00"/>
                </a:solidFill>
              </a:rPr>
              <a:t>alone and </a:t>
            </a:r>
            <a:r>
              <a:rPr lang="en-US" dirty="0">
                <a:solidFill>
                  <a:srgbClr val="FFFF00"/>
                </a:solidFill>
              </a:rPr>
              <a:t>unobserved, the ‘white-coat effect’ </a:t>
            </a:r>
            <a:r>
              <a:rPr lang="en-US" dirty="0" smtClean="0">
                <a:solidFill>
                  <a:srgbClr val="FFFF00"/>
                </a:solidFill>
              </a:rPr>
              <a:t>can be substantially reduced </a:t>
            </a:r>
            <a:r>
              <a:rPr lang="en-US" dirty="0">
                <a:solidFill>
                  <a:srgbClr val="FFFF00"/>
                </a:solidFill>
              </a:rPr>
              <a:t>or </a:t>
            </a:r>
            <a:r>
              <a:rPr lang="en-US" dirty="0" smtClean="0">
                <a:solidFill>
                  <a:srgbClr val="FFFF00"/>
                </a:solidFill>
              </a:rPr>
              <a:t>eliminated.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Moreover</a:t>
            </a:r>
            <a:r>
              <a:rPr lang="en-US" dirty="0">
                <a:solidFill>
                  <a:srgbClr val="FFFF00"/>
                </a:solidFill>
              </a:rPr>
              <a:t>, the BP values </a:t>
            </a:r>
            <a:r>
              <a:rPr lang="en-US" dirty="0" smtClean="0">
                <a:solidFill>
                  <a:srgbClr val="FFFF00"/>
                </a:solidFill>
              </a:rPr>
              <a:t>are lower </a:t>
            </a:r>
            <a:r>
              <a:rPr lang="en-US" dirty="0">
                <a:solidFill>
                  <a:srgbClr val="FFFF00"/>
                </a:solidFill>
              </a:rPr>
              <a:t>than those obtained by conventional office BP measurement</a:t>
            </a:r>
          </a:p>
          <a:p>
            <a:r>
              <a:rPr lang="en-US" dirty="0">
                <a:solidFill>
                  <a:srgbClr val="FFFF00"/>
                </a:solidFill>
              </a:rPr>
              <a:t>and are similar to, or even less than, those provided by </a:t>
            </a:r>
            <a:r>
              <a:rPr lang="en-US" dirty="0" smtClean="0">
                <a:solidFill>
                  <a:srgbClr val="FFFF00"/>
                </a:solidFill>
              </a:rPr>
              <a:t>daytime ambulatory </a:t>
            </a:r>
            <a:r>
              <a:rPr lang="en-US" dirty="0">
                <a:solidFill>
                  <a:srgbClr val="FFFF00"/>
                </a:solidFill>
              </a:rPr>
              <a:t>blood pressure monitoring (ABPM) or home blood pressure monitoring (HBPM</a:t>
            </a:r>
            <a:r>
              <a:rPr lang="en-US" dirty="0" smtClean="0">
                <a:solidFill>
                  <a:srgbClr val="FFFF00"/>
                </a:solidFill>
              </a:rPr>
              <a:t>).</a:t>
            </a:r>
          </a:p>
          <a:p>
            <a:endParaRPr lang="en-US" sz="1600" dirty="0" smtClean="0">
              <a:solidFill>
                <a:srgbClr val="FFFF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365781" y="5517232"/>
            <a:ext cx="4320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rgbClr val="FFFF00"/>
                </a:solidFill>
              </a:rPr>
              <a:t>European</a:t>
            </a:r>
            <a:r>
              <a:rPr lang="it-IT" sz="1600" dirty="0">
                <a:solidFill>
                  <a:srgbClr val="FFFF00"/>
                </a:solidFill>
              </a:rPr>
              <a:t> </a:t>
            </a:r>
            <a:r>
              <a:rPr lang="it-IT" sz="1600" dirty="0" err="1">
                <a:solidFill>
                  <a:srgbClr val="FFFF00"/>
                </a:solidFill>
              </a:rPr>
              <a:t>Heart</a:t>
            </a:r>
            <a:r>
              <a:rPr lang="it-IT" sz="1600" dirty="0">
                <a:solidFill>
                  <a:srgbClr val="FFFF00"/>
                </a:solidFill>
              </a:rPr>
              <a:t> Journal </a:t>
            </a:r>
            <a:r>
              <a:rPr lang="en-US" sz="1600" dirty="0" smtClean="0">
                <a:solidFill>
                  <a:srgbClr val="FFFF00"/>
                </a:solidFill>
              </a:rPr>
              <a:t> ,  </a:t>
            </a:r>
            <a:r>
              <a:rPr lang="en-US" sz="1600" dirty="0">
                <a:solidFill>
                  <a:srgbClr val="FFFF00"/>
                </a:solidFill>
              </a:rPr>
              <a:t>August </a:t>
            </a:r>
            <a:r>
              <a:rPr lang="en-US" sz="1600" dirty="0" smtClean="0">
                <a:solidFill>
                  <a:srgbClr val="FFFF00"/>
                </a:solidFill>
              </a:rPr>
              <a:t>2018</a:t>
            </a:r>
            <a:endParaRPr lang="it-IT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72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6388348"/>
            <a:ext cx="7956376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Francesco Magro, </a:t>
            </a:r>
            <a:r>
              <a:rPr lang="it-IT" sz="1800" i="1" dirty="0" smtClean="0">
                <a:solidFill>
                  <a:srgbClr val="FFFF00"/>
                </a:solidFill>
                <a:latin typeface="Centaur" pitchFamily="18" charset="0"/>
                <a:cs typeface="+mn-cs"/>
              </a:rPr>
              <a:t>Ambulatorio Dedicato Scompenso Cardiaco</a:t>
            </a: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, Poliambulatorio “U. Alletto” ASP 1 Agrigento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aur" pitchFamily="18" charset="0"/>
              <a:cs typeface="+mn-cs"/>
            </a:endParaRPr>
          </a:p>
        </p:txBody>
      </p:sp>
      <p:pic>
        <p:nvPicPr>
          <p:cNvPr id="8" name="Picture 1" descr="F:\utilità\asp-logo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4062" y="6355854"/>
            <a:ext cx="841005" cy="46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4366458" y="5855786"/>
            <a:ext cx="4320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rgbClr val="FFFF00"/>
                </a:solidFill>
              </a:rPr>
              <a:t>European</a:t>
            </a:r>
            <a:r>
              <a:rPr lang="it-IT" sz="1600" dirty="0">
                <a:solidFill>
                  <a:srgbClr val="FFFF00"/>
                </a:solidFill>
              </a:rPr>
              <a:t> </a:t>
            </a:r>
            <a:r>
              <a:rPr lang="it-IT" sz="1600" dirty="0" err="1">
                <a:solidFill>
                  <a:srgbClr val="FFFF00"/>
                </a:solidFill>
              </a:rPr>
              <a:t>Heart</a:t>
            </a:r>
            <a:r>
              <a:rPr lang="it-IT" sz="1600" dirty="0">
                <a:solidFill>
                  <a:srgbClr val="FFFF00"/>
                </a:solidFill>
              </a:rPr>
              <a:t> Journal </a:t>
            </a:r>
            <a:r>
              <a:rPr lang="en-US" sz="1600" dirty="0" smtClean="0">
                <a:solidFill>
                  <a:srgbClr val="FFFF00"/>
                </a:solidFill>
              </a:rPr>
              <a:t> ,  </a:t>
            </a:r>
            <a:r>
              <a:rPr lang="en-US" sz="1600" dirty="0">
                <a:solidFill>
                  <a:srgbClr val="FFFF00"/>
                </a:solidFill>
              </a:rPr>
              <a:t>August </a:t>
            </a:r>
            <a:r>
              <a:rPr lang="en-US" sz="1600" dirty="0" smtClean="0">
                <a:solidFill>
                  <a:srgbClr val="FFFF00"/>
                </a:solidFill>
              </a:rPr>
              <a:t>2018</a:t>
            </a:r>
            <a:endParaRPr lang="it-IT" sz="1600" dirty="0">
              <a:solidFill>
                <a:srgbClr val="FFFF00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65376" y="1700808"/>
            <a:ext cx="8430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There is also very limited evidence on the prognostic value of unattended office BP </a:t>
            </a:r>
            <a:r>
              <a:rPr lang="en-US" dirty="0" smtClean="0">
                <a:solidFill>
                  <a:srgbClr val="FFFF00"/>
                </a:solidFill>
              </a:rPr>
              <a:t>measurements </a:t>
            </a:r>
            <a:endParaRPr lang="it-IT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2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6388348"/>
            <a:ext cx="7956376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Francesco Magro, </a:t>
            </a:r>
            <a:r>
              <a:rPr lang="it-IT" sz="1800" i="1" dirty="0" smtClean="0">
                <a:solidFill>
                  <a:srgbClr val="FFFF00"/>
                </a:solidFill>
                <a:latin typeface="Centaur" pitchFamily="18" charset="0"/>
                <a:cs typeface="+mn-cs"/>
              </a:rPr>
              <a:t>Ambulatorio Dedicato Scompenso Cardiaco</a:t>
            </a: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, Poliambulatorio “U. Alletto” ASP 1 Agrigento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aur" pitchFamily="18" charset="0"/>
              <a:cs typeface="+mn-cs"/>
            </a:endParaRPr>
          </a:p>
        </p:txBody>
      </p:sp>
      <p:pic>
        <p:nvPicPr>
          <p:cNvPr id="8" name="Picture 1" descr="F:\utilità\asp-logo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4062" y="6355854"/>
            <a:ext cx="841005" cy="46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1" r="66741" b="40333"/>
          <a:stretch/>
        </p:blipFill>
        <p:spPr bwMode="auto">
          <a:xfrm>
            <a:off x="233873" y="260648"/>
            <a:ext cx="2703286" cy="5908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0" r="2053" b="24888"/>
          <a:stretch/>
        </p:blipFill>
        <p:spPr bwMode="auto">
          <a:xfrm>
            <a:off x="2928505" y="260714"/>
            <a:ext cx="5928368" cy="59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3422" b="11160"/>
          <a:stretch/>
        </p:blipFill>
        <p:spPr bwMode="auto">
          <a:xfrm>
            <a:off x="2937159" y="1988840"/>
            <a:ext cx="5919714" cy="418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46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6388348"/>
            <a:ext cx="7956376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Francesco Magro, </a:t>
            </a:r>
            <a:r>
              <a:rPr lang="it-IT" sz="1800" i="1" dirty="0" smtClean="0">
                <a:solidFill>
                  <a:srgbClr val="FFFF00"/>
                </a:solidFill>
                <a:latin typeface="Centaur" pitchFamily="18" charset="0"/>
                <a:cs typeface="+mn-cs"/>
              </a:rPr>
              <a:t>Ambulatorio Dedicato Scompenso Cardiaco</a:t>
            </a: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, Poliambulatorio “U. Alletto” ASP 1 Agrigento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aur" pitchFamily="18" charset="0"/>
              <a:cs typeface="+mn-cs"/>
            </a:endParaRPr>
          </a:p>
        </p:txBody>
      </p:sp>
      <p:pic>
        <p:nvPicPr>
          <p:cNvPr id="8" name="Picture 1" descr="F:\utilità\asp-logo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4062" y="6355854"/>
            <a:ext cx="841005" cy="46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02" t="54520" r="10491" b="12333"/>
          <a:stretch/>
        </p:blipFill>
        <p:spPr bwMode="auto">
          <a:xfrm>
            <a:off x="1547664" y="908720"/>
            <a:ext cx="5522067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4797152"/>
            <a:ext cx="8266113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38" y="5805264"/>
            <a:ext cx="4352925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417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6388348"/>
            <a:ext cx="7956376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Francesco Magro, </a:t>
            </a:r>
            <a:r>
              <a:rPr lang="it-IT" sz="1800" i="1" dirty="0" smtClean="0">
                <a:solidFill>
                  <a:srgbClr val="FFFF00"/>
                </a:solidFill>
                <a:latin typeface="Centaur" pitchFamily="18" charset="0"/>
                <a:cs typeface="+mn-cs"/>
              </a:rPr>
              <a:t>Ambulatorio Dedicato Scompenso Cardiaco</a:t>
            </a: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, Poliambulatorio “U. Alletto” ASP 1 Agrigento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aur" pitchFamily="18" charset="0"/>
              <a:cs typeface="+mn-cs"/>
            </a:endParaRPr>
          </a:p>
        </p:txBody>
      </p:sp>
      <p:pic>
        <p:nvPicPr>
          <p:cNvPr id="8" name="Picture 1" descr="F:\utilità\asp-logo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4062" y="6355854"/>
            <a:ext cx="841005" cy="46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2" t="23883" r="22678" b="28405"/>
          <a:stretch/>
        </p:blipFill>
        <p:spPr bwMode="auto">
          <a:xfrm>
            <a:off x="2362200" y="1730828"/>
            <a:ext cx="4430486" cy="3102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586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6388348"/>
            <a:ext cx="7956376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Francesco Magro, </a:t>
            </a:r>
            <a:r>
              <a:rPr lang="it-IT" sz="1800" i="1" dirty="0" smtClean="0">
                <a:solidFill>
                  <a:srgbClr val="FFFF00"/>
                </a:solidFill>
                <a:latin typeface="Centaur" pitchFamily="18" charset="0"/>
                <a:cs typeface="+mn-cs"/>
              </a:rPr>
              <a:t>Ambulatorio Dedicato Scompenso Cardiaco</a:t>
            </a: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, Poliambulatorio “U. Alletto” ASP 1 Agrigento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aur" pitchFamily="18" charset="0"/>
              <a:cs typeface="+mn-cs"/>
            </a:endParaRPr>
          </a:p>
        </p:txBody>
      </p:sp>
      <p:pic>
        <p:nvPicPr>
          <p:cNvPr id="8" name="Picture 1" descr="F:\utilità\asp-logo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4062" y="6355854"/>
            <a:ext cx="841005" cy="46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3" t="20871" r="11562" b="59676"/>
          <a:stretch/>
        </p:blipFill>
        <p:spPr bwMode="auto">
          <a:xfrm>
            <a:off x="2428860" y="2500306"/>
            <a:ext cx="4220314" cy="1745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837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6388348"/>
            <a:ext cx="7956376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Francesco Magro, </a:t>
            </a:r>
            <a:r>
              <a:rPr lang="it-IT" sz="1800" i="1" dirty="0" smtClean="0">
                <a:solidFill>
                  <a:srgbClr val="FFFF00"/>
                </a:solidFill>
                <a:latin typeface="Centaur" pitchFamily="18" charset="0"/>
                <a:cs typeface="+mn-cs"/>
              </a:rPr>
              <a:t>Ambulatorio Dedicato Scompenso Cardiaco</a:t>
            </a: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, Poliambulatorio “U. Alletto” ASP 1 Agrigento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aur" pitchFamily="18" charset="0"/>
              <a:cs typeface="+mn-cs"/>
            </a:endParaRPr>
          </a:p>
        </p:txBody>
      </p:sp>
      <p:pic>
        <p:nvPicPr>
          <p:cNvPr id="8" name="Picture 1" descr="F:\utilità\asp-logo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4062" y="6355854"/>
            <a:ext cx="841005" cy="46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4687" t="28564" r="43164" b="15771"/>
          <a:stretch>
            <a:fillRect/>
          </a:stretch>
        </p:blipFill>
        <p:spPr bwMode="auto">
          <a:xfrm>
            <a:off x="1428728" y="500042"/>
            <a:ext cx="6357982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0586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6388348"/>
            <a:ext cx="7956376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Francesco Magro, </a:t>
            </a:r>
            <a:r>
              <a:rPr lang="it-IT" sz="1800" i="1" dirty="0" smtClean="0">
                <a:solidFill>
                  <a:srgbClr val="FFFF00"/>
                </a:solidFill>
                <a:latin typeface="Centaur" pitchFamily="18" charset="0"/>
                <a:cs typeface="+mn-cs"/>
              </a:rPr>
              <a:t>Ambulatorio Dedicato Scompenso Cardiaco</a:t>
            </a: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, Poliambulatorio “U. Alletto” ASP 1 Agrigento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aur" pitchFamily="18" charset="0"/>
              <a:cs typeface="+mn-cs"/>
            </a:endParaRPr>
          </a:p>
        </p:txBody>
      </p:sp>
      <p:pic>
        <p:nvPicPr>
          <p:cNvPr id="8" name="Picture 1" descr="F:\utilità\asp-logo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4062" y="6355854"/>
            <a:ext cx="841005" cy="46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77" t="48493" r="21339" b="32087"/>
          <a:stretch/>
        </p:blipFill>
        <p:spPr bwMode="auto">
          <a:xfrm>
            <a:off x="2915816" y="1678598"/>
            <a:ext cx="3384376" cy="2784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993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6388348"/>
            <a:ext cx="7956376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Francesco Magro, </a:t>
            </a:r>
            <a:r>
              <a:rPr lang="it-IT" sz="1800" i="1" dirty="0" smtClean="0">
                <a:solidFill>
                  <a:srgbClr val="FFFF00"/>
                </a:solidFill>
                <a:latin typeface="Centaur" pitchFamily="18" charset="0"/>
                <a:cs typeface="+mn-cs"/>
              </a:rPr>
              <a:t>Ambulatorio Dedicato Scompenso Cardiaco</a:t>
            </a: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, Poliambulatorio “U. Alletto” ASP 1 Agrigento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aur" pitchFamily="18" charset="0"/>
              <a:cs typeface="+mn-cs"/>
            </a:endParaRPr>
          </a:p>
        </p:txBody>
      </p:sp>
      <p:pic>
        <p:nvPicPr>
          <p:cNvPr id="8" name="Picture 1" descr="F:\utilità\asp-logo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4062" y="6355854"/>
            <a:ext cx="841005" cy="46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4" t="18359" r="11429" b="33427"/>
          <a:stretch/>
        </p:blipFill>
        <p:spPr bwMode="auto">
          <a:xfrm>
            <a:off x="2483768" y="1556792"/>
            <a:ext cx="4147457" cy="3135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816715" y="5758517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FFFF00"/>
                </a:solidFill>
              </a:rPr>
              <a:t>G </a:t>
            </a:r>
            <a:r>
              <a:rPr lang="it-IT" sz="1600" dirty="0" err="1" smtClean="0">
                <a:solidFill>
                  <a:srgbClr val="FFFF00"/>
                </a:solidFill>
              </a:rPr>
              <a:t>Ital</a:t>
            </a:r>
            <a:r>
              <a:rPr lang="it-IT" sz="1600" dirty="0" smtClean="0">
                <a:solidFill>
                  <a:srgbClr val="FFFF00"/>
                </a:solidFill>
              </a:rPr>
              <a:t> </a:t>
            </a:r>
            <a:r>
              <a:rPr lang="it-IT" sz="1600" dirty="0" err="1" smtClean="0">
                <a:solidFill>
                  <a:srgbClr val="FFFF00"/>
                </a:solidFill>
              </a:rPr>
              <a:t>Cardiol</a:t>
            </a:r>
            <a:r>
              <a:rPr lang="it-IT" sz="1600" dirty="0" smtClean="0">
                <a:solidFill>
                  <a:srgbClr val="FFFF00"/>
                </a:solidFill>
              </a:rPr>
              <a:t> , Luglio-agosto 2017</a:t>
            </a:r>
            <a:endParaRPr lang="it-IT" sz="16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9920" r="2723" b="57366"/>
          <a:stretch/>
        </p:blipFill>
        <p:spPr bwMode="auto">
          <a:xfrm>
            <a:off x="921092" y="404664"/>
            <a:ext cx="7347857" cy="826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467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6388348"/>
            <a:ext cx="7956376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Francesco Magro, </a:t>
            </a:r>
            <a:r>
              <a:rPr lang="it-IT" sz="1800" i="1" dirty="0" smtClean="0">
                <a:solidFill>
                  <a:srgbClr val="FFFF00"/>
                </a:solidFill>
                <a:latin typeface="Centaur" pitchFamily="18" charset="0"/>
                <a:cs typeface="+mn-cs"/>
              </a:rPr>
              <a:t>Ambulatorio Dedicato Scompenso Cardiaco</a:t>
            </a: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, Poliambulatorio “U. Alletto” ASP 1 Agrigento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aur" pitchFamily="18" charset="0"/>
              <a:cs typeface="+mn-cs"/>
            </a:endParaRPr>
          </a:p>
        </p:txBody>
      </p:sp>
      <p:pic>
        <p:nvPicPr>
          <p:cNvPr id="8" name="Picture 1" descr="F:\utilità\asp-logo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4062" y="6355854"/>
            <a:ext cx="841005" cy="46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" t="3163" r="5824" b="5933"/>
          <a:stretch/>
        </p:blipFill>
        <p:spPr bwMode="auto">
          <a:xfrm>
            <a:off x="1001486" y="188640"/>
            <a:ext cx="7142576" cy="5910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257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6388348"/>
            <a:ext cx="7956376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Francesco Magro, </a:t>
            </a:r>
            <a:r>
              <a:rPr lang="it-IT" sz="1800" i="1" dirty="0" smtClean="0">
                <a:solidFill>
                  <a:srgbClr val="FFFF00"/>
                </a:solidFill>
                <a:latin typeface="Centaur" pitchFamily="18" charset="0"/>
                <a:cs typeface="+mn-cs"/>
              </a:rPr>
              <a:t>Ambulatorio Dedicato Scompenso Cardiaco</a:t>
            </a: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, Poliambulatorio “U. Alletto” ASP 1 Agrigento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aur" pitchFamily="18" charset="0"/>
              <a:cs typeface="+mn-cs"/>
            </a:endParaRPr>
          </a:p>
        </p:txBody>
      </p:sp>
      <p:pic>
        <p:nvPicPr>
          <p:cNvPr id="8" name="Picture 1" descr="F:\utilità\asp-logo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4062" y="6355854"/>
            <a:ext cx="841005" cy="46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609600" y="4114800"/>
            <a:ext cx="8001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8000" b="1" i="1" dirty="0" smtClean="0">
                <a:solidFill>
                  <a:srgbClr val="FFFF00"/>
                </a:solidFill>
              </a:rPr>
              <a:t>1 sigaretta=12 mg</a:t>
            </a:r>
            <a:endParaRPr lang="it-IT" sz="8000" b="1" i="1" dirty="0">
              <a:solidFill>
                <a:srgbClr val="FFFF00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39552" y="1700808"/>
            <a:ext cx="82809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i="1" dirty="0" smtClean="0">
                <a:solidFill>
                  <a:srgbClr val="FFFF00"/>
                </a:solidFill>
              </a:rPr>
              <a:t>200 µg/m </a:t>
            </a:r>
            <a:r>
              <a:rPr lang="it-IT" sz="4400" b="1" i="1" baseline="30000" dirty="0" smtClean="0">
                <a:solidFill>
                  <a:srgbClr val="FFFF00"/>
                </a:solidFill>
              </a:rPr>
              <a:t>3</a:t>
            </a:r>
            <a:r>
              <a:rPr lang="it-IT" sz="4400" b="1" i="1" dirty="0" smtClean="0">
                <a:solidFill>
                  <a:srgbClr val="FFFF00"/>
                </a:solidFill>
              </a:rPr>
              <a:t> </a:t>
            </a:r>
            <a:r>
              <a:rPr lang="it-IT" sz="4400" b="1" i="1" dirty="0">
                <a:solidFill>
                  <a:srgbClr val="FFFF00"/>
                </a:solidFill>
              </a:rPr>
              <a:t>x 20 </a:t>
            </a:r>
            <a:r>
              <a:rPr lang="it-IT" sz="4400" b="1" i="1" dirty="0" smtClean="0">
                <a:solidFill>
                  <a:srgbClr val="FFFF00"/>
                </a:solidFill>
              </a:rPr>
              <a:t>m </a:t>
            </a:r>
            <a:r>
              <a:rPr lang="it-IT" sz="4400" b="1" i="1" baseline="30000" dirty="0">
                <a:solidFill>
                  <a:srgbClr val="FFFF00"/>
                </a:solidFill>
              </a:rPr>
              <a:t>3</a:t>
            </a:r>
            <a:r>
              <a:rPr lang="it-IT" sz="4400" b="1" i="1" dirty="0" smtClean="0">
                <a:solidFill>
                  <a:srgbClr val="FFFF00"/>
                </a:solidFill>
              </a:rPr>
              <a:t> = 4 mg/die </a:t>
            </a:r>
            <a:endParaRPr lang="it-IT" sz="44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94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6388348"/>
            <a:ext cx="7956376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Francesco Magro, </a:t>
            </a:r>
            <a:r>
              <a:rPr lang="it-IT" sz="1800" i="1" dirty="0" smtClean="0">
                <a:solidFill>
                  <a:srgbClr val="FFFF00"/>
                </a:solidFill>
                <a:latin typeface="Centaur" pitchFamily="18" charset="0"/>
                <a:cs typeface="+mn-cs"/>
              </a:rPr>
              <a:t>Ambulatorio Dedicato Scompenso Cardiaco</a:t>
            </a: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, Poliambulatorio “U. Alletto” ASP 1 Agrigento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aur" pitchFamily="18" charset="0"/>
              <a:cs typeface="+mn-cs"/>
            </a:endParaRPr>
          </a:p>
        </p:txBody>
      </p:sp>
      <p:pic>
        <p:nvPicPr>
          <p:cNvPr id="8" name="Picture 1" descr="F:\utilità\asp-logo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4062" y="6355854"/>
            <a:ext cx="841005" cy="46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13" y="979488"/>
            <a:ext cx="6256337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139952" y="6097772"/>
            <a:ext cx="416877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b="1" dirty="0">
                <a:solidFill>
                  <a:srgbClr val="FFFF00"/>
                </a:solidFill>
                <a:latin typeface="Calibri" pitchFamily="34" charset="0"/>
              </a:rPr>
              <a:t>Pope C A , Circulation, 2009</a:t>
            </a:r>
          </a:p>
        </p:txBody>
      </p:sp>
    </p:spTree>
    <p:extLst>
      <p:ext uri="{BB962C8B-B14F-4D97-AF65-F5344CB8AC3E}">
        <p14:creationId xmlns:p14="http://schemas.microsoft.com/office/powerpoint/2010/main" val="144870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6388348"/>
            <a:ext cx="7956376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Francesco Magro, </a:t>
            </a:r>
            <a:r>
              <a:rPr lang="it-IT" sz="1800" i="1" dirty="0" smtClean="0">
                <a:solidFill>
                  <a:srgbClr val="FFFF00"/>
                </a:solidFill>
                <a:latin typeface="Centaur" pitchFamily="18" charset="0"/>
                <a:cs typeface="+mn-cs"/>
              </a:rPr>
              <a:t>Ambulatorio Dedicato Scompenso Cardiaco</a:t>
            </a: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, Poliambulatorio “U. Alletto” ASP 1 Agrigento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aur" pitchFamily="18" charset="0"/>
              <a:cs typeface="+mn-cs"/>
            </a:endParaRPr>
          </a:p>
        </p:txBody>
      </p:sp>
      <p:pic>
        <p:nvPicPr>
          <p:cNvPr id="8" name="Picture 1" descr="F:\utilità\asp-logo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4062" y="6355854"/>
            <a:ext cx="841005" cy="46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l="9722" t="38889" r="34027" b="10185"/>
          <a:stretch>
            <a:fillRect/>
          </a:stretch>
        </p:blipFill>
        <p:spPr bwMode="auto">
          <a:xfrm>
            <a:off x="1524000" y="1295400"/>
            <a:ext cx="6172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6690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6388348"/>
            <a:ext cx="7956376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Francesco Magro, </a:t>
            </a:r>
            <a:r>
              <a:rPr lang="it-IT" sz="1800" i="1" dirty="0" smtClean="0">
                <a:solidFill>
                  <a:srgbClr val="FFFF00"/>
                </a:solidFill>
                <a:latin typeface="Centaur" pitchFamily="18" charset="0"/>
                <a:cs typeface="+mn-cs"/>
              </a:rPr>
              <a:t>Ambulatorio Dedicato Scompenso Cardiaco</a:t>
            </a: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, Poliambulatorio “U. Alletto” ASP 1 Agrigento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aur" pitchFamily="18" charset="0"/>
              <a:cs typeface="+mn-cs"/>
            </a:endParaRPr>
          </a:p>
        </p:txBody>
      </p:sp>
      <p:pic>
        <p:nvPicPr>
          <p:cNvPr id="8" name="Picture 1" descr="F:\utilità\asp-logo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4062" y="6355854"/>
            <a:ext cx="841005" cy="46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609600" y="2204864"/>
            <a:ext cx="8001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i="1" dirty="0" smtClean="0">
                <a:solidFill>
                  <a:srgbClr val="FFFF00"/>
                </a:solidFill>
              </a:rPr>
              <a:t>Il valore medio può non essere il valore ottimale al fine di ridurre l’inevitabile progressione della patologia cardiovascolare</a:t>
            </a:r>
            <a:endParaRPr lang="it-IT" sz="32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21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6388348"/>
            <a:ext cx="7956376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Francesco Magro, </a:t>
            </a:r>
            <a:r>
              <a:rPr lang="it-IT" sz="1800" i="1" dirty="0" smtClean="0">
                <a:solidFill>
                  <a:srgbClr val="FFFF00"/>
                </a:solidFill>
                <a:latin typeface="Centaur" pitchFamily="18" charset="0"/>
                <a:cs typeface="+mn-cs"/>
              </a:rPr>
              <a:t>Ambulatorio Dedicato Scompenso Cardiaco</a:t>
            </a: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, Poliambulatorio “U. Alletto” ASP 1 Agrigento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aur" pitchFamily="18" charset="0"/>
              <a:cs typeface="+mn-cs"/>
            </a:endParaRPr>
          </a:p>
        </p:txBody>
      </p:sp>
      <p:pic>
        <p:nvPicPr>
          <p:cNvPr id="8" name="Picture 1" descr="F:\utilità\asp-logo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4062" y="6355854"/>
            <a:ext cx="841005" cy="46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690405" y="1103280"/>
            <a:ext cx="784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smtClean="0">
                <a:solidFill>
                  <a:srgbClr val="FFFF00"/>
                </a:solidFill>
              </a:rPr>
              <a:t>Dislipidemia:</a:t>
            </a:r>
            <a:r>
              <a:rPr lang="it-IT" dirty="0" smtClean="0">
                <a:solidFill>
                  <a:srgbClr val="FFFF00"/>
                </a:solidFill>
              </a:rPr>
              <a:t> valore ottimale = LDL &lt; 70 mg/dl (per tutti) (con la sola dieta o con farmaci a dosi che non provochino il minimo effetto collaterale)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656066" y="260648"/>
            <a:ext cx="76704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b="1" i="1" dirty="0">
                <a:solidFill>
                  <a:srgbClr val="FFFF00"/>
                </a:solidFill>
                <a:cs typeface="Times New Roman" pitchFamily="18" charset="0"/>
              </a:rPr>
              <a:t>«Valori ideali» </a:t>
            </a:r>
            <a:r>
              <a:rPr lang="it-IT" b="1" i="1" dirty="0" smtClean="0">
                <a:solidFill>
                  <a:srgbClr val="FFFF00"/>
                </a:solidFill>
                <a:cs typeface="Times New Roman" pitchFamily="18" charset="0"/>
              </a:rPr>
              <a:t>dei </a:t>
            </a:r>
            <a:r>
              <a:rPr lang="it-IT" b="1" i="1" dirty="0">
                <a:solidFill>
                  <a:srgbClr val="FFFF00"/>
                </a:solidFill>
                <a:cs typeface="Times New Roman" pitchFamily="18" charset="0"/>
              </a:rPr>
              <a:t>quattro fattori di rischio maggiori </a:t>
            </a:r>
          </a:p>
          <a:p>
            <a:pPr algn="ctr">
              <a:defRPr/>
            </a:pPr>
            <a:r>
              <a:rPr lang="it-IT" b="1" i="1" dirty="0">
                <a:solidFill>
                  <a:srgbClr val="FFFF00"/>
                </a:solidFill>
                <a:cs typeface="Times New Roman" pitchFamily="18" charset="0"/>
              </a:rPr>
              <a:t>in prevenzione </a:t>
            </a:r>
            <a:r>
              <a:rPr lang="it-IT" b="1" i="1" dirty="0" smtClean="0">
                <a:solidFill>
                  <a:srgbClr val="FFFF00"/>
                </a:solidFill>
                <a:cs typeface="Times New Roman" pitchFamily="18" charset="0"/>
              </a:rPr>
              <a:t>primaria: considerazioni finali</a:t>
            </a:r>
            <a:endParaRPr lang="it-IT" b="1" i="1" dirty="0">
              <a:solidFill>
                <a:srgbClr val="FFFF00"/>
              </a:solidFill>
              <a:cs typeface="Times New Roman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717991" y="2317875"/>
            <a:ext cx="75868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i="1" dirty="0" smtClean="0">
                <a:solidFill>
                  <a:srgbClr val="FFFF00"/>
                </a:solidFill>
              </a:rPr>
              <a:t>Diabete: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>
                <a:solidFill>
                  <a:srgbClr val="FFFF00"/>
                </a:solidFill>
              </a:rPr>
              <a:t>valore ottimale = </a:t>
            </a:r>
            <a:r>
              <a:rPr lang="it-IT" dirty="0" smtClean="0">
                <a:solidFill>
                  <a:srgbClr val="FFFF00"/>
                </a:solidFill>
              </a:rPr>
              <a:t>HbA1C </a:t>
            </a:r>
            <a:r>
              <a:rPr lang="it-IT" dirty="0">
                <a:solidFill>
                  <a:srgbClr val="FFFF00"/>
                </a:solidFill>
              </a:rPr>
              <a:t>&lt; </a:t>
            </a:r>
            <a:r>
              <a:rPr lang="it-IT" dirty="0" smtClean="0">
                <a:solidFill>
                  <a:srgbClr val="FFFF00"/>
                </a:solidFill>
              </a:rPr>
              <a:t>7% nei diabetici (</a:t>
            </a:r>
            <a:r>
              <a:rPr lang="it-IT" dirty="0">
                <a:solidFill>
                  <a:srgbClr val="FFFF00"/>
                </a:solidFill>
              </a:rPr>
              <a:t>HbA1C &lt; </a:t>
            </a:r>
            <a:r>
              <a:rPr lang="it-IT" dirty="0" smtClean="0">
                <a:solidFill>
                  <a:srgbClr val="FFFF00"/>
                </a:solidFill>
              </a:rPr>
              <a:t>5,7</a:t>
            </a:r>
            <a:r>
              <a:rPr lang="it-IT" dirty="0">
                <a:solidFill>
                  <a:srgbClr val="FFFF00"/>
                </a:solidFill>
              </a:rPr>
              <a:t>% nei </a:t>
            </a:r>
            <a:r>
              <a:rPr lang="it-IT" dirty="0" smtClean="0">
                <a:solidFill>
                  <a:srgbClr val="FFFF00"/>
                </a:solidFill>
              </a:rPr>
              <a:t>non diabetici)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661948" y="3194960"/>
            <a:ext cx="84461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1" dirty="0" smtClean="0">
                <a:solidFill>
                  <a:srgbClr val="FFFF00"/>
                </a:solidFill>
              </a:rPr>
              <a:t>Ipertensione arteriosa: </a:t>
            </a:r>
            <a:r>
              <a:rPr lang="it-IT" dirty="0" smtClean="0">
                <a:solidFill>
                  <a:srgbClr val="FFFF00"/>
                </a:solidFill>
              </a:rPr>
              <a:t>PA &lt; 120-80 ideale ( Solo se senza terapia) </a:t>
            </a:r>
          </a:p>
          <a:p>
            <a:r>
              <a:rPr lang="it-IT" dirty="0" smtClean="0">
                <a:solidFill>
                  <a:srgbClr val="FFFF00"/>
                </a:solidFill>
              </a:rPr>
              <a:t>&lt; 140-90 con terapia (con terapia mai raggiungere &lt; 120-70)</a:t>
            </a:r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682088" y="4149080"/>
            <a:ext cx="790152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1" dirty="0" smtClean="0">
                <a:solidFill>
                  <a:srgbClr val="FFFF00"/>
                </a:solidFill>
              </a:rPr>
              <a:t>Fumo (Particolato): </a:t>
            </a:r>
            <a:r>
              <a:rPr lang="it-IT" dirty="0" smtClean="0">
                <a:solidFill>
                  <a:srgbClr val="FFFF00"/>
                </a:solidFill>
              </a:rPr>
              <a:t>niente fumo attivo di tabacco (o altro)</a:t>
            </a:r>
          </a:p>
          <a:p>
            <a:r>
              <a:rPr lang="it-IT" dirty="0" smtClean="0">
                <a:solidFill>
                  <a:srgbClr val="FFFF00"/>
                </a:solidFill>
              </a:rPr>
              <a:t>Niente fumo passivo, </a:t>
            </a:r>
          </a:p>
          <a:p>
            <a:r>
              <a:rPr lang="it-IT" dirty="0" smtClean="0">
                <a:solidFill>
                  <a:srgbClr val="FFFF00"/>
                </a:solidFill>
              </a:rPr>
              <a:t>Il meno possibile di assunzione di Particolato da inquinamento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2486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6388348"/>
            <a:ext cx="7956376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Francesco Magro, </a:t>
            </a:r>
            <a:r>
              <a:rPr lang="it-IT" sz="1800" i="1" dirty="0" smtClean="0">
                <a:solidFill>
                  <a:srgbClr val="FFFF00"/>
                </a:solidFill>
                <a:latin typeface="Centaur" pitchFamily="18" charset="0"/>
                <a:cs typeface="+mn-cs"/>
              </a:rPr>
              <a:t>Ambulatorio Dedicato Scompenso Cardiaco</a:t>
            </a: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, Poliambulatorio “U. Alletto” ASP 1 Agrigento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aur" pitchFamily="18" charset="0"/>
              <a:cs typeface="+mn-cs"/>
            </a:endParaRPr>
          </a:p>
        </p:txBody>
      </p:sp>
      <p:pic>
        <p:nvPicPr>
          <p:cNvPr id="5" name="Picture 5" descr="F:\GRAFICA\logo ance\NUOVO LOGO\LOGO ANCE NUOVO CON SCRITTA ARANCI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12360" y="208045"/>
            <a:ext cx="1028700" cy="105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 descr="F:\utilità\asp-logo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44062" y="6355854"/>
            <a:ext cx="841005" cy="46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5607563" y="5301208"/>
            <a:ext cx="2473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FFFF00"/>
                </a:solidFill>
              </a:rPr>
              <a:t>Francesco Magro</a:t>
            </a:r>
            <a:endParaRPr lang="it-IT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07" y="3573413"/>
            <a:ext cx="763905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" t="31752" r="2589" b="27902"/>
          <a:stretch/>
        </p:blipFill>
        <p:spPr bwMode="auto">
          <a:xfrm>
            <a:off x="477883" y="225692"/>
            <a:ext cx="7000609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441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6388348"/>
            <a:ext cx="7956376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Francesco Magro, </a:t>
            </a:r>
            <a:r>
              <a:rPr lang="it-IT" sz="1800" i="1" dirty="0" smtClean="0">
                <a:solidFill>
                  <a:srgbClr val="FFFF00"/>
                </a:solidFill>
                <a:latin typeface="Centaur" pitchFamily="18" charset="0"/>
                <a:cs typeface="+mn-cs"/>
              </a:rPr>
              <a:t>Ambulatorio Dedicato Scompenso Cardiaco</a:t>
            </a: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, Poliambulatorio “U. Alletto” ASP 1 Agrigento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aur" pitchFamily="18" charset="0"/>
              <a:cs typeface="+mn-cs"/>
            </a:endParaRPr>
          </a:p>
        </p:txBody>
      </p:sp>
      <p:pic>
        <p:nvPicPr>
          <p:cNvPr id="8" name="Picture 1" descr="F:\utilità\asp-logo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4062" y="6355854"/>
            <a:ext cx="841005" cy="46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1763688" y="2232585"/>
            <a:ext cx="54025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9600" b="1" i="1" dirty="0" smtClean="0">
                <a:solidFill>
                  <a:srgbClr val="FFFF00"/>
                </a:solidFill>
              </a:rPr>
              <a:t>Curva a J</a:t>
            </a:r>
            <a:endParaRPr lang="it-IT" sz="96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55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6388348"/>
            <a:ext cx="7956376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Francesco Magro, </a:t>
            </a:r>
            <a:r>
              <a:rPr lang="it-IT" sz="1800" i="1" dirty="0" smtClean="0">
                <a:solidFill>
                  <a:srgbClr val="FFFF00"/>
                </a:solidFill>
                <a:latin typeface="Centaur" pitchFamily="18" charset="0"/>
                <a:cs typeface="+mn-cs"/>
              </a:rPr>
              <a:t>Ambulatorio Dedicato Scompenso Cardiaco</a:t>
            </a: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, Poliambulatorio “U. Alletto” ASP 1 Agrigento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aur" pitchFamily="18" charset="0"/>
              <a:cs typeface="+mn-cs"/>
            </a:endParaRPr>
          </a:p>
        </p:txBody>
      </p:sp>
      <p:pic>
        <p:nvPicPr>
          <p:cNvPr id="8" name="Picture 1" descr="F:\utilità\asp-logo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4062" y="6355854"/>
            <a:ext cx="841005" cy="46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12" y="0"/>
            <a:ext cx="7879852" cy="6303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244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6388348"/>
            <a:ext cx="7956376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Francesco Magro, </a:t>
            </a:r>
            <a:r>
              <a:rPr lang="it-IT" sz="1800" i="1" dirty="0" smtClean="0">
                <a:solidFill>
                  <a:srgbClr val="FFFF00"/>
                </a:solidFill>
                <a:latin typeface="Centaur" pitchFamily="18" charset="0"/>
                <a:cs typeface="+mn-cs"/>
              </a:rPr>
              <a:t>Ambulatorio Dedicato Scompenso Cardiaco</a:t>
            </a: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, Poliambulatorio “U. Alletto” ASP 1 Agrigento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aur" pitchFamily="18" charset="0"/>
              <a:cs typeface="+mn-cs"/>
            </a:endParaRPr>
          </a:p>
        </p:txBody>
      </p:sp>
      <p:pic>
        <p:nvPicPr>
          <p:cNvPr id="8" name="Picture 1" descr="F:\utilità\asp-logo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4062" y="6355854"/>
            <a:ext cx="841005" cy="46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8" t="48828" r="40892" b="33259"/>
          <a:stretch/>
        </p:blipFill>
        <p:spPr bwMode="auto">
          <a:xfrm>
            <a:off x="3131840" y="2348880"/>
            <a:ext cx="3234306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289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6388348"/>
            <a:ext cx="7956376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Francesco Magro, </a:t>
            </a:r>
            <a:r>
              <a:rPr lang="it-IT" sz="1800" i="1" dirty="0" smtClean="0">
                <a:solidFill>
                  <a:srgbClr val="FFFF00"/>
                </a:solidFill>
                <a:latin typeface="Centaur" pitchFamily="18" charset="0"/>
                <a:cs typeface="+mn-cs"/>
              </a:rPr>
              <a:t>Ambulatorio Dedicato Scompenso Cardiaco</a:t>
            </a: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, Poliambulatorio “U. Alletto” ASP 1 Agrigento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aur" pitchFamily="18" charset="0"/>
              <a:cs typeface="+mn-cs"/>
            </a:endParaRPr>
          </a:p>
        </p:txBody>
      </p:sp>
      <p:pic>
        <p:nvPicPr>
          <p:cNvPr id="8" name="Picture 1" descr="F:\utilità\asp-logo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4062" y="6355854"/>
            <a:ext cx="841005" cy="46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1" r="66741" b="40333"/>
          <a:stretch/>
        </p:blipFill>
        <p:spPr bwMode="auto">
          <a:xfrm>
            <a:off x="233873" y="260648"/>
            <a:ext cx="2703286" cy="5908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0" r="2053" b="24888"/>
          <a:stretch/>
        </p:blipFill>
        <p:spPr bwMode="auto">
          <a:xfrm>
            <a:off x="2928505" y="260714"/>
            <a:ext cx="5928368" cy="59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3422" b="11160"/>
          <a:stretch/>
        </p:blipFill>
        <p:spPr bwMode="auto">
          <a:xfrm>
            <a:off x="2937159" y="1988840"/>
            <a:ext cx="5919714" cy="418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501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6388348"/>
            <a:ext cx="7956376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Francesco Magro, </a:t>
            </a:r>
            <a:r>
              <a:rPr lang="it-IT" sz="1800" i="1" dirty="0" smtClean="0">
                <a:solidFill>
                  <a:srgbClr val="FFFF00"/>
                </a:solidFill>
                <a:latin typeface="Centaur" pitchFamily="18" charset="0"/>
                <a:cs typeface="+mn-cs"/>
              </a:rPr>
              <a:t>Ambulatorio Dedicato Scompenso Cardiaco</a:t>
            </a:r>
            <a:r>
              <a:rPr kumimoji="0" lang="it-IT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aur" pitchFamily="18" charset="0"/>
                <a:cs typeface="+mn-cs"/>
              </a:rPr>
              <a:t>, Poliambulatorio “U. Alletto” ASP 1 Agrigento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aur" pitchFamily="18" charset="0"/>
              <a:cs typeface="+mn-cs"/>
            </a:endParaRPr>
          </a:p>
        </p:txBody>
      </p:sp>
      <p:pic>
        <p:nvPicPr>
          <p:cNvPr id="8" name="Picture 1" descr="F:\utilità\asp-logo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4062" y="6355854"/>
            <a:ext cx="841005" cy="46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4" b="3905"/>
          <a:stretch/>
        </p:blipFill>
        <p:spPr bwMode="auto">
          <a:xfrm>
            <a:off x="539552" y="135429"/>
            <a:ext cx="8128000" cy="6008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255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INEDINNAVIGATOR" val="False"/>
  <p:tag name="BRANCHTO" val="0"/>
</p:tagLst>
</file>

<file path=ppt/theme/theme1.xml><?xml version="1.0" encoding="utf-8"?>
<a:theme xmlns:a="http://schemas.openxmlformats.org/drawingml/2006/main" name="Tema di Office">
  <a:themeElements>
    <a:clrScheme name="Personalizzato 1">
      <a:dk1>
        <a:srgbClr val="FFFFFF"/>
      </a:dk1>
      <a:lt1>
        <a:srgbClr val="0F243E"/>
      </a:lt1>
      <a:dk2>
        <a:srgbClr val="0F243E"/>
      </a:dk2>
      <a:lt2>
        <a:srgbClr val="0F243E"/>
      </a:lt2>
      <a:accent1>
        <a:srgbClr val="0F243E"/>
      </a:accent1>
      <a:accent2>
        <a:srgbClr val="FFFF00"/>
      </a:accent2>
      <a:accent3>
        <a:srgbClr val="FFFFCB"/>
      </a:accent3>
      <a:accent4>
        <a:srgbClr val="8064A2"/>
      </a:accent4>
      <a:accent5>
        <a:srgbClr val="4BACC6"/>
      </a:accent5>
      <a:accent6>
        <a:srgbClr val="FE66FF"/>
      </a:accent6>
      <a:hlink>
        <a:srgbClr val="0000FF"/>
      </a:hlink>
      <a:folHlink>
        <a:srgbClr val="800080"/>
      </a:folHlink>
    </a:clrScheme>
    <a:fontScheme name="Office classico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24041</TotalTime>
  <Words>1462</Words>
  <Application>Microsoft Office PowerPoint</Application>
  <PresentationFormat>Presentazione su schermo (4:3)</PresentationFormat>
  <Paragraphs>115</Paragraphs>
  <Slides>41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41</vt:i4>
      </vt:variant>
    </vt:vector>
  </HeadingPairs>
  <TitlesOfParts>
    <vt:vector size="42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Mike's Box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Mike's Box</dc:creator>
  <cp:lastModifiedBy>Standard</cp:lastModifiedBy>
  <cp:revision>716</cp:revision>
  <cp:lastPrinted>1601-01-01T00:00:00Z</cp:lastPrinted>
  <dcterms:created xsi:type="dcterms:W3CDTF">2003-04-16T16:12:44Z</dcterms:created>
  <dcterms:modified xsi:type="dcterms:W3CDTF">2018-10-03T09:08:31Z</dcterms:modified>
</cp:coreProperties>
</file>