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7" r:id="rId3"/>
  </p:sldMasterIdLst>
  <p:notesMasterIdLst>
    <p:notesMasterId r:id="rId38"/>
  </p:notesMasterIdLst>
  <p:sldIdLst>
    <p:sldId id="275" r:id="rId4"/>
    <p:sldId id="286" r:id="rId5"/>
    <p:sldId id="287" r:id="rId6"/>
    <p:sldId id="288" r:id="rId7"/>
    <p:sldId id="289" r:id="rId8"/>
    <p:sldId id="290" r:id="rId9"/>
    <p:sldId id="293" r:id="rId10"/>
    <p:sldId id="292" r:id="rId11"/>
    <p:sldId id="256" r:id="rId12"/>
    <p:sldId id="259" r:id="rId13"/>
    <p:sldId id="279" r:id="rId14"/>
    <p:sldId id="294" r:id="rId15"/>
    <p:sldId id="277" r:id="rId16"/>
    <p:sldId id="260" r:id="rId17"/>
    <p:sldId id="262" r:id="rId18"/>
    <p:sldId id="261" r:id="rId19"/>
    <p:sldId id="306" r:id="rId20"/>
    <p:sldId id="264" r:id="rId21"/>
    <p:sldId id="303" r:id="rId22"/>
    <p:sldId id="304" r:id="rId23"/>
    <p:sldId id="265" r:id="rId24"/>
    <p:sldId id="266" r:id="rId25"/>
    <p:sldId id="267" r:id="rId26"/>
    <p:sldId id="268" r:id="rId27"/>
    <p:sldId id="269" r:id="rId28"/>
    <p:sldId id="270" r:id="rId29"/>
    <p:sldId id="305" r:id="rId30"/>
    <p:sldId id="257" r:id="rId31"/>
    <p:sldId id="274" r:id="rId32"/>
    <p:sldId id="284" r:id="rId33"/>
    <p:sldId id="272" r:id="rId34"/>
    <p:sldId id="273" r:id="rId35"/>
    <p:sldId id="302" r:id="rId36"/>
    <p:sldId id="301" r:id="rId3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101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3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245DE-5B7C-714E-9385-01043D0F438A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197D4-8D8B-7B4E-911C-2D7A579A833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83E14E-E6F3-F442-A45A-306CFBBA0F0C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 w="12700" cap="flat"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ln/>
        </p:spPr>
        <p:txBody>
          <a:bodyPr lIns="95250" tIns="47625" rIns="95250" bIns="47625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2D9058-7451-6643-8457-791154F93A3A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 w="12700" cap="flat"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ln/>
        </p:spPr>
        <p:txBody>
          <a:bodyPr lIns="95250" tIns="47625" rIns="95250" bIns="47625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565C3-6695-D547-AC27-80798531233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 w="12700" cap="flat"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ln/>
        </p:spPr>
        <p:txBody>
          <a:bodyPr lIns="95250" tIns="47625" rIns="95250" bIns="47625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 defTabSz="41024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it-IT" sz="2200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Clinical factors influencing the likelihood to respond to CRT.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The puzzle of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nonresponse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to CRT.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197D4-8D8B-7B4E-911C-2D7A579A8335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97F5-4A2D-4E43-B440-20CFABBA3887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2A03-4F67-2A45-BAD6-81B724D637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97F5-4A2D-4E43-B440-20CFABBA3887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2A03-4F67-2A45-BAD6-81B724D637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97F5-4A2D-4E43-B440-20CFABBA3887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2A03-4F67-2A45-BAD6-81B724D637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68F3FA-5E6F-4B40-B9FB-B50FD72C7702}" type="slidenum">
              <a:rPr lang="it-IT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68F3FA-5E6F-4B40-B9FB-B50FD72C7702}" type="slidenum">
              <a:rPr lang="it-IT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68F3FA-5E6F-4B40-B9FB-B50FD72C7702}" type="slidenum">
              <a:rPr lang="it-IT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68F3FA-5E6F-4B40-B9FB-B50FD72C7702}" type="slidenum">
              <a:rPr lang="it-IT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68F3FA-5E6F-4B40-B9FB-B50FD72C7702}" type="slidenum">
              <a:rPr lang="it-IT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9F2E-61A6-E14B-BF74-AC6F9961E8A3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68F3FA-5E6F-4B40-B9FB-B50FD72C7702}" type="slidenum">
              <a:rPr lang="it-IT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97F5-4A2D-4E43-B440-20CFABBA3887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2A03-4F67-2A45-BAD6-81B724D637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68F3FA-5E6F-4B40-B9FB-B50FD72C7702}" type="slidenum">
              <a:rPr lang="it-IT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68F3FA-5E6F-4B40-B9FB-B50FD72C7702}" type="slidenum">
              <a:rPr lang="it-IT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68F3FA-5E6F-4B40-B9FB-B50FD72C7702}" type="slidenum">
              <a:rPr lang="it-IT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68F3FA-5E6F-4B40-B9FB-B50FD72C7702}" type="slidenum">
              <a:rPr lang="it-IT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97F5-4A2D-4E43-B440-20CFABBA3887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2A03-4F67-2A45-BAD6-81B724D637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97F5-4A2D-4E43-B440-20CFABBA3887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2A03-4F67-2A45-BAD6-81B724D637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97F5-4A2D-4E43-B440-20CFABBA3887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2A03-4F67-2A45-BAD6-81B724D637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97F5-4A2D-4E43-B440-20CFABBA3887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2A03-4F67-2A45-BAD6-81B724D637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97F5-4A2D-4E43-B440-20CFABBA3887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2A03-4F67-2A45-BAD6-81B724D637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97F5-4A2D-4E43-B440-20CFABBA3887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2A03-4F67-2A45-BAD6-81B724D637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97F5-4A2D-4E43-B440-20CFABBA3887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2A03-4F67-2A45-BAD6-81B724D637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97F5-4A2D-4E43-B440-20CFABBA3887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C2A03-4F67-2A45-BAD6-81B724D6371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040" y="568861"/>
            <a:ext cx="780624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040" y="1906761"/>
            <a:ext cx="7806240" cy="43190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+mj-lt"/>
          <a:ea typeface="+mj-ea"/>
          <a:cs typeface="+mj-cs"/>
        </a:defRPr>
      </a:lvl1pPr>
      <a:lvl2pPr marL="391686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charset="0"/>
          <a:ea typeface="msgothic" charset="0"/>
          <a:cs typeface="msgothic" charset="0"/>
        </a:defRPr>
      </a:lvl2pPr>
      <a:lvl3pPr marL="587529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charset="0"/>
          <a:ea typeface="msgothic" charset="0"/>
          <a:cs typeface="msgothic" charset="0"/>
        </a:defRPr>
      </a:lvl3pPr>
      <a:lvl4pPr marL="783372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charset="0"/>
          <a:ea typeface="msgothic" charset="0"/>
          <a:cs typeface="msgothic" charset="0"/>
        </a:defRPr>
      </a:lvl4pPr>
      <a:lvl5pPr marL="979214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charset="0"/>
          <a:ea typeface="msgothic" charset="0"/>
          <a:cs typeface="msgothic" charset="0"/>
        </a:defRPr>
      </a:lvl5pPr>
      <a:lvl6pPr marL="1393941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charset="0"/>
          <a:ea typeface="msgothic" charset="0"/>
          <a:cs typeface="msgothic" charset="0"/>
        </a:defRPr>
      </a:lvl6pPr>
      <a:lvl7pPr marL="1808667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charset="0"/>
          <a:ea typeface="msgothic" charset="0"/>
          <a:cs typeface="msgothic" charset="0"/>
        </a:defRPr>
      </a:lvl7pPr>
      <a:lvl8pPr marL="2223393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charset="0"/>
          <a:ea typeface="msgothic" charset="0"/>
          <a:cs typeface="msgothic" charset="0"/>
        </a:defRPr>
      </a:lvl8pPr>
      <a:lvl9pPr marL="2638119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charset="0"/>
          <a:ea typeface="msgothic" charset="0"/>
          <a:cs typeface="msgothic" charset="0"/>
        </a:defRPr>
      </a:lvl9pPr>
    </p:titleStyle>
    <p:bodyStyle>
      <a:lvl1pPr marL="391686" indent="-293764" algn="l" defTabSz="414726" rtl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charset="0"/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83372" indent="-260644" algn="l" defTabSz="414726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charset="2"/>
        <a:buChar char="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75057" indent="-195843" algn="l" defTabSz="414726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charset="2"/>
        <a:buChar char="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66743" indent="-195843" algn="l" defTabSz="414726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charset="2"/>
        <a:buChar char="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958429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373155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787881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202607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617333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97F5-4A2D-4E43-B440-20CFABBA3887}" type="datetimeFigureOut">
              <a:rPr lang="it-IT" smtClean="0"/>
              <a:pPr/>
              <a:t>06/10/2018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C2A03-4F67-2A45-BAD6-81B724D6371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327588" y="3059900"/>
            <a:ext cx="6772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10100"/>
                </a:solidFill>
              </a:rPr>
              <a:t>INDICAZIONI ALLA TERAPIA </a:t>
            </a:r>
            <a:r>
              <a:rPr lang="it-IT" sz="3600" dirty="0" err="1" smtClean="0">
                <a:solidFill>
                  <a:srgbClr val="010100"/>
                </a:solidFill>
              </a:rPr>
              <a:t>DI</a:t>
            </a:r>
            <a:r>
              <a:rPr lang="it-IT" sz="3600" dirty="0" smtClean="0">
                <a:solidFill>
                  <a:srgbClr val="010100"/>
                </a:solidFill>
              </a:rPr>
              <a:t> </a:t>
            </a:r>
            <a:br>
              <a:rPr lang="it-IT" sz="3600" dirty="0" smtClean="0">
                <a:solidFill>
                  <a:srgbClr val="010100"/>
                </a:solidFill>
              </a:rPr>
            </a:br>
            <a:r>
              <a:rPr lang="it-IT" sz="3600" dirty="0" smtClean="0">
                <a:solidFill>
                  <a:srgbClr val="010100"/>
                </a:solidFill>
              </a:rPr>
              <a:t>RE-SINCRONIZZAZIONE </a:t>
            </a:r>
          </a:p>
          <a:p>
            <a:pPr algn="ctr"/>
            <a:r>
              <a:rPr lang="it-IT" sz="3600" dirty="0" smtClean="0">
                <a:solidFill>
                  <a:srgbClr val="010100"/>
                </a:solidFill>
              </a:rPr>
              <a:t>CARDIACA: </a:t>
            </a:r>
          </a:p>
          <a:p>
            <a:pPr algn="ctr"/>
            <a:r>
              <a:rPr lang="it-IT" sz="3600" dirty="0" smtClean="0">
                <a:solidFill>
                  <a:srgbClr val="010100"/>
                </a:solidFill>
              </a:rPr>
              <a:t>UP-DATE ALLE LINNEE GUIDA</a:t>
            </a:r>
          </a:p>
          <a:p>
            <a:pPr algn="ctr"/>
            <a:endParaRPr lang="it-IT" sz="3600" dirty="0" smtClean="0">
              <a:solidFill>
                <a:srgbClr val="010100"/>
              </a:solidFill>
            </a:endParaRPr>
          </a:p>
          <a:p>
            <a:r>
              <a:rPr lang="it-IT" sz="2400" dirty="0" smtClean="0">
                <a:solidFill>
                  <a:srgbClr val="010100"/>
                </a:solidFill>
              </a:rPr>
              <a:t>        Andrea Spampinato  U.O. di Cardiologia</a:t>
            </a:r>
          </a:p>
          <a:p>
            <a:r>
              <a:rPr lang="it-IT" sz="2400" dirty="0" smtClean="0">
                <a:solidFill>
                  <a:srgbClr val="010100"/>
                </a:solidFill>
              </a:rPr>
              <a:t>                     Villa </a:t>
            </a:r>
            <a:r>
              <a:rPr lang="it-IT" sz="2400" dirty="0" err="1" smtClean="0">
                <a:solidFill>
                  <a:srgbClr val="010100"/>
                </a:solidFill>
              </a:rPr>
              <a:t>Tiberia</a:t>
            </a:r>
            <a:r>
              <a:rPr lang="it-IT" sz="2400" dirty="0" smtClean="0">
                <a:solidFill>
                  <a:srgbClr val="010100"/>
                </a:solidFill>
              </a:rPr>
              <a:t> Hospital -  Roma -</a:t>
            </a:r>
          </a:p>
          <a:p>
            <a:r>
              <a:rPr lang="it-IT" sz="2400" dirty="0" smtClean="0">
                <a:solidFill>
                  <a:srgbClr val="010100"/>
                </a:solidFill>
              </a:rPr>
              <a:t>                   </a:t>
            </a:r>
            <a:endParaRPr lang="it-IT" sz="2400" dirty="0">
              <a:solidFill>
                <a:srgbClr val="0101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327588" y="1117600"/>
            <a:ext cx="7092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000090"/>
                </a:solidFill>
              </a:rPr>
              <a:t>XXVIII</a:t>
            </a:r>
            <a:r>
              <a:rPr lang="it-IT" sz="3600" dirty="0" smtClean="0">
                <a:solidFill>
                  <a:srgbClr val="000090"/>
                </a:solidFill>
              </a:rPr>
              <a:t> Congresso Nazionale ANCE</a:t>
            </a:r>
          </a:p>
          <a:p>
            <a:r>
              <a:rPr lang="it-IT" sz="3600" dirty="0" smtClean="0">
                <a:solidFill>
                  <a:srgbClr val="000090"/>
                </a:solidFill>
              </a:rPr>
              <a:t>Taormina 4-7/ottobre/2018</a:t>
            </a:r>
            <a:r>
              <a:rPr lang="it-IT" dirty="0" smtClean="0"/>
              <a:t>j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 charset="0"/>
              </a:rPr>
              <a:t>Clinical factors influencing the likelihood to respond to CRT.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7520" y="6283381"/>
            <a:ext cx="2534400" cy="5054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3120" y="979303"/>
            <a:ext cx="6922080" cy="48936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113121" y="5972307"/>
            <a:ext cx="3918240" cy="3096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</a:tabLst>
            </a:pPr>
            <a:r>
              <a:rPr lang="en-GB" sz="1100" b="1" dirty="0">
                <a:solidFill>
                  <a:srgbClr val="000000"/>
                </a:solidFill>
                <a:latin typeface="Arial" charset="0"/>
              </a:rPr>
              <a:t>Authors/Task Force Members et al. </a:t>
            </a:r>
            <a:r>
              <a:rPr lang="en-GB" sz="1100" b="1" dirty="0" err="1">
                <a:solidFill>
                  <a:srgbClr val="000000"/>
                </a:solidFill>
                <a:latin typeface="Arial" charset="0"/>
              </a:rPr>
              <a:t>Europace</a:t>
            </a:r>
            <a:r>
              <a:rPr lang="en-GB" sz="1100" b="1" dirty="0">
                <a:solidFill>
                  <a:srgbClr val="000000"/>
                </a:solidFill>
                <a:latin typeface="Arial" charset="0"/>
              </a:rPr>
              <a:t> 2013;europace.eut206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450438"/>
            <a:ext cx="493056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77753" indent="-77753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GB" sz="900" dirty="0">
                <a:solidFill>
                  <a:srgbClr val="000000"/>
                </a:solidFill>
                <a:latin typeface="Arial" charset="0"/>
              </a:rPr>
              <a:t>© The European Society of Cardiology 2013. All rights reserved. For permissions please email: </a:t>
            </a:r>
            <a:r>
              <a:rPr lang="en-GB" sz="900" dirty="0" err="1">
                <a:solidFill>
                  <a:srgbClr val="000000"/>
                </a:solidFill>
                <a:latin typeface="Arial" charset="0"/>
              </a:rPr>
              <a:t>journals.permissions@oup.com</a:t>
            </a:r>
            <a:endParaRPr lang="en-GB" sz="9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88913"/>
            <a:ext cx="7772400" cy="863600"/>
          </a:xfrm>
        </p:spPr>
        <p:txBody>
          <a:bodyPr/>
          <a:lstStyle/>
          <a:p>
            <a:r>
              <a:rPr lang="it-IT" sz="4000" dirty="0" err="1">
                <a:solidFill>
                  <a:srgbClr val="010100"/>
                </a:solidFill>
              </a:rPr>
              <a:t>Pz</a:t>
            </a:r>
            <a:r>
              <a:rPr lang="it-IT" sz="4000" dirty="0">
                <a:solidFill>
                  <a:srgbClr val="010100"/>
                </a:solidFill>
              </a:rPr>
              <a:t>. In classe funzionale </a:t>
            </a:r>
            <a:r>
              <a:rPr lang="it-IT" sz="4000" dirty="0" err="1">
                <a:solidFill>
                  <a:srgbClr val="010100"/>
                </a:solidFill>
              </a:rPr>
              <a:t>II</a:t>
            </a:r>
            <a:endParaRPr lang="it-IT" sz="4000" dirty="0">
              <a:solidFill>
                <a:srgbClr val="010100"/>
              </a:solidFill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9750" y="1557338"/>
            <a:ext cx="8135938" cy="4967287"/>
          </a:xfrm>
        </p:spPr>
        <p:txBody>
          <a:bodyPr/>
          <a:lstStyle/>
          <a:p>
            <a:r>
              <a:rPr lang="it-IT" dirty="0">
                <a:solidFill>
                  <a:srgbClr val="0000FF"/>
                </a:solidFill>
              </a:rPr>
              <a:t>Seppure con </a:t>
            </a:r>
            <a:r>
              <a:rPr lang="it-IT" dirty="0" err="1">
                <a:solidFill>
                  <a:srgbClr val="0000FF"/>
                </a:solidFill>
              </a:rPr>
              <a:t>F.E.</a:t>
            </a:r>
            <a:r>
              <a:rPr lang="it-IT" dirty="0">
                <a:solidFill>
                  <a:srgbClr val="0000FF"/>
                </a:solidFill>
              </a:rPr>
              <a:t> depressa, QRS largo e </a:t>
            </a:r>
            <a:r>
              <a:rPr lang="it-IT" dirty="0" err="1">
                <a:solidFill>
                  <a:srgbClr val="0000FF"/>
                </a:solidFill>
              </a:rPr>
              <a:t>T.M.</a:t>
            </a:r>
            <a:r>
              <a:rPr lang="it-IT" dirty="0">
                <a:solidFill>
                  <a:srgbClr val="0000FF"/>
                </a:solidFill>
              </a:rPr>
              <a:t> ottimale. In due recenti </a:t>
            </a:r>
            <a:r>
              <a:rPr lang="it-IT" dirty="0" err="1">
                <a:solidFill>
                  <a:srgbClr val="0000FF"/>
                </a:solidFill>
              </a:rPr>
              <a:t>Trials</a:t>
            </a:r>
            <a:r>
              <a:rPr lang="it-IT" dirty="0">
                <a:solidFill>
                  <a:srgbClr val="0000FF"/>
                </a:solidFill>
              </a:rPr>
              <a:t> in </a:t>
            </a:r>
            <a:r>
              <a:rPr lang="it-IT" dirty="0" err="1">
                <a:solidFill>
                  <a:srgbClr val="0000FF"/>
                </a:solidFill>
              </a:rPr>
              <a:t>pz</a:t>
            </a:r>
            <a:r>
              <a:rPr lang="it-IT" dirty="0">
                <a:solidFill>
                  <a:srgbClr val="0000FF"/>
                </a:solidFill>
              </a:rPr>
              <a:t>. Con tali caratteristiche, la CRT ha determinato un miglioramento </a:t>
            </a:r>
            <a:r>
              <a:rPr lang="it-IT" dirty="0" err="1">
                <a:solidFill>
                  <a:srgbClr val="0000FF"/>
                </a:solidFill>
              </a:rPr>
              <a:t>clinico-funzionale</a:t>
            </a:r>
            <a:r>
              <a:rPr lang="it-IT" dirty="0">
                <a:solidFill>
                  <a:srgbClr val="0000FF"/>
                </a:solidFill>
              </a:rPr>
              <a:t> e dei parametri eco. Tuttavia non vi sono documentazioni di riduzione della mortalità per ogni causa in </a:t>
            </a:r>
            <a:r>
              <a:rPr lang="it-IT" dirty="0" err="1">
                <a:solidFill>
                  <a:srgbClr val="0000FF"/>
                </a:solidFill>
              </a:rPr>
              <a:t>pz</a:t>
            </a:r>
            <a:r>
              <a:rPr lang="it-IT" dirty="0">
                <a:solidFill>
                  <a:srgbClr val="0000FF"/>
                </a:solidFill>
              </a:rPr>
              <a:t>. Con scompenso cardiaco moderatamente sintomatico.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04813"/>
            <a:ext cx="8135937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The puzzle of </a:t>
            </a:r>
            <a:r>
              <a:rPr lang="en-GB" sz="15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nonresponse</a:t>
            </a:r>
            <a:r>
              <a:rPr lang="en-GB" sz="15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to CRT.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7280" y="5715960"/>
            <a:ext cx="1958400" cy="9793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8320" y="979303"/>
            <a:ext cx="4531680" cy="48936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308321" y="5972308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Gorcsan</a:t>
            </a: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J Circulation 2011;123:10-12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24800" y="6613175"/>
            <a:ext cx="493056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Copyright © American Heart Association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30925"/>
            <a:ext cx="7772400" cy="808239"/>
          </a:xfrm>
        </p:spPr>
        <p:txBody>
          <a:bodyPr/>
          <a:lstStyle/>
          <a:p>
            <a:r>
              <a:rPr lang="it-IT" dirty="0" smtClean="0">
                <a:solidFill>
                  <a:srgbClr val="010100"/>
                </a:solidFill>
              </a:rPr>
              <a:t>Considerazioni Cliniche</a:t>
            </a:r>
            <a:endParaRPr lang="it-IT" dirty="0">
              <a:solidFill>
                <a:srgbClr val="0101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1039163"/>
            <a:ext cx="7772400" cy="5369013"/>
          </a:xfrm>
        </p:spPr>
        <p:txBody>
          <a:bodyPr>
            <a:normAutofit/>
          </a:bodyPr>
          <a:lstStyle/>
          <a:p>
            <a:endParaRPr lang="it-IT" sz="4000" dirty="0" smtClean="0">
              <a:solidFill>
                <a:srgbClr val="0000FF"/>
              </a:solidFill>
            </a:endParaRPr>
          </a:p>
          <a:p>
            <a:r>
              <a:rPr lang="it-IT" sz="4000" dirty="0" smtClean="0">
                <a:solidFill>
                  <a:srgbClr val="0000FF"/>
                </a:solidFill>
              </a:rPr>
              <a:t>La CRT deve assicurare un </a:t>
            </a:r>
            <a:r>
              <a:rPr lang="it-IT" sz="4000" dirty="0" err="1" smtClean="0">
                <a:solidFill>
                  <a:srgbClr val="0000FF"/>
                </a:solidFill>
              </a:rPr>
              <a:t>Pacing</a:t>
            </a:r>
            <a:r>
              <a:rPr lang="it-IT" sz="4000" dirty="0" smtClean="0">
                <a:solidFill>
                  <a:srgbClr val="0000FF"/>
                </a:solidFill>
              </a:rPr>
              <a:t> costante con stimolazione simultanea del RV e </a:t>
            </a:r>
            <a:r>
              <a:rPr lang="it-IT" sz="4000" dirty="0" err="1" smtClean="0">
                <a:solidFill>
                  <a:srgbClr val="0000FF"/>
                </a:solidFill>
              </a:rPr>
              <a:t>LV</a:t>
            </a:r>
            <a:r>
              <a:rPr lang="it-IT" sz="4000" dirty="0" smtClean="0">
                <a:solidFill>
                  <a:srgbClr val="0000FF"/>
                </a:solidFill>
              </a:rPr>
              <a:t> con un ritardo A-V fissato a 100-120 </a:t>
            </a:r>
            <a:r>
              <a:rPr lang="it-IT" sz="4000" dirty="0" err="1" smtClean="0">
                <a:solidFill>
                  <a:srgbClr val="0000FF"/>
                </a:solidFill>
              </a:rPr>
              <a:t>mSec</a:t>
            </a:r>
            <a:r>
              <a:rPr lang="it-IT" sz="4000" dirty="0" smtClean="0">
                <a:solidFill>
                  <a:srgbClr val="0000FF"/>
                </a:solidFill>
              </a:rPr>
              <a:t> con l’elettrodo ventricolare </a:t>
            </a:r>
            <a:r>
              <a:rPr lang="it-IT" sz="4000" dirty="0" err="1" smtClean="0">
                <a:solidFill>
                  <a:srgbClr val="0000FF"/>
                </a:solidFill>
              </a:rPr>
              <a:t>sx</a:t>
            </a:r>
            <a:r>
              <a:rPr lang="it-IT" sz="4000" dirty="0" smtClean="0">
                <a:solidFill>
                  <a:srgbClr val="0000FF"/>
                </a:solidFill>
              </a:rPr>
              <a:t> in una vena postero-laterale</a:t>
            </a:r>
            <a:endParaRPr lang="it-IT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84" y="1193114"/>
            <a:ext cx="8600459" cy="534976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35684" y="461851"/>
            <a:ext cx="52526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010100"/>
                </a:solidFill>
              </a:rPr>
              <a:t>Ottimizzazione della CRT</a:t>
            </a:r>
            <a:endParaRPr lang="it-IT" sz="3200" dirty="0">
              <a:solidFill>
                <a:srgbClr val="0101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50170"/>
            <a:ext cx="7772400" cy="1520258"/>
          </a:xfrm>
        </p:spPr>
        <p:txBody>
          <a:bodyPr/>
          <a:lstStyle/>
          <a:p>
            <a:r>
              <a:rPr lang="it-IT" dirty="0" smtClean="0">
                <a:solidFill>
                  <a:srgbClr val="010100"/>
                </a:solidFill>
              </a:rPr>
              <a:t>Considerazioni Cliniche</a:t>
            </a:r>
            <a:endParaRPr lang="it-IT" dirty="0">
              <a:solidFill>
                <a:srgbClr val="0101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1770427"/>
            <a:ext cx="7772400" cy="4580017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0000FF"/>
                </a:solidFill>
              </a:rPr>
              <a:t>L’ottimizzazione dell’intervallo A-V, automatico o con eco, non sembra avere incidenza significativa sui non </a:t>
            </a:r>
            <a:r>
              <a:rPr lang="it-IT" sz="4000" dirty="0" err="1" smtClean="0">
                <a:solidFill>
                  <a:srgbClr val="0000FF"/>
                </a:solidFill>
              </a:rPr>
              <a:t>responders</a:t>
            </a:r>
            <a:r>
              <a:rPr lang="it-IT" sz="40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it-IT" sz="4000" dirty="0" smtClean="0">
                <a:solidFill>
                  <a:srgbClr val="0000FF"/>
                </a:solidFill>
              </a:rPr>
              <a:t>Inoltre dagli studi clinici parrebbe avere degli effetti limitati sugli </a:t>
            </a:r>
            <a:r>
              <a:rPr lang="it-IT" sz="4000" dirty="0" err="1" smtClean="0">
                <a:solidFill>
                  <a:srgbClr val="0000FF"/>
                </a:solidFill>
              </a:rPr>
              <a:t>outcomes</a:t>
            </a:r>
            <a:r>
              <a:rPr lang="it-IT" sz="4000" dirty="0" smtClean="0">
                <a:solidFill>
                  <a:srgbClr val="0000FF"/>
                </a:solidFill>
              </a:rPr>
              <a:t> clinici ed ecocardiografici</a:t>
            </a:r>
            <a:endParaRPr lang="it-IT" sz="4000" dirty="0">
              <a:solidFill>
                <a:srgbClr val="0000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1361750" y="9791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81003_0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0"/>
            <a:ext cx="6985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84876"/>
            <a:ext cx="7772400" cy="1058408"/>
          </a:xfrm>
        </p:spPr>
        <p:txBody>
          <a:bodyPr>
            <a:normAutofit fontScale="90000"/>
          </a:bodyPr>
          <a:lstStyle/>
          <a:p>
            <a:r>
              <a:rPr lang="it-IT" dirty="0" err="1" smtClean="0">
                <a:solidFill>
                  <a:srgbClr val="010100"/>
                </a:solidFill>
              </a:rPr>
              <a:t>Pacing</a:t>
            </a:r>
            <a:r>
              <a:rPr lang="it-IT" dirty="0" smtClean="0">
                <a:solidFill>
                  <a:srgbClr val="010100"/>
                </a:solidFill>
              </a:rPr>
              <a:t> </a:t>
            </a:r>
            <a:r>
              <a:rPr lang="it-IT" dirty="0" err="1" smtClean="0">
                <a:solidFill>
                  <a:srgbClr val="010100"/>
                </a:solidFill>
              </a:rPr>
              <a:t>biventricolare</a:t>
            </a:r>
            <a:r>
              <a:rPr lang="it-IT" dirty="0" smtClean="0">
                <a:solidFill>
                  <a:srgbClr val="010100"/>
                </a:solidFill>
              </a:rPr>
              <a:t> verso solo </a:t>
            </a:r>
            <a:r>
              <a:rPr lang="it-IT" dirty="0" err="1" smtClean="0">
                <a:solidFill>
                  <a:srgbClr val="010100"/>
                </a:solidFill>
              </a:rPr>
              <a:t>pacing</a:t>
            </a:r>
            <a:r>
              <a:rPr lang="it-IT" dirty="0" smtClean="0">
                <a:solidFill>
                  <a:srgbClr val="010100"/>
                </a:solidFill>
              </a:rPr>
              <a:t> ventricolare </a:t>
            </a:r>
            <a:r>
              <a:rPr lang="it-IT" dirty="0" err="1" smtClean="0">
                <a:solidFill>
                  <a:srgbClr val="010100"/>
                </a:solidFill>
              </a:rPr>
              <a:t>sx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1789671"/>
            <a:ext cx="7772400" cy="4714725"/>
          </a:xfrm>
        </p:spPr>
        <p:txBody>
          <a:bodyPr>
            <a:normAutofit/>
          </a:bodyPr>
          <a:lstStyle/>
          <a:p>
            <a:pPr algn="l"/>
            <a:r>
              <a:rPr lang="it-IT" sz="4000" dirty="0" smtClean="0">
                <a:solidFill>
                  <a:srgbClr val="0000FF"/>
                </a:solidFill>
              </a:rPr>
              <a:t>STUDIO BELIEVE: miglioramenti simili</a:t>
            </a:r>
          </a:p>
          <a:p>
            <a:pPr algn="l"/>
            <a:r>
              <a:rPr lang="it-IT" sz="4000" dirty="0" smtClean="0">
                <a:solidFill>
                  <a:srgbClr val="0000FF"/>
                </a:solidFill>
              </a:rPr>
              <a:t>STUDIO B-LEFT: </a:t>
            </a:r>
            <a:r>
              <a:rPr lang="it-IT" sz="4000" dirty="0" err="1" smtClean="0">
                <a:solidFill>
                  <a:srgbClr val="0000FF"/>
                </a:solidFill>
              </a:rPr>
              <a:t>crt</a:t>
            </a:r>
            <a:r>
              <a:rPr lang="it-IT" sz="4000" dirty="0" smtClean="0">
                <a:solidFill>
                  <a:srgbClr val="0000FF"/>
                </a:solidFill>
              </a:rPr>
              <a:t> sembra avere un miglioramento in termini di </a:t>
            </a:r>
            <a:r>
              <a:rPr lang="it-IT" sz="4000" dirty="0" err="1" smtClean="0">
                <a:solidFill>
                  <a:srgbClr val="0000FF"/>
                </a:solidFill>
              </a:rPr>
              <a:t>F.E</a:t>
            </a:r>
            <a:r>
              <a:rPr lang="it-IT" sz="4000" dirty="0" smtClean="0">
                <a:solidFill>
                  <a:srgbClr val="0000FF"/>
                </a:solidFill>
              </a:rPr>
              <a:t> e volumi LV</a:t>
            </a:r>
          </a:p>
          <a:p>
            <a:pPr algn="l"/>
            <a:r>
              <a:rPr lang="it-IT" sz="4000" dirty="0" smtClean="0">
                <a:solidFill>
                  <a:srgbClr val="0000FF"/>
                </a:solidFill>
              </a:rPr>
              <a:t>STUDIO GREATER-EARTH: 21% di </a:t>
            </a:r>
            <a:r>
              <a:rPr lang="it-IT" sz="4000" dirty="0" err="1" smtClean="0">
                <a:solidFill>
                  <a:srgbClr val="0000FF"/>
                </a:solidFill>
              </a:rPr>
              <a:t>N.R</a:t>
            </a:r>
            <a:r>
              <a:rPr lang="it-IT" sz="4000" dirty="0" smtClean="0">
                <a:solidFill>
                  <a:srgbClr val="0000FF"/>
                </a:solidFill>
              </a:rPr>
              <a:t> alla </a:t>
            </a:r>
            <a:r>
              <a:rPr lang="it-IT" sz="4000" dirty="0" err="1" smtClean="0">
                <a:solidFill>
                  <a:srgbClr val="0000FF"/>
                </a:solidFill>
              </a:rPr>
              <a:t>crt</a:t>
            </a:r>
            <a:r>
              <a:rPr lang="it-IT" sz="4000" dirty="0" smtClean="0">
                <a:solidFill>
                  <a:srgbClr val="0000FF"/>
                </a:solidFill>
              </a:rPr>
              <a:t> rispondeva al solo p. </a:t>
            </a:r>
            <a:r>
              <a:rPr lang="it-IT" sz="4000" dirty="0" err="1" smtClean="0">
                <a:solidFill>
                  <a:srgbClr val="0000FF"/>
                </a:solidFill>
              </a:rPr>
              <a:t>v.sx</a:t>
            </a:r>
            <a:r>
              <a:rPr lang="it-IT" sz="4000" dirty="0" smtClean="0">
                <a:solidFill>
                  <a:srgbClr val="0000FF"/>
                </a:solidFill>
              </a:rPr>
              <a:t>.</a:t>
            </a:r>
          </a:p>
          <a:p>
            <a:pPr algn="r"/>
            <a:endParaRPr lang="it-IT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G_20181001_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83" y="188158"/>
            <a:ext cx="7587992" cy="6580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41020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Lo scompenso cardiaco rappresenta uno dei maggiori problemi di salute pubblica dei paesi industrializzati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0181001_0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40" y="-226772"/>
            <a:ext cx="7408947" cy="7362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50169"/>
            <a:ext cx="7772400" cy="596557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10100"/>
                </a:solidFill>
              </a:rPr>
              <a:t>CRT e Fibrillazione Atriale</a:t>
            </a:r>
            <a:endParaRPr lang="it-IT" dirty="0">
              <a:solidFill>
                <a:srgbClr val="0101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84809" y="1193113"/>
            <a:ext cx="8408054" cy="538825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 descr="F6.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93113"/>
            <a:ext cx="7772399" cy="5388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74" y="288657"/>
            <a:ext cx="6156928" cy="6029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88"/>
          </a:xfrm>
        </p:spPr>
        <p:txBody>
          <a:bodyPr>
            <a:normAutofit fontScale="90000"/>
          </a:bodyPr>
          <a:lstStyle/>
          <a:p>
            <a:r>
              <a:rPr lang="it-IT" dirty="0" err="1" smtClean="0">
                <a:solidFill>
                  <a:srgbClr val="010100"/>
                </a:solidFill>
              </a:rPr>
              <a:t>Pz</a:t>
            </a:r>
            <a:r>
              <a:rPr lang="it-IT" dirty="0" smtClean="0">
                <a:solidFill>
                  <a:srgbClr val="010100"/>
                </a:solidFill>
              </a:rPr>
              <a:t>. Con PMK: </a:t>
            </a:r>
            <a:r>
              <a:rPr lang="it-IT" dirty="0" err="1" smtClean="0">
                <a:solidFill>
                  <a:srgbClr val="010100"/>
                </a:solidFill>
              </a:rPr>
              <a:t>Upgrading</a:t>
            </a:r>
            <a:r>
              <a:rPr lang="it-IT" dirty="0" smtClean="0">
                <a:solidFill>
                  <a:srgbClr val="010100"/>
                </a:solidFill>
              </a:rPr>
              <a:t> a CRT</a:t>
            </a:r>
            <a:endParaRPr lang="it-IT" dirty="0">
              <a:solidFill>
                <a:srgbClr val="0101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57200" y="1417637"/>
            <a:ext cx="8229600" cy="500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727"/>
            <a:ext cx="9144000" cy="6011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25977"/>
          </a:xfrm>
        </p:spPr>
        <p:txBody>
          <a:bodyPr/>
          <a:lstStyle/>
          <a:p>
            <a:r>
              <a:rPr lang="it-IT" dirty="0">
                <a:solidFill>
                  <a:srgbClr val="0000FF"/>
                </a:solidFill>
              </a:rPr>
              <a:t>Upgrade </a:t>
            </a:r>
            <a:r>
              <a:rPr lang="it-IT" dirty="0" err="1">
                <a:solidFill>
                  <a:srgbClr val="0000FF"/>
                </a:solidFill>
              </a:rPr>
              <a:t>to</a:t>
            </a:r>
            <a:r>
              <a:rPr lang="it-IT" dirty="0">
                <a:solidFill>
                  <a:srgbClr val="0000FF"/>
                </a:solidFill>
              </a:rPr>
              <a:t> CRT </a:t>
            </a:r>
            <a:r>
              <a:rPr lang="it-IT" dirty="0" err="1">
                <a:solidFill>
                  <a:srgbClr val="0000FF"/>
                </a:solidFill>
              </a:rPr>
              <a:t>is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associated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with</a:t>
            </a:r>
            <a:r>
              <a:rPr lang="it-IT" dirty="0">
                <a:solidFill>
                  <a:srgbClr val="0000FF"/>
                </a:solidFill>
              </a:rPr>
              <a:t> a high </a:t>
            </a:r>
            <a:r>
              <a:rPr lang="it-IT" dirty="0" err="1">
                <a:solidFill>
                  <a:srgbClr val="0000FF"/>
                </a:solidFill>
              </a:rPr>
              <a:t>complication</a:t>
            </a:r>
            <a:r>
              <a:rPr lang="it-IT" dirty="0">
                <a:solidFill>
                  <a:srgbClr val="0000FF"/>
                </a:solidFill>
              </a:rPr>
              <a:t> rate, </a:t>
            </a:r>
            <a:r>
              <a:rPr lang="it-IT" dirty="0" err="1">
                <a:solidFill>
                  <a:srgbClr val="0000FF"/>
                </a:solidFill>
              </a:rPr>
              <a:t>which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was</a:t>
            </a:r>
            <a:r>
              <a:rPr lang="it-IT" dirty="0">
                <a:solidFill>
                  <a:srgbClr val="0000FF"/>
                </a:solidFill>
              </a:rPr>
              <a:t> 18.7% in a </a:t>
            </a:r>
            <a:r>
              <a:rPr lang="it-IT" dirty="0" err="1">
                <a:solidFill>
                  <a:srgbClr val="0000FF"/>
                </a:solidFill>
              </a:rPr>
              <a:t>recent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large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prospective</a:t>
            </a:r>
            <a:r>
              <a:rPr lang="it-IT" dirty="0">
                <a:solidFill>
                  <a:srgbClr val="0000FF"/>
                </a:solidFill>
              </a:rPr>
              <a:t> trial.w163 The </a:t>
            </a:r>
            <a:r>
              <a:rPr lang="it-IT" dirty="0" err="1">
                <a:solidFill>
                  <a:srgbClr val="0000FF"/>
                </a:solidFill>
              </a:rPr>
              <a:t>decision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to</a:t>
            </a:r>
            <a:r>
              <a:rPr lang="it-IT" dirty="0">
                <a:solidFill>
                  <a:srgbClr val="0000FF"/>
                </a:solidFill>
              </a:rPr>
              <a:t> upgrade </a:t>
            </a:r>
            <a:r>
              <a:rPr lang="it-IT" dirty="0" err="1">
                <a:solidFill>
                  <a:srgbClr val="0000FF"/>
                </a:solidFill>
              </a:rPr>
              <a:t>should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therefore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be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made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after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careful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assessment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of</a:t>
            </a:r>
            <a:r>
              <a:rPr lang="it-IT" dirty="0">
                <a:solidFill>
                  <a:srgbClr val="0000FF"/>
                </a:solidFill>
              </a:rPr>
              <a:t> the </a:t>
            </a:r>
            <a:r>
              <a:rPr lang="it-IT" dirty="0" err="1">
                <a:solidFill>
                  <a:srgbClr val="0000FF"/>
                </a:solidFill>
              </a:rPr>
              <a:t>risk–benefit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ratio</a:t>
            </a:r>
            <a:r>
              <a:rPr lang="it-IT" dirty="0" smtClean="0">
                <a:solidFill>
                  <a:srgbClr val="0000FF"/>
                </a:solidFill>
              </a:rPr>
              <a:t> .</a:t>
            </a:r>
            <a:endParaRPr lang="it-IT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10100"/>
                </a:solidFill>
              </a:rPr>
              <a:t>De Novo CRT in </a:t>
            </a:r>
            <a:r>
              <a:rPr lang="it-IT" dirty="0" err="1" smtClean="0">
                <a:solidFill>
                  <a:srgbClr val="010100"/>
                </a:solidFill>
              </a:rPr>
              <a:t>pz</a:t>
            </a:r>
            <a:r>
              <a:rPr lang="it-IT" dirty="0" smtClean="0">
                <a:solidFill>
                  <a:srgbClr val="010100"/>
                </a:solidFill>
              </a:rPr>
              <a:t>. Con indicazione convenzionale al </a:t>
            </a:r>
            <a:r>
              <a:rPr lang="it-IT" dirty="0" err="1" smtClean="0">
                <a:solidFill>
                  <a:srgbClr val="010100"/>
                </a:solidFill>
              </a:rPr>
              <a:t>Pacing</a:t>
            </a:r>
            <a:r>
              <a:rPr lang="it-IT" dirty="0" smtClean="0">
                <a:solidFill>
                  <a:srgbClr val="010100"/>
                </a:solidFill>
              </a:rPr>
              <a:t> antibradicardico</a:t>
            </a:r>
            <a:endParaRPr lang="it-IT" dirty="0">
              <a:solidFill>
                <a:srgbClr val="0101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7849"/>
            <a:ext cx="8229600" cy="4502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10100"/>
                </a:solidFill>
              </a:rPr>
              <a:t>Linee guida</a:t>
            </a:r>
            <a:endParaRPr lang="it-IT" dirty="0">
              <a:solidFill>
                <a:srgbClr val="0101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85" y="1346200"/>
            <a:ext cx="6984265" cy="4837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81003_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76" y="181419"/>
            <a:ext cx="7575269" cy="6639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91" y="481093"/>
            <a:ext cx="7888563" cy="604254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88533" y="27016"/>
            <a:ext cx="6049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       </a:t>
            </a:r>
            <a:r>
              <a:rPr lang="it-IT" sz="2400" dirty="0" smtClean="0">
                <a:solidFill>
                  <a:srgbClr val="010100"/>
                </a:solidFill>
              </a:rPr>
              <a:t>QUANDO ASSOCIARE IL DEFIBRILLATORE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772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10100"/>
                </a:solidFill>
              </a:rPr>
              <a:t>Cosa Fare ?</a:t>
            </a:r>
            <a:endParaRPr lang="it-IT" dirty="0">
              <a:solidFill>
                <a:srgbClr val="0101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068" y="1654963"/>
            <a:ext cx="6637938" cy="4310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836613"/>
            <a:ext cx="8229600" cy="914400"/>
          </a:xfrm>
          <a:noFill/>
          <a:ln/>
        </p:spPr>
        <p:txBody>
          <a:bodyPr lIns="92075" tIns="46038" rIns="92075" bIns="46038" anchorCtr="0"/>
          <a:lstStyle/>
          <a:p>
            <a:r>
              <a:rPr lang="en-US" dirty="0" err="1">
                <a:solidFill>
                  <a:srgbClr val="010100"/>
                </a:solidFill>
              </a:rPr>
              <a:t>Scompenso</a:t>
            </a:r>
            <a:r>
              <a:rPr lang="en-US" dirty="0">
                <a:solidFill>
                  <a:srgbClr val="010100"/>
                </a:solidFill>
              </a:rPr>
              <a:t> </a:t>
            </a:r>
            <a:r>
              <a:rPr lang="en-US" dirty="0" err="1">
                <a:solidFill>
                  <a:srgbClr val="010100"/>
                </a:solidFill>
              </a:rPr>
              <a:t>cardiaco</a:t>
            </a:r>
            <a:r>
              <a:rPr lang="en-US" dirty="0">
                <a:solidFill>
                  <a:srgbClr val="010100"/>
                </a:solidFill>
              </a:rPr>
              <a:t>: </a:t>
            </a:r>
            <a:r>
              <a:rPr lang="en-US" dirty="0" err="1">
                <a:solidFill>
                  <a:srgbClr val="010100"/>
                </a:solidFill>
              </a:rPr>
              <a:t>Incidenza</a:t>
            </a:r>
            <a:endParaRPr lang="en-US" dirty="0">
              <a:solidFill>
                <a:srgbClr val="0101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057400"/>
            <a:ext cx="7924800" cy="3581400"/>
          </a:xfrm>
        </p:spPr>
        <p:txBody>
          <a:bodyPr/>
          <a:lstStyle/>
          <a:p>
            <a:endParaRPr lang="it-IT" dirty="0"/>
          </a:p>
          <a:p>
            <a:r>
              <a:rPr lang="it-IT" sz="3600" dirty="0">
                <a:solidFill>
                  <a:srgbClr val="0000FF"/>
                </a:solidFill>
              </a:rPr>
              <a:t>Esso colpisce lo 0.4 </a:t>
            </a:r>
            <a:r>
              <a:rPr lang="it-IT" sz="3600" dirty="0" err="1">
                <a:solidFill>
                  <a:srgbClr val="0000FF"/>
                </a:solidFill>
              </a:rPr>
              <a:t>–</a:t>
            </a:r>
            <a:r>
              <a:rPr lang="it-IT" sz="3600" dirty="0">
                <a:solidFill>
                  <a:srgbClr val="0000FF"/>
                </a:solidFill>
              </a:rPr>
              <a:t> 2% della popolazione </a:t>
            </a:r>
          </a:p>
          <a:p>
            <a:r>
              <a:rPr lang="it-IT" sz="3600" dirty="0">
                <a:solidFill>
                  <a:srgbClr val="0000FF"/>
                </a:solidFill>
              </a:rPr>
              <a:t>adulta, con un aumento esponenziale con </a:t>
            </a:r>
          </a:p>
          <a:p>
            <a:r>
              <a:rPr lang="it-IT" sz="3600" dirty="0">
                <a:solidFill>
                  <a:srgbClr val="0000FF"/>
                </a:solidFill>
              </a:rPr>
              <a:t>l’avanzare dell’età. 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12020"/>
            <a:ext cx="8229600" cy="1019920"/>
          </a:xfrm>
          <a:solidFill>
            <a:schemeClr val="tx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200" dirty="0">
                <a:solidFill>
                  <a:srgbClr val="010100"/>
                </a:solidFill>
              </a:rPr>
              <a:t>Analisi critica dei trial alla base delle linee-guida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2031999"/>
            <a:ext cx="8229600" cy="5273703"/>
          </a:xfrm>
          <a:solidFill>
            <a:schemeClr val="tx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0000FF"/>
                </a:solidFill>
              </a:rPr>
              <a:t>Pazienti non stratificati per vari </a:t>
            </a:r>
            <a:r>
              <a:rPr lang="it-IT" sz="2000" dirty="0" err="1">
                <a:solidFill>
                  <a:srgbClr val="0000FF"/>
                </a:solidFill>
              </a:rPr>
              <a:t>range</a:t>
            </a:r>
            <a:r>
              <a:rPr lang="it-IT" sz="2000" dirty="0">
                <a:solidFill>
                  <a:srgbClr val="0000FF"/>
                </a:solidFill>
              </a:rPr>
              <a:t> di FE</a:t>
            </a:r>
          </a:p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0000FF"/>
                </a:solidFill>
              </a:rPr>
              <a:t>Non considerati altri </a:t>
            </a:r>
            <a:r>
              <a:rPr lang="it-IT" sz="2000" dirty="0" err="1">
                <a:solidFill>
                  <a:srgbClr val="0000FF"/>
                </a:solidFill>
              </a:rPr>
              <a:t>predittori</a:t>
            </a:r>
            <a:r>
              <a:rPr lang="it-IT" sz="2000" dirty="0">
                <a:solidFill>
                  <a:srgbClr val="0000FF"/>
                </a:solidFill>
              </a:rPr>
              <a:t> di rischio e/o le principali </a:t>
            </a:r>
            <a:r>
              <a:rPr lang="it-IT" sz="2000" dirty="0" err="1">
                <a:solidFill>
                  <a:srgbClr val="0000FF"/>
                </a:solidFill>
              </a:rPr>
              <a:t>co-morbilità</a:t>
            </a:r>
            <a:r>
              <a:rPr lang="it-IT" sz="2000" dirty="0">
                <a:solidFill>
                  <a:srgbClr val="0000FF"/>
                </a:solidFill>
              </a:rPr>
              <a:t> (necessario un numero eccessivo di pazienti con marcato aumento di costi)</a:t>
            </a:r>
          </a:p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0000FF"/>
                </a:solidFill>
              </a:rPr>
              <a:t>Scelta soluzione più semplice ed economica in grado di dimostrare efficacia di ICD, ma a scapito di accettabile specificità</a:t>
            </a:r>
          </a:p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0000FF"/>
                </a:solidFill>
              </a:rPr>
              <a:t>Criteri troppo ampi di inclusione: inseriti </a:t>
            </a:r>
            <a:r>
              <a:rPr lang="it-IT" sz="2000" dirty="0" err="1">
                <a:solidFill>
                  <a:srgbClr val="0000FF"/>
                </a:solidFill>
              </a:rPr>
              <a:t>pz</a:t>
            </a:r>
            <a:r>
              <a:rPr lang="it-IT" sz="2000" dirty="0">
                <a:solidFill>
                  <a:srgbClr val="0000FF"/>
                </a:solidFill>
              </a:rPr>
              <a:t> a basso rischio di SCD e ad alto rischio di morte non improvvisa (entrambi NON beneficiano di ICD)</a:t>
            </a:r>
          </a:p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0000FF"/>
                </a:solidFill>
              </a:rPr>
              <a:t>Quindi insoddisfacente stratificazione di rischio e mancanza di risposte definitive sui reali benefici nel </a:t>
            </a:r>
            <a:r>
              <a:rPr lang="it-IT" sz="2000" b="1" u="sng" dirty="0">
                <a:solidFill>
                  <a:srgbClr val="0000FF"/>
                </a:solidFill>
              </a:rPr>
              <a:t>singolo</a:t>
            </a:r>
            <a:r>
              <a:rPr lang="it-IT" sz="2000" dirty="0">
                <a:solidFill>
                  <a:srgbClr val="0000FF"/>
                </a:solidFill>
              </a:rPr>
              <a:t> paziente e non nella media di una popolazione estremamente eterogenea (MG tra </a:t>
            </a:r>
            <a:r>
              <a:rPr lang="it-IT" sz="2000" dirty="0" err="1">
                <a:solidFill>
                  <a:srgbClr val="0000FF"/>
                </a:solidFill>
              </a:rPr>
              <a:t>3</a:t>
            </a:r>
            <a:r>
              <a:rPr lang="it-IT" sz="2000" dirty="0">
                <a:solidFill>
                  <a:srgbClr val="0000FF"/>
                </a:solidFill>
              </a:rPr>
              <a:t> e 80% anno) </a:t>
            </a:r>
          </a:p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0000FF"/>
                </a:solidFill>
              </a:rPr>
              <a:t>Presupposto errato che benefici di ICD si applichino </a:t>
            </a:r>
            <a:r>
              <a:rPr lang="it-IT" sz="2000" b="1" u="sng" dirty="0">
                <a:solidFill>
                  <a:srgbClr val="0000FF"/>
                </a:solidFill>
              </a:rPr>
              <a:t>ugualmente</a:t>
            </a:r>
            <a:r>
              <a:rPr lang="it-IT" sz="2000" dirty="0">
                <a:solidFill>
                  <a:srgbClr val="0000FF"/>
                </a:solidFill>
              </a:rPr>
              <a:t> a tutti i pazienti </a:t>
            </a:r>
            <a:r>
              <a:rPr lang="it-IT" sz="2000" dirty="0" err="1">
                <a:solidFill>
                  <a:srgbClr val="0000FF"/>
                </a:solidFill>
              </a:rPr>
              <a:t>elegibili</a:t>
            </a:r>
            <a:endParaRPr lang="it-IT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10100"/>
                </a:solidFill>
              </a:rPr>
              <a:t>Guida clinica in prevenzione primaria</a:t>
            </a:r>
            <a:endParaRPr lang="it-IT" dirty="0">
              <a:solidFill>
                <a:srgbClr val="0101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60" y="1475151"/>
            <a:ext cx="7446036" cy="4971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81432"/>
            <a:ext cx="8229600" cy="4733969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" name="Immagine 2" descr="inline-graphic-2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76" y="1481771"/>
            <a:ext cx="7638437" cy="423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04800"/>
            <a:ext cx="8915400" cy="1431925"/>
          </a:xfrm>
          <a:solidFill>
            <a:schemeClr val="tx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 dirty="0" err="1">
                <a:solidFill>
                  <a:srgbClr val="010100"/>
                </a:solidFill>
                <a:ea typeface="Arial" pitchFamily="-109" charset="0"/>
              </a:rPr>
              <a:t>Linee-guida</a:t>
            </a:r>
            <a:r>
              <a:rPr lang="it-IT" sz="3600" dirty="0">
                <a:solidFill>
                  <a:srgbClr val="010100"/>
                </a:solidFill>
                <a:ea typeface="Arial" pitchFamily="-109" charset="0"/>
              </a:rPr>
              <a:t> e preferenze del paziente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648200"/>
          </a:xfrm>
          <a:solidFill>
            <a:schemeClr val="tx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it-IT" sz="2200" dirty="0" err="1">
                <a:solidFill>
                  <a:srgbClr val="010100"/>
                </a:solidFill>
                <a:ea typeface="Arial" pitchFamily="-109" charset="0"/>
              </a:rPr>
              <a:t>Linee-guida</a:t>
            </a:r>
            <a:r>
              <a:rPr lang="it-IT" sz="2200" dirty="0">
                <a:solidFill>
                  <a:srgbClr val="010100"/>
                </a:solidFill>
                <a:ea typeface="Arial" pitchFamily="-109" charset="0"/>
              </a:rPr>
              <a:t> non tengono sufficientemente conto delle preferenze del paziente</a:t>
            </a:r>
          </a:p>
          <a:p>
            <a:pPr>
              <a:lnSpc>
                <a:spcPct val="90000"/>
              </a:lnSpc>
            </a:pPr>
            <a:r>
              <a:rPr lang="it-IT" sz="2200" dirty="0">
                <a:solidFill>
                  <a:srgbClr val="010100"/>
                </a:solidFill>
                <a:ea typeface="Arial" pitchFamily="-109" charset="0"/>
              </a:rPr>
              <a:t>Adattare il trattamento ai vari contesti clinici è diverso che adattarlo alle preferenze del paziente</a:t>
            </a:r>
          </a:p>
          <a:p>
            <a:pPr>
              <a:lnSpc>
                <a:spcPct val="90000"/>
              </a:lnSpc>
            </a:pPr>
            <a:r>
              <a:rPr lang="it-IT" sz="2200" dirty="0">
                <a:solidFill>
                  <a:srgbClr val="010100"/>
                </a:solidFill>
                <a:ea typeface="Arial" pitchFamily="-109" charset="0"/>
              </a:rPr>
              <a:t>EBM ha storicamente riconosciuto un ruolo molto limitato alle preferenze del paziente (medicina </a:t>
            </a:r>
            <a:r>
              <a:rPr lang="it-IT" sz="2200" dirty="0" err="1">
                <a:solidFill>
                  <a:srgbClr val="010100"/>
                </a:solidFill>
                <a:ea typeface="Arial" pitchFamily="-109" charset="0"/>
              </a:rPr>
              <a:t>medico-centrica</a:t>
            </a:r>
            <a:r>
              <a:rPr lang="it-IT" sz="2200" dirty="0">
                <a:solidFill>
                  <a:srgbClr val="010100"/>
                </a:solidFill>
                <a:ea typeface="Arial" pitchFamily="-109" charset="0"/>
              </a:rPr>
              <a:t>!)</a:t>
            </a:r>
          </a:p>
          <a:p>
            <a:pPr>
              <a:lnSpc>
                <a:spcPct val="90000"/>
              </a:lnSpc>
            </a:pPr>
            <a:r>
              <a:rPr lang="it-IT" sz="2200" dirty="0">
                <a:solidFill>
                  <a:srgbClr val="010100"/>
                </a:solidFill>
                <a:ea typeface="Arial" pitchFamily="-109" charset="0"/>
              </a:rPr>
              <a:t>Preferenze del paziente da incorporare nell’albero decisionale con lo stesso peso di altre evidenze scientifiche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2000" dirty="0">
              <a:solidFill>
                <a:srgbClr val="010100"/>
              </a:solidFill>
              <a:ea typeface="Arial" pitchFamily="-109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sz="2000" i="1" dirty="0" err="1">
                <a:solidFill>
                  <a:srgbClr val="010100"/>
                </a:solidFill>
                <a:ea typeface="Arial" pitchFamily="-109" charset="0"/>
              </a:rPr>
              <a:t>Krahn</a:t>
            </a:r>
            <a:r>
              <a:rPr lang="it-IT" sz="2000" i="1" dirty="0">
                <a:solidFill>
                  <a:srgbClr val="010100"/>
                </a:solidFill>
                <a:ea typeface="Arial" pitchFamily="-109" charset="0"/>
              </a:rPr>
              <a:t>: “The </a:t>
            </a:r>
            <a:r>
              <a:rPr lang="it-IT" sz="2000" i="1" dirty="0" err="1">
                <a:solidFill>
                  <a:srgbClr val="010100"/>
                </a:solidFill>
                <a:ea typeface="Arial" pitchFamily="-109" charset="0"/>
              </a:rPr>
              <a:t>next</a:t>
            </a:r>
            <a:r>
              <a:rPr lang="it-IT" sz="2000" i="1" dirty="0">
                <a:solidFill>
                  <a:srgbClr val="010100"/>
                </a:solidFill>
                <a:ea typeface="Arial" pitchFamily="-109" charset="0"/>
              </a:rPr>
              <a:t> </a:t>
            </a:r>
            <a:r>
              <a:rPr lang="it-IT" sz="2000" i="1" dirty="0" err="1">
                <a:solidFill>
                  <a:srgbClr val="010100"/>
                </a:solidFill>
                <a:ea typeface="Arial" pitchFamily="-109" charset="0"/>
              </a:rPr>
              <a:t>step</a:t>
            </a:r>
            <a:r>
              <a:rPr lang="it-IT" sz="2000" i="1" dirty="0">
                <a:solidFill>
                  <a:srgbClr val="010100"/>
                </a:solidFill>
                <a:ea typeface="Arial" pitchFamily="-109" charset="0"/>
              </a:rPr>
              <a:t> in </a:t>
            </a:r>
            <a:r>
              <a:rPr lang="it-IT" sz="2000" i="1" dirty="0" err="1">
                <a:solidFill>
                  <a:srgbClr val="010100"/>
                </a:solidFill>
                <a:ea typeface="Arial" pitchFamily="-109" charset="0"/>
              </a:rPr>
              <a:t>Guide-lines</a:t>
            </a:r>
            <a:r>
              <a:rPr lang="it-IT" sz="2000" i="1" dirty="0">
                <a:solidFill>
                  <a:srgbClr val="010100"/>
                </a:solidFill>
                <a:ea typeface="Arial" pitchFamily="-109" charset="0"/>
              </a:rPr>
              <a:t> </a:t>
            </a:r>
            <a:r>
              <a:rPr lang="it-IT" sz="2000" i="1" dirty="0" err="1">
                <a:solidFill>
                  <a:srgbClr val="010100"/>
                </a:solidFill>
                <a:ea typeface="Arial" pitchFamily="-109" charset="0"/>
              </a:rPr>
              <a:t>development</a:t>
            </a:r>
            <a:r>
              <a:rPr lang="it-IT" sz="2000" i="1" dirty="0">
                <a:solidFill>
                  <a:srgbClr val="010100"/>
                </a:solidFill>
                <a:ea typeface="Arial" pitchFamily="-109" charset="0"/>
              </a:rPr>
              <a:t>: </a:t>
            </a:r>
            <a:r>
              <a:rPr lang="it-IT" sz="2000" i="1" dirty="0" err="1">
                <a:solidFill>
                  <a:srgbClr val="010100"/>
                </a:solidFill>
                <a:ea typeface="Arial" pitchFamily="-109" charset="0"/>
              </a:rPr>
              <a:t>incorporating</a:t>
            </a:r>
            <a:r>
              <a:rPr lang="it-IT" sz="2000" i="1" dirty="0">
                <a:solidFill>
                  <a:srgbClr val="010100"/>
                </a:solidFill>
                <a:ea typeface="Arial" pitchFamily="-109" charset="0"/>
              </a:rPr>
              <a:t> </a:t>
            </a:r>
            <a:r>
              <a:rPr lang="it-IT" sz="2000" i="1" dirty="0" err="1">
                <a:solidFill>
                  <a:srgbClr val="010100"/>
                </a:solidFill>
                <a:ea typeface="Arial" pitchFamily="-109" charset="0"/>
              </a:rPr>
              <a:t>patient</a:t>
            </a:r>
            <a:r>
              <a:rPr lang="it-IT" sz="2000" i="1" dirty="0">
                <a:solidFill>
                  <a:srgbClr val="010100"/>
                </a:solidFill>
                <a:ea typeface="Arial" pitchFamily="-109" charset="0"/>
              </a:rPr>
              <a:t> </a:t>
            </a:r>
            <a:r>
              <a:rPr lang="it-IT" sz="2000" i="1" dirty="0" err="1">
                <a:solidFill>
                  <a:srgbClr val="010100"/>
                </a:solidFill>
                <a:ea typeface="Arial" pitchFamily="-109" charset="0"/>
              </a:rPr>
              <a:t>preferences</a:t>
            </a:r>
            <a:r>
              <a:rPr lang="it-IT" sz="2000" i="1" dirty="0">
                <a:solidFill>
                  <a:srgbClr val="010100"/>
                </a:solidFill>
                <a:ea typeface="Arial" pitchFamily="-109" charset="0"/>
              </a:rPr>
              <a:t>”  JAMA, 300, 436: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74638"/>
            <a:ext cx="5562600" cy="766762"/>
          </a:xfrm>
          <a:solidFill>
            <a:schemeClr val="tx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 dirty="0">
                <a:solidFill>
                  <a:srgbClr val="010100"/>
                </a:solidFill>
                <a:ea typeface="Arial" pitchFamily="-109" charset="0"/>
              </a:rPr>
              <a:t>Trial e mondo reale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206500"/>
            <a:ext cx="7543800" cy="4203700"/>
          </a:xfrm>
          <a:solidFill>
            <a:schemeClr val="tx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8">
              <a:lnSpc>
                <a:spcPct val="80000"/>
              </a:lnSpc>
            </a:pPr>
            <a:r>
              <a:rPr lang="it-IT" sz="800" dirty="0">
                <a:solidFill>
                  <a:schemeClr val="bg1"/>
                </a:solidFill>
                <a:ea typeface="Arial" pitchFamily="-109" charset="0"/>
              </a:rPr>
              <a:t>Arruolamento di pazienti altamente selezionati nei trial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2000" dirty="0">
              <a:solidFill>
                <a:srgbClr val="010100"/>
              </a:solidFill>
              <a:ea typeface="Arial" pitchFamily="-109" charset="0"/>
            </a:endParaRPr>
          </a:p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010100"/>
                </a:solidFill>
                <a:ea typeface="Arial" pitchFamily="-109" charset="0"/>
              </a:rPr>
              <a:t>Analisi </a:t>
            </a:r>
            <a:r>
              <a:rPr lang="it-IT" sz="2000" dirty="0" err="1">
                <a:solidFill>
                  <a:srgbClr val="010100"/>
                </a:solidFill>
                <a:ea typeface="Arial" pitchFamily="-109" charset="0"/>
              </a:rPr>
              <a:t>C</a:t>
            </a:r>
            <a:r>
              <a:rPr lang="it-IT" sz="2000" dirty="0">
                <a:solidFill>
                  <a:srgbClr val="010100"/>
                </a:solidFill>
                <a:ea typeface="Arial" pitchFamily="-109" charset="0"/>
              </a:rPr>
              <a:t>/E rappresentano ipotetico scenario ideale e NON riflettono il mondo reale</a:t>
            </a:r>
          </a:p>
          <a:p>
            <a:pPr>
              <a:lnSpc>
                <a:spcPct val="80000"/>
              </a:lnSpc>
            </a:pPr>
            <a:endParaRPr lang="it-IT" sz="2000" dirty="0">
              <a:solidFill>
                <a:srgbClr val="010100"/>
              </a:solidFill>
              <a:ea typeface="Arial" pitchFamily="-109" charset="0"/>
            </a:endParaRPr>
          </a:p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010100"/>
                </a:solidFill>
                <a:ea typeface="Arial" pitchFamily="-109" charset="0"/>
              </a:rPr>
              <a:t>Mancano dati specifici su anziani. Età media nei trial 60-65 anni. Nella pratica clinica &gt;40% di ICD in pazienti &gt;70anni (e 20% &gt; 80anni)</a:t>
            </a:r>
          </a:p>
          <a:p>
            <a:pPr>
              <a:lnSpc>
                <a:spcPct val="80000"/>
              </a:lnSpc>
            </a:pPr>
            <a:endParaRPr lang="it-IT" sz="2000" dirty="0">
              <a:solidFill>
                <a:srgbClr val="010100"/>
              </a:solidFill>
              <a:ea typeface="Arial" pitchFamily="-109" charset="0"/>
            </a:endParaRPr>
          </a:p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010100"/>
                </a:solidFill>
                <a:ea typeface="Arial" pitchFamily="-109" charset="0"/>
              </a:rPr>
              <a:t>Mancano dati specifici nelle donne: 16% nel MADIT II e 23% nello </a:t>
            </a:r>
            <a:r>
              <a:rPr lang="it-IT" sz="2000" dirty="0" err="1">
                <a:solidFill>
                  <a:srgbClr val="010100"/>
                </a:solidFill>
                <a:ea typeface="Arial" pitchFamily="-109" charset="0"/>
              </a:rPr>
              <a:t>SCD-Heft</a:t>
            </a:r>
            <a:r>
              <a:rPr lang="it-IT" sz="2000" dirty="0">
                <a:solidFill>
                  <a:srgbClr val="010100"/>
                </a:solidFill>
                <a:ea typeface="Arial" pitchFamily="-109" charset="0"/>
              </a:rPr>
              <a:t>. Nella pratica clinica circa 50% sono donne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295400" y="5410200"/>
            <a:ext cx="7086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it-IT" sz="2200" i="1" u="sng" dirty="0">
                <a:solidFill>
                  <a:srgbClr val="010100"/>
                </a:solidFill>
                <a:latin typeface="Tahoma" pitchFamily="-109" charset="0"/>
                <a:ea typeface="Arial" pitchFamily="-109" charset="0"/>
              </a:rPr>
              <a:t>Ampliamento delle indicazioni in assenza di criteri ottimali di stratificazione e di dati su qualità di vita con dati insufficienti riguardanti donne e anziani!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268413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solidFill>
                  <a:srgbClr val="010100"/>
                </a:solidFill>
              </a:rPr>
              <a:t>Terapia di </a:t>
            </a:r>
            <a:r>
              <a:rPr lang="it-IT" sz="4400" dirty="0" err="1">
                <a:solidFill>
                  <a:srgbClr val="010100"/>
                </a:solidFill>
              </a:rPr>
              <a:t>resincronizzazione</a:t>
            </a:r>
            <a:r>
              <a:rPr lang="it-IT" sz="4400" dirty="0">
                <a:solidFill>
                  <a:srgbClr val="010100"/>
                </a:solidFill>
              </a:rPr>
              <a:t> ventricolare: il </a:t>
            </a:r>
            <a:r>
              <a:rPr lang="it-IT" sz="4400" dirty="0" err="1">
                <a:solidFill>
                  <a:srgbClr val="010100"/>
                </a:solidFill>
              </a:rPr>
              <a:t>pacing</a:t>
            </a:r>
            <a:r>
              <a:rPr lang="it-IT" sz="4400" dirty="0">
                <a:solidFill>
                  <a:srgbClr val="010100"/>
                </a:solidFill>
              </a:rPr>
              <a:t> </a:t>
            </a:r>
            <a:r>
              <a:rPr lang="it-IT" sz="4400" dirty="0" err="1">
                <a:solidFill>
                  <a:srgbClr val="010100"/>
                </a:solidFill>
              </a:rPr>
              <a:t>biventricolare</a:t>
            </a:r>
            <a:endParaRPr lang="it-IT" sz="4400" dirty="0">
              <a:solidFill>
                <a:srgbClr val="010100"/>
              </a:solidFill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2708275"/>
            <a:ext cx="8229600" cy="3886200"/>
          </a:xfrm>
        </p:spPr>
        <p:txBody>
          <a:bodyPr/>
          <a:lstStyle/>
          <a:p>
            <a:pPr algn="just">
              <a:lnSpc>
                <a:spcPct val="125000"/>
              </a:lnSpc>
            </a:pPr>
            <a:endParaRPr lang="it-IT" sz="2400" dirty="0"/>
          </a:p>
          <a:p>
            <a:pPr algn="just">
              <a:lnSpc>
                <a:spcPct val="125000"/>
              </a:lnSpc>
            </a:pPr>
            <a:r>
              <a:rPr lang="it-IT" sz="2400" dirty="0">
                <a:solidFill>
                  <a:srgbClr val="0000FF"/>
                </a:solidFill>
              </a:rPr>
              <a:t>La prima dimostrazione degli effetti benefici della stimolazione </a:t>
            </a:r>
            <a:r>
              <a:rPr lang="it-IT" sz="2400" dirty="0" err="1">
                <a:solidFill>
                  <a:srgbClr val="0000FF"/>
                </a:solidFill>
              </a:rPr>
              <a:t>biventricolare</a:t>
            </a:r>
            <a:r>
              <a:rPr lang="it-IT" sz="2400" dirty="0">
                <a:solidFill>
                  <a:srgbClr val="0000FF"/>
                </a:solidFill>
              </a:rPr>
              <a:t> fu data da Foster nel 1994, il quale, stimolando il ventricolo sinistro da due siti, in corso di intervento </a:t>
            </a:r>
            <a:r>
              <a:rPr lang="it-IT" sz="2400" dirty="0" err="1">
                <a:solidFill>
                  <a:srgbClr val="0000FF"/>
                </a:solidFill>
              </a:rPr>
              <a:t>cardiochirurgico</a:t>
            </a:r>
            <a:r>
              <a:rPr lang="it-IT" sz="2400" dirty="0">
                <a:solidFill>
                  <a:srgbClr val="0000FF"/>
                </a:solidFill>
              </a:rPr>
              <a:t> di paziente con bassa EF, evidenziò un aumento della portata cardiaca e una riduzione delle resistenze periferiche.</a:t>
            </a: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638800"/>
          </a:xfrm>
        </p:spPr>
        <p:txBody>
          <a:bodyPr/>
          <a:lstStyle/>
          <a:p>
            <a:r>
              <a:rPr lang="it-IT" sz="3200" dirty="0">
                <a:solidFill>
                  <a:srgbClr val="0000FF"/>
                </a:solidFill>
              </a:rPr>
              <a:t>Tutti i </a:t>
            </a:r>
            <a:r>
              <a:rPr lang="it-IT" sz="3200" dirty="0" err="1">
                <a:solidFill>
                  <a:srgbClr val="0000FF"/>
                </a:solidFill>
              </a:rPr>
              <a:t>trials</a:t>
            </a:r>
            <a:r>
              <a:rPr lang="it-IT" sz="3200" dirty="0">
                <a:solidFill>
                  <a:srgbClr val="0000FF"/>
                </a:solidFill>
              </a:rPr>
              <a:t> sulla terapia di </a:t>
            </a:r>
            <a:r>
              <a:rPr lang="it-IT" sz="3200" dirty="0" err="1">
                <a:solidFill>
                  <a:srgbClr val="0000FF"/>
                </a:solidFill>
              </a:rPr>
              <a:t>resincronizzazione</a:t>
            </a:r>
            <a:r>
              <a:rPr lang="it-IT" sz="3200" dirty="0">
                <a:solidFill>
                  <a:srgbClr val="0000FF"/>
                </a:solidFill>
              </a:rPr>
              <a:t> cardiaca</a:t>
            </a:r>
            <a:r>
              <a:rPr lang="it-IT" sz="3200" dirty="0" smtClean="0">
                <a:solidFill>
                  <a:srgbClr val="0000FF"/>
                </a:solidFill>
              </a:rPr>
              <a:t>, </a:t>
            </a:r>
            <a:r>
              <a:rPr lang="it-IT" sz="3200" dirty="0">
                <a:solidFill>
                  <a:srgbClr val="0000FF"/>
                </a:solidFill>
              </a:rPr>
              <a:t>evidenziano un beneficio clinico in termini di miglioramento della classe funzionale, qualità di vita, capacità di esercizio , frazione di eiezione del ventricolo sinistro e soprattutto </a:t>
            </a:r>
            <a:r>
              <a:rPr lang="it-IT" sz="3200" dirty="0" err="1">
                <a:solidFill>
                  <a:srgbClr val="0000FF"/>
                </a:solidFill>
              </a:rPr>
              <a:t>diminuizione</a:t>
            </a:r>
            <a:r>
              <a:rPr lang="it-IT" sz="3200" dirty="0">
                <a:solidFill>
                  <a:srgbClr val="0000FF"/>
                </a:solidFill>
              </a:rPr>
              <a:t> della mortalità.</a:t>
            </a:r>
            <a:r>
              <a:rPr lang="it-IT" sz="3200" dirty="0">
                <a:solidFill>
                  <a:schemeClr val="tx1"/>
                </a:solidFill>
              </a:rPr>
              <a:t/>
            </a:r>
            <a:br>
              <a:rPr lang="it-IT" sz="3200" dirty="0">
                <a:solidFill>
                  <a:schemeClr val="tx1"/>
                </a:solidFill>
              </a:rPr>
            </a:br>
            <a:endParaRPr lang="it-IT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1295400"/>
          </a:xfrm>
          <a:noFill/>
          <a:ln/>
        </p:spPr>
        <p:txBody>
          <a:bodyPr lIns="92075" tIns="46038" rIns="92075" bIns="46038" anchor="b" anchorCtr="0"/>
          <a:lstStyle/>
          <a:p>
            <a:r>
              <a:rPr lang="en-US" sz="2800" b="1" dirty="0" err="1">
                <a:solidFill>
                  <a:srgbClr val="010100"/>
                </a:solidFill>
              </a:rPr>
              <a:t>Meccanismi</a:t>
            </a:r>
            <a:r>
              <a:rPr lang="en-US" sz="2800" b="1" dirty="0">
                <a:solidFill>
                  <a:srgbClr val="010100"/>
                </a:solidFill>
              </a:rPr>
              <a:t> </a:t>
            </a:r>
            <a:r>
              <a:rPr lang="en-US" sz="2800" b="1" dirty="0" err="1">
                <a:solidFill>
                  <a:srgbClr val="010100"/>
                </a:solidFill>
              </a:rPr>
              <a:t>di</a:t>
            </a:r>
            <a:r>
              <a:rPr lang="en-US" sz="2800" b="1" dirty="0">
                <a:solidFill>
                  <a:srgbClr val="010100"/>
                </a:solidFill>
              </a:rPr>
              <a:t> </a:t>
            </a:r>
            <a:r>
              <a:rPr lang="en-US" sz="2800" b="1" dirty="0" err="1">
                <a:solidFill>
                  <a:srgbClr val="010100"/>
                </a:solidFill>
              </a:rPr>
              <a:t>azione</a:t>
            </a:r>
            <a:r>
              <a:rPr lang="en-US" sz="2800" b="1" dirty="0">
                <a:solidFill>
                  <a:srgbClr val="010100"/>
                </a:solidFill>
              </a:rPr>
              <a:t> </a:t>
            </a:r>
            <a:r>
              <a:rPr lang="en-US" sz="2800" b="1" dirty="0" err="1">
                <a:solidFill>
                  <a:srgbClr val="010100"/>
                </a:solidFill>
              </a:rPr>
              <a:t>della</a:t>
            </a:r>
            <a:r>
              <a:rPr lang="en-US" sz="2800" b="1" dirty="0">
                <a:solidFill>
                  <a:srgbClr val="010100"/>
                </a:solidFill>
              </a:rPr>
              <a:t> </a:t>
            </a:r>
            <a:r>
              <a:rPr lang="en-US" sz="2800" b="1" dirty="0" err="1">
                <a:solidFill>
                  <a:srgbClr val="010100"/>
                </a:solidFill>
              </a:rPr>
              <a:t>stimolazione</a:t>
            </a:r>
            <a:r>
              <a:rPr lang="en-US" sz="2800" b="1" dirty="0">
                <a:solidFill>
                  <a:srgbClr val="010100"/>
                </a:solidFill>
              </a:rPr>
              <a:t> </a:t>
            </a:r>
            <a:r>
              <a:rPr lang="en-US" sz="2800" b="1" dirty="0" err="1">
                <a:solidFill>
                  <a:srgbClr val="010100"/>
                </a:solidFill>
              </a:rPr>
              <a:t>biventricolare</a:t>
            </a:r>
            <a:r>
              <a:rPr lang="en-US" sz="2800" b="1" dirty="0">
                <a:solidFill>
                  <a:srgbClr val="010100"/>
                </a:solidFill>
              </a:rPr>
              <a:t>: </a:t>
            </a:r>
            <a:r>
              <a:rPr lang="en-US" sz="2800" b="1" dirty="0" err="1">
                <a:solidFill>
                  <a:srgbClr val="010100"/>
                </a:solidFill>
              </a:rPr>
              <a:t>miglioramento</a:t>
            </a:r>
            <a:r>
              <a:rPr lang="en-US" sz="2800" b="1" dirty="0">
                <a:solidFill>
                  <a:srgbClr val="010100"/>
                </a:solidFill>
              </a:rPr>
              <a:t> </a:t>
            </a:r>
            <a:r>
              <a:rPr lang="en-US" sz="2800" b="1" dirty="0" err="1">
                <a:solidFill>
                  <a:srgbClr val="010100"/>
                </a:solidFill>
              </a:rPr>
              <a:t>della</a:t>
            </a:r>
            <a:r>
              <a:rPr lang="en-US" sz="2800" b="1" dirty="0">
                <a:solidFill>
                  <a:srgbClr val="010100"/>
                </a:solidFill>
              </a:rPr>
              <a:t> </a:t>
            </a:r>
            <a:r>
              <a:rPr lang="en-US" sz="2800" b="1" dirty="0" err="1">
                <a:solidFill>
                  <a:srgbClr val="010100"/>
                </a:solidFill>
              </a:rPr>
              <a:t>contrattilità</a:t>
            </a:r>
            <a:r>
              <a:rPr lang="en-US" sz="2800" b="1" dirty="0">
                <a:solidFill>
                  <a:srgbClr val="010100"/>
                </a:solidFill>
              </a:rPr>
              <a:t> </a:t>
            </a:r>
            <a:r>
              <a:rPr lang="en-US" sz="2800" b="1" dirty="0" err="1">
                <a:solidFill>
                  <a:srgbClr val="010100"/>
                </a:solidFill>
              </a:rPr>
              <a:t>ventricolare</a:t>
            </a:r>
            <a:endParaRPr lang="en-US" sz="2800" b="1" dirty="0">
              <a:solidFill>
                <a:srgbClr val="0101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8458200" cy="4800600"/>
          </a:xfrm>
          <a:noFill/>
          <a:ln/>
        </p:spPr>
        <p:txBody>
          <a:bodyPr lIns="92075" tIns="46038" rIns="92075" bIns="46038"/>
          <a:lstStyle/>
          <a:p>
            <a:r>
              <a:rPr lang="en-US" dirty="0" err="1">
                <a:solidFill>
                  <a:srgbClr val="0000FF"/>
                </a:solidFill>
              </a:rPr>
              <a:t>Riduzione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della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durata</a:t>
            </a:r>
            <a:r>
              <a:rPr lang="en-US" dirty="0">
                <a:solidFill>
                  <a:srgbClr val="0000FF"/>
                </a:solidFill>
              </a:rPr>
              <a:t> del QRS;</a:t>
            </a:r>
          </a:p>
          <a:p>
            <a:r>
              <a:rPr lang="en-US" dirty="0" err="1">
                <a:solidFill>
                  <a:srgbClr val="0000FF"/>
                </a:solidFill>
              </a:rPr>
              <a:t>Annullamento</a:t>
            </a:r>
            <a:r>
              <a:rPr lang="en-US" dirty="0">
                <a:solidFill>
                  <a:srgbClr val="0000FF"/>
                </a:solidFill>
              </a:rPr>
              <a:t> del </a:t>
            </a:r>
            <a:r>
              <a:rPr lang="en-US" dirty="0" err="1">
                <a:solidFill>
                  <a:srgbClr val="0000FF"/>
                </a:solidFill>
              </a:rPr>
              <a:t>ritardo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attivazione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dei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segmenti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postero-laterali</a:t>
            </a:r>
            <a:r>
              <a:rPr lang="en-US" dirty="0">
                <a:solidFill>
                  <a:srgbClr val="0000FF"/>
                </a:solidFill>
              </a:rPr>
              <a:t> del </a:t>
            </a:r>
            <a:r>
              <a:rPr lang="en-US" dirty="0" err="1">
                <a:solidFill>
                  <a:srgbClr val="0000FF"/>
                </a:solidFill>
              </a:rPr>
              <a:t>ventricolo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sinistro</a:t>
            </a:r>
            <a:r>
              <a:rPr lang="en-US" dirty="0">
                <a:solidFill>
                  <a:srgbClr val="0000FF"/>
                </a:solidFill>
              </a:rPr>
              <a:t>;</a:t>
            </a:r>
          </a:p>
          <a:p>
            <a:r>
              <a:rPr lang="en-US" dirty="0" err="1">
                <a:solidFill>
                  <a:srgbClr val="0000FF"/>
                </a:solidFill>
              </a:rPr>
              <a:t>Riduzione</a:t>
            </a:r>
            <a:r>
              <a:rPr lang="en-US" dirty="0">
                <a:solidFill>
                  <a:srgbClr val="0000FF"/>
                </a:solidFill>
              </a:rPr>
              <a:t> del </a:t>
            </a:r>
            <a:r>
              <a:rPr lang="en-US" dirty="0" err="1">
                <a:solidFill>
                  <a:srgbClr val="0000FF"/>
                </a:solidFill>
              </a:rPr>
              <a:t>movimento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paradosso</a:t>
            </a:r>
            <a:r>
              <a:rPr lang="en-US" dirty="0">
                <a:solidFill>
                  <a:srgbClr val="0000FF"/>
                </a:solidFill>
              </a:rPr>
              <a:t> del </a:t>
            </a:r>
            <a:r>
              <a:rPr lang="en-US" dirty="0" err="1">
                <a:solidFill>
                  <a:srgbClr val="0000FF"/>
                </a:solidFill>
              </a:rPr>
              <a:t>setto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interventricolare</a:t>
            </a:r>
            <a:r>
              <a:rPr lang="en-US" dirty="0">
                <a:solidFill>
                  <a:srgbClr val="0000FF"/>
                </a:solidFill>
              </a:rPr>
              <a:t>;</a:t>
            </a:r>
            <a:endParaRPr lang="en-US" baseline="30000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Miglioramento</a:t>
            </a:r>
            <a:r>
              <a:rPr lang="en-US" dirty="0">
                <a:solidFill>
                  <a:srgbClr val="0000FF"/>
                </a:solidFill>
              </a:rPr>
              <a:t> del </a:t>
            </a:r>
            <a:r>
              <a:rPr lang="en-US" dirty="0" err="1">
                <a:solidFill>
                  <a:srgbClr val="0000FF"/>
                </a:solidFill>
              </a:rPr>
              <a:t>movimento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parietale</a:t>
            </a:r>
            <a:r>
              <a:rPr lang="en-US" dirty="0">
                <a:solidFill>
                  <a:srgbClr val="0000FF"/>
                </a:solidFill>
              </a:rPr>
              <a:t> del </a:t>
            </a:r>
            <a:r>
              <a:rPr lang="en-US" dirty="0" err="1">
                <a:solidFill>
                  <a:srgbClr val="0000FF"/>
                </a:solidFill>
              </a:rPr>
              <a:t>ventricolo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sinistro</a:t>
            </a:r>
            <a:r>
              <a:rPr lang="en-US" dirty="0">
                <a:solidFill>
                  <a:srgbClr val="0000FF"/>
                </a:solidFill>
              </a:rPr>
              <a:t>;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7772400" cy="5486400"/>
          </a:xfrm>
        </p:spPr>
        <p:txBody>
          <a:bodyPr/>
          <a:lstStyle/>
          <a:p>
            <a:pPr algn="l"/>
            <a:r>
              <a:rPr lang="it-IT" sz="3200" dirty="0">
                <a:solidFill>
                  <a:schemeClr val="tx1"/>
                </a:solidFill>
              </a:rPr>
              <a:t>-</a:t>
            </a:r>
            <a:r>
              <a:rPr lang="en-US" sz="3200" dirty="0" err="1">
                <a:solidFill>
                  <a:srgbClr val="0000FF"/>
                </a:solidFill>
              </a:rPr>
              <a:t>Riduzione</a:t>
            </a:r>
            <a:r>
              <a:rPr lang="en-US" sz="3200" dirty="0">
                <a:solidFill>
                  <a:srgbClr val="0000FF"/>
                </a:solidFill>
              </a:rPr>
              <a:t> del </a:t>
            </a:r>
            <a:r>
              <a:rPr lang="en-US" sz="3200" dirty="0" err="1">
                <a:solidFill>
                  <a:srgbClr val="0000FF"/>
                </a:solidFill>
              </a:rPr>
              <a:t>diametro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telediastolico</a:t>
            </a:r>
            <a:r>
              <a:rPr lang="en-US" sz="3200" dirty="0">
                <a:solidFill>
                  <a:srgbClr val="0000FF"/>
                </a:solidFill>
              </a:rPr>
              <a:t> del </a:t>
            </a:r>
            <a:r>
              <a:rPr lang="en-US" sz="3200" dirty="0" err="1">
                <a:solidFill>
                  <a:srgbClr val="0000FF"/>
                </a:solidFill>
              </a:rPr>
              <a:t>ventricolo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sinistro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  <a:r>
              <a:rPr lang="en-US" sz="3200" dirty="0" err="1">
                <a:solidFill>
                  <a:srgbClr val="0000FF"/>
                </a:solidFill>
              </a:rPr>
              <a:t>rimodellamento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inverso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  <a:br>
              <a:rPr lang="en-US" sz="3200" dirty="0">
                <a:solidFill>
                  <a:srgbClr val="0000FF"/>
                </a:solidFill>
              </a:rPr>
            </a:br>
            <a:r>
              <a:rPr lang="en-US" sz="3200" dirty="0">
                <a:solidFill>
                  <a:srgbClr val="0000FF"/>
                </a:solidFill>
              </a:rPr>
              <a:t/>
            </a:r>
            <a:br>
              <a:rPr lang="en-US" sz="3200" dirty="0">
                <a:solidFill>
                  <a:srgbClr val="0000FF"/>
                </a:solidFill>
              </a:rPr>
            </a:br>
            <a:r>
              <a:rPr lang="en-US" sz="3200" dirty="0">
                <a:solidFill>
                  <a:srgbClr val="0000FF"/>
                </a:solidFill>
              </a:rPr>
              <a:t>-</a:t>
            </a:r>
            <a:r>
              <a:rPr lang="en-US" sz="3200" dirty="0" err="1">
                <a:solidFill>
                  <a:srgbClr val="0000FF"/>
                </a:solidFill>
              </a:rPr>
              <a:t>Migliora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il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sincronismo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contrattile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fra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 due    </a:t>
            </a:r>
            <a:r>
              <a:rPr lang="en-US" sz="3200" dirty="0" err="1">
                <a:solidFill>
                  <a:srgbClr val="0000FF"/>
                </a:solidFill>
              </a:rPr>
              <a:t>muscoli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papillari</a:t>
            </a:r>
            <a:r>
              <a:rPr lang="en-US" sz="3200" dirty="0">
                <a:solidFill>
                  <a:srgbClr val="0000FF"/>
                </a:solidFill>
              </a:rPr>
              <a:t> con </a:t>
            </a:r>
            <a:r>
              <a:rPr lang="en-US" sz="3200" dirty="0" err="1">
                <a:solidFill>
                  <a:srgbClr val="0000FF"/>
                </a:solidFill>
              </a:rPr>
              <a:t>riduzione</a:t>
            </a:r>
            <a:r>
              <a:rPr lang="en-US" sz="3200" dirty="0">
                <a:solidFill>
                  <a:srgbClr val="0000FF"/>
                </a:solidFill>
              </a:rPr>
              <a:t> del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rigurgito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mitralico</a:t>
            </a:r>
            <a:r>
              <a:rPr lang="en-US" sz="3200" dirty="0">
                <a:solidFill>
                  <a:srgbClr val="0000FF"/>
                </a:solidFill>
              </a:rPr>
              <a:t>;</a:t>
            </a:r>
            <a:br>
              <a:rPr lang="en-US" sz="3200" dirty="0">
                <a:solidFill>
                  <a:srgbClr val="0000FF"/>
                </a:solidFill>
              </a:rPr>
            </a:br>
            <a:r>
              <a:rPr lang="en-US" sz="3200" dirty="0">
                <a:solidFill>
                  <a:srgbClr val="0000FF"/>
                </a:solidFill>
              </a:rPr>
              <a:t/>
            </a:r>
            <a:br>
              <a:rPr lang="en-US" sz="3200" dirty="0">
                <a:solidFill>
                  <a:srgbClr val="0000FF"/>
                </a:solidFill>
              </a:rPr>
            </a:br>
            <a:r>
              <a:rPr lang="en-US" sz="3200" dirty="0">
                <a:solidFill>
                  <a:srgbClr val="0000FF"/>
                </a:solidFill>
              </a:rPr>
              <a:t>-</a:t>
            </a:r>
            <a:r>
              <a:rPr lang="en-US" sz="3200" dirty="0" err="1">
                <a:solidFill>
                  <a:srgbClr val="0000FF"/>
                </a:solidFill>
              </a:rPr>
              <a:t>Miglioramento</a:t>
            </a:r>
            <a:r>
              <a:rPr lang="en-US" sz="3200" dirty="0">
                <a:solidFill>
                  <a:srgbClr val="0000FF"/>
                </a:solidFill>
              </a:rPr>
              <a:t> del </a:t>
            </a:r>
            <a:r>
              <a:rPr lang="en-US" sz="3200" dirty="0" err="1">
                <a:solidFill>
                  <a:srgbClr val="0000FF"/>
                </a:solidFill>
              </a:rPr>
              <a:t>dP/dt</a:t>
            </a:r>
            <a:r>
              <a:rPr lang="en-US" sz="3200" dirty="0">
                <a:solidFill>
                  <a:srgbClr val="0000FF"/>
                </a:solidFill>
              </a:rPr>
              <a:t> del VS ;</a:t>
            </a:r>
            <a:br>
              <a:rPr lang="en-US" sz="3200" dirty="0">
                <a:solidFill>
                  <a:srgbClr val="0000FF"/>
                </a:solidFill>
              </a:rPr>
            </a:br>
            <a:endParaRPr lang="it-IT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1295400"/>
          </a:xfrm>
          <a:noFill/>
          <a:ln/>
        </p:spPr>
        <p:txBody>
          <a:bodyPr lIns="92075" tIns="46038" rIns="92075" bIns="46038" anchor="b" anchorCtr="0"/>
          <a:lstStyle/>
          <a:p>
            <a:r>
              <a:rPr lang="en-US" sz="3600" dirty="0">
                <a:solidFill>
                  <a:srgbClr val="010100"/>
                </a:solidFill>
              </a:rPr>
              <a:t>Il QRS largo </a:t>
            </a:r>
            <a:r>
              <a:rPr lang="en-US" sz="3600" dirty="0" err="1">
                <a:solidFill>
                  <a:srgbClr val="010100"/>
                </a:solidFill>
              </a:rPr>
              <a:t>nei</a:t>
            </a:r>
            <a:r>
              <a:rPr lang="en-US" sz="3600" dirty="0">
                <a:solidFill>
                  <a:srgbClr val="010100"/>
                </a:solidFill>
              </a:rPr>
              <a:t> </a:t>
            </a:r>
            <a:r>
              <a:rPr lang="en-US" sz="3600" dirty="0" err="1">
                <a:solidFill>
                  <a:srgbClr val="010100"/>
                </a:solidFill>
              </a:rPr>
              <a:t>pazienti</a:t>
            </a:r>
            <a:r>
              <a:rPr lang="en-US" sz="3600" dirty="0">
                <a:solidFill>
                  <a:srgbClr val="010100"/>
                </a:solidFill>
              </a:rPr>
              <a:t> con SCC </a:t>
            </a:r>
            <a:r>
              <a:rPr lang="en-US" sz="3600" dirty="0" err="1">
                <a:solidFill>
                  <a:srgbClr val="010100"/>
                </a:solidFill>
              </a:rPr>
              <a:t>è</a:t>
            </a:r>
            <a:r>
              <a:rPr lang="en-US" sz="3600" dirty="0">
                <a:solidFill>
                  <a:srgbClr val="010100"/>
                </a:solidFill>
              </a:rPr>
              <a:t> un </a:t>
            </a:r>
            <a:r>
              <a:rPr lang="en-US" sz="3600" dirty="0" err="1">
                <a:solidFill>
                  <a:srgbClr val="010100"/>
                </a:solidFill>
              </a:rPr>
              <a:t>fattore</a:t>
            </a:r>
            <a:r>
              <a:rPr lang="en-US" sz="3600" dirty="0">
                <a:solidFill>
                  <a:srgbClr val="010100"/>
                </a:solidFill>
              </a:rPr>
              <a:t> </a:t>
            </a:r>
            <a:r>
              <a:rPr lang="en-US" sz="3600" dirty="0" err="1">
                <a:solidFill>
                  <a:srgbClr val="010100"/>
                </a:solidFill>
              </a:rPr>
              <a:t>prognostico</a:t>
            </a:r>
            <a:r>
              <a:rPr lang="en-US" sz="3600" dirty="0">
                <a:solidFill>
                  <a:srgbClr val="010100"/>
                </a:solidFill>
              </a:rPr>
              <a:t> </a:t>
            </a:r>
            <a:r>
              <a:rPr lang="en-US" sz="3600" dirty="0" err="1">
                <a:solidFill>
                  <a:srgbClr val="010100"/>
                </a:solidFill>
              </a:rPr>
              <a:t>negativo</a:t>
            </a:r>
            <a:endParaRPr lang="en-US" dirty="0">
              <a:solidFill>
                <a:srgbClr val="010100"/>
              </a:solidFill>
            </a:endParaRPr>
          </a:p>
        </p:txBody>
      </p:sp>
      <p:graphicFrame>
        <p:nvGraphicFramePr>
          <p:cNvPr id="285699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1828801" y="1447800"/>
          <a:ext cx="4586288" cy="4573587"/>
        </p:xfrm>
        <a:graphic>
          <a:graphicData uri="http://schemas.openxmlformats.org/presentationml/2006/ole">
            <p:oleObj spid="_x0000_s79874" name="Grafico" r:id="rId4" imgW="4584531" imgH="4571832" progId="MSGraph.Chart.8">
              <p:embed followColorScheme="full"/>
            </p:oleObj>
          </a:graphicData>
        </a:graphic>
      </p:graphicFrame>
      <p:sp>
        <p:nvSpPr>
          <p:cNvPr id="285700" name="Rectangle 4"/>
          <p:cNvSpPr>
            <a:spLocks noChangeArrowheads="1"/>
          </p:cNvSpPr>
          <p:nvPr/>
        </p:nvSpPr>
        <p:spPr bwMode="auto">
          <a:xfrm>
            <a:off x="6048375" y="1677988"/>
            <a:ext cx="1336675" cy="527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Durata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QRS (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msec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)</a:t>
            </a:r>
          </a:p>
        </p:txBody>
      </p:sp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6470650" y="2439988"/>
            <a:ext cx="812573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Tahoma" charset="0"/>
              </a:rPr>
              <a:t>9</a:t>
            </a:r>
            <a:r>
              <a:rPr lang="en-US" b="1" dirty="0" smtClean="0">
                <a:solidFill>
                  <a:srgbClr val="0000FF"/>
                </a:solidFill>
                <a:latin typeface="Tahoma" charset="0"/>
              </a:rPr>
              <a:t>&lt;90</a:t>
            </a:r>
            <a:endParaRPr lang="en-US" b="1" dirty="0">
              <a:solidFill>
                <a:srgbClr val="0000FF"/>
              </a:solidFill>
              <a:latin typeface="Tahoma" charset="0"/>
            </a:endParaRPr>
          </a:p>
        </p:txBody>
      </p:sp>
      <p:sp>
        <p:nvSpPr>
          <p:cNvPr id="285702" name="Rectangle 6"/>
          <p:cNvSpPr>
            <a:spLocks noChangeArrowheads="1"/>
          </p:cNvSpPr>
          <p:nvPr/>
        </p:nvSpPr>
        <p:spPr bwMode="auto">
          <a:xfrm>
            <a:off x="6470650" y="2744788"/>
            <a:ext cx="1064595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Tahoma" charset="0"/>
              </a:rPr>
              <a:t>90–120</a:t>
            </a:r>
          </a:p>
        </p:txBody>
      </p:sp>
      <p:sp>
        <p:nvSpPr>
          <p:cNvPr id="285703" name="Rectangle 7"/>
          <p:cNvSpPr>
            <a:spLocks noChangeArrowheads="1"/>
          </p:cNvSpPr>
          <p:nvPr/>
        </p:nvSpPr>
        <p:spPr bwMode="auto">
          <a:xfrm>
            <a:off x="6470650" y="3430588"/>
            <a:ext cx="1211571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Tahoma" charset="0"/>
              </a:rPr>
              <a:t>120–170</a:t>
            </a:r>
          </a:p>
        </p:txBody>
      </p:sp>
      <p:sp>
        <p:nvSpPr>
          <p:cNvPr id="285704" name="Rectangle 8"/>
          <p:cNvSpPr>
            <a:spLocks noChangeArrowheads="1"/>
          </p:cNvSpPr>
          <p:nvPr/>
        </p:nvSpPr>
        <p:spPr bwMode="auto">
          <a:xfrm>
            <a:off x="6415089" y="3811588"/>
            <a:ext cx="1211571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Tahoma" charset="0"/>
              </a:rPr>
              <a:t>170–220</a:t>
            </a:r>
          </a:p>
        </p:txBody>
      </p:sp>
      <p:sp>
        <p:nvSpPr>
          <p:cNvPr id="285705" name="Rectangle 9"/>
          <p:cNvSpPr>
            <a:spLocks noChangeArrowheads="1"/>
          </p:cNvSpPr>
          <p:nvPr/>
        </p:nvSpPr>
        <p:spPr bwMode="auto">
          <a:xfrm>
            <a:off x="6470650" y="4627563"/>
            <a:ext cx="99695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Tahoma" charset="0"/>
              </a:rPr>
              <a:t>&gt;220</a:t>
            </a:r>
          </a:p>
        </p:txBody>
      </p:sp>
      <p:sp>
        <p:nvSpPr>
          <p:cNvPr id="285706" name="Rectangle 10"/>
          <p:cNvSpPr>
            <a:spLocks noChangeArrowheads="1"/>
          </p:cNvSpPr>
          <p:nvPr/>
        </p:nvSpPr>
        <p:spPr bwMode="auto">
          <a:xfrm rot="16200000">
            <a:off x="149225" y="2947988"/>
            <a:ext cx="27971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Tahoma" charset="0"/>
              </a:rPr>
              <a:t>Sopravvivenza cumulativa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10100"/>
                </a:solidFill>
              </a:rPr>
              <a:t>ULTIME LINEE GUIDA</a:t>
            </a:r>
            <a:endParaRPr lang="it-IT" dirty="0">
              <a:solidFill>
                <a:srgbClr val="0101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106" y="635045"/>
            <a:ext cx="6618697" cy="588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Impostazioni personalizzate 5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4132</TotalTime>
  <Words>878</Words>
  <Application>Microsoft Office PowerPoint</Application>
  <PresentationFormat>Presentazione su schermo (4:3)</PresentationFormat>
  <Paragraphs>90</Paragraphs>
  <Slides>34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8" baseType="lpstr">
      <vt:lpstr>Tema di Office</vt:lpstr>
      <vt:lpstr>1_Tema di Office</vt:lpstr>
      <vt:lpstr>2_Tema di Office</vt:lpstr>
      <vt:lpstr>Grafico</vt:lpstr>
      <vt:lpstr>Diapositiva 1</vt:lpstr>
      <vt:lpstr>Lo scompenso cardiaco rappresenta uno dei maggiori problemi di salute pubblica dei paesi industrializzati</vt:lpstr>
      <vt:lpstr>Scompenso cardiaco: Incidenza</vt:lpstr>
      <vt:lpstr>Terapia di resincronizzazione ventricolare: il pacing biventricolare</vt:lpstr>
      <vt:lpstr>Tutti i trials sulla terapia di resincronizzazione cardiaca, evidenziano un beneficio clinico in termini di miglioramento della classe funzionale, qualità di vita, capacità di esercizio , frazione di eiezione del ventricolo sinistro e soprattutto diminuizione della mortalità. </vt:lpstr>
      <vt:lpstr>Meccanismi di azione della stimolazione biventricolare: miglioramento della contrattilità ventricolare</vt:lpstr>
      <vt:lpstr>-Riduzione del diametro telediastolico del ventricolo sinistro: rimodellamento inverso.  -Migliora il sincronismo contrattile fra i due    muscoli papillari con riduzione del rigurgito mitralico;  -Miglioramento del dP/dt del VS ; </vt:lpstr>
      <vt:lpstr>Il QRS largo nei pazienti con SCC è un fattore prognostico negativo</vt:lpstr>
      <vt:lpstr>ULTIME LINEE GUIDA</vt:lpstr>
      <vt:lpstr>Diapositiva 10</vt:lpstr>
      <vt:lpstr>Pz. In classe funzionale II</vt:lpstr>
      <vt:lpstr>Diapositiva 12</vt:lpstr>
      <vt:lpstr>Diapositiva 13</vt:lpstr>
      <vt:lpstr>Considerazioni Cliniche</vt:lpstr>
      <vt:lpstr>Diapositiva 15</vt:lpstr>
      <vt:lpstr>Considerazioni Cliniche</vt:lpstr>
      <vt:lpstr>Diapositiva 17</vt:lpstr>
      <vt:lpstr>Pacing biventricolare verso solo pacing ventricolare sx.</vt:lpstr>
      <vt:lpstr>Diapositiva 19</vt:lpstr>
      <vt:lpstr>Diapositiva 20</vt:lpstr>
      <vt:lpstr>CRT e Fibrillazione Atriale</vt:lpstr>
      <vt:lpstr>Diapositiva 22</vt:lpstr>
      <vt:lpstr>Pz. Con PMK: Upgrading a CRT</vt:lpstr>
      <vt:lpstr>Upgrade to CRT is associated with a high complication rate, which was 18.7% in a recent large prospective trial.w163 The decision to upgrade should therefore be made after careful assessment of the risk–benefit ratio .</vt:lpstr>
      <vt:lpstr>De Novo CRT in pz. Con indicazione convenzionale al Pacing antibradicardico</vt:lpstr>
      <vt:lpstr>Linee guida</vt:lpstr>
      <vt:lpstr>Diapositiva 27</vt:lpstr>
      <vt:lpstr>Diapositiva 28</vt:lpstr>
      <vt:lpstr>Cosa Fare ?</vt:lpstr>
      <vt:lpstr>Analisi critica dei trial alla base delle linee-guida</vt:lpstr>
      <vt:lpstr>Guida clinica in prevenzione primaria</vt:lpstr>
      <vt:lpstr>Diapositiva 32</vt:lpstr>
      <vt:lpstr>Linee-guida e preferenze del paziente</vt:lpstr>
      <vt:lpstr>Trial e mondo reale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Lee Anthony De Luca</dc:creator>
  <cp:lastModifiedBy>pc</cp:lastModifiedBy>
  <cp:revision>88</cp:revision>
  <cp:lastPrinted>2016-10-16T11:37:39Z</cp:lastPrinted>
  <dcterms:created xsi:type="dcterms:W3CDTF">2018-10-03T17:37:33Z</dcterms:created>
  <dcterms:modified xsi:type="dcterms:W3CDTF">2018-10-06T06:59:53Z</dcterms:modified>
</cp:coreProperties>
</file>