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6" r:id="rId4"/>
    <p:sldId id="298" r:id="rId5"/>
    <p:sldId id="307" r:id="rId6"/>
    <p:sldId id="292" r:id="rId7"/>
    <p:sldId id="291" r:id="rId8"/>
    <p:sldId id="293" r:id="rId9"/>
    <p:sldId id="302" r:id="rId10"/>
    <p:sldId id="304" r:id="rId11"/>
    <p:sldId id="299" r:id="rId12"/>
    <p:sldId id="303" r:id="rId13"/>
    <p:sldId id="266" r:id="rId14"/>
    <p:sldId id="269" r:id="rId15"/>
    <p:sldId id="301" r:id="rId16"/>
    <p:sldId id="294" r:id="rId17"/>
    <p:sldId id="295" r:id="rId18"/>
    <p:sldId id="286" r:id="rId19"/>
    <p:sldId id="287" r:id="rId20"/>
    <p:sldId id="310" r:id="rId21"/>
    <p:sldId id="309" r:id="rId22"/>
    <p:sldId id="289" r:id="rId23"/>
    <p:sldId id="290" r:id="rId24"/>
    <p:sldId id="305" r:id="rId25"/>
    <p:sldId id="306" r:id="rId26"/>
    <p:sldId id="288" r:id="rId27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00FF"/>
    <a:srgbClr val="CC00CC"/>
    <a:srgbClr val="660033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Foglio3!$A$2:$A$6</c:f>
              <c:strCache>
                <c:ptCount val="5"/>
                <c:pt idx="0">
                  <c:v>tumori accolte</c:v>
                </c:pt>
                <c:pt idx="1">
                  <c:v>m. psichiatriche accolte</c:v>
                </c:pt>
                <c:pt idx="2">
                  <c:v>SNC accolte</c:v>
                </c:pt>
                <c:pt idx="3">
                  <c:v>a. circolatorio accolte</c:v>
                </c:pt>
                <c:pt idx="4">
                  <c:v>codice 999 accolte</c:v>
                </c:pt>
              </c:strCache>
            </c:strRef>
          </c:cat>
          <c:val>
            <c:numRef>
              <c:f>Foglio3!$B$2:$B$6</c:f>
              <c:numCache>
                <c:formatCode>General</c:formatCode>
                <c:ptCount val="5"/>
                <c:pt idx="0">
                  <c:v>19322</c:v>
                </c:pt>
                <c:pt idx="1">
                  <c:v>7646</c:v>
                </c:pt>
                <c:pt idx="2">
                  <c:v>6223</c:v>
                </c:pt>
                <c:pt idx="3">
                  <c:v>8119</c:v>
                </c:pt>
                <c:pt idx="4">
                  <c:v>3240</c:v>
                </c:pt>
              </c:numCache>
            </c:numRef>
          </c:val>
        </c:ser>
        <c:ser>
          <c:idx val="1"/>
          <c:order val="1"/>
          <c:tx>
            <c:strRef>
              <c:f>Foglio3!$C$1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Foglio3!$A$2:$A$6</c:f>
              <c:strCache>
                <c:ptCount val="5"/>
                <c:pt idx="0">
                  <c:v>tumori accolte</c:v>
                </c:pt>
                <c:pt idx="1">
                  <c:v>m. psichiatriche accolte</c:v>
                </c:pt>
                <c:pt idx="2">
                  <c:v>SNC accolte</c:v>
                </c:pt>
                <c:pt idx="3">
                  <c:v>a. circolatorio accolte</c:v>
                </c:pt>
                <c:pt idx="4">
                  <c:v>codice 999 accolte</c:v>
                </c:pt>
              </c:strCache>
            </c:strRef>
          </c:cat>
          <c:val>
            <c:numRef>
              <c:f>Foglio3!$C$2:$C$6</c:f>
              <c:numCache>
                <c:formatCode>General</c:formatCode>
                <c:ptCount val="5"/>
                <c:pt idx="0">
                  <c:v>20476</c:v>
                </c:pt>
                <c:pt idx="1">
                  <c:v>8224</c:v>
                </c:pt>
                <c:pt idx="2">
                  <c:v>4992</c:v>
                </c:pt>
                <c:pt idx="3">
                  <c:v>8470</c:v>
                </c:pt>
                <c:pt idx="4">
                  <c:v>5100</c:v>
                </c:pt>
              </c:numCache>
            </c:numRef>
          </c:val>
        </c:ser>
        <c:ser>
          <c:idx val="2"/>
          <c:order val="2"/>
          <c:tx>
            <c:strRef>
              <c:f>Foglio3!$D$1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Foglio3!$A$2:$A$6</c:f>
              <c:strCache>
                <c:ptCount val="5"/>
                <c:pt idx="0">
                  <c:v>tumori accolte</c:v>
                </c:pt>
                <c:pt idx="1">
                  <c:v>m. psichiatriche accolte</c:v>
                </c:pt>
                <c:pt idx="2">
                  <c:v>SNC accolte</c:v>
                </c:pt>
                <c:pt idx="3">
                  <c:v>a. circolatorio accolte</c:v>
                </c:pt>
                <c:pt idx="4">
                  <c:v>codice 999 accolte</c:v>
                </c:pt>
              </c:strCache>
            </c:strRef>
          </c:cat>
          <c:val>
            <c:numRef>
              <c:f>Foglio3!$D$2:$D$6</c:f>
              <c:numCache>
                <c:formatCode>General</c:formatCode>
                <c:ptCount val="5"/>
                <c:pt idx="0">
                  <c:v>23784</c:v>
                </c:pt>
                <c:pt idx="1">
                  <c:v>10985</c:v>
                </c:pt>
                <c:pt idx="2">
                  <c:v>6668</c:v>
                </c:pt>
                <c:pt idx="3">
                  <c:v>12452</c:v>
                </c:pt>
                <c:pt idx="4">
                  <c:v>6425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60832"/>
        <c:axId val="132833664"/>
        <c:axId val="0"/>
      </c:bar3DChart>
      <c:catAx>
        <c:axId val="13236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33664"/>
        <c:crosses val="autoZero"/>
        <c:auto val="1"/>
        <c:lblAlgn val="ctr"/>
        <c:lblOffset val="100"/>
        <c:noMultiLvlLbl val="0"/>
      </c:catAx>
      <c:valAx>
        <c:axId val="13283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360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url=http://www.il-portico.it/inps-aperto-bando-per-bonus-bebe/inps-logo/&amp;rct=j&amp;frm=1&amp;q=&amp;esrc=s&amp;sa=U&amp;ei=LfMfVK-7K8aVO6C1gPgK&amp;ved=0CBoQ9QEwAg&amp;sig2=Ivk02W9XYu_r85-6Y91tyA&amp;usg=AFQjCNEA7q6Fj4AmAWrA92zZGpc5RvU8m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embolism" TargetMode="External"/><Relationship Id="rId2" Type="http://schemas.openxmlformats.org/officeDocument/2006/relationships/hyperlink" Target="https://www.sciencedirect.com/topics/medicine-and-dentistry/echocardiograph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topics/medicine-and-dentistry/transient-ischemic-attack" TargetMode="External"/><Relationship Id="rId4" Type="http://schemas.openxmlformats.org/officeDocument/2006/relationships/hyperlink" Target="https://www.sciencedirect.com/topics/medicine-and-dentistry/syncop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9175" y="152400"/>
            <a:ext cx="4155033" cy="1836440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XXVIII CONGRESSO NAZIONALE ANCE</a:t>
            </a:r>
            <a:r>
              <a:rPr lang="it-IT" sz="1600" b="1" dirty="0" smtClean="0">
                <a:solidFill>
                  <a:srgbClr val="0000FF"/>
                </a:solidFill>
              </a:rPr>
              <a:t/>
            </a:r>
            <a:br>
              <a:rPr lang="it-IT" sz="1600" b="1" dirty="0" smtClean="0">
                <a:solidFill>
                  <a:srgbClr val="0000FF"/>
                </a:solidFill>
              </a:rPr>
            </a:br>
            <a:r>
              <a:rPr lang="it-IT" sz="1600" b="1" dirty="0" smtClean="0">
                <a:solidFill>
                  <a:srgbClr val="0000FF"/>
                </a:solidFill>
              </a:rPr>
              <a:t>4-7 </a:t>
            </a:r>
            <a:r>
              <a:rPr lang="it-IT" sz="1600" b="1" dirty="0">
                <a:solidFill>
                  <a:srgbClr val="0000FF"/>
                </a:solidFill>
              </a:rPr>
              <a:t>Ottobre 2018, Giardini Naxos (ME</a:t>
            </a:r>
            <a:r>
              <a:rPr lang="it-IT" sz="1600" b="1" dirty="0" smtClean="0">
                <a:solidFill>
                  <a:srgbClr val="0000FF"/>
                </a:solidFill>
              </a:rPr>
              <a:t>)</a:t>
            </a:r>
            <a:r>
              <a:rPr lang="it-IT" sz="1600" b="1" dirty="0">
                <a:solidFill>
                  <a:srgbClr val="0000FF"/>
                </a:solidFill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</a:rPr>
              <a:t/>
            </a:r>
            <a:br>
              <a:rPr lang="it-IT" sz="1600" b="1" dirty="0" smtClean="0">
                <a:solidFill>
                  <a:srgbClr val="0000FF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Congresso </a:t>
            </a:r>
            <a:r>
              <a:rPr lang="it-IT" sz="1800" b="1" dirty="0">
                <a:solidFill>
                  <a:srgbClr val="FF0000"/>
                </a:solidFill>
              </a:rPr>
              <a:t>Nazionale </a:t>
            </a:r>
            <a:r>
              <a:rPr lang="it-IT" sz="1800" b="1" dirty="0" smtClean="0">
                <a:solidFill>
                  <a:srgbClr val="FF0000"/>
                </a:solidFill>
              </a:rPr>
              <a:t>ANCE</a:t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600" b="1" dirty="0" smtClean="0">
                <a:solidFill>
                  <a:srgbClr val="0000FF"/>
                </a:solidFill>
              </a:rPr>
              <a:t>Centro </a:t>
            </a:r>
            <a:r>
              <a:rPr lang="it-IT" sz="1600" b="1" dirty="0">
                <a:solidFill>
                  <a:srgbClr val="0000FF"/>
                </a:solidFill>
              </a:rPr>
              <a:t>Congressi Hilton Giardini Naxos</a:t>
            </a:r>
            <a:br>
              <a:rPr lang="it-IT" sz="1600" b="1" dirty="0">
                <a:solidFill>
                  <a:srgbClr val="0000FF"/>
                </a:solidFill>
              </a:rPr>
            </a:br>
            <a:r>
              <a:rPr lang="it-IT" sz="1600" b="1" dirty="0">
                <a:solidFill>
                  <a:srgbClr val="0000FF"/>
                </a:solidFill>
              </a:rPr>
              <a:t>Taormina- ME</a:t>
            </a:r>
            <a:endParaRPr lang="it-IT" sz="16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988840"/>
            <a:ext cx="8242498" cy="456436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altLang="it-IT" sz="18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it-IT" sz="2000" b="1" dirty="0">
                <a:solidFill>
                  <a:schemeClr val="tx1"/>
                </a:solidFill>
              </a:rPr>
              <a:t>SABATO </a:t>
            </a:r>
            <a:r>
              <a:rPr lang="it-IT" sz="2000" b="1" dirty="0" smtClean="0">
                <a:solidFill>
                  <a:schemeClr val="tx1"/>
                </a:solidFill>
              </a:rPr>
              <a:t>06 OTTOBRE 2018</a:t>
            </a:r>
          </a:p>
          <a:p>
            <a:pPr>
              <a:lnSpc>
                <a:spcPct val="80000"/>
              </a:lnSpc>
              <a:defRPr/>
            </a:pPr>
            <a:r>
              <a:rPr lang="it-IT" sz="1800" b="1" dirty="0">
                <a:solidFill>
                  <a:schemeClr val="tx1"/>
                </a:solidFill>
              </a:rPr>
              <a:t>ORE </a:t>
            </a:r>
            <a:r>
              <a:rPr lang="it-IT" sz="1800" b="1" dirty="0" smtClean="0">
                <a:solidFill>
                  <a:schemeClr val="tx1"/>
                </a:solidFill>
              </a:rPr>
              <a:t>16:30 – 17:30</a:t>
            </a:r>
          </a:p>
          <a:p>
            <a:pPr>
              <a:lnSpc>
                <a:spcPct val="80000"/>
              </a:lnSpc>
              <a:defRPr/>
            </a:pPr>
            <a:endParaRPr lang="it-IT" sz="18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it-IT" sz="2100" b="1" dirty="0" smtClean="0">
                <a:solidFill>
                  <a:srgbClr val="0000FF"/>
                </a:solidFill>
              </a:rPr>
              <a:t>SESSIONE</a:t>
            </a:r>
            <a:endParaRPr lang="it-IT" sz="2100" b="1" dirty="0">
              <a:solidFill>
                <a:srgbClr val="0000FF"/>
              </a:solidFill>
            </a:endParaRPr>
          </a:p>
          <a:p>
            <a:pPr hangingPunct="0">
              <a:defRPr/>
            </a:pPr>
            <a:r>
              <a:rPr lang="it-IT" sz="2100" b="1" dirty="0">
                <a:solidFill>
                  <a:srgbClr val="0000FF"/>
                </a:solidFill>
              </a:rPr>
              <a:t>CARDIOLOGIA </a:t>
            </a:r>
            <a:r>
              <a:rPr lang="it-IT" sz="2100" b="1" dirty="0" smtClean="0">
                <a:solidFill>
                  <a:srgbClr val="0000FF"/>
                </a:solidFill>
              </a:rPr>
              <a:t>FORENSE</a:t>
            </a:r>
            <a:endParaRPr lang="it-IT" sz="2100" b="1" dirty="0">
              <a:solidFill>
                <a:srgbClr val="0000FF"/>
              </a:solidFill>
            </a:endParaRPr>
          </a:p>
          <a:p>
            <a:pPr hangingPunct="0">
              <a:defRPr/>
            </a:pPr>
            <a:r>
              <a:rPr lang="it-IT" sz="2100" b="1" dirty="0">
                <a:solidFill>
                  <a:srgbClr val="FF0000"/>
                </a:solidFill>
              </a:rPr>
              <a:t>Moderatori: S. Cocuzza (Caltanissetta), M. Piccioni (Roma</a:t>
            </a:r>
            <a:r>
              <a:rPr lang="it-IT" sz="2100" b="1" dirty="0" smtClean="0">
                <a:solidFill>
                  <a:srgbClr val="FF0000"/>
                </a:solidFill>
              </a:rPr>
              <a:t>)</a:t>
            </a:r>
          </a:p>
          <a:p>
            <a:pPr hangingPunct="0">
              <a:defRPr/>
            </a:pPr>
            <a:endParaRPr lang="it-IT" altLang="it-IT" sz="1600" b="1" dirty="0" smtClean="0"/>
          </a:p>
          <a:p>
            <a:pPr>
              <a:defRPr/>
            </a:pPr>
            <a:r>
              <a:rPr lang="it-IT" sz="3400" b="1" dirty="0">
                <a:solidFill>
                  <a:srgbClr val="FF0000"/>
                </a:solidFill>
              </a:rPr>
              <a:t>Tumori cardiaci primitivi e secondari.</a:t>
            </a:r>
          </a:p>
          <a:p>
            <a:pPr>
              <a:defRPr/>
            </a:pPr>
            <a:r>
              <a:rPr lang="it-IT" sz="3400" b="1" dirty="0">
                <a:solidFill>
                  <a:srgbClr val="FF0000"/>
                </a:solidFill>
              </a:rPr>
              <a:t>Valutazione medico legale in ambito previdenziale</a:t>
            </a:r>
          </a:p>
          <a:p>
            <a:pPr>
              <a:defRPr/>
            </a:pPr>
            <a:r>
              <a:rPr lang="it-IT" sz="3400" b="1" dirty="0">
                <a:solidFill>
                  <a:srgbClr val="FF0000"/>
                </a:solidFill>
              </a:rPr>
              <a:t>ed assistenziale.</a:t>
            </a:r>
            <a:r>
              <a:rPr lang="it-IT" sz="3400" dirty="0" smtClean="0">
                <a:solidFill>
                  <a:srgbClr val="0000FF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300" b="1" u="sng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300" b="1" u="sng" dirty="0" smtClean="0">
                <a:solidFill>
                  <a:schemeClr val="tx1"/>
                </a:solidFill>
              </a:rPr>
              <a:t>Relatore</a:t>
            </a:r>
            <a:r>
              <a:rPr lang="it-IT" sz="2300" b="1" dirty="0" smtClean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chemeClr val="tx1"/>
                </a:solidFill>
              </a:rPr>
              <a:t>***Dott. Angelo Porrone</a:t>
            </a:r>
          </a:p>
          <a:p>
            <a:pPr>
              <a:defRPr/>
            </a:pPr>
            <a:r>
              <a:rPr lang="it-IT" sz="2300" b="1" dirty="0" smtClean="0">
                <a:solidFill>
                  <a:srgbClr val="0000FF"/>
                </a:solidFill>
              </a:rPr>
              <a:t>*** </a:t>
            </a:r>
            <a:r>
              <a:rPr lang="it-IT" sz="2300" b="1" dirty="0">
                <a:solidFill>
                  <a:srgbClr val="0000FF"/>
                </a:solidFill>
              </a:rPr>
              <a:t>Responsabile Unità Operativa Complessa, Area Studi, Ricerca e  Procedure Medico Legali </a:t>
            </a:r>
          </a:p>
          <a:p>
            <a:pPr>
              <a:defRPr/>
            </a:pPr>
            <a:r>
              <a:rPr lang="it-IT" sz="2300" b="1" dirty="0">
                <a:solidFill>
                  <a:srgbClr val="0000FF"/>
                </a:solidFill>
              </a:rPr>
              <a:t>Coordinamento Generale Medico Legale INPS - Roma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51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s://encrypted-tbn1.gstatic.com/images?q=tbn:ANd9GcQZtuI9EBGDZslbcd7q53uxhEd_Dkqa9xPRZ-NS-NpNIXeWrPXN3R9QpH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79400"/>
            <a:ext cx="1656184" cy="10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8874"/>
            <a:ext cx="2520280" cy="10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1"/>
    </mc:Choice>
    <mc:Fallback xmlns="">
      <p:transition spd="slow" advTm="346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TUMORI CARDIACI – ECOCG: 1) MIXOMA ATRIO SN –  2) FE PAPILLARE</a:t>
            </a:r>
            <a:endParaRPr lang="it-IT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64704"/>
            <a:ext cx="5319315" cy="26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501008"/>
            <a:ext cx="5319315" cy="31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80" y="764704"/>
            <a:ext cx="3201783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4"/>
    </mc:Choice>
    <mc:Fallback xmlns="">
      <p:transition spd="slow" advTm="370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346050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TUMORI PRIMITIVI MALIGNI CARDIACI - SARCOMI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832648"/>
          </a:xfrm>
        </p:spPr>
        <p:txBody>
          <a:bodyPr>
            <a:noAutofit/>
          </a:bodyPr>
          <a:lstStyle/>
          <a:p>
            <a:r>
              <a:rPr lang="it-IT" sz="1800" b="1" u="sng" dirty="0" smtClean="0">
                <a:solidFill>
                  <a:srgbClr val="FF0000"/>
                </a:solidFill>
              </a:rPr>
              <a:t>I SARCOMI </a:t>
            </a:r>
            <a:r>
              <a:rPr lang="it-IT" sz="1800" dirty="0"/>
              <a:t>(</a:t>
            </a:r>
            <a:r>
              <a:rPr lang="it-IT" sz="1800" b="1" u="sng" dirty="0">
                <a:solidFill>
                  <a:srgbClr val="FF0000"/>
                </a:solidFill>
              </a:rPr>
              <a:t>massa multipla, biancastra  ruvida e consistenza dura)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sono </a:t>
            </a:r>
            <a:r>
              <a:rPr lang="it-IT" sz="1800" b="1" u="sng" dirty="0">
                <a:solidFill>
                  <a:srgbClr val="FF00FF"/>
                </a:solidFill>
              </a:rPr>
              <a:t>i tumori maligni primitivi cardiaci più </a:t>
            </a:r>
            <a:r>
              <a:rPr lang="it-IT" sz="1800" b="1" u="sng" dirty="0" smtClean="0">
                <a:solidFill>
                  <a:srgbClr val="FF00FF"/>
                </a:solidFill>
              </a:rPr>
              <a:t>comuni, senza predilezione di sede </a:t>
            </a:r>
            <a:r>
              <a:rPr lang="it-IT" sz="1800" dirty="0" smtClean="0"/>
              <a:t> rappresentano il </a:t>
            </a:r>
            <a:r>
              <a:rPr lang="it-IT" sz="1800" b="1" u="sng" dirty="0">
                <a:solidFill>
                  <a:srgbClr val="FF0000"/>
                </a:solidFill>
              </a:rPr>
              <a:t>76% di tutte le forme primitive maligne</a:t>
            </a:r>
            <a:r>
              <a:rPr lang="it-IT" sz="1800" dirty="0"/>
              <a:t>, seguiti </a:t>
            </a:r>
            <a:r>
              <a:rPr lang="it-IT" sz="1800" b="1" u="sng" dirty="0">
                <a:solidFill>
                  <a:srgbClr val="006600"/>
                </a:solidFill>
              </a:rPr>
              <a:t>dai linfomi </a:t>
            </a:r>
            <a:r>
              <a:rPr lang="it-IT" sz="1800" b="1" u="sng" dirty="0" smtClean="0">
                <a:solidFill>
                  <a:srgbClr val="006600"/>
                </a:solidFill>
              </a:rPr>
              <a:t>primari (LNH a grandi cellule B, non HIV +, se diagnosi tarda infausto) </a:t>
            </a:r>
            <a:r>
              <a:rPr lang="it-IT" sz="1800" dirty="0"/>
              <a:t>e </a:t>
            </a:r>
            <a:r>
              <a:rPr lang="it-IT" sz="1800" b="1" u="sng" dirty="0">
                <a:solidFill>
                  <a:srgbClr val="FF00FF"/>
                </a:solidFill>
              </a:rPr>
              <a:t>dai mesoteliomi </a:t>
            </a:r>
            <a:r>
              <a:rPr lang="it-IT" sz="1800" dirty="0" smtClean="0"/>
              <a:t>(restante </a:t>
            </a:r>
            <a:r>
              <a:rPr lang="it-IT" sz="1800" dirty="0"/>
              <a:t>5</a:t>
            </a:r>
            <a:r>
              <a:rPr lang="it-IT" sz="1800" dirty="0" smtClean="0"/>
              <a:t>%). </a:t>
            </a:r>
          </a:p>
          <a:p>
            <a:r>
              <a:rPr lang="it-IT" sz="2400" b="1" u="sng" dirty="0" smtClean="0">
                <a:solidFill>
                  <a:srgbClr val="006600"/>
                </a:solidFill>
              </a:rPr>
              <a:t>L’escissione </a:t>
            </a:r>
            <a:r>
              <a:rPr lang="it-IT" sz="2400" b="1" u="sng" dirty="0">
                <a:solidFill>
                  <a:srgbClr val="006600"/>
                </a:solidFill>
              </a:rPr>
              <a:t>chirurgica </a:t>
            </a:r>
            <a:r>
              <a:rPr lang="it-IT" sz="1800" dirty="0"/>
              <a:t>è </a:t>
            </a:r>
            <a:r>
              <a:rPr lang="it-IT" sz="1800" dirty="0" smtClean="0"/>
              <a:t> terapia più </a:t>
            </a:r>
            <a:r>
              <a:rPr lang="it-IT" sz="1800" dirty="0"/>
              <a:t>efficace per i tumori maligni cardiaci primitivi. </a:t>
            </a:r>
            <a:r>
              <a:rPr lang="it-IT" sz="1800" dirty="0" smtClean="0"/>
              <a:t>Tuttavia</a:t>
            </a:r>
            <a:r>
              <a:rPr lang="it-IT" sz="1800" dirty="0"/>
              <a:t>, la </a:t>
            </a:r>
            <a:r>
              <a:rPr lang="it-IT" sz="1800" b="1" u="sng" dirty="0">
                <a:solidFill>
                  <a:srgbClr val="9900FF"/>
                </a:solidFill>
              </a:rPr>
              <a:t>prognosi è molto severa a dispetto di ulteriori trattamenti adiuvanti</a:t>
            </a:r>
            <a:r>
              <a:rPr lang="it-IT" sz="1800" dirty="0"/>
              <a:t>, come ad esempio la radioterapia e la chemioterapia, con </a:t>
            </a:r>
            <a:r>
              <a:rPr lang="it-IT" sz="1800" b="1" u="sng" dirty="0">
                <a:solidFill>
                  <a:srgbClr val="FF0000"/>
                </a:solidFill>
              </a:rPr>
              <a:t>una sopravvivenza media di meno di un anno</a:t>
            </a:r>
            <a:r>
              <a:rPr lang="it-IT" sz="1800" dirty="0"/>
              <a:t>, e con </a:t>
            </a:r>
            <a:r>
              <a:rPr lang="it-IT" sz="2000" b="1" u="sng" dirty="0">
                <a:solidFill>
                  <a:srgbClr val="9900FF"/>
                </a:solidFill>
              </a:rPr>
              <a:t>l’80%</a:t>
            </a:r>
            <a:r>
              <a:rPr lang="it-IT" sz="1800" b="1" u="sng" dirty="0">
                <a:solidFill>
                  <a:srgbClr val="9900FF"/>
                </a:solidFill>
              </a:rPr>
              <a:t> dei pazienti che già presentare infiltrazione diffusa del cuore e metastasi al momento della diagnosi</a:t>
            </a:r>
            <a:r>
              <a:rPr lang="it-IT" sz="1800" dirty="0"/>
              <a:t>. 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dirty="0"/>
              <a:t>Un </a:t>
            </a:r>
            <a:r>
              <a:rPr lang="it-IT" sz="1800" b="1" u="sng" dirty="0">
                <a:solidFill>
                  <a:srgbClr val="0000FF"/>
                </a:solidFill>
              </a:rPr>
              <a:t>decorso meno </a:t>
            </a:r>
            <a:r>
              <a:rPr lang="it-IT" sz="1800" b="1" u="sng" dirty="0" smtClean="0">
                <a:solidFill>
                  <a:srgbClr val="0000FF"/>
                </a:solidFill>
              </a:rPr>
              <a:t>aggressivo </a:t>
            </a:r>
            <a:r>
              <a:rPr lang="it-IT" sz="1800" dirty="0"/>
              <a:t>sembra </a:t>
            </a:r>
            <a:r>
              <a:rPr lang="it-IT" sz="1800" dirty="0" smtClean="0"/>
              <a:t>correlato: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alla </a:t>
            </a:r>
            <a:r>
              <a:rPr lang="it-IT" sz="1800" b="1" dirty="0">
                <a:solidFill>
                  <a:srgbClr val="FF0000"/>
                </a:solidFill>
              </a:rPr>
              <a:t>posizione atriale sinistra</a:t>
            </a:r>
            <a:r>
              <a:rPr lang="it-IT" sz="1800" dirty="0"/>
              <a:t>, </a:t>
            </a:r>
            <a:endParaRPr lang="it-IT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a </a:t>
            </a:r>
            <a:r>
              <a:rPr lang="it-IT" sz="1800" dirty="0"/>
              <a:t>un </a:t>
            </a:r>
            <a:r>
              <a:rPr lang="it-IT" sz="1800" b="1" u="sng" dirty="0">
                <a:solidFill>
                  <a:srgbClr val="FF0000"/>
                </a:solidFill>
              </a:rPr>
              <a:t>basso </a:t>
            </a:r>
            <a:r>
              <a:rPr lang="it-IT" sz="1800" b="1" u="sng" dirty="0" err="1">
                <a:solidFill>
                  <a:srgbClr val="FF0000"/>
                </a:solidFill>
              </a:rPr>
              <a:t>grading</a:t>
            </a:r>
            <a:r>
              <a:rPr lang="it-IT" sz="1800" b="1" u="sng" dirty="0">
                <a:solidFill>
                  <a:srgbClr val="FF0000"/>
                </a:solidFill>
              </a:rPr>
              <a:t> istologico</a:t>
            </a:r>
            <a:r>
              <a:rPr lang="it-IT" sz="1800" dirty="0"/>
              <a:t>, con scarsa pleomorfismo cellulare e bassa attività mitotica, </a:t>
            </a:r>
            <a:r>
              <a:rPr lang="it-IT" sz="1800" dirty="0" smtClean="0"/>
              <a:t> assenza </a:t>
            </a:r>
            <a:r>
              <a:rPr lang="it-IT" sz="1800" dirty="0"/>
              <a:t>di necrosi, e </a:t>
            </a:r>
            <a:endParaRPr lang="it-IT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1800" b="1" u="sng" dirty="0" smtClean="0">
                <a:solidFill>
                  <a:srgbClr val="FF0000"/>
                </a:solidFill>
              </a:rPr>
              <a:t>assenza </a:t>
            </a:r>
            <a:r>
              <a:rPr lang="it-IT" sz="1800" b="1" u="sng" dirty="0">
                <a:solidFill>
                  <a:srgbClr val="FF0000"/>
                </a:solidFill>
              </a:rPr>
              <a:t>di metastasi </a:t>
            </a:r>
            <a:r>
              <a:rPr lang="it-IT" sz="1800" dirty="0"/>
              <a:t>alla </a:t>
            </a:r>
            <a:r>
              <a:rPr lang="it-IT" sz="1800" dirty="0" smtClean="0"/>
              <a:t>diagnosi.</a:t>
            </a:r>
          </a:p>
          <a:p>
            <a:r>
              <a:rPr lang="it-IT" sz="1800" dirty="0"/>
              <a:t>Sono </a:t>
            </a:r>
            <a:r>
              <a:rPr lang="it-IT" sz="1800" b="1" u="sng" dirty="0">
                <a:solidFill>
                  <a:srgbClr val="0000FF"/>
                </a:solidFill>
              </a:rPr>
              <a:t>frequenti metastasi polmonari</a:t>
            </a:r>
            <a:r>
              <a:rPr lang="it-IT" sz="1800" dirty="0"/>
              <a:t>, e la </a:t>
            </a:r>
            <a:r>
              <a:rPr lang="it-IT" sz="1800" b="1" u="sng" dirty="0">
                <a:solidFill>
                  <a:srgbClr val="9900FF"/>
                </a:solidFill>
              </a:rPr>
              <a:t>sopravvivenza</a:t>
            </a:r>
            <a:r>
              <a:rPr lang="it-IT" sz="1800" dirty="0"/>
              <a:t> dopo la diagnosi </a:t>
            </a:r>
            <a:r>
              <a:rPr lang="it-IT" sz="1800" b="1" u="sng" dirty="0">
                <a:solidFill>
                  <a:srgbClr val="FF0000"/>
                </a:solidFill>
              </a:rPr>
              <a:t>raramente supera i 6 mesi</a:t>
            </a:r>
            <a:r>
              <a:rPr lang="it-IT" sz="1800" dirty="0"/>
              <a:t>. </a:t>
            </a:r>
          </a:p>
          <a:p>
            <a:r>
              <a:rPr lang="it-IT" sz="1800" dirty="0"/>
              <a:t>Si tratta prevalentemente di una </a:t>
            </a:r>
            <a:r>
              <a:rPr lang="it-IT" sz="1800" b="1" u="sng" dirty="0">
                <a:solidFill>
                  <a:srgbClr val="FF0000"/>
                </a:solidFill>
              </a:rPr>
              <a:t>neoplasia intramurale, brunastra e lobulata, infiltrante la parete.</a:t>
            </a:r>
          </a:p>
          <a:p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49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97"/>
    </mc:Choice>
    <mc:Fallback xmlns="">
      <p:transition spd="slow" advTm="7649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0405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Sarcomi cardiaci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446449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u="sng" dirty="0" smtClean="0">
                <a:solidFill>
                  <a:srgbClr val="FF0000"/>
                </a:solidFill>
              </a:rPr>
              <a:t>Angiosarcoma</a:t>
            </a:r>
            <a:endParaRPr lang="it-IT" sz="1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0000FF"/>
                </a:solidFill>
              </a:rPr>
              <a:t>Gli angiosarcomi rappresentano circa il 40% dei sarcomi cardiaci </a:t>
            </a:r>
            <a:r>
              <a:rPr lang="it-IT" sz="1600" dirty="0"/>
              <a:t>e sono tipicamente presenti nel </a:t>
            </a:r>
            <a:r>
              <a:rPr lang="it-IT" sz="1600" b="1" u="sng" dirty="0">
                <a:solidFill>
                  <a:srgbClr val="FF0000"/>
                </a:solidFill>
              </a:rPr>
              <a:t>solco atrioventricolare destro </a:t>
            </a:r>
            <a:r>
              <a:rPr lang="it-IT" sz="1600" dirty="0"/>
              <a:t>, con frequente </a:t>
            </a:r>
            <a:r>
              <a:rPr lang="it-IT" sz="1600" b="1" u="sng" dirty="0">
                <a:solidFill>
                  <a:srgbClr val="FF0000"/>
                </a:solidFill>
              </a:rPr>
              <a:t>coinvolgimento del pericardio</a:t>
            </a:r>
            <a:r>
              <a:rPr lang="it-IT" sz="1600" dirty="0"/>
              <a:t> e della parete atriale destra . </a:t>
            </a:r>
            <a:r>
              <a:rPr lang="it-IT" sz="1600" dirty="0" smtClean="0"/>
              <a:t>Nella </a:t>
            </a:r>
            <a:r>
              <a:rPr lang="it-IT" sz="1600" b="1" u="sng" dirty="0">
                <a:solidFill>
                  <a:srgbClr val="0000FF"/>
                </a:solidFill>
              </a:rPr>
              <a:t>risonanza magnetica cardiaca </a:t>
            </a:r>
            <a:r>
              <a:rPr lang="it-IT" sz="1600" dirty="0"/>
              <a:t>, l'angiosarcoma appare come una </a:t>
            </a:r>
            <a:r>
              <a:rPr lang="it-IT" sz="1600" b="1" u="sng" dirty="0">
                <a:solidFill>
                  <a:srgbClr val="9900FF"/>
                </a:solidFill>
              </a:rPr>
              <a:t>massa nodulare eterogenea nell'atrio destro </a:t>
            </a:r>
            <a:r>
              <a:rPr lang="it-IT" sz="1600" dirty="0"/>
              <a:t>e, grossolanamente, vi sono </a:t>
            </a:r>
            <a:r>
              <a:rPr lang="it-IT" sz="1600" b="1" u="sng" dirty="0">
                <a:solidFill>
                  <a:srgbClr val="0000FF"/>
                </a:solidFill>
              </a:rPr>
              <a:t>invariabilmente aree di emorragia </a:t>
            </a:r>
            <a:r>
              <a:rPr lang="it-IT" sz="1600" dirty="0" smtClean="0"/>
              <a:t>. </a:t>
            </a:r>
            <a:r>
              <a:rPr lang="it-IT" sz="1600" dirty="0"/>
              <a:t>Istologicamente, alcune aree mostrano endoteliale differenziazione con formazione di anastomotici canali con </a:t>
            </a:r>
            <a:r>
              <a:rPr lang="it-IT" sz="1600" b="1" u="sng" dirty="0">
                <a:solidFill>
                  <a:srgbClr val="FF0000"/>
                </a:solidFill>
              </a:rPr>
              <a:t>cellule atipiche aventi </a:t>
            </a:r>
            <a:r>
              <a:rPr lang="it-IT" sz="1600" b="1" u="sng" dirty="0" smtClean="0">
                <a:solidFill>
                  <a:srgbClr val="FF0000"/>
                </a:solidFill>
              </a:rPr>
              <a:t>attività mitotica</a:t>
            </a:r>
            <a:r>
              <a:rPr lang="it-IT" sz="1600" b="1" dirty="0" smtClean="0">
                <a:solidFill>
                  <a:srgbClr val="FF0000"/>
                </a:solidFill>
              </a:rPr>
              <a:t>. </a:t>
            </a:r>
            <a:r>
              <a:rPr lang="it-IT" sz="1600" dirty="0"/>
              <a:t>Altri tumori sono principalmente fusi, nel qual caso </a:t>
            </a:r>
            <a:r>
              <a:rPr lang="it-IT" sz="1600" b="1" dirty="0">
                <a:solidFill>
                  <a:srgbClr val="FF0000"/>
                </a:solidFill>
              </a:rPr>
              <a:t>la differenziazione endoteliale può richiedere una verifica con colorazione immunoistochimica </a:t>
            </a:r>
            <a:r>
              <a:rPr lang="it-IT" sz="1600" dirty="0"/>
              <a:t>. I tumori occasionali appaiono di </a:t>
            </a:r>
            <a:r>
              <a:rPr lang="it-IT" sz="1600" b="1" u="sng" dirty="0">
                <a:solidFill>
                  <a:srgbClr val="0000FF"/>
                </a:solidFill>
              </a:rPr>
              <a:t>grado relativamente basso</a:t>
            </a:r>
            <a:r>
              <a:rPr lang="it-IT" sz="1600" dirty="0"/>
              <a:t>, nel qual caso la differenziazione da emangioma , che ha anche una predilezione per l'atrio destro, può essere difficile. </a:t>
            </a:r>
            <a:r>
              <a:rPr lang="it-IT" sz="1600" b="1" dirty="0">
                <a:solidFill>
                  <a:srgbClr val="FF0000"/>
                </a:solidFill>
              </a:rPr>
              <a:t>Il tempo di </a:t>
            </a:r>
            <a:r>
              <a:rPr lang="it-IT" sz="1600" b="1" u="sng" dirty="0">
                <a:solidFill>
                  <a:srgbClr val="FF0000"/>
                </a:solidFill>
              </a:rPr>
              <a:t>sopravvivenza dell'angiosarcoma </a:t>
            </a:r>
            <a:r>
              <a:rPr lang="it-IT" sz="1600" b="1" dirty="0">
                <a:solidFill>
                  <a:srgbClr val="FF0000"/>
                </a:solidFill>
              </a:rPr>
              <a:t>è più breve di quello di altri sottotipi istologici, con una </a:t>
            </a:r>
            <a:r>
              <a:rPr lang="it-IT" sz="1600" b="1" u="sng" dirty="0">
                <a:solidFill>
                  <a:srgbClr val="FF0000"/>
                </a:solidFill>
              </a:rPr>
              <a:t>media di circa 1 anno</a:t>
            </a:r>
            <a:r>
              <a:rPr lang="it-IT" sz="1600" dirty="0"/>
              <a:t>, ad eccezione degli </a:t>
            </a:r>
            <a:r>
              <a:rPr lang="it-IT" sz="1600" b="1" dirty="0">
                <a:solidFill>
                  <a:srgbClr val="0000FF"/>
                </a:solidFill>
              </a:rPr>
              <a:t>improbabili tumori che possono essere completamente asportati</a:t>
            </a:r>
            <a:r>
              <a:rPr lang="it-IT" sz="1600" dirty="0"/>
              <a:t>.</a:t>
            </a:r>
          </a:p>
        </p:txBody>
      </p:sp>
      <p:pic>
        <p:nvPicPr>
          <p:cNvPr id="9218" name="Picture 2" descr="https://ars.els-cdn.com/content/image/1-s2.0-S1556086415001094-g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32448" cy="31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716016" y="3936896"/>
            <a:ext cx="42484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u="sng" dirty="0">
                <a:solidFill>
                  <a:srgbClr val="FF0000"/>
                </a:solidFill>
              </a:rPr>
              <a:t>Angiosarcoma in una donna di 35 anni</a:t>
            </a:r>
            <a:r>
              <a:rPr lang="it-IT" sz="1300" dirty="0"/>
              <a:t>. </a:t>
            </a:r>
            <a:r>
              <a:rPr lang="it-IT" sz="1300" b="1" dirty="0">
                <a:solidFill>
                  <a:srgbClr val="0000FF"/>
                </a:solidFill>
              </a:rPr>
              <a:t>( A ) La scansione </a:t>
            </a:r>
            <a:r>
              <a:rPr lang="it-IT" sz="1300" b="1" u="sng" dirty="0">
                <a:solidFill>
                  <a:srgbClr val="0000FF"/>
                </a:solidFill>
              </a:rPr>
              <a:t>tomografica computerizzata </a:t>
            </a:r>
            <a:r>
              <a:rPr lang="it-IT" sz="1300" u="sng" dirty="0"/>
              <a:t>assiale </a:t>
            </a:r>
            <a:r>
              <a:rPr lang="it-IT" sz="1300" dirty="0"/>
              <a:t>potenziata dal contrasto (finestra dei tessuti molli) </a:t>
            </a:r>
            <a:r>
              <a:rPr lang="it-IT" sz="1300" b="1" dirty="0">
                <a:solidFill>
                  <a:srgbClr val="0000FF"/>
                </a:solidFill>
              </a:rPr>
              <a:t>mostra </a:t>
            </a:r>
            <a:r>
              <a:rPr lang="it-IT" sz="1300" b="1" i="1" u="sng" dirty="0">
                <a:solidFill>
                  <a:srgbClr val="0000FF"/>
                </a:solidFill>
              </a:rPr>
              <a:t>una massa eterogenea ( frecce ) che riempie la camera atriale destra </a:t>
            </a:r>
            <a:r>
              <a:rPr lang="it-IT" sz="1300" dirty="0"/>
              <a:t>. </a:t>
            </a:r>
            <a:r>
              <a:rPr lang="it-IT" sz="1300" b="1" u="sng" dirty="0">
                <a:solidFill>
                  <a:srgbClr val="FF0000"/>
                </a:solidFill>
              </a:rPr>
              <a:t>( B ) L' immagine di risonanza magnetica </a:t>
            </a:r>
            <a:r>
              <a:rPr lang="it-IT" sz="1300" dirty="0"/>
              <a:t>ponderata T1 (sangue nero ) coronale </a:t>
            </a:r>
            <a:r>
              <a:rPr lang="it-IT" sz="1300" b="1" u="sng" dirty="0">
                <a:solidFill>
                  <a:srgbClr val="FF0000"/>
                </a:solidFill>
              </a:rPr>
              <a:t>mostra più aree di alta intensità </a:t>
            </a:r>
            <a:r>
              <a:rPr lang="it-IT" sz="1300" dirty="0"/>
              <a:t>del segnale all'interno della massa ( frecce ) che è coerente con i fuochi emorragici</a:t>
            </a:r>
            <a:r>
              <a:rPr lang="it-IT" sz="1300" b="1" u="sng" dirty="0">
                <a:solidFill>
                  <a:srgbClr val="FF0000"/>
                </a:solidFill>
              </a:rPr>
              <a:t>. ( C ) La fotografia campione grossolana mostra la massa </a:t>
            </a:r>
            <a:r>
              <a:rPr lang="it-IT" sz="1300" dirty="0"/>
              <a:t>( frecce) nell'identico orientamento alla figura centrale. Ci sono </a:t>
            </a:r>
            <a:r>
              <a:rPr lang="it-IT" sz="1300" b="1" u="sng" dirty="0">
                <a:solidFill>
                  <a:srgbClr val="FF0000"/>
                </a:solidFill>
              </a:rPr>
              <a:t>diverse aree di materiale emorragico viola all'interno del tumore e all'interno di depositi metastatici pericardici </a:t>
            </a:r>
            <a:r>
              <a:rPr lang="it-IT" sz="1300" dirty="0"/>
              <a:t>( punte di freccia ). </a:t>
            </a:r>
            <a:r>
              <a:rPr lang="it-IT" sz="1300" b="1" dirty="0">
                <a:solidFill>
                  <a:srgbClr val="0000FF"/>
                </a:solidFill>
              </a:rPr>
              <a:t>( D ) sezioni istologiche </a:t>
            </a:r>
            <a:r>
              <a:rPr lang="it-IT" sz="1300" b="1" u="sng" dirty="0">
                <a:solidFill>
                  <a:srgbClr val="0000FF"/>
                </a:solidFill>
              </a:rPr>
              <a:t>mostra aree </a:t>
            </a:r>
            <a:r>
              <a:rPr lang="it-IT" sz="1300" b="1" u="sng" dirty="0" err="1">
                <a:solidFill>
                  <a:srgbClr val="0000FF"/>
                </a:solidFill>
              </a:rPr>
              <a:t>vasoformative</a:t>
            </a:r>
            <a:r>
              <a:rPr lang="it-IT" sz="1300" b="1" u="sng" dirty="0">
                <a:solidFill>
                  <a:srgbClr val="0000FF"/>
                </a:solidFill>
              </a:rPr>
              <a:t> </a:t>
            </a:r>
            <a:r>
              <a:rPr lang="it-IT" sz="1300" b="1" dirty="0">
                <a:solidFill>
                  <a:srgbClr val="0000FF"/>
                </a:solidFill>
              </a:rPr>
              <a:t>(a destra ) e più </a:t>
            </a:r>
            <a:r>
              <a:rPr lang="it-IT" sz="1300" b="1" u="sng" dirty="0">
                <a:solidFill>
                  <a:srgbClr val="0000FF"/>
                </a:solidFill>
              </a:rPr>
              <a:t>aree </a:t>
            </a:r>
            <a:r>
              <a:rPr lang="it-IT" sz="1300" b="1" u="sng" dirty="0" smtClean="0">
                <a:solidFill>
                  <a:srgbClr val="0000FF"/>
                </a:solidFill>
              </a:rPr>
              <a:t>ramificate </a:t>
            </a:r>
            <a:r>
              <a:rPr lang="it-IT" sz="1300" b="1" dirty="0">
                <a:solidFill>
                  <a:srgbClr val="0000FF"/>
                </a:solidFill>
              </a:rPr>
              <a:t>(a sinistra ).</a:t>
            </a:r>
          </a:p>
        </p:txBody>
      </p:sp>
    </p:spTree>
    <p:extLst>
      <p:ext uri="{BB962C8B-B14F-4D97-AF65-F5344CB8AC3E}">
        <p14:creationId xmlns:p14="http://schemas.microsoft.com/office/powerpoint/2010/main" val="7396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37"/>
    </mc:Choice>
    <mc:Fallback xmlns="">
      <p:transition spd="slow" advTm="722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sz="2800" b="1" dirty="0" err="1">
                <a:solidFill>
                  <a:srgbClr val="0000FF"/>
                </a:solidFill>
              </a:rPr>
              <a:t>Prevalence</a:t>
            </a:r>
            <a:r>
              <a:rPr lang="it-IT" sz="2800" b="1" dirty="0">
                <a:solidFill>
                  <a:srgbClr val="0000FF"/>
                </a:solidFill>
              </a:rPr>
              <a:t> and </a:t>
            </a:r>
            <a:r>
              <a:rPr lang="it-IT" sz="2800" b="1" dirty="0" err="1">
                <a:solidFill>
                  <a:srgbClr val="0000FF"/>
                </a:solidFill>
              </a:rPr>
              <a:t>pathology</a:t>
            </a:r>
            <a:r>
              <a:rPr lang="it-IT" sz="2800" b="1" dirty="0">
                <a:solidFill>
                  <a:srgbClr val="0000FF"/>
                </a:solidFill>
              </a:rPr>
              <a:t> of </a:t>
            </a:r>
            <a:r>
              <a:rPr lang="it-IT" sz="2800" b="1" dirty="0" err="1">
                <a:solidFill>
                  <a:srgbClr val="0000FF"/>
                </a:solidFill>
              </a:rPr>
              <a:t>primary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cardiac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tumours</a:t>
            </a:r>
            <a:r>
              <a:rPr lang="it-IT" sz="3200" b="1" dirty="0">
                <a:solidFill>
                  <a:srgbClr val="0000FF"/>
                </a:solidFill>
              </a:rPr>
              <a:t/>
            </a:r>
            <a:br>
              <a:rPr lang="it-IT" sz="3200" b="1" dirty="0">
                <a:solidFill>
                  <a:srgbClr val="0000FF"/>
                </a:solidFill>
              </a:rPr>
            </a:br>
            <a:r>
              <a:rPr lang="it-IT" sz="2000" b="1" dirty="0">
                <a:solidFill>
                  <a:srgbClr val="0000FF"/>
                </a:solidFill>
              </a:rPr>
              <a:t>Cristina Basso, Stefania Rizzo, Marialuisa Valente, Gaetano </a:t>
            </a:r>
            <a:r>
              <a:rPr lang="it-IT" sz="2000" b="1" dirty="0" smtClean="0">
                <a:solidFill>
                  <a:srgbClr val="0000FF"/>
                </a:solidFill>
              </a:rPr>
              <a:t>Thiene – </a:t>
            </a:r>
            <a:br>
              <a:rPr lang="it-IT" sz="2000" b="1" dirty="0" smtClean="0">
                <a:solidFill>
                  <a:srgbClr val="0000FF"/>
                </a:solidFill>
              </a:rPr>
            </a:br>
            <a:r>
              <a:rPr lang="it-IT" sz="2000" b="1" dirty="0" err="1" smtClean="0">
                <a:solidFill>
                  <a:srgbClr val="0000FF"/>
                </a:solidFill>
              </a:rPr>
              <a:t>Cardiovascular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>
                <a:solidFill>
                  <a:srgbClr val="0000FF"/>
                </a:solidFill>
              </a:rPr>
              <a:t>Medicine 2012;15(1):</a:t>
            </a:r>
            <a:r>
              <a:rPr lang="it-IT" sz="2000" b="1" dirty="0" smtClean="0">
                <a:solidFill>
                  <a:srgbClr val="0000FF"/>
                </a:solidFill>
              </a:rPr>
              <a:t>18–29</a:t>
            </a:r>
            <a:br>
              <a:rPr lang="it-IT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Primary </a:t>
            </a:r>
            <a:r>
              <a:rPr lang="en-US" sz="2000" b="1" dirty="0">
                <a:solidFill>
                  <a:srgbClr val="0000FF"/>
                </a:solidFill>
              </a:rPr>
              <a:t>cardiac and </a:t>
            </a:r>
            <a:r>
              <a:rPr lang="en-US" sz="2000" b="1" dirty="0" smtClean="0">
                <a:solidFill>
                  <a:srgbClr val="0000FF"/>
                </a:solidFill>
              </a:rPr>
              <a:t>pericardial </a:t>
            </a:r>
            <a:r>
              <a:rPr lang="en-US" sz="2000" b="1" dirty="0" err="1" smtClean="0">
                <a:solidFill>
                  <a:srgbClr val="0000FF"/>
                </a:solidFill>
              </a:rPr>
              <a:t>tumours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at the </a:t>
            </a:r>
            <a:r>
              <a:rPr lang="en-US" sz="2000" b="1" dirty="0" smtClean="0">
                <a:solidFill>
                  <a:srgbClr val="0000FF"/>
                </a:solidFill>
              </a:rPr>
              <a:t>Cardiovascular Pathology </a:t>
            </a:r>
            <a:r>
              <a:rPr lang="en-US" sz="2000" b="1" dirty="0">
                <a:solidFill>
                  <a:srgbClr val="0000FF"/>
                </a:solidFill>
              </a:rPr>
              <a:t>Unit, </a:t>
            </a:r>
            <a:r>
              <a:rPr lang="en-US" sz="2000" b="1" dirty="0" smtClean="0">
                <a:solidFill>
                  <a:srgbClr val="0000FF"/>
                </a:solidFill>
              </a:rPr>
              <a:t>University of Padua </a:t>
            </a:r>
            <a:r>
              <a:rPr lang="en-US" sz="2000" b="1" dirty="0">
                <a:solidFill>
                  <a:srgbClr val="0000FF"/>
                </a:solidFill>
              </a:rPr>
              <a:t>(1970–2004): </a:t>
            </a:r>
            <a:r>
              <a:rPr lang="en-US" sz="2000" b="1" dirty="0" smtClean="0">
                <a:solidFill>
                  <a:srgbClr val="0000FF"/>
                </a:solidFill>
              </a:rPr>
              <a:t>total n </a:t>
            </a:r>
            <a:r>
              <a:rPr lang="en-US" sz="2000" b="1" dirty="0">
                <a:solidFill>
                  <a:srgbClr val="0000FF"/>
                </a:solidFill>
              </a:rPr>
              <a:t>= 210 cases.</a:t>
            </a:r>
            <a:endParaRPr lang="it-IT" sz="2000" b="1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81"/>
    </mc:Choice>
    <mc:Fallback xmlns="">
      <p:transition spd="slow" advTm="465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4605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TUMORI CARDIACI SECONDARI MTS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b="1" u="sng" dirty="0" smtClean="0">
                <a:solidFill>
                  <a:srgbClr val="9900FF"/>
                </a:solidFill>
              </a:rPr>
              <a:t>TUMORI METASTATICI CARDIACI</a:t>
            </a:r>
          </a:p>
          <a:p>
            <a:r>
              <a:rPr lang="it-IT" sz="8000" dirty="0" smtClean="0"/>
              <a:t>Lo studio dell'Università </a:t>
            </a:r>
            <a:r>
              <a:rPr lang="it-IT" sz="8000" dirty="0"/>
              <a:t>di </a:t>
            </a:r>
            <a:r>
              <a:rPr lang="it-IT" sz="8000" dirty="0" smtClean="0"/>
              <a:t>Padova indicava </a:t>
            </a:r>
            <a:r>
              <a:rPr lang="it-IT" sz="8000" b="1" u="sng" dirty="0">
                <a:solidFill>
                  <a:srgbClr val="FF0000"/>
                </a:solidFill>
              </a:rPr>
              <a:t>su 7.460 autopsie</a:t>
            </a:r>
            <a:r>
              <a:rPr lang="it-IT" sz="8000" b="1" dirty="0">
                <a:solidFill>
                  <a:srgbClr val="FF0000"/>
                </a:solidFill>
              </a:rPr>
              <a:t> </a:t>
            </a:r>
            <a:r>
              <a:rPr lang="it-IT" sz="8000" dirty="0" smtClean="0"/>
              <a:t>una prevalenza </a:t>
            </a:r>
            <a:r>
              <a:rPr lang="it-IT" sz="8000" dirty="0"/>
              <a:t>del </a:t>
            </a:r>
            <a:r>
              <a:rPr lang="it-IT" sz="8000" b="1" dirty="0">
                <a:solidFill>
                  <a:srgbClr val="FF0000"/>
                </a:solidFill>
              </a:rPr>
              <a:t>tumore primario cardiaco </a:t>
            </a:r>
            <a:r>
              <a:rPr lang="it-IT" sz="8000" b="1" dirty="0" smtClean="0">
                <a:solidFill>
                  <a:srgbClr val="FF0000"/>
                </a:solidFill>
              </a:rPr>
              <a:t>di </a:t>
            </a:r>
            <a:r>
              <a:rPr lang="it-IT" sz="8000" b="1" dirty="0">
                <a:solidFill>
                  <a:srgbClr val="FF0000"/>
                </a:solidFill>
              </a:rPr>
              <a:t>1 su 2.000</a:t>
            </a:r>
            <a:r>
              <a:rPr lang="it-IT" sz="8000" dirty="0"/>
              <a:t>, mentre quella delle </a:t>
            </a:r>
            <a:r>
              <a:rPr lang="it-IT" sz="8000" b="1" u="sng" dirty="0">
                <a:solidFill>
                  <a:srgbClr val="9900FF"/>
                </a:solidFill>
              </a:rPr>
              <a:t>neoplasie secondarie </a:t>
            </a:r>
            <a:r>
              <a:rPr lang="it-IT" sz="8000" b="1" u="sng" dirty="0">
                <a:solidFill>
                  <a:srgbClr val="0000FF"/>
                </a:solidFill>
              </a:rPr>
              <a:t>era pari a 1 su 100 autopsie</a:t>
            </a:r>
            <a:r>
              <a:rPr lang="it-IT" sz="8000" dirty="0"/>
              <a:t>, con un rapporto </a:t>
            </a:r>
            <a:r>
              <a:rPr lang="it-IT" sz="8000" b="1" u="sng" dirty="0">
                <a:solidFill>
                  <a:srgbClr val="FF0000"/>
                </a:solidFill>
              </a:rPr>
              <a:t>secondario / primario di 20 a 1. </a:t>
            </a:r>
            <a:endParaRPr lang="it-IT" sz="8000" b="1" u="sng" dirty="0" smtClean="0">
              <a:solidFill>
                <a:srgbClr val="FF0000"/>
              </a:solidFill>
            </a:endParaRPr>
          </a:p>
          <a:p>
            <a:r>
              <a:rPr lang="it-IT" sz="8000" b="1" u="sng" dirty="0">
                <a:solidFill>
                  <a:srgbClr val="FF0000"/>
                </a:solidFill>
              </a:rPr>
              <a:t>qualsiasi tumore maligno </a:t>
            </a:r>
            <a:r>
              <a:rPr lang="it-IT" sz="8000" b="1" u="sng" dirty="0" err="1">
                <a:solidFill>
                  <a:srgbClr val="FF0000"/>
                </a:solidFill>
              </a:rPr>
              <a:t>extracardiaco</a:t>
            </a:r>
            <a:r>
              <a:rPr lang="it-IT" sz="8000" b="1" u="sng" dirty="0">
                <a:solidFill>
                  <a:srgbClr val="FF0000"/>
                </a:solidFill>
              </a:rPr>
              <a:t> può metastatizzare al cuore</a:t>
            </a:r>
            <a:r>
              <a:rPr lang="it-IT" sz="8000" dirty="0"/>
              <a:t>, anche se tuttavia, esistono dei </a:t>
            </a:r>
            <a:r>
              <a:rPr lang="it-IT" sz="8000" b="1" u="sng" dirty="0">
                <a:solidFill>
                  <a:srgbClr val="0000FF"/>
                </a:solidFill>
              </a:rPr>
              <a:t>tumori, come il melanoma il carcinoma del polmone e quello della </a:t>
            </a:r>
            <a:r>
              <a:rPr lang="it-IT" sz="8000" b="1" u="sng" dirty="0" smtClean="0">
                <a:solidFill>
                  <a:srgbClr val="0000FF"/>
                </a:solidFill>
              </a:rPr>
              <a:t>mammella, il renale, l’</a:t>
            </a:r>
            <a:r>
              <a:rPr lang="it-IT" sz="8000" b="1" u="sng" dirty="0" err="1" smtClean="0">
                <a:solidFill>
                  <a:srgbClr val="0000FF"/>
                </a:solidFill>
              </a:rPr>
              <a:t>epatocellulare</a:t>
            </a:r>
            <a:r>
              <a:rPr lang="it-IT" sz="8000" b="1" u="sng" dirty="0" smtClean="0">
                <a:solidFill>
                  <a:srgbClr val="0000FF"/>
                </a:solidFill>
              </a:rPr>
              <a:t>, </a:t>
            </a:r>
            <a:r>
              <a:rPr lang="it-IT" sz="8000" b="1" u="sng" dirty="0" err="1" smtClean="0">
                <a:solidFill>
                  <a:srgbClr val="0000FF"/>
                </a:solidFill>
              </a:rPr>
              <a:t>ecc.,</a:t>
            </a:r>
            <a:r>
              <a:rPr lang="it-IT" sz="8000" dirty="0" err="1" smtClean="0"/>
              <a:t>che</a:t>
            </a:r>
            <a:r>
              <a:rPr lang="it-IT" sz="8000" dirty="0" smtClean="0"/>
              <a:t> </a:t>
            </a:r>
            <a:r>
              <a:rPr lang="it-IT" sz="8000" dirty="0"/>
              <a:t>mostrano di possedere un </a:t>
            </a:r>
            <a:r>
              <a:rPr lang="it-IT" sz="8000" b="1" u="sng" dirty="0">
                <a:solidFill>
                  <a:srgbClr val="CC00CC"/>
                </a:solidFill>
              </a:rPr>
              <a:t>più alto cardio tropismo</a:t>
            </a:r>
            <a:r>
              <a:rPr lang="it-IT" sz="8000" dirty="0"/>
              <a:t>, che riflette </a:t>
            </a:r>
            <a:r>
              <a:rPr lang="it-IT" sz="8000" dirty="0" smtClean="0"/>
              <a:t>l’incidenza il </a:t>
            </a:r>
            <a:r>
              <a:rPr lang="it-IT" sz="8000" b="1" u="sng" dirty="0">
                <a:solidFill>
                  <a:srgbClr val="006600"/>
                </a:solidFill>
              </a:rPr>
              <a:t>coinvolgimento metastatico cardiaco</a:t>
            </a:r>
            <a:r>
              <a:rPr lang="it-IT" sz="8000" dirty="0">
                <a:solidFill>
                  <a:srgbClr val="006600"/>
                </a:solidFill>
              </a:rPr>
              <a:t> </a:t>
            </a:r>
            <a:r>
              <a:rPr lang="it-IT" sz="8000" dirty="0" smtClean="0"/>
              <a:t>è </a:t>
            </a:r>
            <a:r>
              <a:rPr lang="it-IT" sz="8000" dirty="0"/>
              <a:t>spesso stabilito </a:t>
            </a:r>
            <a:r>
              <a:rPr lang="it-IT" sz="8000" b="1" u="sng" dirty="0">
                <a:solidFill>
                  <a:srgbClr val="9900FF"/>
                </a:solidFill>
              </a:rPr>
              <a:t>durante l'autopsia</a:t>
            </a:r>
            <a:r>
              <a:rPr lang="it-IT" sz="8000" b="1" dirty="0">
                <a:solidFill>
                  <a:srgbClr val="9900FF"/>
                </a:solidFill>
              </a:rPr>
              <a:t> </a:t>
            </a:r>
            <a:r>
              <a:rPr lang="it-IT" sz="8000" b="1" dirty="0" smtClean="0">
                <a:solidFill>
                  <a:srgbClr val="9900FF"/>
                </a:solidFill>
              </a:rPr>
              <a:t> </a:t>
            </a:r>
            <a:r>
              <a:rPr lang="it-IT" sz="8000" dirty="0" smtClean="0"/>
              <a:t>e si </a:t>
            </a:r>
            <a:r>
              <a:rPr lang="it-IT" sz="8000" dirty="0"/>
              <a:t>può verificare per </a:t>
            </a:r>
            <a:r>
              <a:rPr lang="it-IT" sz="8000" b="1" u="sng" dirty="0" smtClean="0">
                <a:solidFill>
                  <a:srgbClr val="CC00CC"/>
                </a:solidFill>
              </a:rPr>
              <a:t>1)infiltrazione </a:t>
            </a:r>
            <a:r>
              <a:rPr lang="it-IT" sz="8000" b="1" u="sng" dirty="0">
                <a:solidFill>
                  <a:srgbClr val="CC00CC"/>
                </a:solidFill>
              </a:rPr>
              <a:t>diretta </a:t>
            </a:r>
            <a:r>
              <a:rPr lang="it-IT" sz="8000" b="1" u="sng" dirty="0">
                <a:solidFill>
                  <a:srgbClr val="0000FF"/>
                </a:solidFill>
              </a:rPr>
              <a:t>da parte di neoplasie mediastiniche e polmonari</a:t>
            </a:r>
            <a:r>
              <a:rPr lang="it-IT" sz="8000" b="1" u="sng" dirty="0" smtClean="0">
                <a:solidFill>
                  <a:srgbClr val="0000FF"/>
                </a:solidFill>
              </a:rPr>
              <a:t>.</a:t>
            </a:r>
            <a:r>
              <a:rPr lang="it-IT" sz="8000" dirty="0" smtClean="0">
                <a:solidFill>
                  <a:srgbClr val="0000FF"/>
                </a:solidFill>
              </a:rPr>
              <a:t> </a:t>
            </a:r>
            <a:r>
              <a:rPr lang="it-IT" sz="8000" dirty="0" smtClean="0"/>
              <a:t>Le </a:t>
            </a:r>
            <a:r>
              <a:rPr lang="it-IT" sz="8000" dirty="0"/>
              <a:t>modalità di </a:t>
            </a:r>
            <a:r>
              <a:rPr lang="it-IT" sz="8000" b="1" u="sng" dirty="0">
                <a:solidFill>
                  <a:srgbClr val="FF0000"/>
                </a:solidFill>
              </a:rPr>
              <a:t>metastatizzazione</a:t>
            </a:r>
            <a:r>
              <a:rPr lang="it-IT" sz="8000" dirty="0"/>
              <a:t> sono legate alla </a:t>
            </a:r>
            <a:r>
              <a:rPr lang="it-IT" sz="8000" b="1" u="sng" dirty="0" smtClean="0">
                <a:solidFill>
                  <a:srgbClr val="CC00CC"/>
                </a:solidFill>
              </a:rPr>
              <a:t>2)via </a:t>
            </a:r>
            <a:r>
              <a:rPr lang="it-IT" sz="8000" b="1" u="sng" dirty="0">
                <a:solidFill>
                  <a:srgbClr val="CC00CC"/>
                </a:solidFill>
              </a:rPr>
              <a:t>ematica</a:t>
            </a:r>
            <a:r>
              <a:rPr lang="it-IT" sz="8000" dirty="0"/>
              <a:t>, nel caso di neoplasie primarie distanti, alla </a:t>
            </a:r>
            <a:r>
              <a:rPr lang="it-IT" sz="8000" b="1" u="sng" dirty="0" smtClean="0">
                <a:solidFill>
                  <a:srgbClr val="CC00CC"/>
                </a:solidFill>
              </a:rPr>
              <a:t>3)via </a:t>
            </a:r>
            <a:r>
              <a:rPr lang="it-IT" sz="8000" b="1" u="sng" dirty="0">
                <a:solidFill>
                  <a:srgbClr val="CC00CC"/>
                </a:solidFill>
              </a:rPr>
              <a:t>linfatica</a:t>
            </a:r>
            <a:r>
              <a:rPr lang="it-IT" sz="8000" b="1" u="sng" dirty="0">
                <a:solidFill>
                  <a:srgbClr val="FF0000"/>
                </a:solidFill>
              </a:rPr>
              <a:t>, tramite un percorso legato alla diffusione attraverso </a:t>
            </a:r>
            <a:r>
              <a:rPr lang="it-IT" sz="8000" b="1" u="sng" dirty="0">
                <a:solidFill>
                  <a:srgbClr val="9900FF"/>
                </a:solidFill>
              </a:rPr>
              <a:t>la rete linfatica </a:t>
            </a:r>
            <a:r>
              <a:rPr lang="it-IT" sz="8000" b="1" u="sng" dirty="0" err="1">
                <a:solidFill>
                  <a:srgbClr val="9900FF"/>
                </a:solidFill>
              </a:rPr>
              <a:t>tracheo</a:t>
            </a:r>
            <a:r>
              <a:rPr lang="it-IT" sz="8000" b="1" u="sng" dirty="0">
                <a:solidFill>
                  <a:srgbClr val="9900FF"/>
                </a:solidFill>
              </a:rPr>
              <a:t> - mediastinica</a:t>
            </a:r>
            <a:r>
              <a:rPr lang="it-IT" sz="8000" dirty="0"/>
              <a:t>, </a:t>
            </a:r>
            <a:r>
              <a:rPr lang="it-IT" sz="8000" dirty="0" smtClean="0"/>
              <a:t>ovvero per diffusione </a:t>
            </a:r>
            <a:r>
              <a:rPr lang="it-IT" sz="8000" dirty="0"/>
              <a:t>endocavitaria </a:t>
            </a:r>
            <a:r>
              <a:rPr lang="it-IT" sz="8000" b="1" u="sng" dirty="0" smtClean="0">
                <a:solidFill>
                  <a:srgbClr val="0000FF"/>
                </a:solidFill>
              </a:rPr>
              <a:t>tramite </a:t>
            </a:r>
            <a:r>
              <a:rPr lang="it-IT" sz="8000" b="1" u="sng" dirty="0">
                <a:solidFill>
                  <a:srgbClr val="0000FF"/>
                </a:solidFill>
              </a:rPr>
              <a:t>la </a:t>
            </a:r>
            <a:r>
              <a:rPr lang="it-IT" sz="8000" b="1" u="sng" dirty="0">
                <a:solidFill>
                  <a:srgbClr val="CC00CC"/>
                </a:solidFill>
              </a:rPr>
              <a:t>4</a:t>
            </a:r>
            <a:r>
              <a:rPr lang="it-IT" sz="8000" b="1" u="sng" dirty="0" smtClean="0">
                <a:solidFill>
                  <a:srgbClr val="CC00CC"/>
                </a:solidFill>
              </a:rPr>
              <a:t>)vena </a:t>
            </a:r>
            <a:r>
              <a:rPr lang="it-IT" sz="8000" b="1" u="sng" dirty="0">
                <a:solidFill>
                  <a:srgbClr val="CC00CC"/>
                </a:solidFill>
              </a:rPr>
              <a:t>cava inferiore</a:t>
            </a:r>
            <a:r>
              <a:rPr lang="it-IT" sz="8000" dirty="0"/>
              <a:t>, </a:t>
            </a:r>
            <a:r>
              <a:rPr lang="it-IT" sz="8000" dirty="0" smtClean="0"/>
              <a:t>(</a:t>
            </a:r>
            <a:r>
              <a:rPr lang="it-IT" sz="8000" b="1" u="sng" dirty="0" smtClean="0">
                <a:solidFill>
                  <a:srgbClr val="006600"/>
                </a:solidFill>
              </a:rPr>
              <a:t>carcinosi cardiaca</a:t>
            </a:r>
            <a:r>
              <a:rPr lang="it-IT" sz="8000" dirty="0" smtClean="0"/>
              <a:t>)come </a:t>
            </a:r>
            <a:r>
              <a:rPr lang="it-IT" sz="8000" dirty="0"/>
              <a:t>nel caso del carcinoma renale e dell’epatocarcinoma, e </a:t>
            </a:r>
            <a:r>
              <a:rPr lang="it-IT" sz="8000" b="1" u="sng" dirty="0">
                <a:solidFill>
                  <a:srgbClr val="0000FF"/>
                </a:solidFill>
              </a:rPr>
              <a:t>le vene polmonari</a:t>
            </a:r>
            <a:r>
              <a:rPr lang="it-IT" sz="8000" dirty="0" smtClean="0"/>
              <a:t>.</a:t>
            </a:r>
          </a:p>
          <a:p>
            <a:r>
              <a:rPr lang="it-IT" sz="8000" b="1" u="sng" dirty="0" smtClean="0">
                <a:solidFill>
                  <a:srgbClr val="CC00CC"/>
                </a:solidFill>
              </a:rPr>
              <a:t>La metastasi cardiaca</a:t>
            </a:r>
            <a:r>
              <a:rPr lang="it-IT" sz="8000" dirty="0" smtClean="0"/>
              <a:t> può </a:t>
            </a:r>
            <a:r>
              <a:rPr lang="it-IT" sz="8000" dirty="0"/>
              <a:t>essere una </a:t>
            </a:r>
            <a:r>
              <a:rPr lang="it-IT" sz="8000" b="1" u="sng" dirty="0" smtClean="0">
                <a:solidFill>
                  <a:srgbClr val="006600"/>
                </a:solidFill>
              </a:rPr>
              <a:t>massa cavitaria</a:t>
            </a:r>
            <a:r>
              <a:rPr lang="it-IT" sz="8000" dirty="0" smtClean="0"/>
              <a:t>, </a:t>
            </a:r>
            <a:r>
              <a:rPr lang="it-IT" sz="8000" b="1" u="sng" dirty="0" smtClean="0">
                <a:solidFill>
                  <a:srgbClr val="FF0000"/>
                </a:solidFill>
              </a:rPr>
              <a:t>un’infiltrazione intramurale</a:t>
            </a:r>
            <a:r>
              <a:rPr lang="it-IT" sz="8000" dirty="0" smtClean="0"/>
              <a:t> o </a:t>
            </a:r>
            <a:r>
              <a:rPr lang="it-IT" sz="8000" b="1" u="sng" dirty="0" smtClean="0">
                <a:solidFill>
                  <a:srgbClr val="9900FF"/>
                </a:solidFill>
              </a:rPr>
              <a:t>pericardica con versamento maligno</a:t>
            </a:r>
            <a:r>
              <a:rPr lang="it-IT" sz="8000" dirty="0" smtClean="0"/>
              <a:t>.</a:t>
            </a:r>
            <a:r>
              <a:rPr lang="it-IT" sz="8000" b="1" u="sng" dirty="0">
                <a:solidFill>
                  <a:srgbClr val="0000FF"/>
                </a:solidFill>
              </a:rPr>
              <a:t> prevale la </a:t>
            </a:r>
            <a:r>
              <a:rPr lang="it-IT" sz="8800" b="1" u="sng" dirty="0">
                <a:solidFill>
                  <a:srgbClr val="9900FF"/>
                </a:solidFill>
              </a:rPr>
              <a:t>localizzazione al pericardio (70 %)</a:t>
            </a:r>
            <a:r>
              <a:rPr lang="it-IT" sz="8000" dirty="0"/>
              <a:t>.</a:t>
            </a:r>
            <a:r>
              <a:rPr lang="it-IT" sz="8000" b="1" u="sng" dirty="0">
                <a:solidFill>
                  <a:srgbClr val="006600"/>
                </a:solidFill>
              </a:rPr>
              <a:t> La diffusione linfatica è più frequente.  </a:t>
            </a:r>
            <a:r>
              <a:rPr lang="it-IT" sz="8000" dirty="0"/>
              <a:t>Tipico è il </a:t>
            </a:r>
            <a:r>
              <a:rPr lang="it-IT" sz="8000" b="1" i="1" u="sng" dirty="0">
                <a:solidFill>
                  <a:srgbClr val="006600"/>
                </a:solidFill>
              </a:rPr>
              <a:t>versamento pericardico maligno emorragico</a:t>
            </a:r>
            <a:r>
              <a:rPr lang="it-IT" sz="8000" dirty="0">
                <a:solidFill>
                  <a:srgbClr val="006600"/>
                </a:solidFill>
              </a:rPr>
              <a:t>. </a:t>
            </a:r>
            <a:endParaRPr lang="it-IT" sz="8000" b="1" u="sng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it-IT" sz="8000" b="1" u="sng" dirty="0">
                <a:solidFill>
                  <a:srgbClr val="FF0000"/>
                </a:solidFill>
              </a:rPr>
              <a:t>PROGNOSI</a:t>
            </a:r>
            <a:r>
              <a:rPr lang="it-IT" sz="8000" dirty="0"/>
              <a:t>: Possibilità di </a:t>
            </a:r>
            <a:r>
              <a:rPr lang="it-IT" sz="8000" b="1" u="sng" dirty="0">
                <a:solidFill>
                  <a:srgbClr val="9900FF"/>
                </a:solidFill>
              </a:rPr>
              <a:t>asportazione totale </a:t>
            </a:r>
            <a:r>
              <a:rPr lang="it-IT" sz="8000" dirty="0"/>
              <a:t>tumore e MTS, </a:t>
            </a:r>
            <a:r>
              <a:rPr lang="it-IT" sz="8000" b="1" u="sng" dirty="0">
                <a:solidFill>
                  <a:srgbClr val="9900FF"/>
                </a:solidFill>
              </a:rPr>
              <a:t>fase libera da </a:t>
            </a:r>
            <a:r>
              <a:rPr lang="it-IT" sz="8000" b="1" u="sng" dirty="0" smtClean="0">
                <a:solidFill>
                  <a:srgbClr val="9900FF"/>
                </a:solidFill>
              </a:rPr>
              <a:t>malattia</a:t>
            </a:r>
            <a:r>
              <a:rPr lang="it-IT" sz="8000" dirty="0" smtClean="0"/>
              <a:t>.</a:t>
            </a:r>
            <a:endParaRPr lang="it-IT" sz="8000" dirty="0"/>
          </a:p>
          <a:p>
            <a:endParaRPr lang="it-IT" sz="5000" b="1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14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91"/>
    </mc:Choice>
    <mc:Fallback xmlns="">
      <p:transition spd="slow" advTm="5719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432048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TUMORI CARDIACI METASTATICI</a:t>
            </a:r>
            <a:endParaRPr lang="it-IT" sz="3200" b="1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887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4"/>
    </mc:Choice>
    <mc:Fallback xmlns="">
      <p:transition spd="slow" advTm="87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888" y="115888"/>
            <a:ext cx="8069584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0000FF"/>
                </a:solidFill>
              </a:rPr>
              <a:t>TUMORI PRIMITIVI E MTS CARDIACI – CONSIDERAZIONI MEDICO LEGALI</a:t>
            </a:r>
            <a:r>
              <a:rPr lang="it-IT" sz="2800" b="1" dirty="0" smtClean="0">
                <a:solidFill>
                  <a:srgbClr val="0000FF"/>
                </a:solidFill>
              </a:rPr>
              <a:t/>
            </a:r>
            <a:br>
              <a:rPr lang="it-IT" sz="2800" b="1" dirty="0" smtClean="0">
                <a:solidFill>
                  <a:srgbClr val="0000FF"/>
                </a:solidFill>
              </a:rPr>
            </a:br>
            <a:r>
              <a:rPr lang="it-IT" sz="2700" b="1" dirty="0" smtClean="0"/>
              <a:t>Legge 222 / 1984 Artt. 1 e 2, </a:t>
            </a:r>
            <a:r>
              <a:rPr lang="it-IT" sz="2700" dirty="0"/>
              <a:t> </a:t>
            </a:r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xfrm>
            <a:off x="395288" y="980728"/>
            <a:ext cx="8497887" cy="5688360"/>
          </a:xfrm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DANNO BIOLOGICO &gt; PERDITA DI FUNZIONE &gt; PROGNOSI E SV</a:t>
            </a:r>
            <a:r>
              <a:rPr lang="it-IT" sz="1800" b="1" dirty="0" smtClean="0"/>
              <a:t>: </a:t>
            </a:r>
            <a:r>
              <a:rPr lang="it-IT" sz="1800" b="1" u="sng" dirty="0" smtClean="0">
                <a:solidFill>
                  <a:srgbClr val="0000FF"/>
                </a:solidFill>
              </a:rPr>
              <a:t>valutazione ML complessa</a:t>
            </a:r>
          </a:p>
          <a:p>
            <a:r>
              <a:rPr lang="it-IT" sz="1800" b="1" dirty="0" smtClean="0"/>
              <a:t>Parametro utilizzato </a:t>
            </a:r>
            <a:r>
              <a:rPr lang="it-IT" sz="1800" b="1" u="sng" dirty="0" smtClean="0">
                <a:solidFill>
                  <a:srgbClr val="9900FF"/>
                </a:solidFill>
              </a:rPr>
              <a:t>VALUTAZIONE NON TABELLARE ML</a:t>
            </a:r>
            <a:r>
              <a:rPr lang="it-IT" sz="1800" b="1" dirty="0" smtClean="0"/>
              <a:t>: </a:t>
            </a:r>
            <a:r>
              <a:rPr lang="it-IT" sz="1800" b="1" u="sng" dirty="0" smtClean="0">
                <a:solidFill>
                  <a:srgbClr val="FF0000"/>
                </a:solidFill>
              </a:rPr>
              <a:t>riduzione della </a:t>
            </a:r>
            <a:r>
              <a:rPr lang="it-IT" sz="2400" b="1" u="sng" dirty="0" smtClean="0">
                <a:solidFill>
                  <a:srgbClr val="9900FF"/>
                </a:solidFill>
              </a:rPr>
              <a:t>capacità lavorativa</a:t>
            </a:r>
            <a:r>
              <a:rPr lang="it-IT" sz="1800" b="1" u="sng" dirty="0" smtClean="0">
                <a:solidFill>
                  <a:srgbClr val="FF0000"/>
                </a:solidFill>
              </a:rPr>
              <a:t> in occupazioni confacenti alle attitudini o TOTALE</a:t>
            </a:r>
          </a:p>
          <a:p>
            <a:endParaRPr lang="it-IT" sz="1800" dirty="0" smtClean="0">
              <a:solidFill>
                <a:srgbClr val="FF0000"/>
              </a:solidFill>
            </a:endParaRPr>
          </a:p>
          <a:p>
            <a:r>
              <a:rPr lang="it-IT" sz="1800" dirty="0" smtClean="0">
                <a:solidFill>
                  <a:srgbClr val="FF0000"/>
                </a:solidFill>
              </a:rPr>
              <a:t>“</a:t>
            </a:r>
            <a:r>
              <a:rPr lang="it-IT" sz="1800" b="1" u="sng" dirty="0" smtClean="0">
                <a:solidFill>
                  <a:srgbClr val="FF0000"/>
                </a:solidFill>
              </a:rPr>
              <a:t>Legge 12 giugno 1984, n. 222</a:t>
            </a:r>
            <a:r>
              <a:rPr lang="it-IT" sz="1800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800" i="1" dirty="0" smtClean="0"/>
              <a:t>Revisione della </a:t>
            </a:r>
            <a:r>
              <a:rPr lang="it-IT" sz="1800" b="1" i="1" u="sng" dirty="0" smtClean="0">
                <a:solidFill>
                  <a:srgbClr val="0000FF"/>
                </a:solidFill>
              </a:rPr>
              <a:t>disciplina dell’invalidità pensionabile</a:t>
            </a:r>
            <a:endParaRPr lang="it-IT" sz="1800" b="1" u="sng" dirty="0" smtClean="0">
              <a:solidFill>
                <a:srgbClr val="0000FF"/>
              </a:solidFill>
            </a:endParaRPr>
          </a:p>
          <a:p>
            <a:r>
              <a:rPr lang="it-IT" sz="1800" b="1" i="1" dirty="0" smtClean="0"/>
              <a:t>Art. 1. Assegno ordinario di invalidità</a:t>
            </a:r>
            <a:r>
              <a:rPr lang="it-IT" sz="1800" i="1" dirty="0" smtClean="0"/>
              <a:t> </a:t>
            </a:r>
            <a:endParaRPr lang="it-IT" sz="1800" dirty="0" smtClean="0"/>
          </a:p>
          <a:p>
            <a:r>
              <a:rPr lang="it-IT" sz="1800" i="1" dirty="0" smtClean="0"/>
              <a:t>1 . Si considera </a:t>
            </a:r>
            <a:r>
              <a:rPr lang="it-IT" sz="2400" b="1" i="1" u="sng" dirty="0" smtClean="0">
                <a:solidFill>
                  <a:srgbClr val="0000FF"/>
                </a:solidFill>
              </a:rPr>
              <a:t>invalido</a:t>
            </a:r>
            <a:r>
              <a:rPr lang="it-IT" sz="1800" i="1" dirty="0" smtClean="0"/>
              <a:t>, …. l’assicurato la cui </a:t>
            </a:r>
            <a:r>
              <a:rPr lang="it-IT" sz="1800" b="1" i="1" u="sng" dirty="0" smtClean="0">
                <a:solidFill>
                  <a:srgbClr val="0000FF"/>
                </a:solidFill>
              </a:rPr>
              <a:t>capacità di lavoro, in occupazioni confacenti alle sue attitudini</a:t>
            </a:r>
            <a:r>
              <a:rPr lang="it-IT" sz="1800" i="1" dirty="0" smtClean="0"/>
              <a:t>, sia ridotta in modo permanente a causa di infermità o difetto fisico o mentale a </a:t>
            </a:r>
            <a:r>
              <a:rPr lang="it-IT" sz="1800" b="1" i="1" u="sng" dirty="0" smtClean="0">
                <a:solidFill>
                  <a:srgbClr val="0000FF"/>
                </a:solidFill>
              </a:rPr>
              <a:t>meno di un terzo</a:t>
            </a:r>
            <a:r>
              <a:rPr lang="it-IT" sz="1800" i="1" dirty="0" smtClean="0"/>
              <a:t>.  .. .</a:t>
            </a:r>
          </a:p>
          <a:p>
            <a:endParaRPr lang="it-IT" sz="1800" dirty="0" smtClean="0"/>
          </a:p>
          <a:p>
            <a:r>
              <a:rPr lang="it-IT" sz="1800" b="1" i="1" dirty="0" smtClean="0"/>
              <a:t>Art. 2. Pensione ordinaria di inabilità</a:t>
            </a:r>
            <a:r>
              <a:rPr lang="it-IT" sz="1800" i="1" dirty="0" smtClean="0"/>
              <a:t> </a:t>
            </a:r>
            <a:endParaRPr lang="it-IT" sz="1800" dirty="0" smtClean="0"/>
          </a:p>
          <a:p>
            <a:r>
              <a:rPr lang="it-IT" sz="1800" i="1" dirty="0" smtClean="0"/>
              <a:t>1 . Si considera </a:t>
            </a:r>
            <a:r>
              <a:rPr lang="it-IT" sz="2400" b="1" i="1" u="sng" dirty="0" smtClean="0">
                <a:solidFill>
                  <a:srgbClr val="0000FF"/>
                </a:solidFill>
              </a:rPr>
              <a:t>inabile</a:t>
            </a:r>
            <a:r>
              <a:rPr lang="it-IT" sz="1800" i="1" dirty="0" smtClean="0"/>
              <a:t>, … l’assicurato o il titolare di assegno di invalidità .. il quale, a causa di infermità o difetto fisico o mentale, si trovi </a:t>
            </a:r>
            <a:r>
              <a:rPr lang="it-IT" sz="1800" b="1" i="1" u="sng" dirty="0" smtClean="0">
                <a:solidFill>
                  <a:srgbClr val="0000FF"/>
                </a:solidFill>
              </a:rPr>
              <a:t>nell’assoluta e permanente impossibilità di svolgere qualsiasi attività lavorativa</a:t>
            </a:r>
            <a:r>
              <a:rPr lang="it-IT" sz="1800" i="1" dirty="0" smtClean="0"/>
              <a:t>. </a:t>
            </a:r>
            <a:r>
              <a:rPr lang="it-IT" sz="1800" dirty="0" smtClean="0"/>
              <a:t>…</a:t>
            </a:r>
          </a:p>
          <a:p>
            <a:endParaRPr lang="it-IT" sz="2000" dirty="0" smtClean="0"/>
          </a:p>
          <a:p>
            <a:endParaRPr lang="it-IT" sz="2000" b="1" u="sng" dirty="0" smtClean="0"/>
          </a:p>
          <a:p>
            <a:endParaRPr lang="it-IT" sz="2000" b="1" u="sng" dirty="0" smtClean="0">
              <a:solidFill>
                <a:srgbClr val="0000FF"/>
              </a:solidFill>
            </a:endParaRPr>
          </a:p>
          <a:p>
            <a:endParaRPr lang="it-IT" sz="2000" b="1" u="sng" dirty="0" smtClean="0">
              <a:solidFill>
                <a:srgbClr val="0000FF"/>
              </a:solidFill>
            </a:endParaRPr>
          </a:p>
        </p:txBody>
      </p:sp>
      <p:pic>
        <p:nvPicPr>
          <p:cNvPr id="30723" name="Picture 3" descr="C:\Users\aporrone\Desktop\TUMORI NEUROENDOCRINI\LOGHI DELL'INPS\imagesCAS8RXO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7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5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15"/>
    </mc:Choice>
    <mc:Fallback xmlns="">
      <p:transition spd="slow" advTm="1026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6633"/>
            <a:ext cx="7488832" cy="28816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2700" b="1" dirty="0" smtClean="0">
                <a:solidFill>
                  <a:srgbClr val="0000FF"/>
                </a:solidFill>
              </a:rPr>
              <a:t/>
            </a:r>
            <a:br>
              <a:rPr lang="it-IT" sz="2700" b="1" dirty="0" smtClean="0">
                <a:solidFill>
                  <a:srgbClr val="0000FF"/>
                </a:solidFill>
              </a:rPr>
            </a:br>
            <a:r>
              <a:rPr lang="it-IT" sz="2700" b="1" dirty="0" smtClean="0">
                <a:solidFill>
                  <a:srgbClr val="0000FF"/>
                </a:solidFill>
              </a:rPr>
              <a:t/>
            </a:r>
            <a:br>
              <a:rPr lang="it-IT" sz="2700" b="1" dirty="0" smtClean="0">
                <a:solidFill>
                  <a:srgbClr val="0000FF"/>
                </a:solidFill>
              </a:rPr>
            </a:br>
            <a:r>
              <a:rPr lang="it-IT" sz="2200" b="1" dirty="0" smtClean="0">
                <a:solidFill>
                  <a:srgbClr val="0000FF"/>
                </a:solidFill>
              </a:rPr>
              <a:t>TUMORI </a:t>
            </a:r>
            <a:r>
              <a:rPr lang="it-IT" sz="2200" b="1" dirty="0">
                <a:solidFill>
                  <a:srgbClr val="0000FF"/>
                </a:solidFill>
              </a:rPr>
              <a:t>PRIMITIVI E MTS CARDIACI – </a:t>
            </a:r>
            <a:r>
              <a:rPr lang="it-IT" sz="2200" b="1" dirty="0">
                <a:solidFill>
                  <a:srgbClr val="0000FF"/>
                </a:solidFill>
              </a:rPr>
              <a:t>Normativa Invalidità Civile</a:t>
            </a:r>
            <a:br>
              <a:rPr lang="it-IT" sz="2200" b="1" dirty="0">
                <a:solidFill>
                  <a:srgbClr val="0000FF"/>
                </a:solidFill>
              </a:rPr>
            </a:br>
            <a:r>
              <a:rPr lang="it-IT" sz="2800" b="1" dirty="0">
                <a:solidFill>
                  <a:srgbClr val="0000FF"/>
                </a:solidFill>
              </a:rPr>
              <a:t/>
            </a:r>
            <a:br>
              <a:rPr lang="it-IT" sz="2800" b="1" dirty="0">
                <a:solidFill>
                  <a:srgbClr val="0000FF"/>
                </a:solidFill>
              </a:rPr>
            </a:br>
            <a:r>
              <a:rPr lang="it-IT" sz="1200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476672"/>
            <a:ext cx="8642350" cy="6192416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b="1" u="sng" dirty="0" smtClean="0">
                <a:solidFill>
                  <a:srgbClr val="FF0000"/>
                </a:solidFill>
              </a:rPr>
              <a:t>Legge </a:t>
            </a:r>
            <a:r>
              <a:rPr lang="it-IT" sz="6400" b="1" u="sng" dirty="0">
                <a:solidFill>
                  <a:srgbClr val="FF0000"/>
                </a:solidFill>
              </a:rPr>
              <a:t>30 marzo 1971, n. </a:t>
            </a:r>
            <a:r>
              <a:rPr lang="it-IT" sz="6400" b="1" u="sng" dirty="0" smtClean="0">
                <a:solidFill>
                  <a:srgbClr val="FF0000"/>
                </a:solidFill>
              </a:rPr>
              <a:t>118 </a:t>
            </a:r>
            <a:endParaRPr lang="it-IT" sz="6400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b="1" dirty="0"/>
              <a:t> </a:t>
            </a:r>
            <a:r>
              <a:rPr lang="it-IT" sz="6400" b="1" i="1" dirty="0" smtClean="0"/>
              <a:t>Art</a:t>
            </a:r>
            <a:r>
              <a:rPr lang="it-IT" sz="6400" b="1" i="1" dirty="0"/>
              <a:t>. 12. (Pensione di inabilità)</a:t>
            </a:r>
            <a:endParaRPr lang="it-IT" sz="6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i="1" dirty="0"/>
              <a:t>1. Ai mutilati ed invalidi civili di età superiore agli anni 18, nei cui confronti, </a:t>
            </a:r>
            <a:r>
              <a:rPr lang="it-IT" sz="6400" i="1" dirty="0" smtClean="0"/>
              <a:t>..sia </a:t>
            </a:r>
            <a:r>
              <a:rPr lang="it-IT" sz="6400" i="1" dirty="0"/>
              <a:t>accertata una </a:t>
            </a:r>
            <a:r>
              <a:rPr lang="it-IT" sz="6400" b="1" i="1" u="sng" dirty="0">
                <a:solidFill>
                  <a:srgbClr val="0000FF"/>
                </a:solidFill>
              </a:rPr>
              <a:t>totale inabilità lavorativa</a:t>
            </a:r>
            <a:r>
              <a:rPr lang="it-IT" sz="6400" i="1" dirty="0"/>
              <a:t>, è concessa </a:t>
            </a:r>
            <a:r>
              <a:rPr lang="it-IT" sz="6400" i="1" dirty="0" smtClean="0"/>
              <a:t>….una </a:t>
            </a:r>
            <a:r>
              <a:rPr lang="it-IT" sz="6400" i="1" dirty="0"/>
              <a:t>pensione di inabilità … </a:t>
            </a:r>
            <a:r>
              <a:rPr lang="it-IT" sz="6400" i="1" dirty="0" smtClean="0"/>
              <a:t>».</a:t>
            </a:r>
            <a:endParaRPr lang="it-IT" sz="6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i="1" dirty="0"/>
              <a:t> </a:t>
            </a:r>
            <a:r>
              <a:rPr lang="it-IT" sz="6400" b="1" i="1" dirty="0" smtClean="0"/>
              <a:t>Art</a:t>
            </a:r>
            <a:r>
              <a:rPr lang="it-IT" sz="6400" b="1" i="1" dirty="0"/>
              <a:t>. 13. (Assegno mensile)</a:t>
            </a:r>
            <a:endParaRPr lang="it-IT" sz="6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i="1" dirty="0"/>
              <a:t>1. Ai mutilati ed invalidi civili di età compresa fra il diciottesimo ed il sessantaquattresimo anno nei cui confronti sia accertata </a:t>
            </a:r>
            <a:r>
              <a:rPr lang="it-IT" sz="6400" b="1" i="1" u="sng" dirty="0">
                <a:solidFill>
                  <a:srgbClr val="0000FF"/>
                </a:solidFill>
              </a:rPr>
              <a:t>una riduzione della capacità lavorativa</a:t>
            </a:r>
            <a:r>
              <a:rPr lang="it-IT" sz="6400" i="1" dirty="0"/>
              <a:t>, nella misura </a:t>
            </a:r>
            <a:r>
              <a:rPr lang="it-IT" sz="6400" b="1" i="1" u="sng" dirty="0"/>
              <a:t>superiore ai due terzi</a:t>
            </a:r>
            <a:r>
              <a:rPr lang="it-IT" sz="6400" i="1" dirty="0"/>
              <a:t>, incollocati al lavoro </a:t>
            </a:r>
            <a:r>
              <a:rPr lang="it-IT" sz="6400" i="1" dirty="0" smtClean="0"/>
              <a:t>…..è </a:t>
            </a:r>
            <a:r>
              <a:rPr lang="it-IT" sz="6400" i="1" dirty="0"/>
              <a:t>concesso </a:t>
            </a:r>
            <a:r>
              <a:rPr lang="it-IT" sz="6400" i="1" dirty="0" smtClean="0"/>
              <a:t>…un </a:t>
            </a:r>
            <a:r>
              <a:rPr lang="it-IT" sz="6400" i="1" dirty="0"/>
              <a:t>assegno </a:t>
            </a:r>
            <a:r>
              <a:rPr lang="it-IT" sz="6400" i="1" dirty="0" smtClean="0"/>
              <a:t>mensile.</a:t>
            </a:r>
            <a:r>
              <a:rPr lang="it-IT" sz="6400" dirty="0" smtClean="0"/>
              <a:t>.”.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b="1" u="sng" dirty="0" smtClean="0">
                <a:solidFill>
                  <a:srgbClr val="FF0000"/>
                </a:solidFill>
              </a:rPr>
              <a:t>Decreto </a:t>
            </a:r>
            <a:r>
              <a:rPr lang="it-IT" sz="6400" b="1" u="sng" dirty="0">
                <a:solidFill>
                  <a:srgbClr val="FF0000"/>
                </a:solidFill>
              </a:rPr>
              <a:t>Legislativo 23 novembre 1988, n. 509</a:t>
            </a:r>
            <a:endParaRPr lang="it-IT" sz="6400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i="1" dirty="0"/>
              <a:t>9. 1. A modifica dell’articolo 13, primo comma, della legge 30 marzo 1971, n. 118, la </a:t>
            </a:r>
            <a:r>
              <a:rPr lang="it-IT" sz="6400" b="1" i="1" u="sng" dirty="0">
                <a:solidFill>
                  <a:srgbClr val="0000FF"/>
                </a:solidFill>
              </a:rPr>
              <a:t>riduzione della capacità lavorativa </a:t>
            </a:r>
            <a:r>
              <a:rPr lang="it-IT" sz="6400" i="1" dirty="0" smtClean="0"/>
              <a:t>….superiore </a:t>
            </a:r>
            <a:r>
              <a:rPr lang="it-IT" sz="6400" i="1" dirty="0"/>
              <a:t>ai due terzi </a:t>
            </a:r>
            <a:r>
              <a:rPr lang="it-IT" sz="6400" b="1" i="1" u="sng" dirty="0">
                <a:solidFill>
                  <a:srgbClr val="FF0000"/>
                </a:solidFill>
              </a:rPr>
              <a:t>è elevata</a:t>
            </a:r>
            <a:r>
              <a:rPr lang="it-IT" sz="6400" b="1" i="1" u="sng" dirty="0">
                <a:solidFill>
                  <a:srgbClr val="0000FF"/>
                </a:solidFill>
              </a:rPr>
              <a:t> </a:t>
            </a:r>
            <a:r>
              <a:rPr lang="it-IT" sz="6400" i="1" dirty="0"/>
              <a:t>alla misura pari </a:t>
            </a:r>
            <a:r>
              <a:rPr lang="it-IT" sz="6400" b="1" i="1" u="sng" dirty="0">
                <a:solidFill>
                  <a:srgbClr val="FF0000"/>
                </a:solidFill>
              </a:rPr>
              <a:t>al 74 per </a:t>
            </a:r>
            <a:r>
              <a:rPr lang="it-IT" sz="6400" b="1" i="1" u="sng" dirty="0" smtClean="0">
                <a:solidFill>
                  <a:srgbClr val="FF0000"/>
                </a:solidFill>
              </a:rPr>
              <a:t>cento</a:t>
            </a:r>
            <a:r>
              <a:rPr lang="it-IT" sz="6400" i="1" dirty="0" smtClean="0">
                <a:solidFill>
                  <a:srgbClr val="FF0000"/>
                </a:solidFill>
              </a:rPr>
              <a:t>…</a:t>
            </a:r>
          </a:p>
          <a:p>
            <a:pPr>
              <a:defRPr/>
            </a:pPr>
            <a:r>
              <a:rPr lang="it-IT" sz="6400" b="1" u="sng" dirty="0">
                <a:solidFill>
                  <a:srgbClr val="CC00CC"/>
                </a:solidFill>
              </a:rPr>
              <a:t>Assegno mensile per assistenza personale e continuativa </a:t>
            </a:r>
            <a:r>
              <a:rPr lang="it-IT" sz="6400" b="1" u="sng" dirty="0" smtClean="0">
                <a:solidFill>
                  <a:srgbClr val="9900FF"/>
                </a:solidFill>
              </a:rPr>
              <a:t>INPS </a:t>
            </a:r>
            <a:r>
              <a:rPr lang="it-IT" sz="6400" b="1" dirty="0" smtClean="0">
                <a:solidFill>
                  <a:srgbClr val="FF0000"/>
                </a:solidFill>
              </a:rPr>
              <a:t>(assegno </a:t>
            </a:r>
            <a:r>
              <a:rPr lang="it-IT" sz="6400" b="1" dirty="0">
                <a:solidFill>
                  <a:srgbClr val="FF0000"/>
                </a:solidFill>
              </a:rPr>
              <a:t>di </a:t>
            </a:r>
            <a:r>
              <a:rPr lang="it-IT" sz="6400" b="1" dirty="0" smtClean="0">
                <a:solidFill>
                  <a:srgbClr val="FF0000"/>
                </a:solidFill>
              </a:rPr>
              <a:t>accompagnamento)</a:t>
            </a:r>
          </a:p>
          <a:p>
            <a:pPr>
              <a:defRPr/>
            </a:pPr>
            <a:r>
              <a:rPr lang="it-IT" sz="6400" b="1" u="sng" dirty="0" smtClean="0">
                <a:solidFill>
                  <a:srgbClr val="006600"/>
                </a:solidFill>
              </a:rPr>
              <a:t>Indennità </a:t>
            </a:r>
            <a:r>
              <a:rPr lang="it-IT" sz="6400" b="1" u="sng" dirty="0">
                <a:solidFill>
                  <a:srgbClr val="006600"/>
                </a:solidFill>
              </a:rPr>
              <a:t>mensile di frequenza </a:t>
            </a:r>
            <a:r>
              <a:rPr lang="it-IT" sz="6400" b="1" u="sng" dirty="0">
                <a:solidFill>
                  <a:srgbClr val="FF0000"/>
                </a:solidFill>
              </a:rPr>
              <a:t>(minori di 18 anni ipoacusici o con difficoltà persistenti a svolgere i compiti e le funzioni proprie dell’età)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b="1" u="sng" dirty="0" smtClean="0">
                <a:solidFill>
                  <a:srgbClr val="FF0000"/>
                </a:solidFill>
              </a:rPr>
              <a:t>Legge </a:t>
            </a:r>
            <a:r>
              <a:rPr lang="it-IT" sz="6400" b="1" u="sng" dirty="0">
                <a:solidFill>
                  <a:srgbClr val="FF0000"/>
                </a:solidFill>
              </a:rPr>
              <a:t>11 febbraio 1980, n. </a:t>
            </a:r>
            <a:r>
              <a:rPr lang="it-IT" sz="6400" b="1" u="sng" dirty="0" smtClean="0">
                <a:solidFill>
                  <a:srgbClr val="FF0000"/>
                </a:solidFill>
              </a:rPr>
              <a:t>18 </a:t>
            </a:r>
            <a:endParaRPr lang="it-IT" sz="6400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b="1" dirty="0"/>
              <a:t> </a:t>
            </a:r>
            <a:r>
              <a:rPr lang="it-IT" sz="6400" b="1" i="1" dirty="0" smtClean="0"/>
              <a:t>Art</a:t>
            </a:r>
            <a:r>
              <a:rPr lang="it-IT" sz="6400" b="1" i="1" dirty="0"/>
              <a:t>. 1.</a:t>
            </a:r>
            <a:r>
              <a:rPr lang="it-IT" sz="6400" i="1" dirty="0"/>
              <a:t> Ai mutilati ed invalidi civili </a:t>
            </a:r>
            <a:r>
              <a:rPr lang="it-IT" sz="6400" b="1" i="1" u="sng" dirty="0">
                <a:solidFill>
                  <a:srgbClr val="0000FF"/>
                </a:solidFill>
              </a:rPr>
              <a:t>totalmente inabili per affezioni fisiche o </a:t>
            </a:r>
            <a:r>
              <a:rPr lang="it-IT" sz="6400" b="1" i="1" u="sng" dirty="0" smtClean="0">
                <a:solidFill>
                  <a:srgbClr val="0000FF"/>
                </a:solidFill>
              </a:rPr>
              <a:t>psichiche</a:t>
            </a:r>
            <a:r>
              <a:rPr lang="it-IT" sz="6400" i="1" dirty="0" smtClean="0"/>
              <a:t>..</a:t>
            </a:r>
            <a:r>
              <a:rPr lang="it-IT" sz="6400" i="1" dirty="0"/>
              <a:t> che si trovano </a:t>
            </a:r>
            <a:r>
              <a:rPr lang="it-IT" sz="6400" b="1" i="1" dirty="0">
                <a:solidFill>
                  <a:srgbClr val="0000FF"/>
                </a:solidFill>
              </a:rPr>
              <a:t>nell’impossibilità di deambulare senza l’aiuto permanente di un accompagnatore o, non essendo in grado di compiere gli atti quotidiani della vita, abbisognano di un’assistenza continua</a:t>
            </a:r>
            <a:r>
              <a:rPr lang="it-IT" sz="6400" i="1" dirty="0"/>
              <a:t>, è concessa un’indennità di </a:t>
            </a:r>
            <a:r>
              <a:rPr lang="it-IT" sz="6400" i="1" dirty="0" smtClean="0"/>
              <a:t>accompagnamento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b="1" u="sng" dirty="0" smtClean="0">
                <a:solidFill>
                  <a:srgbClr val="FF0000"/>
                </a:solidFill>
              </a:rPr>
              <a:t>Legge </a:t>
            </a:r>
            <a:r>
              <a:rPr lang="it-IT" sz="6400" b="1" u="sng" dirty="0">
                <a:solidFill>
                  <a:srgbClr val="FF0000"/>
                </a:solidFill>
              </a:rPr>
              <a:t>5 febbraio 1992, n. 104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dirty="0"/>
              <a:t>Art. </a:t>
            </a:r>
            <a:r>
              <a:rPr lang="it-IT" sz="6400" dirty="0" smtClean="0"/>
              <a:t>3 - </a:t>
            </a:r>
            <a:r>
              <a:rPr lang="it-IT" sz="6400" i="1" dirty="0" smtClean="0"/>
              <a:t>Soggetti </a:t>
            </a:r>
            <a:r>
              <a:rPr lang="it-IT" sz="6400" i="1" dirty="0"/>
              <a:t>aventi diritto</a:t>
            </a:r>
            <a:endParaRPr lang="it-IT" sz="6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6400" i="1" dirty="0" smtClean="0"/>
              <a:t>1. È </a:t>
            </a:r>
            <a:r>
              <a:rPr lang="it-IT" sz="6400" b="1" i="1" u="sng" dirty="0">
                <a:solidFill>
                  <a:srgbClr val="0000FF"/>
                </a:solidFill>
              </a:rPr>
              <a:t>persona handicappata </a:t>
            </a:r>
            <a:r>
              <a:rPr lang="it-IT" sz="6400" i="1" dirty="0"/>
              <a:t>colui che presenta una </a:t>
            </a:r>
            <a:r>
              <a:rPr lang="it-IT" sz="6400" b="1" i="1" u="sng" dirty="0">
                <a:solidFill>
                  <a:srgbClr val="0000FF"/>
                </a:solidFill>
              </a:rPr>
              <a:t>minorazione</a:t>
            </a:r>
            <a:r>
              <a:rPr lang="it-IT" sz="6400" i="1" dirty="0"/>
              <a:t> fisica, psichica o sensoriale, stabilizzata o progressiva, che è causa di difficoltà di apprendimento, di relazione o di integrazione lavorativa e tale da </a:t>
            </a:r>
            <a:r>
              <a:rPr lang="it-IT" sz="6400" b="1" i="1" u="sng" dirty="0">
                <a:solidFill>
                  <a:srgbClr val="0000FF"/>
                </a:solidFill>
              </a:rPr>
              <a:t>determinare un processo di svantaggio sociale o di emarginazione</a:t>
            </a:r>
            <a:r>
              <a:rPr lang="it-IT" sz="6400" i="1" dirty="0"/>
              <a:t>. </a:t>
            </a:r>
            <a:r>
              <a:rPr lang="it-IT" sz="6400" i="1" dirty="0" smtClean="0"/>
              <a:t>2.….</a:t>
            </a:r>
            <a:endParaRPr lang="it-IT" sz="6400" dirty="0"/>
          </a:p>
          <a:p>
            <a:pPr>
              <a:defRPr/>
            </a:pPr>
            <a:r>
              <a:rPr lang="it-IT" sz="6400" i="1" dirty="0" smtClean="0"/>
              <a:t>3. Qualora </a:t>
            </a:r>
            <a:r>
              <a:rPr lang="it-IT" sz="6400" b="1" i="1" u="sng" dirty="0">
                <a:solidFill>
                  <a:srgbClr val="0000FF"/>
                </a:solidFill>
              </a:rPr>
              <a:t>la minorazione</a:t>
            </a:r>
            <a:r>
              <a:rPr lang="it-IT" sz="6400" i="1" dirty="0"/>
              <a:t>, singola o plurima, abbia </a:t>
            </a:r>
            <a:r>
              <a:rPr lang="it-IT" sz="6400" b="1" i="1" u="sng" dirty="0">
                <a:solidFill>
                  <a:srgbClr val="0000FF"/>
                </a:solidFill>
              </a:rPr>
              <a:t>ridotto l’autonomia personale</a:t>
            </a:r>
            <a:r>
              <a:rPr lang="it-IT" sz="6400" i="1" dirty="0"/>
              <a:t>, correlata all’età, in modo da </a:t>
            </a:r>
            <a:r>
              <a:rPr lang="it-IT" sz="6400" b="1" i="1" u="sng" dirty="0">
                <a:solidFill>
                  <a:srgbClr val="0000FF"/>
                </a:solidFill>
              </a:rPr>
              <a:t>rendere necessario un intervento assistenziale permanente, continuativo e globale </a:t>
            </a:r>
            <a:r>
              <a:rPr lang="it-IT" sz="6400" i="1" dirty="0"/>
              <a:t>nella sfera individuale o in quella di relazione, la situazione assume </a:t>
            </a:r>
            <a:r>
              <a:rPr lang="it-IT" sz="6400" b="1" i="1" u="sng" dirty="0">
                <a:solidFill>
                  <a:srgbClr val="FF0000"/>
                </a:solidFill>
              </a:rPr>
              <a:t>connotazione di gravità</a:t>
            </a:r>
            <a:r>
              <a:rPr lang="it-IT" sz="6400" b="1" i="1" u="sng" dirty="0" smtClean="0">
                <a:solidFill>
                  <a:srgbClr val="FF0000"/>
                </a:solidFill>
              </a:rPr>
              <a:t>.</a:t>
            </a:r>
            <a:r>
              <a:rPr lang="it-IT" sz="6400" b="1" u="sng" dirty="0">
                <a:solidFill>
                  <a:srgbClr val="FF0000"/>
                </a:solidFill>
              </a:rPr>
              <a:t>”</a:t>
            </a:r>
            <a:r>
              <a:rPr lang="it-IT" sz="6400" b="1" dirty="0">
                <a:solidFill>
                  <a:srgbClr val="FF0000"/>
                </a:solidFill>
              </a:rPr>
              <a:t>. </a:t>
            </a:r>
            <a:endParaRPr lang="it-IT" sz="6800" b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b="1" u="sng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b="1" u="sng" dirty="0">
              <a:solidFill>
                <a:srgbClr val="0000FF"/>
              </a:solidFill>
            </a:endParaRPr>
          </a:p>
        </p:txBody>
      </p:sp>
      <p:pic>
        <p:nvPicPr>
          <p:cNvPr id="31747" name="Picture 3" descr="C:\Users\aporrone\Desktop\TUMORI NEUROENDOCRINI\LOGHI DELL'INPS\imagesCAS8RXO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913"/>
            <a:ext cx="345873" cy="4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2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3"/>
    </mc:Choice>
    <mc:Fallback xmlns="">
      <p:transition spd="slow" advTm="737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576262"/>
          </a:xfrm>
        </p:spPr>
        <p:txBody>
          <a:bodyPr/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TUMORI CARDIACI PRIMITIVI  E MTS – PARAMETRI ML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59921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2400" b="1" dirty="0">
                <a:solidFill>
                  <a:srgbClr val="0000FF"/>
                </a:solidFill>
              </a:rPr>
              <a:t>TUMORI CARDIACI </a:t>
            </a:r>
            <a:r>
              <a:rPr lang="it-IT" sz="2400" b="1" dirty="0" smtClean="0">
                <a:solidFill>
                  <a:srgbClr val="0000FF"/>
                </a:solidFill>
              </a:rPr>
              <a:t>PRIMITIVI BENIGNI</a:t>
            </a:r>
            <a:endParaRPr lang="it-IT" sz="2400" dirty="0" smtClean="0"/>
          </a:p>
          <a:p>
            <a:pPr>
              <a:defRPr/>
            </a:pPr>
            <a:r>
              <a:rPr lang="it-IT" sz="2400" b="1" dirty="0" smtClean="0"/>
              <a:t>asportazione completa tumore, riduzione funzione residua</a:t>
            </a:r>
          </a:p>
          <a:p>
            <a:pPr marL="0" indent="0">
              <a:buNone/>
              <a:defRPr/>
            </a:pPr>
            <a:r>
              <a:rPr lang="it-IT" sz="2400" b="1" dirty="0">
                <a:solidFill>
                  <a:srgbClr val="0000FF"/>
                </a:solidFill>
              </a:rPr>
              <a:t>TUMORI CARDIACI PRIMITIVI </a:t>
            </a:r>
            <a:r>
              <a:rPr lang="it-IT" sz="2400" b="1" dirty="0" smtClean="0">
                <a:solidFill>
                  <a:srgbClr val="0000FF"/>
                </a:solidFill>
              </a:rPr>
              <a:t>MALIGNI</a:t>
            </a:r>
            <a:endParaRPr lang="it-IT" sz="2400" dirty="0"/>
          </a:p>
          <a:p>
            <a:pPr>
              <a:defRPr/>
            </a:pPr>
            <a:r>
              <a:rPr lang="it-IT" sz="2400" b="1" dirty="0" smtClean="0"/>
              <a:t>Classificazione </a:t>
            </a:r>
            <a:r>
              <a:rPr lang="it-IT" sz="2400" b="1" u="sng" dirty="0" smtClean="0">
                <a:solidFill>
                  <a:srgbClr val="0000FF"/>
                </a:solidFill>
              </a:rPr>
              <a:t>Stadi TNM: 0, I, </a:t>
            </a:r>
            <a:r>
              <a:rPr lang="it-IT" sz="2400" b="1" u="sng" dirty="0" err="1" smtClean="0">
                <a:solidFill>
                  <a:srgbClr val="0000FF"/>
                </a:solidFill>
              </a:rPr>
              <a:t>IIa</a:t>
            </a:r>
            <a:r>
              <a:rPr lang="it-IT" sz="2400" b="1" u="sng" dirty="0" smtClean="0">
                <a:solidFill>
                  <a:srgbClr val="0000FF"/>
                </a:solidFill>
              </a:rPr>
              <a:t>, </a:t>
            </a:r>
            <a:r>
              <a:rPr lang="it-IT" sz="2400" b="1" u="sng" dirty="0" err="1" smtClean="0">
                <a:solidFill>
                  <a:srgbClr val="0000FF"/>
                </a:solidFill>
              </a:rPr>
              <a:t>IIb</a:t>
            </a:r>
            <a:r>
              <a:rPr lang="it-IT" sz="2400" b="1" u="sng" dirty="0" smtClean="0">
                <a:solidFill>
                  <a:srgbClr val="0000FF"/>
                </a:solidFill>
              </a:rPr>
              <a:t>, III, IV </a:t>
            </a:r>
            <a:r>
              <a:rPr lang="it-IT" sz="2400" b="1" dirty="0" smtClean="0"/>
              <a:t>(MTS)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b="1" dirty="0" smtClean="0"/>
              <a:t>Tassi di sopravvivenza a 5 aa: </a:t>
            </a:r>
            <a:r>
              <a:rPr lang="it-IT" sz="2400" b="1" dirty="0" smtClean="0">
                <a:solidFill>
                  <a:srgbClr val="FF0000"/>
                </a:solidFill>
              </a:rPr>
              <a:t>&lt; </a:t>
            </a:r>
            <a:r>
              <a:rPr lang="it-IT" sz="2400" b="1" u="sng" dirty="0" smtClean="0">
                <a:solidFill>
                  <a:srgbClr val="FF0000"/>
                </a:solidFill>
              </a:rPr>
              <a:t>30 – 40 % forme </a:t>
            </a:r>
            <a:r>
              <a:rPr lang="it-IT" sz="2400" b="1" u="sng" dirty="0" smtClean="0">
                <a:solidFill>
                  <a:srgbClr val="FF0000"/>
                </a:solidFill>
              </a:rPr>
              <a:t>localizzate – </a:t>
            </a:r>
            <a:r>
              <a:rPr lang="it-IT" sz="2400" b="1" u="sng" dirty="0" smtClean="0">
                <a:solidFill>
                  <a:srgbClr val="006600"/>
                </a:solidFill>
              </a:rPr>
              <a:t>FASE INTERVALLO LIBERO</a:t>
            </a:r>
            <a:r>
              <a:rPr lang="it-IT" sz="2400" b="1" u="sng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/>
              <a:t>ben differenziate, </a:t>
            </a:r>
            <a:r>
              <a:rPr lang="it-IT" sz="2400" b="1" dirty="0" smtClean="0">
                <a:solidFill>
                  <a:srgbClr val="0000FF"/>
                </a:solidFill>
              </a:rPr>
              <a:t>(PROGNOSI SFAVOREVOLE)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b="1" dirty="0"/>
              <a:t>Tassi di sopravvivenza a 2</a:t>
            </a:r>
            <a:r>
              <a:rPr lang="it-IT" sz="2400" b="1" dirty="0" smtClean="0"/>
              <a:t> aa</a:t>
            </a:r>
            <a:r>
              <a:rPr lang="it-IT" sz="2400" b="1" dirty="0"/>
              <a:t>: </a:t>
            </a:r>
            <a:r>
              <a:rPr lang="it-IT" sz="2400" b="1" u="sng" dirty="0" smtClean="0">
                <a:solidFill>
                  <a:srgbClr val="FF0000"/>
                </a:solidFill>
              </a:rPr>
              <a:t>&lt; </a:t>
            </a:r>
            <a:r>
              <a:rPr lang="it-IT" sz="2400" b="1" u="sng" dirty="0" smtClean="0">
                <a:solidFill>
                  <a:srgbClr val="FF0000"/>
                </a:solidFill>
              </a:rPr>
              <a:t>20 % forme MTS scarsamente differenziate 1 – 2 </a:t>
            </a:r>
            <a:r>
              <a:rPr lang="it-IT" sz="2400" b="1" u="sng" dirty="0" smtClean="0">
                <a:solidFill>
                  <a:srgbClr val="FF0000"/>
                </a:solidFill>
              </a:rPr>
              <a:t>A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0000FF"/>
                </a:solidFill>
              </a:rPr>
              <a:t>(PROGNOSI </a:t>
            </a:r>
            <a:r>
              <a:rPr lang="it-IT" sz="2400" b="1" dirty="0" smtClean="0">
                <a:solidFill>
                  <a:srgbClr val="0000FF"/>
                </a:solidFill>
              </a:rPr>
              <a:t>SEVERA - INFAUSTA)</a:t>
            </a:r>
            <a:endParaRPr lang="it-IT" sz="2400" b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b="1" u="sng" dirty="0" smtClean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b="1" u="sng" dirty="0" smtClean="0">
                <a:solidFill>
                  <a:srgbClr val="0000FF"/>
                </a:solidFill>
              </a:rPr>
              <a:t>La </a:t>
            </a:r>
            <a:r>
              <a:rPr lang="it-IT" sz="2400" b="1" u="sng" dirty="0" smtClean="0">
                <a:solidFill>
                  <a:srgbClr val="0000FF"/>
                </a:solidFill>
              </a:rPr>
              <a:t>valutazione medico legale dipende da</a:t>
            </a:r>
            <a:r>
              <a:rPr lang="it-IT" sz="2400" b="1" dirty="0" smtClean="0">
                <a:solidFill>
                  <a:srgbClr val="0000FF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Sede, diffusione locale, Ln </a:t>
            </a:r>
            <a:r>
              <a:rPr lang="it-IT" sz="2200" b="1" dirty="0">
                <a:solidFill>
                  <a:srgbClr val="FF0000"/>
                </a:solidFill>
              </a:rPr>
              <a:t>o a distanza </a:t>
            </a:r>
            <a:r>
              <a:rPr lang="it-IT" sz="2000" b="1" dirty="0"/>
              <a:t>decorso e </a:t>
            </a:r>
            <a:r>
              <a:rPr lang="it-IT" sz="2000" b="1" u="sng" dirty="0">
                <a:solidFill>
                  <a:srgbClr val="0000FF"/>
                </a:solidFill>
              </a:rPr>
              <a:t>progressione </a:t>
            </a:r>
            <a:r>
              <a:rPr lang="it-IT" sz="2200" b="1" u="sng" dirty="0" smtClean="0">
                <a:solidFill>
                  <a:srgbClr val="0000FF"/>
                </a:solidFill>
              </a:rPr>
              <a:t>dei TUM. CARD</a:t>
            </a:r>
            <a:r>
              <a:rPr lang="it-IT" sz="2200" b="1" dirty="0" smtClean="0">
                <a:solidFill>
                  <a:srgbClr val="0000FF"/>
                </a:solidFill>
              </a:rPr>
              <a:t>; </a:t>
            </a:r>
            <a:r>
              <a:rPr lang="it-IT" sz="2200" b="1" dirty="0" smtClean="0"/>
              <a:t>eventuale </a:t>
            </a:r>
            <a:r>
              <a:rPr lang="it-IT" sz="2200" b="1" dirty="0"/>
              <a:t>ritardo diagnostico</a:t>
            </a:r>
            <a:r>
              <a:rPr lang="it-IT" sz="2200" b="1" dirty="0" smtClean="0"/>
              <a:t>; </a:t>
            </a:r>
            <a:r>
              <a:rPr lang="it-IT" sz="2200" b="1" u="sng" dirty="0" smtClean="0">
                <a:solidFill>
                  <a:srgbClr val="FF0000"/>
                </a:solidFill>
              </a:rPr>
              <a:t>in particolare:</a:t>
            </a:r>
            <a:endParaRPr lang="it-IT" sz="2200" b="1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000" b="1" u="sng" dirty="0" smtClean="0">
                <a:solidFill>
                  <a:srgbClr val="006600"/>
                </a:solidFill>
              </a:rPr>
              <a:t>Cronologia trattamenti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3000" b="1" u="sng" dirty="0" err="1" smtClean="0">
                <a:solidFill>
                  <a:srgbClr val="0000FF"/>
                </a:solidFill>
              </a:rPr>
              <a:t>resecabilità</a:t>
            </a:r>
            <a:r>
              <a:rPr lang="it-IT" sz="3000" b="1" u="sng" dirty="0" smtClean="0">
                <a:solidFill>
                  <a:srgbClr val="0000FF"/>
                </a:solidFill>
              </a:rPr>
              <a:t> </a:t>
            </a:r>
            <a:r>
              <a:rPr lang="it-IT" sz="3000" b="1" u="sng" dirty="0">
                <a:solidFill>
                  <a:srgbClr val="0000FF"/>
                </a:solidFill>
              </a:rPr>
              <a:t>radicale </a:t>
            </a:r>
            <a:r>
              <a:rPr lang="it-IT" sz="2400" b="1" dirty="0"/>
              <a:t>o meno </a:t>
            </a:r>
            <a:r>
              <a:rPr lang="it-IT" sz="2400" b="1" u="sng" dirty="0">
                <a:solidFill>
                  <a:srgbClr val="006600"/>
                </a:solidFill>
              </a:rPr>
              <a:t>della neoplasia</a:t>
            </a:r>
            <a:r>
              <a:rPr lang="it-IT" sz="2400" b="1" dirty="0"/>
              <a:t>, in base alla localizzazione ed estensione;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b="1" u="sng" dirty="0">
                <a:solidFill>
                  <a:srgbClr val="FF0000"/>
                </a:solidFill>
              </a:rPr>
              <a:t>S</a:t>
            </a:r>
            <a:r>
              <a:rPr lang="it-IT" sz="2400" b="1" u="sng" dirty="0" smtClean="0">
                <a:solidFill>
                  <a:srgbClr val="FF0000"/>
                </a:solidFill>
              </a:rPr>
              <a:t>tadio  RADIOLOGICO TC </a:t>
            </a:r>
            <a:r>
              <a:rPr lang="it-IT" sz="2400" b="1" u="sng" dirty="0" smtClean="0">
                <a:solidFill>
                  <a:srgbClr val="0000FF"/>
                </a:solidFill>
              </a:rPr>
              <a:t>e anatomopatologico </a:t>
            </a:r>
            <a:r>
              <a:rPr lang="it-IT" sz="2400" b="1" u="sng" dirty="0">
                <a:solidFill>
                  <a:srgbClr val="0000FF"/>
                </a:solidFill>
              </a:rPr>
              <a:t>definitivo </a:t>
            </a:r>
            <a:r>
              <a:rPr lang="it-IT" sz="2400" b="1" dirty="0"/>
              <a:t>della neoplasia </a:t>
            </a:r>
            <a:r>
              <a:rPr lang="it-IT" sz="2400" b="1" dirty="0" smtClean="0"/>
              <a:t>cardiaca;</a:t>
            </a:r>
            <a:endParaRPr lang="it-IT" sz="2400" b="1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b="1" u="sng" dirty="0">
                <a:solidFill>
                  <a:srgbClr val="FF0000"/>
                </a:solidFill>
              </a:rPr>
              <a:t>grado di differenziazione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/>
              <a:t>neoplasia cardiaca, </a:t>
            </a:r>
            <a:r>
              <a:rPr lang="it-IT" sz="2400" b="1" dirty="0"/>
              <a:t>G1 – G3;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b="1" u="sng" dirty="0" err="1">
                <a:solidFill>
                  <a:srgbClr val="0000FF"/>
                </a:solidFill>
              </a:rPr>
              <a:t>resecabilità</a:t>
            </a:r>
            <a:r>
              <a:rPr lang="it-IT" sz="2400" b="1" dirty="0"/>
              <a:t> o meno di eventuali </a:t>
            </a:r>
            <a:r>
              <a:rPr lang="it-IT" sz="2400" b="1" u="sng" dirty="0" smtClean="0">
                <a:solidFill>
                  <a:srgbClr val="FF0000"/>
                </a:solidFill>
              </a:rPr>
              <a:t>MTS polmone, fegato, ecc.</a:t>
            </a:r>
            <a:r>
              <a:rPr lang="it-IT" sz="2400" b="1" dirty="0" smtClean="0"/>
              <a:t>;</a:t>
            </a:r>
            <a:endParaRPr lang="it-IT" sz="2400" b="1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it-IT" sz="19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9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32771" name="Picture 3" descr="C:\Users\aporrone\Desktop\TUMORI NEUROENDOCRINI\LOGHI DELL'INPS\imagesCAS8RXO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19" y="74273"/>
            <a:ext cx="431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86"/>
    </mc:Choice>
    <mc:Fallback xmlns="">
      <p:transition spd="slow" advTm="8538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5889"/>
            <a:ext cx="8208912" cy="43279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800" b="1" dirty="0" smtClean="0">
                <a:solidFill>
                  <a:srgbClr val="0000FF"/>
                </a:solidFill>
              </a:rPr>
              <a:t/>
            </a:r>
            <a:br>
              <a:rPr lang="it-IT" sz="1800" b="1" dirty="0" smtClean="0">
                <a:solidFill>
                  <a:srgbClr val="0000FF"/>
                </a:solidFill>
              </a:rPr>
            </a:br>
            <a:r>
              <a:rPr lang="it-IT" sz="2000" b="1" dirty="0" smtClean="0">
                <a:solidFill>
                  <a:srgbClr val="0000FF"/>
                </a:solidFill>
              </a:rPr>
              <a:t>TUMORI CARDIACI PRIMITIVI E METASTATICI – INVALIDITA’ PENSIONABILE INPS</a:t>
            </a:r>
            <a:r>
              <a:rPr lang="it-IT" sz="1800" u="sng" dirty="0">
                <a:solidFill>
                  <a:srgbClr val="0000FF"/>
                </a:solidFill>
              </a:rPr>
              <a:t/>
            </a:r>
            <a:br>
              <a:rPr lang="it-IT" sz="1800" u="sng" dirty="0">
                <a:solidFill>
                  <a:srgbClr val="0000FF"/>
                </a:solidFill>
              </a:rPr>
            </a:br>
            <a:r>
              <a:rPr lang="it-IT" sz="1200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548681"/>
            <a:ext cx="8496622" cy="612068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La VALUTAZIONE ML orientativa </a:t>
            </a:r>
            <a:r>
              <a:rPr lang="it-IT" sz="1600" b="1" u="sng" dirty="0">
                <a:solidFill>
                  <a:srgbClr val="0000FF"/>
                </a:solidFill>
              </a:rPr>
              <a:t>distingue </a:t>
            </a:r>
            <a:r>
              <a:rPr lang="it-IT" sz="1600" b="1" u="sng" dirty="0" smtClean="0">
                <a:solidFill>
                  <a:srgbClr val="0000FF"/>
                </a:solidFill>
              </a:rPr>
              <a:t>varie </a:t>
            </a:r>
            <a:r>
              <a:rPr lang="it-IT" sz="1600" b="1" u="sng" dirty="0">
                <a:solidFill>
                  <a:srgbClr val="0000FF"/>
                </a:solidFill>
              </a:rPr>
              <a:t>situazioni </a:t>
            </a:r>
            <a:r>
              <a:rPr lang="it-IT" sz="1600" b="1" u="sng" dirty="0" smtClean="0">
                <a:solidFill>
                  <a:srgbClr val="0000FF"/>
                </a:solidFill>
              </a:rPr>
              <a:t>possibili:</a:t>
            </a:r>
          </a:p>
          <a:p>
            <a:pPr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 primitivi benigni (MIXOMI 80 %) ben resecati e senza deficit funzionali residui</a:t>
            </a: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ORIENTATIVO</a:t>
            </a:r>
            <a:r>
              <a:rPr lang="it-IT" sz="1600" b="1" dirty="0" smtClean="0">
                <a:solidFill>
                  <a:srgbClr val="006600"/>
                </a:solidFill>
              </a:rPr>
              <a:t>: NON INVALIDI, NON INABILI </a:t>
            </a:r>
            <a:r>
              <a:rPr lang="it-IT" sz="1600" b="1" u="sng" dirty="0" smtClean="0">
                <a:solidFill>
                  <a:srgbClr val="0000FF"/>
                </a:solidFill>
              </a:rPr>
              <a:t>(NO AOI – NO POI)</a:t>
            </a:r>
          </a:p>
          <a:p>
            <a:pPr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primitivi maligni ben </a:t>
            </a:r>
            <a:r>
              <a:rPr lang="it-IT" sz="1600" b="1" u="sng" dirty="0">
                <a:solidFill>
                  <a:srgbClr val="FF0000"/>
                </a:solidFill>
              </a:rPr>
              <a:t>differenziati e localizzati</a:t>
            </a:r>
            <a:r>
              <a:rPr lang="it-IT" sz="1600" b="1" dirty="0">
                <a:solidFill>
                  <a:srgbClr val="FF0000"/>
                </a:solidFill>
              </a:rPr>
              <a:t>, </a:t>
            </a:r>
            <a:r>
              <a:rPr lang="it-IT" sz="1600" b="1" dirty="0">
                <a:solidFill>
                  <a:srgbClr val="006600"/>
                </a:solidFill>
              </a:rPr>
              <a:t>resecabili </a:t>
            </a:r>
            <a:endParaRPr lang="it-IT" sz="1600" b="1" dirty="0" smtClean="0">
              <a:solidFill>
                <a:srgbClr val="006600"/>
              </a:solidFill>
            </a:endParaRPr>
          </a:p>
          <a:p>
            <a:pPr marL="0" indent="0">
              <a:buNone/>
              <a:defRPr/>
            </a:pPr>
            <a:r>
              <a:rPr lang="it-IT" sz="1600" b="1" u="sng" dirty="0">
                <a:solidFill>
                  <a:srgbClr val="0000FF"/>
                </a:solidFill>
              </a:rPr>
              <a:t>GIUDIZIO ORIENTATIVO</a:t>
            </a:r>
            <a:r>
              <a:rPr lang="it-IT" sz="1600" b="1" dirty="0">
                <a:solidFill>
                  <a:srgbClr val="006600"/>
                </a:solidFill>
              </a:rPr>
              <a:t>: </a:t>
            </a:r>
            <a:r>
              <a:rPr lang="it-IT" sz="1600" b="1" dirty="0" smtClean="0">
                <a:solidFill>
                  <a:srgbClr val="006600"/>
                </a:solidFill>
              </a:rPr>
              <a:t>SI </a:t>
            </a:r>
            <a:r>
              <a:rPr lang="it-IT" sz="1600" b="1" dirty="0">
                <a:solidFill>
                  <a:srgbClr val="006600"/>
                </a:solidFill>
              </a:rPr>
              <a:t>INVALIDI, NON INABILI </a:t>
            </a:r>
            <a:r>
              <a:rPr lang="it-IT" sz="1600" b="1" u="sng" dirty="0" smtClean="0">
                <a:solidFill>
                  <a:srgbClr val="0000FF"/>
                </a:solidFill>
              </a:rPr>
              <a:t>(SI </a:t>
            </a:r>
            <a:r>
              <a:rPr lang="it-IT" sz="1600" b="1" u="sng" dirty="0">
                <a:solidFill>
                  <a:srgbClr val="0000FF"/>
                </a:solidFill>
              </a:rPr>
              <a:t>AOI – NO POI</a:t>
            </a:r>
            <a:r>
              <a:rPr lang="it-IT" sz="1600" b="1" dirty="0" smtClean="0">
                <a:solidFill>
                  <a:srgbClr val="0000FF"/>
                </a:solidFill>
              </a:rPr>
              <a:t>) (</a:t>
            </a:r>
            <a:r>
              <a:rPr lang="it-IT" sz="1500" b="1" dirty="0" smtClean="0">
                <a:solidFill>
                  <a:srgbClr val="0000FF"/>
                </a:solidFill>
              </a:rPr>
              <a:t>valutare evoluzione a 3 anni</a:t>
            </a:r>
            <a:r>
              <a:rPr lang="it-IT" sz="1600" b="1" u="sng" dirty="0" smtClean="0">
                <a:solidFill>
                  <a:srgbClr val="0000FF"/>
                </a:solidFill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;</a:t>
            </a:r>
            <a:endParaRPr lang="it-IT" sz="16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Tumori cardiaci </a:t>
            </a:r>
            <a:r>
              <a:rPr lang="it-IT" sz="1600" b="1" u="sng" dirty="0" smtClean="0">
                <a:solidFill>
                  <a:srgbClr val="FF0000"/>
                </a:solidFill>
              </a:rPr>
              <a:t>primitivi maligni </a:t>
            </a:r>
            <a:r>
              <a:rPr lang="it-IT" sz="1600" b="1" u="sng" dirty="0">
                <a:solidFill>
                  <a:srgbClr val="FF0000"/>
                </a:solidFill>
              </a:rPr>
              <a:t>ben differenziati e localizzati</a:t>
            </a:r>
            <a:r>
              <a:rPr lang="it-IT" sz="1600" b="1" dirty="0">
                <a:solidFill>
                  <a:srgbClr val="FF0000"/>
                </a:solidFill>
              </a:rPr>
              <a:t>, </a:t>
            </a:r>
            <a:r>
              <a:rPr lang="it-IT" sz="1600" b="1" dirty="0" smtClean="0">
                <a:solidFill>
                  <a:srgbClr val="006600"/>
                </a:solidFill>
              </a:rPr>
              <a:t>resecabili, con </a:t>
            </a:r>
            <a:r>
              <a:rPr lang="it-IT" sz="1600" b="1" dirty="0">
                <a:solidFill>
                  <a:srgbClr val="006600"/>
                </a:solidFill>
              </a:rPr>
              <a:t>MTS </a:t>
            </a:r>
            <a:r>
              <a:rPr lang="it-IT" sz="1600" b="1" dirty="0" smtClean="0">
                <a:solidFill>
                  <a:srgbClr val="006600"/>
                </a:solidFill>
              </a:rPr>
              <a:t>(epatiche, polmonari, ecc.), anche esse resecabili </a:t>
            </a: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</a:t>
            </a:r>
            <a:r>
              <a:rPr lang="it-IT" sz="1600" b="1" u="sng" dirty="0">
                <a:solidFill>
                  <a:srgbClr val="0000FF"/>
                </a:solidFill>
              </a:rPr>
              <a:t>ORIENTATIVO</a:t>
            </a:r>
            <a:r>
              <a:rPr lang="it-IT" sz="1600" b="1" dirty="0">
                <a:solidFill>
                  <a:srgbClr val="006600"/>
                </a:solidFill>
              </a:rPr>
              <a:t>: SI INVALIDI, NON </a:t>
            </a:r>
            <a:r>
              <a:rPr lang="it-IT" sz="1600" b="1" dirty="0" smtClean="0">
                <a:solidFill>
                  <a:srgbClr val="006600"/>
                </a:solidFill>
              </a:rPr>
              <a:t>INABILI? </a:t>
            </a:r>
            <a:r>
              <a:rPr lang="it-IT" sz="1600" b="1" u="sng" dirty="0">
                <a:solidFill>
                  <a:srgbClr val="0000FF"/>
                </a:solidFill>
              </a:rPr>
              <a:t>(SI AOI – NO </a:t>
            </a:r>
            <a:r>
              <a:rPr lang="it-IT" sz="1600" b="1" u="sng" dirty="0" smtClean="0">
                <a:solidFill>
                  <a:srgbClr val="0000FF"/>
                </a:solidFill>
              </a:rPr>
              <a:t>POI?) </a:t>
            </a:r>
            <a:r>
              <a:rPr lang="it-IT" sz="1600" b="1" dirty="0" smtClean="0">
                <a:solidFill>
                  <a:srgbClr val="0000FF"/>
                </a:solidFill>
              </a:rPr>
              <a:t>(eventuale Inabilità in base al «</a:t>
            </a:r>
            <a:r>
              <a:rPr lang="it-IT" sz="1600" b="1" dirty="0" err="1" smtClean="0">
                <a:solidFill>
                  <a:srgbClr val="0000FF"/>
                </a:solidFill>
              </a:rPr>
              <a:t>performace</a:t>
            </a:r>
            <a:r>
              <a:rPr lang="it-IT" sz="1600" b="1" dirty="0" smtClean="0">
                <a:solidFill>
                  <a:srgbClr val="0000FF"/>
                </a:solidFill>
              </a:rPr>
              <a:t> status» e alla prognosi generale</a:t>
            </a:r>
            <a:r>
              <a:rPr lang="it-IT" sz="1600" b="1" u="sng" dirty="0" smtClean="0">
                <a:solidFill>
                  <a:srgbClr val="0000FF"/>
                </a:solidFill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;</a:t>
            </a:r>
            <a:endParaRPr lang="it-IT" sz="16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it-IT" sz="1800" b="1" dirty="0">
                <a:solidFill>
                  <a:srgbClr val="0000FF"/>
                </a:solidFill>
              </a:rPr>
              <a:t>NB: in generale il giudizio di </a:t>
            </a:r>
            <a:r>
              <a:rPr lang="it-IT" sz="1800" b="1" u="sng" dirty="0">
                <a:solidFill>
                  <a:srgbClr val="9900FF"/>
                </a:solidFill>
              </a:rPr>
              <a:t>INABILITÀ DEFINITIVA </a:t>
            </a:r>
            <a:r>
              <a:rPr lang="it-IT" sz="1800" b="1" dirty="0">
                <a:solidFill>
                  <a:srgbClr val="0000FF"/>
                </a:solidFill>
              </a:rPr>
              <a:t>va formulato in caso di:</a:t>
            </a:r>
          </a:p>
          <a:p>
            <a:pPr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primitivi maligni poco </a:t>
            </a:r>
            <a:r>
              <a:rPr lang="it-IT" sz="1600" b="1" u="sng" dirty="0">
                <a:solidFill>
                  <a:srgbClr val="FF0000"/>
                </a:solidFill>
              </a:rPr>
              <a:t>differenziati </a:t>
            </a:r>
            <a:r>
              <a:rPr lang="it-IT" sz="1600" b="1" dirty="0" smtClean="0">
                <a:solidFill>
                  <a:srgbClr val="006600"/>
                </a:solidFill>
              </a:rPr>
              <a:t>non resecabili e/o con </a:t>
            </a:r>
            <a:r>
              <a:rPr lang="it-IT" sz="1600" b="1" dirty="0">
                <a:solidFill>
                  <a:srgbClr val="006600"/>
                </a:solidFill>
              </a:rPr>
              <a:t>MTS </a:t>
            </a:r>
            <a:r>
              <a:rPr lang="it-IT" sz="1600" b="1" dirty="0" smtClean="0">
                <a:solidFill>
                  <a:srgbClr val="006600"/>
                </a:solidFill>
              </a:rPr>
              <a:t>diffuse., </a:t>
            </a: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</a:t>
            </a:r>
            <a:r>
              <a:rPr lang="it-IT" sz="1600" b="1" u="sng" dirty="0">
                <a:solidFill>
                  <a:srgbClr val="0000FF"/>
                </a:solidFill>
              </a:rPr>
              <a:t>ORIENTATIVO</a:t>
            </a:r>
            <a:r>
              <a:rPr lang="it-IT" sz="1600" b="1" dirty="0">
                <a:solidFill>
                  <a:srgbClr val="006600"/>
                </a:solidFill>
              </a:rPr>
              <a:t>: SI INVALIDI, </a:t>
            </a:r>
            <a:r>
              <a:rPr lang="it-IT" sz="1600" b="1" dirty="0" smtClean="0">
                <a:solidFill>
                  <a:srgbClr val="006600"/>
                </a:solidFill>
              </a:rPr>
              <a:t>SI INABILI </a:t>
            </a:r>
            <a:r>
              <a:rPr lang="it-IT" sz="1600" b="1" u="sng" dirty="0">
                <a:solidFill>
                  <a:srgbClr val="0000FF"/>
                </a:solidFill>
              </a:rPr>
              <a:t>(SI AOI – </a:t>
            </a:r>
            <a:r>
              <a:rPr lang="it-IT" sz="1600" b="1" u="sng" dirty="0" smtClean="0">
                <a:solidFill>
                  <a:srgbClr val="0000FF"/>
                </a:solidFill>
              </a:rPr>
              <a:t>SI POI) </a:t>
            </a:r>
            <a:r>
              <a:rPr lang="it-IT" sz="1600" b="1" dirty="0" smtClean="0">
                <a:solidFill>
                  <a:srgbClr val="0000FF"/>
                </a:solidFill>
              </a:rPr>
              <a:t>(definitivo</a:t>
            </a:r>
            <a:r>
              <a:rPr lang="it-IT" sz="1600" b="1" u="sng" dirty="0" smtClean="0">
                <a:solidFill>
                  <a:srgbClr val="0000FF"/>
                </a:solidFill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;</a:t>
            </a:r>
          </a:p>
          <a:p>
            <a:pPr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primitivi </a:t>
            </a:r>
            <a:r>
              <a:rPr lang="it-IT" sz="1600" b="1" i="1" u="sng" dirty="0" smtClean="0">
                <a:solidFill>
                  <a:srgbClr val="9900FF"/>
                </a:solidFill>
              </a:rPr>
              <a:t>o secondari </a:t>
            </a:r>
            <a:r>
              <a:rPr lang="it-IT" sz="1600" b="1" u="sng" dirty="0" smtClean="0">
                <a:solidFill>
                  <a:srgbClr val="FF0000"/>
                </a:solidFill>
              </a:rPr>
              <a:t>maligni in fase avanzata ma </a:t>
            </a:r>
            <a:r>
              <a:rPr lang="it-IT" sz="1600" b="1" u="sng" dirty="0" smtClean="0">
                <a:solidFill>
                  <a:srgbClr val="006600"/>
                </a:solidFill>
              </a:rPr>
              <a:t>stazionaria (malattia libera da progressione</a:t>
            </a:r>
            <a:r>
              <a:rPr lang="it-IT" sz="1600" b="1" dirty="0" smtClean="0">
                <a:solidFill>
                  <a:srgbClr val="006600"/>
                </a:solidFill>
              </a:rPr>
              <a:t>)  </a:t>
            </a:r>
            <a:r>
              <a:rPr lang="it-IT" sz="1600" b="1" dirty="0" smtClean="0">
                <a:solidFill>
                  <a:srgbClr val="FF0000"/>
                </a:solidFill>
              </a:rPr>
              <a:t>trattati con chemioterapia </a:t>
            </a:r>
            <a:r>
              <a:rPr lang="it-IT" sz="1600" b="1" dirty="0">
                <a:solidFill>
                  <a:srgbClr val="FF0000"/>
                </a:solidFill>
              </a:rPr>
              <a:t>o agenti biologici</a:t>
            </a:r>
            <a:r>
              <a:rPr lang="it-IT" sz="1600" b="1" dirty="0">
                <a:solidFill>
                  <a:srgbClr val="0066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it-IT" sz="1600" b="1" u="sng" dirty="0">
                <a:solidFill>
                  <a:srgbClr val="0000FF"/>
                </a:solidFill>
              </a:rPr>
              <a:t>GIUDIZIO ORIENTATIVO</a:t>
            </a:r>
            <a:r>
              <a:rPr lang="it-IT" sz="1600" b="1" dirty="0">
                <a:solidFill>
                  <a:srgbClr val="006600"/>
                </a:solidFill>
              </a:rPr>
              <a:t>: SI INVALIDI, SI INABILI </a:t>
            </a:r>
            <a:r>
              <a:rPr lang="it-IT" sz="1600" b="1" u="sng" dirty="0">
                <a:solidFill>
                  <a:srgbClr val="0000FF"/>
                </a:solidFill>
              </a:rPr>
              <a:t>(SI AOI – SI POI)</a:t>
            </a:r>
            <a:r>
              <a:rPr lang="it-IT" sz="1600" b="1" dirty="0">
                <a:solidFill>
                  <a:srgbClr val="0000FF"/>
                </a:solidFill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</a:rPr>
              <a:t> (definitivo</a:t>
            </a:r>
            <a:r>
              <a:rPr lang="it-IT" sz="1600" b="1" u="sng" dirty="0">
                <a:solidFill>
                  <a:srgbClr val="0000FF"/>
                </a:solidFill>
              </a:rPr>
              <a:t>)</a:t>
            </a:r>
            <a:r>
              <a:rPr lang="it-IT" sz="1600" b="1" dirty="0">
                <a:solidFill>
                  <a:srgbClr val="0000FF"/>
                </a:solidFill>
              </a:rPr>
              <a:t>;</a:t>
            </a:r>
          </a:p>
          <a:p>
            <a:pPr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Tumori cardiaci </a:t>
            </a:r>
            <a:r>
              <a:rPr lang="it-IT" sz="1600" b="1" u="sng" dirty="0" smtClean="0">
                <a:solidFill>
                  <a:srgbClr val="FF0000"/>
                </a:solidFill>
              </a:rPr>
              <a:t>primitivi </a:t>
            </a:r>
            <a:r>
              <a:rPr lang="it-IT" sz="1600" b="1" i="1" u="sng" dirty="0">
                <a:solidFill>
                  <a:srgbClr val="9900FF"/>
                </a:solidFill>
              </a:rPr>
              <a:t>o secondari </a:t>
            </a:r>
            <a:r>
              <a:rPr lang="it-IT" sz="1600" b="1" u="sng" dirty="0" smtClean="0">
                <a:solidFill>
                  <a:srgbClr val="FF0000"/>
                </a:solidFill>
              </a:rPr>
              <a:t>maligni </a:t>
            </a:r>
            <a:r>
              <a:rPr lang="it-IT" sz="1600" b="1" u="sng" dirty="0">
                <a:solidFill>
                  <a:srgbClr val="FF0000"/>
                </a:solidFill>
              </a:rPr>
              <a:t>in </a:t>
            </a:r>
            <a:r>
              <a:rPr lang="it-IT" sz="1600" b="1" u="sng" dirty="0" smtClean="0">
                <a:solidFill>
                  <a:srgbClr val="FF0000"/>
                </a:solidFill>
              </a:rPr>
              <a:t> STADIO </a:t>
            </a:r>
            <a:r>
              <a:rPr lang="it-IT" sz="1600" b="1" u="sng" dirty="0" err="1" smtClean="0">
                <a:solidFill>
                  <a:srgbClr val="FF0000"/>
                </a:solidFill>
              </a:rPr>
              <a:t>IV°e</a:t>
            </a:r>
            <a:r>
              <a:rPr lang="it-IT" sz="1600" b="1" u="sng" dirty="0" smtClean="0">
                <a:solidFill>
                  <a:srgbClr val="FF0000"/>
                </a:solidFill>
              </a:rPr>
              <a:t> in </a:t>
            </a:r>
            <a:r>
              <a:rPr lang="it-IT" sz="1600" b="1" u="sng" dirty="0" smtClean="0">
                <a:solidFill>
                  <a:srgbClr val="006600"/>
                </a:solidFill>
              </a:rPr>
              <a:t>progressione </a:t>
            </a:r>
            <a:r>
              <a:rPr lang="it-IT" sz="1600" b="1" dirty="0">
                <a:solidFill>
                  <a:srgbClr val="FF0000"/>
                </a:solidFill>
              </a:rPr>
              <a:t>trattati </a:t>
            </a:r>
            <a:r>
              <a:rPr lang="it-IT" sz="1600" b="1" dirty="0" smtClean="0">
                <a:solidFill>
                  <a:srgbClr val="FF0000"/>
                </a:solidFill>
              </a:rPr>
              <a:t>con </a:t>
            </a:r>
            <a:r>
              <a:rPr lang="it-IT" sz="1600" b="1" dirty="0">
                <a:solidFill>
                  <a:srgbClr val="FF0000"/>
                </a:solidFill>
              </a:rPr>
              <a:t>chemioterapia o agenti biologici</a:t>
            </a:r>
            <a:r>
              <a:rPr lang="it-IT" sz="1600" b="1" dirty="0">
                <a:solidFill>
                  <a:srgbClr val="0066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it-IT" sz="1600" b="1" u="sng" dirty="0">
                <a:solidFill>
                  <a:srgbClr val="0000FF"/>
                </a:solidFill>
              </a:rPr>
              <a:t>GIUDIZIO ORIENTATIVO</a:t>
            </a:r>
            <a:r>
              <a:rPr lang="it-IT" sz="1600" b="1" dirty="0">
                <a:solidFill>
                  <a:srgbClr val="006600"/>
                </a:solidFill>
              </a:rPr>
              <a:t>: SI INVALIDI, SI INABILI </a:t>
            </a:r>
            <a:r>
              <a:rPr lang="it-IT" sz="1600" b="1" u="sng" dirty="0">
                <a:solidFill>
                  <a:srgbClr val="0000FF"/>
                </a:solidFill>
              </a:rPr>
              <a:t>(SI AOI – SI POI) </a:t>
            </a:r>
            <a:r>
              <a:rPr lang="it-IT" sz="1600" b="1" dirty="0" smtClean="0">
                <a:solidFill>
                  <a:srgbClr val="0000FF"/>
                </a:solidFill>
              </a:rPr>
              <a:t>(definitivo</a:t>
            </a:r>
            <a:r>
              <a:rPr lang="it-IT" sz="1600" b="1" u="sng" dirty="0" smtClean="0">
                <a:solidFill>
                  <a:srgbClr val="0000FF"/>
                </a:solidFill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; </a:t>
            </a:r>
          </a:p>
          <a:p>
            <a:pPr>
              <a:defRPr/>
            </a:pPr>
            <a:r>
              <a:rPr lang="it-IT" sz="1600" b="1" u="sng" dirty="0" smtClean="0">
                <a:solidFill>
                  <a:srgbClr val="CC00CC"/>
                </a:solidFill>
              </a:rPr>
              <a:t>Riguardo </a:t>
            </a:r>
            <a:r>
              <a:rPr lang="it-IT" sz="1600" b="1" u="sng" dirty="0" smtClean="0">
                <a:solidFill>
                  <a:srgbClr val="006600"/>
                </a:solidFill>
              </a:rPr>
              <a:t>all’ASSEGNO MENSILE </a:t>
            </a:r>
            <a:r>
              <a:rPr lang="it-IT" sz="1600" b="1" u="sng" dirty="0" smtClean="0">
                <a:solidFill>
                  <a:srgbClr val="CC00CC"/>
                </a:solidFill>
              </a:rPr>
              <a:t>per </a:t>
            </a:r>
            <a:r>
              <a:rPr lang="it-IT" sz="1600" b="1" u="sng" dirty="0">
                <a:solidFill>
                  <a:srgbClr val="CC00CC"/>
                </a:solidFill>
              </a:rPr>
              <a:t>assistenza personale e continuativa </a:t>
            </a:r>
            <a:r>
              <a:rPr lang="it-IT" sz="1600" b="1" u="sng" dirty="0" smtClean="0">
                <a:solidFill>
                  <a:srgbClr val="CC00CC"/>
                </a:solidFill>
              </a:rPr>
              <a:t> </a:t>
            </a:r>
            <a:r>
              <a:rPr lang="it-IT" sz="1600" b="1" u="sng" dirty="0" smtClean="0">
                <a:solidFill>
                  <a:srgbClr val="006600"/>
                </a:solidFill>
              </a:rPr>
              <a:t>INPS</a:t>
            </a:r>
            <a:r>
              <a:rPr lang="it-IT" sz="1600" b="1" u="sng" dirty="0" smtClean="0">
                <a:solidFill>
                  <a:srgbClr val="CC00CC"/>
                </a:solidFill>
              </a:rPr>
              <a:t> ove richiesto: </a:t>
            </a: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ORIENTATIVO: </a:t>
            </a:r>
            <a:r>
              <a:rPr lang="it-IT" sz="1600" b="1" u="sng" dirty="0" smtClean="0">
                <a:solidFill>
                  <a:srgbClr val="CC00CC"/>
                </a:solidFill>
              </a:rPr>
              <a:t>SI ASSEGNO MENSILE &gt; </a:t>
            </a:r>
            <a:r>
              <a:rPr lang="it-IT" sz="1600" b="1" dirty="0" smtClean="0"/>
              <a:t>compromissione </a:t>
            </a:r>
            <a:r>
              <a:rPr lang="it-IT" sz="1600" b="1" i="1" u="sng" dirty="0" smtClean="0">
                <a:solidFill>
                  <a:srgbClr val="0000FF"/>
                </a:solidFill>
              </a:rPr>
              <a:t>atti quotidiani o deambulazione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600" b="1" u="sng" dirty="0" smtClean="0">
                <a:solidFill>
                  <a:schemeClr val="accent2">
                    <a:lumMod val="75000"/>
                  </a:schemeClr>
                </a:solidFill>
              </a:rPr>
              <a:t>NB: Nel caso di TUMORI metastatici CARDIACI, è da considerare il tipo di tumore iniziale</a:t>
            </a:r>
          </a:p>
        </p:txBody>
      </p:sp>
      <p:pic>
        <p:nvPicPr>
          <p:cNvPr id="33795" name="Picture 3" descr="C:\Users\aporrone\Desktop\TUMORI NEUROENDOCRINI\LOGHI DELL'INPS\imagesCAS8RXO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71449"/>
            <a:ext cx="43269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5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78"/>
    </mc:Choice>
    <mc:Fallback xmlns="">
      <p:transition spd="slow" advTm="1418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360040"/>
          </a:xfrm>
        </p:spPr>
        <p:txBody>
          <a:bodyPr>
            <a:noAutofit/>
          </a:bodyPr>
          <a:lstStyle/>
          <a:p>
            <a:r>
              <a:rPr lang="it-IT" sz="1600" b="1" dirty="0">
                <a:solidFill>
                  <a:srgbClr val="3333FF"/>
                </a:solidFill>
              </a:rPr>
              <a:t>TUMORI </a:t>
            </a:r>
            <a:r>
              <a:rPr lang="it-IT" sz="1600" b="1" dirty="0" smtClean="0">
                <a:solidFill>
                  <a:srgbClr val="3333FF"/>
                </a:solidFill>
              </a:rPr>
              <a:t>PRIMITIVI CARDIACI BENIGNI E MALIGNI</a:t>
            </a:r>
            <a:r>
              <a:rPr lang="it-IT" sz="1600" b="1" dirty="0">
                <a:solidFill>
                  <a:srgbClr val="3333FF"/>
                </a:solidFill>
              </a:rPr>
              <a:t/>
            </a:r>
            <a:br>
              <a:rPr lang="it-IT" sz="1600" b="1" dirty="0">
                <a:solidFill>
                  <a:srgbClr val="3333FF"/>
                </a:solidFill>
              </a:rPr>
            </a:br>
            <a:r>
              <a:rPr lang="en-US" sz="1600" b="1" dirty="0">
                <a:solidFill>
                  <a:srgbClr val="3333FF"/>
                </a:solidFill>
              </a:rPr>
              <a:t>The 2015 WHO Classification of Tumors of the Heart and </a:t>
            </a:r>
            <a:r>
              <a:rPr lang="en-US" sz="1600" b="1" dirty="0" smtClean="0">
                <a:solidFill>
                  <a:srgbClr val="3333FF"/>
                </a:solidFill>
              </a:rPr>
              <a:t>Pericardium – </a:t>
            </a:r>
            <a:r>
              <a:rPr lang="en-US" sz="1600" b="1" dirty="0" err="1" smtClean="0">
                <a:solidFill>
                  <a:srgbClr val="3333FF"/>
                </a:solidFill>
              </a:rPr>
              <a:t>Tabella</a:t>
            </a:r>
            <a:r>
              <a:rPr lang="en-US" sz="1600" b="1" dirty="0" smtClean="0">
                <a:solidFill>
                  <a:srgbClr val="3333FF"/>
                </a:solidFill>
              </a:rPr>
              <a:t> 1</a:t>
            </a:r>
            <a:endParaRPr lang="it-IT" sz="16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491136"/>
              </p:ext>
            </p:extLst>
          </p:nvPr>
        </p:nvGraphicFramePr>
        <p:xfrm>
          <a:off x="467544" y="548685"/>
          <a:ext cx="3960440" cy="6291444"/>
        </p:xfrm>
        <a:graphic>
          <a:graphicData uri="http://schemas.openxmlformats.org/drawingml/2006/table">
            <a:tbl>
              <a:tblPr/>
              <a:tblGrid>
                <a:gridCol w="1980220"/>
                <a:gridCol w="1980220"/>
              </a:tblGrid>
              <a:tr h="474242">
                <a:tc>
                  <a:txBody>
                    <a:bodyPr/>
                    <a:lstStyle/>
                    <a:p>
                      <a:r>
                        <a:rPr lang="it-IT" sz="1600" b="1" i="1" u="sng" dirty="0">
                          <a:solidFill>
                            <a:srgbClr val="FF0000"/>
                          </a:solidFill>
                          <a:effectLst/>
                        </a:rPr>
                        <a:t>Tumori benigni </a:t>
                      </a:r>
                      <a:r>
                        <a:rPr lang="it-IT" sz="1200" b="1" dirty="0">
                          <a:effectLst/>
                        </a:rPr>
                        <a:t>e condizioni simili al tumore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Codici ICD-O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</a:rPr>
                        <a:t>rabdomioma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8900/0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Cardiomiopatia </a:t>
                      </a:r>
                      <a:r>
                        <a:rPr lang="it-IT" sz="1100" dirty="0" err="1">
                          <a:effectLst/>
                        </a:rPr>
                        <a:t>istiocitaide</a:t>
                      </a:r>
                      <a:endParaRPr lang="it-IT" sz="1100" dirty="0"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9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Amartoma di miociti cardiaci maturi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Rabdomioma cellulare adulto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8904/0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59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 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Mixoma cardiaco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8840/0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9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it-IT" sz="1400" b="1" dirty="0" err="1">
                          <a:solidFill>
                            <a:srgbClr val="0000FF"/>
                          </a:solidFill>
                          <a:effectLst/>
                        </a:rPr>
                        <a:t>Fibroelastoma</a:t>
                      </a:r>
                      <a:r>
                        <a:rPr lang="it-IT" sz="1400" b="1" dirty="0">
                          <a:solidFill>
                            <a:srgbClr val="0000FF"/>
                          </a:solidFill>
                          <a:effectLst/>
                        </a:rPr>
                        <a:t> papillare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Emangioma, n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9120/0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Emangioma capillare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9131/0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Emangioma cavernoso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9121/0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Malformazione artero-venosa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9123/0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Emangioma intramuscolare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9132/0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</a:rPr>
                        <a:t>Fibroma cardiaco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8810/0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</a:rPr>
                        <a:t> lipoma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8850/0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9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Tumore cistico del nodo atrioventricolare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8454/0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Tumore cellulare granulare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9580/0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err="1">
                          <a:solidFill>
                            <a:srgbClr val="FF0000"/>
                          </a:solidFill>
                          <a:effectLst/>
                        </a:rPr>
                        <a:t>schwannoma</a:t>
                      </a:r>
                      <a:endParaRPr lang="it-IT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9560/0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9"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</a:rPr>
                        <a:t>Tumori di comportamento biologico incerto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69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Tumore </a:t>
                      </a:r>
                      <a:r>
                        <a:rPr lang="it-IT" sz="1100" dirty="0" err="1">
                          <a:effectLst/>
                        </a:rPr>
                        <a:t>miofibroblastico</a:t>
                      </a:r>
                      <a:r>
                        <a:rPr lang="it-IT" sz="1100" dirty="0">
                          <a:effectLst/>
                        </a:rPr>
                        <a:t> infiammatorio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8825/1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paraganglioma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8680/1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</a:rPr>
                        <a:t>Tumori a cellule germinali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100">
                        <a:effectLst/>
                      </a:endParaRP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</a:rPr>
                        <a:t> Teratoma, maturo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9080/0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 Teratoma, immaturo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</a:rPr>
                        <a:t>9080/3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34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 Tumore del sacco vitellino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9071/3</a:t>
                      </a:r>
                    </a:p>
                  </a:txBody>
                  <a:tcPr marL="21047" marR="21047" marT="21047" marB="210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57893"/>
              </p:ext>
            </p:extLst>
          </p:nvPr>
        </p:nvGraphicFramePr>
        <p:xfrm>
          <a:off x="4499991" y="620696"/>
          <a:ext cx="4320480" cy="6220258"/>
        </p:xfrm>
        <a:graphic>
          <a:graphicData uri="http://schemas.openxmlformats.org/drawingml/2006/table">
            <a:tbl>
              <a:tblPr/>
              <a:tblGrid>
                <a:gridCol w="2160240"/>
                <a:gridCol w="2160240"/>
              </a:tblGrid>
              <a:tr h="281451">
                <a:tc>
                  <a:txBody>
                    <a:bodyPr/>
                    <a:lstStyle/>
                    <a:p>
                      <a:r>
                        <a:rPr lang="it-IT" sz="18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Tumori maligni</a:t>
                      </a:r>
                      <a:endParaRPr lang="it-IT" sz="1800" b="1" u="sng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0000FF"/>
                          </a:solidFill>
                          <a:effectLst/>
                        </a:rPr>
                        <a:t> angiosarcoma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9120/3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67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it-IT" sz="1050" b="1" dirty="0">
                          <a:solidFill>
                            <a:srgbClr val="FF0000"/>
                          </a:solidFill>
                          <a:effectLst/>
                        </a:rPr>
                        <a:t>Sarcoma pleomorfo indifferenziato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effectLst/>
                        </a:rPr>
                        <a:t>8830/3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osteosarcoma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9180/3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rgbClr val="0000FF"/>
                          </a:solidFill>
                          <a:effectLst/>
                        </a:rPr>
                        <a:t> Myxofibrosarcoma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effectLst/>
                        </a:rPr>
                        <a:t>8811/3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rgbClr val="0000FF"/>
                          </a:solidFill>
                          <a:effectLst/>
                        </a:rPr>
                        <a:t> leiomiosarcoma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effectLst/>
                        </a:rPr>
                        <a:t>8890/3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rgbClr val="0000FF"/>
                          </a:solidFill>
                          <a:effectLst/>
                        </a:rPr>
                        <a:t> rabdomiosarcoma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effectLst/>
                        </a:rPr>
                        <a:t>8900/3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Sarcoma sinoviale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9040/3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Sarcomi vari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9900FF"/>
                          </a:solidFill>
                          <a:effectLst/>
                        </a:rPr>
                        <a:t> Linfomi cardiaci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03">
                <a:tc>
                  <a:txBody>
                    <a:bodyPr/>
                    <a:lstStyle/>
                    <a:p>
                      <a:r>
                        <a:rPr lang="it-IT" sz="1400" u="none" dirty="0">
                          <a:effectLst/>
                        </a:rPr>
                        <a:t> </a:t>
                      </a:r>
                      <a:r>
                        <a:rPr lang="it-IT" sz="1400" b="1" u="none" dirty="0">
                          <a:solidFill>
                            <a:srgbClr val="FF0000"/>
                          </a:solidFill>
                          <a:effectLst/>
                        </a:rPr>
                        <a:t>Tumori metastatici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u="none" dirty="0"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rgbClr val="0000FF"/>
                          </a:solidFill>
                          <a:effectLst/>
                        </a:rPr>
                        <a:t>Tumori del pericardio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Tumore fibroso solitario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8815/1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Maligno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8815/3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angiosarcoma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effectLst/>
                        </a:rPr>
                        <a:t>9120/3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Sarcoma sinoviale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9040/3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Mesotelioma maligno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9050/3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Tumori a cellule germinali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</a:endParaRP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Teratoma, maturo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9080/0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Teratoma, immaturo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9080/3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it-IT" sz="1000">
                          <a:effectLst/>
                        </a:rPr>
                        <a:t> Tumore del sacco vitellino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effectLst/>
                        </a:rPr>
                        <a:t>9071/3</a:t>
                      </a:r>
                    </a:p>
                  </a:txBody>
                  <a:tcPr marL="26825" marR="26825" marT="26825" marB="268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35"/>
    </mc:Choice>
    <mc:Fallback xmlns="">
      <p:transition spd="slow" advTm="1079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850106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Tabelle invalidità civile – </a:t>
            </a:r>
            <a:r>
              <a:rPr lang="it-IT" sz="2800" b="1" dirty="0">
                <a:solidFill>
                  <a:srgbClr val="0000FF"/>
                </a:solidFill>
              </a:rPr>
              <a:t>Tumori </a:t>
            </a:r>
            <a:r>
              <a:rPr lang="it-IT" sz="2800" b="1" dirty="0" smtClean="0">
                <a:solidFill>
                  <a:srgbClr val="0000FF"/>
                </a:solidFill>
              </a:rPr>
              <a:t/>
            </a:r>
            <a:br>
              <a:rPr lang="it-IT" sz="2800" b="1" dirty="0" smtClean="0">
                <a:solidFill>
                  <a:srgbClr val="0000FF"/>
                </a:solidFill>
              </a:rPr>
            </a:br>
            <a:r>
              <a:rPr lang="it-IT" sz="2000" b="1" dirty="0" smtClean="0">
                <a:solidFill>
                  <a:srgbClr val="0000FF"/>
                </a:solidFill>
              </a:rPr>
              <a:t>Decreto </a:t>
            </a:r>
            <a:r>
              <a:rPr lang="it-IT" sz="2000" b="1" dirty="0">
                <a:solidFill>
                  <a:srgbClr val="0000FF"/>
                </a:solidFill>
              </a:rPr>
              <a:t>Ministeriale - Ministero della Sanità - 5 febbraio 1992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56291"/>
              </p:ext>
            </p:extLst>
          </p:nvPr>
        </p:nvGraphicFramePr>
        <p:xfrm>
          <a:off x="457200" y="1600200"/>
          <a:ext cx="8229600" cy="456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3332976"/>
                <a:gridCol w="864096"/>
                <a:gridCol w="740688"/>
                <a:gridCol w="1645920"/>
              </a:tblGrid>
              <a:tr h="791574"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</a:rPr>
                        <a:t>cod.</a:t>
                      </a:r>
                      <a:endParaRPr lang="it-IT" sz="1400" dirty="0">
                        <a:effectLst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FF00"/>
                          </a:solidFill>
                          <a:effectLst/>
                          <a:latin typeface="verdana"/>
                        </a:rPr>
                        <a:t>PATOLOGIA NEOPLASTICA</a:t>
                      </a:r>
                      <a:endParaRPr lang="it-IT" sz="1400" dirty="0">
                        <a:solidFill>
                          <a:srgbClr val="FFFF00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</a:rPr>
                        <a:t>min.</a:t>
                      </a:r>
                      <a:endParaRPr lang="it-IT" sz="1400" dirty="0">
                        <a:effectLst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effectLst/>
                        </a:rPr>
                        <a:t>max.</a:t>
                      </a:r>
                      <a:endParaRPr lang="it-IT" sz="1400">
                        <a:effectLst/>
                      </a:endParaRP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effectLst/>
                        </a:rPr>
                        <a:t>fisso</a:t>
                      </a:r>
                      <a:endParaRPr lang="it-IT" sz="1400">
                        <a:effectLst/>
                      </a:endParaRPr>
                    </a:p>
                  </a:txBody>
                  <a:tcPr marL="47625" marR="47625" anchor="ctr"/>
                </a:tc>
              </a:tr>
              <a:tr h="1106035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9322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</a:rPr>
                        <a:t>NEOPLASIE A </a:t>
                      </a:r>
                      <a:r>
                        <a:rPr lang="it-IT" sz="1400" b="1" dirty="0">
                          <a:solidFill>
                            <a:srgbClr val="006600"/>
                          </a:solidFill>
                          <a:effectLst/>
                        </a:rPr>
                        <a:t>PROGNOSI FAVOREVOLE </a:t>
                      </a:r>
                      <a:r>
                        <a:rPr lang="it-IT" sz="1400" b="1" dirty="0">
                          <a:effectLst/>
                        </a:rPr>
                        <a:t>CON MODESTA COMPROMISSIONE FUNZIONALE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-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-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2000" b="1">
                          <a:effectLst/>
                        </a:rPr>
                        <a:t>11</a:t>
                      </a:r>
                    </a:p>
                  </a:txBody>
                  <a:tcPr marL="47625" marR="47625" anchor="ctr"/>
                </a:tc>
              </a:tr>
              <a:tr h="1106035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9323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</a:rPr>
                        <a:t>NEOPLASIE A </a:t>
                      </a:r>
                      <a:r>
                        <a:rPr lang="it-IT" sz="1400" b="1" dirty="0">
                          <a:solidFill>
                            <a:srgbClr val="006600"/>
                          </a:solidFill>
                          <a:effectLst/>
                        </a:rPr>
                        <a:t>PROGNOSI FAVOREVOLE </a:t>
                      </a:r>
                      <a:r>
                        <a:rPr lang="it-IT" sz="1400" b="1" dirty="0">
                          <a:effectLst/>
                        </a:rPr>
                        <a:t>CON GRAVE COMPROMISSIONE FUNZIONALE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-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-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2000" b="1">
                          <a:effectLst/>
                        </a:rPr>
                        <a:t>70</a:t>
                      </a:r>
                    </a:p>
                  </a:txBody>
                  <a:tcPr marL="47625" marR="47625" anchor="ctr"/>
                </a:tc>
              </a:tr>
              <a:tr h="1561461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9325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effectLst/>
                        </a:rPr>
                        <a:t>NEOPLASIE A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PROGNOSI INFAUSTA O PROBABILMENTE SFAVOREVOLE </a:t>
                      </a:r>
                      <a:r>
                        <a:rPr lang="it-IT" sz="1400" b="1" dirty="0">
                          <a:effectLst/>
                        </a:rPr>
                        <a:t>NONOSTANTE ASPORTAZIONE CHIRURGICA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-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-</a:t>
                      </a:r>
                    </a:p>
                  </a:txBody>
                  <a:tcPr marL="47625" marR="47625" anchor="ctr"/>
                </a:tc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47625" marR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7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5890"/>
            <a:ext cx="8136904" cy="50479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800" b="1" dirty="0" smtClean="0">
                <a:solidFill>
                  <a:srgbClr val="0000FF"/>
                </a:solidFill>
              </a:rPr>
              <a:t/>
            </a:r>
            <a:br>
              <a:rPr lang="it-IT" sz="1800" b="1" dirty="0" smtClean="0">
                <a:solidFill>
                  <a:srgbClr val="0000FF"/>
                </a:solidFill>
              </a:rPr>
            </a:br>
            <a:r>
              <a:rPr lang="it-IT" sz="2200" b="1" dirty="0" smtClean="0">
                <a:solidFill>
                  <a:srgbClr val="0000FF"/>
                </a:solidFill>
              </a:rPr>
              <a:t>TUMORI CARDIACI PRIMITIVI E METASTATICI – INVALIDITA’ CIVILE</a:t>
            </a:r>
            <a:r>
              <a:rPr lang="it-IT" sz="1200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1" y="692697"/>
            <a:ext cx="8496622" cy="5976392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VALUTAZIONE ML orientativa </a:t>
            </a:r>
            <a:r>
              <a:rPr lang="it-IT" sz="1600" b="1" u="sng" dirty="0">
                <a:solidFill>
                  <a:srgbClr val="0000FF"/>
                </a:solidFill>
              </a:rPr>
              <a:t>distingue </a:t>
            </a:r>
            <a:r>
              <a:rPr lang="it-IT" sz="1600" b="1" u="sng" dirty="0" smtClean="0">
                <a:solidFill>
                  <a:srgbClr val="0000FF"/>
                </a:solidFill>
              </a:rPr>
              <a:t>varie </a:t>
            </a:r>
            <a:r>
              <a:rPr lang="it-IT" sz="1600" b="1" u="sng" dirty="0">
                <a:solidFill>
                  <a:srgbClr val="0000FF"/>
                </a:solidFill>
              </a:rPr>
              <a:t>situazioni </a:t>
            </a:r>
            <a:r>
              <a:rPr lang="it-IT" sz="1600" b="1" u="sng" dirty="0" smtClean="0">
                <a:solidFill>
                  <a:srgbClr val="0000FF"/>
                </a:solidFill>
              </a:rPr>
              <a:t>possibili:</a:t>
            </a: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 primitivi benigni (MIXOMI 80 %) ben resecati e senza deficit funzionali</a:t>
            </a:r>
          </a:p>
          <a:p>
            <a:pPr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ORIENTATIVO</a:t>
            </a:r>
            <a:r>
              <a:rPr lang="it-IT" sz="1600" b="1" dirty="0" smtClean="0">
                <a:solidFill>
                  <a:srgbClr val="006600"/>
                </a:solidFill>
              </a:rPr>
              <a:t>: NO ASSEGNO, NO PENSIONE (&lt; 74 % invalidità)	</a:t>
            </a: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primitivi maligni ben </a:t>
            </a:r>
            <a:r>
              <a:rPr lang="it-IT" sz="1600" b="1" u="sng" dirty="0">
                <a:solidFill>
                  <a:srgbClr val="FF0000"/>
                </a:solidFill>
              </a:rPr>
              <a:t>differenziati e localizzati</a:t>
            </a:r>
            <a:r>
              <a:rPr lang="it-IT" sz="1600" b="1" dirty="0">
                <a:solidFill>
                  <a:srgbClr val="FF0000"/>
                </a:solidFill>
              </a:rPr>
              <a:t>, </a:t>
            </a:r>
            <a:r>
              <a:rPr lang="it-IT" sz="1600" b="1" dirty="0">
                <a:solidFill>
                  <a:srgbClr val="006600"/>
                </a:solidFill>
              </a:rPr>
              <a:t>resecabili </a:t>
            </a:r>
            <a:endParaRPr lang="it-IT" sz="16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it-IT" sz="1600" b="1" u="sng" dirty="0">
                <a:solidFill>
                  <a:srgbClr val="0000FF"/>
                </a:solidFill>
              </a:rPr>
              <a:t>GIUDIZIO ORIENTATIVO</a:t>
            </a:r>
            <a:r>
              <a:rPr lang="it-IT" sz="1600" b="1" dirty="0">
                <a:solidFill>
                  <a:srgbClr val="006600"/>
                </a:solidFill>
              </a:rPr>
              <a:t>: </a:t>
            </a:r>
            <a:r>
              <a:rPr lang="it-IT" sz="1600" b="1" dirty="0" smtClean="0">
                <a:solidFill>
                  <a:srgbClr val="006600"/>
                </a:solidFill>
              </a:rPr>
              <a:t>SI PENSIONE 100 % IC </a:t>
            </a:r>
            <a:r>
              <a:rPr lang="it-IT" sz="1600" b="1" dirty="0" smtClean="0">
                <a:solidFill>
                  <a:srgbClr val="0000FF"/>
                </a:solidFill>
              </a:rPr>
              <a:t>(primi 3 anni, poi valutare evoluzione);</a:t>
            </a:r>
            <a:endParaRPr lang="it-IT" sz="16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Tumori cardiaci </a:t>
            </a:r>
            <a:r>
              <a:rPr lang="it-IT" sz="1600" b="1" u="sng" dirty="0" smtClean="0">
                <a:solidFill>
                  <a:srgbClr val="FF0000"/>
                </a:solidFill>
              </a:rPr>
              <a:t>primitivi maligni </a:t>
            </a:r>
            <a:r>
              <a:rPr lang="it-IT" sz="1600" b="1" u="sng" dirty="0">
                <a:solidFill>
                  <a:srgbClr val="FF0000"/>
                </a:solidFill>
              </a:rPr>
              <a:t>ben differenziati e localizzati</a:t>
            </a:r>
            <a:r>
              <a:rPr lang="it-IT" sz="1600" b="1" dirty="0">
                <a:solidFill>
                  <a:srgbClr val="FF0000"/>
                </a:solidFill>
              </a:rPr>
              <a:t>, </a:t>
            </a:r>
            <a:r>
              <a:rPr lang="it-IT" sz="1600" b="1" dirty="0" smtClean="0">
                <a:solidFill>
                  <a:srgbClr val="006600"/>
                </a:solidFill>
              </a:rPr>
              <a:t>resecabili, con </a:t>
            </a:r>
            <a:r>
              <a:rPr lang="it-IT" sz="1600" b="1" dirty="0">
                <a:solidFill>
                  <a:srgbClr val="006600"/>
                </a:solidFill>
              </a:rPr>
              <a:t>MTS </a:t>
            </a:r>
            <a:r>
              <a:rPr lang="it-IT" sz="1600" b="1" dirty="0" smtClean="0">
                <a:solidFill>
                  <a:srgbClr val="006600"/>
                </a:solidFill>
              </a:rPr>
              <a:t>epatiche, polmonari, ecc., </a:t>
            </a:r>
            <a:r>
              <a:rPr lang="it-IT" sz="1600" b="1" dirty="0">
                <a:solidFill>
                  <a:srgbClr val="006600"/>
                </a:solidFill>
              </a:rPr>
              <a:t>resecabili </a:t>
            </a:r>
            <a:endParaRPr lang="it-IT" sz="16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</a:t>
            </a:r>
            <a:r>
              <a:rPr lang="it-IT" sz="1600" b="1" u="sng" dirty="0">
                <a:solidFill>
                  <a:srgbClr val="0000FF"/>
                </a:solidFill>
              </a:rPr>
              <a:t>ORIENTATIVO</a:t>
            </a:r>
            <a:r>
              <a:rPr lang="it-IT" sz="1600" b="1" dirty="0">
                <a:solidFill>
                  <a:srgbClr val="006600"/>
                </a:solidFill>
              </a:rPr>
              <a:t>: SI PENSIONE 100 % IC </a:t>
            </a:r>
            <a:r>
              <a:rPr lang="it-IT" sz="1600" b="1" dirty="0" smtClean="0">
                <a:solidFill>
                  <a:srgbClr val="0000FF"/>
                </a:solidFill>
              </a:rPr>
              <a:t>(</a:t>
            </a:r>
            <a:r>
              <a:rPr lang="it-IT" sz="1600" b="1" dirty="0">
                <a:solidFill>
                  <a:srgbClr val="0000FF"/>
                </a:solidFill>
              </a:rPr>
              <a:t>primi </a:t>
            </a:r>
            <a:r>
              <a:rPr lang="it-IT" sz="1600" b="1" dirty="0" smtClean="0">
                <a:solidFill>
                  <a:srgbClr val="0000FF"/>
                </a:solidFill>
              </a:rPr>
              <a:t>3 - 5 </a:t>
            </a:r>
            <a:r>
              <a:rPr lang="it-IT" sz="1600" b="1" dirty="0">
                <a:solidFill>
                  <a:srgbClr val="0000FF"/>
                </a:solidFill>
              </a:rPr>
              <a:t>anni, poi valutare evoluzione</a:t>
            </a:r>
            <a:r>
              <a:rPr lang="it-IT" sz="1600" b="1" dirty="0" smtClean="0">
                <a:solidFill>
                  <a:srgbClr val="0000FF"/>
                </a:solidFill>
              </a:rPr>
              <a:t>);</a:t>
            </a:r>
            <a:endParaRPr lang="it-IT" sz="16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primitivi maligni poco </a:t>
            </a:r>
            <a:r>
              <a:rPr lang="it-IT" sz="1600" b="1" u="sng" dirty="0">
                <a:solidFill>
                  <a:srgbClr val="FF0000"/>
                </a:solidFill>
              </a:rPr>
              <a:t>differenziati </a:t>
            </a:r>
            <a:r>
              <a:rPr lang="it-IT" sz="1600" b="1" dirty="0" smtClean="0">
                <a:solidFill>
                  <a:srgbClr val="006600"/>
                </a:solidFill>
              </a:rPr>
              <a:t>non resecabili e/o con </a:t>
            </a:r>
            <a:r>
              <a:rPr lang="it-IT" sz="1600" b="1" dirty="0">
                <a:solidFill>
                  <a:srgbClr val="006600"/>
                </a:solidFill>
              </a:rPr>
              <a:t>MTS epatiche, polmonari, ecc., </a:t>
            </a:r>
            <a:endParaRPr lang="it-IT" sz="16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it-IT" sz="1600" b="1" u="sng" dirty="0" smtClean="0">
                <a:solidFill>
                  <a:srgbClr val="0000FF"/>
                </a:solidFill>
              </a:rPr>
              <a:t>GIUDIZIO </a:t>
            </a:r>
            <a:r>
              <a:rPr lang="it-IT" sz="1600" b="1" u="sng" dirty="0">
                <a:solidFill>
                  <a:srgbClr val="0000FF"/>
                </a:solidFill>
              </a:rPr>
              <a:t>ORIENTATIVO</a:t>
            </a:r>
            <a:r>
              <a:rPr lang="it-IT" sz="1600" b="1" dirty="0">
                <a:solidFill>
                  <a:srgbClr val="006600"/>
                </a:solidFill>
              </a:rPr>
              <a:t>: SI PENSIONE 100 % IC </a:t>
            </a:r>
            <a:r>
              <a:rPr lang="it-IT" sz="1600" b="1" dirty="0" smtClean="0">
                <a:solidFill>
                  <a:srgbClr val="0000FF"/>
                </a:solidFill>
              </a:rPr>
              <a:t>(definitivo</a:t>
            </a:r>
            <a:r>
              <a:rPr lang="it-IT" sz="1600" b="1" u="sng" dirty="0" smtClean="0">
                <a:solidFill>
                  <a:srgbClr val="0000FF"/>
                </a:solidFill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;</a:t>
            </a:r>
            <a:endParaRPr lang="it-IT" sz="16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it-IT" sz="1600" b="1" u="sng" dirty="0" smtClean="0">
                <a:solidFill>
                  <a:srgbClr val="FF0000"/>
                </a:solidFill>
              </a:rPr>
              <a:t>Tumori cardiaci primitivi </a:t>
            </a:r>
            <a:r>
              <a:rPr lang="it-IT" sz="1600" b="1" i="1" u="sng" dirty="0" smtClean="0">
                <a:solidFill>
                  <a:srgbClr val="9900FF"/>
                </a:solidFill>
              </a:rPr>
              <a:t>o secondari </a:t>
            </a:r>
            <a:r>
              <a:rPr lang="it-IT" sz="1600" b="1" u="sng" dirty="0" smtClean="0">
                <a:solidFill>
                  <a:srgbClr val="FF0000"/>
                </a:solidFill>
              </a:rPr>
              <a:t>maligni in fase avanzata ma </a:t>
            </a:r>
            <a:r>
              <a:rPr lang="it-IT" sz="1600" b="1" u="sng" dirty="0" smtClean="0">
                <a:solidFill>
                  <a:srgbClr val="006600"/>
                </a:solidFill>
              </a:rPr>
              <a:t>stazionaria (malattia libera da progressione) </a:t>
            </a:r>
            <a:r>
              <a:rPr lang="it-IT" sz="1600" b="1" dirty="0" smtClean="0">
                <a:solidFill>
                  <a:srgbClr val="FF0000"/>
                </a:solidFill>
              </a:rPr>
              <a:t>con chemioterapia </a:t>
            </a:r>
            <a:r>
              <a:rPr lang="it-IT" sz="1600" b="1" dirty="0">
                <a:solidFill>
                  <a:srgbClr val="FF0000"/>
                </a:solidFill>
              </a:rPr>
              <a:t>o agenti biologici</a:t>
            </a:r>
            <a:r>
              <a:rPr lang="it-IT" sz="1600" b="1" dirty="0">
                <a:solidFill>
                  <a:srgbClr val="006600"/>
                </a:solidFill>
              </a:rPr>
              <a:t> </a:t>
            </a:r>
          </a:p>
          <a:p>
            <a:pPr>
              <a:defRPr/>
            </a:pPr>
            <a:r>
              <a:rPr lang="it-IT" sz="1600" b="1" u="sng" dirty="0">
                <a:solidFill>
                  <a:srgbClr val="0000FF"/>
                </a:solidFill>
              </a:rPr>
              <a:t>GIUDIZIO ORIENTATIVO</a:t>
            </a:r>
            <a:r>
              <a:rPr lang="it-IT" sz="1600" b="1" dirty="0">
                <a:solidFill>
                  <a:srgbClr val="006600"/>
                </a:solidFill>
              </a:rPr>
              <a:t>: SI PENSIONE 100 % IC</a:t>
            </a:r>
            <a:r>
              <a:rPr lang="it-IT" sz="1600" b="1" dirty="0" smtClean="0">
                <a:solidFill>
                  <a:srgbClr val="006600"/>
                </a:solidFill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</a:rPr>
              <a:t>(definitivo</a:t>
            </a:r>
            <a:r>
              <a:rPr lang="it-IT" sz="1600" b="1" u="sng" dirty="0" smtClean="0">
                <a:solidFill>
                  <a:srgbClr val="0000FF"/>
                </a:solidFill>
              </a:rPr>
              <a:t>)</a:t>
            </a:r>
            <a:r>
              <a:rPr lang="it-IT" sz="1600" b="1" dirty="0" smtClean="0">
                <a:solidFill>
                  <a:srgbClr val="0000FF"/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it-IT" sz="1600" b="1" dirty="0" smtClean="0">
                <a:solidFill>
                  <a:srgbClr val="0000FF"/>
                </a:solidFill>
              </a:rPr>
              <a:t>L’INDENNITA DI ACCOMPAGNAMENTO VA RISERVATA A:</a:t>
            </a:r>
            <a:endParaRPr lang="it-IT" sz="1600" b="1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it-IT" sz="1600" b="1" u="sng" dirty="0">
                <a:solidFill>
                  <a:srgbClr val="FF0000"/>
                </a:solidFill>
              </a:rPr>
              <a:t>Tumori cardiaci </a:t>
            </a:r>
            <a:r>
              <a:rPr lang="it-IT" sz="1600" b="1" u="sng" dirty="0" smtClean="0">
                <a:solidFill>
                  <a:srgbClr val="FF0000"/>
                </a:solidFill>
              </a:rPr>
              <a:t>primitivi </a:t>
            </a:r>
            <a:r>
              <a:rPr lang="it-IT" sz="1600" b="1" i="1" u="sng" dirty="0">
                <a:solidFill>
                  <a:srgbClr val="9900FF"/>
                </a:solidFill>
              </a:rPr>
              <a:t>o secondari </a:t>
            </a:r>
            <a:r>
              <a:rPr lang="it-IT" sz="1600" b="1" u="sng" dirty="0" smtClean="0">
                <a:solidFill>
                  <a:srgbClr val="FF0000"/>
                </a:solidFill>
              </a:rPr>
              <a:t>maligni </a:t>
            </a:r>
            <a:r>
              <a:rPr lang="it-IT" sz="1600" b="1" u="sng" dirty="0">
                <a:solidFill>
                  <a:srgbClr val="FF0000"/>
                </a:solidFill>
              </a:rPr>
              <a:t>in </a:t>
            </a:r>
            <a:r>
              <a:rPr lang="it-IT" sz="1600" b="1" u="sng" dirty="0" smtClean="0">
                <a:solidFill>
                  <a:srgbClr val="FF0000"/>
                </a:solidFill>
              </a:rPr>
              <a:t>FASE AVANZATA  (Stadio IV°) e in </a:t>
            </a:r>
            <a:r>
              <a:rPr lang="it-IT" sz="1600" b="1" u="sng" dirty="0" smtClean="0">
                <a:solidFill>
                  <a:srgbClr val="006600"/>
                </a:solidFill>
              </a:rPr>
              <a:t>progressione </a:t>
            </a:r>
            <a:r>
              <a:rPr lang="it-IT" sz="1600" b="1" dirty="0">
                <a:solidFill>
                  <a:srgbClr val="FF0000"/>
                </a:solidFill>
              </a:rPr>
              <a:t>con chemioterapia o agenti biologici</a:t>
            </a:r>
            <a:r>
              <a:rPr lang="it-IT" sz="1600" b="1" dirty="0">
                <a:solidFill>
                  <a:srgbClr val="006600"/>
                </a:solidFill>
              </a:rPr>
              <a:t> </a:t>
            </a:r>
          </a:p>
          <a:p>
            <a:pPr>
              <a:defRPr/>
            </a:pPr>
            <a:r>
              <a:rPr lang="it-IT" sz="1600" b="1" u="sng" dirty="0">
                <a:solidFill>
                  <a:srgbClr val="0000FF"/>
                </a:solidFill>
              </a:rPr>
              <a:t>GIUDIZIO ORIENTATIVO</a:t>
            </a:r>
            <a:r>
              <a:rPr lang="it-IT" sz="1600" b="1" dirty="0">
                <a:solidFill>
                  <a:srgbClr val="006600"/>
                </a:solidFill>
              </a:rPr>
              <a:t>: SI </a:t>
            </a:r>
            <a:r>
              <a:rPr lang="it-IT" sz="1600" b="1" dirty="0" smtClean="0">
                <a:solidFill>
                  <a:srgbClr val="006600"/>
                </a:solidFill>
              </a:rPr>
              <a:t>INDENNITA’ DI ACCOMPAGNAMENTO per </a:t>
            </a:r>
            <a:r>
              <a:rPr lang="it-IT" sz="1600" b="1" dirty="0" smtClean="0"/>
              <a:t>compromissione degli </a:t>
            </a:r>
            <a:r>
              <a:rPr lang="it-IT" sz="1600" b="1" i="1" u="sng" dirty="0" smtClean="0">
                <a:solidFill>
                  <a:srgbClr val="0000FF"/>
                </a:solidFill>
              </a:rPr>
              <a:t>atti quotidiani o della deambulazione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600" b="1" u="sng" dirty="0" smtClean="0">
                <a:solidFill>
                  <a:schemeClr val="accent2">
                    <a:lumMod val="75000"/>
                  </a:schemeClr>
                </a:solidFill>
              </a:rPr>
              <a:t>(NB: Nel </a:t>
            </a:r>
            <a:r>
              <a:rPr lang="it-IT" sz="1600" b="1" u="sng" dirty="0">
                <a:solidFill>
                  <a:schemeClr val="accent2">
                    <a:lumMod val="75000"/>
                  </a:schemeClr>
                </a:solidFill>
              </a:rPr>
              <a:t>caso di TUMORI metastatici CARDIACI, è da considerare il tipo di tumore iniziale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1600" b="1" u="sng" dirty="0" smtClean="0">
                <a:solidFill>
                  <a:srgbClr val="006600"/>
                </a:solidFill>
              </a:rPr>
              <a:t>NB: POSSIBILE INDENNITA’ DI ACCOMPAGNAMENTO  </a:t>
            </a:r>
            <a:r>
              <a:rPr lang="it-IT" sz="1600" b="1" u="sng" dirty="0" smtClean="0">
                <a:solidFill>
                  <a:srgbClr val="FF0000"/>
                </a:solidFill>
              </a:rPr>
              <a:t>DURANTE CICLI CHEMIOTERAPIA</a:t>
            </a:r>
          </a:p>
        </p:txBody>
      </p:sp>
      <p:pic>
        <p:nvPicPr>
          <p:cNvPr id="33795" name="Picture 3" descr="C:\Users\aporrone\Desktop\TUMORI NEUROENDOCRINI\LOGHI DELL'INPS\imagesCAS8RXO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71449"/>
            <a:ext cx="43269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0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78"/>
    </mc:Choice>
    <mc:Fallback xmlns="">
      <p:transition spd="slow" advTm="14187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432048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solidFill>
                  <a:srgbClr val="0000FF"/>
                </a:solidFill>
              </a:rPr>
              <a:t>TUMORI PRIMARI CARDIACI – TUMORI DEL MEDIASTINO - AOI E POI INPS – GASAN WEB INPS</a:t>
            </a:r>
            <a:endParaRPr lang="it-IT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707698"/>
              </p:ext>
            </p:extLst>
          </p:nvPr>
        </p:nvGraphicFramePr>
        <p:xfrm>
          <a:off x="467548" y="476669"/>
          <a:ext cx="8136904" cy="201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040"/>
                <a:gridCol w="730040"/>
                <a:gridCol w="836504"/>
                <a:gridCol w="730040"/>
                <a:gridCol w="730040"/>
                <a:gridCol w="730040"/>
                <a:gridCol w="730040"/>
                <a:gridCol w="730040"/>
                <a:gridCol w="730040"/>
                <a:gridCol w="730040"/>
                <a:gridCol w="730040"/>
              </a:tblGrid>
              <a:tr h="2240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TUMORI </a:t>
                      </a:r>
                      <a:r>
                        <a:rPr lang="it-IT" sz="14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CARDIACI PRIMITIVI MALIGNI </a:t>
                      </a:r>
                      <a:r>
                        <a:rPr lang="it-IT" sz="1400" b="1" u="none" strike="noStrike" dirty="0">
                          <a:effectLst/>
                        </a:rPr>
                        <a:t>- ANNI 2013, 2014 E 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ANNO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NUM. PAT.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AOI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POI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TOT. DEF.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TOT. ACC.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2013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117287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70372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125766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75460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126650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75990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64227"/>
              </p:ext>
            </p:extLst>
          </p:nvPr>
        </p:nvGraphicFramePr>
        <p:xfrm>
          <a:off x="467547" y="2636911"/>
          <a:ext cx="8136905" cy="201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040"/>
                <a:gridCol w="730040"/>
                <a:gridCol w="836505"/>
                <a:gridCol w="730040"/>
                <a:gridCol w="730040"/>
                <a:gridCol w="730040"/>
                <a:gridCol w="730040"/>
                <a:gridCol w="730040"/>
                <a:gridCol w="730040"/>
                <a:gridCol w="730040"/>
                <a:gridCol w="730040"/>
              </a:tblGrid>
              <a:tr h="2240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TUMORI </a:t>
                      </a:r>
                      <a:r>
                        <a:rPr lang="it-IT" sz="1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CARDIACI PRIMITIVI BENIGNI </a:t>
                      </a:r>
                      <a:r>
                        <a:rPr lang="it-IT" sz="1400" b="1" u="none" strike="noStrike" dirty="0">
                          <a:effectLst/>
                        </a:rPr>
                        <a:t>- ANNI 2013, 2014 E 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ANNO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NUM. PAT.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AOI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POI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</a:rPr>
                        <a:t>TOT. DEF.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TOT. ACC.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117287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70372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125766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75460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126650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75990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07749"/>
              </p:ext>
            </p:extLst>
          </p:nvPr>
        </p:nvGraphicFramePr>
        <p:xfrm>
          <a:off x="467543" y="4797151"/>
          <a:ext cx="8208918" cy="1887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501"/>
                <a:gridCol w="736501"/>
                <a:gridCol w="843908"/>
                <a:gridCol w="736501"/>
                <a:gridCol w="736501"/>
                <a:gridCol w="736501"/>
                <a:gridCol w="736501"/>
                <a:gridCol w="736501"/>
                <a:gridCol w="736501"/>
                <a:gridCol w="736501"/>
                <a:gridCol w="736501"/>
              </a:tblGrid>
              <a:tr h="208023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TUMORI </a:t>
                      </a:r>
                      <a:r>
                        <a:rPr lang="it-IT" sz="1400" b="1" u="sng" strike="noStrike" dirty="0">
                          <a:solidFill>
                            <a:srgbClr val="00B050"/>
                          </a:solidFill>
                          <a:effectLst/>
                        </a:rPr>
                        <a:t>MALIGNI </a:t>
                      </a:r>
                      <a:r>
                        <a:rPr lang="it-IT" sz="1400" b="1" u="sng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MEDIASTINO </a:t>
                      </a:r>
                      <a:r>
                        <a:rPr lang="it-IT" sz="1400" b="1" u="none" strike="noStrike" dirty="0">
                          <a:effectLst/>
                        </a:rPr>
                        <a:t>- ANNI 2013, 2014 E 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ANNO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NUM. PAT.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AOI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POI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TOT. DEF.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TOT. ACC.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117287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70372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125766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75460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2015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27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126650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75990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4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42"/>
    </mc:Choice>
    <mc:Fallback xmlns="">
      <p:transition spd="slow" advTm="7164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AOI/POI ACCOLTE INPS PER PATOLOGIA</a:t>
            </a:r>
            <a:endParaRPr lang="it-IT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545628"/>
              </p:ext>
            </p:extLst>
          </p:nvPr>
        </p:nvGraphicFramePr>
        <p:xfrm>
          <a:off x="457200" y="764704"/>
          <a:ext cx="822960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59134"/>
              </p:ext>
            </p:extLst>
          </p:nvPr>
        </p:nvGraphicFramePr>
        <p:xfrm>
          <a:off x="755575" y="4365103"/>
          <a:ext cx="7200801" cy="2232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664"/>
                <a:gridCol w="1329379"/>
                <a:gridCol w="1329379"/>
                <a:gridCol w="1329379"/>
              </a:tblGrid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2013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2014</a:t>
                      </a:r>
                      <a:endParaRPr lang="it-IT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2015</a:t>
                      </a:r>
                      <a:endParaRPr lang="it-IT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tumori accolte</a:t>
                      </a:r>
                      <a:endParaRPr lang="it-IT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9900FF"/>
                          </a:solidFill>
                          <a:effectLst/>
                        </a:rPr>
                        <a:t>19322</a:t>
                      </a:r>
                      <a:endParaRPr lang="it-IT" sz="1400" b="1" dirty="0">
                        <a:solidFill>
                          <a:srgbClr val="99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9900FF"/>
                          </a:solidFill>
                          <a:effectLst/>
                        </a:rPr>
                        <a:t>20476</a:t>
                      </a:r>
                      <a:endParaRPr lang="it-IT" sz="1400" b="1" dirty="0">
                        <a:solidFill>
                          <a:srgbClr val="99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9900FF"/>
                          </a:solidFill>
                          <a:effectLst/>
                        </a:rPr>
                        <a:t>23784</a:t>
                      </a:r>
                      <a:endParaRPr lang="it-IT" sz="1400" b="1" dirty="0">
                        <a:solidFill>
                          <a:srgbClr val="99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m. psichiatriche accolte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7646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8224</a:t>
                      </a:r>
                      <a:endParaRPr lang="it-IT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10985</a:t>
                      </a:r>
                      <a:endParaRPr lang="it-IT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SNC accolte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6223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4992</a:t>
                      </a:r>
                      <a:endParaRPr lang="it-IT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6668</a:t>
                      </a:r>
                      <a:endParaRPr lang="it-IT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</a:rPr>
                        <a:t>a. circolatorio accolte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8119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8470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12452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codice 999 accolte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3240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5100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6425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21000" y="3267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7"/>
    </mc:Choice>
    <mc:Fallback xmlns="">
      <p:transition spd="slow" advTm="4204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CASI CLINICI VERSAMENTO PERICARDICO MALIGNO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b="1" dirty="0" smtClean="0">
                <a:solidFill>
                  <a:srgbClr val="0000FF"/>
                </a:solidFill>
              </a:rPr>
              <a:t>CASO CLINICO N. 1</a:t>
            </a:r>
          </a:p>
          <a:p>
            <a:r>
              <a:rPr lang="it-IT" sz="1800" dirty="0" smtClean="0"/>
              <a:t>Uomo di aa 27 all’esordio, </a:t>
            </a:r>
            <a:r>
              <a:rPr lang="it-IT" sz="1800" dirty="0"/>
              <a:t>con iniziali </a:t>
            </a:r>
            <a:r>
              <a:rPr lang="it-IT" sz="1800" dirty="0" smtClean="0"/>
              <a:t>dolori </a:t>
            </a:r>
            <a:r>
              <a:rPr lang="it-IT" sz="1800" dirty="0"/>
              <a:t>vaghi al torace, malessere generale, astenia, dolori alla spalla sinistra perduranti per diversi </a:t>
            </a:r>
            <a:r>
              <a:rPr lang="it-IT" sz="1800" dirty="0" smtClean="0"/>
              <a:t>mesi. </a:t>
            </a:r>
            <a:r>
              <a:rPr lang="it-IT" sz="1800" b="1" u="sng" dirty="0" smtClean="0">
                <a:solidFill>
                  <a:srgbClr val="FF0000"/>
                </a:solidFill>
              </a:rPr>
              <a:t>Acuzie dopo 8 – 9 mesi &gt; 2 tamponamenti cardiaci con versamento emorragico </a:t>
            </a:r>
            <a:r>
              <a:rPr lang="it-IT" sz="1800" dirty="0" smtClean="0"/>
              <a:t>&gt; inziale diagnosi di «pericardite autoimmunitaria» &gt; </a:t>
            </a:r>
            <a:r>
              <a:rPr lang="it-IT" sz="1800" b="1" u="sng" dirty="0" smtClean="0">
                <a:solidFill>
                  <a:srgbClr val="9900FF"/>
                </a:solidFill>
              </a:rPr>
              <a:t>nuovo tamponamento cardiaco </a:t>
            </a:r>
            <a:r>
              <a:rPr lang="it-IT" sz="1800" dirty="0" smtClean="0"/>
              <a:t>&gt; </a:t>
            </a:r>
            <a:r>
              <a:rPr lang="it-IT" sz="1800" b="1" u="sng" dirty="0" smtClean="0">
                <a:solidFill>
                  <a:srgbClr val="006600"/>
                </a:solidFill>
              </a:rPr>
              <a:t>TC torace con e senza mdc </a:t>
            </a:r>
            <a:r>
              <a:rPr lang="it-IT" sz="1800" dirty="0" smtClean="0"/>
              <a:t>&gt; massa mediastinica</a:t>
            </a:r>
            <a:r>
              <a:rPr lang="it-IT" sz="1800" dirty="0"/>
              <a:t> </a:t>
            </a:r>
            <a:r>
              <a:rPr lang="it-IT" sz="1800" dirty="0" smtClean="0"/>
              <a:t>&gt; biopsia &gt; </a:t>
            </a:r>
            <a:r>
              <a:rPr lang="it-IT" sz="2400" b="1" u="sng" dirty="0" smtClean="0">
                <a:solidFill>
                  <a:srgbClr val="0000FF"/>
                </a:solidFill>
              </a:rPr>
              <a:t>fibrosarcoma mediastinico </a:t>
            </a:r>
            <a:r>
              <a:rPr lang="it-IT" sz="1800" dirty="0" smtClean="0"/>
              <a:t>&gt; intervento chirurgico + CT adiuvante &gt; recidiva &gt; </a:t>
            </a:r>
            <a:r>
              <a:rPr lang="it-IT" sz="1800" b="1" u="sng" dirty="0" err="1" smtClean="0">
                <a:solidFill>
                  <a:srgbClr val="9900FF"/>
                </a:solidFill>
              </a:rPr>
              <a:t>exitus</a:t>
            </a:r>
            <a:r>
              <a:rPr lang="it-IT" sz="1800" b="1" u="sng" dirty="0" smtClean="0">
                <a:solidFill>
                  <a:srgbClr val="9900FF"/>
                </a:solidFill>
              </a:rPr>
              <a:t> entro 1 anno da diagnosi</a:t>
            </a:r>
            <a:r>
              <a:rPr lang="it-IT" sz="1800" dirty="0" smtClean="0"/>
              <a:t>.</a:t>
            </a:r>
          </a:p>
          <a:p>
            <a:r>
              <a:rPr lang="it-IT" sz="1800" b="1" u="sng" dirty="0" smtClean="0">
                <a:solidFill>
                  <a:srgbClr val="FF0000"/>
                </a:solidFill>
              </a:rPr>
              <a:t>Prognosi infausta sarcomi del mediastino </a:t>
            </a:r>
            <a:r>
              <a:rPr lang="it-IT" sz="1800" dirty="0" smtClean="0"/>
              <a:t>(vedi </a:t>
            </a:r>
            <a:r>
              <a:rPr lang="it-IT" sz="1800" dirty="0" err="1" smtClean="0"/>
              <a:t>grading</a:t>
            </a:r>
            <a:r>
              <a:rPr lang="it-IT" sz="1800" dirty="0" smtClean="0"/>
              <a:t>, </a:t>
            </a:r>
            <a:r>
              <a:rPr lang="it-IT" sz="1800" dirty="0" err="1" smtClean="0"/>
              <a:t>staging</a:t>
            </a:r>
            <a:r>
              <a:rPr lang="it-IT" sz="1800" dirty="0" smtClean="0"/>
              <a:t> =  &lt; 1 a SV media)</a:t>
            </a:r>
          </a:p>
          <a:p>
            <a:r>
              <a:rPr lang="it-IT" sz="1800" b="1" dirty="0" smtClean="0">
                <a:solidFill>
                  <a:srgbClr val="0000FF"/>
                </a:solidFill>
              </a:rPr>
              <a:t>GIUDIZIO ML: INVALIDO (AOI), INABILE (POI)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srgbClr val="0000FF"/>
                </a:solidFill>
              </a:rPr>
              <a:t>CASO </a:t>
            </a:r>
            <a:r>
              <a:rPr lang="it-IT" sz="1800" b="1" dirty="0">
                <a:solidFill>
                  <a:srgbClr val="0000FF"/>
                </a:solidFill>
              </a:rPr>
              <a:t>CLINICO N. </a:t>
            </a:r>
            <a:r>
              <a:rPr lang="it-IT" sz="1800" b="1" dirty="0" smtClean="0">
                <a:solidFill>
                  <a:srgbClr val="0000FF"/>
                </a:solidFill>
              </a:rPr>
              <a:t>2</a:t>
            </a:r>
          </a:p>
          <a:p>
            <a:r>
              <a:rPr lang="it-IT" sz="1800" dirty="0"/>
              <a:t>Un giovane adulto di anni 22 iniziava ad accusare </a:t>
            </a:r>
            <a:r>
              <a:rPr lang="it-IT" sz="1800" dirty="0" smtClean="0"/>
              <a:t>tosse</a:t>
            </a:r>
            <a:r>
              <a:rPr lang="it-IT" sz="1800" dirty="0"/>
              <a:t>, modesta dispnea, vaghi dolori al torace, sensazione di </a:t>
            </a:r>
            <a:r>
              <a:rPr lang="it-IT" sz="1800" dirty="0" smtClean="0"/>
              <a:t>spossatezza &gt; accentuata dispnea nel tempo + dolori torace + tosse &gt; </a:t>
            </a:r>
            <a:r>
              <a:rPr lang="it-IT" sz="1800" b="1" u="sng" dirty="0" err="1" smtClean="0">
                <a:solidFill>
                  <a:srgbClr val="FF0000"/>
                </a:solidFill>
              </a:rPr>
              <a:t>Ecocg</a:t>
            </a:r>
            <a:r>
              <a:rPr lang="it-IT" sz="1800" b="1" u="sng" dirty="0" smtClean="0">
                <a:solidFill>
                  <a:srgbClr val="FF0000"/>
                </a:solidFill>
              </a:rPr>
              <a:t> = versamento pericardico &gt; </a:t>
            </a:r>
            <a:r>
              <a:rPr lang="it-IT" sz="1800" b="1" u="sng" dirty="0" err="1" smtClean="0">
                <a:solidFill>
                  <a:srgbClr val="FF0000"/>
                </a:solidFill>
              </a:rPr>
              <a:t>pericardiocentesi</a:t>
            </a:r>
            <a:r>
              <a:rPr lang="it-IT" sz="1800" b="1" u="sng" dirty="0" smtClean="0">
                <a:solidFill>
                  <a:srgbClr val="FF0000"/>
                </a:solidFill>
              </a:rPr>
              <a:t> &gt; liquido emorragico &gt; </a:t>
            </a:r>
            <a:r>
              <a:rPr lang="it-IT" sz="1800" dirty="0" smtClean="0"/>
              <a:t>TC torace mdc &gt; massa mediastino &gt; biopsia in </a:t>
            </a:r>
            <a:r>
              <a:rPr lang="it-IT" sz="1800" dirty="0" err="1" smtClean="0"/>
              <a:t>mediastinoscopia</a:t>
            </a:r>
            <a:r>
              <a:rPr lang="it-IT" sz="1800" dirty="0" smtClean="0"/>
              <a:t> </a:t>
            </a:r>
            <a:r>
              <a:rPr lang="it-IT" sz="1800" dirty="0"/>
              <a:t>&gt; </a:t>
            </a:r>
            <a:r>
              <a:rPr lang="it-IT" sz="2400" b="1" u="sng" dirty="0" smtClean="0">
                <a:solidFill>
                  <a:srgbClr val="0000FF"/>
                </a:solidFill>
              </a:rPr>
              <a:t>corion </a:t>
            </a:r>
            <a:r>
              <a:rPr lang="it-IT" sz="2400" b="1" u="sng" dirty="0">
                <a:solidFill>
                  <a:srgbClr val="0000FF"/>
                </a:solidFill>
              </a:rPr>
              <a:t>carcinoma </a:t>
            </a:r>
            <a:r>
              <a:rPr lang="it-IT" sz="1800" dirty="0"/>
              <a:t>primitivo del </a:t>
            </a:r>
            <a:r>
              <a:rPr lang="it-IT" sz="1800" dirty="0" smtClean="0"/>
              <a:t>mediastino &gt; </a:t>
            </a:r>
            <a:r>
              <a:rPr lang="it-IT" sz="1800" b="1" u="sng" dirty="0" smtClean="0">
                <a:solidFill>
                  <a:srgbClr val="9900FF"/>
                </a:solidFill>
              </a:rPr>
              <a:t>intervento chirurgico radicale di 12 ore </a:t>
            </a:r>
            <a:r>
              <a:rPr lang="it-IT" sz="1800" b="1" dirty="0" smtClean="0">
                <a:solidFill>
                  <a:srgbClr val="9900FF"/>
                </a:solidFill>
              </a:rPr>
              <a:t>con </a:t>
            </a:r>
            <a:r>
              <a:rPr lang="it-IT" sz="1800" b="1" dirty="0" err="1" smtClean="0">
                <a:solidFill>
                  <a:srgbClr val="9900FF"/>
                </a:solidFill>
              </a:rPr>
              <a:t>pericardiectomia</a:t>
            </a:r>
            <a:r>
              <a:rPr lang="it-IT" sz="1800" b="1" dirty="0" smtClean="0">
                <a:solidFill>
                  <a:srgbClr val="9900FF"/>
                </a:solidFill>
              </a:rPr>
              <a:t> + CT &gt; SV in </a:t>
            </a:r>
            <a:r>
              <a:rPr lang="it-IT" sz="1800" b="1" u="sng" dirty="0" smtClean="0">
                <a:solidFill>
                  <a:srgbClr val="006600"/>
                </a:solidFill>
              </a:rPr>
              <a:t>fase di intervallo libero da malattia </a:t>
            </a:r>
            <a:r>
              <a:rPr lang="it-IT" sz="1800" b="1" dirty="0" smtClean="0">
                <a:solidFill>
                  <a:srgbClr val="9900FF"/>
                </a:solidFill>
              </a:rPr>
              <a:t>dopo 1 anno (</a:t>
            </a:r>
            <a:r>
              <a:rPr lang="it-IT" sz="1800" b="1" dirty="0" err="1" smtClean="0">
                <a:solidFill>
                  <a:srgbClr val="9900FF"/>
                </a:solidFill>
              </a:rPr>
              <a:t>follow</a:t>
            </a:r>
            <a:r>
              <a:rPr lang="it-IT" sz="1800" b="1" dirty="0" smtClean="0">
                <a:solidFill>
                  <a:srgbClr val="9900FF"/>
                </a:solidFill>
              </a:rPr>
              <a:t> up).</a:t>
            </a:r>
            <a:r>
              <a:rPr lang="it-IT" sz="1800" b="1" dirty="0">
                <a:solidFill>
                  <a:srgbClr val="0000FF"/>
                </a:solidFill>
              </a:rPr>
              <a:t> GIUDIZIO ML: INVALIDO (AOI), </a:t>
            </a:r>
            <a:r>
              <a:rPr lang="it-IT" sz="1800" b="1" dirty="0" smtClean="0">
                <a:solidFill>
                  <a:srgbClr val="0000FF"/>
                </a:solidFill>
              </a:rPr>
              <a:t>NON INABILE </a:t>
            </a:r>
            <a:r>
              <a:rPr lang="it-IT" sz="1800" b="1" dirty="0">
                <a:solidFill>
                  <a:srgbClr val="0000FF"/>
                </a:solidFill>
              </a:rPr>
              <a:t>(POI)</a:t>
            </a:r>
          </a:p>
          <a:p>
            <a:r>
              <a:rPr lang="it-IT" sz="1800" b="1" u="sng" dirty="0" smtClean="0">
                <a:solidFill>
                  <a:srgbClr val="FF0000"/>
                </a:solidFill>
              </a:rPr>
              <a:t>Tumori </a:t>
            </a:r>
            <a:r>
              <a:rPr lang="it-IT" sz="1800" b="1" u="sng" dirty="0">
                <a:solidFill>
                  <a:srgbClr val="FF0000"/>
                </a:solidFill>
              </a:rPr>
              <a:t>a cellule germinali non </a:t>
            </a:r>
            <a:r>
              <a:rPr lang="it-IT" sz="1800" b="1" u="sng" dirty="0" err="1">
                <a:solidFill>
                  <a:srgbClr val="FF0000"/>
                </a:solidFill>
              </a:rPr>
              <a:t>teratomatosi</a:t>
            </a:r>
            <a:r>
              <a:rPr lang="it-IT" sz="1800" b="1" u="sng" dirty="0">
                <a:solidFill>
                  <a:srgbClr val="FF0000"/>
                </a:solidFill>
              </a:rPr>
              <a:t> </a:t>
            </a:r>
            <a:r>
              <a:rPr lang="it-IT" sz="1800" b="1" u="sng" dirty="0" smtClean="0">
                <a:solidFill>
                  <a:srgbClr val="FF0000"/>
                </a:solidFill>
              </a:rPr>
              <a:t>mediastino(NTGCT</a:t>
            </a:r>
            <a:r>
              <a:rPr lang="it-IT" sz="1800" b="1" u="sng" dirty="0">
                <a:solidFill>
                  <a:srgbClr val="FF0000"/>
                </a:solidFill>
              </a:rPr>
              <a:t>)</a:t>
            </a:r>
            <a:r>
              <a:rPr lang="it-IT" sz="1800" dirty="0" smtClean="0"/>
              <a:t>(</a:t>
            </a:r>
            <a:r>
              <a:rPr lang="it-IT" sz="1800" dirty="0"/>
              <a:t>vedi </a:t>
            </a:r>
            <a:r>
              <a:rPr lang="it-IT" sz="1800" dirty="0" err="1"/>
              <a:t>grading</a:t>
            </a:r>
            <a:r>
              <a:rPr lang="it-IT" sz="1800" dirty="0"/>
              <a:t>, </a:t>
            </a:r>
            <a:r>
              <a:rPr lang="it-IT" sz="1800" dirty="0" err="1"/>
              <a:t>staging</a:t>
            </a:r>
            <a:r>
              <a:rPr lang="it-IT" sz="1800" dirty="0"/>
              <a:t> =  &lt; 1 a SV media</a:t>
            </a:r>
            <a:r>
              <a:rPr lang="it-IT" sz="1800" dirty="0" smtClean="0"/>
              <a:t>) NB: </a:t>
            </a:r>
            <a:r>
              <a:rPr lang="it-IT" sz="2400" b="1" u="sng" dirty="0" smtClean="0">
                <a:solidFill>
                  <a:srgbClr val="9900FF"/>
                </a:solidFill>
              </a:rPr>
              <a:t>crescita rapida del tumore</a:t>
            </a:r>
          </a:p>
          <a:p>
            <a:r>
              <a:rPr lang="it-IT" sz="1800" b="1" u="sng" dirty="0" smtClean="0">
                <a:solidFill>
                  <a:srgbClr val="006600"/>
                </a:solidFill>
              </a:rPr>
              <a:t>Prognosi dipendente da </a:t>
            </a:r>
            <a:r>
              <a:rPr lang="it-IT" sz="1900" b="1" u="sng" dirty="0" smtClean="0">
                <a:solidFill>
                  <a:srgbClr val="9900FF"/>
                </a:solidFill>
              </a:rPr>
              <a:t>asportazione radicale </a:t>
            </a:r>
            <a:r>
              <a:rPr lang="it-IT" sz="1800" b="1" u="sng" dirty="0" smtClean="0">
                <a:solidFill>
                  <a:srgbClr val="006600"/>
                </a:solidFill>
              </a:rPr>
              <a:t>della massa mediastinica</a:t>
            </a:r>
            <a:r>
              <a:rPr lang="it-IT" sz="1800" dirty="0" smtClean="0"/>
              <a:t>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755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72"/>
    </mc:Choice>
    <mc:Fallback xmlns="">
      <p:transition spd="slow" advTm="9267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CASI CLINICI VERSAMENTO PERICARDICO MALIGNO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 smtClean="0">
                <a:solidFill>
                  <a:srgbClr val="0000FF"/>
                </a:solidFill>
              </a:rPr>
              <a:t>CASO CLINICO N. 3</a:t>
            </a:r>
          </a:p>
          <a:p>
            <a:r>
              <a:rPr lang="it-IT" sz="1800" dirty="0"/>
              <a:t>Una donna di anni 50, all’epoca dell’esordio della storia clinica, iniziava ad accusare una sintomatologia caratterizzata da </a:t>
            </a:r>
            <a:r>
              <a:rPr lang="it-IT" sz="1800" b="1" u="sng" dirty="0">
                <a:solidFill>
                  <a:srgbClr val="9900FF"/>
                </a:solidFill>
              </a:rPr>
              <a:t>vago dolore pelvico diffuso, metrorragie, astenia</a:t>
            </a:r>
            <a:r>
              <a:rPr lang="it-IT" sz="1800" dirty="0"/>
              <a:t>. Rivoltasi al medico curante, le venivano prescritti farmaci sintomatici, antispastici e antidolorifici, con scarso beneficio. Tale sintomatologia perdurava per circa un anno, </a:t>
            </a:r>
            <a:r>
              <a:rPr lang="it-IT" sz="1800" dirty="0" smtClean="0"/>
              <a:t> </a:t>
            </a:r>
            <a:r>
              <a:rPr lang="it-IT" sz="1800" b="1" u="sng" dirty="0" smtClean="0">
                <a:solidFill>
                  <a:srgbClr val="9900FF"/>
                </a:solidFill>
              </a:rPr>
              <a:t>poi apparivano disturbi alvo e si aggravavano le metrorragie</a:t>
            </a:r>
            <a:r>
              <a:rPr lang="it-IT" sz="1800" dirty="0"/>
              <a:t> </a:t>
            </a:r>
            <a:r>
              <a:rPr lang="it-IT" sz="1800" dirty="0" smtClean="0"/>
              <a:t>&gt; visita ginecologica + ecografia + </a:t>
            </a:r>
            <a:r>
              <a:rPr lang="it-IT" sz="1800" b="1" u="sng" dirty="0" smtClean="0">
                <a:solidFill>
                  <a:srgbClr val="FF0000"/>
                </a:solidFill>
              </a:rPr>
              <a:t>TC addome pelvi &gt; grossa massa collo utero </a:t>
            </a:r>
            <a:r>
              <a:rPr lang="it-IT" sz="1800" dirty="0" smtClean="0"/>
              <a:t>+ </a:t>
            </a:r>
            <a:r>
              <a:rPr lang="it-IT" sz="1800" b="1" u="sng" dirty="0" smtClean="0">
                <a:solidFill>
                  <a:srgbClr val="FF0000"/>
                </a:solidFill>
              </a:rPr>
              <a:t>linfonodi &gt;&gt; pelvici e </a:t>
            </a:r>
            <a:r>
              <a:rPr lang="it-IT" sz="1800" b="1" u="sng" dirty="0" err="1" smtClean="0">
                <a:solidFill>
                  <a:srgbClr val="FF0000"/>
                </a:solidFill>
              </a:rPr>
              <a:t>lomboaortici</a:t>
            </a:r>
            <a:r>
              <a:rPr lang="it-IT" sz="1800" b="1" u="sng" dirty="0" smtClean="0">
                <a:solidFill>
                  <a:srgbClr val="FF0000"/>
                </a:solidFill>
              </a:rPr>
              <a:t> = ST. IV° A </a:t>
            </a:r>
            <a:r>
              <a:rPr lang="it-IT" sz="1800" dirty="0" smtClean="0"/>
              <a:t>&gt; </a:t>
            </a:r>
            <a:r>
              <a:rPr lang="it-IT" sz="1800" b="1" u="sng" dirty="0" smtClean="0">
                <a:solidFill>
                  <a:srgbClr val="660033"/>
                </a:solidFill>
              </a:rPr>
              <a:t>CT </a:t>
            </a:r>
            <a:r>
              <a:rPr lang="it-IT" sz="1800" b="1" u="sng" dirty="0" err="1" smtClean="0">
                <a:solidFill>
                  <a:srgbClr val="660033"/>
                </a:solidFill>
              </a:rPr>
              <a:t>neoadiuvante</a:t>
            </a:r>
            <a:r>
              <a:rPr lang="it-IT" sz="1800" b="1" u="sng" dirty="0" smtClean="0">
                <a:solidFill>
                  <a:srgbClr val="660033"/>
                </a:solidFill>
              </a:rPr>
              <a:t> </a:t>
            </a:r>
            <a:r>
              <a:rPr lang="it-IT" sz="1800" dirty="0" smtClean="0"/>
              <a:t>PT + </a:t>
            </a:r>
            <a:r>
              <a:rPr lang="it-IT" sz="1800" dirty="0" err="1" smtClean="0"/>
              <a:t>taxani</a:t>
            </a:r>
            <a:r>
              <a:rPr lang="it-IT" sz="1800" dirty="0" smtClean="0"/>
              <a:t> 4 cicli &gt; </a:t>
            </a:r>
            <a:r>
              <a:rPr lang="it-IT" sz="1800" b="1" u="sng" dirty="0" smtClean="0">
                <a:solidFill>
                  <a:srgbClr val="660033"/>
                </a:solidFill>
              </a:rPr>
              <a:t>intervento chirurgico radicale  NO Ln LA</a:t>
            </a:r>
            <a:r>
              <a:rPr lang="it-IT" sz="1800" dirty="0" smtClean="0"/>
              <a:t>&gt; recidiva locale dopo 1 anno &gt; </a:t>
            </a:r>
            <a:r>
              <a:rPr lang="it-IT" sz="1800" b="1" u="sng" dirty="0" smtClean="0">
                <a:solidFill>
                  <a:srgbClr val="660033"/>
                </a:solidFill>
              </a:rPr>
              <a:t>RT esterna </a:t>
            </a:r>
            <a:r>
              <a:rPr lang="it-IT" sz="1800" dirty="0" smtClean="0"/>
              <a:t>&gt; ulteriore </a:t>
            </a:r>
            <a:r>
              <a:rPr lang="it-IT" sz="1800" b="1" u="sng" dirty="0" smtClean="0">
                <a:solidFill>
                  <a:srgbClr val="9900FF"/>
                </a:solidFill>
              </a:rPr>
              <a:t>recidiva loco regionale diffusa anche ai linfonodi LA </a:t>
            </a:r>
            <a:r>
              <a:rPr lang="it-IT" sz="1800" dirty="0" smtClean="0"/>
              <a:t>&gt; </a:t>
            </a:r>
            <a:r>
              <a:rPr lang="it-IT" sz="1800" b="1" u="sng" dirty="0" smtClean="0">
                <a:solidFill>
                  <a:srgbClr val="006600"/>
                </a:solidFill>
              </a:rPr>
              <a:t>CT II^ Linea intensa PT + </a:t>
            </a:r>
            <a:r>
              <a:rPr lang="it-IT" sz="1800" b="1" u="sng" dirty="0" err="1" smtClean="0">
                <a:solidFill>
                  <a:srgbClr val="006600"/>
                </a:solidFill>
              </a:rPr>
              <a:t>taxani</a:t>
            </a:r>
            <a:r>
              <a:rPr lang="it-IT" sz="1800" dirty="0" smtClean="0"/>
              <a:t> &gt; intervallo libero 3 anni &gt; grave astenia e dispnea &gt; PS &gt; </a:t>
            </a:r>
            <a:r>
              <a:rPr lang="it-IT" sz="1800" b="1" u="sng" dirty="0" smtClean="0">
                <a:solidFill>
                  <a:srgbClr val="9900FF"/>
                </a:solidFill>
              </a:rPr>
              <a:t>tamponamento cardiaco &gt; </a:t>
            </a:r>
            <a:r>
              <a:rPr lang="it-IT" sz="1800" b="1" u="sng" dirty="0" err="1" smtClean="0">
                <a:solidFill>
                  <a:srgbClr val="9900FF"/>
                </a:solidFill>
              </a:rPr>
              <a:t>pericardiocentesi</a:t>
            </a:r>
            <a:r>
              <a:rPr lang="it-IT" sz="1800" b="1" u="sng" dirty="0" smtClean="0">
                <a:solidFill>
                  <a:srgbClr val="9900FF"/>
                </a:solidFill>
              </a:rPr>
              <a:t> 1,5 litri liquido emorragico</a:t>
            </a:r>
            <a:r>
              <a:rPr lang="it-IT" sz="1800" dirty="0" smtClean="0"/>
              <a:t> &gt; TC torace </a:t>
            </a:r>
            <a:r>
              <a:rPr lang="it-IT" sz="1800" dirty="0"/>
              <a:t>&gt; </a:t>
            </a:r>
            <a:r>
              <a:rPr lang="it-IT" sz="1800" b="1" u="sng" dirty="0">
                <a:solidFill>
                  <a:srgbClr val="006600"/>
                </a:solidFill>
              </a:rPr>
              <a:t>vistosa malattia neoplastica diffusa a livello polmonare bilaterale, </a:t>
            </a:r>
            <a:r>
              <a:rPr lang="it-IT" sz="1800" b="1" u="sng" dirty="0" smtClean="0">
                <a:solidFill>
                  <a:srgbClr val="006600"/>
                </a:solidFill>
              </a:rPr>
              <a:t>Ln ilari e mediastinici, che </a:t>
            </a:r>
            <a:r>
              <a:rPr lang="it-IT" sz="1800" b="1" u="sng" dirty="0">
                <a:solidFill>
                  <a:srgbClr val="006600"/>
                </a:solidFill>
              </a:rPr>
              <a:t>infiltrava anche il </a:t>
            </a:r>
            <a:r>
              <a:rPr lang="it-IT" sz="1800" b="1" u="sng" dirty="0" smtClean="0">
                <a:solidFill>
                  <a:srgbClr val="006600"/>
                </a:solidFill>
              </a:rPr>
              <a:t>pericardio, </a:t>
            </a:r>
            <a:r>
              <a:rPr lang="it-IT" sz="1800" b="1" u="sng" dirty="0" smtClean="0">
                <a:solidFill>
                  <a:srgbClr val="9900FF"/>
                </a:solidFill>
              </a:rPr>
              <a:t>SENZA EVIDENZA DI TUMORE PRIMITIVO POLMONI </a:t>
            </a:r>
            <a:r>
              <a:rPr lang="it-IT" sz="1800" dirty="0" smtClean="0"/>
              <a:t>&gt; CT salvataggio &gt; progressione ed </a:t>
            </a:r>
            <a:r>
              <a:rPr lang="it-IT" sz="1800" dirty="0" err="1" smtClean="0"/>
              <a:t>exitus</a:t>
            </a:r>
            <a:r>
              <a:rPr lang="it-IT" sz="1800" dirty="0" smtClean="0"/>
              <a:t> dopo 14 mesi.</a:t>
            </a:r>
          </a:p>
          <a:p>
            <a:r>
              <a:rPr lang="it-IT" sz="1800" b="1" u="sng" dirty="0" smtClean="0">
                <a:solidFill>
                  <a:srgbClr val="0000FF"/>
                </a:solidFill>
              </a:rPr>
              <a:t>DIAGNOSI</a:t>
            </a:r>
            <a:r>
              <a:rPr lang="it-IT" sz="1800" dirty="0" smtClean="0"/>
              <a:t>: Verosimili </a:t>
            </a:r>
            <a:r>
              <a:rPr lang="it-IT" sz="2400" b="1" u="sng" dirty="0" smtClean="0">
                <a:solidFill>
                  <a:srgbClr val="FF0000"/>
                </a:solidFill>
              </a:rPr>
              <a:t>MTS polmonari </a:t>
            </a:r>
            <a:r>
              <a:rPr lang="it-IT" sz="1800" b="1" u="sng" dirty="0" smtClean="0">
                <a:solidFill>
                  <a:srgbClr val="9900FF"/>
                </a:solidFill>
              </a:rPr>
              <a:t>di carcinoma primitivo collo dell’utero già localmente molto avanzato, con secondario </a:t>
            </a:r>
            <a:r>
              <a:rPr lang="it-IT" sz="2000" b="1" u="sng" dirty="0" smtClean="0">
                <a:solidFill>
                  <a:srgbClr val="FF0000"/>
                </a:solidFill>
              </a:rPr>
              <a:t>coinvolgimento pericardico </a:t>
            </a:r>
            <a:r>
              <a:rPr lang="it-IT" sz="1800" b="1" u="sng" dirty="0" smtClean="0">
                <a:solidFill>
                  <a:srgbClr val="9900FF"/>
                </a:solidFill>
              </a:rPr>
              <a:t>per via linfatica</a:t>
            </a:r>
            <a:r>
              <a:rPr lang="it-IT" sz="1800" dirty="0" smtClean="0"/>
              <a:t>.</a:t>
            </a:r>
          </a:p>
          <a:p>
            <a:r>
              <a:rPr lang="it-IT" sz="1800" dirty="0" smtClean="0"/>
              <a:t>NB: </a:t>
            </a:r>
            <a:r>
              <a:rPr lang="it-IT" sz="1800" b="1" u="sng" dirty="0" smtClean="0">
                <a:solidFill>
                  <a:srgbClr val="0000FF"/>
                </a:solidFill>
              </a:rPr>
              <a:t>le MTS polmonari sono molto frequenti in caso di CA del collo dell’utero</a:t>
            </a:r>
            <a:r>
              <a:rPr lang="it-IT" sz="1800" dirty="0" smtClean="0"/>
              <a:t>.</a:t>
            </a:r>
          </a:p>
          <a:p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789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14"/>
    </mc:Choice>
    <mc:Fallback xmlns="">
      <p:transition spd="slow" advTm="11381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260350"/>
            <a:ext cx="7704855" cy="1008063"/>
          </a:xfrm>
        </p:spPr>
        <p:txBody>
          <a:bodyPr anchor="t"/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TUMORI CARDIACI PRIMITIVI E SECONDARI.</a:t>
            </a:r>
            <a:br>
              <a:rPr lang="it-IT" sz="2000" b="1" dirty="0" smtClean="0">
                <a:solidFill>
                  <a:srgbClr val="0000FF"/>
                </a:solidFill>
              </a:rPr>
            </a:br>
            <a:r>
              <a:rPr lang="it-IT" sz="2000" b="1" dirty="0" smtClean="0">
                <a:solidFill>
                  <a:srgbClr val="0000FF"/>
                </a:solidFill>
              </a:rPr>
              <a:t>VALUTAZIONE MEDICO LEGALE IN AMBITO PREVIDENZIALE</a:t>
            </a:r>
            <a:br>
              <a:rPr lang="it-IT" sz="2000" b="1" dirty="0" smtClean="0">
                <a:solidFill>
                  <a:srgbClr val="0000FF"/>
                </a:solidFill>
              </a:rPr>
            </a:br>
            <a:r>
              <a:rPr lang="it-IT" sz="2000" b="1" dirty="0" smtClean="0">
                <a:solidFill>
                  <a:srgbClr val="0000FF"/>
                </a:solidFill>
              </a:rPr>
              <a:t>ED ASSISTENZIALE. 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19213"/>
            <a:ext cx="8515350" cy="5386387"/>
          </a:xfrm>
          <a:extLst/>
        </p:spPr>
        <p:txBody>
          <a:bodyPr rtlCol="0"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altLang="it-IT" sz="2000" b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altLang="it-IT" sz="2800" b="1" i="1" dirty="0" smtClean="0">
                <a:solidFill>
                  <a:srgbClr val="FF0000"/>
                </a:solidFill>
              </a:rPr>
              <a:t>GRAZIE PER L’ATTENZIONE</a:t>
            </a: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it-IT" sz="2800" b="1" i="1" dirty="0" smtClean="0">
              <a:solidFill>
                <a:srgbClr val="CC0000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it-IT" altLang="ja-JP" sz="2000" b="1" i="1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/>
              <a:t>*</a:t>
            </a:r>
            <a:r>
              <a:rPr lang="it-IT" sz="2000" b="1" dirty="0"/>
              <a:t>Angelo Porrone</a:t>
            </a:r>
            <a:endParaRPr lang="it-IT" sz="20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b="1" dirty="0">
                <a:solidFill>
                  <a:srgbClr val="0000FF"/>
                </a:solidFill>
              </a:rPr>
              <a:t> </a:t>
            </a:r>
            <a:endParaRPr lang="it-IT" sz="2000" dirty="0">
              <a:solidFill>
                <a:srgbClr val="0000FF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b="1" dirty="0">
                <a:solidFill>
                  <a:srgbClr val="0000FF"/>
                </a:solidFill>
              </a:rPr>
              <a:t>*Responsabile Unità Operativa Complessa, Area 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b="1" dirty="0" smtClean="0">
                <a:solidFill>
                  <a:srgbClr val="FF0000"/>
                </a:solidFill>
              </a:rPr>
              <a:t>«Studi</a:t>
            </a:r>
            <a:r>
              <a:rPr lang="it-IT" sz="2000" b="1" dirty="0">
                <a:solidFill>
                  <a:srgbClr val="FF0000"/>
                </a:solidFill>
              </a:rPr>
              <a:t>, Ricerca e  Procedure Medico </a:t>
            </a:r>
            <a:r>
              <a:rPr lang="it-IT" sz="2000" b="1" dirty="0" smtClean="0">
                <a:solidFill>
                  <a:srgbClr val="FF0000"/>
                </a:solidFill>
              </a:rPr>
              <a:t>Legali»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b="1" u="sng" dirty="0">
                <a:solidFill>
                  <a:srgbClr val="0000FF"/>
                </a:solidFill>
              </a:rPr>
              <a:t>Coordinamento Generale Medico Legale INPS</a:t>
            </a:r>
            <a:r>
              <a:rPr lang="it-IT" sz="2000" b="1" dirty="0">
                <a:solidFill>
                  <a:srgbClr val="0000FF"/>
                </a:solidFill>
              </a:rPr>
              <a:t> - </a:t>
            </a:r>
            <a:r>
              <a:rPr lang="it-IT" sz="2000" b="1" u="sng" dirty="0">
                <a:solidFill>
                  <a:srgbClr val="0000FF"/>
                </a:solidFill>
              </a:rPr>
              <a:t>Roma</a:t>
            </a:r>
            <a:endParaRPr lang="it-IT" sz="2000" dirty="0">
              <a:solidFill>
                <a:srgbClr val="0000FF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34820" name="Picture 3" descr="C:\Users\aporrone\Desktop\TUMORI NEUROENDOCRINI\LOGHI DELL'INPS\imagesCAS8RXO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porrone\Desktop\RICERCHE 2018\Tumori cardiaci primitivi e secondari\Palazzo_INP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6004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95200"/>
      </p:ext>
    </p:extLst>
  </p:cSld>
  <p:clrMapOvr>
    <a:masterClrMapping/>
  </p:clrMapOvr>
  <p:transition spd="slow" advTm="225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TUMORI CARDIACI PRIMITIVI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Oltre il 90% </a:t>
            </a:r>
            <a:r>
              <a:rPr lang="it-IT" dirty="0" smtClean="0"/>
              <a:t>di tutti i </a:t>
            </a:r>
            <a:r>
              <a:rPr lang="it-IT" b="1" dirty="0" smtClean="0">
                <a:solidFill>
                  <a:srgbClr val="FF0000"/>
                </a:solidFill>
              </a:rPr>
              <a:t>tumori cardiaci primari </a:t>
            </a:r>
            <a:r>
              <a:rPr lang="it-IT" dirty="0" smtClean="0"/>
              <a:t>sono </a:t>
            </a:r>
            <a:r>
              <a:rPr lang="it-IT" b="1" u="sng" dirty="0" smtClean="0">
                <a:solidFill>
                  <a:srgbClr val="FF0000"/>
                </a:solidFill>
              </a:rPr>
              <a:t>benigni.</a:t>
            </a:r>
          </a:p>
          <a:p>
            <a:r>
              <a:rPr lang="it-IT" dirty="0" smtClean="0"/>
              <a:t> </a:t>
            </a:r>
            <a:r>
              <a:rPr lang="it-IT" b="1" u="sng" dirty="0" smtClean="0">
                <a:solidFill>
                  <a:srgbClr val="0000FF"/>
                </a:solidFill>
              </a:rPr>
              <a:t>Il mixoma </a:t>
            </a:r>
            <a:r>
              <a:rPr lang="it-IT" b="1" dirty="0" smtClean="0">
                <a:solidFill>
                  <a:srgbClr val="0000FF"/>
                </a:solidFill>
              </a:rPr>
              <a:t>è di gran lunga il più frequente tumore benigno</a:t>
            </a:r>
            <a:r>
              <a:rPr lang="it-IT" dirty="0" smtClean="0"/>
              <a:t>, rappresentando il </a:t>
            </a:r>
            <a:r>
              <a:rPr lang="it-IT" b="1" u="sng" dirty="0" smtClean="0">
                <a:solidFill>
                  <a:srgbClr val="9900FF"/>
                </a:solidFill>
              </a:rPr>
              <a:t>75% di tutti i tumori primitivi cardiaci</a:t>
            </a:r>
            <a:r>
              <a:rPr lang="it-IT" dirty="0" smtClean="0"/>
              <a:t>, essendo classicamente </a:t>
            </a:r>
            <a:r>
              <a:rPr lang="it-IT" b="1" dirty="0" smtClean="0">
                <a:solidFill>
                  <a:srgbClr val="FF0000"/>
                </a:solidFill>
              </a:rPr>
              <a:t>situato nell’atrio sinistro</a:t>
            </a:r>
            <a:r>
              <a:rPr lang="it-IT" dirty="0" smtClean="0"/>
              <a:t> e manifestandosi con una </a:t>
            </a:r>
            <a:r>
              <a:rPr lang="it-IT" b="1" u="sng" dirty="0" smtClean="0">
                <a:solidFill>
                  <a:srgbClr val="0000FF"/>
                </a:solidFill>
              </a:rPr>
              <a:t>ostruzione intracavitaria, ovvero, un’embolia e sintomi generali</a:t>
            </a:r>
            <a:r>
              <a:rPr lang="it-IT" dirty="0" smtClean="0"/>
              <a:t>, ma può essere scoperto casualmente dall'ecocardiogramma essendo </a:t>
            </a:r>
            <a:r>
              <a:rPr lang="it-IT" b="1" u="sng" dirty="0" smtClean="0">
                <a:solidFill>
                  <a:srgbClr val="9900FF"/>
                </a:solidFill>
              </a:rPr>
              <a:t>spesso silente.</a:t>
            </a:r>
          </a:p>
          <a:p>
            <a:r>
              <a:rPr lang="it-IT" dirty="0" smtClean="0"/>
              <a:t>I </a:t>
            </a:r>
            <a:r>
              <a:rPr lang="it-IT" dirty="0"/>
              <a:t>tumori tipici del gruppo di età pediatrica sono il </a:t>
            </a:r>
            <a:r>
              <a:rPr lang="it-IT" b="1" dirty="0">
                <a:solidFill>
                  <a:srgbClr val="FF0000"/>
                </a:solidFill>
              </a:rPr>
              <a:t>fibroma, </a:t>
            </a:r>
            <a:r>
              <a:rPr lang="it-IT" b="1" u="sng" dirty="0">
                <a:solidFill>
                  <a:srgbClr val="9900FF"/>
                </a:solidFill>
              </a:rPr>
              <a:t>il rabdomioma </a:t>
            </a:r>
            <a:r>
              <a:rPr lang="it-IT" b="1" dirty="0">
                <a:solidFill>
                  <a:srgbClr val="FF0000"/>
                </a:solidFill>
              </a:rPr>
              <a:t>e il  </a:t>
            </a:r>
            <a:r>
              <a:rPr lang="it-IT" b="1" dirty="0" smtClean="0">
                <a:solidFill>
                  <a:srgbClr val="FF0000"/>
                </a:solidFill>
              </a:rPr>
              <a:t>teratoma.</a:t>
            </a:r>
            <a:r>
              <a:rPr lang="it-IT" b="1" dirty="0" smtClean="0">
                <a:solidFill>
                  <a:srgbClr val="9900FF"/>
                </a:solidFill>
              </a:rPr>
              <a:t> </a:t>
            </a:r>
            <a:r>
              <a:rPr lang="it-IT" b="1" i="1" u="sng" dirty="0" smtClean="0">
                <a:solidFill>
                  <a:srgbClr val="FF00FF"/>
                </a:solidFill>
              </a:rPr>
              <a:t>Il </a:t>
            </a:r>
            <a:r>
              <a:rPr lang="it-IT" b="1" i="1" u="sng" dirty="0">
                <a:solidFill>
                  <a:srgbClr val="FF00FF"/>
                </a:solidFill>
              </a:rPr>
              <a:t>rabdomioma </a:t>
            </a:r>
            <a:r>
              <a:rPr lang="it-IT" b="1" i="1" u="sng" dirty="0" smtClean="0">
                <a:solidFill>
                  <a:srgbClr val="FF00FF"/>
                </a:solidFill>
              </a:rPr>
              <a:t>è il più frequente in età infantile – adolescenziale.</a:t>
            </a:r>
          </a:p>
          <a:p>
            <a:r>
              <a:rPr lang="it-IT" dirty="0"/>
              <a:t>Il gruppo poi delle </a:t>
            </a:r>
            <a:r>
              <a:rPr lang="it-IT" b="1" u="sng" dirty="0">
                <a:solidFill>
                  <a:srgbClr val="0000FF"/>
                </a:solidFill>
              </a:rPr>
              <a:t>neoplasie maligne primarie </a:t>
            </a:r>
            <a:r>
              <a:rPr lang="it-IT" dirty="0"/>
              <a:t>rappresenta solo il </a:t>
            </a:r>
            <a:r>
              <a:rPr lang="it-IT" b="1" dirty="0">
                <a:solidFill>
                  <a:srgbClr val="FF0000"/>
                </a:solidFill>
              </a:rPr>
              <a:t>10% di tutti i principali tumori cardiaci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dirty="0"/>
              <a:t>S</a:t>
            </a:r>
            <a:r>
              <a:rPr lang="it-IT" dirty="0" smtClean="0"/>
              <a:t>i </a:t>
            </a:r>
            <a:r>
              <a:rPr lang="it-IT" dirty="0"/>
              <a:t>tratta di </a:t>
            </a:r>
            <a:r>
              <a:rPr lang="it-IT" b="1" u="sng" dirty="0">
                <a:solidFill>
                  <a:srgbClr val="0000FF"/>
                </a:solidFill>
              </a:rPr>
              <a:t>sarcomi</a:t>
            </a:r>
            <a:r>
              <a:rPr lang="it-IT" dirty="0"/>
              <a:t>, come </a:t>
            </a:r>
            <a:r>
              <a:rPr lang="it-IT" b="1" u="sng" dirty="0">
                <a:solidFill>
                  <a:srgbClr val="FF0000"/>
                </a:solidFill>
              </a:rPr>
              <a:t>l’angiosarcoma</a:t>
            </a:r>
            <a:r>
              <a:rPr lang="it-IT" b="1" dirty="0">
                <a:solidFill>
                  <a:srgbClr val="FF0000"/>
                </a:solidFill>
              </a:rPr>
              <a:t>, il leiomiosarcoma, il fibrosarcoma, il liposarcoma</a:t>
            </a:r>
            <a:r>
              <a:rPr lang="it-IT" dirty="0"/>
              <a:t>, il rabdomiosarcoma indifferenziato e i </a:t>
            </a:r>
            <a:r>
              <a:rPr lang="it-IT" b="1" dirty="0">
                <a:solidFill>
                  <a:srgbClr val="FF0000"/>
                </a:solidFill>
              </a:rPr>
              <a:t>sarcomi pleomorfi</a:t>
            </a:r>
            <a:r>
              <a:rPr lang="it-IT" dirty="0"/>
              <a:t>, ovvero di </a:t>
            </a:r>
            <a:r>
              <a:rPr lang="it-IT" b="1" u="sng" dirty="0">
                <a:solidFill>
                  <a:srgbClr val="006600"/>
                </a:solidFill>
              </a:rPr>
              <a:t>linfomi primitivi</a:t>
            </a:r>
            <a:r>
              <a:rPr lang="it-IT" dirty="0" smtClean="0">
                <a:solidFill>
                  <a:srgbClr val="006600"/>
                </a:solidFill>
              </a:rPr>
              <a:t>.</a:t>
            </a:r>
          </a:p>
          <a:p>
            <a:r>
              <a:rPr lang="it-IT" b="1" u="sng" dirty="0" smtClean="0">
                <a:solidFill>
                  <a:srgbClr val="0000FF"/>
                </a:solidFill>
              </a:rPr>
              <a:t>Le neoplasie </a:t>
            </a:r>
            <a:r>
              <a:rPr lang="it-IT" b="1" u="sng" dirty="0">
                <a:solidFill>
                  <a:srgbClr val="0000FF"/>
                </a:solidFill>
              </a:rPr>
              <a:t>maligne </a:t>
            </a:r>
            <a:r>
              <a:rPr lang="it-IT" b="1" u="sng" dirty="0" smtClean="0">
                <a:solidFill>
                  <a:srgbClr val="0000FF"/>
                </a:solidFill>
              </a:rPr>
              <a:t>si </a:t>
            </a:r>
            <a:r>
              <a:rPr lang="it-IT" b="1" u="sng" dirty="0">
                <a:solidFill>
                  <a:srgbClr val="0000FF"/>
                </a:solidFill>
              </a:rPr>
              <a:t>infiltrano nelle pareti cardiache</a:t>
            </a:r>
            <a:r>
              <a:rPr lang="it-IT" dirty="0"/>
              <a:t>, ma potrebbero apparire </a:t>
            </a:r>
            <a:r>
              <a:rPr lang="it-IT" b="1" u="sng" dirty="0">
                <a:solidFill>
                  <a:srgbClr val="006600"/>
                </a:solidFill>
              </a:rPr>
              <a:t>anche solo in sede intracavitaria</a:t>
            </a:r>
            <a:r>
              <a:rPr lang="it-IT" dirty="0"/>
              <a:t>, mimando il mixoma. </a:t>
            </a:r>
          </a:p>
        </p:txBody>
      </p:sp>
    </p:spTree>
    <p:extLst>
      <p:ext uri="{BB962C8B-B14F-4D97-AF65-F5344CB8AC3E}">
        <p14:creationId xmlns:p14="http://schemas.microsoft.com/office/powerpoint/2010/main" val="742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15"/>
    </mc:Choice>
    <mc:Fallback xmlns="">
      <p:transition spd="slow" advTm="601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460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TUMORI CARDIACI PRIMITIVI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88632"/>
          </a:xfrm>
        </p:spPr>
        <p:txBody>
          <a:bodyPr>
            <a:noAutofit/>
          </a:bodyPr>
          <a:lstStyle/>
          <a:p>
            <a:r>
              <a:rPr lang="it-IT" sz="1800" b="1" u="sng" dirty="0" smtClean="0">
                <a:solidFill>
                  <a:srgbClr val="FF0000"/>
                </a:solidFill>
              </a:rPr>
              <a:t>la prevalenza dei TUMORI PRIMITIVI CARDIACI si palesa molto bassa</a:t>
            </a:r>
            <a:r>
              <a:rPr lang="it-IT" sz="1800" dirty="0" smtClean="0"/>
              <a:t>, con una variazione </a:t>
            </a:r>
            <a:r>
              <a:rPr lang="it-IT" sz="1800" b="1" u="sng" dirty="0" smtClean="0">
                <a:solidFill>
                  <a:srgbClr val="0000FF"/>
                </a:solidFill>
              </a:rPr>
              <a:t>dallo 0,0017 allo 0,28 %</a:t>
            </a:r>
            <a:r>
              <a:rPr lang="it-IT" sz="1800" dirty="0" smtClean="0"/>
              <a:t> nelle diverse serie autoptiche investigate</a:t>
            </a:r>
          </a:p>
          <a:p>
            <a:r>
              <a:rPr lang="it-IT" sz="1800" dirty="0" smtClean="0"/>
              <a:t>L’uso </a:t>
            </a:r>
            <a:r>
              <a:rPr lang="it-IT" sz="1800" dirty="0"/>
              <a:t>di </a:t>
            </a:r>
            <a:r>
              <a:rPr lang="it-IT" sz="1800" b="1" u="sng" dirty="0">
                <a:solidFill>
                  <a:srgbClr val="0000FF"/>
                </a:solidFill>
              </a:rPr>
              <a:t>tecniche di </a:t>
            </a:r>
            <a:r>
              <a:rPr lang="it-IT" sz="1800" b="1" u="sng" dirty="0" err="1">
                <a:solidFill>
                  <a:srgbClr val="0000FF"/>
                </a:solidFill>
              </a:rPr>
              <a:t>imaging</a:t>
            </a:r>
            <a:r>
              <a:rPr lang="it-IT" sz="1800" b="1" u="sng" dirty="0">
                <a:solidFill>
                  <a:srgbClr val="0000FF"/>
                </a:solidFill>
              </a:rPr>
              <a:t> cardiaca non invasiva  </a:t>
            </a:r>
            <a:r>
              <a:rPr lang="it-IT" sz="1800" dirty="0" smtClean="0"/>
              <a:t>come </a:t>
            </a:r>
            <a:r>
              <a:rPr lang="it-IT" sz="1800" b="1" u="sng" dirty="0">
                <a:solidFill>
                  <a:srgbClr val="FF0000"/>
                </a:solidFill>
              </a:rPr>
              <a:t>l'ecocardiografia transtoracica e </a:t>
            </a:r>
            <a:r>
              <a:rPr lang="it-IT" sz="1800" b="1" u="sng" dirty="0" err="1">
                <a:solidFill>
                  <a:srgbClr val="FF0000"/>
                </a:solidFill>
              </a:rPr>
              <a:t>transesofagea</a:t>
            </a:r>
            <a:r>
              <a:rPr lang="it-IT" sz="1800" dirty="0"/>
              <a:t>, permette di </a:t>
            </a:r>
            <a:r>
              <a:rPr lang="it-IT" sz="1800" b="1" dirty="0">
                <a:solidFill>
                  <a:srgbClr val="0000FF"/>
                </a:solidFill>
              </a:rPr>
              <a:t>individuare facilmente le masse cardiache </a:t>
            </a:r>
            <a:r>
              <a:rPr lang="it-IT" sz="1800" dirty="0"/>
              <a:t>e stabilire </a:t>
            </a:r>
            <a:r>
              <a:rPr lang="it-IT" sz="1800" dirty="0" smtClean="0"/>
              <a:t> la natura </a:t>
            </a:r>
            <a:r>
              <a:rPr lang="it-IT" sz="1800" b="1" u="sng" dirty="0" smtClean="0">
                <a:solidFill>
                  <a:srgbClr val="0000FF"/>
                </a:solidFill>
              </a:rPr>
              <a:t>La </a:t>
            </a:r>
            <a:r>
              <a:rPr lang="it-IT" sz="1800" b="1" u="sng" dirty="0">
                <a:solidFill>
                  <a:srgbClr val="0000FF"/>
                </a:solidFill>
              </a:rPr>
              <a:t>RM cardiaca e la </a:t>
            </a:r>
            <a:r>
              <a:rPr lang="it-IT" sz="1800" b="1" u="sng" dirty="0" smtClean="0">
                <a:solidFill>
                  <a:srgbClr val="0000FF"/>
                </a:solidFill>
              </a:rPr>
              <a:t>TC</a:t>
            </a:r>
            <a:r>
              <a:rPr lang="it-IT" sz="1800" b="1" dirty="0" smtClean="0">
                <a:solidFill>
                  <a:srgbClr val="0000FF"/>
                </a:solidFill>
              </a:rPr>
              <a:t>  </a:t>
            </a:r>
            <a:r>
              <a:rPr lang="it-IT" sz="1800" dirty="0" smtClean="0"/>
              <a:t>rappresentano </a:t>
            </a:r>
            <a:r>
              <a:rPr lang="it-IT" sz="1800" dirty="0"/>
              <a:t>indagini </a:t>
            </a:r>
            <a:r>
              <a:rPr lang="it-IT" sz="1800" b="1" dirty="0" smtClean="0">
                <a:solidFill>
                  <a:srgbClr val="FF0000"/>
                </a:solidFill>
              </a:rPr>
              <a:t>molto </a:t>
            </a:r>
            <a:r>
              <a:rPr lang="it-IT" sz="1800" b="1" dirty="0">
                <a:solidFill>
                  <a:srgbClr val="FF0000"/>
                </a:solidFill>
              </a:rPr>
              <a:t>utili per perfezionare la diagnosi e in fase di follow-up post-chirurgico</a:t>
            </a:r>
            <a:r>
              <a:rPr lang="it-IT" sz="1800" dirty="0"/>
              <a:t>. </a:t>
            </a:r>
          </a:p>
          <a:p>
            <a:r>
              <a:rPr lang="it-IT" sz="1800" b="1" u="sng" dirty="0">
                <a:solidFill>
                  <a:srgbClr val="0000FF"/>
                </a:solidFill>
              </a:rPr>
              <a:t>L’istologia </a:t>
            </a:r>
            <a:r>
              <a:rPr lang="it-IT" sz="1800" dirty="0"/>
              <a:t>si avvale delle </a:t>
            </a:r>
            <a:r>
              <a:rPr lang="it-IT" sz="1800" b="1" dirty="0">
                <a:solidFill>
                  <a:srgbClr val="FF0000"/>
                </a:solidFill>
              </a:rPr>
              <a:t>ricerche di </a:t>
            </a:r>
            <a:r>
              <a:rPr lang="it-IT" sz="1800" b="1" dirty="0" err="1">
                <a:solidFill>
                  <a:srgbClr val="FF0000"/>
                </a:solidFill>
              </a:rPr>
              <a:t>immuno</a:t>
            </a:r>
            <a:r>
              <a:rPr lang="it-IT" sz="1800" b="1" dirty="0">
                <a:solidFill>
                  <a:srgbClr val="FF0000"/>
                </a:solidFill>
              </a:rPr>
              <a:t>-istochimica </a:t>
            </a:r>
            <a:r>
              <a:rPr lang="it-IT" sz="1800" dirty="0"/>
              <a:t>di qualsiasi massa cardiaca, necessarie per definire diagnosi, terapia e prognosi. </a:t>
            </a:r>
          </a:p>
          <a:p>
            <a:r>
              <a:rPr lang="it-IT" sz="2400" b="1" u="sng" dirty="0">
                <a:solidFill>
                  <a:srgbClr val="CC00CC"/>
                </a:solidFill>
              </a:rPr>
              <a:t>La biopsia </a:t>
            </a:r>
            <a:r>
              <a:rPr lang="it-IT" sz="2400" b="1" u="sng" dirty="0" err="1">
                <a:solidFill>
                  <a:srgbClr val="CC00CC"/>
                </a:solidFill>
              </a:rPr>
              <a:t>endomiocardica</a:t>
            </a:r>
            <a:r>
              <a:rPr lang="it-IT" sz="2400" b="1" u="sng" dirty="0">
                <a:solidFill>
                  <a:srgbClr val="CC00CC"/>
                </a:solidFill>
              </a:rPr>
              <a:t> </a:t>
            </a:r>
            <a:r>
              <a:rPr lang="it-IT" sz="1800" dirty="0"/>
              <a:t>può permettere l’effettuazione dell'indagine istologica </a:t>
            </a:r>
            <a:r>
              <a:rPr lang="it-IT" sz="1800" b="1" u="sng" dirty="0">
                <a:solidFill>
                  <a:srgbClr val="FF0000"/>
                </a:solidFill>
              </a:rPr>
              <a:t>senza ricorrere alla toracotomia </a:t>
            </a:r>
            <a:r>
              <a:rPr lang="it-IT" sz="1800" dirty="0" smtClean="0"/>
              <a:t> specie per masse </a:t>
            </a:r>
            <a:r>
              <a:rPr lang="it-IT" sz="1800" b="1" u="sng" dirty="0" smtClean="0">
                <a:solidFill>
                  <a:srgbClr val="CC00CC"/>
                </a:solidFill>
              </a:rPr>
              <a:t>parte </a:t>
            </a:r>
            <a:r>
              <a:rPr lang="it-IT" sz="1800" b="1" u="sng" dirty="0">
                <a:solidFill>
                  <a:srgbClr val="CC00CC"/>
                </a:solidFill>
              </a:rPr>
              <a:t>destra </a:t>
            </a:r>
            <a:r>
              <a:rPr lang="it-IT" sz="1800" b="1" u="sng" dirty="0" smtClean="0">
                <a:solidFill>
                  <a:srgbClr val="CC00CC"/>
                </a:solidFill>
              </a:rPr>
              <a:t>cuore</a:t>
            </a:r>
            <a:r>
              <a:rPr lang="it-IT" sz="1800" dirty="0" smtClean="0"/>
              <a:t>.</a:t>
            </a:r>
          </a:p>
          <a:p>
            <a:r>
              <a:rPr lang="it-IT" sz="1800" dirty="0" smtClean="0"/>
              <a:t>Invece </a:t>
            </a:r>
            <a:r>
              <a:rPr lang="it-IT" sz="2400" b="1" u="sng" dirty="0">
                <a:solidFill>
                  <a:srgbClr val="FF0000"/>
                </a:solidFill>
              </a:rPr>
              <a:t>il coinvolgimento metastatico cardiaco </a:t>
            </a:r>
            <a:r>
              <a:rPr lang="it-IT" sz="1800" dirty="0"/>
              <a:t>è molto più comune rispetto ai tumori cardiaci primari, con </a:t>
            </a:r>
            <a:r>
              <a:rPr lang="it-IT" sz="1800" b="1" dirty="0">
                <a:solidFill>
                  <a:srgbClr val="0000FF"/>
                </a:solidFill>
              </a:rPr>
              <a:t>una prevalenza riportata variabile dal 2,3 al </a:t>
            </a:r>
            <a:r>
              <a:rPr lang="it-IT" sz="1800" b="1" dirty="0" smtClean="0">
                <a:solidFill>
                  <a:srgbClr val="0000FF"/>
                </a:solidFill>
              </a:rPr>
              <a:t>18,3 % autopsie. (&gt; 20 volte tumori benigni cardiaci)</a:t>
            </a:r>
          </a:p>
          <a:p>
            <a:pPr marL="0" indent="0">
              <a:buNone/>
            </a:pPr>
            <a:r>
              <a:rPr lang="it-IT" sz="1800" b="1" u="sng" dirty="0" smtClean="0">
                <a:solidFill>
                  <a:schemeClr val="accent6">
                    <a:lumMod val="50000"/>
                  </a:schemeClr>
                </a:solidFill>
              </a:rPr>
              <a:t>Molto </a:t>
            </a:r>
            <a:r>
              <a:rPr lang="it-IT" sz="1800" b="1" u="sng" dirty="0">
                <a:solidFill>
                  <a:schemeClr val="accent6">
                    <a:lumMod val="50000"/>
                  </a:schemeClr>
                </a:solidFill>
              </a:rPr>
              <a:t>frequentemente</a:t>
            </a:r>
            <a:r>
              <a:rPr lang="it-IT" sz="1800" dirty="0"/>
              <a:t>, </a:t>
            </a:r>
            <a:r>
              <a:rPr lang="it-IT" sz="2400" b="1" u="sng" dirty="0">
                <a:solidFill>
                  <a:srgbClr val="FF0000"/>
                </a:solidFill>
              </a:rPr>
              <a:t>il pericardio </a:t>
            </a:r>
            <a:r>
              <a:rPr lang="it-IT" sz="1800" b="1" u="sng" dirty="0">
                <a:solidFill>
                  <a:srgbClr val="FF0000"/>
                </a:solidFill>
              </a:rPr>
              <a:t>è </a:t>
            </a:r>
            <a:r>
              <a:rPr lang="it-IT" sz="1800" b="1" u="sng" dirty="0">
                <a:solidFill>
                  <a:srgbClr val="9900FF"/>
                </a:solidFill>
              </a:rPr>
              <a:t>coinvolto con MTS </a:t>
            </a:r>
            <a:r>
              <a:rPr lang="it-IT" sz="1800" dirty="0"/>
              <a:t>per </a:t>
            </a:r>
          </a:p>
          <a:p>
            <a:r>
              <a:rPr lang="it-IT" sz="1800" b="1" u="sng" dirty="0">
                <a:solidFill>
                  <a:srgbClr val="0000FF"/>
                </a:solidFill>
              </a:rPr>
              <a:t>estensione diretta</a:t>
            </a:r>
            <a:r>
              <a:rPr lang="it-IT" sz="1800" dirty="0"/>
              <a:t>, </a:t>
            </a:r>
            <a:r>
              <a:rPr lang="it-IT" sz="1800" dirty="0" smtClean="0"/>
              <a:t> </a:t>
            </a:r>
            <a:r>
              <a:rPr lang="it-IT" sz="1800" b="1" u="sng" dirty="0" smtClean="0">
                <a:solidFill>
                  <a:srgbClr val="9900FF"/>
                </a:solidFill>
              </a:rPr>
              <a:t>diffusione </a:t>
            </a:r>
            <a:r>
              <a:rPr lang="it-IT" sz="1800" b="1" u="sng" dirty="0">
                <a:solidFill>
                  <a:srgbClr val="9900FF"/>
                </a:solidFill>
              </a:rPr>
              <a:t>linfatica </a:t>
            </a:r>
            <a:r>
              <a:rPr lang="it-IT" sz="1800" dirty="0"/>
              <a:t>retrograda o </a:t>
            </a:r>
            <a:r>
              <a:rPr lang="it-IT" sz="1800" b="1" u="sng" dirty="0">
                <a:solidFill>
                  <a:srgbClr val="006600"/>
                </a:solidFill>
              </a:rPr>
              <a:t>diffusione ematogena</a:t>
            </a:r>
            <a:r>
              <a:rPr lang="it-IT" sz="1800" dirty="0"/>
              <a:t>. </a:t>
            </a:r>
          </a:p>
          <a:p>
            <a:r>
              <a:rPr lang="it-IT" sz="1800" dirty="0"/>
              <a:t>I pazienti manifestano un </a:t>
            </a:r>
            <a:r>
              <a:rPr lang="it-IT" sz="2200" b="1" u="sng" dirty="0">
                <a:solidFill>
                  <a:srgbClr val="CC00CC"/>
                </a:solidFill>
              </a:rPr>
              <a:t>«</a:t>
            </a:r>
            <a:r>
              <a:rPr lang="it-IT" sz="2200" b="1" i="1" u="sng" dirty="0">
                <a:solidFill>
                  <a:srgbClr val="CC00CC"/>
                </a:solidFill>
              </a:rPr>
              <a:t>versamento pericardico maligno</a:t>
            </a:r>
            <a:r>
              <a:rPr lang="it-IT" sz="2200" b="1" u="sng" dirty="0">
                <a:solidFill>
                  <a:srgbClr val="CC00CC"/>
                </a:solidFill>
              </a:rPr>
              <a:t>»</a:t>
            </a:r>
            <a:r>
              <a:rPr lang="it-IT" sz="2200" b="1" u="sng" dirty="0">
                <a:solidFill>
                  <a:srgbClr val="FF0000"/>
                </a:solidFill>
              </a:rPr>
              <a:t> </a:t>
            </a:r>
            <a:r>
              <a:rPr lang="it-IT" sz="1800" b="1" u="sng" dirty="0">
                <a:solidFill>
                  <a:srgbClr val="006600"/>
                </a:solidFill>
              </a:rPr>
              <a:t>abbondante, emorragico e con coaguli </a:t>
            </a:r>
            <a:r>
              <a:rPr lang="it-IT" sz="1800" b="1" u="sng" dirty="0">
                <a:solidFill>
                  <a:srgbClr val="FF0000"/>
                </a:solidFill>
              </a:rPr>
              <a:t>e </a:t>
            </a:r>
            <a:r>
              <a:rPr lang="it-IT" sz="1800" b="1" u="sng" dirty="0" smtClean="0">
                <a:solidFill>
                  <a:srgbClr val="FF0000"/>
                </a:solidFill>
              </a:rPr>
              <a:t>talora </a:t>
            </a:r>
            <a:r>
              <a:rPr lang="it-IT" sz="1800" b="1" u="sng" dirty="0">
                <a:solidFill>
                  <a:srgbClr val="FF0000"/>
                </a:solidFill>
              </a:rPr>
              <a:t>tamponamento pericardico</a:t>
            </a:r>
            <a:r>
              <a:rPr lang="it-IT" sz="1800" dirty="0" smtClean="0"/>
              <a:t>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855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7"/>
    </mc:Choice>
    <mc:Fallback xmlns="">
      <p:transition spd="slow" advTm="726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TUMORI CARDIACI PRIMARI - COMPLICANZE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it-IT" sz="3600" b="1" u="sng" dirty="0">
                <a:solidFill>
                  <a:srgbClr val="FF0000"/>
                </a:solidFill>
              </a:rPr>
              <a:t>L’insufficienza cardiaca </a:t>
            </a:r>
            <a:r>
              <a:rPr lang="it-IT" sz="3600" dirty="0"/>
              <a:t>si verifica a causa dell'ostruzione del tratto di efflusso o del riempimento della cavità o per la disfunzione dovuta al coinvolgimento del miocardio.</a:t>
            </a:r>
          </a:p>
          <a:p>
            <a:r>
              <a:rPr lang="it-IT" sz="3600" b="1" u="sng" dirty="0">
                <a:solidFill>
                  <a:srgbClr val="FF0000"/>
                </a:solidFill>
              </a:rPr>
              <a:t>Le aritmie </a:t>
            </a:r>
            <a:r>
              <a:rPr lang="it-IT" sz="3600" dirty="0"/>
              <a:t>più spesso si verificano con coinvolgimento intramurale, con episodi di </a:t>
            </a:r>
            <a:r>
              <a:rPr lang="it-IT" sz="3600" b="1" u="sng" dirty="0">
                <a:solidFill>
                  <a:srgbClr val="FF00FF"/>
                </a:solidFill>
              </a:rPr>
              <a:t>tachicardia </a:t>
            </a:r>
            <a:r>
              <a:rPr lang="it-IT" sz="3600" b="1" u="sng" dirty="0" err="1">
                <a:solidFill>
                  <a:srgbClr val="FF00FF"/>
                </a:solidFill>
              </a:rPr>
              <a:t>sopraventricolare</a:t>
            </a:r>
            <a:r>
              <a:rPr lang="it-IT" sz="3600" dirty="0"/>
              <a:t>, per la presenza di masse atriali, </a:t>
            </a:r>
            <a:r>
              <a:rPr lang="it-IT" sz="3600" b="1" u="sng" dirty="0">
                <a:solidFill>
                  <a:srgbClr val="00B050"/>
                </a:solidFill>
              </a:rPr>
              <a:t>aritmie e tachicardia ventricolare</a:t>
            </a:r>
            <a:r>
              <a:rPr lang="it-IT" sz="3600" dirty="0"/>
              <a:t>, </a:t>
            </a:r>
            <a:r>
              <a:rPr lang="it-IT" sz="3600" b="1" u="sng" dirty="0">
                <a:solidFill>
                  <a:srgbClr val="FF0000"/>
                </a:solidFill>
              </a:rPr>
              <a:t>fibrillazione ventricolare</a:t>
            </a:r>
            <a:r>
              <a:rPr lang="it-IT" sz="3600" dirty="0"/>
              <a:t>, per il coinvolgimento del miocardio ventricolare e </a:t>
            </a:r>
            <a:r>
              <a:rPr lang="it-IT" sz="3600" b="1" u="sng" dirty="0">
                <a:solidFill>
                  <a:srgbClr val="9900FF"/>
                </a:solidFill>
              </a:rPr>
              <a:t>problemi di conduzione </a:t>
            </a:r>
            <a:r>
              <a:rPr lang="it-IT" sz="3600" b="1" u="sng" dirty="0" smtClean="0">
                <a:solidFill>
                  <a:srgbClr val="9900FF"/>
                </a:solidFill>
              </a:rPr>
              <a:t>del </a:t>
            </a:r>
            <a:r>
              <a:rPr lang="it-IT" sz="3600" b="1" u="sng" dirty="0">
                <a:solidFill>
                  <a:srgbClr val="9900FF"/>
                </a:solidFill>
              </a:rPr>
              <a:t>nodo AV</a:t>
            </a:r>
          </a:p>
          <a:p>
            <a:r>
              <a:rPr lang="it-IT" sz="3600" b="1" u="sng" dirty="0">
                <a:solidFill>
                  <a:srgbClr val="0000FF"/>
                </a:solidFill>
              </a:rPr>
              <a:t>Possibile è l’embolia </a:t>
            </a:r>
            <a:r>
              <a:rPr lang="it-IT" sz="3600" dirty="0"/>
              <a:t>che si può originare dal lato destro o sinistro cardiaco</a:t>
            </a:r>
            <a:r>
              <a:rPr lang="it-IT" sz="3600" dirty="0" smtClean="0"/>
              <a:t>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300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2"/>
    </mc:Choice>
    <mc:Fallback xmlns="">
      <p:transition spd="slow" advTm="3190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MIXOMA CARDIACO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7606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6200" b="1" u="sng" dirty="0" smtClean="0">
                <a:solidFill>
                  <a:srgbClr val="9900FF"/>
                </a:solidFill>
              </a:rPr>
              <a:t>MIXOMA</a:t>
            </a:r>
          </a:p>
          <a:p>
            <a:pPr marL="0" indent="0">
              <a:buNone/>
            </a:pPr>
            <a:endParaRPr lang="it-IT" sz="6200" b="1" u="sng" dirty="0" smtClean="0">
              <a:solidFill>
                <a:srgbClr val="9900FF"/>
              </a:solidFill>
            </a:endParaRPr>
          </a:p>
          <a:p>
            <a:r>
              <a:rPr lang="it-IT" sz="6200" b="1" u="sng" dirty="0">
                <a:solidFill>
                  <a:srgbClr val="9900FF"/>
                </a:solidFill>
              </a:rPr>
              <a:t>I</a:t>
            </a:r>
            <a:r>
              <a:rPr lang="it-IT" sz="6200" b="1" u="sng" dirty="0" smtClean="0">
                <a:solidFill>
                  <a:srgbClr val="9900FF"/>
                </a:solidFill>
              </a:rPr>
              <a:t>l </a:t>
            </a:r>
            <a:r>
              <a:rPr lang="it-IT" sz="6200" b="1" u="sng" dirty="0" smtClean="0">
                <a:solidFill>
                  <a:srgbClr val="FF0000"/>
                </a:solidFill>
              </a:rPr>
              <a:t>MIXOMA</a:t>
            </a:r>
            <a:r>
              <a:rPr lang="it-IT" sz="6200" b="1" u="sng" dirty="0" smtClean="0">
                <a:solidFill>
                  <a:srgbClr val="9900FF"/>
                </a:solidFill>
              </a:rPr>
              <a:t> (</a:t>
            </a:r>
            <a:r>
              <a:rPr lang="it-IT" sz="6200" b="1" u="sng" dirty="0" smtClean="0">
                <a:solidFill>
                  <a:srgbClr val="006600"/>
                </a:solidFill>
              </a:rPr>
              <a:t>75 % TPC) </a:t>
            </a:r>
            <a:r>
              <a:rPr lang="it-IT" sz="6200" b="1" u="sng" dirty="0">
                <a:solidFill>
                  <a:srgbClr val="9900FF"/>
                </a:solidFill>
              </a:rPr>
              <a:t>si trova nell'atrio sinistro nel 80% dei casi </a:t>
            </a:r>
            <a:r>
              <a:rPr lang="it-IT" sz="6200" dirty="0"/>
              <a:t>e nell'atrio destro nel 18% , </a:t>
            </a:r>
            <a:r>
              <a:rPr lang="it-IT" sz="6200" dirty="0" smtClean="0"/>
              <a:t>il </a:t>
            </a:r>
            <a:r>
              <a:rPr lang="it-IT" sz="6200" dirty="0"/>
              <a:t>mixoma “</a:t>
            </a:r>
            <a:r>
              <a:rPr lang="it-IT" sz="6200" dirty="0" err="1"/>
              <a:t>biatriale</a:t>
            </a:r>
            <a:r>
              <a:rPr lang="it-IT" sz="6200" dirty="0"/>
              <a:t>” è </a:t>
            </a:r>
            <a:r>
              <a:rPr lang="it-IT" sz="6200" dirty="0" smtClean="0"/>
              <a:t>raro.</a:t>
            </a:r>
            <a:r>
              <a:rPr lang="it-IT" sz="6200" b="1" u="sng" dirty="0" smtClean="0">
                <a:solidFill>
                  <a:srgbClr val="FF0000"/>
                </a:solidFill>
              </a:rPr>
              <a:t> </a:t>
            </a:r>
            <a:r>
              <a:rPr lang="it-IT" sz="6200" b="1" u="sng" dirty="0">
                <a:solidFill>
                  <a:srgbClr val="FF0000"/>
                </a:solidFill>
              </a:rPr>
              <a:t>La maggior parte (85%) sorge dal setto atriale sinistro,</a:t>
            </a:r>
            <a:r>
              <a:rPr lang="it-IT" sz="6200" dirty="0"/>
              <a:t> può </a:t>
            </a:r>
            <a:r>
              <a:rPr lang="it-IT" sz="6200" dirty="0" smtClean="0"/>
              <a:t>anche </a:t>
            </a:r>
            <a:r>
              <a:rPr lang="it-IT" sz="6200" dirty="0"/>
              <a:t>restare </a:t>
            </a:r>
            <a:r>
              <a:rPr lang="it-IT" sz="6200" b="1" u="sng" dirty="0">
                <a:solidFill>
                  <a:srgbClr val="9900FF"/>
                </a:solidFill>
              </a:rPr>
              <a:t>silenzioso</a:t>
            </a:r>
            <a:r>
              <a:rPr lang="it-IT" sz="6200" dirty="0"/>
              <a:t> </a:t>
            </a:r>
            <a:endParaRPr lang="it-IT" sz="6200" dirty="0" smtClean="0"/>
          </a:p>
          <a:p>
            <a:r>
              <a:rPr lang="it-IT" sz="6200" b="1" u="sng" dirty="0" smtClean="0">
                <a:solidFill>
                  <a:srgbClr val="0000FF"/>
                </a:solidFill>
              </a:rPr>
              <a:t>i </a:t>
            </a:r>
            <a:r>
              <a:rPr lang="it-IT" sz="6200" b="1" u="sng" dirty="0">
                <a:solidFill>
                  <a:srgbClr val="0000FF"/>
                </a:solidFill>
              </a:rPr>
              <a:t>mixomi cardiaci</a:t>
            </a:r>
            <a:r>
              <a:rPr lang="it-IT" sz="6200" b="1" dirty="0">
                <a:solidFill>
                  <a:srgbClr val="0000FF"/>
                </a:solidFill>
              </a:rPr>
              <a:t> </a:t>
            </a:r>
            <a:r>
              <a:rPr lang="it-IT" sz="6200" b="1" dirty="0" smtClean="0">
                <a:solidFill>
                  <a:srgbClr val="FF0000"/>
                </a:solidFill>
              </a:rPr>
              <a:t>sono molto variabili per dimensioni</a:t>
            </a:r>
            <a:r>
              <a:rPr lang="it-IT" sz="6200" b="1" dirty="0">
                <a:solidFill>
                  <a:srgbClr val="FF0000"/>
                </a:solidFill>
              </a:rPr>
              <a:t>, e appaiono </a:t>
            </a:r>
            <a:r>
              <a:rPr lang="it-IT" sz="6200" b="1" i="1" dirty="0">
                <a:solidFill>
                  <a:srgbClr val="9900FF"/>
                </a:solidFill>
              </a:rPr>
              <a:t>sia sessili che peduncolati</a:t>
            </a:r>
            <a:r>
              <a:rPr lang="it-IT" sz="6200" dirty="0"/>
              <a:t>, con una superficie liscia o villosa, </a:t>
            </a:r>
            <a:r>
              <a:rPr lang="it-IT" sz="6200" dirty="0" smtClean="0"/>
              <a:t>nel </a:t>
            </a:r>
            <a:r>
              <a:rPr lang="it-IT" sz="6200" dirty="0"/>
              <a:t>65% e nel 35% </a:t>
            </a:r>
            <a:endParaRPr lang="it-IT" sz="6200" dirty="0" smtClean="0"/>
          </a:p>
          <a:p>
            <a:r>
              <a:rPr lang="it-IT" sz="6200" b="1" u="sng" dirty="0">
                <a:solidFill>
                  <a:srgbClr val="0000FF"/>
                </a:solidFill>
              </a:rPr>
              <a:t>C'è una predominanza nelle femmine</a:t>
            </a:r>
            <a:r>
              <a:rPr lang="it-IT" sz="6200" b="1" u="sng" dirty="0">
                <a:solidFill>
                  <a:srgbClr val="FF0000"/>
                </a:solidFill>
              </a:rPr>
              <a:t>, con un'incidenza che va da 1,5 a 2 volte quella negli uomini</a:t>
            </a:r>
            <a:r>
              <a:rPr lang="it-IT" sz="6200" dirty="0"/>
              <a:t>. L'età media alla presentazione è di 53 anni.</a:t>
            </a:r>
            <a:r>
              <a:rPr lang="it-IT" sz="6200" b="1" dirty="0">
                <a:solidFill>
                  <a:srgbClr val="0000FF"/>
                </a:solidFill>
              </a:rPr>
              <a:t>.</a:t>
            </a:r>
            <a:endParaRPr lang="it-IT" sz="6200" dirty="0" smtClean="0"/>
          </a:p>
          <a:p>
            <a:r>
              <a:rPr lang="it-IT" sz="6200" dirty="0"/>
              <a:t>S</a:t>
            </a:r>
            <a:r>
              <a:rPr lang="it-IT" sz="6200" dirty="0" smtClean="0"/>
              <a:t>ono </a:t>
            </a:r>
            <a:r>
              <a:rPr lang="it-IT" sz="6200" b="1" u="sng" dirty="0">
                <a:solidFill>
                  <a:srgbClr val="FF00FF"/>
                </a:solidFill>
              </a:rPr>
              <a:t>macroscopicamente grigi o giallo-marrone</a:t>
            </a:r>
            <a:r>
              <a:rPr lang="it-IT" sz="6200" dirty="0"/>
              <a:t>, spesso con </a:t>
            </a:r>
            <a:r>
              <a:rPr lang="it-IT" sz="6200" b="1" u="sng" dirty="0">
                <a:solidFill>
                  <a:srgbClr val="FF0000"/>
                </a:solidFill>
              </a:rPr>
              <a:t>aree di </a:t>
            </a:r>
            <a:r>
              <a:rPr lang="it-IT" sz="6200" b="1" u="sng" dirty="0" smtClean="0">
                <a:solidFill>
                  <a:srgbClr val="FF0000"/>
                </a:solidFill>
              </a:rPr>
              <a:t>emorragia</a:t>
            </a:r>
            <a:r>
              <a:rPr lang="it-IT" sz="6200" dirty="0" smtClean="0"/>
              <a:t> al taglio in sezione</a:t>
            </a:r>
            <a:endParaRPr lang="it-IT" sz="6200" dirty="0"/>
          </a:p>
          <a:p>
            <a:r>
              <a:rPr lang="it-IT" sz="6200" b="1" u="sng" dirty="0" smtClean="0">
                <a:solidFill>
                  <a:srgbClr val="FF0000"/>
                </a:solidFill>
              </a:rPr>
              <a:t>Microscopicamente</a:t>
            </a:r>
            <a:r>
              <a:rPr lang="it-IT" sz="6200" b="1" u="sng" dirty="0">
                <a:solidFill>
                  <a:srgbClr val="FF0000"/>
                </a:solidFill>
              </a:rPr>
              <a:t>, le cellule definite "</a:t>
            </a:r>
            <a:r>
              <a:rPr lang="it-IT" sz="6200" b="1" i="1" u="sng" dirty="0">
                <a:solidFill>
                  <a:srgbClr val="9900FF"/>
                </a:solidFill>
              </a:rPr>
              <a:t>cellule lepidiche</a:t>
            </a:r>
            <a:r>
              <a:rPr lang="it-IT" sz="6200" b="1" u="sng" dirty="0">
                <a:solidFill>
                  <a:srgbClr val="FF0000"/>
                </a:solidFill>
              </a:rPr>
              <a:t>", sono poligonali con scarso citoplasma eosinofilo</a:t>
            </a:r>
            <a:r>
              <a:rPr lang="it-IT" sz="6200" dirty="0"/>
              <a:t>, </a:t>
            </a:r>
            <a:r>
              <a:rPr lang="it-IT" sz="6200" dirty="0" smtClean="0"/>
              <a:t>composte </a:t>
            </a:r>
            <a:r>
              <a:rPr lang="it-IT" sz="6200" dirty="0"/>
              <a:t>in </a:t>
            </a:r>
            <a:r>
              <a:rPr lang="it-IT" sz="6200" b="1" dirty="0">
                <a:solidFill>
                  <a:srgbClr val="FF0000"/>
                </a:solidFill>
              </a:rPr>
              <a:t>grappoli</a:t>
            </a:r>
            <a:r>
              <a:rPr lang="it-IT" sz="6200" dirty="0"/>
              <a:t>, in </a:t>
            </a:r>
            <a:r>
              <a:rPr lang="it-IT" sz="6200" dirty="0" smtClean="0"/>
              <a:t>stroma </a:t>
            </a:r>
            <a:r>
              <a:rPr lang="it-IT" sz="6200" dirty="0"/>
              <a:t>mixoide .</a:t>
            </a:r>
          </a:p>
          <a:p>
            <a:r>
              <a:rPr lang="it-IT" sz="6200" b="1" dirty="0">
                <a:solidFill>
                  <a:srgbClr val="0000FF"/>
                </a:solidFill>
              </a:rPr>
              <a:t>Mancando </a:t>
            </a:r>
            <a:r>
              <a:rPr lang="it-IT" sz="6200" dirty="0"/>
              <a:t>internamente </a:t>
            </a:r>
            <a:r>
              <a:rPr lang="it-IT" sz="6200" b="1" u="sng" dirty="0" smtClean="0">
                <a:solidFill>
                  <a:srgbClr val="0000FF"/>
                </a:solidFill>
              </a:rPr>
              <a:t>un </a:t>
            </a:r>
            <a:r>
              <a:rPr lang="it-IT" sz="6200" b="1" u="sng" dirty="0">
                <a:solidFill>
                  <a:srgbClr val="0000FF"/>
                </a:solidFill>
              </a:rPr>
              <a:t>asse fibroso</a:t>
            </a:r>
            <a:r>
              <a:rPr lang="it-IT" sz="6200" dirty="0"/>
              <a:t>, il </a:t>
            </a:r>
            <a:r>
              <a:rPr lang="it-IT" sz="6200" b="1" u="sng" dirty="0">
                <a:solidFill>
                  <a:srgbClr val="9900FF"/>
                </a:solidFill>
              </a:rPr>
              <a:t>rischio di emboli sistemici è </a:t>
            </a:r>
            <a:r>
              <a:rPr lang="it-IT" sz="6200" b="1" u="sng" dirty="0" smtClean="0">
                <a:solidFill>
                  <a:srgbClr val="9900FF"/>
                </a:solidFill>
              </a:rPr>
              <a:t>possibile </a:t>
            </a:r>
            <a:r>
              <a:rPr lang="it-IT" sz="6200" dirty="0"/>
              <a:t>nei pazienti con mixomi, </a:t>
            </a:r>
            <a:r>
              <a:rPr lang="it-IT" sz="6200" dirty="0" smtClean="0"/>
              <a:t>per distacco </a:t>
            </a:r>
            <a:r>
              <a:rPr lang="it-IT" sz="6200" dirty="0"/>
              <a:t>di frammenti di tumore o di trombi </a:t>
            </a:r>
            <a:r>
              <a:rPr lang="it-IT" sz="6200" dirty="0" smtClean="0"/>
              <a:t>di superficie, per cui appare </a:t>
            </a:r>
            <a:r>
              <a:rPr lang="it-IT" sz="6200" b="1" u="sng" dirty="0">
                <a:solidFill>
                  <a:srgbClr val="9900FF"/>
                </a:solidFill>
              </a:rPr>
              <a:t>indicata rimozione chirurgica. </a:t>
            </a:r>
          </a:p>
          <a:p>
            <a:r>
              <a:rPr lang="it-IT" sz="6200" b="1" u="sng" dirty="0">
                <a:solidFill>
                  <a:srgbClr val="9900FF"/>
                </a:solidFill>
              </a:rPr>
              <a:t>La recidiva di un mixoma può essere prevenuta </a:t>
            </a:r>
            <a:r>
              <a:rPr lang="it-IT" sz="6200" dirty="0"/>
              <a:t>con una resezione adeguata che comprende </a:t>
            </a:r>
            <a:r>
              <a:rPr lang="it-IT" sz="6200" b="1" dirty="0">
                <a:solidFill>
                  <a:srgbClr val="FF0000"/>
                </a:solidFill>
              </a:rPr>
              <a:t>un’asportazione più allargata del normale endocardio intorno al gambo</a:t>
            </a:r>
            <a:r>
              <a:rPr lang="it-IT" sz="6200" dirty="0"/>
              <a:t>, richiedendo a volte la </a:t>
            </a:r>
            <a:r>
              <a:rPr lang="it-IT" sz="6200" b="1" u="sng" dirty="0">
                <a:solidFill>
                  <a:srgbClr val="9900FF"/>
                </a:solidFill>
              </a:rPr>
              <a:t>ricostruzione del setto atriale</a:t>
            </a:r>
            <a:r>
              <a:rPr lang="it-IT" sz="6200" dirty="0" smtClean="0"/>
              <a:t>.</a:t>
            </a:r>
            <a:r>
              <a:rPr lang="it-IT" sz="6200" b="1" u="sng" dirty="0">
                <a:solidFill>
                  <a:srgbClr val="FF0000"/>
                </a:solidFill>
              </a:rPr>
              <a:t> </a:t>
            </a:r>
            <a:r>
              <a:rPr lang="it-IT" sz="6200" b="1" u="sng" dirty="0">
                <a:solidFill>
                  <a:srgbClr val="006600"/>
                </a:solidFill>
              </a:rPr>
              <a:t>Dopo la resezione, c'è un </a:t>
            </a:r>
            <a:r>
              <a:rPr lang="it-IT" sz="6200" b="1" u="sng" dirty="0">
                <a:solidFill>
                  <a:srgbClr val="FF0000"/>
                </a:solidFill>
              </a:rPr>
              <a:t>tasso di recidiva dell'1%. </a:t>
            </a:r>
            <a:endParaRPr lang="it-IT" sz="6200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54"/>
    </mc:Choice>
    <mc:Fallback xmlns="">
      <p:transition spd="slow" advTm="1009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460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Mixoma </a:t>
            </a:r>
            <a:r>
              <a:rPr lang="it-IT" b="1" dirty="0">
                <a:solidFill>
                  <a:srgbClr val="0000FF"/>
                </a:solidFill>
              </a:rPr>
              <a:t>cardiaco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4176464" cy="5904656"/>
          </a:xfrm>
        </p:spPr>
        <p:txBody>
          <a:bodyPr>
            <a:noAutofit/>
          </a:bodyPr>
          <a:lstStyle/>
          <a:p>
            <a:r>
              <a:rPr lang="it-IT" sz="1500" b="1" u="sng" dirty="0">
                <a:solidFill>
                  <a:srgbClr val="FF0000"/>
                </a:solidFill>
              </a:rPr>
              <a:t>Il mixoma cardiaco </a:t>
            </a:r>
            <a:r>
              <a:rPr lang="it-IT" sz="1500" dirty="0"/>
              <a:t>è </a:t>
            </a:r>
            <a:r>
              <a:rPr lang="it-IT" sz="1500" b="1" u="sng" dirty="0">
                <a:solidFill>
                  <a:srgbClr val="0000FF"/>
                </a:solidFill>
              </a:rPr>
              <a:t>l'unica neoplasia primitiva del cuore relativamente comune</a:t>
            </a:r>
            <a:r>
              <a:rPr lang="it-IT" sz="1500" b="1" dirty="0">
                <a:solidFill>
                  <a:srgbClr val="0000FF"/>
                </a:solidFill>
              </a:rPr>
              <a:t>, </a:t>
            </a:r>
            <a:r>
              <a:rPr lang="it-IT" sz="1500" dirty="0"/>
              <a:t>che si verifica in una stima a </a:t>
            </a:r>
            <a:r>
              <a:rPr lang="it-IT" sz="1500" b="1" dirty="0">
                <a:solidFill>
                  <a:srgbClr val="0000FF"/>
                </a:solidFill>
              </a:rPr>
              <a:t>un tasso </a:t>
            </a:r>
            <a:r>
              <a:rPr lang="it-IT" sz="1500" b="1" u="sng" dirty="0">
                <a:solidFill>
                  <a:srgbClr val="0000FF"/>
                </a:solidFill>
              </a:rPr>
              <a:t>di 0,5 casi per milione </a:t>
            </a:r>
            <a:r>
              <a:rPr lang="it-IT" sz="1500" b="1" dirty="0">
                <a:solidFill>
                  <a:srgbClr val="0000FF"/>
                </a:solidFill>
              </a:rPr>
              <a:t>di popolazione all'anno</a:t>
            </a:r>
            <a:r>
              <a:rPr lang="it-IT" sz="1500" dirty="0"/>
              <a:t>. La </a:t>
            </a:r>
            <a:r>
              <a:rPr lang="it-IT" sz="1500" b="1" u="sng" dirty="0">
                <a:solidFill>
                  <a:srgbClr val="FF0000"/>
                </a:solidFill>
              </a:rPr>
              <a:t>cellula di origine viene </a:t>
            </a:r>
            <a:r>
              <a:rPr lang="it-IT" sz="1500" dirty="0" smtClean="0">
                <a:solidFill>
                  <a:srgbClr val="FF0000"/>
                </a:solidFill>
              </a:rPr>
              <a:t>discussa. </a:t>
            </a:r>
            <a:r>
              <a:rPr lang="it-IT" sz="1500" dirty="0" smtClean="0"/>
              <a:t>Le </a:t>
            </a:r>
            <a:r>
              <a:rPr lang="it-IT" sz="1500" dirty="0"/>
              <a:t>cellule tumorali </a:t>
            </a:r>
            <a:r>
              <a:rPr lang="it-IT" sz="1500" dirty="0" smtClean="0"/>
              <a:t>sono la </a:t>
            </a:r>
            <a:r>
              <a:rPr lang="it-IT" sz="1500" b="1" u="sng" dirty="0">
                <a:solidFill>
                  <a:srgbClr val="FF0000"/>
                </a:solidFill>
              </a:rPr>
              <a:t>trasformazione endocardico-mesenchimale </a:t>
            </a:r>
            <a:r>
              <a:rPr lang="it-IT" sz="1500" b="1" dirty="0">
                <a:solidFill>
                  <a:srgbClr val="FF0000"/>
                </a:solidFill>
              </a:rPr>
              <a:t>dell’epitelio  endocardico</a:t>
            </a:r>
          </a:p>
          <a:p>
            <a:r>
              <a:rPr lang="it-IT" sz="1500" dirty="0"/>
              <a:t>I pazienti possono essere asintomatici o mostrare una serie di sintomi, tra cui </a:t>
            </a:r>
            <a:r>
              <a:rPr lang="it-IT" sz="1500" b="1" dirty="0">
                <a:solidFill>
                  <a:srgbClr val="0000FF"/>
                </a:solidFill>
              </a:rPr>
              <a:t>dispnea e sintomi generali ; </a:t>
            </a:r>
            <a:r>
              <a:rPr lang="it-IT" sz="1800" b="1" u="sng" dirty="0">
                <a:solidFill>
                  <a:srgbClr val="CC00CC"/>
                </a:solidFill>
              </a:rPr>
              <a:t>Il 22% dei mixomi cardiaci </a:t>
            </a:r>
            <a:r>
              <a:rPr lang="it-IT" sz="1800" b="1" u="sng" dirty="0" err="1">
                <a:solidFill>
                  <a:srgbClr val="CC00CC"/>
                </a:solidFill>
              </a:rPr>
              <a:t>embolizza</a:t>
            </a:r>
            <a:r>
              <a:rPr lang="it-IT" sz="1800" b="1" u="sng" dirty="0">
                <a:solidFill>
                  <a:srgbClr val="CC00CC"/>
                </a:solidFill>
              </a:rPr>
              <a:t> </a:t>
            </a:r>
            <a:r>
              <a:rPr lang="it-IT" sz="1500" b="1" u="sng" dirty="0">
                <a:solidFill>
                  <a:srgbClr val="0000FF"/>
                </a:solidFill>
              </a:rPr>
              <a:t>e causa sintomi di ictus o ischemia periferica</a:t>
            </a:r>
          </a:p>
          <a:p>
            <a:r>
              <a:rPr lang="it-IT" sz="1500" dirty="0"/>
              <a:t>la maggior parte dei mixomi sono superfici lisce, </a:t>
            </a:r>
            <a:r>
              <a:rPr lang="it-IT" sz="1500" b="1" u="sng" dirty="0">
                <a:solidFill>
                  <a:srgbClr val="FF0000"/>
                </a:solidFill>
              </a:rPr>
              <a:t>masse ferme che possono calcificare </a:t>
            </a:r>
            <a:r>
              <a:rPr lang="it-IT" sz="1500" dirty="0"/>
              <a:t>o addirittura ossificare, e una </a:t>
            </a:r>
            <a:r>
              <a:rPr lang="it-IT" sz="1500" b="1" u="sng" dirty="0">
                <a:solidFill>
                  <a:srgbClr val="006600"/>
                </a:solidFill>
              </a:rPr>
              <a:t>piccola percentuale</a:t>
            </a:r>
            <a:r>
              <a:rPr lang="it-IT" sz="1500" b="1" u="sng" dirty="0">
                <a:solidFill>
                  <a:srgbClr val="CC00CC"/>
                </a:solidFill>
              </a:rPr>
              <a:t> è costituita da tumori morbidi e gelatinosi con fronde irregolari che spesso </a:t>
            </a:r>
            <a:r>
              <a:rPr lang="it-IT" sz="1500" b="1" u="sng" dirty="0" err="1">
                <a:solidFill>
                  <a:srgbClr val="CC00CC"/>
                </a:solidFill>
              </a:rPr>
              <a:t>embolizzano</a:t>
            </a:r>
            <a:endParaRPr lang="it-IT" sz="1500" b="1" u="sng" dirty="0">
              <a:solidFill>
                <a:srgbClr val="CC00CC"/>
              </a:solidFill>
            </a:endParaRPr>
          </a:p>
          <a:p>
            <a:r>
              <a:rPr lang="it-IT" sz="1500" dirty="0"/>
              <a:t>la </a:t>
            </a:r>
            <a:r>
              <a:rPr lang="it-IT" sz="1500" b="1" u="sng" dirty="0">
                <a:solidFill>
                  <a:srgbClr val="0000FF"/>
                </a:solidFill>
              </a:rPr>
              <a:t>colorazione immunoistochimica per la proteina PRKAR1A deve essere eseguita di routine</a:t>
            </a:r>
          </a:p>
          <a:p>
            <a:r>
              <a:rPr lang="it-IT" sz="1500" b="1" dirty="0">
                <a:solidFill>
                  <a:srgbClr val="FF0000"/>
                </a:solidFill>
              </a:rPr>
              <a:t>cellule di mixoma </a:t>
            </a:r>
            <a:r>
              <a:rPr lang="it-IT" sz="1500" dirty="0"/>
              <a:t>che formano </a:t>
            </a:r>
            <a:r>
              <a:rPr lang="it-IT" sz="1500" b="1" dirty="0">
                <a:solidFill>
                  <a:srgbClr val="FF0000"/>
                </a:solidFill>
              </a:rPr>
              <a:t>anelli e corde, </a:t>
            </a:r>
            <a:r>
              <a:rPr lang="it-IT" sz="1500" b="1" i="1" u="sng" dirty="0">
                <a:solidFill>
                  <a:srgbClr val="FF0000"/>
                </a:solidFill>
              </a:rPr>
              <a:t>esprimono la </a:t>
            </a:r>
            <a:r>
              <a:rPr lang="it-IT" sz="1500" b="1" i="1" u="sng" dirty="0" err="1">
                <a:solidFill>
                  <a:srgbClr val="FF0000"/>
                </a:solidFill>
              </a:rPr>
              <a:t>calretinina</a:t>
            </a:r>
            <a:r>
              <a:rPr lang="it-IT" sz="1500" b="1" i="1" u="sng" dirty="0">
                <a:solidFill>
                  <a:srgbClr val="FF0000"/>
                </a:solidFill>
              </a:rPr>
              <a:t> e l' antigene CD34 </a:t>
            </a:r>
            <a:r>
              <a:rPr lang="it-IT" sz="1500" b="1" dirty="0">
                <a:solidFill>
                  <a:srgbClr val="FF0000"/>
                </a:solidFill>
              </a:rPr>
              <a:t>e mostrano </a:t>
            </a:r>
            <a:r>
              <a:rPr lang="it-IT" sz="1500" b="1" u="sng" dirty="0">
                <a:solidFill>
                  <a:srgbClr val="FF0000"/>
                </a:solidFill>
              </a:rPr>
              <a:t>endotelio variabile differenziazione</a:t>
            </a:r>
            <a:r>
              <a:rPr lang="it-IT" sz="1500" b="1" dirty="0">
                <a:solidFill>
                  <a:srgbClr val="FF0000"/>
                </a:solidFill>
              </a:rPr>
              <a:t>.</a:t>
            </a:r>
            <a:endParaRPr lang="it-IT" sz="1500" dirty="0"/>
          </a:p>
          <a:p>
            <a:pPr marL="0" indent="0">
              <a:buNone/>
            </a:pPr>
            <a:endParaRPr lang="it-IT" sz="1100" dirty="0"/>
          </a:p>
        </p:txBody>
      </p:sp>
      <p:pic>
        <p:nvPicPr>
          <p:cNvPr id="8194" name="Picture 2" descr="https://ars.els-cdn.com/content/image/1-s2.0-S1556086415001094-g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21717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71692" y="836713"/>
            <a:ext cx="23648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1400" b="1" u="sng" dirty="0">
                <a:solidFill>
                  <a:srgbClr val="FF0000"/>
                </a:solidFill>
              </a:rPr>
              <a:t>Mixoma atriale sinistro </a:t>
            </a:r>
            <a:r>
              <a:rPr lang="it-IT" sz="1400" dirty="0"/>
              <a:t>che si presenta come infarto cerebrale in un maschio di 44 anni</a:t>
            </a:r>
            <a:r>
              <a:rPr lang="it-IT" sz="1400" b="1" u="sng" dirty="0">
                <a:solidFill>
                  <a:srgbClr val="FF0000"/>
                </a:solidFill>
              </a:rPr>
              <a:t>. ( A ) L' immagine di tomografia computerizzata cardiaca </a:t>
            </a:r>
            <a:r>
              <a:rPr lang="it-IT" sz="1400" dirty="0"/>
              <a:t>con </a:t>
            </a:r>
            <a:r>
              <a:rPr lang="it-IT" sz="1400" dirty="0" err="1"/>
              <a:t>gating</a:t>
            </a:r>
            <a:r>
              <a:rPr lang="it-IT" sz="1400" dirty="0"/>
              <a:t> elettrocardiografia-</a:t>
            </a:r>
            <a:r>
              <a:rPr lang="it-IT" sz="1400" dirty="0" err="1"/>
              <a:t>gated</a:t>
            </a:r>
            <a:r>
              <a:rPr lang="it-IT" sz="1400" dirty="0"/>
              <a:t> ricostruita al 78% dell'intervallo RR mostra </a:t>
            </a:r>
            <a:r>
              <a:rPr lang="it-IT" sz="1400" b="1" dirty="0">
                <a:solidFill>
                  <a:srgbClr val="0000FF"/>
                </a:solidFill>
              </a:rPr>
              <a:t>una massa intracavitaria leggermente aumentante </a:t>
            </a:r>
            <a:r>
              <a:rPr lang="it-IT" sz="1400" dirty="0"/>
              <a:t>( asterisco ) con contorno simile ad una fronda e un'insolita aderenza alla parete posteriore atriale sinistra </a:t>
            </a:r>
            <a:r>
              <a:rPr lang="it-IT" sz="1400" b="1" u="sng" dirty="0">
                <a:solidFill>
                  <a:srgbClr val="FF0000"/>
                </a:solidFill>
              </a:rPr>
              <a:t>. ( B ) La fotografia </a:t>
            </a:r>
            <a:r>
              <a:rPr lang="it-IT" sz="1400" b="1" u="sng" dirty="0" smtClean="0">
                <a:solidFill>
                  <a:srgbClr val="FF0000"/>
                </a:solidFill>
              </a:rPr>
              <a:t>del materiale di </a:t>
            </a:r>
            <a:r>
              <a:rPr lang="it-IT" sz="1400" b="1" u="sng" dirty="0">
                <a:solidFill>
                  <a:srgbClr val="FF0000"/>
                </a:solidFill>
              </a:rPr>
              <a:t>un mixoma mostra una morfologia simile a quella della fronda, predisponendo all'</a:t>
            </a:r>
            <a:r>
              <a:rPr lang="it-IT" sz="1400" b="1" u="sng" dirty="0" err="1">
                <a:solidFill>
                  <a:srgbClr val="FF0000"/>
                </a:solidFill>
              </a:rPr>
              <a:t>embolizzazione</a:t>
            </a:r>
            <a:r>
              <a:rPr lang="it-IT" sz="1400" b="1" u="sng" dirty="0">
                <a:solidFill>
                  <a:srgbClr val="FF0000"/>
                </a:solidFill>
              </a:rPr>
              <a:t> sistemica </a:t>
            </a:r>
            <a:r>
              <a:rPr lang="it-IT" sz="1400" dirty="0"/>
              <a:t>. ( C ) Il basso ingrandimento istologico mostra </a:t>
            </a:r>
            <a:r>
              <a:rPr lang="it-IT" sz="1400" b="1" u="sng" dirty="0">
                <a:solidFill>
                  <a:srgbClr val="FF0000"/>
                </a:solidFill>
              </a:rPr>
              <a:t>un profilo tumorale irregolare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74"/>
    </mc:Choice>
    <mc:Fallback xmlns="">
      <p:transition spd="slow" advTm="992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36004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FIBROELASTOMI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8000" b="1" u="sng" dirty="0" smtClean="0">
                <a:solidFill>
                  <a:srgbClr val="0000FF"/>
                </a:solidFill>
              </a:rPr>
              <a:t>FIBROELASTOMA</a:t>
            </a:r>
          </a:p>
          <a:p>
            <a:pPr marL="0" indent="0">
              <a:buNone/>
            </a:pPr>
            <a:endParaRPr lang="it-IT" sz="8000" b="1" u="sng" dirty="0" smtClean="0">
              <a:solidFill>
                <a:srgbClr val="0000FF"/>
              </a:solidFill>
            </a:endParaRPr>
          </a:p>
          <a:p>
            <a:r>
              <a:rPr lang="it-IT" sz="8000" b="1" u="sng" dirty="0" smtClean="0">
                <a:solidFill>
                  <a:srgbClr val="FF0000"/>
                </a:solidFill>
              </a:rPr>
              <a:t>Il </a:t>
            </a:r>
            <a:r>
              <a:rPr lang="it-IT" sz="8000" b="1" u="sng" dirty="0" err="1">
                <a:solidFill>
                  <a:srgbClr val="FF0000"/>
                </a:solidFill>
              </a:rPr>
              <a:t>fibroelastoma</a:t>
            </a:r>
            <a:r>
              <a:rPr lang="it-IT" sz="8000" b="1" u="sng" dirty="0">
                <a:solidFill>
                  <a:srgbClr val="FF0000"/>
                </a:solidFill>
              </a:rPr>
              <a:t> papillare, </a:t>
            </a:r>
            <a:r>
              <a:rPr lang="it-IT" sz="8000" b="1" u="sng" dirty="0" smtClean="0">
                <a:solidFill>
                  <a:srgbClr val="FF0000"/>
                </a:solidFill>
              </a:rPr>
              <a:t>è </a:t>
            </a:r>
            <a:r>
              <a:rPr lang="it-IT" sz="8000" b="1" u="sng" dirty="0">
                <a:solidFill>
                  <a:srgbClr val="0000FF"/>
                </a:solidFill>
              </a:rPr>
              <a:t>il secondo tumore primario cardiaco dopo il </a:t>
            </a:r>
            <a:r>
              <a:rPr lang="it-IT" sz="8000" b="1" u="sng" dirty="0" smtClean="0">
                <a:solidFill>
                  <a:srgbClr val="0000FF"/>
                </a:solidFill>
              </a:rPr>
              <a:t>mixoma, </a:t>
            </a:r>
            <a:r>
              <a:rPr lang="it-IT" sz="8000" b="1" u="sng" dirty="0">
                <a:solidFill>
                  <a:srgbClr val="0000FF"/>
                </a:solidFill>
              </a:rPr>
              <a:t>pari all’8% </a:t>
            </a:r>
            <a:r>
              <a:rPr lang="it-IT" sz="8000" dirty="0"/>
              <a:t>dei casi di </a:t>
            </a:r>
            <a:r>
              <a:rPr lang="it-IT" sz="8000" dirty="0" smtClean="0"/>
              <a:t>tumori primitivi cardiaci, </a:t>
            </a:r>
            <a:r>
              <a:rPr lang="it-IT" sz="8000" dirty="0"/>
              <a:t>ed è anche il tumore primario </a:t>
            </a:r>
            <a:r>
              <a:rPr lang="it-IT" sz="8000" b="1" u="sng" dirty="0">
                <a:solidFill>
                  <a:srgbClr val="9900FF"/>
                </a:solidFill>
              </a:rPr>
              <a:t>più comune della valvola cardiaca</a:t>
            </a:r>
            <a:r>
              <a:rPr lang="it-IT" sz="8000" dirty="0"/>
              <a:t>. Sono </a:t>
            </a:r>
            <a:r>
              <a:rPr lang="it-IT" sz="8000" b="1" u="sng" dirty="0">
                <a:solidFill>
                  <a:srgbClr val="0000FF"/>
                </a:solidFill>
              </a:rPr>
              <a:t>facilmente visibili </a:t>
            </a:r>
            <a:r>
              <a:rPr lang="it-IT" sz="8000" dirty="0"/>
              <a:t>con l' </a:t>
            </a:r>
            <a:r>
              <a:rPr lang="it-IT" sz="8000" b="1" dirty="0">
                <a:solidFill>
                  <a:srgbClr val="006600"/>
                </a:solidFill>
                <a:hlinkClick r:id="rId2" tooltip="Scopri di più sull'ecocardiografia"/>
              </a:rPr>
              <a:t>ecocardiografia</a:t>
            </a:r>
            <a:r>
              <a:rPr lang="it-IT" sz="8000" dirty="0"/>
              <a:t> , </a:t>
            </a:r>
            <a:r>
              <a:rPr lang="it-IT" sz="8000" b="1" dirty="0">
                <a:solidFill>
                  <a:srgbClr val="FF0000"/>
                </a:solidFill>
              </a:rPr>
              <a:t>diagnosticati e resecati</a:t>
            </a:r>
            <a:r>
              <a:rPr lang="it-IT" sz="8000" dirty="0"/>
              <a:t>. I sintomi derivano da </a:t>
            </a:r>
            <a:r>
              <a:rPr lang="it-IT" sz="8000" dirty="0">
                <a:hlinkClick r:id="rId3" tooltip="Ulteriori informazioni sull'embolismo"/>
              </a:rPr>
              <a:t>embolia</a:t>
            </a:r>
            <a:r>
              <a:rPr lang="it-IT" sz="8000" dirty="0"/>
              <a:t> , con </a:t>
            </a:r>
            <a:r>
              <a:rPr lang="it-IT" sz="8000" dirty="0">
                <a:hlinkClick r:id="rId4" tooltip="Ulteriori informazioni su Syncope"/>
              </a:rPr>
              <a:t>sincope </a:t>
            </a:r>
            <a:r>
              <a:rPr lang="it-IT" sz="8000" dirty="0"/>
              <a:t>o </a:t>
            </a:r>
            <a:r>
              <a:rPr lang="it-IT" sz="8000" dirty="0">
                <a:hlinkClick r:id="rId5" tooltip="Ulteriori informazioni su Attacco ischemico transitorio"/>
              </a:rPr>
              <a:t>attacchi ischemici transitori</a:t>
            </a:r>
            <a:endParaRPr lang="it-IT" sz="8000" dirty="0" smtClean="0"/>
          </a:p>
          <a:p>
            <a:r>
              <a:rPr lang="it-IT" sz="8000" b="1" u="sng" dirty="0">
                <a:solidFill>
                  <a:srgbClr val="FF0000"/>
                </a:solidFill>
              </a:rPr>
              <a:t>Più del 95% </a:t>
            </a:r>
            <a:r>
              <a:rPr lang="it-IT" sz="8000" dirty="0"/>
              <a:t>dei casi si trovano nel </a:t>
            </a:r>
            <a:r>
              <a:rPr lang="it-IT" sz="8000" b="1" u="sng" dirty="0">
                <a:solidFill>
                  <a:srgbClr val="FF0000"/>
                </a:solidFill>
              </a:rPr>
              <a:t>cuore sinistro</a:t>
            </a:r>
            <a:r>
              <a:rPr lang="it-IT" sz="8000" dirty="0"/>
              <a:t>. </a:t>
            </a:r>
            <a:r>
              <a:rPr lang="it-IT" sz="8000" dirty="0" smtClean="0"/>
              <a:t>Le </a:t>
            </a:r>
            <a:r>
              <a:rPr lang="it-IT" sz="8000" dirty="0"/>
              <a:t>sedi più rappresentate sono la </a:t>
            </a:r>
            <a:r>
              <a:rPr lang="it-IT" sz="8000" b="1" u="sng" dirty="0">
                <a:solidFill>
                  <a:srgbClr val="9900FF"/>
                </a:solidFill>
              </a:rPr>
              <a:t>valvola aortica, 29%, la valvola mitrale, (25</a:t>
            </a:r>
            <a:r>
              <a:rPr lang="it-IT" sz="8000" b="1" u="sng" dirty="0" smtClean="0">
                <a:solidFill>
                  <a:srgbClr val="9900FF"/>
                </a:solidFill>
              </a:rPr>
              <a:t>%)</a:t>
            </a:r>
            <a:r>
              <a:rPr lang="it-IT" sz="8000" dirty="0"/>
              <a:t>.</a:t>
            </a:r>
            <a:r>
              <a:rPr lang="it-IT" sz="8000" dirty="0" smtClean="0"/>
              <a:t> All'esame </a:t>
            </a:r>
            <a:r>
              <a:rPr lang="it-IT" sz="8000" dirty="0"/>
              <a:t>macroscopico appare come una </a:t>
            </a:r>
            <a:r>
              <a:rPr lang="it-IT" sz="8000" b="1" u="sng" dirty="0">
                <a:solidFill>
                  <a:srgbClr val="9900FF"/>
                </a:solidFill>
              </a:rPr>
              <a:t>piccola neoplasia intra-cavitaria solitamente singola, compatta, con </a:t>
            </a:r>
            <a:r>
              <a:rPr lang="it-IT" sz="8000" b="1" i="1" u="sng" dirty="0">
                <a:solidFill>
                  <a:srgbClr val="FF0000"/>
                </a:solidFill>
              </a:rPr>
              <a:t>un breve peduncolo </a:t>
            </a:r>
            <a:r>
              <a:rPr lang="it-IT" sz="8000" b="1" u="sng" dirty="0">
                <a:solidFill>
                  <a:srgbClr val="9900FF"/>
                </a:solidFill>
              </a:rPr>
              <a:t>e molteplici fronde papillari </a:t>
            </a:r>
            <a:r>
              <a:rPr lang="it-IT" sz="8000" b="1" u="sng" dirty="0">
                <a:solidFill>
                  <a:srgbClr val="006600"/>
                </a:solidFill>
              </a:rPr>
              <a:t>simile ad un </a:t>
            </a:r>
            <a:r>
              <a:rPr lang="it-IT" sz="8000" b="1" u="sng" dirty="0" smtClean="0">
                <a:solidFill>
                  <a:srgbClr val="006600"/>
                </a:solidFill>
              </a:rPr>
              <a:t>«anemone </a:t>
            </a:r>
            <a:r>
              <a:rPr lang="it-IT" sz="8000" b="1" u="sng" dirty="0">
                <a:solidFill>
                  <a:srgbClr val="006600"/>
                </a:solidFill>
              </a:rPr>
              <a:t>di </a:t>
            </a:r>
            <a:r>
              <a:rPr lang="it-IT" sz="8000" b="1" u="sng" dirty="0" smtClean="0">
                <a:solidFill>
                  <a:srgbClr val="006600"/>
                </a:solidFill>
              </a:rPr>
              <a:t>mare»</a:t>
            </a:r>
            <a:r>
              <a:rPr lang="it-IT" sz="8000" dirty="0" smtClean="0"/>
              <a:t>, </a:t>
            </a:r>
            <a:r>
              <a:rPr lang="it-IT" sz="8000" dirty="0"/>
              <a:t>quando si trova sottacqua. </a:t>
            </a:r>
            <a:endParaRPr lang="it-IT" sz="8000" dirty="0" smtClean="0"/>
          </a:p>
          <a:p>
            <a:r>
              <a:rPr lang="it-IT" sz="8000" dirty="0"/>
              <a:t>O</a:t>
            </a:r>
            <a:r>
              <a:rPr lang="it-IT" sz="8000" dirty="0" smtClean="0"/>
              <a:t>ggi </a:t>
            </a:r>
            <a:r>
              <a:rPr lang="it-IT" sz="8000" dirty="0"/>
              <a:t>il </a:t>
            </a:r>
            <a:r>
              <a:rPr lang="it-IT" sz="8000" dirty="0" err="1"/>
              <a:t>fibroelastoma</a:t>
            </a:r>
            <a:r>
              <a:rPr lang="it-IT" sz="8000" dirty="0"/>
              <a:t> papillare sta diventando </a:t>
            </a:r>
            <a:r>
              <a:rPr lang="it-IT" sz="8000" b="1" u="sng" dirty="0">
                <a:solidFill>
                  <a:srgbClr val="9900FF"/>
                </a:solidFill>
              </a:rPr>
              <a:t>un'osservazione frequente </a:t>
            </a:r>
            <a:r>
              <a:rPr lang="it-IT" sz="8000" b="1" u="sng" dirty="0" smtClean="0">
                <a:solidFill>
                  <a:srgbClr val="9900FF"/>
                </a:solidFill>
              </a:rPr>
              <a:t>all’ecocardiografia</a:t>
            </a:r>
            <a:r>
              <a:rPr lang="it-IT" sz="8000" dirty="0" smtClean="0"/>
              <a:t>.</a:t>
            </a:r>
            <a:r>
              <a:rPr lang="it-IT" sz="8000" b="1" dirty="0">
                <a:solidFill>
                  <a:srgbClr val="FF0000"/>
                </a:solidFill>
              </a:rPr>
              <a:t> </a:t>
            </a:r>
            <a:r>
              <a:rPr lang="it-IT" sz="8000" b="1" dirty="0" smtClean="0">
                <a:solidFill>
                  <a:srgbClr val="FF0000"/>
                </a:solidFill>
              </a:rPr>
              <a:t>E’ </a:t>
            </a:r>
            <a:r>
              <a:rPr lang="it-IT" sz="8000" b="1" dirty="0">
                <a:solidFill>
                  <a:srgbClr val="FF0000"/>
                </a:solidFill>
              </a:rPr>
              <a:t>attualmente la </a:t>
            </a:r>
            <a:r>
              <a:rPr lang="it-IT" sz="8000" b="1" u="sng" dirty="0">
                <a:solidFill>
                  <a:srgbClr val="0000FF"/>
                </a:solidFill>
              </a:rPr>
              <a:t>massa cardiaca più comunemente </a:t>
            </a:r>
            <a:r>
              <a:rPr lang="it-IT" sz="8000" b="1" u="sng" dirty="0" smtClean="0">
                <a:solidFill>
                  <a:srgbClr val="0000FF"/>
                </a:solidFill>
              </a:rPr>
              <a:t>asportata. </a:t>
            </a:r>
            <a:r>
              <a:rPr lang="it-IT" sz="8000" b="1" u="sng" dirty="0" smtClean="0">
                <a:solidFill>
                  <a:srgbClr val="FF0000"/>
                </a:solidFill>
              </a:rPr>
              <a:t>La resezione</a:t>
            </a:r>
            <a:r>
              <a:rPr lang="it-IT" sz="8000" b="1" dirty="0" smtClean="0">
                <a:solidFill>
                  <a:srgbClr val="FF0000"/>
                </a:solidFill>
              </a:rPr>
              <a:t> è </a:t>
            </a:r>
            <a:r>
              <a:rPr lang="it-IT" sz="8000" b="1" dirty="0">
                <a:solidFill>
                  <a:srgbClr val="FF0000"/>
                </a:solidFill>
              </a:rPr>
              <a:t>con </a:t>
            </a:r>
            <a:r>
              <a:rPr lang="it-IT" sz="8000" b="1" dirty="0" smtClean="0">
                <a:solidFill>
                  <a:srgbClr val="FF0000"/>
                </a:solidFill>
              </a:rPr>
              <a:t>risparmio </a:t>
            </a:r>
            <a:r>
              <a:rPr lang="it-IT" sz="8000" b="1" dirty="0">
                <a:solidFill>
                  <a:srgbClr val="FF0000"/>
                </a:solidFill>
              </a:rPr>
              <a:t>del tessuto valvolare sottostante</a:t>
            </a:r>
            <a:r>
              <a:rPr lang="it-IT" sz="8000" dirty="0"/>
              <a:t>.</a:t>
            </a:r>
          </a:p>
          <a:p>
            <a:r>
              <a:rPr lang="it-IT" sz="8000" b="1" u="sng" dirty="0" smtClean="0">
                <a:solidFill>
                  <a:srgbClr val="9900FF"/>
                </a:solidFill>
              </a:rPr>
              <a:t>La </a:t>
            </a:r>
            <a:r>
              <a:rPr lang="it-IT" sz="8000" b="1" u="sng" dirty="0" err="1" smtClean="0">
                <a:solidFill>
                  <a:srgbClr val="9900FF"/>
                </a:solidFill>
              </a:rPr>
              <a:t>dd</a:t>
            </a:r>
            <a:r>
              <a:rPr lang="it-IT" sz="8000" b="1" u="sng" dirty="0" smtClean="0">
                <a:solidFill>
                  <a:srgbClr val="9900FF"/>
                </a:solidFill>
              </a:rPr>
              <a:t> con </a:t>
            </a:r>
            <a:r>
              <a:rPr lang="it-IT" sz="8000" b="1" u="sng" dirty="0">
                <a:solidFill>
                  <a:srgbClr val="9900FF"/>
                </a:solidFill>
              </a:rPr>
              <a:t>l’endocardite valvolare </a:t>
            </a:r>
            <a:r>
              <a:rPr lang="it-IT" sz="8000" dirty="0"/>
              <a:t>è basata </a:t>
            </a:r>
            <a:r>
              <a:rPr lang="it-IT" sz="8000" b="1" u="sng" dirty="0">
                <a:solidFill>
                  <a:srgbClr val="FF0000"/>
                </a:solidFill>
              </a:rPr>
              <a:t>sull'assenza di segni di infezione, di distruzione valvolare o funzione valvolare anomala</a:t>
            </a:r>
          </a:p>
          <a:p>
            <a:r>
              <a:rPr lang="it-IT" sz="8000" dirty="0" smtClean="0"/>
              <a:t>Il </a:t>
            </a:r>
            <a:r>
              <a:rPr lang="it-IT" sz="8000" dirty="0"/>
              <a:t>potenziale </a:t>
            </a:r>
            <a:r>
              <a:rPr lang="it-IT" sz="8000" b="1" u="sng" dirty="0">
                <a:solidFill>
                  <a:srgbClr val="9900FF"/>
                </a:solidFill>
              </a:rPr>
              <a:t>rischio embolico </a:t>
            </a:r>
            <a:r>
              <a:rPr lang="it-IT" sz="8000" dirty="0" smtClean="0"/>
              <a:t>da </a:t>
            </a:r>
            <a:r>
              <a:rPr lang="it-IT" sz="8000" b="1" i="1" u="sng" dirty="0" smtClean="0">
                <a:solidFill>
                  <a:srgbClr val="FF0000"/>
                </a:solidFill>
              </a:rPr>
              <a:t>l’indicazione </a:t>
            </a:r>
            <a:r>
              <a:rPr lang="it-IT" sz="8000" b="1" i="1" u="sng" dirty="0">
                <a:solidFill>
                  <a:srgbClr val="FF0000"/>
                </a:solidFill>
              </a:rPr>
              <a:t>chirurgica </a:t>
            </a:r>
            <a:r>
              <a:rPr lang="it-IT" sz="8000" b="1" i="1" u="sng" dirty="0" smtClean="0">
                <a:solidFill>
                  <a:srgbClr val="FF0000"/>
                </a:solidFill>
              </a:rPr>
              <a:t>obbligatoria</a:t>
            </a:r>
            <a:r>
              <a:rPr lang="it-IT" sz="8000" dirty="0"/>
              <a:t>, almeno per le lesioni sinistre.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47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02"/>
    </mc:Choice>
    <mc:Fallback xmlns="">
      <p:transition spd="slow" advTm="754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0000FF"/>
                </a:solidFill>
              </a:rPr>
              <a:t>Fibroelastoma</a:t>
            </a:r>
            <a:r>
              <a:rPr lang="it-IT" b="1" dirty="0">
                <a:solidFill>
                  <a:srgbClr val="0000FF"/>
                </a:solidFill>
              </a:rPr>
              <a:t> papillare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424847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u="sng" dirty="0" err="1">
                <a:solidFill>
                  <a:srgbClr val="FF0000"/>
                </a:solidFill>
              </a:rPr>
              <a:t>Fibroelastoma</a:t>
            </a:r>
            <a:r>
              <a:rPr lang="it-IT" sz="1800" b="1" u="sng" dirty="0">
                <a:solidFill>
                  <a:srgbClr val="FF0000"/>
                </a:solidFill>
              </a:rPr>
              <a:t> papillare </a:t>
            </a:r>
            <a:endParaRPr lang="it-IT" sz="1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dirty="0" smtClean="0"/>
              <a:t>Immagine </a:t>
            </a:r>
            <a:r>
              <a:rPr lang="it-IT" sz="1800" dirty="0"/>
              <a:t>di </a:t>
            </a:r>
            <a:r>
              <a:rPr lang="it-IT" sz="1800" b="1" u="sng" dirty="0">
                <a:solidFill>
                  <a:srgbClr val="FF0000"/>
                </a:solidFill>
              </a:rPr>
              <a:t>tomografia computerizzata cardiaca </a:t>
            </a:r>
            <a:r>
              <a:rPr lang="it-IT" sz="1800" dirty="0" smtClean="0"/>
              <a:t>mostra </a:t>
            </a:r>
            <a:r>
              <a:rPr lang="it-IT" sz="1800" dirty="0"/>
              <a:t>una </a:t>
            </a:r>
            <a:r>
              <a:rPr lang="it-IT" sz="1800" b="1" u="sng" dirty="0">
                <a:solidFill>
                  <a:srgbClr val="FF0000"/>
                </a:solidFill>
              </a:rPr>
              <a:t>lesione papillare di 1,3 cm</a:t>
            </a:r>
            <a:r>
              <a:rPr lang="it-IT" sz="1800" dirty="0"/>
              <a:t> ( freccia ) </a:t>
            </a:r>
            <a:r>
              <a:rPr lang="it-IT" sz="1800" b="1" u="sng" dirty="0">
                <a:solidFill>
                  <a:srgbClr val="0000FF"/>
                </a:solidFill>
              </a:rPr>
              <a:t>collegata alla valvola aortica sinistra </a:t>
            </a:r>
            <a:r>
              <a:rPr lang="it-IT" sz="1800" dirty="0"/>
              <a:t>da un gambo stretto. ( B ) </a:t>
            </a:r>
            <a:r>
              <a:rPr lang="it-IT" sz="1800" b="1" u="sng" dirty="0">
                <a:solidFill>
                  <a:srgbClr val="0000FF"/>
                </a:solidFill>
              </a:rPr>
              <a:t>Immagine di tomografia computerizzata cardiaca </a:t>
            </a:r>
            <a:r>
              <a:rPr lang="it-IT" sz="1800" b="1" u="sng" dirty="0" smtClean="0">
                <a:solidFill>
                  <a:srgbClr val="0000FF"/>
                </a:solidFill>
              </a:rPr>
              <a:t> </a:t>
            </a:r>
            <a:r>
              <a:rPr lang="it-IT" sz="1800" dirty="0" smtClean="0"/>
              <a:t>L'esemplare </a:t>
            </a:r>
            <a:r>
              <a:rPr lang="it-IT" sz="1800" dirty="0"/>
              <a:t>lordo resecato ( C ) – </a:t>
            </a:r>
            <a:r>
              <a:rPr lang="it-IT" sz="2400" b="1" u="sng" dirty="0">
                <a:solidFill>
                  <a:srgbClr val="FF0000"/>
                </a:solidFill>
              </a:rPr>
              <a:t>sembra un anemone di mare </a:t>
            </a:r>
            <a:r>
              <a:rPr lang="it-IT" sz="1800" dirty="0"/>
              <a:t>-  e la </a:t>
            </a:r>
            <a:r>
              <a:rPr lang="it-IT" sz="1800" b="1" dirty="0">
                <a:solidFill>
                  <a:srgbClr val="0000FF"/>
                </a:solidFill>
              </a:rPr>
              <a:t>sezione istologica ( D ) rivelano </a:t>
            </a:r>
            <a:r>
              <a:rPr lang="it-IT" sz="1800" b="1" i="1" u="sng" dirty="0">
                <a:solidFill>
                  <a:srgbClr val="006600"/>
                </a:solidFill>
              </a:rPr>
              <a:t>molteplici fronde papillari </a:t>
            </a:r>
            <a:r>
              <a:rPr lang="it-IT" sz="1800" b="1" dirty="0">
                <a:solidFill>
                  <a:srgbClr val="0000FF"/>
                </a:solidFill>
              </a:rPr>
              <a:t>derivanti da un gambo centrale</a:t>
            </a:r>
            <a:r>
              <a:rPr lang="it-IT" sz="1800" dirty="0"/>
              <a:t>.</a:t>
            </a:r>
          </a:p>
          <a:p>
            <a:pPr marL="0" indent="0">
              <a:buNone/>
            </a:pPr>
            <a:endParaRPr lang="it-IT" sz="1800" dirty="0" smtClean="0"/>
          </a:p>
        </p:txBody>
      </p:sp>
      <p:pic>
        <p:nvPicPr>
          <p:cNvPr id="7170" name="Picture 2" descr="https://ars.els-cdn.com/content/image/1-s2.0-S1556086415001094-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204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44008" y="4725145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6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4"/>
    </mc:Choice>
    <mc:Fallback xmlns="">
      <p:transition spd="slow" advTm="303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3316</Words>
  <Application>Microsoft Office PowerPoint</Application>
  <PresentationFormat>Presentazione su schermo (4:3)</PresentationFormat>
  <Paragraphs>404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XXVIII CONGRESSO NAZIONALE ANCE 4-7 Ottobre 2018, Giardini Naxos (ME)  Congresso Nazionale ANCE Centro Congressi Hilton Giardini Naxos Taormina- ME</vt:lpstr>
      <vt:lpstr>TUMORI PRIMITIVI CARDIACI BENIGNI E MALIGNI The 2015 WHO Classification of Tumors of the Heart and Pericardium – Tabella 1</vt:lpstr>
      <vt:lpstr>TUMORI CARDIACI PRIMITIVI</vt:lpstr>
      <vt:lpstr>TUMORI CARDIACI PRIMITIVI</vt:lpstr>
      <vt:lpstr>TUMORI CARDIACI PRIMARI - COMPLICANZE</vt:lpstr>
      <vt:lpstr>MIXOMA CARDIACO</vt:lpstr>
      <vt:lpstr>Mixoma cardiaco</vt:lpstr>
      <vt:lpstr>FIBROELASTOMI</vt:lpstr>
      <vt:lpstr>Fibroelastoma papillare</vt:lpstr>
      <vt:lpstr>TUMORI CARDIACI – ECOCG: 1) MIXOMA ATRIO SN –  2) FE PAPILLARE</vt:lpstr>
      <vt:lpstr>TUMORI PRIMITIVI MALIGNI CARDIACI - SARCOMI</vt:lpstr>
      <vt:lpstr>Sarcomi cardiaci</vt:lpstr>
      <vt:lpstr>Prevalence and pathology of primary cardiac tumours Cristina Basso, Stefania Rizzo, Marialuisa Valente, Gaetano Thiene –  Cardiovascular Medicine 2012;15(1):18–29 Primary cardiac and pericardial tumours at the Cardiovascular Pathology Unit, University of Padua (1970–2004): total n = 210 cases.</vt:lpstr>
      <vt:lpstr>TUMORI CARDIACI SECONDARI MTS</vt:lpstr>
      <vt:lpstr>TUMORI CARDIACI METASTATICI</vt:lpstr>
      <vt:lpstr>TUMORI PRIMITIVI E MTS CARDIACI – CONSIDERAZIONI MEDICO LEGALI Legge 222 / 1984 Artt. 1 e 2,  </vt:lpstr>
      <vt:lpstr>  TUMORI PRIMITIVI E MTS CARDIACI – Normativa Invalidità Civile   </vt:lpstr>
      <vt:lpstr>TUMORI CARDIACI PRIMITIVI  E MTS – PARAMETRI ML</vt:lpstr>
      <vt:lpstr> TUMORI CARDIACI PRIMITIVI E METASTATICI – INVALIDITA’ PENSIONABILE INPS  </vt:lpstr>
      <vt:lpstr>Tabelle invalidità civile – Tumori  Decreto Ministeriale - Ministero della Sanità - 5 febbraio 1992</vt:lpstr>
      <vt:lpstr> TUMORI CARDIACI PRIMITIVI E METASTATICI – INVALIDITA’ CIVILE </vt:lpstr>
      <vt:lpstr>TUMORI PRIMARI CARDIACI – TUMORI DEL MEDIASTINO - AOI E POI INPS – GASAN WEB INPS</vt:lpstr>
      <vt:lpstr>AOI/POI ACCOLTE INPS PER PATOLOGIA</vt:lpstr>
      <vt:lpstr>CASI CLINICI VERSAMENTO PERICARDICO MALIGNO</vt:lpstr>
      <vt:lpstr>CASI CLINICI VERSAMENTO PERICARDICO MALIGNO</vt:lpstr>
      <vt:lpstr>TUMORI CARDIACI PRIMITIVI E SECONDARI. VALUTAZIONE MEDICO LEGALE IN AMBITO PREVIDENZIALE ED ASSISTENZIALE.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XXVIII CONGRESSO NAZIONALE ANCE Congresso Nazionale ANCE 4-7 Ottobre 2018, Giardini Naxos (ME) « Il ruolo della cardiologia del territorio nella prevenzione cardiovascolare» Centro Congressi Hilton Giardini Naxos Taormina- ME</dc:title>
  <dc:creator>Porrone Angelo</dc:creator>
  <cp:lastModifiedBy>Utente Windows</cp:lastModifiedBy>
  <cp:revision>186</cp:revision>
  <cp:lastPrinted>2018-10-02T13:38:54Z</cp:lastPrinted>
  <dcterms:created xsi:type="dcterms:W3CDTF">2018-07-11T11:52:29Z</dcterms:created>
  <dcterms:modified xsi:type="dcterms:W3CDTF">2018-10-03T12:27:35Z</dcterms:modified>
</cp:coreProperties>
</file>