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tiff" ContentType="image/tiff"/>
  <Default Extension="rels" ContentType="application/vnd.openxmlformats-package.relationships+xml"/>
  <Default Extension="wdp" ContentType="image/vnd.ms-photo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handoutMasterIdLst>
    <p:handoutMasterId r:id="rId32"/>
  </p:handoutMasterIdLst>
  <p:sldIdLst>
    <p:sldId id="431" r:id="rId2"/>
    <p:sldId id="443" r:id="rId3"/>
    <p:sldId id="444" r:id="rId4"/>
    <p:sldId id="454" r:id="rId5"/>
    <p:sldId id="455" r:id="rId6"/>
    <p:sldId id="437" r:id="rId7"/>
    <p:sldId id="439" r:id="rId8"/>
    <p:sldId id="447" r:id="rId9"/>
    <p:sldId id="436" r:id="rId10"/>
    <p:sldId id="438" r:id="rId11"/>
    <p:sldId id="435" r:id="rId12"/>
    <p:sldId id="434" r:id="rId13"/>
    <p:sldId id="440" r:id="rId14"/>
    <p:sldId id="445" r:id="rId15"/>
    <p:sldId id="446" r:id="rId16"/>
    <p:sldId id="441" r:id="rId17"/>
    <p:sldId id="452" r:id="rId18"/>
    <p:sldId id="448" r:id="rId19"/>
    <p:sldId id="459" r:id="rId20"/>
    <p:sldId id="449" r:id="rId21"/>
    <p:sldId id="458" r:id="rId22"/>
    <p:sldId id="442" r:id="rId23"/>
    <p:sldId id="453" r:id="rId24"/>
    <p:sldId id="450" r:id="rId25"/>
    <p:sldId id="451" r:id="rId26"/>
    <p:sldId id="460" r:id="rId27"/>
    <p:sldId id="456" r:id="rId28"/>
    <p:sldId id="457" r:id="rId29"/>
    <p:sldId id="461" r:id="rId30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4032" userDrawn="1">
          <p15:clr>
            <a:srgbClr val="A4A3A4"/>
          </p15:clr>
        </p15:guide>
        <p15:guide id="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2B43"/>
    <a:srgbClr val="0080FF"/>
    <a:srgbClr val="000000"/>
    <a:srgbClr val="FCFDDD"/>
    <a:srgbClr val="FEEE9E"/>
    <a:srgbClr val="FFC000"/>
    <a:srgbClr val="E657F6"/>
    <a:srgbClr val="A74FF8"/>
    <a:srgbClr val="80FF00"/>
    <a:srgbClr val="41AC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C2FFA5D-87B4-456A-9821-1D502468CF0F}" styleName="Stile con tema 1 - Color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Stile con tema 1 - Colore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DCAF9ED-07DC-4A11-8D7F-57B35C25682E}" styleName="Stile medio 1 - Colore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D03447BB-5D67-496B-8E87-E561075AD55C}" styleName="Stile scuro 1 - Colore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FECB4D8-DB02-4DC6-A0A2-4F2EBAE1DC90}" styleName="Stile medio 1 - Colore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Stile medio 1 - Color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FABFCF23-3B69-468F-B69F-88F6DE6A72F2}" styleName="Stile medio 1 - Color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B301B821-A1FF-4177-AEE7-76D212191A09}" styleName="Stile medio 1 - Color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F5AB1C69-6EDB-4FF4-983F-18BD219EF322}" styleName="Stile medio 2 - Color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5BE263C-DBD7-4A20-BB59-AAB30ACAA65A}" styleName="Stile medio 3 - Color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2DE63D5-997A-4646-A377-4702673A728D}" styleName="Stile chiaro 2 - Colore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EB344D84-9AFB-497E-A393-DC336BA19D2E}" styleName="Stile medio 3 - Colore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Stile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Stile chi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essuno stile, nessuna grigli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Stile con tema 1 - Colore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Stile con tema 1 - Colore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E269D01E-BC32-4049-B463-5C60D7B0CCD2}" styleName="Stile con tema 2 - Colore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929F9F4-4A8F-4326-A1B4-22849713DDAB}" styleName="Stile scuro 1 - Colore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Stile scuro 1 - Colore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Stile scuro 2 - Colore 1/Color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25E5076-3810-47DD-B79F-674D7AD40C01}" styleName="Stile scuro 1 - Color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Stile scuro 1 - Colore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Stile scuro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8FB837D-C827-4EFA-A057-4D05807E0F7C}" styleName="Stile con tema 1 - Colore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843" autoAdjust="0"/>
    <p:restoredTop sz="92780" autoAdjust="0"/>
  </p:normalViewPr>
  <p:slideViewPr>
    <p:cSldViewPr>
      <p:cViewPr varScale="1">
        <p:scale>
          <a:sx n="90" d="100"/>
          <a:sy n="90" d="100"/>
        </p:scale>
        <p:origin x="232" y="400"/>
      </p:cViewPr>
      <p:guideLst>
        <p:guide orient="horz" pos="4032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7" d="100"/>
        <a:sy n="107" d="100"/>
      </p:scale>
      <p:origin x="0" y="0"/>
    </p:cViewPr>
  </p:sorterViewPr>
  <p:notesViewPr>
    <p:cSldViewPr>
      <p:cViewPr varScale="1">
        <p:scale>
          <a:sx n="76" d="100"/>
          <a:sy n="76" d="100"/>
        </p:scale>
        <p:origin x="-3728" y="-11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notesMaster" Target="notesMasters/notesMaster1.xml"/><Relationship Id="rId32" Type="http://schemas.openxmlformats.org/officeDocument/2006/relationships/handoutMaster" Target="handoutMasters/handoutMaster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esProps" Target="presProps.xml"/><Relationship Id="rId34" Type="http://schemas.openxmlformats.org/officeDocument/2006/relationships/viewProps" Target="viewProps.xml"/><Relationship Id="rId35" Type="http://schemas.openxmlformats.org/officeDocument/2006/relationships/theme" Target="theme/theme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cs typeface="Arial" charset="0"/>
              </a:defRPr>
            </a:lvl1pPr>
          </a:lstStyle>
          <a:p>
            <a:pPr>
              <a:defRPr/>
            </a:pPr>
            <a:fld id="{017643CB-41D3-8E4F-B8A9-41BFB4B6E0A8}" type="datetimeFigureOut">
              <a:rPr lang="it-IT"/>
              <a:pPr>
                <a:defRPr/>
              </a:pPr>
              <a:t>29/09/18</a:t>
            </a:fld>
            <a:endParaRPr lang="it-IT"/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cs typeface="Arial" charset="0"/>
              </a:defRPr>
            </a:lvl1pPr>
          </a:lstStyle>
          <a:p>
            <a:pPr>
              <a:defRPr/>
            </a:pPr>
            <a:fld id="{6755B197-2B4B-0F4B-A89C-43D985E1D071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888221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  <a:cs typeface="Arial" charset="0"/>
              </a:defRPr>
            </a:lvl1pPr>
          </a:lstStyle>
          <a:p>
            <a:pPr>
              <a:defRPr/>
            </a:pPr>
            <a:fld id="{F07C6E6E-8D04-104E-B507-C30BC48A24C8}" type="datetimeFigureOut">
              <a:rPr lang="it-IT"/>
              <a:pPr>
                <a:defRPr/>
              </a:pPr>
              <a:t>29/09/18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it-IT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it-IT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  <a:cs typeface="Arial" charset="0"/>
              </a:defRPr>
            </a:lvl1pPr>
          </a:lstStyle>
          <a:p>
            <a:pPr>
              <a:defRPr/>
            </a:pPr>
            <a:fld id="{C203142A-05F0-1848-B8E4-03A6AB9572F5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514181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203142A-05F0-1848-B8E4-03A6AB9572F5}" type="slidenum">
              <a:rPr lang="it-IT" smtClean="0"/>
              <a:pPr>
                <a:defRPr/>
              </a:pPr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9831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Sinergia,</a:t>
            </a:r>
            <a:r>
              <a:rPr lang="it-IT" baseline="0" dirty="0"/>
              <a:t> non contrapposizione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203142A-05F0-1848-B8E4-03A6AB9572F5}" type="slidenum">
              <a:rPr lang="it-IT" smtClean="0"/>
              <a:pPr>
                <a:defRPr/>
              </a:pPr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526220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203142A-05F0-1848-B8E4-03A6AB9572F5}" type="slidenum">
              <a:rPr lang="it-IT" smtClean="0"/>
              <a:pPr>
                <a:defRPr/>
              </a:pPr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143469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203142A-05F0-1848-B8E4-03A6AB9572F5}" type="slidenum">
              <a:rPr lang="it-IT" smtClean="0"/>
              <a:pPr>
                <a:defRPr/>
              </a:pPr>
              <a:t>29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300683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/>
          <p:cNvSpPr txBox="1"/>
          <p:nvPr userDrawn="1"/>
        </p:nvSpPr>
        <p:spPr>
          <a:xfrm rot="16200000">
            <a:off x="-2407980" y="3152388"/>
            <a:ext cx="50467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© D. Capodanno | </a:t>
            </a:r>
            <a:r>
              <a:rPr lang="it-IT" sz="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University</a:t>
            </a:r>
            <a:r>
              <a:rPr lang="it-IT" sz="900" baseline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of Catania | CAST </a:t>
            </a:r>
            <a:r>
              <a:rPr lang="it-IT" sz="900" baseline="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Policlinico-V.Emanuele</a:t>
            </a:r>
            <a:r>
              <a:rPr lang="it-IT" sz="900" baseline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Catania</a:t>
            </a:r>
            <a:endParaRPr lang="it-IT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Segnaposto testo 7"/>
          <p:cNvSpPr>
            <a:spLocks noGrp="1"/>
          </p:cNvSpPr>
          <p:nvPr>
            <p:ph type="body" sz="quarter" idx="10"/>
          </p:nvPr>
        </p:nvSpPr>
        <p:spPr>
          <a:xfrm>
            <a:off x="4953000" y="6096000"/>
            <a:ext cx="7010400" cy="533400"/>
          </a:xfrm>
          <a:prstGeom prst="rect">
            <a:avLst/>
          </a:prstGeom>
        </p:spPr>
        <p:txBody>
          <a:bodyPr anchor="b"/>
          <a:lstStyle>
            <a:lvl1pPr marL="0" indent="0" algn="r">
              <a:buFont typeface="Arial" charset="0"/>
              <a:buNone/>
              <a:defRPr sz="1000" b="0" i="0"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900" b="0" i="0">
                <a:latin typeface="Arial" charset="0"/>
                <a:ea typeface="Arial" charset="0"/>
                <a:cs typeface="Arial" charset="0"/>
              </a:defRPr>
            </a:lvl2pPr>
            <a:lvl3pPr marL="914400" indent="0">
              <a:buNone/>
              <a:defRPr sz="900" b="0" i="0">
                <a:latin typeface="Arial" charset="0"/>
                <a:ea typeface="Arial" charset="0"/>
                <a:cs typeface="Arial" charset="0"/>
              </a:defRPr>
            </a:lvl3pPr>
            <a:lvl4pPr marL="1371600" indent="0">
              <a:buNone/>
              <a:defRPr sz="900" b="0" i="0">
                <a:latin typeface="Arial" charset="0"/>
                <a:ea typeface="Arial" charset="0"/>
                <a:cs typeface="Arial" charset="0"/>
              </a:defRPr>
            </a:lvl4pPr>
            <a:lvl5pPr marL="1828800" indent="0">
              <a:buNone/>
              <a:defRPr sz="900" b="0" i="0"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endParaRPr lang="it-IT" dirty="0"/>
          </a:p>
        </p:txBody>
      </p:sp>
      <p:sp>
        <p:nvSpPr>
          <p:cNvPr id="13" name="Rettangolo 12"/>
          <p:cNvSpPr/>
          <p:nvPr userDrawn="1"/>
        </p:nvSpPr>
        <p:spPr bwMode="auto">
          <a:xfrm>
            <a:off x="-1" y="0"/>
            <a:ext cx="12192001" cy="99060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1" i="1" u="none" strike="noStrike" cap="none" normalizeH="0" baseline="0">
              <a:ln>
                <a:noFill/>
              </a:ln>
              <a:solidFill>
                <a:srgbClr val="FFCC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ヒラギノ角ゴ Pro W3" pitchFamily="112" charset="-128"/>
            </a:endParaRPr>
          </a:p>
        </p:txBody>
      </p:sp>
      <p:sp>
        <p:nvSpPr>
          <p:cNvPr id="9" name="Titolo 1"/>
          <p:cNvSpPr>
            <a:spLocks noGrp="1"/>
          </p:cNvSpPr>
          <p:nvPr>
            <p:ph type="title"/>
          </p:nvPr>
        </p:nvSpPr>
        <p:spPr>
          <a:xfrm>
            <a:off x="762000" y="106362"/>
            <a:ext cx="11201400" cy="777875"/>
          </a:xfrm>
          <a:prstGeom prst="rect">
            <a:avLst/>
          </a:prstGeom>
        </p:spPr>
        <p:txBody>
          <a:bodyPr anchor="b"/>
          <a:lstStyle>
            <a:lvl1pPr algn="r">
              <a:defRPr b="0">
                <a:solidFill>
                  <a:srgbClr val="002060"/>
                </a:solidFill>
              </a:defRPr>
            </a:lvl1pPr>
          </a:lstStyle>
          <a:p>
            <a:r>
              <a:rPr lang="it-IT"/>
              <a:t>Fare clic per modificare stile</a:t>
            </a:r>
          </a:p>
        </p:txBody>
      </p:sp>
    </p:spTree>
    <p:extLst>
      <p:ext uri="{BB962C8B-B14F-4D97-AF65-F5344CB8AC3E}">
        <p14:creationId xmlns:p14="http://schemas.microsoft.com/office/powerpoint/2010/main" val="1060559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wipe dir="r"/>
      </p:transition>
    </mc:Choice>
    <mc:Fallback xmlns="">
      <p:transition>
        <p:wipe dir="r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/>
          <p:cNvSpPr txBox="1"/>
          <p:nvPr userDrawn="1"/>
        </p:nvSpPr>
        <p:spPr>
          <a:xfrm rot="16200000">
            <a:off x="-2407980" y="3152388"/>
            <a:ext cx="50467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© D. Capodanno | </a:t>
            </a:r>
            <a:r>
              <a:rPr lang="it-IT" sz="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University</a:t>
            </a:r>
            <a:r>
              <a:rPr lang="it-IT" sz="900" baseline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of Catania | CAST </a:t>
            </a:r>
            <a:r>
              <a:rPr lang="it-IT" sz="900" baseline="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Policlinico-V.Emanuele</a:t>
            </a:r>
            <a:r>
              <a:rPr lang="it-IT" sz="900" baseline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Catania</a:t>
            </a:r>
            <a:endParaRPr lang="it-IT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Segnaposto testo 7"/>
          <p:cNvSpPr>
            <a:spLocks noGrp="1"/>
          </p:cNvSpPr>
          <p:nvPr>
            <p:ph type="body" sz="quarter" idx="10"/>
          </p:nvPr>
        </p:nvSpPr>
        <p:spPr>
          <a:xfrm>
            <a:off x="4953000" y="6096000"/>
            <a:ext cx="7010400" cy="533400"/>
          </a:xfrm>
          <a:prstGeom prst="rect">
            <a:avLst/>
          </a:prstGeom>
        </p:spPr>
        <p:txBody>
          <a:bodyPr anchor="b"/>
          <a:lstStyle>
            <a:lvl1pPr marL="0" indent="0" algn="r">
              <a:buFont typeface="Arial" charset="0"/>
              <a:buNone/>
              <a:defRPr sz="1000" b="0" i="0"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900" b="0" i="0">
                <a:latin typeface="Arial" charset="0"/>
                <a:ea typeface="Arial" charset="0"/>
                <a:cs typeface="Arial" charset="0"/>
              </a:defRPr>
            </a:lvl2pPr>
            <a:lvl3pPr marL="914400" indent="0">
              <a:buNone/>
              <a:defRPr sz="900" b="0" i="0">
                <a:latin typeface="Arial" charset="0"/>
                <a:ea typeface="Arial" charset="0"/>
                <a:cs typeface="Arial" charset="0"/>
              </a:defRPr>
            </a:lvl3pPr>
            <a:lvl4pPr marL="1371600" indent="0">
              <a:buNone/>
              <a:defRPr sz="900" b="0" i="0">
                <a:latin typeface="Arial" charset="0"/>
                <a:ea typeface="Arial" charset="0"/>
                <a:cs typeface="Arial" charset="0"/>
              </a:defRPr>
            </a:lvl4pPr>
            <a:lvl5pPr marL="1828800" indent="0">
              <a:buNone/>
              <a:defRPr sz="900" b="0" i="0"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endParaRPr lang="it-IT" dirty="0"/>
          </a:p>
        </p:txBody>
      </p:sp>
      <p:sp>
        <p:nvSpPr>
          <p:cNvPr id="13" name="Rettangolo 12"/>
          <p:cNvSpPr/>
          <p:nvPr userDrawn="1"/>
        </p:nvSpPr>
        <p:spPr bwMode="auto">
          <a:xfrm>
            <a:off x="-1" y="0"/>
            <a:ext cx="12192001" cy="99060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1" i="1" u="none" strike="noStrike" cap="none" normalizeH="0" baseline="0">
              <a:ln>
                <a:noFill/>
              </a:ln>
              <a:solidFill>
                <a:srgbClr val="FFCC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ヒラギノ角ゴ Pro W3" pitchFamily="112" charset="-128"/>
            </a:endParaRPr>
          </a:p>
        </p:txBody>
      </p:sp>
      <p:sp>
        <p:nvSpPr>
          <p:cNvPr id="9" name="Titolo 1"/>
          <p:cNvSpPr>
            <a:spLocks noGrp="1"/>
          </p:cNvSpPr>
          <p:nvPr>
            <p:ph type="title"/>
          </p:nvPr>
        </p:nvSpPr>
        <p:spPr>
          <a:xfrm>
            <a:off x="762000" y="106362"/>
            <a:ext cx="11201400" cy="777875"/>
          </a:xfrm>
          <a:prstGeom prst="rect">
            <a:avLst/>
          </a:prstGeom>
        </p:spPr>
        <p:txBody>
          <a:bodyPr anchor="b"/>
          <a:lstStyle>
            <a:lvl1pPr algn="r">
              <a:defRPr b="0">
                <a:solidFill>
                  <a:srgbClr val="002060"/>
                </a:solidFill>
              </a:defRPr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6" name="Rettangolo 5"/>
          <p:cNvSpPr/>
          <p:nvPr userDrawn="1"/>
        </p:nvSpPr>
        <p:spPr bwMode="auto">
          <a:xfrm>
            <a:off x="-1" y="990600"/>
            <a:ext cx="12192001" cy="381000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1" i="1" u="none" strike="noStrike" cap="none" normalizeH="0" baseline="0">
              <a:ln>
                <a:noFill/>
              </a:ln>
              <a:solidFill>
                <a:srgbClr val="FFCC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ヒラギノ角ゴ Pro W3" pitchFamily="112" charset="-128"/>
            </a:endParaRPr>
          </a:p>
        </p:txBody>
      </p:sp>
      <p:sp>
        <p:nvSpPr>
          <p:cNvPr id="10" name="Segnaposto testo 4"/>
          <p:cNvSpPr>
            <a:spLocks noGrp="1"/>
          </p:cNvSpPr>
          <p:nvPr>
            <p:ph type="body" sz="quarter" idx="11"/>
          </p:nvPr>
        </p:nvSpPr>
        <p:spPr>
          <a:xfrm>
            <a:off x="0" y="990600"/>
            <a:ext cx="11963400" cy="381000"/>
          </a:xfrm>
          <a:prstGeom prst="rect">
            <a:avLst/>
          </a:prstGeom>
          <a:ln>
            <a:noFill/>
          </a:ln>
        </p:spPr>
        <p:txBody>
          <a:bodyPr/>
          <a:lstStyle>
            <a:lvl1pPr algn="r">
              <a:defRPr sz="1800" b="0" i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algn="r">
              <a:defRPr sz="1200" b="0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2pPr>
            <a:lvl3pPr algn="r">
              <a:defRPr sz="1100" b="0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3pPr>
            <a:lvl4pPr algn="r">
              <a:defRPr sz="1050" b="0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4pPr>
            <a:lvl5pPr algn="r">
              <a:defRPr sz="1050" b="0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806321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wipe dir="r"/>
      </p:transition>
    </mc:Choice>
    <mc:Fallback xmlns="">
      <p:transition>
        <p:wipe dir="r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 userDrawn="1"/>
        </p:nvSpPr>
        <p:spPr>
          <a:xfrm rot="16200000">
            <a:off x="-2407980" y="3152388"/>
            <a:ext cx="50467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© D. Capodanno | University</a:t>
            </a:r>
            <a:r>
              <a:rPr lang="en-US" sz="900" baseline="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of Catania | CAST </a:t>
            </a:r>
            <a:r>
              <a:rPr lang="en-US" sz="900" baseline="0" noProof="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Policlinico-V.Emanuele</a:t>
            </a:r>
            <a:r>
              <a:rPr lang="en-US" sz="900" baseline="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Catania</a:t>
            </a:r>
            <a:endParaRPr lang="en-US" sz="900" noProof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Rettangolo 6"/>
          <p:cNvSpPr/>
          <p:nvPr userDrawn="1"/>
        </p:nvSpPr>
        <p:spPr bwMode="auto">
          <a:xfrm>
            <a:off x="-1" y="0"/>
            <a:ext cx="12192001" cy="990600"/>
          </a:xfrm>
          <a:prstGeom prst="rect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1" i="1" u="none" strike="noStrike" cap="none" normalizeH="0" baseline="0">
              <a:ln>
                <a:noFill/>
              </a:ln>
              <a:solidFill>
                <a:srgbClr val="FFCC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ヒラギノ角ゴ Pro W3" pitchFamily="112" charset="-128"/>
            </a:endParaRPr>
          </a:p>
        </p:txBody>
      </p:sp>
      <p:sp>
        <p:nvSpPr>
          <p:cNvPr id="10" name="Titolo 1"/>
          <p:cNvSpPr>
            <a:spLocks noGrp="1"/>
          </p:cNvSpPr>
          <p:nvPr>
            <p:ph type="title"/>
          </p:nvPr>
        </p:nvSpPr>
        <p:spPr>
          <a:xfrm>
            <a:off x="762000" y="106362"/>
            <a:ext cx="11201400" cy="777875"/>
          </a:xfrm>
          <a:prstGeom prst="rect">
            <a:avLst/>
          </a:prstGeom>
        </p:spPr>
        <p:txBody>
          <a:bodyPr anchor="b"/>
          <a:lstStyle>
            <a:lvl1pPr algn="r">
              <a:defRPr b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11" name="Segnaposto testo 7"/>
          <p:cNvSpPr>
            <a:spLocks noGrp="1"/>
          </p:cNvSpPr>
          <p:nvPr>
            <p:ph type="body" sz="quarter" idx="10"/>
          </p:nvPr>
        </p:nvSpPr>
        <p:spPr>
          <a:xfrm>
            <a:off x="4953000" y="6096000"/>
            <a:ext cx="7010400" cy="533400"/>
          </a:xfrm>
          <a:prstGeom prst="rect">
            <a:avLst/>
          </a:prstGeom>
        </p:spPr>
        <p:txBody>
          <a:bodyPr anchor="b"/>
          <a:lstStyle>
            <a:lvl1pPr marL="0" indent="0" algn="r">
              <a:buFont typeface="Arial" charset="0"/>
              <a:buNone/>
              <a:defRPr sz="1000" b="0" i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900" b="0" i="0">
                <a:latin typeface="Arial" charset="0"/>
                <a:ea typeface="Arial" charset="0"/>
                <a:cs typeface="Arial" charset="0"/>
              </a:defRPr>
            </a:lvl2pPr>
            <a:lvl3pPr marL="914400" indent="0">
              <a:buNone/>
              <a:defRPr sz="900" b="0" i="0">
                <a:latin typeface="Arial" charset="0"/>
                <a:ea typeface="Arial" charset="0"/>
                <a:cs typeface="Arial" charset="0"/>
              </a:defRPr>
            </a:lvl3pPr>
            <a:lvl4pPr marL="1371600" indent="0">
              <a:buNone/>
              <a:defRPr sz="900" b="0" i="0">
                <a:latin typeface="Arial" charset="0"/>
                <a:ea typeface="Arial" charset="0"/>
                <a:cs typeface="Arial" charset="0"/>
              </a:defRPr>
            </a:lvl4pPr>
            <a:lvl5pPr marL="1828800" indent="0">
              <a:buNone/>
              <a:defRPr sz="900" b="0" i="0"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7365893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>
        <p:wipe dir="r"/>
      </p:transition>
    </mc:Choice>
    <mc:Fallback xmlns="">
      <p:transition>
        <p:wipe dir="r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yout personalizza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 userDrawn="1"/>
        </p:nvSpPr>
        <p:spPr>
          <a:xfrm rot="16200000">
            <a:off x="-2407980" y="3152388"/>
            <a:ext cx="50467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© D. Capodanno | University</a:t>
            </a:r>
            <a:r>
              <a:rPr lang="en-US" sz="900" baseline="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of Catania | CAST </a:t>
            </a:r>
            <a:r>
              <a:rPr lang="en-US" sz="900" baseline="0" noProof="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Policlinico-V.Emanuele</a:t>
            </a:r>
            <a:r>
              <a:rPr lang="en-US" sz="900" baseline="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Catania</a:t>
            </a:r>
            <a:endParaRPr lang="en-US" sz="900" noProof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Rettangolo 6"/>
          <p:cNvSpPr/>
          <p:nvPr userDrawn="1"/>
        </p:nvSpPr>
        <p:spPr bwMode="auto">
          <a:xfrm>
            <a:off x="-1" y="0"/>
            <a:ext cx="12192001" cy="990600"/>
          </a:xfrm>
          <a:prstGeom prst="rect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1" i="1" u="none" strike="noStrike" cap="none" normalizeH="0" baseline="0">
              <a:ln>
                <a:noFill/>
              </a:ln>
              <a:solidFill>
                <a:srgbClr val="FFCC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ヒラギノ角ゴ Pro W3" pitchFamily="112" charset="-128"/>
            </a:endParaRPr>
          </a:p>
        </p:txBody>
      </p:sp>
      <p:sp>
        <p:nvSpPr>
          <p:cNvPr id="10" name="Titolo 1"/>
          <p:cNvSpPr>
            <a:spLocks noGrp="1"/>
          </p:cNvSpPr>
          <p:nvPr>
            <p:ph type="title"/>
          </p:nvPr>
        </p:nvSpPr>
        <p:spPr>
          <a:xfrm>
            <a:off x="762000" y="106362"/>
            <a:ext cx="11201400" cy="777875"/>
          </a:xfrm>
          <a:prstGeom prst="rect">
            <a:avLst/>
          </a:prstGeom>
        </p:spPr>
        <p:txBody>
          <a:bodyPr anchor="b"/>
          <a:lstStyle>
            <a:lvl1pPr algn="r">
              <a:defRPr b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11" name="Segnaposto testo 7"/>
          <p:cNvSpPr>
            <a:spLocks noGrp="1"/>
          </p:cNvSpPr>
          <p:nvPr>
            <p:ph type="body" sz="quarter" idx="10"/>
          </p:nvPr>
        </p:nvSpPr>
        <p:spPr>
          <a:xfrm>
            <a:off x="4953000" y="6096000"/>
            <a:ext cx="7010400" cy="533400"/>
          </a:xfrm>
          <a:prstGeom prst="rect">
            <a:avLst/>
          </a:prstGeom>
        </p:spPr>
        <p:txBody>
          <a:bodyPr anchor="b"/>
          <a:lstStyle>
            <a:lvl1pPr marL="0" indent="0" algn="r">
              <a:buFont typeface="Arial" charset="0"/>
              <a:buNone/>
              <a:defRPr sz="1000" b="0" i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900" b="0" i="0">
                <a:latin typeface="Arial" charset="0"/>
                <a:ea typeface="Arial" charset="0"/>
                <a:cs typeface="Arial" charset="0"/>
              </a:defRPr>
            </a:lvl2pPr>
            <a:lvl3pPr marL="914400" indent="0">
              <a:buNone/>
              <a:defRPr sz="900" b="0" i="0">
                <a:latin typeface="Arial" charset="0"/>
                <a:ea typeface="Arial" charset="0"/>
                <a:cs typeface="Arial" charset="0"/>
              </a:defRPr>
            </a:lvl3pPr>
            <a:lvl4pPr marL="1371600" indent="0">
              <a:buNone/>
              <a:defRPr sz="900" b="0" i="0">
                <a:latin typeface="Arial" charset="0"/>
                <a:ea typeface="Arial" charset="0"/>
                <a:cs typeface="Arial" charset="0"/>
              </a:defRPr>
            </a:lvl4pPr>
            <a:lvl5pPr marL="1828800" indent="0">
              <a:buNone/>
              <a:defRPr sz="900" b="0" i="0"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endParaRPr lang="en-US" noProof="0" dirty="0"/>
          </a:p>
        </p:txBody>
      </p:sp>
      <p:sp>
        <p:nvSpPr>
          <p:cNvPr id="2" name="Rettangolo 1"/>
          <p:cNvSpPr/>
          <p:nvPr userDrawn="1"/>
        </p:nvSpPr>
        <p:spPr bwMode="auto">
          <a:xfrm>
            <a:off x="-1" y="990600"/>
            <a:ext cx="12192001" cy="381000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81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1" i="1" u="none" strike="noStrike" cap="none" normalizeH="0" baseline="0">
              <a:ln>
                <a:noFill/>
              </a:ln>
              <a:solidFill>
                <a:srgbClr val="FFCC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ヒラギノ角ゴ Pro W3" pitchFamily="112" charset="-128"/>
            </a:endParaRP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11"/>
          </p:nvPr>
        </p:nvSpPr>
        <p:spPr>
          <a:xfrm>
            <a:off x="0" y="990600"/>
            <a:ext cx="11963400" cy="381000"/>
          </a:xfrm>
          <a:prstGeom prst="rect">
            <a:avLst/>
          </a:prstGeom>
        </p:spPr>
        <p:txBody>
          <a:bodyPr/>
          <a:lstStyle>
            <a:lvl1pPr algn="r">
              <a:defRPr sz="1800" b="0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algn="r">
              <a:defRPr sz="1200" b="0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2pPr>
            <a:lvl3pPr algn="r">
              <a:defRPr sz="1100" b="0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3pPr>
            <a:lvl4pPr algn="r">
              <a:defRPr sz="1050" b="0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4pPr>
            <a:lvl5pPr algn="r">
              <a:defRPr sz="1050" b="0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733993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>
        <p:wipe dir="r"/>
      </p:transition>
    </mc:Choice>
    <mc:Fallback xmlns="">
      <p:transition>
        <p:wipe dir="r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1" tx1="lt1" bg2="dk2" tx2="lt2" accent1="accent1" accent2="accent2" accent3="accent3" accent4="accent4" accent5="accent5" accent6="accent6" hlink="hlink" folHlink="folHlink"/>
  <p:sldLayoutIdLst>
    <p:sldLayoutId id="2147483789" r:id="rId1"/>
    <p:sldLayoutId id="2147483792" r:id="rId2"/>
    <p:sldLayoutId id="2147483790" r:id="rId3"/>
    <p:sldLayoutId id="2147483791" r:id="rId4"/>
  </p:sldLayoutIdLst>
  <mc:AlternateContent xmlns:mc="http://schemas.openxmlformats.org/markup-compatibility/2006" xmlns:p14="http://schemas.microsoft.com/office/powerpoint/2010/main">
    <mc:Choice Requires="p14">
      <p:transition p14:dur="250">
        <p:wipe dir="r"/>
      </p:transition>
    </mc:Choice>
    <mc:Fallback xmlns="">
      <p:transition>
        <p:wipe dir="r"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lang="it-IT" sz="4000" b="1" kern="12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lr>
          <a:srgbClr val="FDE25E"/>
        </a:buClr>
        <a:defRPr lang="it-IT" sz="3600" b="1" i="1" kern="1200">
          <a:solidFill>
            <a:schemeClr val="tx2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30000"/>
        </a:spcBef>
        <a:spcAft>
          <a:spcPct val="0"/>
        </a:spcAft>
        <a:buClr>
          <a:schemeClr val="tx2"/>
        </a:buClr>
        <a:buSzPct val="70000"/>
        <a:buFont typeface="Wingdings 2" charset="0"/>
        <a:buChar char="¡"/>
        <a:defRPr sz="2800" b="1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3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3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3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3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3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3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3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2.jpeg"/><Relationship Id="rId5" Type="http://schemas.microsoft.com/office/2007/relationships/hdphoto" Target="../media/hdphoto1.wdp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1.tiff"/><Relationship Id="rId3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0.tiff"/><Relationship Id="rId3" Type="http://schemas.openxmlformats.org/officeDocument/2006/relationships/image" Target="../media/image13.tif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7.tiff"/><Relationship Id="rId3" Type="http://schemas.openxmlformats.org/officeDocument/2006/relationships/image" Target="../media/image8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0.tiff"/><Relationship Id="rId3" Type="http://schemas.openxmlformats.org/officeDocument/2006/relationships/image" Target="../media/image21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4" Type="http://schemas.openxmlformats.org/officeDocument/2006/relationships/image" Target="../media/image4.tiff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3.tif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2.jpeg"/><Relationship Id="rId5" Type="http://schemas.microsoft.com/office/2007/relationships/hdphoto" Target="../media/hdphoto1.wdp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png"/><Relationship Id="rId3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7.tiff"/><Relationship Id="rId3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7.tiff"/><Relationship Id="rId3" Type="http://schemas.openxmlformats.org/officeDocument/2006/relationships/image" Target="../media/image8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9.tiff"/><Relationship Id="rId3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5"/>
          <a:stretch/>
        </p:blipFill>
        <p:spPr>
          <a:xfrm>
            <a:off x="0" y="0"/>
            <a:ext cx="12206287" cy="6858000"/>
          </a:xfrm>
          <a:prstGeom prst="rect">
            <a:avLst/>
          </a:prstGeom>
        </p:spPr>
      </p:pic>
      <p:sp>
        <p:nvSpPr>
          <p:cNvPr id="19" name="Figura a mano libera 18"/>
          <p:cNvSpPr/>
          <p:nvPr/>
        </p:nvSpPr>
        <p:spPr bwMode="auto">
          <a:xfrm>
            <a:off x="4714875" y="-28575"/>
            <a:ext cx="7491412" cy="6915150"/>
          </a:xfrm>
          <a:custGeom>
            <a:avLst/>
            <a:gdLst>
              <a:gd name="connsiteX0" fmla="*/ 7472363 w 7472363"/>
              <a:gd name="connsiteY0" fmla="*/ 0 h 6915150"/>
              <a:gd name="connsiteX1" fmla="*/ 2771775 w 7472363"/>
              <a:gd name="connsiteY1" fmla="*/ 0 h 6915150"/>
              <a:gd name="connsiteX2" fmla="*/ 0 w 7472363"/>
              <a:gd name="connsiteY2" fmla="*/ 6915150 h 6915150"/>
              <a:gd name="connsiteX3" fmla="*/ 7472363 w 7472363"/>
              <a:gd name="connsiteY3" fmla="*/ 6886575 h 6915150"/>
              <a:gd name="connsiteX4" fmla="*/ 7472363 w 7472363"/>
              <a:gd name="connsiteY4" fmla="*/ 0 h 6915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72363" h="6915150">
                <a:moveTo>
                  <a:pt x="7472363" y="0"/>
                </a:moveTo>
                <a:lnTo>
                  <a:pt x="2771775" y="0"/>
                </a:lnTo>
                <a:lnTo>
                  <a:pt x="0" y="6915150"/>
                </a:lnTo>
                <a:lnTo>
                  <a:pt x="7472363" y="6886575"/>
                </a:lnTo>
                <a:lnTo>
                  <a:pt x="7472363" y="0"/>
                </a:lnTo>
                <a:close/>
              </a:path>
            </a:pathLst>
          </a:custGeom>
          <a:solidFill>
            <a:srgbClr val="002060">
              <a:alpha val="75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1" i="1" u="none" strike="noStrike" cap="none" normalizeH="0" baseline="0">
              <a:ln>
                <a:noFill/>
              </a:ln>
              <a:solidFill>
                <a:srgbClr val="FFCC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ヒラギノ角ゴ Pro W3" pitchFamily="112" charset="-128"/>
            </a:endParaRPr>
          </a:p>
        </p:txBody>
      </p:sp>
      <p:pic>
        <p:nvPicPr>
          <p:cNvPr id="14" name="Immagine 13"/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152400"/>
            <a:ext cx="2522071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ttangolo 11"/>
          <p:cNvSpPr/>
          <p:nvPr/>
        </p:nvSpPr>
        <p:spPr>
          <a:xfrm>
            <a:off x="5867400" y="4878050"/>
            <a:ext cx="6096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defRPr/>
            </a:pPr>
            <a:r>
              <a:rPr lang="it-IT" sz="32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Davide Capodanno</a:t>
            </a:r>
            <a:r>
              <a:rPr lang="en-US" sz="32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, MD, PhD</a:t>
            </a:r>
          </a:p>
          <a:p>
            <a:pPr marL="0" indent="0" algn="ctr">
              <a:defRPr/>
            </a:pPr>
            <a:r>
              <a:rPr lang="en-US" sz="28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Division of Cardiology, C.A.S.T. University Hospital of Catania, Italy</a:t>
            </a:r>
          </a:p>
        </p:txBody>
      </p:sp>
      <p:sp>
        <p:nvSpPr>
          <p:cNvPr id="13" name="Segnaposto testo 2"/>
          <p:cNvSpPr>
            <a:spLocks noGrp="1"/>
          </p:cNvSpPr>
          <p:nvPr>
            <p:ph type="body" sz="quarter" idx="4294967295"/>
          </p:nvPr>
        </p:nvSpPr>
        <p:spPr>
          <a:xfrm>
            <a:off x="0" y="0"/>
            <a:ext cx="5272087" cy="43815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12700" indent="-12700" algn="l"/>
            <a:r>
              <a:rPr lang="en-US" sz="1400" b="0" i="0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charset="0"/>
                <a:ea typeface="Arial" charset="0"/>
                <a:cs typeface="Arial" charset="0"/>
              </a:rPr>
              <a:t>Giardini Naxos </a:t>
            </a:r>
            <a:r>
              <a:rPr lang="en-US" sz="1400" b="0" i="0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charset="0"/>
                <a:ea typeface="Arial" charset="0"/>
                <a:cs typeface="Arial" charset="0"/>
                <a:sym typeface="Wingdings"/>
              </a:rPr>
              <a:t></a:t>
            </a:r>
            <a:r>
              <a:rPr lang="en-US" sz="1400" b="0" i="0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charset="0"/>
                <a:ea typeface="Arial" charset="0"/>
                <a:cs typeface="Arial" charset="0"/>
              </a:rPr>
              <a:t> 5 </a:t>
            </a:r>
            <a:r>
              <a:rPr lang="en-US" sz="1400" b="0" i="0" dirty="0" err="1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charset="0"/>
                <a:ea typeface="Arial" charset="0"/>
                <a:cs typeface="Arial" charset="0"/>
              </a:rPr>
              <a:t>Ottobre</a:t>
            </a:r>
            <a:r>
              <a:rPr lang="en-US" sz="1400" b="0" i="0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charset="0"/>
                <a:ea typeface="Arial" charset="0"/>
                <a:cs typeface="Arial" charset="0"/>
              </a:rPr>
              <a:t> 2018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6858000" y="1693664"/>
            <a:ext cx="5105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Cardiopatia Ischemica Cronica Sintomatica: </a:t>
            </a:r>
            <a:br>
              <a:rPr lang="it-IT" sz="3600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it-IT" sz="3600" b="1" dirty="0">
                <a:solidFill>
                  <a:srgbClr val="FCFDDD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Sinergia e Rapporto tra Interventistica e Terapia Medica </a:t>
            </a:r>
            <a:endParaRPr lang="it-IT" dirty="0">
              <a:solidFill>
                <a:srgbClr val="FCFDDD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4883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wipe dir="r"/>
      </p:transition>
    </mc:Choice>
    <mc:Fallback xmlns="">
      <p:transition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ORBITA thunderstorm</a:t>
            </a:r>
          </a:p>
        </p:txBody>
      </p:sp>
      <p:sp>
        <p:nvSpPr>
          <p:cNvPr id="8" name="Segnaposto testo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Al-</a:t>
            </a:r>
            <a:r>
              <a:rPr lang="en-US" dirty="0" err="1"/>
              <a:t>Lamee</a:t>
            </a:r>
            <a:r>
              <a:rPr lang="en-US" dirty="0"/>
              <a:t> R, et al. Lancet. 2018;391:31-40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Do coronary stents improve symptoms on top of medical therapy after accounting for the placebo effect?</a:t>
            </a:r>
          </a:p>
        </p:txBody>
      </p:sp>
      <p:sp>
        <p:nvSpPr>
          <p:cNvPr id="15" name="CasellaDiTesto 14"/>
          <p:cNvSpPr txBox="1"/>
          <p:nvPr/>
        </p:nvSpPr>
        <p:spPr>
          <a:xfrm>
            <a:off x="5791200" y="3042999"/>
            <a:ext cx="5867400" cy="1031915"/>
          </a:xfrm>
          <a:prstGeom prst="flowChartDocument">
            <a:avLst/>
          </a:prstGeom>
          <a:solidFill>
            <a:srgbClr val="0070C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‘Unbelievable’: Heart Stents Fail to Ease Chest Pain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| 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CFDDD"/>
                </a:solidFill>
                <a:effectLst/>
                <a:uLnTx/>
                <a:uFillTx/>
              </a:rPr>
              <a:t>The New York Times</a:t>
            </a:r>
          </a:p>
        </p:txBody>
      </p:sp>
      <p:sp>
        <p:nvSpPr>
          <p:cNvPr id="16" name="CasellaDiTesto 15"/>
          <p:cNvSpPr txBox="1"/>
          <p:nvPr/>
        </p:nvSpPr>
        <p:spPr>
          <a:xfrm>
            <a:off x="5791200" y="1828800"/>
            <a:ext cx="5867400" cy="1031915"/>
          </a:xfrm>
          <a:prstGeom prst="flowChartDocument">
            <a:avLst/>
          </a:prstGeom>
          <a:solidFill>
            <a:srgbClr val="0070C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Last nail in the coffin for PCI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in stable angina?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| 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CFDDD"/>
                </a:solidFill>
                <a:effectLst/>
                <a:uLnTx/>
                <a:uFillTx/>
              </a:rPr>
              <a:t>The Lancet</a:t>
            </a:r>
          </a:p>
        </p:txBody>
      </p:sp>
      <p:sp>
        <p:nvSpPr>
          <p:cNvPr id="17" name="CasellaDiTesto 16"/>
          <p:cNvSpPr txBox="1"/>
          <p:nvPr/>
        </p:nvSpPr>
        <p:spPr>
          <a:xfrm>
            <a:off x="7550150" y="4328346"/>
            <a:ext cx="3835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6600" b="1" dirty="0">
                <a:solidFill>
                  <a:srgbClr val="0070C0"/>
                </a:solidFill>
              </a:rPr>
              <a:t>#orbita</a:t>
            </a:r>
          </a:p>
        </p:txBody>
      </p:sp>
      <p:pic>
        <p:nvPicPr>
          <p:cNvPr id="18" name="Immagin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8225" y="4071310"/>
            <a:ext cx="2019300" cy="2019300"/>
          </a:xfrm>
          <a:prstGeom prst="rect">
            <a:avLst/>
          </a:prstGeom>
        </p:spPr>
      </p:pic>
      <p:sp>
        <p:nvSpPr>
          <p:cNvPr id="19" name="CasellaDiTesto 18"/>
          <p:cNvSpPr txBox="1"/>
          <p:nvPr/>
        </p:nvSpPr>
        <p:spPr>
          <a:xfrm>
            <a:off x="7391400" y="5311238"/>
            <a:ext cx="4152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0070C0"/>
                </a:solidFill>
              </a:rPr>
              <a:t>800+ tweets on Day 1</a:t>
            </a: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1834" y="1668999"/>
            <a:ext cx="3477969" cy="46630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37327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wipe dir="r"/>
      </p:transition>
    </mc:Choice>
    <mc:Fallback xmlns="">
      <p:transition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ORBITA</a:t>
            </a:r>
          </a:p>
        </p:txBody>
      </p:sp>
      <p:sp>
        <p:nvSpPr>
          <p:cNvPr id="7" name="Segnaposto testo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dirty="0"/>
              <a:t>Parisi AF, et al. </a:t>
            </a:r>
            <a:r>
              <a:rPr lang="nb-NO" dirty="0"/>
              <a:t>N </a:t>
            </a:r>
            <a:r>
              <a:rPr lang="nb-NO" dirty="0" err="1"/>
              <a:t>Engl</a:t>
            </a:r>
            <a:r>
              <a:rPr lang="nb-NO" dirty="0"/>
              <a:t> J Med 1992;326:10-16</a:t>
            </a:r>
          </a:p>
          <a:p>
            <a:r>
              <a:rPr lang="it-IT" dirty="0" err="1"/>
              <a:t>Borer</a:t>
            </a:r>
            <a:r>
              <a:rPr lang="it-IT" dirty="0"/>
              <a:t> JS, et al. </a:t>
            </a:r>
            <a:r>
              <a:rPr lang="pt-BR" dirty="0" err="1"/>
              <a:t>Circulation</a:t>
            </a:r>
            <a:r>
              <a:rPr lang="pt-BR" dirty="0"/>
              <a:t>. 2003;107:817-23</a:t>
            </a:r>
          </a:p>
          <a:p>
            <a:r>
              <a:rPr lang="pt-BR" dirty="0" err="1"/>
              <a:t>Chaitman</a:t>
            </a:r>
            <a:r>
              <a:rPr lang="pt-BR" dirty="0"/>
              <a:t> BR, et al. </a:t>
            </a:r>
            <a:r>
              <a:rPr lang="is-IS" dirty="0"/>
              <a:t>J Am Coll Cardiol. 2004;43:1375-82</a:t>
            </a:r>
            <a:endParaRPr lang="it-IT" dirty="0"/>
          </a:p>
          <a:p>
            <a:r>
              <a:rPr lang="en-US" dirty="0"/>
              <a:t>Al-</a:t>
            </a:r>
            <a:r>
              <a:rPr lang="en-US" dirty="0" err="1"/>
              <a:t>Lamee</a:t>
            </a:r>
            <a:r>
              <a:rPr lang="en-US" dirty="0"/>
              <a:t> R, et al. Lancet. 2018;391:31-40</a:t>
            </a:r>
          </a:p>
        </p:txBody>
      </p:sp>
      <p:graphicFrame>
        <p:nvGraphicFramePr>
          <p:cNvPr id="11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7409303"/>
              </p:ext>
            </p:extLst>
          </p:nvPr>
        </p:nvGraphicFramePr>
        <p:xfrm>
          <a:off x="914400" y="3441053"/>
          <a:ext cx="10896600" cy="2270759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5379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3586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9845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9pPr>
                    </a:lstStyle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Historical data and study hypothesis</a:t>
                      </a:r>
                    </a:p>
                  </a:txBody>
                  <a:tcPr marL="36830" marR="3683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Change in exercise test time</a:t>
                      </a:r>
                    </a:p>
                  </a:txBody>
                  <a:tcPr marL="36830" marR="3683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430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9pPr>
                    </a:lstStyle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Ivabradine</a:t>
                      </a: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 10 mg BID vs. placebo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+41 seconds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430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127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Ranolazine 1500 mg BID vs. placebo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+55 seconds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30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127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Unblinded PCI vs. no PCI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+96 seconds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430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127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ORBIT</a:t>
                      </a:r>
                      <a:r>
                        <a:rPr lang="en-US" sz="1800" b="1" baseline="0" dirty="0">
                          <a:solidFill>
                            <a:srgbClr val="0070C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A hypothesis (PCI vs. placebo)</a:t>
                      </a:r>
                      <a:endParaRPr lang="en-US" sz="1800" b="1" dirty="0">
                        <a:solidFill>
                          <a:srgbClr val="0070C0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+30 seconds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2" name="TextBox 10"/>
          <p:cNvSpPr txBox="1"/>
          <p:nvPr/>
        </p:nvSpPr>
        <p:spPr>
          <a:xfrm>
            <a:off x="912260" y="1999831"/>
            <a:ext cx="5336140" cy="1194512"/>
          </a:xfrm>
          <a:prstGeom prst="rect">
            <a:avLst/>
          </a:prstGeom>
          <a:noFill/>
          <a:ln w="28575" cmpd="sng">
            <a:solidFill>
              <a:srgbClr val="002060"/>
            </a:solidFill>
          </a:ln>
        </p:spPr>
        <p:txBody>
          <a:bodyPr wrap="square" lIns="180000" tIns="180000" rIns="180000" bIns="18000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ea typeface="ヒラギノ角ゴ Pro W3"/>
                <a:cs typeface="Arial" charset="0"/>
              </a:rPr>
              <a:t>Headphones and music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ea typeface="ヒラギノ角ゴ Pro W3"/>
                <a:cs typeface="Arial" charset="0"/>
              </a:rPr>
              <a:t>Sedation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ea typeface="ヒラギノ角ゴ Pro W3"/>
                <a:cs typeface="Arial" charset="0"/>
              </a:rPr>
              <a:t>Minimum 15 min wait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6472200" y="1999831"/>
            <a:ext cx="5338800" cy="1194512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lIns="180000" tIns="180000" rIns="180000" bIns="180000" rtlCol="0">
            <a:spAutoFit/>
          </a:bodyPr>
          <a:lstStyle/>
          <a:p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ea typeface="ヒラギノ角ゴ Pro W3"/>
                <a:cs typeface="Arial" charset="0"/>
              </a:rPr>
              <a:t>Standardised handover </a:t>
            </a:r>
          </a:p>
          <a:p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ea typeface="ヒラギノ角ゴ Pro W3"/>
                <a:cs typeface="Arial" charset="0"/>
              </a:rPr>
              <a:t>Ward team blinded </a:t>
            </a:r>
          </a:p>
          <a:p>
            <a:endParaRPr lang="en-GB" dirty="0">
              <a:solidFill>
                <a:schemeClr val="tx1">
                  <a:lumMod val="75000"/>
                  <a:lumOff val="25000"/>
                </a:schemeClr>
              </a:solidFill>
              <a:ea typeface="ヒラギノ角ゴ Pro W3"/>
              <a:cs typeface="Arial" charset="0"/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912260" y="1383653"/>
            <a:ext cx="5336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002060"/>
                </a:solidFill>
              </a:rPr>
              <a:t>Patient blinding</a:t>
            </a:r>
          </a:p>
        </p:txBody>
      </p:sp>
      <p:sp>
        <p:nvSpPr>
          <p:cNvPr id="15" name="CasellaDiTesto 14"/>
          <p:cNvSpPr txBox="1"/>
          <p:nvPr/>
        </p:nvSpPr>
        <p:spPr>
          <a:xfrm>
            <a:off x="6472201" y="1383866"/>
            <a:ext cx="533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002060"/>
                </a:solidFill>
              </a:rPr>
              <a:t>Clinical team blinding</a:t>
            </a:r>
          </a:p>
        </p:txBody>
      </p:sp>
      <p:pic>
        <p:nvPicPr>
          <p:cNvPr id="16" name="Immagin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1219200"/>
            <a:ext cx="720000" cy="720000"/>
          </a:xfrm>
          <a:prstGeom prst="rect">
            <a:avLst/>
          </a:prstGeom>
        </p:spPr>
      </p:pic>
      <p:pic>
        <p:nvPicPr>
          <p:cNvPr id="17" name="Immagin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0" y="1219200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8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wipe dir="r"/>
      </p:transition>
    </mc:Choice>
    <mc:Fallback xmlns="">
      <p:transition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ORBITA</a:t>
            </a:r>
          </a:p>
        </p:txBody>
      </p:sp>
      <p:sp>
        <p:nvSpPr>
          <p:cNvPr id="7" name="Segnaposto testo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Al-</a:t>
            </a:r>
            <a:r>
              <a:rPr lang="en-US" dirty="0" err="1"/>
              <a:t>Lamee</a:t>
            </a:r>
            <a:r>
              <a:rPr lang="en-US" dirty="0"/>
              <a:t> R, et al. Lancet. 2018;391:31-40</a:t>
            </a:r>
          </a:p>
          <a:p>
            <a:r>
              <a:rPr lang="en-US" dirty="0"/>
              <a:t>Al-</a:t>
            </a:r>
            <a:r>
              <a:rPr lang="en-US" dirty="0" err="1"/>
              <a:t>Lamee</a:t>
            </a:r>
            <a:r>
              <a:rPr lang="en-US" dirty="0"/>
              <a:t> R, et al. Circulation. 2018 [</a:t>
            </a:r>
            <a:r>
              <a:rPr lang="en-US" dirty="0" err="1"/>
              <a:t>Epub</a:t>
            </a:r>
            <a:r>
              <a:rPr lang="en-US" dirty="0"/>
              <a:t> ahead of print]</a:t>
            </a:r>
          </a:p>
        </p:txBody>
      </p:sp>
      <p:sp>
        <p:nvSpPr>
          <p:cNvPr id="8" name="Segnaposto testo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200 patients with single-vessel stable CAD on OMT (∼3 drugs) randomized to PCI or a placebo procedure</a:t>
            </a:r>
          </a:p>
        </p:txBody>
      </p:sp>
      <p:graphicFrame>
        <p:nvGraphicFramePr>
          <p:cNvPr id="9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2945093"/>
              </p:ext>
            </p:extLst>
          </p:nvPr>
        </p:nvGraphicFramePr>
        <p:xfrm>
          <a:off x="609601" y="1600201"/>
          <a:ext cx="11353801" cy="4495801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465773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3372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337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7620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47620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47620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44221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9pPr>
                    </a:lstStyle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Change in outcome measure to 6 weeks</a:t>
                      </a:r>
                    </a:p>
                  </a:txBody>
                  <a:tcPr marL="36830" marR="3683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N</a:t>
                      </a:r>
                    </a:p>
                  </a:txBody>
                  <a:tcPr marL="36830" marR="3683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PCI</a:t>
                      </a:r>
                    </a:p>
                  </a:txBody>
                  <a:tcPr marL="36830" marR="3683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Placebo</a:t>
                      </a:r>
                    </a:p>
                  </a:txBody>
                  <a:tcPr marL="36830" marR="3683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Difference</a:t>
                      </a:r>
                    </a:p>
                  </a:txBody>
                  <a:tcPr marL="36830" marR="3683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P value</a:t>
                      </a:r>
                    </a:p>
                  </a:txBody>
                  <a:tcPr marL="36830" marR="3683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05359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Total exercise time (sec)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194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28.4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11.8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16.6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0.200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0535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9pPr>
                    </a:lstStyle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Time</a:t>
                      </a:r>
                      <a:r>
                        <a:rPr lang="en-US" sz="1800" b="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 to 1 mm ST depression (sec)</a:t>
                      </a:r>
                      <a:endParaRPr lang="en-US" sz="18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44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0.164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05359">
                <a:tc>
                  <a:txBody>
                    <a:bodyPr/>
                    <a:lstStyle/>
                    <a:p>
                      <a:pPr marL="0" marR="0" indent="127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Peak oxygen</a:t>
                      </a:r>
                      <a:r>
                        <a:rPr lang="en-US" sz="1800" b="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 uptake (mL/min)</a:t>
                      </a:r>
                      <a:endParaRPr lang="en-US" sz="18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188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-2.0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10.9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-12.9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0.741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05359">
                <a:tc>
                  <a:txBody>
                    <a:bodyPr/>
                    <a:lstStyle/>
                    <a:p>
                      <a:pPr marL="0" marR="0" indent="127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SAQ-physical limitation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188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7.4*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5.0*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2.4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0.420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05359">
                <a:tc>
                  <a:txBody>
                    <a:bodyPr/>
                    <a:lstStyle/>
                    <a:p>
                      <a:pPr marL="0" marR="0" indent="127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SAQ-angina frequency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193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14.0*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9.6*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4.4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0.260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05359">
                <a:tc>
                  <a:txBody>
                    <a:bodyPr/>
                    <a:lstStyle/>
                    <a:p>
                      <a:pPr marL="0" marR="0" indent="127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SAQ-angina stability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191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-4.2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-5.1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0.9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0.851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05359">
                <a:tc>
                  <a:txBody>
                    <a:bodyPr/>
                    <a:lstStyle/>
                    <a:p>
                      <a:pPr marL="0" marR="0" indent="127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EQ-5D-5L</a:t>
                      </a:r>
                      <a:r>
                        <a:rPr lang="en-US" sz="1800" b="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 </a:t>
                      </a:r>
                      <a:r>
                        <a:rPr lang="en-US" sz="1800" b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QoL</a:t>
                      </a:r>
                      <a:endParaRPr lang="en-US" sz="18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192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0.03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0.03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0.00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0.994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05359">
                <a:tc>
                  <a:txBody>
                    <a:bodyPr/>
                    <a:lstStyle/>
                    <a:p>
                      <a:pPr marL="0" marR="0" indent="127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Peak stress wall motion index score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137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-0.08*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0.02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-0.09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0.0011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05359">
                <a:tc>
                  <a:txBody>
                    <a:bodyPr/>
                    <a:lstStyle/>
                    <a:p>
                      <a:pPr marL="0" marR="0" indent="127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Duke treadmill score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194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1.22*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0.10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1.12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0.104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405359">
                <a:tc>
                  <a:txBody>
                    <a:bodyPr/>
                    <a:lstStyle/>
                    <a:p>
                      <a:pPr marL="0" marR="0" indent="127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Freedom from angina</a:t>
                      </a:r>
                      <a:endParaRPr lang="en-US" sz="1800" b="1" baseline="30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196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49.5%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31.5%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+ 18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0.006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3" name="CasellaDiTesto 2"/>
          <p:cNvSpPr txBox="1"/>
          <p:nvPr/>
        </p:nvSpPr>
        <p:spPr>
          <a:xfrm>
            <a:off x="609601" y="6096000"/>
            <a:ext cx="2286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* Primary endpoint</a:t>
            </a:r>
          </a:p>
        </p:txBody>
      </p:sp>
    </p:spTree>
    <p:extLst>
      <p:ext uri="{BB962C8B-B14F-4D97-AF65-F5344CB8AC3E}">
        <p14:creationId xmlns:p14="http://schemas.microsoft.com/office/powerpoint/2010/main" val="272529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wipe dir="r"/>
      </p:transition>
    </mc:Choice>
    <mc:Fallback xmlns="">
      <p:transition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Goals of revascularization in stable CAD</a:t>
            </a:r>
          </a:p>
        </p:txBody>
      </p:sp>
      <p:sp>
        <p:nvSpPr>
          <p:cNvPr id="8" name="Segnaposto testo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CasellaDiTesto 8"/>
          <p:cNvSpPr txBox="1"/>
          <p:nvPr/>
        </p:nvSpPr>
        <p:spPr>
          <a:xfrm>
            <a:off x="1485900" y="1501085"/>
            <a:ext cx="4343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solidFill>
                  <a:schemeClr val="bg1">
                    <a:lumMod val="85000"/>
                  </a:schemeClr>
                </a:solidFill>
              </a:rPr>
              <a:t>Persistence </a:t>
            </a:r>
            <a:r>
              <a:rPr lang="en-US" sz="2400" b="1" dirty="0">
                <a:solidFill>
                  <a:schemeClr val="bg1">
                    <a:lumMod val="85000"/>
                  </a:schemeClr>
                </a:solidFill>
              </a:rPr>
              <a:t>of symptoms despite medical treatment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6816436" y="1685751"/>
            <a:ext cx="434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Improvement of prognosis</a:t>
            </a:r>
          </a:p>
        </p:txBody>
      </p:sp>
      <p:pic>
        <p:nvPicPr>
          <p:cNvPr id="11" name="Immagine 10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485900" y="2593385"/>
            <a:ext cx="4343400" cy="28930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Immagine 12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6816436" y="2593385"/>
            <a:ext cx="4345200" cy="2890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76762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wipe dir="r"/>
      </p:transition>
    </mc:Choice>
    <mc:Fallback xmlns="">
      <p:transition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12-year follow-up of the COURAGE trial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dirty="0" err="1"/>
              <a:t>Boden</a:t>
            </a:r>
            <a:r>
              <a:rPr lang="it-IT" dirty="0"/>
              <a:t> WE, et al. </a:t>
            </a:r>
            <a:r>
              <a:rPr lang="is-IS" dirty="0"/>
              <a:t>N Engl J Med. 2007;356:1503-16</a:t>
            </a:r>
          </a:p>
          <a:p>
            <a:r>
              <a:rPr lang="is-IS" dirty="0"/>
              <a:t>Sedlis SP, et al. N Engl J Med. 2015;373:1937-46</a:t>
            </a:r>
            <a:endParaRPr lang="it-IT" dirty="0"/>
          </a:p>
        </p:txBody>
      </p:sp>
      <p:sp>
        <p:nvSpPr>
          <p:cNvPr id="6" name="Segnaposto testo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2,287 patients who had objective evidence of myocardial ischemia and significant coronary artery disease</a:t>
            </a: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732071"/>
            <a:ext cx="4864100" cy="4651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Rettangolo 2"/>
          <p:cNvSpPr/>
          <p:nvPr/>
        </p:nvSpPr>
        <p:spPr>
          <a:xfrm>
            <a:off x="6934200" y="2882832"/>
            <a:ext cx="459278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rgbClr val="0070C0"/>
                </a:solidFill>
              </a:rPr>
              <a:t>All-cause death </a:t>
            </a:r>
          </a:p>
          <a:p>
            <a:pPr algn="ctr"/>
            <a:r>
              <a:rPr lang="en-US" sz="2400" dirty="0">
                <a:solidFill>
                  <a:srgbClr val="0070C0"/>
                </a:solidFill>
              </a:rPr>
              <a:t>(median 11.9 years)</a:t>
            </a:r>
          </a:p>
          <a:p>
            <a:pPr algn="ctr"/>
            <a:endParaRPr lang="en-US" sz="2400" dirty="0">
              <a:solidFill>
                <a:srgbClr val="0070C0"/>
              </a:solidFill>
            </a:endParaRPr>
          </a:p>
          <a:p>
            <a:pPr algn="ctr"/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adjusted hazard ratio 1.03</a:t>
            </a:r>
          </a:p>
          <a:p>
            <a:pPr algn="ctr"/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95% CI 0.83 to 1.21</a:t>
            </a:r>
          </a:p>
          <a:p>
            <a:pPr algn="ctr"/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P=0.76</a:t>
            </a:r>
          </a:p>
        </p:txBody>
      </p:sp>
    </p:spTree>
    <p:extLst>
      <p:ext uri="{BB962C8B-B14F-4D97-AF65-F5344CB8AC3E}">
        <p14:creationId xmlns:p14="http://schemas.microsoft.com/office/powerpoint/2010/main" val="112690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wipe dir="r"/>
      </p:transition>
    </mc:Choice>
    <mc:Fallback xmlns="">
      <p:transition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Advances in percutaneous coronary intervention</a:t>
            </a: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1255950"/>
            <a:ext cx="8382000" cy="5106750"/>
          </a:xfrm>
          <a:prstGeom prst="rect">
            <a:avLst/>
          </a:prstGeom>
        </p:spPr>
      </p:pic>
      <p:sp>
        <p:nvSpPr>
          <p:cNvPr id="6" name="Segnaposto testo 5"/>
          <p:cNvSpPr>
            <a:spLocks noGrp="1"/>
          </p:cNvSpPr>
          <p:nvPr>
            <p:ph type="body" sz="quarter" idx="10"/>
          </p:nvPr>
        </p:nvSpPr>
        <p:spPr>
          <a:xfrm>
            <a:off x="4953000" y="6096000"/>
            <a:ext cx="7010400" cy="533400"/>
          </a:xfrm>
        </p:spPr>
        <p:txBody>
          <a:bodyPr/>
          <a:lstStyle/>
          <a:p>
            <a:r>
              <a:rPr lang="it-IT" dirty="0" err="1"/>
              <a:t>Kristensen</a:t>
            </a:r>
            <a:r>
              <a:rPr lang="it-IT" dirty="0"/>
              <a:t> SD, Capodanno D, et al. </a:t>
            </a:r>
            <a:r>
              <a:rPr lang="en-US" dirty="0" err="1"/>
              <a:t>Eur</a:t>
            </a:r>
            <a:r>
              <a:rPr lang="en-US" dirty="0"/>
              <a:t> Heart J. 2018;39:914-924</a:t>
            </a:r>
            <a:endParaRPr lang="it-IT" dirty="0"/>
          </a:p>
        </p:txBody>
      </p:sp>
      <p:sp>
        <p:nvSpPr>
          <p:cNvPr id="8" name="Rettangolo 7"/>
          <p:cNvSpPr/>
          <p:nvPr/>
        </p:nvSpPr>
        <p:spPr bwMode="auto">
          <a:xfrm>
            <a:off x="1447800" y="1255950"/>
            <a:ext cx="2438400" cy="4572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1" i="1" u="none" strike="noStrike" cap="none" normalizeH="0" baseline="0">
              <a:ln>
                <a:noFill/>
              </a:ln>
              <a:solidFill>
                <a:srgbClr val="FFCC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ヒラギノ角ゴ Pro W3" pitchFamily="11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01661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wipe dir="r"/>
      </p:transition>
    </mc:Choice>
    <mc:Fallback xmlns="">
      <p:transition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5-year </a:t>
            </a:r>
            <a:r>
              <a:rPr lang="it-IT" dirty="0" err="1"/>
              <a:t>results</a:t>
            </a:r>
            <a:r>
              <a:rPr lang="it-IT" dirty="0"/>
              <a:t> of the FAME-2 trial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dirty="0" err="1"/>
              <a:t>Xaplanteris</a:t>
            </a:r>
            <a:r>
              <a:rPr lang="it-IT" dirty="0"/>
              <a:t> </a:t>
            </a:r>
            <a:r>
              <a:rPr lang="it-IT" dirty="0" err="1"/>
              <a:t>P</a:t>
            </a:r>
            <a:r>
              <a:rPr lang="it-IT" dirty="0"/>
              <a:t>, et al. </a:t>
            </a:r>
            <a:r>
              <a:rPr lang="is-IS" dirty="0"/>
              <a:t>N Engl J Med. 2018;379:250-259</a:t>
            </a:r>
            <a:endParaRPr lang="it-IT" dirty="0"/>
          </a:p>
        </p:txBody>
      </p:sp>
      <p:sp>
        <p:nvSpPr>
          <p:cNvPr id="6" name="Segnaposto testo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888 patients with at least one hemodynamically significant stenosis randomized to FFR-guided PCI or MT</a:t>
            </a: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55" y="2214265"/>
            <a:ext cx="5186679" cy="3475531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8455" y="2214265"/>
            <a:ext cx="5186680" cy="3490888"/>
          </a:xfrm>
          <a:prstGeom prst="rect">
            <a:avLst/>
          </a:prstGeom>
        </p:spPr>
      </p:pic>
      <p:sp>
        <p:nvSpPr>
          <p:cNvPr id="10" name="CasellaDiTesto 9"/>
          <p:cNvSpPr txBox="1"/>
          <p:nvPr/>
        </p:nvSpPr>
        <p:spPr>
          <a:xfrm>
            <a:off x="1447800" y="1752600"/>
            <a:ext cx="434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Myocardial infarction </a:t>
            </a:r>
            <a:r>
              <a:rPr lang="en-US" sz="2400" b="1" dirty="0">
                <a:solidFill>
                  <a:srgbClr val="0070C0"/>
                </a:solidFill>
              </a:rPr>
              <a:t>(-34%</a:t>
            </a: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6634480" y="1752600"/>
            <a:ext cx="4875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Urgent revascularization (</a:t>
            </a:r>
            <a:r>
              <a:rPr lang="en-US" sz="2400" b="1" dirty="0">
                <a:solidFill>
                  <a:srgbClr val="0070C0"/>
                </a:solidFill>
              </a:rPr>
              <a:t>-73%</a:t>
            </a: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</a:p>
        </p:txBody>
      </p:sp>
      <p:sp>
        <p:nvSpPr>
          <p:cNvPr id="12" name="CasellaDiTesto 11"/>
          <p:cNvSpPr txBox="1"/>
          <p:nvPr/>
        </p:nvSpPr>
        <p:spPr>
          <a:xfrm>
            <a:off x="621655" y="5786735"/>
            <a:ext cx="113417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No significant difference in mortality</a:t>
            </a:r>
          </a:p>
        </p:txBody>
      </p:sp>
    </p:spTree>
    <p:extLst>
      <p:ext uri="{BB962C8B-B14F-4D97-AF65-F5344CB8AC3E}">
        <p14:creationId xmlns:p14="http://schemas.microsoft.com/office/powerpoint/2010/main" val="783965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wipe dir="r"/>
      </p:transition>
    </mc:Choice>
    <mc:Fallback xmlns="">
      <p:transition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Network meta-</a:t>
            </a:r>
            <a:r>
              <a:rPr lang="it-IT" dirty="0" err="1" smtClean="0"/>
              <a:t>analysis</a:t>
            </a:r>
            <a:endParaRPr lang="it-IT" dirty="0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dirty="0" err="1" smtClean="0"/>
              <a:t>Windecker</a:t>
            </a:r>
            <a:r>
              <a:rPr lang="it-IT" dirty="0" smtClean="0"/>
              <a:t> </a:t>
            </a:r>
            <a:r>
              <a:rPr lang="it-IT" dirty="0" err="1" smtClean="0"/>
              <a:t>S</a:t>
            </a:r>
            <a:r>
              <a:rPr lang="it-IT" dirty="0" smtClean="0"/>
              <a:t>, et al. </a:t>
            </a:r>
            <a:r>
              <a:rPr lang="pl-PL" dirty="0"/>
              <a:t>BMJ. </a:t>
            </a:r>
            <a:r>
              <a:rPr lang="pl-PL" dirty="0" smtClean="0"/>
              <a:t>2014;348:g3859</a:t>
            </a:r>
          </a:p>
        </p:txBody>
      </p:sp>
      <p:sp>
        <p:nvSpPr>
          <p:cNvPr id="6" name="Segnaposto testo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93,553 </a:t>
            </a:r>
            <a:r>
              <a:rPr lang="en-US" dirty="0"/>
              <a:t>patients </a:t>
            </a:r>
            <a:r>
              <a:rPr lang="en-US" dirty="0" smtClean="0"/>
              <a:t>from 100 trials with </a:t>
            </a:r>
            <a:r>
              <a:rPr lang="en-US" dirty="0"/>
              <a:t>262,090 patient years of follow-up </a:t>
            </a:r>
          </a:p>
        </p:txBody>
      </p:sp>
      <p:grpSp>
        <p:nvGrpSpPr>
          <p:cNvPr id="9" name="Gruppo 8"/>
          <p:cNvGrpSpPr/>
          <p:nvPr/>
        </p:nvGrpSpPr>
        <p:grpSpPr>
          <a:xfrm>
            <a:off x="1981200" y="2133600"/>
            <a:ext cx="8382000" cy="3610707"/>
            <a:chOff x="1295400" y="1828801"/>
            <a:chExt cx="9906000" cy="4267199"/>
          </a:xfrm>
        </p:grpSpPr>
        <p:pic>
          <p:nvPicPr>
            <p:cNvPr id="7" name="Immagine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95400" y="1828801"/>
              <a:ext cx="9906000" cy="3487686"/>
            </a:xfrm>
            <a:prstGeom prst="rect">
              <a:avLst/>
            </a:prstGeom>
          </p:spPr>
        </p:pic>
        <p:pic>
          <p:nvPicPr>
            <p:cNvPr id="8" name="Immagine 7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4447" r="20973" b="20764"/>
            <a:stretch/>
          </p:blipFill>
          <p:spPr>
            <a:xfrm>
              <a:off x="1295401" y="5334000"/>
              <a:ext cx="8001000" cy="762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50159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wipe dir="r"/>
      </p:transition>
    </mc:Choice>
    <mc:Fallback xmlns="">
      <p:transition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Anti-</a:t>
            </a:r>
            <a:r>
              <a:rPr lang="en-US" dirty="0" err="1"/>
              <a:t>anginal</a:t>
            </a:r>
            <a:r>
              <a:rPr lang="en-US" dirty="0"/>
              <a:t> agents: an alternate perspective</a:t>
            </a:r>
          </a:p>
        </p:txBody>
      </p:sp>
      <p:sp>
        <p:nvSpPr>
          <p:cNvPr id="6" name="Segnaposto testo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dirty="0" err="1"/>
              <a:t>Courtesy</a:t>
            </a:r>
            <a:r>
              <a:rPr lang="it-IT" dirty="0"/>
              <a:t> of AJ </a:t>
            </a:r>
            <a:r>
              <a:rPr lang="it-IT" dirty="0" err="1"/>
              <a:t>Kirtane</a:t>
            </a:r>
            <a:endParaRPr lang="it-IT" dirty="0"/>
          </a:p>
        </p:txBody>
      </p:sp>
      <p:sp>
        <p:nvSpPr>
          <p:cNvPr id="7" name="TextBox 4"/>
          <p:cNvSpPr txBox="1"/>
          <p:nvPr/>
        </p:nvSpPr>
        <p:spPr>
          <a:xfrm>
            <a:off x="1803279" y="1601193"/>
            <a:ext cx="9055432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0" dirty="0">
                <a:solidFill>
                  <a:schemeClr val="tx1">
                    <a:lumMod val="75000"/>
                    <a:lumOff val="25000"/>
                  </a:schemeClr>
                </a:solidFill>
                <a:cs typeface="ＭＳ Ｐゴシック" charset="0"/>
              </a:rPr>
              <a:t>A point rarely discussed: For most patients, GDMT with the ability to affect “hard endpoints” is limited to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ＭＳ Ｐゴシック" charset="0"/>
              </a:rPr>
              <a:t>only aspirin, statins, and lifestyle modification</a:t>
            </a:r>
          </a:p>
        </p:txBody>
      </p:sp>
      <p:sp>
        <p:nvSpPr>
          <p:cNvPr id="8" name="Down Arrow 1"/>
          <p:cNvSpPr/>
          <p:nvPr/>
        </p:nvSpPr>
        <p:spPr bwMode="auto">
          <a:xfrm>
            <a:off x="2396332" y="2709897"/>
            <a:ext cx="1405367" cy="3112773"/>
          </a:xfrm>
          <a:prstGeom prst="downArrow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/>
            <a:endParaRPr lang="en-US" sz="1800" i="1">
              <a:solidFill>
                <a:srgbClr val="FFCC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ヒラギノ角ゴ Pro W3" pitchFamily="-76" charset="-128"/>
              <a:cs typeface="ＭＳ Ｐゴシック" charset="0"/>
            </a:endParaRPr>
          </a:p>
        </p:txBody>
      </p:sp>
      <p:sp>
        <p:nvSpPr>
          <p:cNvPr id="11" name="Oval 2"/>
          <p:cNvSpPr/>
          <p:nvPr/>
        </p:nvSpPr>
        <p:spPr bwMode="auto">
          <a:xfrm>
            <a:off x="1805562" y="2988312"/>
            <a:ext cx="2582333" cy="1947334"/>
          </a:xfrm>
          <a:prstGeom prst="ellipse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/>
            <a:endParaRPr lang="en-US" sz="1800" i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ヒラギノ角ゴ Pro W3" pitchFamily="-76" charset="-128"/>
              <a:cs typeface="ＭＳ Ｐゴシック" charset="0"/>
            </a:endParaRPr>
          </a:p>
        </p:txBody>
      </p:sp>
      <p:sp>
        <p:nvSpPr>
          <p:cNvPr id="12" name="TextBox 5"/>
          <p:cNvSpPr txBox="1"/>
          <p:nvPr/>
        </p:nvSpPr>
        <p:spPr>
          <a:xfrm>
            <a:off x="1946707" y="3383472"/>
            <a:ext cx="228357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FFFF"/>
                </a:solidFill>
                <a:cs typeface="ＭＳ Ｐゴシック" charset="0"/>
              </a:rPr>
              <a:t>Non-Adherence</a:t>
            </a:r>
          </a:p>
          <a:p>
            <a:pPr algn="ctr"/>
            <a:r>
              <a:rPr lang="en-US" dirty="0" err="1">
                <a:solidFill>
                  <a:srgbClr val="FFFFFF"/>
                </a:solidFill>
                <a:cs typeface="ＭＳ Ｐゴシック" charset="0"/>
              </a:rPr>
              <a:t>Polypharmacy</a:t>
            </a:r>
            <a:endParaRPr lang="en-US" dirty="0">
              <a:solidFill>
                <a:srgbClr val="FFFFFF"/>
              </a:solidFill>
              <a:cs typeface="ＭＳ Ｐゴシック" charset="0"/>
            </a:endParaRPr>
          </a:p>
          <a:p>
            <a:pPr algn="ctr"/>
            <a:r>
              <a:rPr lang="en-US" dirty="0">
                <a:solidFill>
                  <a:srgbClr val="FFFFFF"/>
                </a:solidFill>
                <a:cs typeface="ＭＳ Ｐゴシック" charset="0"/>
              </a:rPr>
              <a:t>Side-Effects</a:t>
            </a:r>
          </a:p>
          <a:p>
            <a:pPr algn="ctr"/>
            <a:r>
              <a:rPr lang="en-US" dirty="0">
                <a:solidFill>
                  <a:srgbClr val="FFFFFF"/>
                </a:solidFill>
                <a:cs typeface="ＭＳ Ｐゴシック" charset="0"/>
              </a:rPr>
              <a:t>Cost</a:t>
            </a:r>
          </a:p>
          <a:p>
            <a:pPr algn="ctr"/>
            <a:endParaRPr lang="en-US" dirty="0">
              <a:solidFill>
                <a:srgbClr val="FFFFFF"/>
              </a:solidFill>
              <a:cs typeface="ＭＳ Ｐゴシック" charset="0"/>
            </a:endParaRPr>
          </a:p>
        </p:txBody>
      </p:sp>
      <p:graphicFrame>
        <p:nvGraphicFramePr>
          <p:cNvPr id="2" name="Tabella 1"/>
          <p:cNvGraphicFramePr>
            <a:graphicFrameLocks noGrp="1"/>
          </p:cNvGraphicFramePr>
          <p:nvPr/>
        </p:nvGraphicFramePr>
        <p:xfrm>
          <a:off x="4800600" y="2667000"/>
          <a:ext cx="6051184" cy="2993674"/>
        </p:xfrm>
        <a:graphic>
          <a:graphicData uri="http://schemas.openxmlformats.org/drawingml/2006/table">
            <a:tbl>
              <a:tblPr/>
              <a:tblGrid>
                <a:gridCol w="186636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924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9240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45312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Agent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Issues</a:t>
                      </a:r>
                      <a:r>
                        <a:rPr lang="en-US" baseline="0" dirty="0">
                          <a:solidFill>
                            <a:schemeClr val="bg1"/>
                          </a:solidFill>
                        </a:rPr>
                        <a:t> for Patients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“Hard Outcomes” in SIHD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3354">
                <a:tc>
                  <a:txBody>
                    <a:bodyPr/>
                    <a:lstStyle/>
                    <a:p>
                      <a:r>
                        <a:rPr lang="en-US" dirty="0"/>
                        <a:t>Beta-blockers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Sluggishness, fatigue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No</a:t>
                      </a:r>
                      <a:r>
                        <a:rPr lang="en-US" baseline="0" dirty="0"/>
                        <a:t> benefit unless post-MI or low EF</a:t>
                      </a:r>
                      <a:endParaRPr lang="en-US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3354">
                <a:tc>
                  <a:txBody>
                    <a:bodyPr/>
                    <a:lstStyle/>
                    <a:p>
                      <a:r>
                        <a:rPr lang="en-US" dirty="0"/>
                        <a:t>Nitrates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Really</a:t>
                      </a:r>
                      <a:r>
                        <a:rPr lang="en-US" baseline="0" dirty="0"/>
                        <a:t> n</a:t>
                      </a:r>
                      <a:r>
                        <a:rPr lang="en-US" dirty="0"/>
                        <a:t>eed to push for effect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No benefit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33354">
                <a:tc>
                  <a:txBody>
                    <a:bodyPr/>
                    <a:lstStyle/>
                    <a:p>
                      <a:r>
                        <a:rPr lang="en-US" dirty="0"/>
                        <a:t>CCB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Reasonably tolerated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No benefit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33354">
                <a:tc>
                  <a:txBody>
                    <a:bodyPr/>
                    <a:lstStyle/>
                    <a:p>
                      <a:r>
                        <a:rPr lang="en-US" dirty="0" err="1"/>
                        <a:t>Ranolazine</a:t>
                      </a:r>
                      <a:endParaRPr lang="en-US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Cost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No benefit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6353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wipe dir="r"/>
      </p:transition>
    </mc:Choice>
    <mc:Fallback xmlns="">
      <p:transition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Revascularize these conditions, no matter how!</a:t>
            </a:r>
            <a:endParaRPr lang="en-US" dirty="0"/>
          </a:p>
        </p:txBody>
      </p:sp>
      <p:sp>
        <p:nvSpPr>
          <p:cNvPr id="2" name="Segnaposto testo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8" name="CasellaDiTesto 17"/>
          <p:cNvSpPr txBox="1"/>
          <p:nvPr/>
        </p:nvSpPr>
        <p:spPr>
          <a:xfrm>
            <a:off x="1509462" y="1196965"/>
            <a:ext cx="46117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Left main disease</a:t>
            </a:r>
          </a:p>
        </p:txBody>
      </p:sp>
      <p:sp>
        <p:nvSpPr>
          <p:cNvPr id="19" name="CasellaDiTesto 18"/>
          <p:cNvSpPr txBox="1"/>
          <p:nvPr/>
        </p:nvSpPr>
        <p:spPr>
          <a:xfrm>
            <a:off x="6538662" y="1181100"/>
            <a:ext cx="49058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Multivessel disease</a:t>
            </a: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4339" y="1828800"/>
            <a:ext cx="4419600" cy="4419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Immagine 19"/>
          <p:cNvPicPr>
            <a:picLocks noChangeAspect="1"/>
          </p:cNvPicPr>
          <p:nvPr/>
        </p:nvPicPr>
        <p:blipFill rotWithShape="1">
          <a:blip r:embed="rId3"/>
          <a:srcRect b="6406"/>
          <a:stretch/>
        </p:blipFill>
        <p:spPr>
          <a:xfrm>
            <a:off x="6781800" y="1828800"/>
            <a:ext cx="4419600" cy="4419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3233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wipe dir="r"/>
      </p:transition>
    </mc:Choice>
    <mc:Fallback xmlns="">
      <p:transition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Coronary revascularization and medical therapy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dirty="0" err="1"/>
              <a:t>Iqbal</a:t>
            </a:r>
            <a:r>
              <a:rPr lang="it-IT" dirty="0"/>
              <a:t> </a:t>
            </a:r>
            <a:r>
              <a:rPr lang="it-IT" dirty="0" err="1"/>
              <a:t>J</a:t>
            </a:r>
            <a:r>
              <a:rPr lang="it-IT" dirty="0"/>
              <a:t>, et al. EuroIntervention. 2017;13:751-759</a:t>
            </a:r>
          </a:p>
        </p:txBody>
      </p:sp>
      <p:sp>
        <p:nvSpPr>
          <p:cNvPr id="6" name="Segnaposto testo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Historical, parallel developments</a:t>
            </a:r>
          </a:p>
        </p:txBody>
      </p:sp>
      <p:sp>
        <p:nvSpPr>
          <p:cNvPr id="7" name="Rettangolo 6"/>
          <p:cNvSpPr/>
          <p:nvPr/>
        </p:nvSpPr>
        <p:spPr>
          <a:xfrm>
            <a:off x="869651" y="2394574"/>
            <a:ext cx="1447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rgbClr val="002060"/>
                </a:solidFill>
                <a:ea typeface="Arial" charset="0"/>
                <a:cs typeface="Arial" charset="0"/>
              </a:rPr>
              <a:t>1962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Arial" charset="0"/>
                <a:cs typeface="Arial" charset="0"/>
              </a:rPr>
              <a:t>: Black developed beta-blocker </a:t>
            </a:r>
          </a:p>
        </p:txBody>
      </p:sp>
      <p:sp>
        <p:nvSpPr>
          <p:cNvPr id="8" name="Rettangolo 7"/>
          <p:cNvSpPr/>
          <p:nvPr/>
        </p:nvSpPr>
        <p:spPr>
          <a:xfrm>
            <a:off x="2236793" y="2394574"/>
            <a:ext cx="203545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rgbClr val="002060"/>
                </a:solidFill>
                <a:ea typeface="Arial" charset="0"/>
                <a:cs typeface="Arial" charset="0"/>
              </a:rPr>
              <a:t>1976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Arial" charset="0"/>
                <a:cs typeface="Arial" charset="0"/>
              </a:rPr>
              <a:t>: Endo developed statin and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a typeface="Arial" charset="0"/>
                <a:cs typeface="Arial" charset="0"/>
              </a:rPr>
              <a:t>Chazov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Arial" charset="0"/>
                <a:cs typeface="Arial" charset="0"/>
              </a:rPr>
              <a:t> developed streptokinase </a:t>
            </a:r>
          </a:p>
        </p:txBody>
      </p:sp>
      <p:sp>
        <p:nvSpPr>
          <p:cNvPr id="9" name="Rettangolo 8"/>
          <p:cNvSpPr/>
          <p:nvPr/>
        </p:nvSpPr>
        <p:spPr>
          <a:xfrm>
            <a:off x="4279177" y="2394574"/>
            <a:ext cx="16768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rgbClr val="002060"/>
                </a:solidFill>
                <a:ea typeface="Arial" charset="0"/>
                <a:cs typeface="Arial" charset="0"/>
              </a:rPr>
              <a:t>1977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Arial" charset="0"/>
                <a:cs typeface="Arial" charset="0"/>
              </a:rPr>
              <a:t>: Cushman and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a typeface="Arial" charset="0"/>
                <a:cs typeface="Arial" charset="0"/>
              </a:rPr>
              <a:t>Ondetti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Arial" charset="0"/>
                <a:cs typeface="Arial" charset="0"/>
              </a:rPr>
              <a:t> developed first ACE inhibitor </a:t>
            </a:r>
          </a:p>
        </p:txBody>
      </p:sp>
      <p:sp>
        <p:nvSpPr>
          <p:cNvPr id="10" name="Rettangolo 9"/>
          <p:cNvSpPr/>
          <p:nvPr/>
        </p:nvSpPr>
        <p:spPr>
          <a:xfrm>
            <a:off x="6021521" y="2394574"/>
            <a:ext cx="184692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rgbClr val="002060"/>
                </a:solidFill>
                <a:ea typeface="Arial" charset="0"/>
                <a:cs typeface="Arial" charset="0"/>
              </a:rPr>
              <a:t>1994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Arial" charset="0"/>
                <a:cs typeface="Arial" charset="0"/>
              </a:rPr>
              <a:t>: 4S group showed clinical benefit of statins in a large trial </a:t>
            </a:r>
          </a:p>
        </p:txBody>
      </p:sp>
      <p:sp>
        <p:nvSpPr>
          <p:cNvPr id="11" name="Rettangolo 10"/>
          <p:cNvSpPr/>
          <p:nvPr/>
        </p:nvSpPr>
        <p:spPr>
          <a:xfrm>
            <a:off x="7808117" y="2394574"/>
            <a:ext cx="186117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Arial" charset="0"/>
                <a:cs typeface="Arial" charset="0"/>
              </a:rPr>
              <a:t>FDA approval of prasugrel (</a:t>
            </a:r>
            <a:r>
              <a:rPr lang="en-US" sz="1600" dirty="0">
                <a:solidFill>
                  <a:srgbClr val="002060"/>
                </a:solidFill>
                <a:ea typeface="Arial" charset="0"/>
                <a:cs typeface="Arial" charset="0"/>
              </a:rPr>
              <a:t>2009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Arial" charset="0"/>
                <a:cs typeface="Arial" charset="0"/>
              </a:rPr>
              <a:t>) and ticagrelor (</a:t>
            </a:r>
            <a:r>
              <a:rPr lang="en-US" sz="1600" dirty="0">
                <a:solidFill>
                  <a:srgbClr val="002060"/>
                </a:solidFill>
                <a:ea typeface="Arial" charset="0"/>
                <a:cs typeface="Arial" charset="0"/>
              </a:rPr>
              <a:t>2011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Arial" charset="0"/>
                <a:cs typeface="Arial" charset="0"/>
              </a:rPr>
              <a:t>) </a:t>
            </a:r>
          </a:p>
        </p:txBody>
      </p:sp>
      <p:sp>
        <p:nvSpPr>
          <p:cNvPr id="12" name="Rettangolo 11"/>
          <p:cNvSpPr/>
          <p:nvPr/>
        </p:nvSpPr>
        <p:spPr>
          <a:xfrm>
            <a:off x="9552212" y="2394574"/>
            <a:ext cx="19762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rgbClr val="002060"/>
                </a:solidFill>
                <a:ea typeface="Arial" charset="0"/>
                <a:cs typeface="Arial" charset="0"/>
              </a:rPr>
              <a:t>2017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Arial" charset="0"/>
                <a:cs typeface="Arial" charset="0"/>
              </a:rPr>
              <a:t>: FOURIER trial showed efficacy and safety of PCSK9 inhibitors </a:t>
            </a:r>
          </a:p>
        </p:txBody>
      </p:sp>
      <p:sp>
        <p:nvSpPr>
          <p:cNvPr id="13" name="Rettangolo 12"/>
          <p:cNvSpPr/>
          <p:nvPr/>
        </p:nvSpPr>
        <p:spPr>
          <a:xfrm>
            <a:off x="923210" y="4500135"/>
            <a:ext cx="12812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rgbClr val="002060"/>
                </a:solidFill>
                <a:ea typeface="Arial" charset="0"/>
                <a:cs typeface="Arial" charset="0"/>
              </a:rPr>
              <a:t>1964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Arial" charset="0"/>
                <a:cs typeface="Arial" charset="0"/>
              </a:rPr>
              <a:t>: First CABG procedure</a:t>
            </a:r>
          </a:p>
        </p:txBody>
      </p:sp>
      <p:sp>
        <p:nvSpPr>
          <p:cNvPr id="14" name="Rettangolo 13"/>
          <p:cNvSpPr/>
          <p:nvPr/>
        </p:nvSpPr>
        <p:spPr>
          <a:xfrm>
            <a:off x="2368202" y="4500135"/>
            <a:ext cx="17793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rgbClr val="002060"/>
                </a:solidFill>
                <a:ea typeface="Arial" charset="0"/>
                <a:cs typeface="Arial" charset="0"/>
              </a:rPr>
              <a:t>1977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Arial" charset="0"/>
                <a:cs typeface="Arial" charset="0"/>
              </a:rPr>
              <a:t>: Gruentzig performed angioplasty</a:t>
            </a:r>
          </a:p>
        </p:txBody>
      </p:sp>
      <p:sp>
        <p:nvSpPr>
          <p:cNvPr id="15" name="Rettangolo 14"/>
          <p:cNvSpPr/>
          <p:nvPr/>
        </p:nvSpPr>
        <p:spPr>
          <a:xfrm>
            <a:off x="4272251" y="4500135"/>
            <a:ext cx="15745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rgbClr val="002060"/>
                </a:solidFill>
                <a:ea typeface="Arial" charset="0"/>
                <a:cs typeface="Arial" charset="0"/>
              </a:rPr>
              <a:t>1986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Arial" charset="0"/>
                <a:cs typeface="Arial" charset="0"/>
              </a:rPr>
              <a:t>: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a typeface="Arial" charset="0"/>
                <a:cs typeface="Arial" charset="0"/>
              </a:rPr>
              <a:t>Puel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Arial" charset="0"/>
                <a:cs typeface="Arial" charset="0"/>
              </a:rPr>
              <a:t> and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ea typeface="Arial" charset="0"/>
                <a:cs typeface="Arial" charset="0"/>
              </a:rPr>
              <a:t>Sigwart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Arial" charset="0"/>
                <a:cs typeface="Arial" charset="0"/>
              </a:rPr>
              <a:t> implanted stent in man</a:t>
            </a:r>
          </a:p>
        </p:txBody>
      </p:sp>
      <p:sp>
        <p:nvSpPr>
          <p:cNvPr id="16" name="Rettangolo 15"/>
          <p:cNvSpPr/>
          <p:nvPr/>
        </p:nvSpPr>
        <p:spPr>
          <a:xfrm>
            <a:off x="6019800" y="4500135"/>
            <a:ext cx="17162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rgbClr val="002060"/>
                </a:solidFill>
                <a:ea typeface="Arial" charset="0"/>
                <a:cs typeface="Arial" charset="0"/>
              </a:rPr>
              <a:t>1994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Arial" charset="0"/>
                <a:cs typeface="Arial" charset="0"/>
              </a:rPr>
              <a:t>: Minimally invasive CABG</a:t>
            </a:r>
          </a:p>
        </p:txBody>
      </p:sp>
      <p:sp>
        <p:nvSpPr>
          <p:cNvPr id="17" name="Rettangolo 16"/>
          <p:cNvSpPr/>
          <p:nvPr/>
        </p:nvSpPr>
        <p:spPr>
          <a:xfrm>
            <a:off x="8097948" y="4500135"/>
            <a:ext cx="127577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rgbClr val="002060"/>
                </a:solidFill>
                <a:ea typeface="Arial" charset="0"/>
                <a:cs typeface="Arial" charset="0"/>
              </a:rPr>
              <a:t>2003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Arial" charset="0"/>
                <a:cs typeface="Arial" charset="0"/>
              </a:rPr>
              <a:t>: DES approved by FDA</a:t>
            </a:r>
          </a:p>
        </p:txBody>
      </p:sp>
      <p:sp>
        <p:nvSpPr>
          <p:cNvPr id="18" name="Rettangolo 17"/>
          <p:cNvSpPr/>
          <p:nvPr/>
        </p:nvSpPr>
        <p:spPr>
          <a:xfrm>
            <a:off x="9435512" y="4500135"/>
            <a:ext cx="22096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rgbClr val="002060"/>
                </a:solidFill>
                <a:ea typeface="Arial" charset="0"/>
                <a:cs typeface="Arial" charset="0"/>
              </a:rPr>
              <a:t>2017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Arial" charset="0"/>
                <a:cs typeface="Arial" charset="0"/>
              </a:rPr>
              <a:t>: EXCEL trial showed non-inferiority of PCI to CABG for LMS treatment</a:t>
            </a:r>
          </a:p>
        </p:txBody>
      </p:sp>
      <p:sp>
        <p:nvSpPr>
          <p:cNvPr id="19" name="Freccia destra 18"/>
          <p:cNvSpPr/>
          <p:nvPr/>
        </p:nvSpPr>
        <p:spPr bwMode="auto">
          <a:xfrm>
            <a:off x="1106621" y="3579856"/>
            <a:ext cx="10458369" cy="842986"/>
          </a:xfrm>
          <a:prstGeom prst="rightArrow">
            <a:avLst/>
          </a:prstGeom>
          <a:solidFill>
            <a:schemeClr val="accent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400" b="1" i="1" u="none" strike="noStrike" cap="none" normalizeH="0" baseline="0">
              <a:ln>
                <a:noFill/>
              </a:ln>
              <a:solidFill>
                <a:srgbClr val="FFCC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ヒラギノ角ゴ Pro W3" pitchFamily="112" charset="-128"/>
            </a:endParaRPr>
          </a:p>
        </p:txBody>
      </p:sp>
      <p:sp>
        <p:nvSpPr>
          <p:cNvPr id="20" name="CasellaDiTesto 19"/>
          <p:cNvSpPr txBox="1"/>
          <p:nvPr/>
        </p:nvSpPr>
        <p:spPr>
          <a:xfrm>
            <a:off x="1106621" y="3782237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>
                <a:solidFill>
                  <a:schemeClr val="bg1"/>
                </a:solidFill>
              </a:rPr>
              <a:t>1960s</a:t>
            </a:r>
          </a:p>
        </p:txBody>
      </p:sp>
      <p:sp>
        <p:nvSpPr>
          <p:cNvPr id="21" name="CasellaDiTesto 20"/>
          <p:cNvSpPr txBox="1"/>
          <p:nvPr/>
        </p:nvSpPr>
        <p:spPr>
          <a:xfrm>
            <a:off x="2901926" y="3782237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chemeClr val="bg1"/>
                </a:solidFill>
              </a:rPr>
              <a:t>1970s</a:t>
            </a:r>
          </a:p>
        </p:txBody>
      </p:sp>
      <p:sp>
        <p:nvSpPr>
          <p:cNvPr id="22" name="CasellaDiTesto 21"/>
          <p:cNvSpPr txBox="1"/>
          <p:nvPr/>
        </p:nvSpPr>
        <p:spPr>
          <a:xfrm>
            <a:off x="4697231" y="3782237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chemeClr val="bg1"/>
                </a:solidFill>
              </a:rPr>
              <a:t>1980s</a:t>
            </a:r>
          </a:p>
        </p:txBody>
      </p:sp>
      <p:sp>
        <p:nvSpPr>
          <p:cNvPr id="23" name="CasellaDiTesto 22"/>
          <p:cNvSpPr txBox="1"/>
          <p:nvPr/>
        </p:nvSpPr>
        <p:spPr>
          <a:xfrm>
            <a:off x="6492536" y="3782237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chemeClr val="bg1"/>
                </a:solidFill>
              </a:rPr>
              <a:t>1990s</a:t>
            </a:r>
          </a:p>
        </p:txBody>
      </p:sp>
      <p:sp>
        <p:nvSpPr>
          <p:cNvPr id="24" name="CasellaDiTesto 23"/>
          <p:cNvSpPr txBox="1"/>
          <p:nvPr/>
        </p:nvSpPr>
        <p:spPr>
          <a:xfrm>
            <a:off x="8287841" y="3782237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chemeClr val="bg1"/>
                </a:solidFill>
              </a:rPr>
              <a:t>2000s</a:t>
            </a:r>
          </a:p>
        </p:txBody>
      </p:sp>
      <p:sp>
        <p:nvSpPr>
          <p:cNvPr id="25" name="CasellaDiTesto 24"/>
          <p:cNvSpPr txBox="1"/>
          <p:nvPr/>
        </p:nvSpPr>
        <p:spPr>
          <a:xfrm>
            <a:off x="10083146" y="3782237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chemeClr val="bg1"/>
                </a:solidFill>
              </a:rPr>
              <a:t>2010s</a:t>
            </a: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735" y="1556648"/>
            <a:ext cx="1293631" cy="799279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4626" y="5505882"/>
            <a:ext cx="1448393" cy="10862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7" name="Freccia destra 26"/>
          <p:cNvSpPr/>
          <p:nvPr/>
        </p:nvSpPr>
        <p:spPr bwMode="auto">
          <a:xfrm>
            <a:off x="2572609" y="1629706"/>
            <a:ext cx="8925309" cy="603327"/>
          </a:xfrm>
          <a:prstGeom prst="rightArrow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1" i="1" u="none" strike="noStrike" cap="none" normalizeH="0" baseline="0">
              <a:ln>
                <a:noFill/>
              </a:ln>
              <a:solidFill>
                <a:srgbClr val="FFCC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ヒラギノ角ゴ Pro W3" pitchFamily="112" charset="-128"/>
            </a:endParaRPr>
          </a:p>
        </p:txBody>
      </p:sp>
      <p:sp>
        <p:nvSpPr>
          <p:cNvPr id="28" name="Freccia destra 27"/>
          <p:cNvSpPr/>
          <p:nvPr/>
        </p:nvSpPr>
        <p:spPr bwMode="auto">
          <a:xfrm>
            <a:off x="2639680" y="5794336"/>
            <a:ext cx="8925309" cy="603327"/>
          </a:xfrm>
          <a:prstGeom prst="rightArrow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1" i="1" u="none" strike="noStrike" cap="none" normalizeH="0" baseline="0">
              <a:ln>
                <a:noFill/>
              </a:ln>
              <a:solidFill>
                <a:srgbClr val="FFCC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ヒラギノ角ゴ Pro W3" pitchFamily="11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72839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wipe dir="r"/>
      </p:transition>
    </mc:Choice>
    <mc:Fallback xmlns="">
      <p:transition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0" y="106362"/>
            <a:ext cx="11963400" cy="777875"/>
          </a:xfrm>
        </p:spPr>
        <p:txBody>
          <a:bodyPr/>
          <a:lstStyle/>
          <a:p>
            <a:r>
              <a:rPr lang="en-US" dirty="0" smtClean="0"/>
              <a:t>Revascularize these conditions, no matter how!</a:t>
            </a:r>
            <a:endParaRPr lang="en-US" dirty="0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dirty="0"/>
              <a:t>Head SJ, et al. </a:t>
            </a:r>
            <a:r>
              <a:rPr lang="pl-PL" dirty="0"/>
              <a:t>Lancet. 2018;391:939-948</a:t>
            </a:r>
            <a:endParaRPr lang="it-IT" dirty="0"/>
          </a:p>
        </p:txBody>
      </p:sp>
      <p:sp>
        <p:nvSpPr>
          <p:cNvPr id="6" name="Segnaposto testo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11 randomized trials involving 11,518 patients selected by heart teams who were assigned to PCI or to CABG</a:t>
            </a:r>
          </a:p>
        </p:txBody>
      </p:sp>
      <p:grpSp>
        <p:nvGrpSpPr>
          <p:cNvPr id="13" name="Gruppo 12"/>
          <p:cNvGrpSpPr/>
          <p:nvPr/>
        </p:nvGrpSpPr>
        <p:grpSpPr>
          <a:xfrm>
            <a:off x="609600" y="2214265"/>
            <a:ext cx="11050368" cy="3736258"/>
            <a:chOff x="665018" y="1966902"/>
            <a:chExt cx="11050368" cy="3736258"/>
          </a:xfrm>
        </p:grpSpPr>
        <p:pic>
          <p:nvPicPr>
            <p:cNvPr id="7" name="Immagine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800" y="1966902"/>
              <a:ext cx="11029586" cy="3641735"/>
            </a:xfrm>
            <a:prstGeom prst="rect">
              <a:avLst/>
            </a:prstGeom>
          </p:spPr>
        </p:pic>
        <p:sp>
          <p:nvSpPr>
            <p:cNvPr id="10" name="Rettangolo 9"/>
            <p:cNvSpPr/>
            <p:nvPr/>
          </p:nvSpPr>
          <p:spPr bwMode="auto">
            <a:xfrm>
              <a:off x="990600" y="1966902"/>
              <a:ext cx="789709" cy="39529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1" i="1" u="none" strike="noStrike" cap="none" normalizeH="0" baseline="0">
                <a:ln>
                  <a:noFill/>
                </a:ln>
                <a:solidFill>
                  <a:srgbClr val="FFCC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ヒラギノ角ゴ Pro W3" pitchFamily="112" charset="-128"/>
              </a:endParaRPr>
            </a:p>
          </p:txBody>
        </p:sp>
        <p:sp>
          <p:nvSpPr>
            <p:cNvPr id="11" name="Rettangolo 10"/>
            <p:cNvSpPr/>
            <p:nvPr/>
          </p:nvSpPr>
          <p:spPr bwMode="auto">
            <a:xfrm>
              <a:off x="665018" y="5307862"/>
              <a:ext cx="789709" cy="39529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1" i="1" u="none" strike="noStrike" cap="none" normalizeH="0" baseline="0">
                <a:ln>
                  <a:noFill/>
                </a:ln>
                <a:solidFill>
                  <a:srgbClr val="FFCC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ヒラギノ角ゴ Pro W3" pitchFamily="112" charset="-128"/>
              </a:endParaRPr>
            </a:p>
          </p:txBody>
        </p:sp>
        <p:sp>
          <p:nvSpPr>
            <p:cNvPr id="12" name="Rettangolo 11"/>
            <p:cNvSpPr/>
            <p:nvPr/>
          </p:nvSpPr>
          <p:spPr bwMode="auto">
            <a:xfrm>
              <a:off x="6414654" y="1966902"/>
              <a:ext cx="789709" cy="39529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1" i="1" u="none" strike="noStrike" cap="none" normalizeH="0" baseline="0">
                <a:ln>
                  <a:noFill/>
                </a:ln>
                <a:solidFill>
                  <a:srgbClr val="FFCC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ヒラギノ角ゴ Pro W3" pitchFamily="112" charset="-128"/>
              </a:endParaRPr>
            </a:p>
          </p:txBody>
        </p:sp>
      </p:grpSp>
      <p:sp>
        <p:nvSpPr>
          <p:cNvPr id="8" name="CasellaDiTesto 7"/>
          <p:cNvSpPr txBox="1"/>
          <p:nvPr/>
        </p:nvSpPr>
        <p:spPr>
          <a:xfrm>
            <a:off x="1724891" y="1768465"/>
            <a:ext cx="46117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Left main disease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6754091" y="1752600"/>
            <a:ext cx="49058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Multivessel disease</a:t>
            </a:r>
          </a:p>
        </p:txBody>
      </p:sp>
      <p:sp>
        <p:nvSpPr>
          <p:cNvPr id="14" name="CasellaDiTesto 13"/>
          <p:cNvSpPr txBox="1"/>
          <p:nvPr/>
        </p:nvSpPr>
        <p:spPr>
          <a:xfrm>
            <a:off x="4343400" y="3693467"/>
            <a:ext cx="1371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>
                <a:solidFill>
                  <a:srgbClr val="E12B43"/>
                </a:solidFill>
              </a:rPr>
              <a:t>PCI</a:t>
            </a:r>
          </a:p>
        </p:txBody>
      </p:sp>
      <p:sp>
        <p:nvSpPr>
          <p:cNvPr id="15" name="CasellaDiTesto 14"/>
          <p:cNvSpPr txBox="1"/>
          <p:nvPr/>
        </p:nvSpPr>
        <p:spPr>
          <a:xfrm>
            <a:off x="9428018" y="3693467"/>
            <a:ext cx="1371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>
                <a:solidFill>
                  <a:srgbClr val="E12B43"/>
                </a:solidFill>
              </a:rPr>
              <a:t>PCI</a:t>
            </a:r>
          </a:p>
        </p:txBody>
      </p:sp>
      <p:sp>
        <p:nvSpPr>
          <p:cNvPr id="16" name="CasellaDiTesto 15"/>
          <p:cNvSpPr txBox="1"/>
          <p:nvPr/>
        </p:nvSpPr>
        <p:spPr>
          <a:xfrm>
            <a:off x="4495800" y="4416623"/>
            <a:ext cx="1371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dirty="0">
                <a:solidFill>
                  <a:srgbClr val="0070C0"/>
                </a:solidFill>
              </a:rPr>
              <a:t>CABG</a:t>
            </a:r>
          </a:p>
        </p:txBody>
      </p:sp>
      <p:sp>
        <p:nvSpPr>
          <p:cNvPr id="17" name="CasellaDiTesto 16"/>
          <p:cNvSpPr txBox="1"/>
          <p:nvPr/>
        </p:nvSpPr>
        <p:spPr>
          <a:xfrm>
            <a:off x="9580418" y="4492823"/>
            <a:ext cx="1371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dirty="0">
                <a:solidFill>
                  <a:srgbClr val="0070C0"/>
                </a:solidFill>
              </a:rPr>
              <a:t>CABG</a:t>
            </a:r>
          </a:p>
        </p:txBody>
      </p:sp>
    </p:spTree>
    <p:extLst>
      <p:ext uri="{BB962C8B-B14F-4D97-AF65-F5344CB8AC3E}">
        <p14:creationId xmlns:p14="http://schemas.microsoft.com/office/powerpoint/2010/main" val="1710814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wipe dir="r"/>
      </p:transition>
    </mc:Choice>
    <mc:Fallback xmlns="">
      <p:transition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0" y="106362"/>
            <a:ext cx="11963400" cy="777875"/>
          </a:xfrm>
        </p:spPr>
        <p:txBody>
          <a:bodyPr/>
          <a:lstStyle/>
          <a:p>
            <a:r>
              <a:rPr lang="en-US" dirty="0" smtClean="0"/>
              <a:t>CTOs: the jury is still out</a:t>
            </a:r>
            <a:endParaRPr lang="en-US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600200"/>
            <a:ext cx="7090770" cy="47585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CasellaDiTesto 18"/>
          <p:cNvSpPr txBox="1"/>
          <p:nvPr/>
        </p:nvSpPr>
        <p:spPr>
          <a:xfrm>
            <a:off x="8077200" y="2011918"/>
            <a:ext cx="3810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DECISION-CTO</a:t>
            </a:r>
          </a:p>
          <a:p>
            <a:pPr algn="ctr"/>
            <a:endParaRPr lang="en-US" sz="2400" b="1" dirty="0" smtClean="0"/>
          </a:p>
          <a:p>
            <a:pPr algn="ctr"/>
            <a:r>
              <a:rPr lang="en-US" sz="2400" b="1" dirty="0" err="1" smtClean="0"/>
              <a:t>EuroCTO</a:t>
            </a:r>
            <a:endParaRPr lang="en-US" sz="2400" b="1" dirty="0" smtClean="0"/>
          </a:p>
          <a:p>
            <a:pPr algn="ctr"/>
            <a:r>
              <a:rPr lang="en-US" sz="2400" b="1" dirty="0"/>
              <a:t/>
            </a:r>
            <a:br>
              <a:rPr lang="en-US" sz="2400" b="1" dirty="0"/>
            </a:br>
            <a:r>
              <a:rPr lang="en-US" sz="2400" b="1" dirty="0" smtClean="0"/>
              <a:t>EXPLORE</a:t>
            </a:r>
            <a:endParaRPr lang="en-US" sz="2400" b="1" dirty="0"/>
          </a:p>
        </p:txBody>
      </p:sp>
      <p:sp>
        <p:nvSpPr>
          <p:cNvPr id="20" name="CasellaDiTesto 19"/>
          <p:cNvSpPr txBox="1"/>
          <p:nvPr/>
        </p:nvSpPr>
        <p:spPr>
          <a:xfrm>
            <a:off x="8686800" y="4343400"/>
            <a:ext cx="2590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accent1"/>
                </a:solidFill>
              </a:rPr>
              <a:t>No differences on hard clinical outcomes (not powered)</a:t>
            </a:r>
            <a:endParaRPr lang="en-US" sz="24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7548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wipe dir="r"/>
      </p:transition>
    </mc:Choice>
    <mc:Fallback xmlns="">
      <p:transition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2018 guidelines for myocardial revascularization</a:t>
            </a:r>
          </a:p>
        </p:txBody>
      </p:sp>
      <p:sp>
        <p:nvSpPr>
          <p:cNvPr id="8" name="Segnaposto testo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dirty="0" err="1" smtClean="0"/>
              <a:t>Neumann</a:t>
            </a:r>
            <a:r>
              <a:rPr lang="it-IT" dirty="0" smtClean="0"/>
              <a:t> </a:t>
            </a:r>
            <a:r>
              <a:rPr lang="it-IT" dirty="0" err="1" smtClean="0"/>
              <a:t>F</a:t>
            </a:r>
            <a:r>
              <a:rPr lang="it-IT" dirty="0" smtClean="0"/>
              <a:t>, et al. </a:t>
            </a:r>
            <a:r>
              <a:rPr lang="it-IT" dirty="0" err="1" smtClean="0"/>
              <a:t>Eur</a:t>
            </a:r>
            <a:r>
              <a:rPr lang="it-IT" dirty="0" smtClean="0"/>
              <a:t> </a:t>
            </a:r>
            <a:r>
              <a:rPr lang="it-IT" dirty="0" err="1" smtClean="0"/>
              <a:t>Heart</a:t>
            </a:r>
            <a:r>
              <a:rPr lang="it-IT" dirty="0" smtClean="0"/>
              <a:t> </a:t>
            </a:r>
            <a:r>
              <a:rPr lang="it-IT" dirty="0" err="1" smtClean="0"/>
              <a:t>J</a:t>
            </a:r>
            <a:r>
              <a:rPr lang="it-IT" dirty="0" smtClean="0"/>
              <a:t> 2018 [</a:t>
            </a:r>
            <a:r>
              <a:rPr lang="it-IT" dirty="0" err="1" smtClean="0"/>
              <a:t>ePub</a:t>
            </a:r>
            <a:r>
              <a:rPr lang="it-IT" dirty="0" smtClean="0"/>
              <a:t> </a:t>
            </a:r>
            <a:r>
              <a:rPr lang="it-IT" dirty="0" err="1" smtClean="0"/>
              <a:t>ahead</a:t>
            </a:r>
            <a:r>
              <a:rPr lang="it-IT" dirty="0" smtClean="0"/>
              <a:t> of </a:t>
            </a:r>
            <a:r>
              <a:rPr lang="it-IT" dirty="0" err="1" smtClean="0"/>
              <a:t>print</a:t>
            </a:r>
            <a:r>
              <a:rPr lang="it-IT" dirty="0" smtClean="0"/>
              <a:t>]</a:t>
            </a:r>
            <a:endParaRPr lang="it-IT" dirty="0"/>
          </a:p>
        </p:txBody>
      </p:sp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436323"/>
              </p:ext>
            </p:extLst>
          </p:nvPr>
        </p:nvGraphicFramePr>
        <p:xfrm>
          <a:off x="952500" y="1371600"/>
          <a:ext cx="10820400" cy="367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07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781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239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239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en-US" noProof="0" dirty="0">
                          <a:solidFill>
                            <a:schemeClr val="bg1"/>
                          </a:solidFill>
                        </a:rPr>
                        <a:t>Extent of CAD (anatomical and/or functional)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b="0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>
                          <a:solidFill>
                            <a:schemeClr val="bg1"/>
                          </a:solidFill>
                        </a:rPr>
                        <a:t>Class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>
                          <a:solidFill>
                            <a:schemeClr val="bg1"/>
                          </a:solidFill>
                        </a:rPr>
                        <a:t>Level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 rowSpan="5">
                  <a:txBody>
                    <a:bodyPr/>
                    <a:lstStyle/>
                    <a:p>
                      <a:r>
                        <a:rPr lang="en-US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For prognosis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Left main disease with stenosis &gt;50%*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>
                          <a:solidFill>
                            <a:schemeClr val="bg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>
                          <a:solidFill>
                            <a:schemeClr val="bg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Proximal LAD stenosis &gt; 50%*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>
                          <a:solidFill>
                            <a:schemeClr val="bg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>
                          <a:solidFill>
                            <a:schemeClr val="bg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Two-vessel or three-vessel disease</a:t>
                      </a:r>
                      <a:r>
                        <a:rPr lang="en-US" baseline="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</a:t>
                      </a:r>
                      <a:r>
                        <a:rPr lang="en-US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with stenosis &gt; 50%* with impaired</a:t>
                      </a:r>
                      <a:r>
                        <a:rPr lang="en-US" baseline="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</a:t>
                      </a:r>
                      <a:r>
                        <a:rPr lang="en-US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LV function (LVEF &lt; 40%)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>
                          <a:solidFill>
                            <a:schemeClr val="bg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>
                          <a:solidFill>
                            <a:schemeClr val="bg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Large area of ischemia detected by</a:t>
                      </a:r>
                      <a:r>
                        <a:rPr lang="en-US" baseline="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</a:t>
                      </a:r>
                      <a:r>
                        <a:rPr lang="en-US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functional testing (&gt; 10% LV) or</a:t>
                      </a:r>
                      <a:r>
                        <a:rPr lang="en-US" baseline="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</a:t>
                      </a:r>
                      <a:r>
                        <a:rPr lang="en-US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abnormal invasive FFR**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>
                          <a:solidFill>
                            <a:schemeClr val="bg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>
                          <a:solidFill>
                            <a:schemeClr val="bg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Single remaining patent coronary</a:t>
                      </a:r>
                      <a:r>
                        <a:rPr lang="en-US" baseline="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</a:t>
                      </a:r>
                      <a:r>
                        <a:rPr lang="en-US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artery with stenosis &gt; 50%*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>
                          <a:solidFill>
                            <a:schemeClr val="bg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For symptoms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Hemodynamically significant</a:t>
                      </a:r>
                      <a:r>
                        <a:rPr lang="en-US" baseline="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</a:t>
                      </a:r>
                      <a:r>
                        <a:rPr lang="en-US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coronary stenosis* in the presence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of limiting angina or angina</a:t>
                      </a:r>
                      <a:r>
                        <a:rPr lang="en-US" baseline="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</a:t>
                      </a:r>
                      <a:r>
                        <a:rPr lang="en-US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equivalent, unresponsive to medical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therapy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>
                          <a:solidFill>
                            <a:schemeClr val="bg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>
                          <a:solidFill>
                            <a:schemeClr val="bg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3" name="Rettangolo 2"/>
          <p:cNvSpPr/>
          <p:nvPr/>
        </p:nvSpPr>
        <p:spPr>
          <a:xfrm>
            <a:off x="952500" y="5088035"/>
            <a:ext cx="46378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*With documented ischemia or FFR ≤ 0.80 or iFR ≤ 0.89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** Based on FFR &lt; 0.75</a:t>
            </a:r>
          </a:p>
        </p:txBody>
      </p:sp>
    </p:spTree>
    <p:extLst>
      <p:ext uri="{BB962C8B-B14F-4D97-AF65-F5344CB8AC3E}">
        <p14:creationId xmlns:p14="http://schemas.microsoft.com/office/powerpoint/2010/main" val="1721876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wipe dir="r"/>
      </p:transition>
    </mc:Choice>
    <mc:Fallback xmlns="">
      <p:transition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2018 guidelines for myocardial revascularization</a:t>
            </a:r>
          </a:p>
        </p:txBody>
      </p:sp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1499659"/>
              </p:ext>
            </p:extLst>
          </p:nvPr>
        </p:nvGraphicFramePr>
        <p:xfrm>
          <a:off x="952499" y="1295400"/>
          <a:ext cx="10820402" cy="5059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385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5942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30618"/>
                <a:gridCol w="930618"/>
                <a:gridCol w="93061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3061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89560">
                <a:tc gridSpan="2">
                  <a:txBody>
                    <a:bodyPr/>
                    <a:lstStyle/>
                    <a:p>
                      <a:endParaRPr lang="en-US" noProof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noProof="0" dirty="0" smtClean="0">
                          <a:solidFill>
                            <a:schemeClr val="bg1"/>
                          </a:solidFill>
                        </a:rPr>
                        <a:t>CABG</a:t>
                      </a:r>
                      <a:endParaRPr lang="en-US" noProof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noProof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noProof="0" dirty="0" smtClean="0">
                          <a:solidFill>
                            <a:schemeClr val="bg1"/>
                          </a:solidFill>
                        </a:rPr>
                        <a:t>PCI</a:t>
                      </a:r>
                      <a:endParaRPr lang="en-US" noProof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noProof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</a:tr>
              <a:tr h="289560">
                <a:tc gridSpan="2">
                  <a:txBody>
                    <a:bodyPr/>
                    <a:lstStyle/>
                    <a:p>
                      <a:r>
                        <a:rPr lang="en-US" sz="1600" noProof="0" dirty="0">
                          <a:solidFill>
                            <a:schemeClr val="bg1"/>
                          </a:solidFill>
                        </a:rPr>
                        <a:t>Extent of </a:t>
                      </a:r>
                      <a:r>
                        <a:rPr lang="en-US" sz="1600" noProof="0" dirty="0" smtClean="0">
                          <a:solidFill>
                            <a:schemeClr val="bg1"/>
                          </a:solidFill>
                        </a:rPr>
                        <a:t>CAD</a:t>
                      </a:r>
                      <a:endParaRPr lang="en-US" sz="1600" noProof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b="0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solidFill>
                            <a:schemeClr val="bg1"/>
                          </a:solidFill>
                        </a:rPr>
                        <a:t>Class</a:t>
                      </a:r>
                      <a:endParaRPr lang="en-US" sz="1600" noProof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solidFill>
                            <a:schemeClr val="bg1"/>
                          </a:solidFill>
                        </a:rPr>
                        <a:t>Level</a:t>
                      </a:r>
                      <a:endParaRPr lang="en-US" sz="1600" noProof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>
                          <a:solidFill>
                            <a:schemeClr val="bg1"/>
                          </a:solidFill>
                        </a:rPr>
                        <a:t>Class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>
                          <a:solidFill>
                            <a:schemeClr val="bg1"/>
                          </a:solidFill>
                        </a:rPr>
                        <a:t>Level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9560">
                <a:tc rowSpan="2">
                  <a:txBody>
                    <a:bodyPr/>
                    <a:lstStyle/>
                    <a:p>
                      <a:r>
                        <a:rPr lang="en-US" sz="160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One-vessel CAD</a:t>
                      </a:r>
                      <a:endParaRPr lang="en-US" sz="1600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Without</a:t>
                      </a:r>
                      <a:r>
                        <a:rPr lang="en-US" sz="1600" b="0" baseline="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proximal LAD stenosis</a:t>
                      </a:r>
                      <a:endParaRPr lang="en-US" sz="1600" b="0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solidFill>
                            <a:schemeClr val="tx1"/>
                          </a:solidFill>
                        </a:rPr>
                        <a:t>IIb</a:t>
                      </a:r>
                      <a:endParaRPr lang="en-US" sz="1600" noProof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solidFill>
                            <a:schemeClr val="bg1"/>
                          </a:solidFill>
                        </a:rPr>
                        <a:t>C</a:t>
                      </a:r>
                      <a:endParaRPr lang="en-US" sz="1600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>
                          <a:solidFill>
                            <a:schemeClr val="bg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>
                          <a:solidFill>
                            <a:schemeClr val="bg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89560">
                <a:tc vMerge="1">
                  <a:txBody>
                    <a:bodyPr/>
                    <a:lstStyle/>
                    <a:p>
                      <a:endParaRPr lang="en-US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With</a:t>
                      </a:r>
                      <a:r>
                        <a:rPr lang="en-US" sz="1600" b="0" baseline="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proximal LAD stenosis</a:t>
                      </a:r>
                      <a:endParaRPr lang="en-US" sz="1600" b="0" noProof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solidFill>
                            <a:schemeClr val="bg1"/>
                          </a:solidFill>
                        </a:rPr>
                        <a:t>I</a:t>
                      </a:r>
                      <a:endParaRPr lang="en-US" sz="1600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solidFill>
                            <a:schemeClr val="bg1"/>
                          </a:solidFill>
                        </a:rPr>
                        <a:t>A</a:t>
                      </a:r>
                      <a:endParaRPr lang="en-US" sz="1600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solidFill>
                            <a:schemeClr val="bg1"/>
                          </a:solidFill>
                        </a:rPr>
                        <a:t>I</a:t>
                      </a:r>
                      <a:endParaRPr lang="en-US" sz="1600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solidFill>
                            <a:schemeClr val="bg1"/>
                          </a:solidFill>
                        </a:rPr>
                        <a:t>A</a:t>
                      </a:r>
                      <a:endParaRPr lang="en-US" sz="1600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89560">
                <a:tc rowSpan="2">
                  <a:txBody>
                    <a:bodyPr/>
                    <a:lstStyle/>
                    <a:p>
                      <a:r>
                        <a:rPr lang="en-US" sz="160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Two-vessel CAD</a:t>
                      </a:r>
                      <a:endParaRPr lang="en-US" sz="1600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Without</a:t>
                      </a:r>
                      <a:r>
                        <a:rPr lang="en-US" sz="1600" b="0" baseline="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proximal LAD stenosis</a:t>
                      </a:r>
                      <a:endParaRPr lang="en-US" sz="1600" b="0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solidFill>
                            <a:schemeClr val="tx1"/>
                          </a:solidFill>
                        </a:rPr>
                        <a:t>IIb</a:t>
                      </a:r>
                      <a:endParaRPr lang="en-US" sz="1600" noProof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solidFill>
                            <a:schemeClr val="bg1"/>
                          </a:solidFill>
                        </a:rPr>
                        <a:t>C</a:t>
                      </a:r>
                      <a:endParaRPr lang="en-US" sz="1600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>
                          <a:solidFill>
                            <a:schemeClr val="bg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>
                          <a:solidFill>
                            <a:schemeClr val="bg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89560">
                <a:tc vMerge="1">
                  <a:txBody>
                    <a:bodyPr/>
                    <a:lstStyle/>
                    <a:p>
                      <a:endParaRPr lang="en-US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With</a:t>
                      </a:r>
                      <a:r>
                        <a:rPr lang="en-US" sz="1600" b="0" baseline="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proximal LAD stenosis</a:t>
                      </a:r>
                      <a:endParaRPr lang="en-US" sz="1600" b="0" noProof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solidFill>
                            <a:schemeClr val="bg1"/>
                          </a:solidFill>
                        </a:rPr>
                        <a:t>I</a:t>
                      </a:r>
                      <a:endParaRPr lang="en-US" sz="1600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solidFill>
                            <a:schemeClr val="bg1"/>
                          </a:solidFill>
                        </a:rPr>
                        <a:t>B</a:t>
                      </a:r>
                      <a:endParaRPr lang="en-US" sz="1600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solidFill>
                            <a:schemeClr val="bg1"/>
                          </a:solidFill>
                        </a:rPr>
                        <a:t>I</a:t>
                      </a:r>
                      <a:endParaRPr lang="en-US" sz="1600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solidFill>
                            <a:schemeClr val="bg1"/>
                          </a:solidFill>
                        </a:rPr>
                        <a:t>C</a:t>
                      </a:r>
                      <a:endParaRPr lang="en-US" sz="1600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89560">
                <a:tc rowSpan="3">
                  <a:txBody>
                    <a:bodyPr/>
                    <a:lstStyle/>
                    <a:p>
                      <a:r>
                        <a:rPr lang="en-US" sz="160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Left main CAD</a:t>
                      </a:r>
                      <a:endParaRPr lang="en-US" sz="1600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SYNTAX score 0-22</a:t>
                      </a:r>
                      <a:endParaRPr lang="en-US" sz="1600" b="0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solidFill>
                            <a:schemeClr val="bg1"/>
                          </a:solidFill>
                        </a:rPr>
                        <a:t>I</a:t>
                      </a:r>
                      <a:endParaRPr lang="en-US" sz="1600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solidFill>
                            <a:schemeClr val="bg1"/>
                          </a:solidFill>
                        </a:rPr>
                        <a:t>A</a:t>
                      </a:r>
                      <a:endParaRPr lang="en-US" sz="1600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solidFill>
                            <a:schemeClr val="bg1"/>
                          </a:solidFill>
                        </a:rPr>
                        <a:t>I</a:t>
                      </a:r>
                      <a:endParaRPr lang="en-US" sz="1600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solidFill>
                            <a:schemeClr val="bg1"/>
                          </a:solidFill>
                        </a:rPr>
                        <a:t>A</a:t>
                      </a:r>
                      <a:endParaRPr lang="en-US" sz="1600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89560">
                <a:tc vMerge="1">
                  <a:txBody>
                    <a:bodyPr/>
                    <a:lstStyle/>
                    <a:p>
                      <a:endParaRPr lang="en-US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SYNTAX score 23-32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solidFill>
                            <a:schemeClr val="bg1"/>
                          </a:solidFill>
                        </a:rPr>
                        <a:t>I</a:t>
                      </a:r>
                      <a:endParaRPr lang="en-US" sz="1600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solidFill>
                            <a:schemeClr val="bg1"/>
                          </a:solidFill>
                        </a:rPr>
                        <a:t>A</a:t>
                      </a:r>
                      <a:endParaRPr lang="en-US" sz="1600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solidFill>
                            <a:schemeClr val="tx1"/>
                          </a:solidFill>
                        </a:rPr>
                        <a:t>IIa</a:t>
                      </a:r>
                      <a:endParaRPr lang="en-US" sz="1600" noProof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solidFill>
                            <a:schemeClr val="bg1"/>
                          </a:solidFill>
                        </a:rPr>
                        <a:t>A</a:t>
                      </a:r>
                      <a:endParaRPr lang="en-US" sz="1600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89560">
                <a:tc vMerge="1">
                  <a:txBody>
                    <a:bodyPr/>
                    <a:lstStyle/>
                    <a:p>
                      <a:endParaRPr lang="en-US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SYNTAX score ≥33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solidFill>
                            <a:schemeClr val="bg1"/>
                          </a:solidFill>
                        </a:rPr>
                        <a:t>I</a:t>
                      </a:r>
                      <a:endParaRPr lang="en-US" sz="1600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solidFill>
                            <a:schemeClr val="bg1"/>
                          </a:solidFill>
                        </a:rPr>
                        <a:t>A</a:t>
                      </a:r>
                      <a:endParaRPr lang="en-US" sz="1600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solidFill>
                            <a:schemeClr val="tx1"/>
                          </a:solidFill>
                        </a:rPr>
                        <a:t>IIb</a:t>
                      </a:r>
                      <a:endParaRPr lang="en-US" sz="1600" noProof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solidFill>
                            <a:schemeClr val="bg1"/>
                          </a:solidFill>
                        </a:rPr>
                        <a:t>B</a:t>
                      </a:r>
                      <a:endParaRPr lang="en-US" sz="1600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</a:tr>
              <a:tr h="289560">
                <a:tc rowSpan="3">
                  <a:txBody>
                    <a:bodyPr/>
                    <a:lstStyle/>
                    <a:p>
                      <a:r>
                        <a:rPr lang="en-US" sz="160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Three-vessel CAD without DM</a:t>
                      </a:r>
                      <a:endParaRPr lang="en-US" sz="1600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SYNTAX score 0-22</a:t>
                      </a:r>
                      <a:endParaRPr lang="en-US" sz="1600" b="0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solidFill>
                            <a:schemeClr val="bg1"/>
                          </a:solidFill>
                        </a:rPr>
                        <a:t>I</a:t>
                      </a:r>
                      <a:endParaRPr lang="en-US" sz="1600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solidFill>
                            <a:schemeClr val="bg1"/>
                          </a:solidFill>
                        </a:rPr>
                        <a:t>A</a:t>
                      </a:r>
                      <a:endParaRPr lang="en-US" sz="1600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solidFill>
                            <a:schemeClr val="bg1"/>
                          </a:solidFill>
                        </a:rPr>
                        <a:t>I</a:t>
                      </a:r>
                      <a:endParaRPr lang="en-US" sz="1600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solidFill>
                            <a:schemeClr val="bg1"/>
                          </a:solidFill>
                        </a:rPr>
                        <a:t>A</a:t>
                      </a:r>
                      <a:endParaRPr lang="en-US" sz="1600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89560">
                <a:tc vMerge="1">
                  <a:txBody>
                    <a:bodyPr/>
                    <a:lstStyle/>
                    <a:p>
                      <a:endParaRPr lang="en-US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SYNTAX score 23-32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solidFill>
                            <a:schemeClr val="bg1"/>
                          </a:solidFill>
                        </a:rPr>
                        <a:t>I</a:t>
                      </a:r>
                      <a:endParaRPr lang="en-US" sz="1600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solidFill>
                            <a:schemeClr val="bg1"/>
                          </a:solidFill>
                        </a:rPr>
                        <a:t>A</a:t>
                      </a:r>
                      <a:endParaRPr lang="en-US" sz="1600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solidFill>
                            <a:schemeClr val="tx1"/>
                          </a:solidFill>
                        </a:rPr>
                        <a:t>IIb</a:t>
                      </a:r>
                      <a:endParaRPr lang="en-US" sz="1600" noProof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solidFill>
                            <a:schemeClr val="bg1"/>
                          </a:solidFill>
                        </a:rPr>
                        <a:t>A</a:t>
                      </a:r>
                      <a:endParaRPr lang="en-US" sz="1600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89560">
                <a:tc vMerge="1">
                  <a:txBody>
                    <a:bodyPr/>
                    <a:lstStyle/>
                    <a:p>
                      <a:endParaRPr lang="en-US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SYNTAX score ≥33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solidFill>
                            <a:schemeClr val="bg1"/>
                          </a:solidFill>
                        </a:rPr>
                        <a:t>I</a:t>
                      </a:r>
                      <a:endParaRPr lang="en-US" sz="1600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solidFill>
                            <a:schemeClr val="bg1"/>
                          </a:solidFill>
                        </a:rPr>
                        <a:t>A</a:t>
                      </a:r>
                      <a:endParaRPr lang="en-US" sz="1600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solidFill>
                            <a:schemeClr val="bg1"/>
                          </a:solidFill>
                        </a:rPr>
                        <a:t>III</a:t>
                      </a:r>
                      <a:endParaRPr lang="en-US" sz="1600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solidFill>
                            <a:schemeClr val="bg1"/>
                          </a:solidFill>
                        </a:rPr>
                        <a:t>A</a:t>
                      </a:r>
                      <a:endParaRPr lang="en-US" sz="1600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89560">
                <a:tc rowSpan="3">
                  <a:txBody>
                    <a:bodyPr/>
                    <a:lstStyle/>
                    <a:p>
                      <a:r>
                        <a:rPr lang="en-US" sz="160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Three-vessel CAD with DM</a:t>
                      </a:r>
                      <a:endParaRPr lang="en-US" sz="1600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SYNTAX score 0-22</a:t>
                      </a:r>
                      <a:endParaRPr lang="en-US" sz="1600" b="0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solidFill>
                            <a:schemeClr val="bg1"/>
                          </a:solidFill>
                        </a:rPr>
                        <a:t>I</a:t>
                      </a:r>
                      <a:endParaRPr lang="en-US" sz="1600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solidFill>
                            <a:schemeClr val="bg1"/>
                          </a:solidFill>
                        </a:rPr>
                        <a:t>A</a:t>
                      </a:r>
                      <a:endParaRPr lang="en-US" sz="1600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solidFill>
                            <a:schemeClr val="tx1"/>
                          </a:solidFill>
                        </a:rPr>
                        <a:t>IIb</a:t>
                      </a:r>
                      <a:endParaRPr lang="en-US" sz="1600" noProof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solidFill>
                            <a:schemeClr val="bg1"/>
                          </a:solidFill>
                        </a:rPr>
                        <a:t>A</a:t>
                      </a:r>
                      <a:endParaRPr lang="en-US" sz="1600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89560">
                <a:tc vMerge="1">
                  <a:txBody>
                    <a:bodyPr/>
                    <a:lstStyle/>
                    <a:p>
                      <a:endParaRPr lang="en-US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SYNTAX score 23-32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solidFill>
                            <a:schemeClr val="bg1"/>
                          </a:solidFill>
                        </a:rPr>
                        <a:t>I</a:t>
                      </a:r>
                      <a:endParaRPr lang="en-US" sz="1600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solidFill>
                            <a:schemeClr val="bg1"/>
                          </a:solidFill>
                        </a:rPr>
                        <a:t>A</a:t>
                      </a:r>
                      <a:endParaRPr lang="en-US" sz="1600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solidFill>
                            <a:schemeClr val="bg1"/>
                          </a:solidFill>
                        </a:rPr>
                        <a:t>III</a:t>
                      </a:r>
                      <a:endParaRPr lang="en-US" sz="1600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solidFill>
                            <a:schemeClr val="bg1"/>
                          </a:solidFill>
                        </a:rPr>
                        <a:t>A</a:t>
                      </a:r>
                      <a:endParaRPr lang="en-US" sz="1600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89560">
                <a:tc vMerge="1">
                  <a:txBody>
                    <a:bodyPr/>
                    <a:lstStyle/>
                    <a:p>
                      <a:endParaRPr lang="en-US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SYNTAX score ≥33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solidFill>
                            <a:schemeClr val="bg1"/>
                          </a:solidFill>
                        </a:rPr>
                        <a:t>I</a:t>
                      </a:r>
                      <a:endParaRPr lang="en-US" sz="1600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solidFill>
                            <a:schemeClr val="bg1"/>
                          </a:solidFill>
                        </a:rPr>
                        <a:t>A</a:t>
                      </a:r>
                      <a:endParaRPr lang="en-US" sz="1600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solidFill>
                            <a:schemeClr val="bg1"/>
                          </a:solidFill>
                        </a:rPr>
                        <a:t>III</a:t>
                      </a:r>
                      <a:endParaRPr lang="en-US" sz="1600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solidFill>
                            <a:schemeClr val="bg1"/>
                          </a:solidFill>
                        </a:rPr>
                        <a:t>A</a:t>
                      </a:r>
                      <a:endParaRPr lang="en-US" sz="1600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Segnaposto testo 7"/>
          <p:cNvSpPr>
            <a:spLocks noGrp="1"/>
          </p:cNvSpPr>
          <p:nvPr>
            <p:ph type="body" sz="quarter" idx="10"/>
          </p:nvPr>
        </p:nvSpPr>
        <p:spPr>
          <a:xfrm>
            <a:off x="4953000" y="6096000"/>
            <a:ext cx="7010400" cy="533400"/>
          </a:xfrm>
        </p:spPr>
        <p:txBody>
          <a:bodyPr/>
          <a:lstStyle/>
          <a:p>
            <a:r>
              <a:rPr lang="it-IT" dirty="0" err="1" smtClean="0"/>
              <a:t>Neumann</a:t>
            </a:r>
            <a:r>
              <a:rPr lang="it-IT" dirty="0" smtClean="0"/>
              <a:t> </a:t>
            </a:r>
            <a:r>
              <a:rPr lang="it-IT" dirty="0" err="1" smtClean="0"/>
              <a:t>F</a:t>
            </a:r>
            <a:r>
              <a:rPr lang="it-IT" dirty="0" smtClean="0"/>
              <a:t>, et al. </a:t>
            </a:r>
            <a:r>
              <a:rPr lang="it-IT" dirty="0" err="1" smtClean="0"/>
              <a:t>Eur</a:t>
            </a:r>
            <a:r>
              <a:rPr lang="it-IT" dirty="0" smtClean="0"/>
              <a:t> </a:t>
            </a:r>
            <a:r>
              <a:rPr lang="it-IT" dirty="0" err="1" smtClean="0"/>
              <a:t>Heart</a:t>
            </a:r>
            <a:r>
              <a:rPr lang="it-IT" dirty="0" smtClean="0"/>
              <a:t> </a:t>
            </a:r>
            <a:r>
              <a:rPr lang="it-IT" dirty="0" err="1" smtClean="0"/>
              <a:t>J</a:t>
            </a:r>
            <a:r>
              <a:rPr lang="it-IT" dirty="0" smtClean="0"/>
              <a:t> 2018 [</a:t>
            </a:r>
            <a:r>
              <a:rPr lang="it-IT" dirty="0" err="1" smtClean="0"/>
              <a:t>ePub</a:t>
            </a:r>
            <a:r>
              <a:rPr lang="it-IT" dirty="0" smtClean="0"/>
              <a:t> </a:t>
            </a:r>
            <a:r>
              <a:rPr lang="it-IT" dirty="0" err="1" smtClean="0"/>
              <a:t>ahead</a:t>
            </a:r>
            <a:r>
              <a:rPr lang="it-IT" dirty="0" smtClean="0"/>
              <a:t> of </a:t>
            </a:r>
            <a:r>
              <a:rPr lang="it-IT" dirty="0" err="1" smtClean="0"/>
              <a:t>print</a:t>
            </a:r>
            <a:r>
              <a:rPr lang="it-IT" dirty="0" smtClean="0"/>
              <a:t>]</a:t>
            </a:r>
            <a:endParaRPr lang="it-IT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12244388" y="33004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645955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wipe dir="r"/>
      </p:transition>
    </mc:Choice>
    <mc:Fallback xmlns="">
      <p:transition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The ISCHEMIA trial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s-IS" dirty="0"/>
              <a:t>NCT01471522</a:t>
            </a:r>
            <a:endParaRPr lang="it-IT" dirty="0"/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3606507" y="2154187"/>
            <a:ext cx="4577839" cy="307777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9pPr>
          </a:lstStyle>
          <a:p>
            <a:pPr algn="ctr" eaLnBrk="1" hangingPunct="1"/>
            <a:r>
              <a:rPr kumimoji="1" 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Blinded CCTA</a:t>
            </a:r>
            <a:r>
              <a:rPr kumimoji="1" lang="en-US" sz="1400" baseline="3000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endParaRPr kumimoji="1" lang="en-US" sz="1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3606507" y="2686524"/>
            <a:ext cx="4577839" cy="307777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9pPr>
          </a:lstStyle>
          <a:p>
            <a:pPr algn="ctr" eaLnBrk="1" hangingPunct="1"/>
            <a:r>
              <a:rPr kumimoji="1" 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Core lab anatomy eligible?</a:t>
            </a:r>
            <a:r>
              <a:rPr kumimoji="1" lang="en-US" sz="1400" baseline="3000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endParaRPr kumimoji="1" lang="en-US" sz="1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TextBox 8"/>
          <p:cNvSpPr txBox="1">
            <a:spLocks noChangeArrowheads="1"/>
          </p:cNvSpPr>
          <p:nvPr/>
        </p:nvSpPr>
        <p:spPr bwMode="auto">
          <a:xfrm>
            <a:off x="3606507" y="3208160"/>
            <a:ext cx="4577839" cy="30777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9pPr>
          </a:lstStyle>
          <a:p>
            <a:pPr algn="ctr" eaLnBrk="1" hangingPunct="1"/>
            <a:r>
              <a:rPr kumimoji="1" lang="en-US" sz="1400">
                <a:solidFill>
                  <a:schemeClr val="bg1"/>
                </a:solidFill>
              </a:rPr>
              <a:t>RANDOMIZE</a:t>
            </a:r>
          </a:p>
        </p:txBody>
      </p:sp>
      <p:sp>
        <p:nvSpPr>
          <p:cNvPr id="9" name="TextBox 9"/>
          <p:cNvSpPr txBox="1">
            <a:spLocks noChangeArrowheads="1"/>
          </p:cNvSpPr>
          <p:nvPr/>
        </p:nvSpPr>
        <p:spPr bwMode="auto">
          <a:xfrm>
            <a:off x="8931748" y="2689199"/>
            <a:ext cx="1656223" cy="30777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9pPr>
          </a:lstStyle>
          <a:p>
            <a:pPr eaLnBrk="1" hangingPunct="1"/>
            <a:r>
              <a:rPr kumimoji="1" 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Late screen failure</a:t>
            </a:r>
          </a:p>
        </p:txBody>
      </p:sp>
      <p:sp>
        <p:nvSpPr>
          <p:cNvPr id="10" name="TextBox 10"/>
          <p:cNvSpPr txBox="1">
            <a:spLocks noChangeArrowheads="1"/>
          </p:cNvSpPr>
          <p:nvPr/>
        </p:nvSpPr>
        <p:spPr bwMode="auto">
          <a:xfrm>
            <a:off x="1457726" y="3777948"/>
            <a:ext cx="4204138" cy="738664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5400000" scaled="1"/>
            <a:tileRect/>
          </a:gradFill>
          <a:ln w="9525">
            <a:noFill/>
            <a:miter lim="800000"/>
            <a:headEnd/>
            <a:tailEnd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9pPr>
          </a:lstStyle>
          <a:p>
            <a:pPr algn="ctr" eaLnBrk="1" hangingPunct="1"/>
            <a:r>
              <a:rPr kumimoji="1" lang="en-US" sz="1400" dirty="0">
                <a:solidFill>
                  <a:schemeClr val="bg1"/>
                </a:solidFill>
              </a:rPr>
              <a:t>INVASIVE Strategy</a:t>
            </a:r>
          </a:p>
          <a:p>
            <a:pPr algn="ctr" eaLnBrk="1" hangingPunct="1"/>
            <a:r>
              <a:rPr kumimoji="1" lang="en-US" sz="1400" dirty="0">
                <a:solidFill>
                  <a:schemeClr val="bg1"/>
                </a:solidFill>
              </a:rPr>
              <a:t>OMT + Cath +</a:t>
            </a:r>
          </a:p>
          <a:p>
            <a:pPr algn="ctr" eaLnBrk="1" hangingPunct="1"/>
            <a:r>
              <a:rPr kumimoji="1" lang="en-US" sz="1400" dirty="0">
                <a:solidFill>
                  <a:schemeClr val="bg1"/>
                </a:solidFill>
              </a:rPr>
              <a:t>Optimal Revascularization</a:t>
            </a:r>
          </a:p>
        </p:txBody>
      </p:sp>
      <p:sp>
        <p:nvSpPr>
          <p:cNvPr id="11" name="TextBox 11"/>
          <p:cNvSpPr txBox="1">
            <a:spLocks noChangeArrowheads="1"/>
          </p:cNvSpPr>
          <p:nvPr/>
        </p:nvSpPr>
        <p:spPr bwMode="auto">
          <a:xfrm>
            <a:off x="6222415" y="3768585"/>
            <a:ext cx="4577839" cy="738664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 w="9525">
            <a:noFill/>
            <a:miter lim="800000"/>
            <a:headEnd/>
            <a:tailEnd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9pPr>
          </a:lstStyle>
          <a:p>
            <a:pPr algn="ctr" eaLnBrk="1" hangingPunct="1"/>
            <a:r>
              <a:rPr kumimoji="1"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CONSERVATIVE Strategy</a:t>
            </a:r>
          </a:p>
          <a:p>
            <a:pPr algn="ctr" eaLnBrk="1" hangingPunct="1"/>
            <a:r>
              <a:rPr kumimoji="1" 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OMT alone</a:t>
            </a:r>
          </a:p>
          <a:p>
            <a:pPr algn="ctr" eaLnBrk="1" hangingPunct="1"/>
            <a:r>
              <a:rPr kumimoji="1"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Cath reserved for OMT failure</a:t>
            </a:r>
          </a:p>
        </p:txBody>
      </p:sp>
      <p:cxnSp>
        <p:nvCxnSpPr>
          <p:cNvPr id="12" name="Straight Arrow Connector 13"/>
          <p:cNvCxnSpPr>
            <a:cxnSpLocks noChangeShapeType="1"/>
          </p:cNvCxnSpPr>
          <p:nvPr/>
        </p:nvCxnSpPr>
        <p:spPr bwMode="auto">
          <a:xfrm>
            <a:off x="5895427" y="1921686"/>
            <a:ext cx="0" cy="232501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Straight Arrow Connector 17"/>
          <p:cNvCxnSpPr>
            <a:cxnSpLocks noChangeShapeType="1"/>
          </p:cNvCxnSpPr>
          <p:nvPr/>
        </p:nvCxnSpPr>
        <p:spPr bwMode="auto">
          <a:xfrm>
            <a:off x="8184346" y="2841677"/>
            <a:ext cx="747402" cy="26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" name="TextBox 19"/>
          <p:cNvSpPr txBox="1">
            <a:spLocks noChangeArrowheads="1"/>
          </p:cNvSpPr>
          <p:nvPr/>
        </p:nvSpPr>
        <p:spPr bwMode="auto">
          <a:xfrm>
            <a:off x="3606508" y="1377068"/>
            <a:ext cx="4577838" cy="52322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9pPr>
          </a:lstStyle>
          <a:p>
            <a:pPr algn="ctr"/>
            <a:r>
              <a:rPr kumimoji="1" lang="en-US" sz="1400">
                <a:solidFill>
                  <a:schemeClr val="bg1"/>
                </a:solidFill>
              </a:rPr>
              <a:t>Stable patient with</a:t>
            </a:r>
          </a:p>
          <a:p>
            <a:pPr algn="ctr"/>
            <a:r>
              <a:rPr kumimoji="1" lang="en-US" sz="1400">
                <a:solidFill>
                  <a:schemeClr val="bg1"/>
                </a:solidFill>
              </a:rPr>
              <a:t>moderate or severe ischemia</a:t>
            </a:r>
          </a:p>
        </p:txBody>
      </p:sp>
      <p:sp>
        <p:nvSpPr>
          <p:cNvPr id="15" name="TextBox 22"/>
          <p:cNvSpPr txBox="1">
            <a:spLocks noChangeArrowheads="1"/>
          </p:cNvSpPr>
          <p:nvPr/>
        </p:nvSpPr>
        <p:spPr bwMode="auto">
          <a:xfrm>
            <a:off x="8277771" y="2558121"/>
            <a:ext cx="40267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9pPr>
          </a:lstStyle>
          <a:p>
            <a:pPr eaLnBrk="1" hangingPunct="1"/>
            <a:r>
              <a:rPr kumimoji="1" lang="en-US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no</a:t>
            </a:r>
          </a:p>
        </p:txBody>
      </p:sp>
      <p:cxnSp>
        <p:nvCxnSpPr>
          <p:cNvPr id="16" name="Straight Arrow Connector 28"/>
          <p:cNvCxnSpPr>
            <a:cxnSpLocks noChangeShapeType="1"/>
          </p:cNvCxnSpPr>
          <p:nvPr/>
        </p:nvCxnSpPr>
        <p:spPr bwMode="auto">
          <a:xfrm>
            <a:off x="5895427" y="2464494"/>
            <a:ext cx="0" cy="22203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" name="TextBox 29"/>
          <p:cNvSpPr txBox="1">
            <a:spLocks noChangeArrowheads="1"/>
          </p:cNvSpPr>
          <p:nvPr/>
        </p:nvSpPr>
        <p:spPr bwMode="auto">
          <a:xfrm>
            <a:off x="5194737" y="2944667"/>
            <a:ext cx="48282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9pPr>
          </a:lstStyle>
          <a:p>
            <a:pPr eaLnBrk="1" hangingPunct="1"/>
            <a:r>
              <a:rPr kumimoji="1" lang="en-US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yes</a:t>
            </a:r>
          </a:p>
        </p:txBody>
      </p:sp>
      <p:cxnSp>
        <p:nvCxnSpPr>
          <p:cNvPr id="18" name="Straight Arrow Connector 31"/>
          <p:cNvCxnSpPr>
            <a:cxnSpLocks noChangeShapeType="1"/>
          </p:cNvCxnSpPr>
          <p:nvPr/>
        </p:nvCxnSpPr>
        <p:spPr bwMode="auto">
          <a:xfrm>
            <a:off x="5895427" y="2998168"/>
            <a:ext cx="0" cy="20999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Straight Arrow Connector 33"/>
          <p:cNvCxnSpPr>
            <a:cxnSpLocks noChangeShapeType="1"/>
          </p:cNvCxnSpPr>
          <p:nvPr/>
        </p:nvCxnSpPr>
        <p:spPr bwMode="auto">
          <a:xfrm flipH="1">
            <a:off x="3559795" y="3519805"/>
            <a:ext cx="2335632" cy="258144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Straight Arrow Connector 35"/>
          <p:cNvCxnSpPr>
            <a:cxnSpLocks noChangeShapeType="1"/>
          </p:cNvCxnSpPr>
          <p:nvPr/>
        </p:nvCxnSpPr>
        <p:spPr bwMode="auto">
          <a:xfrm>
            <a:off x="5895427" y="3519805"/>
            <a:ext cx="2615908" cy="248781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" name="TextBox 37"/>
          <p:cNvSpPr txBox="1">
            <a:spLocks noChangeArrowheads="1"/>
          </p:cNvSpPr>
          <p:nvPr/>
        </p:nvSpPr>
        <p:spPr bwMode="auto">
          <a:xfrm>
            <a:off x="1457726" y="5629869"/>
            <a:ext cx="739227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9pPr>
          </a:lstStyle>
          <a:p>
            <a:pPr eaLnBrk="1" hangingPunct="1"/>
            <a:r>
              <a:rPr kumimoji="1" lang="en-US" sz="1200" baseline="30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kumimoji="1"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CCTA will be performed in all patients with </a:t>
            </a:r>
            <a:r>
              <a:rPr kumimoji="1"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eGFR</a:t>
            </a:r>
            <a:r>
              <a:rPr kumimoji="1"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sz="1200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&gt;</a:t>
            </a:r>
            <a:r>
              <a:rPr kumimoji="1"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60 mL/min</a:t>
            </a:r>
          </a:p>
          <a:p>
            <a:pPr eaLnBrk="1" hangingPunct="1"/>
            <a:r>
              <a:rPr kumimoji="1" lang="en-US" sz="1200" baseline="30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r>
              <a:rPr kumimoji="1"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Exclude patients with LM disease or no obstructive disease</a:t>
            </a:r>
          </a:p>
        </p:txBody>
      </p:sp>
      <p:cxnSp>
        <p:nvCxnSpPr>
          <p:cNvPr id="22" name="Straight Arrow Connector 2"/>
          <p:cNvCxnSpPr>
            <a:cxnSpLocks noChangeShapeType="1"/>
          </p:cNvCxnSpPr>
          <p:nvPr/>
        </p:nvCxnSpPr>
        <p:spPr bwMode="auto">
          <a:xfrm>
            <a:off x="3559795" y="4556391"/>
            <a:ext cx="0" cy="23941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" name="Straight Arrow Connector 4"/>
          <p:cNvCxnSpPr>
            <a:cxnSpLocks noChangeShapeType="1"/>
          </p:cNvCxnSpPr>
          <p:nvPr/>
        </p:nvCxnSpPr>
        <p:spPr bwMode="auto">
          <a:xfrm>
            <a:off x="8511335" y="4547028"/>
            <a:ext cx="0" cy="248781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2209800" y="4808844"/>
            <a:ext cx="7380597" cy="738664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9pPr>
          </a:lstStyle>
          <a:p>
            <a:pPr algn="ctr" eaLnBrk="1" hangingPunct="1"/>
            <a:r>
              <a:rPr kumimoji="1"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Average 4 Years of Follow-up</a:t>
            </a:r>
          </a:p>
          <a:p>
            <a:pPr algn="ctr" eaLnBrk="1" hangingPunct="1"/>
            <a:r>
              <a:rPr kumimoji="1"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Primary Endpoint: Composite of CV death, MI, resuscitated cardiac arrest, </a:t>
            </a:r>
          </a:p>
          <a:p>
            <a:pPr algn="ctr" eaLnBrk="1" hangingPunct="1"/>
            <a:r>
              <a:rPr kumimoji="1"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or hospitalization for unstable angina or heart failure</a:t>
            </a:r>
          </a:p>
        </p:txBody>
      </p:sp>
    </p:spTree>
    <p:extLst>
      <p:ext uri="{BB962C8B-B14F-4D97-AF65-F5344CB8AC3E}">
        <p14:creationId xmlns:p14="http://schemas.microsoft.com/office/powerpoint/2010/main" val="744444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wipe dir="r"/>
      </p:transition>
    </mc:Choice>
    <mc:Fallback xmlns="">
      <p:transition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1" charset="-128"/>
              </a:rPr>
              <a:t>Attempt to avoid prior design limitations</a:t>
            </a:r>
            <a:endParaRPr lang="en-US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s-IS" dirty="0"/>
              <a:t>NCT01471522</a:t>
            </a:r>
            <a:endParaRPr lang="it-IT" dirty="0"/>
          </a:p>
        </p:txBody>
      </p:sp>
      <p:graphicFrame>
        <p:nvGraphicFramePr>
          <p:cNvPr id="25" name="Segnaposto contenuto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61699644"/>
              </p:ext>
            </p:extLst>
          </p:nvPr>
        </p:nvGraphicFramePr>
        <p:xfrm>
          <a:off x="755073" y="1600200"/>
          <a:ext cx="5486775" cy="27483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867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514963">
                <a:tc>
                  <a:txBody>
                    <a:bodyPr/>
                    <a:lstStyle/>
                    <a:p>
                      <a:r>
                        <a:rPr lang="en-US" sz="2400" noProof="0" dirty="0">
                          <a:solidFill>
                            <a:schemeClr val="bg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Prior trials</a:t>
                      </a:r>
                    </a:p>
                  </a:txBody>
                  <a:tcPr marL="99773" marR="99773" marT="49887" marB="49887"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51802">
                <a:tc>
                  <a:txBody>
                    <a:bodyPr/>
                    <a:lstStyle/>
                    <a:p>
                      <a:pPr marL="225425" lvl="0" indent="-166688">
                        <a:buClr>
                          <a:srgbClr val="002060"/>
                        </a:buClr>
                        <a:buSzPct val="50000"/>
                        <a:buFont typeface=".LucidaGrandeUI" charset="0"/>
                        <a:buChar char="►"/>
                        <a:tabLst/>
                      </a:pPr>
                      <a:r>
                        <a:rPr lang="en-US" sz="200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Low risk patients included</a:t>
                      </a:r>
                    </a:p>
                    <a:p>
                      <a:pPr marL="225425" lvl="0" indent="-166688">
                        <a:buClr>
                          <a:srgbClr val="002060"/>
                        </a:buClr>
                        <a:buSzPct val="50000"/>
                        <a:buFont typeface=".LucidaGrandeUI" charset="0"/>
                        <a:buChar char="►"/>
                        <a:tabLst/>
                      </a:pPr>
                      <a:r>
                        <a:rPr lang="en-US" sz="200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Revascularization procedures not optimal in COURAGE and BARI 2D (little usage of DES, no FFR)</a:t>
                      </a:r>
                    </a:p>
                    <a:p>
                      <a:pPr marL="225425" lvl="0" indent="-166688">
                        <a:buClr>
                          <a:srgbClr val="002060"/>
                        </a:buClr>
                        <a:buSzPct val="50000"/>
                        <a:buFont typeface=".LucidaGrandeUI" charset="0"/>
                        <a:buChar char="►"/>
                        <a:tabLst/>
                      </a:pPr>
                      <a:r>
                        <a:rPr lang="en-US" sz="200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Referral bias by randomizing after catheterization</a:t>
                      </a:r>
                    </a:p>
                    <a:p>
                      <a:pPr marL="225425" lvl="0" indent="-166688">
                        <a:buClr>
                          <a:srgbClr val="002060"/>
                        </a:buClr>
                        <a:buSzPct val="50000"/>
                        <a:buFont typeface=".LucidaGrandeUI" charset="0"/>
                        <a:buChar char="►"/>
                        <a:tabLst/>
                      </a:pPr>
                      <a:r>
                        <a:rPr lang="en-US" sz="200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Small sample size (FAME 2)</a:t>
                      </a:r>
                    </a:p>
                  </a:txBody>
                  <a:tcPr marL="99773" marR="99773" marT="49887" marB="49887"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26" name="Segnaposto contenuto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4975907"/>
              </p:ext>
            </p:extLst>
          </p:nvPr>
        </p:nvGraphicFramePr>
        <p:xfrm>
          <a:off x="6383482" y="1600200"/>
          <a:ext cx="5486400" cy="27483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514963">
                <a:tc>
                  <a:txBody>
                    <a:bodyPr/>
                    <a:lstStyle/>
                    <a:p>
                      <a:r>
                        <a:rPr lang="en-US" sz="2400" noProof="0" dirty="0">
                          <a:solidFill>
                            <a:schemeClr val="bg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ISCHEMIA trial</a:t>
                      </a:r>
                    </a:p>
                  </a:txBody>
                  <a:tcPr marL="99773" marR="99773" marT="49887" marB="49887"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51802">
                <a:tc>
                  <a:txBody>
                    <a:bodyPr/>
                    <a:lstStyle/>
                    <a:p>
                      <a:pPr marL="225425" lvl="0" indent="-166688">
                        <a:buClr>
                          <a:srgbClr val="002060"/>
                        </a:buClr>
                        <a:buSzPct val="50000"/>
                        <a:buFont typeface=".LucidaGrandeUI" charset="0"/>
                        <a:buChar char="►"/>
                        <a:tabLst/>
                      </a:pPr>
                      <a:r>
                        <a:rPr lang="en-US" sz="200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Exclude low risk patients</a:t>
                      </a:r>
                    </a:p>
                    <a:p>
                      <a:pPr marL="225425" lvl="0" indent="-166688">
                        <a:buClr>
                          <a:srgbClr val="002060"/>
                        </a:buClr>
                        <a:buSzPct val="50000"/>
                        <a:buFont typeface=".LucidaGrandeUI" charset="0"/>
                        <a:buChar char="►"/>
                        <a:tabLst/>
                      </a:pPr>
                      <a:r>
                        <a:rPr lang="en-US" sz="200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Reduce referral bias by randomizing prior to catheterization</a:t>
                      </a:r>
                    </a:p>
                    <a:p>
                      <a:pPr marL="225425" lvl="0" indent="-166688">
                        <a:buClr>
                          <a:srgbClr val="002060"/>
                        </a:buClr>
                        <a:buSzPct val="50000"/>
                        <a:buFont typeface=".LucidaGrandeUI" charset="0"/>
                        <a:buChar char="►"/>
                        <a:tabLst/>
                      </a:pPr>
                      <a:r>
                        <a:rPr lang="en-US" sz="200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Optimize revascularization procedures (DES, FFR, Heart Team)</a:t>
                      </a:r>
                    </a:p>
                    <a:p>
                      <a:pPr marL="225425" lvl="0" indent="-166688">
                        <a:buClr>
                          <a:srgbClr val="002060"/>
                        </a:buClr>
                        <a:buSzPct val="50000"/>
                        <a:buFont typeface=".LucidaGrandeUI" charset="0"/>
                        <a:buChar char="►"/>
                        <a:tabLst/>
                      </a:pPr>
                      <a:r>
                        <a:rPr lang="en-US" sz="200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Have sufficient power to detect a difference between treatment strategies</a:t>
                      </a:r>
                    </a:p>
                  </a:txBody>
                  <a:tcPr marL="99773" marR="99773" marT="49887" marB="49887"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3008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wipe dir="r"/>
      </p:transition>
    </mc:Choice>
    <mc:Fallback xmlns="">
      <p:transition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DAPT: drug-device synergy at its best</a:t>
            </a:r>
            <a:endParaRPr lang="en-US" dirty="0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dirty="0" smtClean="0"/>
              <a:t>Mauri L, et al. </a:t>
            </a:r>
            <a:r>
              <a:rPr lang="is-IS" dirty="0"/>
              <a:t>N Engl J Med. </a:t>
            </a:r>
            <a:r>
              <a:rPr lang="is-IS" dirty="0" smtClean="0"/>
              <a:t>2014;371:2155-66</a:t>
            </a:r>
            <a:endParaRPr lang="it-IT" dirty="0"/>
          </a:p>
        </p:txBody>
      </p:sp>
      <p:sp>
        <p:nvSpPr>
          <p:cNvPr id="6" name="Segnaposto testo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DAPT trial: 9961 PCI patients randomly assigned to continue DAPT at 12 months or continue on aspirin only</a:t>
            </a:r>
            <a:endParaRPr lang="en-US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74"/>
          <a:stretch/>
        </p:blipFill>
        <p:spPr>
          <a:xfrm>
            <a:off x="1600200" y="1600200"/>
            <a:ext cx="9158454" cy="4699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255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wipe dir="r"/>
      </p:transition>
    </mc:Choice>
    <mc:Fallback xmlns="">
      <p:transition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Future </a:t>
            </a:r>
            <a:r>
              <a:rPr lang="it-IT" dirty="0" err="1" smtClean="0"/>
              <a:t>directions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dirty="0" err="1" smtClean="0"/>
              <a:t>Iqbal</a:t>
            </a:r>
            <a:r>
              <a:rPr lang="it-IT" dirty="0" smtClean="0"/>
              <a:t> </a:t>
            </a:r>
            <a:r>
              <a:rPr lang="it-IT" dirty="0" err="1" smtClean="0"/>
              <a:t>J</a:t>
            </a:r>
            <a:r>
              <a:rPr lang="it-IT" dirty="0" smtClean="0"/>
              <a:t>, et al. </a:t>
            </a:r>
            <a:r>
              <a:rPr lang="en-US" dirty="0" smtClean="0"/>
              <a:t>EuroIntervention </a:t>
            </a:r>
            <a:r>
              <a:rPr lang="en-US" dirty="0"/>
              <a:t>2017;13:751-759</a:t>
            </a:r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762000" y="1371600"/>
            <a:ext cx="112014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5"/>
              </a:buClr>
              <a:buSzPct val="75000"/>
            </a:pPr>
            <a:r>
              <a:rPr 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OMT awareness</a:t>
            </a:r>
          </a:p>
          <a:p>
            <a:pPr marL="912813" lvl="1" indent="-455613">
              <a:buClr>
                <a:schemeClr val="accent5"/>
              </a:buClr>
              <a:buSzPct val="75000"/>
              <a:buFont typeface="HiraginoSans-W3" charset="-128"/>
              <a:buChar char="♦"/>
            </a:pPr>
            <a:r>
              <a:rPr lang="en-US" sz="2400" dirty="0">
                <a:solidFill>
                  <a:schemeClr val="accent1"/>
                </a:solidFill>
              </a:rPr>
              <a:t>OMT is complementary to and not competitive with PCI or </a:t>
            </a:r>
            <a:r>
              <a:rPr lang="en-US" sz="2400" dirty="0" smtClean="0">
                <a:solidFill>
                  <a:schemeClr val="accent1"/>
                </a:solidFill>
              </a:rPr>
              <a:t>CABG</a:t>
            </a:r>
          </a:p>
          <a:p>
            <a:pPr marL="912813" lvl="1" indent="-455613">
              <a:buClr>
                <a:schemeClr val="accent5"/>
              </a:buClr>
              <a:buSzPct val="75000"/>
              <a:buFont typeface="HiraginoSans-W3" charset="-128"/>
              <a:buChar char="♦"/>
            </a:pPr>
            <a:r>
              <a:rPr lang="en-US" sz="2400" dirty="0" smtClean="0">
                <a:solidFill>
                  <a:schemeClr val="accent1"/>
                </a:solidFill>
              </a:rPr>
              <a:t>Identify barriers to OMT adherence </a:t>
            </a:r>
          </a:p>
          <a:p>
            <a:pPr>
              <a:buClr>
                <a:schemeClr val="accent5"/>
              </a:buClr>
              <a:buSzPct val="75000"/>
            </a:pPr>
            <a:r>
              <a:rPr 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Monitoring compliance and therapeutic effect</a:t>
            </a:r>
          </a:p>
          <a:p>
            <a:pPr marL="912813" lvl="1" indent="-455613">
              <a:buClr>
                <a:schemeClr val="accent5"/>
              </a:buClr>
              <a:buSzPct val="75000"/>
              <a:buFont typeface="HiraginoSans-W3" charset="-128"/>
              <a:buChar char="♦"/>
            </a:pPr>
            <a:r>
              <a:rPr lang="en-US" sz="2400" dirty="0">
                <a:solidFill>
                  <a:schemeClr val="accent1"/>
                </a:solidFill>
              </a:rPr>
              <a:t>Focus on therapeutic targets rather than prescription </a:t>
            </a:r>
            <a:r>
              <a:rPr lang="en-US" sz="2400" dirty="0" smtClean="0">
                <a:solidFill>
                  <a:schemeClr val="accent1"/>
                </a:solidFill>
              </a:rPr>
              <a:t>alone</a:t>
            </a:r>
          </a:p>
          <a:p>
            <a:pPr>
              <a:buClr>
                <a:schemeClr val="accent5"/>
              </a:buClr>
              <a:buSzPct val="75000"/>
            </a:pPr>
            <a:r>
              <a:rPr 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Lifestyle modifications</a:t>
            </a:r>
          </a:p>
          <a:p>
            <a:pPr marL="912813" lvl="1" indent="-455613">
              <a:buClr>
                <a:schemeClr val="accent5"/>
              </a:buClr>
              <a:buSzPct val="75000"/>
              <a:buFont typeface="HiraginoSans-W3" charset="-128"/>
              <a:buChar char="♦"/>
            </a:pPr>
            <a:r>
              <a:rPr lang="en-US" sz="2400" dirty="0" smtClean="0">
                <a:solidFill>
                  <a:schemeClr val="accent1"/>
                </a:solidFill>
              </a:rPr>
              <a:t>healthy </a:t>
            </a:r>
            <a:r>
              <a:rPr lang="en-US" sz="2400" dirty="0">
                <a:solidFill>
                  <a:schemeClr val="accent1"/>
                </a:solidFill>
              </a:rPr>
              <a:t>eating, regular physical activity and management of other cardiac risk factors. </a:t>
            </a:r>
          </a:p>
          <a:p>
            <a:pPr>
              <a:buClr>
                <a:schemeClr val="accent5"/>
              </a:buClr>
              <a:buSzPct val="75000"/>
            </a:pPr>
            <a:r>
              <a:rPr 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Need for novel therapies and further data</a:t>
            </a:r>
          </a:p>
          <a:p>
            <a:pPr marL="912813" lvl="1" indent="-455613">
              <a:buClr>
                <a:schemeClr val="accent5"/>
              </a:buClr>
              <a:buSzPct val="75000"/>
              <a:buFont typeface="HiraginoSans-W3" charset="-128"/>
              <a:buChar char="♦"/>
            </a:pPr>
            <a:r>
              <a:rPr lang="en-US" sz="2400" dirty="0" smtClean="0">
                <a:solidFill>
                  <a:schemeClr val="accent1"/>
                </a:solidFill>
              </a:rPr>
              <a:t>PCSK9i, ISCHEMIA trial</a:t>
            </a:r>
            <a:endParaRPr lang="en-US" sz="3600" dirty="0" smtClean="0"/>
          </a:p>
        </p:txBody>
      </p:sp>
    </p:spTree>
    <p:extLst>
      <p:ext uri="{BB962C8B-B14F-4D97-AF65-F5344CB8AC3E}">
        <p14:creationId xmlns:p14="http://schemas.microsoft.com/office/powerpoint/2010/main" val="1538841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wipe dir="r"/>
      </p:transition>
    </mc:Choice>
    <mc:Fallback xmlns="">
      <p:transition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Closing</a:t>
            </a:r>
            <a:r>
              <a:rPr lang="it-IT" dirty="0" smtClean="0"/>
              <a:t> </a:t>
            </a:r>
            <a:r>
              <a:rPr lang="it-IT" dirty="0" err="1" smtClean="0"/>
              <a:t>remarks</a:t>
            </a:r>
            <a:endParaRPr lang="it-IT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762000" y="1371600"/>
            <a:ext cx="112014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chemeClr val="accent5"/>
              </a:buClr>
              <a:buSzPct val="75000"/>
              <a:buFont typeface="HiraginoSans-W3" charset="-128"/>
              <a:buChar char="♦"/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Medical therapy for coronary artery disease has evolved in parallel to coronary </a:t>
            </a: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revascularization 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techniques. </a:t>
            </a:r>
          </a:p>
          <a:p>
            <a:pPr marL="457200" indent="-457200">
              <a:buClr>
                <a:schemeClr val="accent5"/>
              </a:buClr>
              <a:buSzPct val="75000"/>
              <a:buFont typeface="HiraginoSans-W3" charset="-128"/>
              <a:buChar char="♦"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OMT 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is the initial therapy of choice for patients with stable coronary disease. </a:t>
            </a:r>
          </a:p>
          <a:p>
            <a:pPr marL="457200" indent="-457200">
              <a:buClr>
                <a:schemeClr val="accent5"/>
              </a:buClr>
              <a:buSzPct val="75000"/>
              <a:buFont typeface="HiraginoSans-W3" charset="-128"/>
              <a:buChar char="♦"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Revascularization 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is indicated for refractory symptoms or prognostically significant coronary disease. </a:t>
            </a:r>
          </a:p>
          <a:p>
            <a:pPr marL="457200" indent="-457200">
              <a:buClr>
                <a:schemeClr val="accent5"/>
              </a:buClr>
              <a:buSzPct val="75000"/>
              <a:buFont typeface="HiraginoSans-W3" charset="-128"/>
              <a:buChar char="♦"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OMT 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improves outcomes in patients with stable coronary artery disease </a:t>
            </a: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treated 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medically or invasively. </a:t>
            </a:r>
          </a:p>
          <a:p>
            <a:pPr marL="457200" indent="-457200">
              <a:buClr>
                <a:schemeClr val="accent5"/>
              </a:buClr>
              <a:buSzPct val="75000"/>
              <a:buFont typeface="HiraginoSans-W3" charset="-128"/>
              <a:buChar char="♦"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OMT 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is complementary to PCI or CABG and should be continued after </a:t>
            </a: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revascularization.</a:t>
            </a:r>
            <a:endParaRPr lang="en-US" sz="2800" dirty="0" smtClean="0"/>
          </a:p>
          <a:p>
            <a:pPr marL="457200" indent="-457200">
              <a:buClr>
                <a:schemeClr val="accent5"/>
              </a:buClr>
              <a:buFont typeface="HiraginoSans-W3" charset="-128"/>
              <a:buChar char="♦"/>
            </a:pPr>
            <a:endParaRPr lang="en-US" sz="2800" dirty="0" smtClean="0"/>
          </a:p>
        </p:txBody>
      </p:sp>
      <p:sp>
        <p:nvSpPr>
          <p:cNvPr id="6" name="Segnaposto testo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47661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wipe dir="r"/>
      </p:transition>
    </mc:Choice>
    <mc:Fallback xmlns="">
      <p:transition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5"/>
          <a:stretch/>
        </p:blipFill>
        <p:spPr>
          <a:xfrm>
            <a:off x="0" y="0"/>
            <a:ext cx="12206287" cy="6858000"/>
          </a:xfrm>
          <a:prstGeom prst="rect">
            <a:avLst/>
          </a:prstGeom>
        </p:spPr>
      </p:pic>
      <p:sp>
        <p:nvSpPr>
          <p:cNvPr id="19" name="Figura a mano libera 18"/>
          <p:cNvSpPr/>
          <p:nvPr/>
        </p:nvSpPr>
        <p:spPr bwMode="auto">
          <a:xfrm>
            <a:off x="4714875" y="-28575"/>
            <a:ext cx="7491412" cy="6915150"/>
          </a:xfrm>
          <a:custGeom>
            <a:avLst/>
            <a:gdLst>
              <a:gd name="connsiteX0" fmla="*/ 7472363 w 7472363"/>
              <a:gd name="connsiteY0" fmla="*/ 0 h 6915150"/>
              <a:gd name="connsiteX1" fmla="*/ 2771775 w 7472363"/>
              <a:gd name="connsiteY1" fmla="*/ 0 h 6915150"/>
              <a:gd name="connsiteX2" fmla="*/ 0 w 7472363"/>
              <a:gd name="connsiteY2" fmla="*/ 6915150 h 6915150"/>
              <a:gd name="connsiteX3" fmla="*/ 7472363 w 7472363"/>
              <a:gd name="connsiteY3" fmla="*/ 6886575 h 6915150"/>
              <a:gd name="connsiteX4" fmla="*/ 7472363 w 7472363"/>
              <a:gd name="connsiteY4" fmla="*/ 0 h 6915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72363" h="6915150">
                <a:moveTo>
                  <a:pt x="7472363" y="0"/>
                </a:moveTo>
                <a:lnTo>
                  <a:pt x="2771775" y="0"/>
                </a:lnTo>
                <a:lnTo>
                  <a:pt x="0" y="6915150"/>
                </a:lnTo>
                <a:lnTo>
                  <a:pt x="7472363" y="6886575"/>
                </a:lnTo>
                <a:lnTo>
                  <a:pt x="7472363" y="0"/>
                </a:lnTo>
                <a:close/>
              </a:path>
            </a:pathLst>
          </a:custGeom>
          <a:solidFill>
            <a:srgbClr val="002060">
              <a:alpha val="75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1" i="1" u="none" strike="noStrike" cap="none" normalizeH="0" baseline="0">
              <a:ln>
                <a:noFill/>
              </a:ln>
              <a:solidFill>
                <a:srgbClr val="FFCC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ヒラギノ角ゴ Pro W3" pitchFamily="112" charset="-128"/>
            </a:endParaRPr>
          </a:p>
        </p:txBody>
      </p:sp>
      <p:pic>
        <p:nvPicPr>
          <p:cNvPr id="14" name="Immagine 13"/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152400"/>
            <a:ext cx="2522071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ttangolo 11"/>
          <p:cNvSpPr/>
          <p:nvPr/>
        </p:nvSpPr>
        <p:spPr>
          <a:xfrm>
            <a:off x="5867400" y="4878050"/>
            <a:ext cx="6096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defRPr/>
            </a:pPr>
            <a:r>
              <a:rPr lang="it-IT" sz="3200" b="1" dirty="0" err="1" smtClean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dcapodanno@gmail.com</a:t>
            </a:r>
            <a:endParaRPr lang="en-US" sz="28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Segnaposto testo 2"/>
          <p:cNvSpPr>
            <a:spLocks noGrp="1"/>
          </p:cNvSpPr>
          <p:nvPr>
            <p:ph type="body" sz="quarter" idx="4294967295"/>
          </p:nvPr>
        </p:nvSpPr>
        <p:spPr>
          <a:xfrm>
            <a:off x="0" y="0"/>
            <a:ext cx="5272087" cy="43815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12700" indent="-12700" algn="l"/>
            <a:r>
              <a:rPr lang="en-US" sz="1400" b="0" i="0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charset="0"/>
                <a:ea typeface="Arial" charset="0"/>
                <a:cs typeface="Arial" charset="0"/>
              </a:rPr>
              <a:t>Giardini Naxos </a:t>
            </a:r>
            <a:r>
              <a:rPr lang="en-US" sz="1400" b="0" i="0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charset="0"/>
                <a:ea typeface="Arial" charset="0"/>
                <a:cs typeface="Arial" charset="0"/>
                <a:sym typeface="Wingdings"/>
              </a:rPr>
              <a:t></a:t>
            </a:r>
            <a:r>
              <a:rPr lang="en-US" sz="1400" b="0" i="0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charset="0"/>
                <a:ea typeface="Arial" charset="0"/>
                <a:cs typeface="Arial" charset="0"/>
              </a:rPr>
              <a:t> 5 </a:t>
            </a:r>
            <a:r>
              <a:rPr lang="en-US" sz="1400" b="0" i="0" dirty="0" err="1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charset="0"/>
                <a:ea typeface="Arial" charset="0"/>
                <a:cs typeface="Arial" charset="0"/>
              </a:rPr>
              <a:t>Ottobre</a:t>
            </a:r>
            <a:r>
              <a:rPr lang="en-US" sz="1400" b="0" i="0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charset="0"/>
                <a:ea typeface="Arial" charset="0"/>
                <a:cs typeface="Arial" charset="0"/>
              </a:rPr>
              <a:t> 2018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6858000" y="1693664"/>
            <a:ext cx="5105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Cardiopatia Ischemica Cronica Sintomatica: </a:t>
            </a:r>
            <a:br>
              <a:rPr lang="it-IT" sz="3600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it-IT" sz="3600" b="1" dirty="0">
                <a:solidFill>
                  <a:srgbClr val="FCFDDD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Sinergia e Rapporto tra Interventistica e Terapia Medica </a:t>
            </a:r>
            <a:endParaRPr lang="it-IT" dirty="0">
              <a:solidFill>
                <a:srgbClr val="FCFDDD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99132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wipe dir="r"/>
      </p:transition>
    </mc:Choice>
    <mc:Fallback xmlns="">
      <p:transition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Defining OMT in coronary artery disease</a:t>
            </a:r>
          </a:p>
        </p:txBody>
      </p:sp>
      <p:sp>
        <p:nvSpPr>
          <p:cNvPr id="6" name="Segnaposto testo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dirty="0" err="1"/>
              <a:t>Montalescot</a:t>
            </a:r>
            <a:r>
              <a:rPr lang="it-IT" dirty="0"/>
              <a:t> G, et al. </a:t>
            </a:r>
            <a:r>
              <a:rPr lang="en-US" dirty="0" err="1"/>
              <a:t>Eur</a:t>
            </a:r>
            <a:r>
              <a:rPr lang="en-US" dirty="0"/>
              <a:t> Heart J. 2013;34:2949-3003</a:t>
            </a:r>
            <a:endParaRPr lang="it-IT" dirty="0"/>
          </a:p>
        </p:txBody>
      </p:sp>
      <p:sp>
        <p:nvSpPr>
          <p:cNvPr id="8" name="Rettangolo arrotondato 7"/>
          <p:cNvSpPr/>
          <p:nvPr/>
        </p:nvSpPr>
        <p:spPr bwMode="auto">
          <a:xfrm>
            <a:off x="6400800" y="3924299"/>
            <a:ext cx="5410200" cy="72390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500" b="1" dirty="0">
                <a:solidFill>
                  <a:schemeClr val="accent2"/>
                </a:solidFill>
                <a:ea typeface="ヒラギノ角ゴ Pro W3" pitchFamily="112" charset="-128"/>
              </a:rPr>
              <a:t>Aspirin</a:t>
            </a:r>
          </a:p>
          <a:p>
            <a:r>
              <a:rPr kumimoji="0" lang="en-US" sz="1500" b="1" u="none" strike="noStrike" cap="none" normalizeH="0" baseline="0" dirty="0">
                <a:ln>
                  <a:noFill/>
                </a:ln>
                <a:solidFill>
                  <a:schemeClr val="accent2"/>
                </a:solidFill>
                <a:ea typeface="ヒラギノ角ゴ Pro W3" pitchFamily="112" charset="-128"/>
              </a:rPr>
              <a:t>Statins</a:t>
            </a:r>
          </a:p>
          <a:p>
            <a:r>
              <a: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ea typeface="ヒラギノ角ゴ Pro W3" pitchFamily="112" charset="-128"/>
              </a:rPr>
              <a:t>Consider </a:t>
            </a:r>
            <a:r>
              <a:rPr lang="en-US" sz="1500" b="1" dirty="0">
                <a:solidFill>
                  <a:schemeClr val="accent2"/>
                </a:solidFill>
                <a:ea typeface="ヒラギノ角ゴ Pro W3" pitchFamily="112" charset="-128"/>
              </a:rPr>
              <a:t>ACEI</a:t>
            </a:r>
            <a:r>
              <a: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ea typeface="ヒラギノ角ゴ Pro W3" pitchFamily="112" charset="-128"/>
              </a:rPr>
              <a:t> or </a:t>
            </a:r>
            <a:r>
              <a:rPr lang="en-US" sz="1500" b="1" dirty="0">
                <a:solidFill>
                  <a:schemeClr val="accent2"/>
                </a:solidFill>
                <a:ea typeface="ヒラギノ角ゴ Pro W3" pitchFamily="112" charset="-128"/>
              </a:rPr>
              <a:t>ARBs</a:t>
            </a:r>
            <a:endParaRPr kumimoji="0" lang="en-US" sz="1500" b="1" u="none" strike="noStrike" cap="none" normalizeH="0" baseline="0" dirty="0">
              <a:ln>
                <a:noFill/>
              </a:ln>
              <a:solidFill>
                <a:schemeClr val="accent2"/>
              </a:solidFill>
              <a:ea typeface="ヒラギノ角ゴ Pro W3" pitchFamily="112" charset="-128"/>
            </a:endParaRPr>
          </a:p>
        </p:txBody>
      </p:sp>
      <p:sp>
        <p:nvSpPr>
          <p:cNvPr id="9" name="Rettangolo arrotondato 8"/>
          <p:cNvSpPr/>
          <p:nvPr/>
        </p:nvSpPr>
        <p:spPr bwMode="auto">
          <a:xfrm>
            <a:off x="800100" y="4528549"/>
            <a:ext cx="3352800" cy="122020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1500" b="1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a typeface="ヒラギノ角ゴ Pro W3" pitchFamily="112" charset="-128"/>
              </a:rPr>
              <a:t>Ivabradine</a:t>
            </a:r>
            <a:endParaRPr kumimoji="0" lang="en-US" sz="1500" b="1" u="none" strike="noStrike" cap="none" normalizeH="0" baseline="0" dirty="0">
              <a:ln>
                <a:noFill/>
              </a:ln>
              <a:solidFill>
                <a:srgbClr val="0070C0"/>
              </a:solidFill>
              <a:ea typeface="ヒラギノ角ゴ Pro W3" pitchFamily="112" charset="-128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sz="1500" b="1" dirty="0">
                <a:solidFill>
                  <a:srgbClr val="0070C0"/>
                </a:solidFill>
                <a:ea typeface="ヒラギノ角ゴ Pro W3" pitchFamily="112" charset="-128"/>
              </a:rPr>
              <a:t>Long-acting nitrates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1500" b="1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a typeface="ヒラギノ角ゴ Pro W3" pitchFamily="112" charset="-128"/>
              </a:rPr>
              <a:t>Nicorandil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sz="1500" b="1" dirty="0">
                <a:solidFill>
                  <a:srgbClr val="0070C0"/>
                </a:solidFill>
                <a:ea typeface="ヒラギノ角ゴ Pro W3" pitchFamily="112" charset="-128"/>
              </a:rPr>
              <a:t>Ranolazine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1500" b="1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a typeface="ヒラギノ角ゴ Pro W3" pitchFamily="112" charset="-128"/>
              </a:rPr>
              <a:t>Trimetazidine</a:t>
            </a:r>
            <a:endParaRPr kumimoji="0" lang="en-US" sz="1500" b="1" u="none" strike="noStrike" cap="none" normalizeH="0" baseline="0" dirty="0">
              <a:ln>
                <a:noFill/>
              </a:ln>
              <a:solidFill>
                <a:srgbClr val="0070C0"/>
              </a:solidFill>
              <a:ea typeface="ヒラギノ角ゴ Pro W3" pitchFamily="112" charset="-128"/>
            </a:endParaRPr>
          </a:p>
        </p:txBody>
      </p:sp>
      <p:sp>
        <p:nvSpPr>
          <p:cNvPr id="10" name="Rettangolo arrotondato 9"/>
          <p:cNvSpPr/>
          <p:nvPr/>
        </p:nvSpPr>
        <p:spPr bwMode="auto">
          <a:xfrm>
            <a:off x="3848100" y="5028695"/>
            <a:ext cx="4953000" cy="838705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285750" marR="0" lvl="0" indent="-2857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2000" b="1" u="none" strike="noStrike" cap="none" normalizeH="0" baseline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a typeface="ヒラギノ角ゴ Pro W3" pitchFamily="112" charset="-128"/>
              </a:rPr>
              <a:t>+ Consider </a:t>
            </a:r>
            <a:r>
              <a:rPr kumimoji="0" lang="en-US" sz="2000" b="1" u="none" strike="noStrike" cap="none" normalizeH="0" baseline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a typeface="ヒラギノ角ゴ Pro W3" pitchFamily="112" charset="-128"/>
              </a:rPr>
              <a:t>Angio</a:t>
            </a:r>
            <a:r>
              <a:rPr kumimoji="0" lang="en-US" sz="2000" b="1" u="none" strike="noStrike" cap="none" normalizeH="0" baseline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a typeface="ヒラギノ角ゴ Pro W3" pitchFamily="112" charset="-128"/>
              </a:rPr>
              <a:t> → PCI or CABG</a:t>
            </a:r>
          </a:p>
        </p:txBody>
      </p:sp>
      <p:sp>
        <p:nvSpPr>
          <p:cNvPr id="11" name="Rettangolo arrotondato 10"/>
          <p:cNvSpPr/>
          <p:nvPr/>
        </p:nvSpPr>
        <p:spPr bwMode="auto">
          <a:xfrm>
            <a:off x="800100" y="3820898"/>
            <a:ext cx="1892300" cy="691401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defRPr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a typeface="ヒラギノ角ゴ Pro W3" pitchFamily="112" charset="-128"/>
              </a:rPr>
              <a:t>May add or switch (1</a:t>
            </a:r>
            <a:r>
              <a:rPr lang="en-US" sz="1400" baseline="30000" dirty="0">
                <a:solidFill>
                  <a:schemeClr val="tx1">
                    <a:lumMod val="75000"/>
                    <a:lumOff val="25000"/>
                  </a:schemeClr>
                </a:solidFill>
                <a:ea typeface="ヒラギノ角ゴ Pro W3" pitchFamily="112" charset="-128"/>
              </a:rPr>
              <a:t>st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a typeface="ヒラギノ角ゴ Pro W3" pitchFamily="112" charset="-128"/>
              </a:rPr>
              <a:t> live for some cases)</a:t>
            </a:r>
            <a:endParaRPr kumimoji="0" lang="en-US" sz="1400" u="none" strike="noStrike" cap="none" normalizeH="0" baseline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a typeface="ヒラギノ角ゴ Pro W3" pitchFamily="112" charset="-128"/>
            </a:endParaRPr>
          </a:p>
        </p:txBody>
      </p:sp>
      <p:cxnSp>
        <p:nvCxnSpPr>
          <p:cNvPr id="12" name="Connettore 2 11"/>
          <p:cNvCxnSpPr>
            <a:endCxn id="21" idx="0"/>
          </p:cNvCxnSpPr>
          <p:nvPr/>
        </p:nvCxnSpPr>
        <p:spPr bwMode="auto">
          <a:xfrm>
            <a:off x="9105900" y="1892299"/>
            <a:ext cx="0" cy="2032000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3" name="Rettangolo arrotondato 12"/>
          <p:cNvSpPr/>
          <p:nvPr/>
        </p:nvSpPr>
        <p:spPr bwMode="auto">
          <a:xfrm>
            <a:off x="6400800" y="1524000"/>
            <a:ext cx="5410200" cy="393700"/>
          </a:xfrm>
          <a:prstGeom prst="roundRect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2000" b="1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latin typeface="Arial" charset="0"/>
                <a:ea typeface="ヒラギノ角ゴ Pro W3" pitchFamily="112" charset="-128"/>
              </a:rPr>
              <a:t>Event</a:t>
            </a:r>
            <a:r>
              <a:rPr kumimoji="0" lang="it-IT" sz="2000" b="1" u="none" strike="noStrike" cap="none" normalizeH="0" baseline="0" dirty="0">
                <a:ln>
                  <a:noFill/>
                </a:ln>
                <a:solidFill>
                  <a:schemeClr val="bg1"/>
                </a:solidFill>
                <a:latin typeface="Arial" charset="0"/>
                <a:ea typeface="ヒラギノ角ゴ Pro W3" pitchFamily="112" charset="-128"/>
              </a:rPr>
              <a:t> </a:t>
            </a:r>
            <a:r>
              <a:rPr kumimoji="0" lang="it-IT" sz="2000" b="1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latin typeface="Arial" charset="0"/>
                <a:ea typeface="ヒラギノ角ゴ Pro W3" pitchFamily="112" charset="-128"/>
              </a:rPr>
              <a:t>prevention</a:t>
            </a:r>
            <a:endParaRPr kumimoji="0" lang="it-IT" sz="2000" b="1" u="none" strike="noStrike" cap="none" normalizeH="0" baseline="0" dirty="0">
              <a:ln>
                <a:noFill/>
              </a:ln>
              <a:solidFill>
                <a:schemeClr val="bg1"/>
              </a:solidFill>
              <a:latin typeface="Arial" charset="0"/>
              <a:ea typeface="ヒラギノ角ゴ Pro W3" pitchFamily="112" charset="-128"/>
            </a:endParaRPr>
          </a:p>
        </p:txBody>
      </p:sp>
      <p:sp>
        <p:nvSpPr>
          <p:cNvPr id="14" name="Rettangolo arrotondato 13"/>
          <p:cNvSpPr/>
          <p:nvPr/>
        </p:nvSpPr>
        <p:spPr bwMode="auto">
          <a:xfrm>
            <a:off x="6400800" y="2647948"/>
            <a:ext cx="5410200" cy="49530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ea typeface="ヒラギノ角ゴ Pro W3" pitchFamily="112" charset="-128"/>
              </a:rPr>
              <a:t>Lifestyle management</a:t>
            </a:r>
          </a:p>
          <a:p>
            <a:r>
              <a:rPr kumimoji="0" lang="en-US" sz="1500" u="none" strike="noStrike" cap="none" normalizeH="0" baseline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a typeface="ヒラギノ角ゴ Pro W3" pitchFamily="112" charset="-128"/>
              </a:rPr>
              <a:t>Control of risk factors</a:t>
            </a:r>
          </a:p>
        </p:txBody>
      </p:sp>
      <p:sp>
        <p:nvSpPr>
          <p:cNvPr id="15" name="Rettangolo arrotondato 14"/>
          <p:cNvSpPr/>
          <p:nvPr/>
        </p:nvSpPr>
        <p:spPr bwMode="auto">
          <a:xfrm>
            <a:off x="7696200" y="3169402"/>
            <a:ext cx="2819400" cy="36679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defRPr/>
            </a:pP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ea typeface="ヒラギノ角ゴ Pro W3" pitchFamily="112" charset="-128"/>
              </a:rPr>
              <a:t>+ Educate the patient</a:t>
            </a:r>
            <a:endParaRPr kumimoji="0" lang="en-US" sz="1400" b="1" u="none" strike="noStrike" cap="none" normalizeH="0" baseline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a typeface="ヒラギノ角ゴ Pro W3" pitchFamily="112" charset="-128"/>
            </a:endParaRPr>
          </a:p>
        </p:txBody>
      </p:sp>
      <p:cxnSp>
        <p:nvCxnSpPr>
          <p:cNvPr id="16" name="Connettore 2 15"/>
          <p:cNvCxnSpPr/>
          <p:nvPr/>
        </p:nvCxnSpPr>
        <p:spPr bwMode="auto">
          <a:xfrm>
            <a:off x="3505200" y="1797050"/>
            <a:ext cx="36000" cy="2731499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Rettangolo arrotondato 16"/>
          <p:cNvSpPr/>
          <p:nvPr/>
        </p:nvSpPr>
        <p:spPr bwMode="auto">
          <a:xfrm>
            <a:off x="2870200" y="2050626"/>
            <a:ext cx="1257300" cy="25200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defRPr/>
            </a:pPr>
            <a:r>
              <a:rPr lang="en-US" sz="1400" b="1">
                <a:solidFill>
                  <a:schemeClr val="tx1">
                    <a:lumMod val="75000"/>
                    <a:lumOff val="25000"/>
                  </a:schemeClr>
                </a:solidFill>
                <a:ea typeface="ヒラギノ角ゴ Pro W3" pitchFamily="112" charset="-128"/>
              </a:rPr>
              <a:t>1</a:t>
            </a:r>
            <a:r>
              <a:rPr lang="en-US" sz="1400" b="1" baseline="30000">
                <a:solidFill>
                  <a:schemeClr val="tx1">
                    <a:lumMod val="75000"/>
                    <a:lumOff val="25000"/>
                  </a:schemeClr>
                </a:solidFill>
                <a:ea typeface="ヒラギノ角ゴ Pro W3" pitchFamily="112" charset="-128"/>
              </a:rPr>
              <a:t>st</a:t>
            </a:r>
            <a:r>
              <a:rPr lang="en-US" sz="1400" b="1">
                <a:solidFill>
                  <a:schemeClr val="tx1">
                    <a:lumMod val="75000"/>
                    <a:lumOff val="25000"/>
                  </a:schemeClr>
                </a:solidFill>
                <a:ea typeface="ヒラギノ角ゴ Pro W3" pitchFamily="112" charset="-128"/>
              </a:rPr>
              <a:t> line</a:t>
            </a:r>
            <a:endParaRPr kumimoji="0" lang="en-US" sz="1400" b="1" u="none" strike="noStrike" cap="none" normalizeH="0" baseline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a typeface="ヒラギノ角ゴ Pro W3" pitchFamily="112" charset="-128"/>
            </a:endParaRPr>
          </a:p>
        </p:txBody>
      </p:sp>
      <p:sp>
        <p:nvSpPr>
          <p:cNvPr id="18" name="Rettangolo arrotondato 17"/>
          <p:cNvSpPr/>
          <p:nvPr/>
        </p:nvSpPr>
        <p:spPr bwMode="auto">
          <a:xfrm>
            <a:off x="2870200" y="3912401"/>
            <a:ext cx="1257300" cy="25200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defRPr/>
            </a:pP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ea typeface="ヒラギノ角ゴ Pro W3" pitchFamily="112" charset="-128"/>
              </a:rPr>
              <a:t>2</a:t>
            </a:r>
            <a:r>
              <a:rPr lang="en-US" sz="1400" b="1" baseline="30000" dirty="0">
                <a:solidFill>
                  <a:schemeClr val="tx1">
                    <a:lumMod val="75000"/>
                    <a:lumOff val="25000"/>
                  </a:schemeClr>
                </a:solidFill>
                <a:ea typeface="ヒラギノ角ゴ Pro W3" pitchFamily="112" charset="-128"/>
              </a:rPr>
              <a:t>nd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ea typeface="ヒラギノ角ゴ Pro W3" pitchFamily="112" charset="-128"/>
              </a:rPr>
              <a:t> line</a:t>
            </a:r>
            <a:endParaRPr kumimoji="0" lang="en-US" sz="1400" b="1" u="none" strike="noStrike" cap="none" normalizeH="0" baseline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a typeface="ヒラギノ角ゴ Pro W3" pitchFamily="112" charset="-128"/>
            </a:endParaRPr>
          </a:p>
        </p:txBody>
      </p:sp>
      <p:sp>
        <p:nvSpPr>
          <p:cNvPr id="19" name="Rettangolo arrotondato 18"/>
          <p:cNvSpPr/>
          <p:nvPr/>
        </p:nvSpPr>
        <p:spPr bwMode="auto">
          <a:xfrm>
            <a:off x="2241550" y="2348879"/>
            <a:ext cx="2514600" cy="241921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defRPr/>
            </a:pPr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ea typeface="ヒラギノ角ゴ Pro W3" pitchFamily="112" charset="-128"/>
              </a:rPr>
              <a:t>Short-acting Nitrates, </a:t>
            </a:r>
            <a:r>
              <a:rPr lang="en-US" sz="1200" b="1" i="1" dirty="0">
                <a:solidFill>
                  <a:schemeClr val="tx1">
                    <a:lumMod val="75000"/>
                    <a:lumOff val="25000"/>
                  </a:schemeClr>
                </a:solidFill>
                <a:ea typeface="ヒラギノ角ゴ Pro W3" pitchFamily="112" charset="-128"/>
              </a:rPr>
              <a:t>plus</a:t>
            </a:r>
            <a:endParaRPr kumimoji="0" lang="en-US" sz="1200" b="1" i="1" u="none" strike="noStrike" cap="none" normalizeH="0" baseline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a typeface="ヒラギノ角ゴ Pro W3" pitchFamily="112" charset="-128"/>
            </a:endParaRPr>
          </a:p>
        </p:txBody>
      </p:sp>
      <p:sp>
        <p:nvSpPr>
          <p:cNvPr id="20" name="Rettangolo arrotondato 19"/>
          <p:cNvSpPr/>
          <p:nvPr/>
        </p:nvSpPr>
        <p:spPr bwMode="auto">
          <a:xfrm>
            <a:off x="800100" y="1524000"/>
            <a:ext cx="5410200" cy="393700"/>
          </a:xfrm>
          <a:prstGeom prst="roundRect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2000" b="1" u="none" strike="noStrike" cap="none" normalizeH="0" baseline="0" dirty="0">
                <a:ln>
                  <a:noFill/>
                </a:ln>
                <a:solidFill>
                  <a:schemeClr val="bg1"/>
                </a:solidFill>
                <a:latin typeface="Arial" charset="0"/>
                <a:ea typeface="ヒラギノ角ゴ Pro W3" pitchFamily="112" charset="-128"/>
              </a:rPr>
              <a:t>Angina </a:t>
            </a:r>
            <a:r>
              <a:rPr kumimoji="0" lang="it-IT" sz="2000" b="1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latin typeface="Arial" charset="0"/>
                <a:ea typeface="ヒラギノ角ゴ Pro W3" pitchFamily="112" charset="-128"/>
              </a:rPr>
              <a:t>relief</a:t>
            </a:r>
            <a:endParaRPr kumimoji="0" lang="it-IT" sz="2000" b="1" u="none" strike="noStrike" cap="none" normalizeH="0" baseline="0" dirty="0">
              <a:ln>
                <a:noFill/>
              </a:ln>
              <a:solidFill>
                <a:schemeClr val="bg1"/>
              </a:solidFill>
              <a:latin typeface="Arial" charset="0"/>
              <a:ea typeface="ヒラギノ角ゴ Pro W3" pitchFamily="112" charset="-128"/>
            </a:endParaRPr>
          </a:p>
        </p:txBody>
      </p:sp>
      <p:sp>
        <p:nvSpPr>
          <p:cNvPr id="21" name="Rettangolo arrotondato 20"/>
          <p:cNvSpPr/>
          <p:nvPr/>
        </p:nvSpPr>
        <p:spPr bwMode="auto">
          <a:xfrm>
            <a:off x="800100" y="2647948"/>
            <a:ext cx="5410200" cy="1143001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500" b="1" dirty="0">
                <a:solidFill>
                  <a:srgbClr val="0070C0"/>
                </a:solidFill>
                <a:ea typeface="ヒラギノ角ゴ Pro W3" pitchFamily="112" charset="-128"/>
              </a:rPr>
              <a:t>Beta-blockers</a:t>
            </a:r>
            <a:r>
              <a: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ea typeface="ヒラギノ角ゴ Pro W3" pitchFamily="112" charset="-128"/>
              </a:rPr>
              <a:t> or </a:t>
            </a:r>
            <a:r>
              <a:rPr lang="en-US" sz="1500" b="1" dirty="0">
                <a:solidFill>
                  <a:srgbClr val="0070C0"/>
                </a:solidFill>
                <a:ea typeface="ヒラギノ角ゴ Pro W3" pitchFamily="112" charset="-128"/>
              </a:rPr>
              <a:t>CCB-heart rate ↓</a:t>
            </a:r>
          </a:p>
          <a:p>
            <a:r>
              <a: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ea typeface="ヒラギノ角ゴ Pro W3" pitchFamily="112" charset="-128"/>
              </a:rPr>
              <a:t>Consider </a:t>
            </a:r>
            <a:r>
              <a:rPr lang="en-US" sz="1500" b="1" dirty="0">
                <a:solidFill>
                  <a:srgbClr val="0070C0"/>
                </a:solidFill>
                <a:ea typeface="ヒラギノ角ゴ Pro W3" pitchFamily="112" charset="-128"/>
              </a:rPr>
              <a:t>CCB-DHP</a:t>
            </a:r>
            <a:r>
              <a: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ea typeface="ヒラギノ角ゴ Pro W3" pitchFamily="112" charset="-128"/>
              </a:rPr>
              <a:t> if low heart rate or intolerance/contraindications</a:t>
            </a:r>
          </a:p>
          <a:p>
            <a:r>
              <a: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ea typeface="ヒラギノ角ゴ Pro W3" pitchFamily="112" charset="-128"/>
              </a:rPr>
              <a:t>Consider </a:t>
            </a:r>
            <a:r>
              <a:rPr lang="en-US" sz="1500" b="1" dirty="0">
                <a:solidFill>
                  <a:srgbClr val="0070C0"/>
                </a:solidFill>
                <a:ea typeface="ヒラギノ角ゴ Pro W3" pitchFamily="112" charset="-128"/>
              </a:rPr>
              <a:t>Beta-blockers</a:t>
            </a:r>
            <a:r>
              <a: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ea typeface="ヒラギノ角ゴ Pro W3" pitchFamily="112" charset="-128"/>
              </a:rPr>
              <a:t> + </a:t>
            </a:r>
            <a:r>
              <a:rPr lang="en-US" sz="1500" b="1" dirty="0">
                <a:solidFill>
                  <a:srgbClr val="0070C0"/>
                </a:solidFill>
                <a:ea typeface="ヒラギノ角ゴ Pro W3" pitchFamily="112" charset="-128"/>
              </a:rPr>
              <a:t>CCB-DHP</a:t>
            </a:r>
            <a:r>
              <a:rPr 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ea typeface="ヒラギノ角ゴ Pro W3" pitchFamily="112" charset="-128"/>
              </a:rPr>
              <a:t> </a:t>
            </a:r>
            <a:r>
              <a: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ea typeface="ヒラギノ角ゴ Pro W3" pitchFamily="112" charset="-128"/>
              </a:rPr>
              <a:t>if CCS Angina &gt; 2</a:t>
            </a:r>
            <a:endParaRPr kumimoji="0" lang="en-US" sz="1500" u="none" strike="noStrike" cap="none" normalizeH="0" baseline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a typeface="ヒラギノ角ゴ Pro W3" pitchFamily="11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48335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wipe dir="r"/>
      </p:transition>
    </mc:Choice>
    <mc:Fallback xmlns="">
      <p:transition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0" y="106362"/>
            <a:ext cx="11963400" cy="777875"/>
          </a:xfrm>
        </p:spPr>
        <p:txBody>
          <a:bodyPr/>
          <a:lstStyle/>
          <a:p>
            <a:r>
              <a:rPr lang="en-US" dirty="0" smtClean="0"/>
              <a:t>Optimal medical therapy in the SYNTAX trial</a:t>
            </a:r>
            <a:endParaRPr lang="en-US" dirty="0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dirty="0" err="1" smtClean="0"/>
              <a:t>Iqbal</a:t>
            </a:r>
            <a:r>
              <a:rPr lang="it-IT" dirty="0" smtClean="0"/>
              <a:t> </a:t>
            </a:r>
            <a:r>
              <a:rPr lang="it-IT" dirty="0" err="1" smtClean="0"/>
              <a:t>J</a:t>
            </a:r>
            <a:r>
              <a:rPr lang="it-IT" dirty="0" smtClean="0"/>
              <a:t>, et al. </a:t>
            </a:r>
            <a:r>
              <a:rPr lang="pt-BR" dirty="0" err="1"/>
              <a:t>Circulation</a:t>
            </a:r>
            <a:r>
              <a:rPr lang="pt-BR" dirty="0"/>
              <a:t>. </a:t>
            </a:r>
            <a:r>
              <a:rPr lang="pt-BR" dirty="0" smtClean="0"/>
              <a:t>2015;131:1269-77</a:t>
            </a:r>
            <a:endParaRPr lang="it-IT" dirty="0"/>
          </a:p>
        </p:txBody>
      </p:sp>
      <p:sp>
        <p:nvSpPr>
          <p:cNvPr id="6" name="Segnaposto testo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OMT was defined as the combination </a:t>
            </a:r>
            <a:r>
              <a:rPr lang="en-US" dirty="0" smtClean="0"/>
              <a:t>of at </a:t>
            </a:r>
            <a:r>
              <a:rPr lang="en-US" dirty="0"/>
              <a:t>least 1 antiplatelet </a:t>
            </a:r>
            <a:r>
              <a:rPr lang="en-US" dirty="0" smtClean="0"/>
              <a:t>drug, statin, β-blocker, and ACEI/ARB</a:t>
            </a:r>
            <a:endParaRPr lang="en-US" dirty="0"/>
          </a:p>
        </p:txBody>
      </p:sp>
      <p:pic>
        <p:nvPicPr>
          <p:cNvPr id="18" name="Immagin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870" y="1666852"/>
            <a:ext cx="3804664" cy="45805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Rettangolo 18"/>
          <p:cNvSpPr/>
          <p:nvPr/>
        </p:nvSpPr>
        <p:spPr bwMode="auto">
          <a:xfrm>
            <a:off x="2113430" y="1752600"/>
            <a:ext cx="1391770" cy="304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600" b="1" u="none" strike="noStrike" cap="none" normalizeH="0" baseline="0" smtClean="0">
                <a:ln>
                  <a:noFill/>
                </a:ln>
                <a:solidFill>
                  <a:srgbClr val="E12B43"/>
                </a:solidFill>
                <a:latin typeface="Arial" charset="0"/>
                <a:ea typeface="ヒラギノ角ゴ Pro W3" pitchFamily="112" charset="-128"/>
              </a:rPr>
              <a:t>OMT</a:t>
            </a:r>
          </a:p>
        </p:txBody>
      </p:sp>
      <p:sp>
        <p:nvSpPr>
          <p:cNvPr id="20" name="Rettangolo 19"/>
          <p:cNvSpPr/>
          <p:nvPr/>
        </p:nvSpPr>
        <p:spPr bwMode="auto">
          <a:xfrm>
            <a:off x="1066800" y="3505200"/>
            <a:ext cx="1828800" cy="304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600" b="1" u="none" strike="noStrike" cap="none" normalizeH="0" baseline="0" dirty="0" err="1" smtClean="0">
                <a:ln>
                  <a:noFill/>
                </a:ln>
                <a:solidFill>
                  <a:srgbClr val="E12B43"/>
                </a:solidFill>
                <a:latin typeface="Arial" charset="0"/>
                <a:ea typeface="ヒラギノ角ゴ Pro W3" pitchFamily="112" charset="-128"/>
              </a:rPr>
              <a:t>Antiplatelet</a:t>
            </a:r>
            <a:r>
              <a:rPr kumimoji="0" lang="it-IT" sz="1600" b="1" u="none" strike="noStrike" cap="none" normalizeH="0" baseline="0" dirty="0" smtClean="0">
                <a:ln>
                  <a:noFill/>
                </a:ln>
                <a:solidFill>
                  <a:srgbClr val="E12B43"/>
                </a:solidFill>
                <a:latin typeface="Arial" charset="0"/>
                <a:ea typeface="ヒラギノ角ゴ Pro W3" pitchFamily="112" charset="-128"/>
              </a:rPr>
              <a:t>(</a:t>
            </a:r>
            <a:r>
              <a:rPr kumimoji="0" lang="it-IT" sz="1600" b="1" u="none" strike="noStrike" cap="none" normalizeH="0" baseline="0" dirty="0" err="1" smtClean="0">
                <a:ln>
                  <a:noFill/>
                </a:ln>
                <a:solidFill>
                  <a:srgbClr val="E12B43"/>
                </a:solidFill>
                <a:latin typeface="Arial" charset="0"/>
                <a:ea typeface="ヒラギノ角ゴ Pro W3" pitchFamily="112" charset="-128"/>
              </a:rPr>
              <a:t>s</a:t>
            </a:r>
            <a:r>
              <a:rPr kumimoji="0" lang="it-IT" sz="1600" b="1" u="none" strike="noStrike" cap="none" normalizeH="0" baseline="0" dirty="0" smtClean="0">
                <a:ln>
                  <a:noFill/>
                </a:ln>
                <a:solidFill>
                  <a:srgbClr val="E12B43"/>
                </a:solidFill>
                <a:latin typeface="Arial" charset="0"/>
                <a:ea typeface="ヒラギノ角ゴ Pro W3" pitchFamily="112" charset="-128"/>
              </a:rPr>
              <a:t>)</a:t>
            </a:r>
          </a:p>
        </p:txBody>
      </p:sp>
      <p:sp>
        <p:nvSpPr>
          <p:cNvPr id="21" name="Rettangolo 20"/>
          <p:cNvSpPr/>
          <p:nvPr/>
        </p:nvSpPr>
        <p:spPr bwMode="auto">
          <a:xfrm>
            <a:off x="2819400" y="3505200"/>
            <a:ext cx="1828800" cy="304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600" b="1" u="none" strike="noStrike" cap="none" normalizeH="0" baseline="0" smtClean="0">
                <a:ln>
                  <a:noFill/>
                </a:ln>
                <a:solidFill>
                  <a:srgbClr val="E12B43"/>
                </a:solidFill>
                <a:latin typeface="Arial" charset="0"/>
                <a:ea typeface="ヒラギノ角ゴ Pro W3" pitchFamily="112" charset="-128"/>
              </a:rPr>
              <a:t>Statin</a:t>
            </a:r>
            <a:endParaRPr kumimoji="0" lang="it-IT" sz="1600" b="1" u="none" strike="noStrike" cap="none" normalizeH="0" baseline="0" dirty="0" smtClean="0">
              <a:ln>
                <a:noFill/>
              </a:ln>
              <a:solidFill>
                <a:srgbClr val="E12B43"/>
              </a:solidFill>
              <a:latin typeface="Arial" charset="0"/>
              <a:ea typeface="ヒラギノ角ゴ Pro W3" pitchFamily="112" charset="-128"/>
            </a:endParaRPr>
          </a:p>
        </p:txBody>
      </p:sp>
      <p:sp>
        <p:nvSpPr>
          <p:cNvPr id="22" name="Rettangolo 21"/>
          <p:cNvSpPr/>
          <p:nvPr/>
        </p:nvSpPr>
        <p:spPr bwMode="auto">
          <a:xfrm>
            <a:off x="1066800" y="4876800"/>
            <a:ext cx="1828800" cy="2286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600" b="1" u="none" strike="noStrike" cap="none" normalizeH="0" baseline="0" dirty="0" smtClean="0">
                <a:ln>
                  <a:noFill/>
                </a:ln>
                <a:solidFill>
                  <a:srgbClr val="E12B43"/>
                </a:solidFill>
                <a:latin typeface="Arial" charset="0"/>
                <a:ea typeface="ヒラギノ角ゴ Pro W3" pitchFamily="112" charset="-128"/>
              </a:rPr>
              <a:t>ACEI/ARB</a:t>
            </a:r>
          </a:p>
        </p:txBody>
      </p:sp>
      <p:sp>
        <p:nvSpPr>
          <p:cNvPr id="23" name="Rettangolo 22"/>
          <p:cNvSpPr/>
          <p:nvPr/>
        </p:nvSpPr>
        <p:spPr bwMode="auto">
          <a:xfrm>
            <a:off x="2819400" y="4876800"/>
            <a:ext cx="1828800" cy="2286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600" b="1" u="none" strike="noStrike" cap="none" normalizeH="0" baseline="0" dirty="0" smtClean="0">
                <a:ln>
                  <a:noFill/>
                </a:ln>
                <a:solidFill>
                  <a:srgbClr val="E12B43"/>
                </a:solidFill>
                <a:latin typeface="Arial" charset="0"/>
                <a:ea typeface="ヒラギノ角ゴ Pro W3" pitchFamily="112" charset="-128"/>
              </a:rPr>
              <a:t>Beta-</a:t>
            </a:r>
            <a:r>
              <a:rPr kumimoji="0" lang="it-IT" sz="1600" b="1" u="none" strike="noStrike" cap="none" normalizeH="0" baseline="0" dirty="0" err="1" smtClean="0">
                <a:ln>
                  <a:noFill/>
                </a:ln>
                <a:solidFill>
                  <a:srgbClr val="E12B43"/>
                </a:solidFill>
                <a:latin typeface="Arial" charset="0"/>
                <a:ea typeface="ヒラギノ角ゴ Pro W3" pitchFamily="112" charset="-128"/>
              </a:rPr>
              <a:t>blocker</a:t>
            </a:r>
            <a:endParaRPr kumimoji="0" lang="it-IT" sz="1600" b="1" u="none" strike="noStrike" cap="none" normalizeH="0" baseline="0" dirty="0" smtClean="0">
              <a:ln>
                <a:noFill/>
              </a:ln>
              <a:solidFill>
                <a:srgbClr val="E12B43"/>
              </a:solidFill>
              <a:latin typeface="Arial" charset="0"/>
              <a:ea typeface="ヒラギノ角ゴ Pro W3" pitchFamily="11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7115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wipe dir="r"/>
      </p:transition>
    </mc:Choice>
    <mc:Fallback xmlns="">
      <p:transition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0" y="106362"/>
            <a:ext cx="11963400" cy="777875"/>
          </a:xfrm>
        </p:spPr>
        <p:txBody>
          <a:bodyPr/>
          <a:lstStyle/>
          <a:p>
            <a:r>
              <a:rPr lang="en-US" dirty="0" smtClean="0"/>
              <a:t>Optimal medical therapy in the SYNTAX trial</a:t>
            </a:r>
            <a:endParaRPr lang="en-US" dirty="0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dirty="0" err="1" smtClean="0"/>
              <a:t>Iqbal</a:t>
            </a:r>
            <a:r>
              <a:rPr lang="it-IT" dirty="0" smtClean="0"/>
              <a:t> </a:t>
            </a:r>
            <a:r>
              <a:rPr lang="it-IT" dirty="0" err="1" smtClean="0"/>
              <a:t>J</a:t>
            </a:r>
            <a:r>
              <a:rPr lang="it-IT" dirty="0" smtClean="0"/>
              <a:t>, et al. </a:t>
            </a:r>
            <a:r>
              <a:rPr lang="pt-BR" dirty="0" err="1"/>
              <a:t>Circulation</a:t>
            </a:r>
            <a:r>
              <a:rPr lang="pt-BR" dirty="0"/>
              <a:t>. </a:t>
            </a:r>
            <a:r>
              <a:rPr lang="pt-BR" dirty="0" smtClean="0"/>
              <a:t>2015;131:1269-77</a:t>
            </a:r>
            <a:endParaRPr lang="it-IT" dirty="0"/>
          </a:p>
        </p:txBody>
      </p:sp>
      <p:sp>
        <p:nvSpPr>
          <p:cNvPr id="6" name="Segnaposto testo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OMT </a:t>
            </a:r>
            <a:r>
              <a:rPr lang="en-US" dirty="0" smtClean="0"/>
              <a:t>defined </a:t>
            </a:r>
            <a:r>
              <a:rPr lang="en-US" dirty="0"/>
              <a:t>as the combination </a:t>
            </a:r>
            <a:r>
              <a:rPr lang="en-US" dirty="0" smtClean="0"/>
              <a:t>of at </a:t>
            </a:r>
            <a:r>
              <a:rPr lang="en-US" dirty="0"/>
              <a:t>least 1 antiplatelet </a:t>
            </a:r>
            <a:r>
              <a:rPr lang="en-US" dirty="0" smtClean="0"/>
              <a:t>drug, statin, β-blocker, and ACEI/ARB</a:t>
            </a:r>
            <a:endParaRPr lang="en-US" dirty="0"/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7325" y="1647635"/>
            <a:ext cx="6381750" cy="45997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Immagine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870" y="1666852"/>
            <a:ext cx="3804664" cy="45805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Rettangolo 18"/>
          <p:cNvSpPr/>
          <p:nvPr/>
        </p:nvSpPr>
        <p:spPr bwMode="auto">
          <a:xfrm>
            <a:off x="2113430" y="1752600"/>
            <a:ext cx="1391770" cy="304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600" b="1" u="none" strike="noStrike" cap="none" normalizeH="0" baseline="0" dirty="0" smtClean="0">
                <a:ln>
                  <a:noFill/>
                </a:ln>
                <a:solidFill>
                  <a:srgbClr val="E12B43"/>
                </a:solidFill>
                <a:latin typeface="Arial" charset="0"/>
                <a:ea typeface="ヒラギノ角ゴ Pro W3" pitchFamily="112" charset="-128"/>
              </a:rPr>
              <a:t>OMT</a:t>
            </a:r>
          </a:p>
        </p:txBody>
      </p:sp>
      <p:sp>
        <p:nvSpPr>
          <p:cNvPr id="20" name="Rettangolo 19"/>
          <p:cNvSpPr/>
          <p:nvPr/>
        </p:nvSpPr>
        <p:spPr bwMode="auto">
          <a:xfrm>
            <a:off x="1066800" y="3505200"/>
            <a:ext cx="1828800" cy="304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600" b="1" u="none" strike="noStrike" cap="none" normalizeH="0" baseline="0" dirty="0" err="1" smtClean="0">
                <a:ln>
                  <a:noFill/>
                </a:ln>
                <a:solidFill>
                  <a:srgbClr val="E12B43"/>
                </a:solidFill>
                <a:latin typeface="Arial" charset="0"/>
                <a:ea typeface="ヒラギノ角ゴ Pro W3" pitchFamily="112" charset="-128"/>
              </a:rPr>
              <a:t>Antiplatelet</a:t>
            </a:r>
            <a:r>
              <a:rPr kumimoji="0" lang="it-IT" sz="1600" b="1" u="none" strike="noStrike" cap="none" normalizeH="0" baseline="0" dirty="0" smtClean="0">
                <a:ln>
                  <a:noFill/>
                </a:ln>
                <a:solidFill>
                  <a:srgbClr val="E12B43"/>
                </a:solidFill>
                <a:latin typeface="Arial" charset="0"/>
                <a:ea typeface="ヒラギノ角ゴ Pro W3" pitchFamily="112" charset="-128"/>
              </a:rPr>
              <a:t>(</a:t>
            </a:r>
            <a:r>
              <a:rPr kumimoji="0" lang="it-IT" sz="1600" b="1" u="none" strike="noStrike" cap="none" normalizeH="0" baseline="0" dirty="0" err="1" smtClean="0">
                <a:ln>
                  <a:noFill/>
                </a:ln>
                <a:solidFill>
                  <a:srgbClr val="E12B43"/>
                </a:solidFill>
                <a:latin typeface="Arial" charset="0"/>
                <a:ea typeface="ヒラギノ角ゴ Pro W3" pitchFamily="112" charset="-128"/>
              </a:rPr>
              <a:t>s</a:t>
            </a:r>
            <a:r>
              <a:rPr kumimoji="0" lang="it-IT" sz="1600" b="1" u="none" strike="noStrike" cap="none" normalizeH="0" baseline="0" dirty="0" smtClean="0">
                <a:ln>
                  <a:noFill/>
                </a:ln>
                <a:solidFill>
                  <a:srgbClr val="E12B43"/>
                </a:solidFill>
                <a:latin typeface="Arial" charset="0"/>
                <a:ea typeface="ヒラギノ角ゴ Pro W3" pitchFamily="112" charset="-128"/>
              </a:rPr>
              <a:t>)</a:t>
            </a:r>
          </a:p>
        </p:txBody>
      </p:sp>
      <p:sp>
        <p:nvSpPr>
          <p:cNvPr id="21" name="Rettangolo 20"/>
          <p:cNvSpPr/>
          <p:nvPr/>
        </p:nvSpPr>
        <p:spPr bwMode="auto">
          <a:xfrm>
            <a:off x="2819400" y="3505200"/>
            <a:ext cx="1828800" cy="304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600" b="1" u="none" strike="noStrike" cap="none" normalizeH="0" baseline="0" smtClean="0">
                <a:ln>
                  <a:noFill/>
                </a:ln>
                <a:solidFill>
                  <a:srgbClr val="E12B43"/>
                </a:solidFill>
                <a:latin typeface="Arial" charset="0"/>
                <a:ea typeface="ヒラギノ角ゴ Pro W3" pitchFamily="112" charset="-128"/>
              </a:rPr>
              <a:t>Statin</a:t>
            </a:r>
            <a:endParaRPr kumimoji="0" lang="it-IT" sz="1600" b="1" u="none" strike="noStrike" cap="none" normalizeH="0" baseline="0" dirty="0" smtClean="0">
              <a:ln>
                <a:noFill/>
              </a:ln>
              <a:solidFill>
                <a:srgbClr val="E12B43"/>
              </a:solidFill>
              <a:latin typeface="Arial" charset="0"/>
              <a:ea typeface="ヒラギノ角ゴ Pro W3" pitchFamily="112" charset="-128"/>
            </a:endParaRPr>
          </a:p>
        </p:txBody>
      </p:sp>
      <p:sp>
        <p:nvSpPr>
          <p:cNvPr id="22" name="Rettangolo 21"/>
          <p:cNvSpPr/>
          <p:nvPr/>
        </p:nvSpPr>
        <p:spPr bwMode="auto">
          <a:xfrm>
            <a:off x="1066800" y="4876800"/>
            <a:ext cx="1828800" cy="2286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600" b="1" u="none" strike="noStrike" cap="none" normalizeH="0" baseline="0" dirty="0" smtClean="0">
                <a:ln>
                  <a:noFill/>
                </a:ln>
                <a:solidFill>
                  <a:srgbClr val="E12B43"/>
                </a:solidFill>
                <a:latin typeface="Arial" charset="0"/>
                <a:ea typeface="ヒラギノ角ゴ Pro W3" pitchFamily="112" charset="-128"/>
              </a:rPr>
              <a:t>ACEI/ARB</a:t>
            </a:r>
          </a:p>
        </p:txBody>
      </p:sp>
      <p:sp>
        <p:nvSpPr>
          <p:cNvPr id="23" name="Rettangolo 22"/>
          <p:cNvSpPr/>
          <p:nvPr/>
        </p:nvSpPr>
        <p:spPr bwMode="auto">
          <a:xfrm>
            <a:off x="2819400" y="4876800"/>
            <a:ext cx="1828800" cy="2286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600" b="1" u="none" strike="noStrike" cap="none" normalizeH="0" baseline="0" dirty="0" smtClean="0">
                <a:ln>
                  <a:noFill/>
                </a:ln>
                <a:solidFill>
                  <a:srgbClr val="E12B43"/>
                </a:solidFill>
                <a:latin typeface="Arial" charset="0"/>
                <a:ea typeface="ヒラギノ角ゴ Pro W3" pitchFamily="112" charset="-128"/>
              </a:rPr>
              <a:t>Beta-</a:t>
            </a:r>
            <a:r>
              <a:rPr kumimoji="0" lang="it-IT" sz="1600" b="1" u="none" strike="noStrike" cap="none" normalizeH="0" baseline="0" dirty="0" err="1" smtClean="0">
                <a:ln>
                  <a:noFill/>
                </a:ln>
                <a:solidFill>
                  <a:srgbClr val="E12B43"/>
                </a:solidFill>
                <a:latin typeface="Arial" charset="0"/>
                <a:ea typeface="ヒラギノ角ゴ Pro W3" pitchFamily="112" charset="-128"/>
              </a:rPr>
              <a:t>blocker</a:t>
            </a:r>
            <a:endParaRPr kumimoji="0" lang="it-IT" sz="1600" b="1" u="none" strike="noStrike" cap="none" normalizeH="0" baseline="0" dirty="0" smtClean="0">
              <a:ln>
                <a:noFill/>
              </a:ln>
              <a:solidFill>
                <a:srgbClr val="E12B43"/>
              </a:solidFill>
              <a:latin typeface="Arial" charset="0"/>
              <a:ea typeface="ヒラギノ角ゴ Pro W3" pitchFamily="112" charset="-128"/>
            </a:endParaRPr>
          </a:p>
        </p:txBody>
      </p:sp>
      <p:sp>
        <p:nvSpPr>
          <p:cNvPr id="24" name="Rettangolo 23"/>
          <p:cNvSpPr/>
          <p:nvPr/>
        </p:nvSpPr>
        <p:spPr bwMode="auto">
          <a:xfrm>
            <a:off x="7762315" y="1752600"/>
            <a:ext cx="1391770" cy="304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600" b="1" u="none" strike="noStrike" cap="none" normalizeH="0" baseline="0" dirty="0" smtClean="0">
                <a:ln>
                  <a:noFill/>
                </a:ln>
                <a:solidFill>
                  <a:srgbClr val="E12B43"/>
                </a:solidFill>
                <a:latin typeface="Arial" charset="0"/>
                <a:ea typeface="ヒラギノ角ゴ Pro W3" pitchFamily="112" charset="-128"/>
              </a:rPr>
              <a:t>Death</a:t>
            </a:r>
          </a:p>
        </p:txBody>
      </p:sp>
      <p:sp>
        <p:nvSpPr>
          <p:cNvPr id="3" name="Rettangolo 2"/>
          <p:cNvSpPr/>
          <p:nvPr/>
        </p:nvSpPr>
        <p:spPr bwMode="auto">
          <a:xfrm>
            <a:off x="533400" y="1524000"/>
            <a:ext cx="4572000" cy="5105400"/>
          </a:xfrm>
          <a:prstGeom prst="rect">
            <a:avLst/>
          </a:prstGeom>
          <a:solidFill>
            <a:schemeClr val="bg1">
              <a:alpha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1" i="1" u="none" strike="noStrike" cap="none" normalizeH="0" baseline="0" smtClean="0">
              <a:ln>
                <a:noFill/>
              </a:ln>
              <a:solidFill>
                <a:srgbClr val="FFCC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ヒラギノ角ゴ Pro W3" pitchFamily="11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19075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wipe dir="r"/>
      </p:transition>
    </mc:Choice>
    <mc:Fallback xmlns="">
      <p:transition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Goals of revascularization in stable CAD</a:t>
            </a:r>
          </a:p>
        </p:txBody>
      </p:sp>
      <p:sp>
        <p:nvSpPr>
          <p:cNvPr id="8" name="Segnaposto testo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CasellaDiTesto 8"/>
          <p:cNvSpPr txBox="1"/>
          <p:nvPr/>
        </p:nvSpPr>
        <p:spPr>
          <a:xfrm>
            <a:off x="1485900" y="1501085"/>
            <a:ext cx="4343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solidFill>
                  <a:schemeClr val="tx1">
                    <a:lumMod val="75000"/>
                    <a:lumOff val="25000"/>
                  </a:schemeClr>
                </a:solidFill>
              </a:rPr>
              <a:t>Persistence </a:t>
            </a: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of symptoms despite medical treatment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6816436" y="1685751"/>
            <a:ext cx="434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Improvement of prognosis</a:t>
            </a:r>
          </a:p>
        </p:txBody>
      </p:sp>
      <p:pic>
        <p:nvPicPr>
          <p:cNvPr id="11" name="Immagin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2593385"/>
            <a:ext cx="4343400" cy="28930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Immagine 12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6816436" y="2593385"/>
            <a:ext cx="4345200" cy="2890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07904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wipe dir="r"/>
      </p:transition>
    </mc:Choice>
    <mc:Fallback xmlns="">
      <p:transition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Goals of revascularization in stable CAD</a:t>
            </a:r>
          </a:p>
        </p:txBody>
      </p:sp>
      <p:sp>
        <p:nvSpPr>
          <p:cNvPr id="8" name="Segnaposto testo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CasellaDiTesto 8"/>
          <p:cNvSpPr txBox="1"/>
          <p:nvPr/>
        </p:nvSpPr>
        <p:spPr>
          <a:xfrm>
            <a:off x="1485900" y="1501085"/>
            <a:ext cx="4343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solidFill>
                  <a:schemeClr val="tx1">
                    <a:lumMod val="75000"/>
                    <a:lumOff val="25000"/>
                  </a:schemeClr>
                </a:solidFill>
              </a:rPr>
              <a:t>Persistence </a:t>
            </a: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of symptoms despite medical treatment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6816436" y="1685751"/>
            <a:ext cx="434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>
                    <a:lumMod val="85000"/>
                  </a:schemeClr>
                </a:solidFill>
              </a:rPr>
              <a:t>Improvement of prognosis</a:t>
            </a:r>
          </a:p>
        </p:txBody>
      </p:sp>
      <p:pic>
        <p:nvPicPr>
          <p:cNvPr id="11" name="Immagin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2593385"/>
            <a:ext cx="4343400" cy="28930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Immagine 12"/>
          <p:cNvPicPr>
            <a:picLocks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816436" y="2593385"/>
            <a:ext cx="4345200" cy="2890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93030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wipe dir="r"/>
      </p:transition>
    </mc:Choice>
    <mc:Fallback xmlns="">
      <p:transition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PCI vs. medical therapy: angina/</a:t>
            </a:r>
            <a:r>
              <a:rPr lang="en-US" dirty="0" err="1"/>
              <a:t>QoL</a:t>
            </a:r>
            <a:r>
              <a:rPr lang="en-US" dirty="0"/>
              <a:t> at ≥1 year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testo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/>
              <a:t>9 </a:t>
            </a:r>
            <a:r>
              <a:rPr lang="it-IT" dirty="0" err="1"/>
              <a:t>randomized</a:t>
            </a:r>
            <a:r>
              <a:rPr lang="it-IT" dirty="0"/>
              <a:t> trials of PCI vs. MT</a:t>
            </a:r>
          </a:p>
        </p:txBody>
      </p:sp>
      <p:graphicFrame>
        <p:nvGraphicFramePr>
          <p:cNvPr id="8" name="Group 10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0477759"/>
              </p:ext>
            </p:extLst>
          </p:nvPr>
        </p:nvGraphicFramePr>
        <p:xfrm>
          <a:off x="914401" y="1560290"/>
          <a:ext cx="10820399" cy="4307112"/>
        </p:xfrm>
        <a:graphic>
          <a:graphicData uri="http://schemas.openxmlformats.org/drawingml/2006/table">
            <a:tbl>
              <a:tblPr/>
              <a:tblGrid>
                <a:gridCol w="30168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7430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69143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53786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453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Trial</a:t>
                      </a:r>
                    </a:p>
                  </a:txBody>
                  <a:tcPr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QOL</a:t>
                      </a:r>
                    </a:p>
                  </a:txBody>
                  <a:tcPr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Angina</a:t>
                      </a:r>
                    </a:p>
                  </a:txBody>
                  <a:tcPr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ETT</a:t>
                      </a:r>
                    </a:p>
                  </a:txBody>
                  <a:tcPr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33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ACME </a:t>
                      </a:r>
                    </a:p>
                  </a:txBody>
                  <a:tcPr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PCI better</a:t>
                      </a:r>
                    </a:p>
                  </a:txBody>
                  <a:tcPr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PCI better</a:t>
                      </a:r>
                    </a:p>
                  </a:txBody>
                  <a:tcPr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PCI better</a:t>
                      </a:r>
                    </a:p>
                  </a:txBody>
                  <a:tcPr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33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ACME 2</a:t>
                      </a:r>
                    </a:p>
                  </a:txBody>
                  <a:tcPr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Symbol" charset="0"/>
                          <a:ea typeface="ＭＳ Ｐゴシック" charset="0"/>
                          <a:cs typeface="ＭＳ Ｐゴシック" charset="0"/>
                        </a:rPr>
                        <a:t>«</a:t>
                      </a:r>
                    </a:p>
                  </a:txBody>
                  <a:tcPr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Symbol" charset="0"/>
                          <a:ea typeface="ＭＳ Ｐゴシック" charset="0"/>
                          <a:cs typeface="ＭＳ Ｐゴシック" charset="0"/>
                        </a:rPr>
                        <a:t>«</a:t>
                      </a:r>
                    </a:p>
                  </a:txBody>
                  <a:tcPr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Symbol" charset="0"/>
                          <a:ea typeface="ＭＳ Ｐゴシック" charset="0"/>
                          <a:cs typeface="ＭＳ Ｐゴシック" charset="0"/>
                        </a:rPr>
                        <a:t>«</a:t>
                      </a:r>
                    </a:p>
                  </a:txBody>
                  <a:tcPr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333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MASS</a:t>
                      </a:r>
                    </a:p>
                  </a:txBody>
                  <a:tcPr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Symbo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PCI better</a:t>
                      </a:r>
                    </a:p>
                  </a:txBody>
                  <a:tcPr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Symbo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333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ACIP</a:t>
                      </a:r>
                    </a:p>
                  </a:txBody>
                  <a:tcPr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Symbo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PCI better</a:t>
                      </a:r>
                    </a:p>
                  </a:txBody>
                  <a:tcPr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rgbClr val="FDE25E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PCI better</a:t>
                      </a:r>
                    </a:p>
                  </a:txBody>
                  <a:tcPr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94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RITA 2</a:t>
                      </a:r>
                    </a:p>
                  </a:txBody>
                  <a:tcPr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PCI better</a:t>
                      </a:r>
                    </a:p>
                  </a:txBody>
                  <a:tcPr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PCI better</a:t>
                      </a:r>
                    </a:p>
                  </a:txBody>
                  <a:tcPr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Symbo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333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AVERT</a:t>
                      </a:r>
                    </a:p>
                  </a:txBody>
                  <a:tcPr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PCI better</a:t>
                      </a:r>
                    </a:p>
                  </a:txBody>
                  <a:tcPr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PCI better</a:t>
                      </a:r>
                    </a:p>
                  </a:txBody>
                  <a:tcPr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PCI better</a:t>
                      </a:r>
                    </a:p>
                  </a:txBody>
                  <a:tcPr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333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MASS II</a:t>
                      </a:r>
                    </a:p>
                  </a:txBody>
                  <a:tcPr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PCI better</a:t>
                      </a:r>
                    </a:p>
                  </a:txBody>
                  <a:tcPr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PCI better</a:t>
                      </a:r>
                    </a:p>
                  </a:txBody>
                  <a:tcPr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Symbo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333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TIME</a:t>
                      </a:r>
                    </a:p>
                  </a:txBody>
                  <a:tcPr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PCI better</a:t>
                      </a:r>
                    </a:p>
                  </a:txBody>
                  <a:tcPr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PCI better</a:t>
                      </a:r>
                    </a:p>
                  </a:txBody>
                  <a:tcPr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PCI better</a:t>
                      </a:r>
                    </a:p>
                  </a:txBody>
                  <a:tcPr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333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COURAGE</a:t>
                      </a:r>
                    </a:p>
                  </a:txBody>
                  <a:tcPr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PCI better</a:t>
                      </a:r>
                    </a:p>
                  </a:txBody>
                  <a:tcPr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PCI better</a:t>
                      </a:r>
                    </a:p>
                  </a:txBody>
                  <a:tcPr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176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wipe dir="r"/>
      </p:transition>
    </mc:Choice>
    <mc:Fallback xmlns="">
      <p:transition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Trials of medical devices and placebo effect</a:t>
            </a:r>
          </a:p>
        </p:txBody>
      </p:sp>
      <p:sp>
        <p:nvSpPr>
          <p:cNvPr id="7" name="Segnaposto testo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dirty="0"/>
              <a:t>Byrne RA, Capodanno D, et al. </a:t>
            </a:r>
            <a:r>
              <a:rPr lang="en-US" dirty="0"/>
              <a:t>EuroIntervention. 2018 [</a:t>
            </a:r>
            <a:r>
              <a:rPr lang="en-US" dirty="0" err="1"/>
              <a:t>Epub</a:t>
            </a:r>
            <a:r>
              <a:rPr lang="en-US" dirty="0"/>
              <a:t> ahead of print]</a:t>
            </a:r>
            <a:endParaRPr lang="it-IT" dirty="0"/>
          </a:p>
        </p:txBody>
      </p:sp>
      <p:sp>
        <p:nvSpPr>
          <p:cNvPr id="18" name="Rettangolo 17"/>
          <p:cNvSpPr/>
          <p:nvPr/>
        </p:nvSpPr>
        <p:spPr bwMode="auto">
          <a:xfrm>
            <a:off x="1752600" y="1295400"/>
            <a:ext cx="9062744" cy="47244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1" i="1" u="none" strike="noStrike" kern="0" cap="none" spc="0" normalizeH="0" baseline="0" noProof="0">
              <a:ln>
                <a:noFill/>
              </a:ln>
              <a:solidFill>
                <a:srgbClr val="FFCC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charset="0"/>
              <a:ea typeface="ヒラギノ角ゴ Pro W3" pitchFamily="112" charset="-128"/>
              <a:cs typeface="ＭＳ Ｐゴシック" charset="0"/>
            </a:endParaRPr>
          </a:p>
        </p:txBody>
      </p:sp>
      <p:sp>
        <p:nvSpPr>
          <p:cNvPr id="19" name="CasellaDiTesto 18"/>
          <p:cNvSpPr txBox="1"/>
          <p:nvPr/>
        </p:nvSpPr>
        <p:spPr>
          <a:xfrm>
            <a:off x="4057350" y="1428803"/>
            <a:ext cx="3222743" cy="457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rPr>
              <a:t>Unblinded trial</a:t>
            </a:r>
          </a:p>
        </p:txBody>
      </p:sp>
      <p:sp>
        <p:nvSpPr>
          <p:cNvPr id="20" name="CasellaDiTesto 19"/>
          <p:cNvSpPr txBox="1"/>
          <p:nvPr/>
        </p:nvSpPr>
        <p:spPr>
          <a:xfrm>
            <a:off x="7377751" y="1428803"/>
            <a:ext cx="3222743" cy="457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rPr>
              <a:t>Blinded trial</a:t>
            </a:r>
          </a:p>
        </p:txBody>
      </p:sp>
      <p:sp>
        <p:nvSpPr>
          <p:cNvPr id="21" name="CasellaDiTesto 20"/>
          <p:cNvSpPr txBox="1"/>
          <p:nvPr/>
        </p:nvSpPr>
        <p:spPr>
          <a:xfrm>
            <a:off x="1867000" y="1904999"/>
            <a:ext cx="23438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rPr>
              <a:t>Doctor</a:t>
            </a:r>
          </a:p>
        </p:txBody>
      </p:sp>
      <p:sp>
        <p:nvSpPr>
          <p:cNvPr id="22" name="CasellaDiTesto 21"/>
          <p:cNvSpPr txBox="1"/>
          <p:nvPr/>
        </p:nvSpPr>
        <p:spPr>
          <a:xfrm>
            <a:off x="1889322" y="3861997"/>
            <a:ext cx="23438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rPr>
              <a:t>Patient</a:t>
            </a:r>
          </a:p>
        </p:txBody>
      </p:sp>
      <p:cxnSp>
        <p:nvCxnSpPr>
          <p:cNvPr id="23" name="Connettore 1 22"/>
          <p:cNvCxnSpPr/>
          <p:nvPr/>
        </p:nvCxnSpPr>
        <p:spPr bwMode="auto">
          <a:xfrm>
            <a:off x="1867000" y="3796246"/>
            <a:ext cx="8733494" cy="0"/>
          </a:xfrm>
          <a:prstGeom prst="line">
            <a:avLst/>
          </a:prstGeom>
          <a:solidFill>
            <a:srgbClr val="DF342E"/>
          </a:solidFill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24" name="Rettangolo 23"/>
          <p:cNvSpPr/>
          <p:nvPr/>
        </p:nvSpPr>
        <p:spPr bwMode="auto">
          <a:xfrm>
            <a:off x="4057350" y="1973017"/>
            <a:ext cx="3222743" cy="3791377"/>
          </a:xfrm>
          <a:prstGeom prst="rect">
            <a:avLst/>
          </a:prstGeom>
          <a:noFill/>
          <a:ln w="381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1" i="1" u="none" strike="noStrike" kern="0" cap="none" spc="0" normalizeH="0" baseline="0" noProof="0">
              <a:ln>
                <a:noFill/>
              </a:ln>
              <a:solidFill>
                <a:srgbClr val="FFCC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charset="0"/>
              <a:ea typeface="ヒラギノ角ゴ Pro W3" pitchFamily="112" charset="-128"/>
              <a:cs typeface="ＭＳ Ｐゴシック" charset="0"/>
            </a:endParaRPr>
          </a:p>
        </p:txBody>
      </p:sp>
      <p:sp>
        <p:nvSpPr>
          <p:cNvPr id="25" name="Rettangolo 24"/>
          <p:cNvSpPr/>
          <p:nvPr/>
        </p:nvSpPr>
        <p:spPr bwMode="auto">
          <a:xfrm>
            <a:off x="7377751" y="1973017"/>
            <a:ext cx="3222743" cy="3791377"/>
          </a:xfrm>
          <a:prstGeom prst="rect">
            <a:avLst/>
          </a:prstGeom>
          <a:noFill/>
          <a:ln w="38100" cap="flat" cmpd="sng" algn="ctr">
            <a:solidFill>
              <a:srgbClr val="E12B4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it-IT" b="1" i="1">
              <a:solidFill>
                <a:srgbClr val="FFCC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ヒラギノ角ゴ Pro W3" pitchFamily="112" charset="-128"/>
              <a:cs typeface="ＭＳ Ｐゴシック" charset="0"/>
            </a:endParaRPr>
          </a:p>
        </p:txBody>
      </p:sp>
      <p:sp>
        <p:nvSpPr>
          <p:cNvPr id="26" name="Rettangolo 25"/>
          <p:cNvSpPr/>
          <p:nvPr/>
        </p:nvSpPr>
        <p:spPr>
          <a:xfrm>
            <a:off x="4101557" y="2247899"/>
            <a:ext cx="306134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"/>
                <a:ea typeface="ＭＳ Ｐゴシック" charset="0"/>
                <a:cs typeface="ＭＳ Ｐゴシック" charset="0"/>
              </a:rPr>
              <a:t>Tendency to adjudicate events based on personal bias in favor or disfavor of a treatment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27" name="Rettangolo 26"/>
          <p:cNvSpPr/>
          <p:nvPr/>
        </p:nvSpPr>
        <p:spPr>
          <a:xfrm>
            <a:off x="7557450" y="2247899"/>
            <a:ext cx="292769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"/>
                <a:ea typeface="ＭＳ Ｐゴシック" charset="0"/>
                <a:cs typeface="ＭＳ Ｐゴシック" charset="0"/>
              </a:rPr>
              <a:t>Unable to attribute events to a treatment or another, more focus on objectivity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28" name="Rettangolo 27"/>
          <p:cNvSpPr/>
          <p:nvPr/>
        </p:nvSpPr>
        <p:spPr>
          <a:xfrm>
            <a:off x="4101558" y="4240648"/>
            <a:ext cx="30613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"/>
                <a:ea typeface="ＭＳ Ｐゴシック" charset="0"/>
                <a:cs typeface="ＭＳ Ｐゴシック" charset="0"/>
              </a:rPr>
              <a:t>Tendency to attribute symptoms to treatment allocation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29" name="Rettangolo 28"/>
          <p:cNvSpPr/>
          <p:nvPr/>
        </p:nvSpPr>
        <p:spPr>
          <a:xfrm>
            <a:off x="7557450" y="4086760"/>
            <a:ext cx="292769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"/>
                <a:ea typeface="ＭＳ Ｐゴシック" charset="0"/>
                <a:cs typeface="ＭＳ Ｐゴシック" charset="0"/>
              </a:rPr>
              <a:t>Unable to develop placebo-effects conditioning self-reported outcomes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ea typeface="ＭＳ Ｐゴシック" charset="0"/>
              <a:cs typeface="ＭＳ Ｐゴシック" charset="0"/>
            </a:endParaRPr>
          </a:p>
        </p:txBody>
      </p:sp>
      <p:pic>
        <p:nvPicPr>
          <p:cNvPr id="30" name="Immagine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2744" y="2438399"/>
            <a:ext cx="1129757" cy="1243198"/>
          </a:xfrm>
          <a:prstGeom prst="rect">
            <a:avLst/>
          </a:prstGeom>
        </p:spPr>
      </p:pic>
      <p:pic>
        <p:nvPicPr>
          <p:cNvPr id="31" name="Immagine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7351" y="4377010"/>
            <a:ext cx="1345042" cy="1278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317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wipe dir="r"/>
      </p:transition>
    </mc:Choice>
    <mc:Fallback xmlns="">
      <p:transition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9" grpId="0"/>
    </p:bldLst>
  </p:timing>
</p:sld>
</file>

<file path=ppt/theme/theme1.xml><?xml version="1.0" encoding="utf-8"?>
<a:theme xmlns:a="http://schemas.openxmlformats.org/drawingml/2006/main" name="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RF_2006_backgroun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1" u="none" strike="noStrike" cap="none" normalizeH="0" baseline="0" smtClean="0">
            <a:ln>
              <a:noFill/>
            </a:ln>
            <a:solidFill>
              <a:srgbClr val="FFCC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  <a:ea typeface="ヒラギノ角ゴ Pro W3" pitchFamily="112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1" u="none" strike="noStrike" cap="none" normalizeH="0" baseline="0" smtClean="0">
            <a:ln>
              <a:noFill/>
            </a:ln>
            <a:solidFill>
              <a:srgbClr val="FFCC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  <a:ea typeface="ヒラギノ角ゴ Pro W3" pitchFamily="112" charset="-128"/>
          </a:defRPr>
        </a:defPPr>
      </a:lstStyle>
    </a:lnDef>
  </a:objectDefaults>
  <a:extraClrSchemeLst>
    <a:extraClrScheme>
      <a:clrScheme name="CRF_2006_background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F_2006_background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8">
        <a:dk1>
          <a:srgbClr val="000000"/>
        </a:dk1>
        <a:lt1>
          <a:srgbClr val="FFFFFF"/>
        </a:lt1>
        <a:dk2>
          <a:srgbClr val="002E4B"/>
        </a:dk2>
        <a:lt2>
          <a:srgbClr val="FDE25E"/>
        </a:lt2>
        <a:accent1>
          <a:srgbClr val="FF3300"/>
        </a:accent1>
        <a:accent2>
          <a:srgbClr val="3333FF"/>
        </a:accent2>
        <a:accent3>
          <a:srgbClr val="AAADB1"/>
        </a:accent3>
        <a:accent4>
          <a:srgbClr val="DADADA"/>
        </a:accent4>
        <a:accent5>
          <a:srgbClr val="FFADAA"/>
        </a:accent5>
        <a:accent6>
          <a:srgbClr val="2D2DE7"/>
        </a:accent6>
        <a:hlink>
          <a:srgbClr val="FFCC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24048</TotalTime>
  <Words>1800</Words>
  <Application>Microsoft Macintosh PowerPoint</Application>
  <PresentationFormat>Widescreen</PresentationFormat>
  <Paragraphs>451</Paragraphs>
  <Slides>29</Slides>
  <Notes>4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9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29</vt:i4>
      </vt:variant>
    </vt:vector>
  </HeadingPairs>
  <TitlesOfParts>
    <vt:vector size="39" baseType="lpstr">
      <vt:lpstr>.LucidaGrandeUI</vt:lpstr>
      <vt:lpstr>Calibri</vt:lpstr>
      <vt:lpstr>HiraginoSans-W3</vt:lpstr>
      <vt:lpstr>ＭＳ Ｐゴシック</vt:lpstr>
      <vt:lpstr>Symbol</vt:lpstr>
      <vt:lpstr>Wingdings</vt:lpstr>
      <vt:lpstr>Wingdings 2</vt:lpstr>
      <vt:lpstr>ヒラギノ角ゴ Pro W3</vt:lpstr>
      <vt:lpstr>Arial</vt:lpstr>
      <vt:lpstr>Title</vt:lpstr>
      <vt:lpstr>Presentazione di PowerPoint</vt:lpstr>
      <vt:lpstr>Coronary revascularization and medical therapy</vt:lpstr>
      <vt:lpstr>Defining OMT in coronary artery disease</vt:lpstr>
      <vt:lpstr>Optimal medical therapy in the SYNTAX trial</vt:lpstr>
      <vt:lpstr>Optimal medical therapy in the SYNTAX trial</vt:lpstr>
      <vt:lpstr>Goals of revascularization in stable CAD</vt:lpstr>
      <vt:lpstr>Goals of revascularization in stable CAD</vt:lpstr>
      <vt:lpstr>PCI vs. medical therapy: angina/QoL at ≥1 year</vt:lpstr>
      <vt:lpstr>Trials of medical devices and placebo effect</vt:lpstr>
      <vt:lpstr>The ORBITA thunderstorm</vt:lpstr>
      <vt:lpstr>ORBITA</vt:lpstr>
      <vt:lpstr>ORBITA</vt:lpstr>
      <vt:lpstr>Goals of revascularization in stable CAD</vt:lpstr>
      <vt:lpstr>12-year follow-up of the COURAGE trial</vt:lpstr>
      <vt:lpstr>Advances in percutaneous coronary intervention</vt:lpstr>
      <vt:lpstr>5-year results of the FAME-2 trial</vt:lpstr>
      <vt:lpstr>Network meta-analysis</vt:lpstr>
      <vt:lpstr>Anti-anginal agents: an alternate perspective</vt:lpstr>
      <vt:lpstr>Revascularize these conditions, no matter how!</vt:lpstr>
      <vt:lpstr>Revascularize these conditions, no matter how!</vt:lpstr>
      <vt:lpstr>CTOs: the jury is still out</vt:lpstr>
      <vt:lpstr>2018 guidelines for myocardial revascularization</vt:lpstr>
      <vt:lpstr>2018 guidelines for myocardial revascularization</vt:lpstr>
      <vt:lpstr>The ISCHEMIA trial</vt:lpstr>
      <vt:lpstr>Attempt to avoid prior design limitations</vt:lpstr>
      <vt:lpstr>DAPT: drug-device synergy at its best</vt:lpstr>
      <vt:lpstr>Future directions</vt:lpstr>
      <vt:lpstr>Closing remarks</vt:lpstr>
      <vt:lpstr>Presentazione di PowerPoint</vt:lpstr>
    </vt:vector>
  </TitlesOfParts>
  <LinksUpToDate>false</LinksUpToDate>
  <SharedDoc>false</SharedDoc>
  <HyperlinksChanged>false</HyperlinksChanged>
  <AppVersion>15.0026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Comparison of optical coherence tomography and intravascular ultrasound for the assessment of in-stent tissue coverage after stent implantation</dc:title>
  <dc:creator>Davide</dc:creator>
  <cp:lastModifiedBy>Utente di Microsoft Office</cp:lastModifiedBy>
  <cp:revision>2919</cp:revision>
  <dcterms:created xsi:type="dcterms:W3CDTF">2006-08-16T00:00:00Z</dcterms:created>
  <dcterms:modified xsi:type="dcterms:W3CDTF">2018-09-29T09:26:51Z</dcterms:modified>
</cp:coreProperties>
</file>