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831" r:id="rId2"/>
    <p:sldMasterId id="2147483867" r:id="rId3"/>
    <p:sldMasterId id="2147483909" r:id="rId4"/>
    <p:sldMasterId id="2147483921" r:id="rId5"/>
    <p:sldMasterId id="2147483935" r:id="rId6"/>
    <p:sldMasterId id="2147483949" r:id="rId7"/>
    <p:sldMasterId id="2147483963" r:id="rId8"/>
    <p:sldMasterId id="2147483975" r:id="rId9"/>
  </p:sldMasterIdLst>
  <p:notesMasterIdLst>
    <p:notesMasterId r:id="rId63"/>
  </p:notesMasterIdLst>
  <p:sldIdLst>
    <p:sldId id="662" r:id="rId10"/>
    <p:sldId id="489" r:id="rId11"/>
    <p:sldId id="667" r:id="rId12"/>
    <p:sldId id="608" r:id="rId13"/>
    <p:sldId id="599" r:id="rId14"/>
    <p:sldId id="597" r:id="rId15"/>
    <p:sldId id="699" r:id="rId16"/>
    <p:sldId id="675" r:id="rId17"/>
    <p:sldId id="676" r:id="rId18"/>
    <p:sldId id="677" r:id="rId19"/>
    <p:sldId id="678" r:id="rId20"/>
    <p:sldId id="679" r:id="rId21"/>
    <p:sldId id="680" r:id="rId22"/>
    <p:sldId id="693" r:id="rId23"/>
    <p:sldId id="681" r:id="rId24"/>
    <p:sldId id="682" r:id="rId25"/>
    <p:sldId id="688" r:id="rId26"/>
    <p:sldId id="601" r:id="rId27"/>
    <p:sldId id="690" r:id="rId28"/>
    <p:sldId id="602" r:id="rId29"/>
    <p:sldId id="703" r:id="rId30"/>
    <p:sldId id="704" r:id="rId31"/>
    <p:sldId id="700" r:id="rId32"/>
    <p:sldId id="701" r:id="rId33"/>
    <p:sldId id="702" r:id="rId34"/>
    <p:sldId id="687" r:id="rId35"/>
    <p:sldId id="689" r:id="rId36"/>
    <p:sldId id="669" r:id="rId37"/>
    <p:sldId id="694" r:id="rId38"/>
    <p:sldId id="710" r:id="rId39"/>
    <p:sldId id="714" r:id="rId40"/>
    <p:sldId id="670" r:id="rId41"/>
    <p:sldId id="671" r:id="rId42"/>
    <p:sldId id="705" r:id="rId43"/>
    <p:sldId id="707" r:id="rId44"/>
    <p:sldId id="592" r:id="rId45"/>
    <p:sldId id="709" r:id="rId46"/>
    <p:sldId id="530" r:id="rId47"/>
    <p:sldId id="708" r:id="rId48"/>
    <p:sldId id="532" r:id="rId49"/>
    <p:sldId id="533" r:id="rId50"/>
    <p:sldId id="534" r:id="rId51"/>
    <p:sldId id="537" r:id="rId52"/>
    <p:sldId id="538" r:id="rId53"/>
    <p:sldId id="609" r:id="rId54"/>
    <p:sldId id="539" r:id="rId55"/>
    <p:sldId id="610" r:id="rId56"/>
    <p:sldId id="540" r:id="rId57"/>
    <p:sldId id="542" r:id="rId58"/>
    <p:sldId id="543" r:id="rId59"/>
    <p:sldId id="544" r:id="rId60"/>
    <p:sldId id="711" r:id="rId61"/>
    <p:sldId id="56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guide id="4"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008080"/>
    <a:srgbClr val="FFFF11"/>
    <a:srgbClr val="0410FA"/>
    <a:srgbClr val="0033CC"/>
    <a:srgbClr val="00CC00"/>
    <a:srgbClr val="CC66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3418" autoAdjust="0"/>
  </p:normalViewPr>
  <p:slideViewPr>
    <p:cSldViewPr>
      <p:cViewPr varScale="1">
        <p:scale>
          <a:sx n="74" d="100"/>
          <a:sy n="74" d="100"/>
        </p:scale>
        <p:origin x="498" y="60"/>
      </p:cViewPr>
      <p:guideLst>
        <p:guide orient="horz" pos="2160"/>
        <p:guide pos="2880"/>
        <p:guide pos="2980"/>
        <p:guide orient="horz" pos="22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37010676156566E-2"/>
          <c:y val="7.3378839590443681E-2"/>
          <c:w val="0.89946619217081847"/>
          <c:h val="0.67918088737201365"/>
        </c:manualLayout>
      </c:layout>
      <c:barChart>
        <c:barDir val="col"/>
        <c:grouping val="clustered"/>
        <c:varyColors val="0"/>
        <c:ser>
          <c:idx val="0"/>
          <c:order val="0"/>
          <c:tx>
            <c:strRef>
              <c:f>Sheet1!$A$2</c:f>
              <c:strCache>
                <c:ptCount val="1"/>
                <c:pt idx="0">
                  <c:v>SM</c:v>
                </c:pt>
              </c:strCache>
            </c:strRef>
          </c:tx>
          <c:spPr>
            <a:gradFill rotWithShape="0">
              <a:gsLst>
                <a:gs pos="0">
                  <a:srgbClr xmlns:mc="http://schemas.openxmlformats.org/markup-compatibility/2006" xmlns:a14="http://schemas.microsoft.com/office/drawing/2010/main" val="000000" mc:Ignorable="a14" a14:legacySpreadsheetColorIndex="32">
                    <a:gamma/>
                    <a:shade val="36078"/>
                    <a:invGamma/>
                  </a:srgbClr>
                </a:gs>
                <a:gs pos="50000">
                  <a:srgbClr xmlns:mc="http://schemas.openxmlformats.org/markup-compatibility/2006" xmlns:a14="http://schemas.microsoft.com/office/drawing/2010/main" val="FF0000" mc:Ignorable="a14" a14:legacySpreadsheetColorIndex="32"/>
                </a:gs>
                <a:gs pos="100000">
                  <a:srgbClr xmlns:mc="http://schemas.openxmlformats.org/markup-compatibility/2006" xmlns:a14="http://schemas.microsoft.com/office/drawing/2010/main" val="000000" mc:Ignorable="a14" a14:legacySpreadsheetColorIndex="32">
                    <a:gamma/>
                    <a:shade val="36078"/>
                    <a:invGamma/>
                  </a:srgbClr>
                </a:gs>
              </a:gsLst>
              <a:lin ang="0" scaled="1"/>
            </a:gradFill>
            <a:ln w="22573">
              <a:solidFill>
                <a:schemeClr val="tx1"/>
              </a:solidFill>
              <a:prstDash val="solid"/>
            </a:ln>
            <a:effectLst>
              <a:outerShdw dist="35921" dir="2700000" algn="br">
                <a:srgbClr val="000000"/>
              </a:outerShdw>
            </a:effectLst>
          </c:spPr>
          <c:invertIfNegative val="0"/>
          <c:dLbls>
            <c:spPr>
              <a:noFill/>
              <a:ln w="22573">
                <a:noFill/>
              </a:ln>
            </c:spPr>
            <c:txPr>
              <a:bodyPr wrap="square" lIns="38100" tIns="19050" rIns="38100" bIns="19050" anchor="ctr">
                <a:spAutoFit/>
              </a:bodyPr>
              <a:lstStyle/>
              <a:p>
                <a:pPr>
                  <a:defRPr sz="2000" b="1" i="0" u="none" strike="noStrike" baseline="0">
                    <a:solidFill>
                      <a:srgbClr val="FFFFFF"/>
                    </a:solidFill>
                    <a:latin typeface="Calibri" panose="020F0502020204030204" pitchFamily="34" charset="0"/>
                    <a:ea typeface="Lucida Sans Unicode"/>
                    <a:cs typeface="Lucida Sans Unicode"/>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Sheet1!$B$2:$D$2</c:f>
              <c:numCache>
                <c:formatCode>0%</c:formatCode>
                <c:ptCount val="3"/>
                <c:pt idx="0">
                  <c:v>0.62</c:v>
                </c:pt>
                <c:pt idx="1">
                  <c:v>0.62</c:v>
                </c:pt>
                <c:pt idx="2">
                  <c:v>0.57999999999999996</c:v>
                </c:pt>
              </c:numCache>
            </c:numRef>
          </c:val>
          <c:extLst>
            <c:ext xmlns:c16="http://schemas.microsoft.com/office/drawing/2014/chart" uri="{C3380CC4-5D6E-409C-BE32-E72D297353CC}">
              <c16:uniqueId val="{00000000-329D-4164-8000-1F2CA6AC705D}"/>
            </c:ext>
          </c:extLst>
        </c:ser>
        <c:ser>
          <c:idx val="1"/>
          <c:order val="1"/>
          <c:tx>
            <c:strRef>
              <c:f>Sheet1!$A$3</c:f>
              <c:strCache>
                <c:ptCount val="1"/>
                <c:pt idx="0">
                  <c:v>Controlli</c:v>
                </c:pt>
              </c:strCache>
            </c:strRef>
          </c:tx>
          <c:spPr>
            <a:gradFill rotWithShape="0">
              <a:gsLst>
                <a:gs pos="0">
                  <a:srgbClr xmlns:mc="http://schemas.openxmlformats.org/markup-compatibility/2006" xmlns:a14="http://schemas.microsoft.com/office/drawing/2010/main" val="000000" mc:Ignorable="a14" a14:legacySpreadsheetColorIndex="33">
                    <a:gamma/>
                    <a:shade val="46275"/>
                    <a:invGamma/>
                  </a:srgbClr>
                </a:gs>
                <a:gs pos="50000">
                  <a:srgbClr xmlns:mc="http://schemas.openxmlformats.org/markup-compatibility/2006" xmlns:a14="http://schemas.microsoft.com/office/drawing/2010/main" val="FFFF00" mc:Ignorable="a14" a14:legacySpreadsheetColorIndex="33"/>
                </a:gs>
                <a:gs pos="100000">
                  <a:srgbClr xmlns:mc="http://schemas.openxmlformats.org/markup-compatibility/2006" xmlns:a14="http://schemas.microsoft.com/office/drawing/2010/main" val="000000" mc:Ignorable="a14" a14:legacySpreadsheetColorIndex="33">
                    <a:gamma/>
                    <a:shade val="46275"/>
                    <a:invGamma/>
                  </a:srgbClr>
                </a:gs>
              </a:gsLst>
              <a:lin ang="0" scaled="1"/>
            </a:gradFill>
            <a:ln w="11287">
              <a:solidFill>
                <a:schemeClr val="tx1"/>
              </a:solidFill>
              <a:prstDash val="solid"/>
            </a:ln>
            <a:effectLst>
              <a:outerShdw dist="35921" dir="2700000" algn="br">
                <a:srgbClr val="000000"/>
              </a:outerShdw>
            </a:effectLst>
          </c:spPr>
          <c:invertIfNegative val="0"/>
          <c:dLbls>
            <c:spPr>
              <a:noFill/>
              <a:ln w="22573">
                <a:noFill/>
              </a:ln>
            </c:spPr>
            <c:txPr>
              <a:bodyPr wrap="square" lIns="38100" tIns="19050" rIns="38100" bIns="19050" anchor="ctr">
                <a:spAutoFit/>
              </a:bodyPr>
              <a:lstStyle/>
              <a:p>
                <a:pPr>
                  <a:defRPr sz="2000" b="1" i="0" u="none" strike="noStrike" baseline="0">
                    <a:solidFill>
                      <a:srgbClr val="FFFFFF"/>
                    </a:solidFill>
                    <a:latin typeface="Calibri" panose="020F0502020204030204" pitchFamily="34" charset="0"/>
                    <a:ea typeface="Garamond"/>
                    <a:cs typeface="Garamond"/>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Sheet1!$B$3:$D$3</c:f>
              <c:numCache>
                <c:formatCode>0%</c:formatCode>
                <c:ptCount val="3"/>
                <c:pt idx="0">
                  <c:v>0.47</c:v>
                </c:pt>
                <c:pt idx="1">
                  <c:v>0.47</c:v>
                </c:pt>
                <c:pt idx="2">
                  <c:v>0.48</c:v>
                </c:pt>
              </c:numCache>
            </c:numRef>
          </c:val>
          <c:extLst>
            <c:ext xmlns:c16="http://schemas.microsoft.com/office/drawing/2014/chart" uri="{C3380CC4-5D6E-409C-BE32-E72D297353CC}">
              <c16:uniqueId val="{00000001-329D-4164-8000-1F2CA6AC705D}"/>
            </c:ext>
          </c:extLst>
        </c:ser>
        <c:dLbls>
          <c:showLegendKey val="0"/>
          <c:showVal val="0"/>
          <c:showCatName val="0"/>
          <c:showSerName val="0"/>
          <c:showPercent val="0"/>
          <c:showBubbleSize val="0"/>
        </c:dLbls>
        <c:gapWidth val="150"/>
        <c:axId val="907940240"/>
        <c:axId val="907945680"/>
      </c:barChart>
      <c:catAx>
        <c:axId val="907940240"/>
        <c:scaling>
          <c:orientation val="minMax"/>
        </c:scaling>
        <c:delete val="0"/>
        <c:axPos val="b"/>
        <c:numFmt formatCode="General" sourceLinked="1"/>
        <c:majorTickMark val="out"/>
        <c:minorTickMark val="none"/>
        <c:tickLblPos val="nextTo"/>
        <c:spPr>
          <a:ln w="11287">
            <a:solidFill>
              <a:srgbClr val="FFFFFF"/>
            </a:solidFill>
            <a:prstDash val="solid"/>
          </a:ln>
        </c:spPr>
        <c:txPr>
          <a:bodyPr rot="0" vert="horz"/>
          <a:lstStyle/>
          <a:p>
            <a:pPr>
              <a:defRPr sz="2400" b="1" i="0" u="none" strike="noStrike" baseline="0">
                <a:solidFill>
                  <a:srgbClr val="FFFFFF"/>
                </a:solidFill>
                <a:latin typeface="Calibri" panose="020F0502020204030204" pitchFamily="34" charset="0"/>
                <a:ea typeface="Garamond"/>
                <a:cs typeface="Garamond"/>
              </a:defRPr>
            </a:pPr>
            <a:endParaRPr lang="it-IT"/>
          </a:p>
        </c:txPr>
        <c:crossAx val="907945680"/>
        <c:crosses val="autoZero"/>
        <c:auto val="1"/>
        <c:lblAlgn val="ctr"/>
        <c:lblOffset val="100"/>
        <c:tickLblSkip val="1"/>
        <c:tickMarkSkip val="1"/>
        <c:noMultiLvlLbl val="0"/>
      </c:catAx>
      <c:valAx>
        <c:axId val="907945680"/>
        <c:scaling>
          <c:orientation val="minMax"/>
        </c:scaling>
        <c:delete val="0"/>
        <c:axPos val="l"/>
        <c:numFmt formatCode="0%" sourceLinked="1"/>
        <c:majorTickMark val="out"/>
        <c:minorTickMark val="none"/>
        <c:tickLblPos val="nextTo"/>
        <c:spPr>
          <a:ln w="22573">
            <a:solidFill>
              <a:srgbClr val="FFFFFF"/>
            </a:solidFill>
            <a:prstDash val="solid"/>
          </a:ln>
        </c:spPr>
        <c:txPr>
          <a:bodyPr rot="0" vert="horz"/>
          <a:lstStyle/>
          <a:p>
            <a:pPr>
              <a:defRPr sz="1889" b="1" i="0" u="none" strike="noStrike" baseline="0">
                <a:solidFill>
                  <a:srgbClr val="FFFFFF"/>
                </a:solidFill>
                <a:latin typeface="Garamond"/>
                <a:ea typeface="Garamond"/>
                <a:cs typeface="Garamond"/>
              </a:defRPr>
            </a:pPr>
            <a:endParaRPr lang="it-IT"/>
          </a:p>
        </c:txPr>
        <c:crossAx val="907940240"/>
        <c:crosses val="autoZero"/>
        <c:crossBetween val="between"/>
      </c:valAx>
      <c:spPr>
        <a:noFill/>
        <a:ln w="22573">
          <a:noFill/>
        </a:ln>
      </c:spPr>
    </c:plotArea>
    <c:legend>
      <c:legendPos val="b"/>
      <c:layout>
        <c:manualLayout>
          <c:xMode val="edge"/>
          <c:yMode val="edge"/>
          <c:x val="0.32572976648633534"/>
          <c:y val="0.9044368600682593"/>
          <c:w val="0.34686811310367738"/>
          <c:h val="9.2150170648464147E-2"/>
        </c:manualLayout>
      </c:layout>
      <c:overlay val="0"/>
      <c:spPr>
        <a:noFill/>
        <a:ln w="22573">
          <a:noFill/>
        </a:ln>
      </c:spPr>
      <c:txPr>
        <a:bodyPr/>
        <a:lstStyle/>
        <a:p>
          <a:pPr>
            <a:defRPr sz="2400" b="1" i="0" u="none" strike="noStrike" baseline="0">
              <a:solidFill>
                <a:srgbClr val="FFFFFF"/>
              </a:solidFill>
              <a:latin typeface="Calibri" panose="020F0502020204030204" pitchFamily="34" charset="0"/>
              <a:ea typeface="Garamond"/>
              <a:cs typeface="Garamond"/>
            </a:defRPr>
          </a:pPr>
          <a:endParaRPr lang="it-IT"/>
        </a:p>
      </c:txPr>
    </c:legend>
    <c:plotVisOnly val="1"/>
    <c:dispBlanksAs val="gap"/>
    <c:showDLblsOverMax val="0"/>
  </c:chart>
  <c:spPr>
    <a:noFill/>
    <a:ln>
      <a:noFill/>
    </a:ln>
  </c:spPr>
  <c:txPr>
    <a:bodyPr/>
    <a:lstStyle/>
    <a:p>
      <a:pPr>
        <a:defRPr sz="1600" b="1" i="0" u="none" strike="noStrike" baseline="0">
          <a:solidFill>
            <a:schemeClr val="tx1"/>
          </a:solidFill>
          <a:latin typeface="Lucida Sans Unicode"/>
          <a:ea typeface="Lucida Sans Unicode"/>
          <a:cs typeface="Lucida Sans Unicode"/>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5765124555159E-2"/>
          <c:y val="7.3378839590443681E-2"/>
          <c:w val="0.90124555160142328"/>
          <c:h val="0.67918088737201365"/>
        </c:manualLayout>
      </c:layout>
      <c:barChart>
        <c:barDir val="col"/>
        <c:grouping val="clustered"/>
        <c:varyColors val="0"/>
        <c:ser>
          <c:idx val="0"/>
          <c:order val="0"/>
          <c:tx>
            <c:strRef>
              <c:f>Sheet1!$A$2</c:f>
              <c:strCache>
                <c:ptCount val="1"/>
                <c:pt idx="0">
                  <c:v>SM</c:v>
                </c:pt>
              </c:strCache>
            </c:strRef>
          </c:tx>
          <c:spPr>
            <a:gradFill rotWithShape="0">
              <a:gsLst>
                <a:gs pos="0">
                  <a:srgbClr xmlns:mc="http://schemas.openxmlformats.org/markup-compatibility/2006" xmlns:a14="http://schemas.microsoft.com/office/drawing/2010/main" val="000000" mc:Ignorable="a14" a14:legacySpreadsheetColorIndex="32">
                    <a:gamma/>
                    <a:shade val="36078"/>
                    <a:invGamma/>
                  </a:srgbClr>
                </a:gs>
                <a:gs pos="50000">
                  <a:srgbClr xmlns:mc="http://schemas.openxmlformats.org/markup-compatibility/2006" xmlns:a14="http://schemas.microsoft.com/office/drawing/2010/main" val="FF0000" mc:Ignorable="a14" a14:legacySpreadsheetColorIndex="32"/>
                </a:gs>
                <a:gs pos="100000">
                  <a:srgbClr xmlns:mc="http://schemas.openxmlformats.org/markup-compatibility/2006" xmlns:a14="http://schemas.microsoft.com/office/drawing/2010/main" val="000000" mc:Ignorable="a14" a14:legacySpreadsheetColorIndex="32">
                    <a:gamma/>
                    <a:shade val="36078"/>
                    <a:invGamma/>
                  </a:srgbClr>
                </a:gs>
              </a:gsLst>
              <a:lin ang="0" scaled="1"/>
            </a:gradFill>
            <a:ln w="22573">
              <a:solidFill>
                <a:schemeClr val="tx1"/>
              </a:solidFill>
              <a:prstDash val="solid"/>
            </a:ln>
            <a:effectLst>
              <a:outerShdw dist="35921" dir="2700000" algn="br">
                <a:srgbClr val="000000"/>
              </a:outerShdw>
            </a:effectLst>
          </c:spPr>
          <c:invertIfNegative val="0"/>
          <c:dLbls>
            <c:spPr>
              <a:noFill/>
              <a:ln w="22573">
                <a:noFill/>
              </a:ln>
            </c:spPr>
            <c:txPr>
              <a:bodyPr/>
              <a:lstStyle/>
              <a:p>
                <a:pPr>
                  <a:defRPr sz="24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Sheet1!$B$2:$D$2</c:f>
              <c:numCache>
                <c:formatCode>0%</c:formatCode>
                <c:ptCount val="3"/>
                <c:pt idx="0">
                  <c:v>0.09</c:v>
                </c:pt>
                <c:pt idx="1">
                  <c:v>0.09</c:v>
                </c:pt>
                <c:pt idx="2">
                  <c:v>0.09</c:v>
                </c:pt>
              </c:numCache>
            </c:numRef>
          </c:val>
          <c:extLst>
            <c:ext xmlns:c16="http://schemas.microsoft.com/office/drawing/2014/chart" uri="{C3380CC4-5D6E-409C-BE32-E72D297353CC}">
              <c16:uniqueId val="{00000000-6311-4D8A-891D-E25126FA55BB}"/>
            </c:ext>
          </c:extLst>
        </c:ser>
        <c:ser>
          <c:idx val="1"/>
          <c:order val="1"/>
          <c:tx>
            <c:strRef>
              <c:f>Sheet1!$A$3</c:f>
              <c:strCache>
                <c:ptCount val="1"/>
                <c:pt idx="0">
                  <c:v>Controlli</c:v>
                </c:pt>
              </c:strCache>
            </c:strRef>
          </c:tx>
          <c:spPr>
            <a:gradFill rotWithShape="0">
              <a:gsLst>
                <a:gs pos="0">
                  <a:srgbClr xmlns:mc="http://schemas.openxmlformats.org/markup-compatibility/2006" xmlns:a14="http://schemas.microsoft.com/office/drawing/2010/main" val="000000" mc:Ignorable="a14" a14:legacySpreadsheetColorIndex="33">
                    <a:gamma/>
                    <a:shade val="46275"/>
                    <a:invGamma/>
                  </a:srgbClr>
                </a:gs>
                <a:gs pos="50000">
                  <a:srgbClr xmlns:mc="http://schemas.openxmlformats.org/markup-compatibility/2006" xmlns:a14="http://schemas.microsoft.com/office/drawing/2010/main" val="FFFF00" mc:Ignorable="a14" a14:legacySpreadsheetColorIndex="33"/>
                </a:gs>
                <a:gs pos="100000">
                  <a:srgbClr xmlns:mc="http://schemas.openxmlformats.org/markup-compatibility/2006" xmlns:a14="http://schemas.microsoft.com/office/drawing/2010/main" val="000000" mc:Ignorable="a14" a14:legacySpreadsheetColorIndex="33">
                    <a:gamma/>
                    <a:shade val="46275"/>
                    <a:invGamma/>
                  </a:srgbClr>
                </a:gs>
              </a:gsLst>
              <a:lin ang="0" scaled="1"/>
            </a:gradFill>
            <a:ln w="11287">
              <a:solidFill>
                <a:schemeClr val="tx1"/>
              </a:solidFill>
              <a:prstDash val="solid"/>
            </a:ln>
            <a:effectLst>
              <a:outerShdw dist="35921" dir="2700000" algn="br">
                <a:srgbClr val="000000"/>
              </a:outerShdw>
            </a:effectLst>
          </c:spPr>
          <c:invertIfNegative val="0"/>
          <c:dLbls>
            <c:spPr>
              <a:noFill/>
              <a:ln w="2257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Sheet1!$B$3:$D$3</c:f>
              <c:numCache>
                <c:formatCode>0%</c:formatCode>
                <c:ptCount val="3"/>
                <c:pt idx="0">
                  <c:v>0.05</c:v>
                </c:pt>
                <c:pt idx="1">
                  <c:v>0.06</c:v>
                </c:pt>
                <c:pt idx="2">
                  <c:v>0.05</c:v>
                </c:pt>
              </c:numCache>
            </c:numRef>
          </c:val>
          <c:extLst>
            <c:ext xmlns:c16="http://schemas.microsoft.com/office/drawing/2014/chart" uri="{C3380CC4-5D6E-409C-BE32-E72D297353CC}">
              <c16:uniqueId val="{00000001-6311-4D8A-891D-E25126FA55BB}"/>
            </c:ext>
          </c:extLst>
        </c:ser>
        <c:dLbls>
          <c:showLegendKey val="0"/>
          <c:showVal val="0"/>
          <c:showCatName val="0"/>
          <c:showSerName val="0"/>
          <c:showPercent val="0"/>
          <c:showBubbleSize val="0"/>
        </c:dLbls>
        <c:gapWidth val="150"/>
        <c:axId val="907937520"/>
        <c:axId val="907936432"/>
      </c:barChart>
      <c:catAx>
        <c:axId val="907937520"/>
        <c:scaling>
          <c:orientation val="minMax"/>
        </c:scaling>
        <c:delete val="0"/>
        <c:axPos val="b"/>
        <c:numFmt formatCode="General" sourceLinked="1"/>
        <c:majorTickMark val="out"/>
        <c:minorTickMark val="none"/>
        <c:tickLblPos val="nextTo"/>
        <c:spPr>
          <a:ln w="11287">
            <a:solidFill>
              <a:srgbClr val="FFFFFF"/>
            </a:solidFill>
            <a:prstDash val="solid"/>
          </a:ln>
        </c:spPr>
        <c:txPr>
          <a:bodyPr rot="0" vert="horz"/>
          <a:lstStyle/>
          <a:p>
            <a:pPr>
              <a:defRPr/>
            </a:pPr>
            <a:endParaRPr lang="it-IT"/>
          </a:p>
        </c:txPr>
        <c:crossAx val="907936432"/>
        <c:crosses val="autoZero"/>
        <c:auto val="1"/>
        <c:lblAlgn val="ctr"/>
        <c:lblOffset val="100"/>
        <c:tickLblSkip val="1"/>
        <c:tickMarkSkip val="1"/>
        <c:noMultiLvlLbl val="0"/>
      </c:catAx>
      <c:valAx>
        <c:axId val="907936432"/>
        <c:scaling>
          <c:orientation val="minMax"/>
        </c:scaling>
        <c:delete val="0"/>
        <c:axPos val="l"/>
        <c:numFmt formatCode="0%" sourceLinked="1"/>
        <c:majorTickMark val="out"/>
        <c:minorTickMark val="none"/>
        <c:tickLblPos val="nextTo"/>
        <c:spPr>
          <a:ln w="22573">
            <a:solidFill>
              <a:srgbClr val="FFFFFF"/>
            </a:solidFill>
            <a:prstDash val="solid"/>
          </a:ln>
        </c:spPr>
        <c:txPr>
          <a:bodyPr rot="0" vert="horz"/>
          <a:lstStyle/>
          <a:p>
            <a:pPr>
              <a:defRPr/>
            </a:pPr>
            <a:endParaRPr lang="it-IT"/>
          </a:p>
        </c:txPr>
        <c:crossAx val="907937520"/>
        <c:crosses val="autoZero"/>
        <c:crossBetween val="between"/>
      </c:valAx>
      <c:spPr>
        <a:noFill/>
        <a:ln w="22573">
          <a:noFill/>
        </a:ln>
      </c:spPr>
    </c:plotArea>
    <c:legend>
      <c:legendPos val="b"/>
      <c:legendEntry>
        <c:idx val="0"/>
        <c:txPr>
          <a:bodyPr/>
          <a:lstStyle/>
          <a:p>
            <a:pPr>
              <a:defRPr sz="2400">
                <a:solidFill>
                  <a:schemeClr val="tx1"/>
                </a:solidFill>
              </a:defRPr>
            </a:pPr>
            <a:endParaRPr lang="it-IT"/>
          </a:p>
        </c:txPr>
      </c:legendEntry>
      <c:legendEntry>
        <c:idx val="1"/>
        <c:txPr>
          <a:bodyPr/>
          <a:lstStyle/>
          <a:p>
            <a:pPr>
              <a:defRPr sz="2400">
                <a:solidFill>
                  <a:schemeClr val="tx1"/>
                </a:solidFill>
              </a:defRPr>
            </a:pPr>
            <a:endParaRPr lang="it-IT"/>
          </a:p>
        </c:txPr>
      </c:legendEntry>
      <c:layout>
        <c:manualLayout>
          <c:xMode val="edge"/>
          <c:yMode val="edge"/>
          <c:x val="0.31524957048423191"/>
          <c:y val="0.9044368600682593"/>
          <c:w val="0.3564586573714032"/>
          <c:h val="9.2150170648464147E-2"/>
        </c:manualLayout>
      </c:layout>
      <c:overlay val="0"/>
      <c:spPr>
        <a:noFill/>
        <a:ln w="22573">
          <a:noFill/>
        </a:ln>
      </c:spPr>
    </c:legend>
    <c:plotVisOnly val="1"/>
    <c:dispBlanksAs val="gap"/>
    <c:showDLblsOverMax val="0"/>
  </c:chart>
  <c:spPr>
    <a:noFill/>
    <a:ln>
      <a:noFill/>
    </a:ln>
  </c:spPr>
  <c:txPr>
    <a:bodyPr/>
    <a:lstStyle/>
    <a:p>
      <a:pPr>
        <a:defRPr sz="2000" b="1" i="0" u="none" strike="noStrike" baseline="0">
          <a:solidFill>
            <a:schemeClr val="bg1"/>
          </a:solidFill>
          <a:latin typeface="Calibri" panose="020F0502020204030204" pitchFamily="34" charset="0"/>
          <a:ea typeface="Lucida Sans Unicode"/>
          <a:cs typeface="Lucida Sans Unicode"/>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37010676156566E-2"/>
          <c:y val="7.3378839590443681E-2"/>
          <c:w val="0.89946619217081847"/>
          <c:h val="0.67918088737201365"/>
        </c:manualLayout>
      </c:layout>
      <c:barChart>
        <c:barDir val="col"/>
        <c:grouping val="clustered"/>
        <c:varyColors val="0"/>
        <c:ser>
          <c:idx val="0"/>
          <c:order val="0"/>
          <c:tx>
            <c:strRef>
              <c:f>Sheet1!$A$2</c:f>
              <c:strCache>
                <c:ptCount val="1"/>
                <c:pt idx="0">
                  <c:v>SM</c:v>
                </c:pt>
              </c:strCache>
            </c:strRef>
          </c:tx>
          <c:spPr>
            <a:gradFill rotWithShape="0">
              <a:gsLst>
                <a:gs pos="0">
                  <a:srgbClr xmlns:mc="http://schemas.openxmlformats.org/markup-compatibility/2006" xmlns:a14="http://schemas.microsoft.com/office/drawing/2010/main" val="000000" mc:Ignorable="a14" a14:legacySpreadsheetColorIndex="32">
                    <a:gamma/>
                    <a:shade val="36078"/>
                    <a:invGamma/>
                  </a:srgbClr>
                </a:gs>
                <a:gs pos="50000">
                  <a:srgbClr xmlns:mc="http://schemas.openxmlformats.org/markup-compatibility/2006" xmlns:a14="http://schemas.microsoft.com/office/drawing/2010/main" val="FF0000" mc:Ignorable="a14" a14:legacySpreadsheetColorIndex="32"/>
                </a:gs>
                <a:gs pos="100000">
                  <a:srgbClr xmlns:mc="http://schemas.openxmlformats.org/markup-compatibility/2006" xmlns:a14="http://schemas.microsoft.com/office/drawing/2010/main" val="000000" mc:Ignorable="a14" a14:legacySpreadsheetColorIndex="32">
                    <a:gamma/>
                    <a:shade val="36078"/>
                    <a:invGamma/>
                  </a:srgbClr>
                </a:gs>
              </a:gsLst>
              <a:lin ang="0" scaled="1"/>
            </a:gradFill>
            <a:ln w="22569">
              <a:solidFill>
                <a:schemeClr val="tx1"/>
              </a:solidFill>
              <a:prstDash val="solid"/>
            </a:ln>
            <a:effectLst>
              <a:outerShdw dist="35921" dir="2700000" algn="br">
                <a:srgbClr val="000000"/>
              </a:outerShdw>
            </a:effectLst>
          </c:spPr>
          <c:invertIfNegative val="0"/>
          <c:dLbls>
            <c:spPr>
              <a:noFill/>
              <a:ln w="22569">
                <a:noFill/>
              </a:ln>
            </c:spPr>
            <c:txPr>
              <a:bodyPr wrap="square" lIns="38100" tIns="19050" rIns="38100" bIns="19050" anchor="ctr">
                <a:spAutoFit/>
              </a:bodyPr>
              <a:lstStyle/>
              <a:p>
                <a:pPr>
                  <a:defRPr sz="2400" b="1" i="0" u="none" strike="noStrike" baseline="0">
                    <a:solidFill>
                      <a:srgbClr val="FFFFFF"/>
                    </a:solidFill>
                    <a:latin typeface="Calibri" panose="020F0502020204030204" pitchFamily="34" charset="0"/>
                    <a:ea typeface="Lucida Sans Unicode"/>
                    <a:cs typeface="Lucida Sans Unicode"/>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Sheet1!$B$2:$D$2</c:f>
              <c:numCache>
                <c:formatCode>0%</c:formatCode>
                <c:ptCount val="3"/>
                <c:pt idx="0">
                  <c:v>0.3</c:v>
                </c:pt>
                <c:pt idx="1">
                  <c:v>0.28999999999999998</c:v>
                </c:pt>
                <c:pt idx="2">
                  <c:v>0.32</c:v>
                </c:pt>
              </c:numCache>
            </c:numRef>
          </c:val>
          <c:extLst>
            <c:ext xmlns:c16="http://schemas.microsoft.com/office/drawing/2014/chart" uri="{C3380CC4-5D6E-409C-BE32-E72D297353CC}">
              <c16:uniqueId val="{00000000-49B5-4E48-AE96-976172DADD66}"/>
            </c:ext>
          </c:extLst>
        </c:ser>
        <c:ser>
          <c:idx val="1"/>
          <c:order val="1"/>
          <c:tx>
            <c:strRef>
              <c:f>Sheet1!$A$3</c:f>
              <c:strCache>
                <c:ptCount val="1"/>
                <c:pt idx="0">
                  <c:v>Controlli</c:v>
                </c:pt>
              </c:strCache>
            </c:strRef>
          </c:tx>
          <c:spPr>
            <a:gradFill rotWithShape="0">
              <a:gsLst>
                <a:gs pos="0">
                  <a:srgbClr xmlns:mc="http://schemas.openxmlformats.org/markup-compatibility/2006" xmlns:a14="http://schemas.microsoft.com/office/drawing/2010/main" val="000000" mc:Ignorable="a14" a14:legacySpreadsheetColorIndex="33">
                    <a:gamma/>
                    <a:shade val="46275"/>
                    <a:invGamma/>
                  </a:srgbClr>
                </a:gs>
                <a:gs pos="50000">
                  <a:srgbClr xmlns:mc="http://schemas.openxmlformats.org/markup-compatibility/2006" xmlns:a14="http://schemas.microsoft.com/office/drawing/2010/main" val="FFFF00" mc:Ignorable="a14" a14:legacySpreadsheetColorIndex="33"/>
                </a:gs>
                <a:gs pos="100000">
                  <a:srgbClr xmlns:mc="http://schemas.openxmlformats.org/markup-compatibility/2006" xmlns:a14="http://schemas.microsoft.com/office/drawing/2010/main" val="000000" mc:Ignorable="a14" a14:legacySpreadsheetColorIndex="33">
                    <a:gamma/>
                    <a:shade val="46275"/>
                    <a:invGamma/>
                  </a:srgbClr>
                </a:gs>
              </a:gsLst>
              <a:lin ang="0" scaled="1"/>
            </a:gradFill>
            <a:ln w="11285">
              <a:solidFill>
                <a:schemeClr val="tx1"/>
              </a:solidFill>
              <a:prstDash val="solid"/>
            </a:ln>
            <a:effectLst>
              <a:outerShdw dist="35921" dir="2700000" algn="br">
                <a:srgbClr val="000000"/>
              </a:outerShdw>
            </a:effectLst>
          </c:spPr>
          <c:invertIfNegative val="0"/>
          <c:dLbls>
            <c:spPr>
              <a:noFill/>
              <a:ln w="22569">
                <a:noFill/>
              </a:ln>
            </c:spPr>
            <c:txPr>
              <a:bodyPr wrap="square" lIns="38100" tIns="19050" rIns="38100" bIns="19050" anchor="ctr">
                <a:spAutoFit/>
              </a:bodyPr>
              <a:lstStyle/>
              <a:p>
                <a:pPr>
                  <a:defRPr sz="2400" b="1" i="0" u="none" strike="noStrike" baseline="0">
                    <a:solidFill>
                      <a:srgbClr val="FFFFFF"/>
                    </a:solidFill>
                    <a:latin typeface="Calibri" panose="020F0502020204030204" pitchFamily="34" charset="0"/>
                    <a:ea typeface="Garamond"/>
                    <a:cs typeface="Garamond"/>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ATP III</c:v>
                </c:pt>
                <c:pt idx="1">
                  <c:v>AHA</c:v>
                </c:pt>
                <c:pt idx="2">
                  <c:v>IDF</c:v>
                </c:pt>
              </c:strCache>
            </c:strRef>
          </c:cat>
          <c:val>
            <c:numRef>
              <c:f>Sheet1!$B$3:$D$3</c:f>
              <c:numCache>
                <c:formatCode>0%</c:formatCode>
                <c:ptCount val="3"/>
                <c:pt idx="0">
                  <c:v>0.15</c:v>
                </c:pt>
                <c:pt idx="1">
                  <c:v>0.16</c:v>
                </c:pt>
                <c:pt idx="2">
                  <c:v>0.18</c:v>
                </c:pt>
              </c:numCache>
            </c:numRef>
          </c:val>
          <c:extLst>
            <c:ext xmlns:c16="http://schemas.microsoft.com/office/drawing/2014/chart" uri="{C3380CC4-5D6E-409C-BE32-E72D297353CC}">
              <c16:uniqueId val="{00000001-49B5-4E48-AE96-976172DADD66}"/>
            </c:ext>
          </c:extLst>
        </c:ser>
        <c:dLbls>
          <c:showLegendKey val="0"/>
          <c:showVal val="0"/>
          <c:showCatName val="0"/>
          <c:showSerName val="0"/>
          <c:showPercent val="0"/>
          <c:showBubbleSize val="0"/>
        </c:dLbls>
        <c:gapWidth val="150"/>
        <c:axId val="907938608"/>
        <c:axId val="907940784"/>
      </c:barChart>
      <c:catAx>
        <c:axId val="907938608"/>
        <c:scaling>
          <c:orientation val="minMax"/>
        </c:scaling>
        <c:delete val="0"/>
        <c:axPos val="b"/>
        <c:numFmt formatCode="General" sourceLinked="1"/>
        <c:majorTickMark val="out"/>
        <c:minorTickMark val="none"/>
        <c:tickLblPos val="nextTo"/>
        <c:spPr>
          <a:ln w="11285">
            <a:solidFill>
              <a:srgbClr val="FFFFFF"/>
            </a:solidFill>
            <a:prstDash val="solid"/>
          </a:ln>
        </c:spPr>
        <c:txPr>
          <a:bodyPr rot="0" vert="horz"/>
          <a:lstStyle/>
          <a:p>
            <a:pPr>
              <a:defRPr sz="2400" b="1" i="0" u="none" strike="noStrike" baseline="0">
                <a:solidFill>
                  <a:srgbClr val="FFFFFF"/>
                </a:solidFill>
                <a:latin typeface="Calibri" panose="020F0502020204030204" pitchFamily="34" charset="0"/>
                <a:ea typeface="Garamond"/>
                <a:cs typeface="Garamond"/>
              </a:defRPr>
            </a:pPr>
            <a:endParaRPr lang="it-IT"/>
          </a:p>
        </c:txPr>
        <c:crossAx val="907940784"/>
        <c:crosses val="autoZero"/>
        <c:auto val="1"/>
        <c:lblAlgn val="ctr"/>
        <c:lblOffset val="100"/>
        <c:tickLblSkip val="1"/>
        <c:tickMarkSkip val="1"/>
        <c:noMultiLvlLbl val="0"/>
      </c:catAx>
      <c:valAx>
        <c:axId val="907940784"/>
        <c:scaling>
          <c:orientation val="minMax"/>
        </c:scaling>
        <c:delete val="0"/>
        <c:axPos val="l"/>
        <c:numFmt formatCode="0%" sourceLinked="1"/>
        <c:majorTickMark val="out"/>
        <c:minorTickMark val="none"/>
        <c:tickLblPos val="nextTo"/>
        <c:spPr>
          <a:ln w="22569">
            <a:solidFill>
              <a:srgbClr val="FFFFFF"/>
            </a:solidFill>
            <a:prstDash val="solid"/>
          </a:ln>
        </c:spPr>
        <c:txPr>
          <a:bodyPr rot="0" vert="horz"/>
          <a:lstStyle/>
          <a:p>
            <a:pPr>
              <a:defRPr sz="2000" b="1" i="0" u="none" strike="noStrike" baseline="0">
                <a:solidFill>
                  <a:srgbClr val="FFFFFF"/>
                </a:solidFill>
                <a:latin typeface="Calibri" panose="020F0502020204030204" pitchFamily="34" charset="0"/>
                <a:ea typeface="Garamond"/>
                <a:cs typeface="Garamond"/>
              </a:defRPr>
            </a:pPr>
            <a:endParaRPr lang="it-IT"/>
          </a:p>
        </c:txPr>
        <c:crossAx val="907938608"/>
        <c:crosses val="autoZero"/>
        <c:crossBetween val="between"/>
      </c:valAx>
      <c:spPr>
        <a:noFill/>
        <a:ln w="22569">
          <a:noFill/>
        </a:ln>
      </c:spPr>
    </c:plotArea>
    <c:legend>
      <c:legendPos val="b"/>
      <c:legendEntry>
        <c:idx val="0"/>
        <c:txPr>
          <a:bodyPr/>
          <a:lstStyle/>
          <a:p>
            <a:pPr>
              <a:defRPr sz="2400" b="1" i="0" u="none" strike="noStrike" baseline="0">
                <a:solidFill>
                  <a:srgbClr val="FFFFFF"/>
                </a:solidFill>
                <a:latin typeface="Calibri" panose="020F0502020204030204" pitchFamily="34" charset="0"/>
                <a:ea typeface="Garamond"/>
                <a:cs typeface="Garamond"/>
              </a:defRPr>
            </a:pPr>
            <a:endParaRPr lang="it-IT"/>
          </a:p>
        </c:txPr>
      </c:legendEntry>
      <c:legendEntry>
        <c:idx val="1"/>
        <c:txPr>
          <a:bodyPr/>
          <a:lstStyle/>
          <a:p>
            <a:pPr>
              <a:defRPr sz="2400" b="1" i="0" u="none" strike="noStrike" baseline="0">
                <a:solidFill>
                  <a:srgbClr val="FFFFFF"/>
                </a:solidFill>
                <a:latin typeface="Calibri" panose="020F0502020204030204" pitchFamily="34" charset="0"/>
                <a:ea typeface="Garamond"/>
                <a:cs typeface="Garamond"/>
              </a:defRPr>
            </a:pPr>
            <a:endParaRPr lang="it-IT"/>
          </a:p>
        </c:txPr>
      </c:legendEntry>
      <c:layout>
        <c:manualLayout>
          <c:xMode val="edge"/>
          <c:yMode val="edge"/>
          <c:x val="0.28886503317573592"/>
          <c:y val="0.90123134263371474"/>
          <c:w val="0.3837328464142768"/>
          <c:h val="9.5355791460035699E-2"/>
        </c:manualLayout>
      </c:layout>
      <c:overlay val="0"/>
      <c:spPr>
        <a:noFill/>
        <a:ln w="22569">
          <a:noFill/>
        </a:ln>
      </c:spPr>
      <c:txPr>
        <a:bodyPr/>
        <a:lstStyle/>
        <a:p>
          <a:pPr>
            <a:defRPr sz="1879" b="1" i="0" u="none" strike="noStrike" baseline="0">
              <a:solidFill>
                <a:srgbClr val="FFFFFF"/>
              </a:solidFill>
              <a:latin typeface="Garamond"/>
              <a:ea typeface="Garamond"/>
              <a:cs typeface="Garamond"/>
            </a:defRPr>
          </a:pPr>
          <a:endParaRPr lang="it-IT"/>
        </a:p>
      </c:txPr>
    </c:legend>
    <c:plotVisOnly val="1"/>
    <c:dispBlanksAs val="gap"/>
    <c:showDLblsOverMax val="0"/>
  </c:chart>
  <c:spPr>
    <a:noFill/>
    <a:ln>
      <a:noFill/>
    </a:ln>
  </c:spPr>
  <c:txPr>
    <a:bodyPr/>
    <a:lstStyle/>
    <a:p>
      <a:pPr>
        <a:defRPr sz="1599" b="1" i="0" u="none" strike="noStrike" baseline="0">
          <a:solidFill>
            <a:schemeClr val="tx1"/>
          </a:solidFill>
          <a:latin typeface="Lucida Sans Unicode"/>
          <a:ea typeface="Lucida Sans Unicode"/>
          <a:cs typeface="Lucida Sans Unicode"/>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CB3F2-50F6-4223-B1C5-6AD7D729E0C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81B1D6FD-72FE-497E-9447-BEF62A9826D5}">
      <dgm:prSet custT="1"/>
      <dgm:spPr/>
      <dgm:t>
        <a:bodyPr/>
        <a:lstStyle/>
        <a:p>
          <a:pPr rtl="0"/>
          <a:r>
            <a:rPr lang="it-IT" sz="3200" b="1" dirty="0">
              <a:latin typeface="Calibri" panose="020F0502020204030204" pitchFamily="34" charset="0"/>
              <a:cs typeface="Times New Roman" pitchFamily="18" charset="0"/>
            </a:rPr>
            <a:t>INSULIN RESISTANCE AND CARDIOVASCULAR RISK</a:t>
          </a:r>
        </a:p>
      </dgm:t>
    </dgm:pt>
    <dgm:pt modelId="{5E92C71B-800F-4B74-B5F9-D99DCC6DB3F4}" type="parTrans" cxnId="{B03DE8AB-2998-4CB8-BD10-645AB599C044}">
      <dgm:prSet/>
      <dgm:spPr/>
      <dgm:t>
        <a:bodyPr/>
        <a:lstStyle/>
        <a:p>
          <a:endParaRPr lang="it-IT"/>
        </a:p>
      </dgm:t>
    </dgm:pt>
    <dgm:pt modelId="{F1F7F051-FC02-4237-BCA5-B5287AE506F9}" type="sibTrans" cxnId="{B03DE8AB-2998-4CB8-BD10-645AB599C044}">
      <dgm:prSet/>
      <dgm:spPr/>
      <dgm:t>
        <a:bodyPr/>
        <a:lstStyle/>
        <a:p>
          <a:endParaRPr lang="it-IT"/>
        </a:p>
      </dgm:t>
    </dgm:pt>
    <dgm:pt modelId="{23DD9ED9-86BE-4C02-B284-C26049CAF15C}" type="pres">
      <dgm:prSet presAssocID="{C61CB3F2-50F6-4223-B1C5-6AD7D729E0C9}" presName="Name0" presStyleCnt="0">
        <dgm:presLayoutVars>
          <dgm:dir/>
          <dgm:resizeHandles val="exact"/>
        </dgm:presLayoutVars>
      </dgm:prSet>
      <dgm:spPr/>
    </dgm:pt>
    <dgm:pt modelId="{E4A4D9E7-64BD-4CB8-B5F3-43D194890778}" type="pres">
      <dgm:prSet presAssocID="{81B1D6FD-72FE-497E-9447-BEF62A9826D5}" presName="node" presStyleLbl="node1" presStyleIdx="0" presStyleCnt="1">
        <dgm:presLayoutVars>
          <dgm:bulletEnabled val="1"/>
        </dgm:presLayoutVars>
      </dgm:prSet>
      <dgm:spPr/>
    </dgm:pt>
  </dgm:ptLst>
  <dgm:cxnLst>
    <dgm:cxn modelId="{4892C81C-9103-46D1-96C4-BB878356889C}" type="presOf" srcId="{81B1D6FD-72FE-497E-9447-BEF62A9826D5}" destId="{E4A4D9E7-64BD-4CB8-B5F3-43D194890778}" srcOrd="0" destOrd="0" presId="urn:microsoft.com/office/officeart/2005/8/layout/process1"/>
    <dgm:cxn modelId="{4C716635-5E98-40D7-968C-70CAA8AF863E}" type="presOf" srcId="{C61CB3F2-50F6-4223-B1C5-6AD7D729E0C9}" destId="{23DD9ED9-86BE-4C02-B284-C26049CAF15C}" srcOrd="0" destOrd="0" presId="urn:microsoft.com/office/officeart/2005/8/layout/process1"/>
    <dgm:cxn modelId="{B03DE8AB-2998-4CB8-BD10-645AB599C044}" srcId="{C61CB3F2-50F6-4223-B1C5-6AD7D729E0C9}" destId="{81B1D6FD-72FE-497E-9447-BEF62A9826D5}" srcOrd="0" destOrd="0" parTransId="{5E92C71B-800F-4B74-B5F9-D99DCC6DB3F4}" sibTransId="{F1F7F051-FC02-4237-BCA5-B5287AE506F9}"/>
    <dgm:cxn modelId="{76099A1D-99C1-4650-B10C-B974E468C318}" type="presParOf" srcId="{23DD9ED9-86BE-4C02-B284-C26049CAF15C}" destId="{E4A4D9E7-64BD-4CB8-B5F3-43D19489077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AF92A7-9EC3-4FFD-9473-9511BE64BD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0451F96-D974-4599-AC2A-5D0F702571E5}">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it-IT" sz="2000" b="1" dirty="0">
              <a:latin typeface="Calibri" panose="020F0502020204030204" pitchFamily="34" charset="0"/>
              <a:cs typeface="Times New Roman" pitchFamily="18" charset="0"/>
            </a:rPr>
            <a:t>La resistenza all’insulina e quindi l’iperinsulinismo, sono associati ad alterazioni subcliniche a livello miocardico e vascolare. </a:t>
          </a:r>
        </a:p>
      </dgm:t>
    </dgm:pt>
    <dgm:pt modelId="{58E5AE2E-85A5-4651-B536-BC1C6199DFE6}" type="parTrans" cxnId="{DD838C45-6BDC-436D-8C94-9D92AB492079}">
      <dgm:prSet/>
      <dgm:spPr/>
      <dgm:t>
        <a:bodyPr/>
        <a:lstStyle/>
        <a:p>
          <a:endParaRPr lang="it-IT"/>
        </a:p>
      </dgm:t>
    </dgm:pt>
    <dgm:pt modelId="{A29DBDFE-C248-45D7-9130-3B29CEAFCBD2}" type="sibTrans" cxnId="{DD838C45-6BDC-436D-8C94-9D92AB492079}">
      <dgm:prSet/>
      <dgm:spPr/>
      <dgm:t>
        <a:bodyPr/>
        <a:lstStyle/>
        <a:p>
          <a:endParaRPr lang="it-IT"/>
        </a:p>
      </dgm:t>
    </dgm:pt>
    <dgm:pt modelId="{4E6C19BD-BF7B-4724-A713-74F65992C366}" type="pres">
      <dgm:prSet presAssocID="{DEAF92A7-9EC3-4FFD-9473-9511BE64BD68}" presName="linear" presStyleCnt="0">
        <dgm:presLayoutVars>
          <dgm:animLvl val="lvl"/>
          <dgm:resizeHandles val="exact"/>
        </dgm:presLayoutVars>
      </dgm:prSet>
      <dgm:spPr/>
    </dgm:pt>
    <dgm:pt modelId="{B05D40DE-BD4D-4E12-B8E3-3CA3335B6A92}" type="pres">
      <dgm:prSet presAssocID="{20451F96-D974-4599-AC2A-5D0F702571E5}" presName="parentText" presStyleLbl="node1" presStyleIdx="0" presStyleCnt="1" custScaleY="81774" custLinFactNeighborX="2961" custLinFactNeighborY="-1470">
        <dgm:presLayoutVars>
          <dgm:chMax val="0"/>
          <dgm:bulletEnabled val="1"/>
        </dgm:presLayoutVars>
      </dgm:prSet>
      <dgm:spPr/>
    </dgm:pt>
  </dgm:ptLst>
  <dgm:cxnLst>
    <dgm:cxn modelId="{5C860F25-5AE7-4B94-A2B1-C2566EA02853}" type="presOf" srcId="{DEAF92A7-9EC3-4FFD-9473-9511BE64BD68}" destId="{4E6C19BD-BF7B-4724-A713-74F65992C366}" srcOrd="0" destOrd="0" presId="urn:microsoft.com/office/officeart/2005/8/layout/vList2"/>
    <dgm:cxn modelId="{C051C539-7A55-4932-B180-445BC8619634}" type="presOf" srcId="{20451F96-D974-4599-AC2A-5D0F702571E5}" destId="{B05D40DE-BD4D-4E12-B8E3-3CA3335B6A92}" srcOrd="0" destOrd="0" presId="urn:microsoft.com/office/officeart/2005/8/layout/vList2"/>
    <dgm:cxn modelId="{DD838C45-6BDC-436D-8C94-9D92AB492079}" srcId="{DEAF92A7-9EC3-4FFD-9473-9511BE64BD68}" destId="{20451F96-D974-4599-AC2A-5D0F702571E5}" srcOrd="0" destOrd="0" parTransId="{58E5AE2E-85A5-4651-B536-BC1C6199DFE6}" sibTransId="{A29DBDFE-C248-45D7-9130-3B29CEAFCBD2}"/>
    <dgm:cxn modelId="{8EB40081-5DBE-4277-9E23-749BCD920C8F}" type="presParOf" srcId="{4E6C19BD-BF7B-4724-A713-74F65992C366}" destId="{B05D40DE-BD4D-4E12-B8E3-3CA3335B6A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D9E7-64BD-4CB8-B5F3-43D194890778}">
      <dsp:nvSpPr>
        <dsp:cNvPr id="0" name=""/>
        <dsp:cNvSpPr/>
      </dsp:nvSpPr>
      <dsp:spPr>
        <a:xfrm>
          <a:off x="4464" y="0"/>
          <a:ext cx="9135070" cy="954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it-IT" sz="3200" b="1" kern="1200" dirty="0">
              <a:latin typeface="Calibri" panose="020F0502020204030204" pitchFamily="34" charset="0"/>
              <a:cs typeface="Times New Roman" pitchFamily="18" charset="0"/>
            </a:rPr>
            <a:t>INSULIN RESISTANCE AND CARDIOVASCULAR RISK</a:t>
          </a:r>
        </a:p>
      </dsp:txBody>
      <dsp:txXfrm>
        <a:off x="32409" y="27945"/>
        <a:ext cx="9079180" cy="898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D40DE-BD4D-4E12-B8E3-3CA3335B6A92}">
      <dsp:nvSpPr>
        <dsp:cNvPr id="0" name=""/>
        <dsp:cNvSpPr/>
      </dsp:nvSpPr>
      <dsp:spPr>
        <a:xfrm>
          <a:off x="0" y="0"/>
          <a:ext cx="7671226" cy="99502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b="1" kern="1200" dirty="0">
              <a:latin typeface="Calibri" panose="020F0502020204030204" pitchFamily="34" charset="0"/>
              <a:cs typeface="Times New Roman" pitchFamily="18" charset="0"/>
            </a:rPr>
            <a:t>La resistenza all’insulina e quindi l’iperinsulinismo, sono associati ad alterazioni subcliniche a livello miocardico e vascolare. </a:t>
          </a:r>
        </a:p>
      </dsp:txBody>
      <dsp:txXfrm>
        <a:off x="48573" y="48573"/>
        <a:ext cx="7574080" cy="8978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16E11-80B6-46CB-803F-86D6F210ED7B}" type="datetimeFigureOut">
              <a:rPr lang="en-US" smtClean="0"/>
              <a:t>11/16/2018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4682F-8ADB-4653-8CAD-F1D6F58A91BD}" type="slidenum">
              <a:rPr lang="en-US" smtClean="0"/>
              <a:t>‹N›</a:t>
            </a:fld>
            <a:endParaRPr lang="en-US"/>
          </a:p>
        </p:txBody>
      </p:sp>
    </p:spTree>
    <p:extLst>
      <p:ext uri="{BB962C8B-B14F-4D97-AF65-F5344CB8AC3E}">
        <p14:creationId xmlns:p14="http://schemas.microsoft.com/office/powerpoint/2010/main" val="92562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0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534FF9-8C88-4A87-A95C-1CA2C1F657E6}" type="slidenum">
              <a:rPr lang="it-IT" altLang="it-IT" smtClean="0">
                <a:solidFill>
                  <a:srgbClr val="000000"/>
                </a:solidFill>
                <a:latin typeface="Calibri" panose="020F0502020204030204" pitchFamily="34" charset="0"/>
              </a:rPr>
              <a:pPr/>
              <a:t>3</a:t>
            </a:fld>
            <a:endParaRPr lang="it-IT" altLang="it-IT">
              <a:solidFill>
                <a:srgbClr val="000000"/>
              </a:solidFill>
              <a:latin typeface="Calibri" panose="020F0502020204030204" pitchFamily="34" charset="0"/>
            </a:endParaRPr>
          </a:p>
        </p:txBody>
      </p:sp>
    </p:spTree>
    <p:extLst>
      <p:ext uri="{BB962C8B-B14F-4D97-AF65-F5344CB8AC3E}">
        <p14:creationId xmlns:p14="http://schemas.microsoft.com/office/powerpoint/2010/main" val="195809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buFont typeface="Wingdings" pitchFamily="2" charset="2"/>
              <a:buNone/>
            </a:pPr>
            <a:endParaRPr lang="it-IT" sz="1200" b="0" dirty="0">
              <a:solidFill>
                <a:srgbClr val="FFFF00"/>
              </a:solidFill>
            </a:endParaRPr>
          </a:p>
        </p:txBody>
      </p:sp>
      <p:sp>
        <p:nvSpPr>
          <p:cNvPr id="4" name="Segnaposto numero diapositiva 3"/>
          <p:cNvSpPr>
            <a:spLocks noGrp="1"/>
          </p:cNvSpPr>
          <p:nvPr>
            <p:ph type="sldNum" sz="quarter" idx="10"/>
          </p:nvPr>
        </p:nvSpPr>
        <p:spPr/>
        <p:txBody>
          <a:bodyPr/>
          <a:lstStyle/>
          <a:p>
            <a:fld id="{6EA4682F-8ADB-4653-8CAD-F1D6F58A91B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6977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buFont typeface="Wingdings" pitchFamily="2" charset="2"/>
              <a:buNone/>
            </a:pPr>
            <a:r>
              <a:rPr lang="it-IT" sz="1200" b="0" dirty="0">
                <a:solidFill>
                  <a:srgbClr val="FFFF00"/>
                </a:solidFill>
              </a:rPr>
              <a:t>Nel creare questo nuovo</a:t>
            </a:r>
            <a:r>
              <a:rPr lang="it-IT" sz="1200" b="0" baseline="0" dirty="0">
                <a:solidFill>
                  <a:srgbClr val="FFFF00"/>
                </a:solidFill>
              </a:rPr>
              <a:t> indicatore, il Total TIMI (</a:t>
            </a:r>
            <a:r>
              <a:rPr lang="en-US" sz="1200" b="0" i="0" kern="1200" dirty="0">
                <a:solidFill>
                  <a:schemeClr val="tx1"/>
                </a:solidFill>
                <a:effectLst/>
                <a:latin typeface="+mn-lt"/>
                <a:ea typeface="+mn-ea"/>
                <a:cs typeface="+mn-cs"/>
              </a:rPr>
              <a:t>Thrombolysis in Myocardial Infarction</a:t>
            </a:r>
            <a:r>
              <a:rPr lang="it-IT" sz="1200" b="0" baseline="0" dirty="0">
                <a:solidFill>
                  <a:srgbClr val="FFFF00"/>
                </a:solidFill>
              </a:rPr>
              <a:t>) Frame </a:t>
            </a:r>
            <a:r>
              <a:rPr lang="it-IT" sz="1200" b="0" baseline="0" dirty="0" err="1">
                <a:solidFill>
                  <a:srgbClr val="FFFF00"/>
                </a:solidFill>
              </a:rPr>
              <a:t>Count</a:t>
            </a:r>
            <a:r>
              <a:rPr lang="it-IT" sz="1200" b="0" baseline="0" dirty="0">
                <a:solidFill>
                  <a:srgbClr val="FFFF00"/>
                </a:solidFill>
              </a:rPr>
              <a:t>, ci siamo basati sullo stesso principio sfruttato da Yusuf e colleghi nel creare il Total </a:t>
            </a:r>
            <a:r>
              <a:rPr lang="it-IT" sz="1200" b="0" baseline="0" dirty="0" err="1">
                <a:solidFill>
                  <a:srgbClr val="FFFF00"/>
                </a:solidFill>
              </a:rPr>
              <a:t>Myocardial</a:t>
            </a:r>
            <a:r>
              <a:rPr lang="it-IT" sz="1200" b="0" baseline="0" dirty="0">
                <a:solidFill>
                  <a:srgbClr val="FFFF00"/>
                </a:solidFill>
              </a:rPr>
              <a:t> </a:t>
            </a:r>
            <a:r>
              <a:rPr lang="it-IT" sz="1200" b="0" baseline="0" dirty="0" err="1">
                <a:solidFill>
                  <a:srgbClr val="FFFF00"/>
                </a:solidFill>
              </a:rPr>
              <a:t>Blush</a:t>
            </a:r>
            <a:r>
              <a:rPr lang="it-IT" sz="1200" b="0" baseline="0" dirty="0">
                <a:solidFill>
                  <a:srgbClr val="FFFF00"/>
                </a:solidFill>
              </a:rPr>
              <a:t> Score. Cioè una SOMMATORIA dei TIMI Frame </a:t>
            </a:r>
            <a:r>
              <a:rPr lang="it-IT" sz="1200" b="0" baseline="0" dirty="0" err="1">
                <a:solidFill>
                  <a:srgbClr val="FFFF00"/>
                </a:solidFill>
              </a:rPr>
              <a:t>Count</a:t>
            </a:r>
            <a:r>
              <a:rPr lang="it-IT" sz="1200" b="0" baseline="0" dirty="0">
                <a:solidFill>
                  <a:srgbClr val="FFFF00"/>
                </a:solidFill>
              </a:rPr>
              <a:t>.</a:t>
            </a:r>
          </a:p>
        </p:txBody>
      </p:sp>
      <p:sp>
        <p:nvSpPr>
          <p:cNvPr id="4" name="Segnaposto numero diapositiva 3"/>
          <p:cNvSpPr>
            <a:spLocks noGrp="1"/>
          </p:cNvSpPr>
          <p:nvPr>
            <p:ph type="sldNum" sz="quarter" idx="10"/>
          </p:nvPr>
        </p:nvSpPr>
        <p:spPr/>
        <p:txBody>
          <a:bodyPr/>
          <a:lstStyle/>
          <a:p>
            <a:fld id="{6EA4682F-8ADB-4653-8CAD-F1D6F58A91B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3434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9pPr>
          </a:lstStyle>
          <a:p>
            <a:pPr eaLnBrk="1" hangingPunct="1"/>
            <a:fld id="{2B84B760-016C-494A-8821-F2CA975BF03C}" type="slidenum">
              <a:rPr lang="en-US" altLang="it-IT">
                <a:solidFill>
                  <a:srgbClr val="000000"/>
                </a:solidFill>
              </a:rPr>
              <a:pPr eaLnBrk="1" hangingPunct="1"/>
              <a:t>27</a:t>
            </a:fld>
            <a:endParaRPr lang="en-US" altLang="it-IT">
              <a:solidFill>
                <a:srgbClr val="000000"/>
              </a:solidFill>
            </a:endParaRPr>
          </a:p>
        </p:txBody>
      </p:sp>
      <p:sp>
        <p:nvSpPr>
          <p:cNvPr id="98307" name="Rectangle 2"/>
          <p:cNvSpPr>
            <a:spLocks noGrp="1" noRot="1" noChangeAspect="1" noChangeArrowheads="1" noTextEdit="1"/>
          </p:cNvSpPr>
          <p:nvPr>
            <p:ph type="sldImg"/>
          </p:nvPr>
        </p:nvSpPr>
        <p:spPr>
          <a:xfrm>
            <a:off x="1141413" y="684213"/>
            <a:ext cx="4576762" cy="3432175"/>
          </a:xfrm>
          <a:ln/>
        </p:spPr>
      </p:sp>
      <p:sp>
        <p:nvSpPr>
          <p:cNvPr id="98308" name="Rectangle 3"/>
          <p:cNvSpPr>
            <a:spLocks noGrp="1" noChangeArrowheads="1"/>
          </p:cNvSpPr>
          <p:nvPr>
            <p:ph type="body" idx="1"/>
          </p:nvPr>
        </p:nvSpPr>
        <p:spPr>
          <a:xfrm>
            <a:off x="914400" y="4341813"/>
            <a:ext cx="5029200" cy="411797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it-IT" b="1">
                <a:latin typeface="Arial" pitchFamily="34" charset="0"/>
              </a:rPr>
              <a:t>Cardiovascular disease mortality increased in the metabolic syndrome: Kuopio Ischemic Heart Disease Risk Factor Study</a:t>
            </a:r>
            <a:endParaRPr lang="en-US" altLang="it-IT">
              <a:latin typeface="Arial" pitchFamily="34" charset="0"/>
            </a:endParaRPr>
          </a:p>
          <a:p>
            <a:pPr>
              <a:spcBef>
                <a:spcPct val="0"/>
              </a:spcBef>
            </a:pPr>
            <a:r>
              <a:rPr lang="en-US" altLang="it-IT">
                <a:latin typeface="Arial" pitchFamily="34" charset="0"/>
              </a:rPr>
              <a:t>In a study of slightly more than 1,000 males from Kuopio, Finland, followed up for 10 years, Lakka et al. showed a 3.5-fold increase in risk for cardiovascular disease mortality.  This increased risk is as high as or higher than the risk of type 2 diabetes for cardiovascular disease in males described in many other studies such as the Framingham Study.  Other studies such as the NHANES analysis suggest a much lower risk of the metabolic syndrome for cardiovascular disease in nondiabetic subjects.</a:t>
            </a:r>
          </a:p>
          <a:p>
            <a:pPr>
              <a:spcBef>
                <a:spcPct val="0"/>
              </a:spcBef>
            </a:pPr>
            <a:endParaRPr lang="en-US" altLang="it-IT">
              <a:latin typeface="Arial" pitchFamily="34" charset="0"/>
            </a:endParaRPr>
          </a:p>
          <a:p>
            <a:pPr>
              <a:spcBef>
                <a:spcPct val="0"/>
              </a:spcBef>
            </a:pPr>
            <a:r>
              <a:rPr lang="en-US" altLang="it-IT">
                <a:latin typeface="Arial" pitchFamily="34" charset="0"/>
              </a:rPr>
              <a:t>References:</a:t>
            </a:r>
          </a:p>
          <a:p>
            <a:pPr>
              <a:spcBef>
                <a:spcPct val="0"/>
              </a:spcBef>
              <a:buFontTx/>
              <a:buAutoNum type="arabicPeriod"/>
            </a:pPr>
            <a:r>
              <a:rPr lang="en-US" altLang="it-IT">
                <a:latin typeface="Arial" pitchFamily="34" charset="0"/>
              </a:rPr>
              <a:t>Lakka HM, Laaksonen DE, Lakka TA, Niskanen LK, Kumpusalo E, Tuomilehto J, Salonen JT. The metabolic syndrome and total and cardiovascular disease mortality in middle-aged men. JAMA 2002;288:2709-2716. </a:t>
            </a:r>
          </a:p>
          <a:p>
            <a:pPr>
              <a:spcBef>
                <a:spcPct val="0"/>
              </a:spcBef>
              <a:buFontTx/>
              <a:buAutoNum type="arabicPeriod"/>
            </a:pPr>
            <a:r>
              <a:rPr lang="en-US" altLang="it-IT">
                <a:latin typeface="Arial" pitchFamily="34" charset="0"/>
              </a:rPr>
              <a:t>Alexander CM, Landsman PB, Teutsch SM, Haffner SM. NCEP-defined metabolic syndrome, diabetes, and prevalence of coronary heart disease among NHANES III participants age 50 years and older. Diabetes 2003;52:1210-1214.</a:t>
            </a:r>
            <a:endParaRPr lang="en-US" altLang="it-IT">
              <a:latin typeface="Times New Roman" pitchFamily="18" charset="0"/>
            </a:endParaRPr>
          </a:p>
        </p:txBody>
      </p:sp>
    </p:spTree>
    <p:extLst>
      <p:ext uri="{BB962C8B-B14F-4D97-AF65-F5344CB8AC3E}">
        <p14:creationId xmlns:p14="http://schemas.microsoft.com/office/powerpoint/2010/main" val="212556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 insulin resistance can contribute to the development of coronary diseases and therefore to heart failure. Heart failure in turn will </a:t>
            </a:r>
            <a:r>
              <a:rPr lang="en-US" dirty="0" err="1"/>
              <a:t>contriubiusce</a:t>
            </a:r>
            <a:r>
              <a:rPr lang="en-US" dirty="0"/>
              <a:t> to worsen the insulin resistance.</a:t>
            </a:r>
          </a:p>
          <a:p>
            <a:r>
              <a:rPr lang="en-US" dirty="0"/>
              <a:t>it was coined the term of</a:t>
            </a:r>
            <a:endParaRPr lang="it-IT" dirty="0"/>
          </a:p>
        </p:txBody>
      </p:sp>
      <p:sp>
        <p:nvSpPr>
          <p:cNvPr id="4" name="Segnaposto numero diapositiva 3"/>
          <p:cNvSpPr>
            <a:spLocks noGrp="1"/>
          </p:cNvSpPr>
          <p:nvPr>
            <p:ph type="sldNum" sz="quarter" idx="10"/>
          </p:nvPr>
        </p:nvSpPr>
        <p:spPr/>
        <p:txBody>
          <a:bodyPr/>
          <a:lstStyle/>
          <a:p>
            <a:fld id="{AA7DDAF4-C916-4555-B58A-E6224CF7054A}" type="slidenum">
              <a:rPr lang="it-IT" smtClean="0">
                <a:solidFill>
                  <a:prstClr val="black"/>
                </a:solidFill>
              </a:rPr>
              <a:pPr/>
              <a:t>30</a:t>
            </a:fld>
            <a:endParaRPr lang="it-IT">
              <a:solidFill>
                <a:prstClr val="black"/>
              </a:solidFill>
            </a:endParaRPr>
          </a:p>
        </p:txBody>
      </p:sp>
    </p:spTree>
    <p:extLst>
      <p:ext uri="{BB962C8B-B14F-4D97-AF65-F5344CB8AC3E}">
        <p14:creationId xmlns:p14="http://schemas.microsoft.com/office/powerpoint/2010/main" val="394970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In </a:t>
            </a:r>
            <a:r>
              <a:rPr lang="it-IT" dirty="0" err="1"/>
              <a:t>summary</a:t>
            </a:r>
            <a:endParaRPr lang="it-IT" dirty="0"/>
          </a:p>
          <a:p>
            <a:endParaRPr lang="it-IT" dirty="0"/>
          </a:p>
          <a:p>
            <a:endParaRPr lang="it-IT" dirty="0"/>
          </a:p>
          <a:p>
            <a:endParaRPr lang="it-IT" dirty="0"/>
          </a:p>
          <a:p>
            <a:endParaRPr lang="it-IT" dirty="0"/>
          </a:p>
          <a:p>
            <a:r>
              <a:rPr lang="it-IT" sz="1200" kern="1200" baseline="0" dirty="0" err="1">
                <a:solidFill>
                  <a:schemeClr val="tx1"/>
                </a:solidFill>
                <a:latin typeface="+mn-lt"/>
                <a:ea typeface="+mn-ea"/>
                <a:cs typeface="+mn-cs"/>
              </a:rPr>
              <a:t>Patients</a:t>
            </a:r>
            <a:r>
              <a:rPr lang="it-IT"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resistant to insulin there is a reduced availability of </a:t>
            </a:r>
            <a:r>
              <a:rPr lang="en-US" sz="1200" kern="1200" baseline="0" dirty="0" err="1">
                <a:solidFill>
                  <a:schemeClr val="tx1"/>
                </a:solidFill>
                <a:latin typeface="+mn-lt"/>
                <a:ea typeface="+mn-ea"/>
                <a:cs typeface="+mn-cs"/>
              </a:rPr>
              <a:t>sarcolemmal</a:t>
            </a:r>
            <a:r>
              <a:rPr lang="en-US" sz="1200" kern="1200" baseline="0" dirty="0">
                <a:solidFill>
                  <a:schemeClr val="tx1"/>
                </a:solidFill>
                <a:latin typeface="+mn-lt"/>
                <a:ea typeface="+mn-ea"/>
                <a:cs typeface="+mn-cs"/>
              </a:rPr>
              <a:t> transporters GLUT-4, resulting in decreased glucose absorption. This</a:t>
            </a:r>
          </a:p>
          <a:p>
            <a:r>
              <a:rPr lang="en-US" sz="1200" kern="1200" baseline="0" dirty="0">
                <a:solidFill>
                  <a:schemeClr val="tx1"/>
                </a:solidFill>
                <a:latin typeface="+mn-lt"/>
                <a:ea typeface="+mn-ea"/>
                <a:cs typeface="+mn-cs"/>
              </a:rPr>
              <a:t>leads to a kind of “metabolic switch” of the normal aerobic </a:t>
            </a:r>
            <a:r>
              <a:rPr lang="en-US" sz="1200" kern="1200" baseline="0" dirty="0" err="1">
                <a:solidFill>
                  <a:schemeClr val="tx1"/>
                </a:solidFill>
                <a:latin typeface="+mn-lt"/>
                <a:ea typeface="+mn-ea"/>
                <a:cs typeface="+mn-cs"/>
              </a:rPr>
              <a:t>glycolysis</a:t>
            </a:r>
            <a:r>
              <a:rPr lang="en-US" sz="1200" kern="1200" baseline="0" dirty="0">
                <a:solidFill>
                  <a:schemeClr val="tx1"/>
                </a:solidFill>
                <a:latin typeface="+mn-lt"/>
                <a:ea typeface="+mn-ea"/>
                <a:cs typeface="+mn-cs"/>
              </a:rPr>
              <a:t>, resulting in greater utilization of free fatty acid (FFA) to ensure an</a:t>
            </a:r>
          </a:p>
          <a:p>
            <a:r>
              <a:rPr lang="en-US" sz="1200" kern="1200" baseline="0" dirty="0">
                <a:solidFill>
                  <a:schemeClr val="tx1"/>
                </a:solidFill>
                <a:latin typeface="+mn-lt"/>
                <a:ea typeface="+mn-ea"/>
                <a:cs typeface="+mn-cs"/>
              </a:rPr>
              <a:t>adequate production of adenosine </a:t>
            </a:r>
            <a:r>
              <a:rPr lang="en-US" sz="1200" kern="1200" baseline="0" dirty="0" err="1">
                <a:solidFill>
                  <a:schemeClr val="tx1"/>
                </a:solidFill>
                <a:latin typeface="+mn-lt"/>
                <a:ea typeface="+mn-ea"/>
                <a:cs typeface="+mn-cs"/>
              </a:rPr>
              <a:t>triphosphate</a:t>
            </a:r>
            <a:r>
              <a:rPr lang="en-US" sz="1200" kern="1200" baseline="0" dirty="0">
                <a:solidFill>
                  <a:schemeClr val="tx1"/>
                </a:solidFill>
                <a:latin typeface="+mn-lt"/>
                <a:ea typeface="+mn-ea"/>
                <a:cs typeface="+mn-cs"/>
              </a:rPr>
              <a:t> (ATP), especially in conditions of stress. In this way there is higher oxygen consumption</a:t>
            </a:r>
          </a:p>
          <a:p>
            <a:r>
              <a:rPr lang="en-US" sz="1200" kern="1200" baseline="0" dirty="0">
                <a:solidFill>
                  <a:schemeClr val="tx1"/>
                </a:solidFill>
                <a:latin typeface="+mn-lt"/>
                <a:ea typeface="+mn-ea"/>
                <a:cs typeface="+mn-cs"/>
              </a:rPr>
              <a:t>and increased oxidative stress, which is associated to the alteration of Ca2+ homeostasis at the level of myocardial cells [19]. Recent studies</a:t>
            </a:r>
          </a:p>
          <a:p>
            <a:r>
              <a:rPr lang="en-US" sz="1200" kern="1200" baseline="0" dirty="0">
                <a:solidFill>
                  <a:schemeClr val="tx1"/>
                </a:solidFill>
                <a:latin typeface="+mn-lt"/>
                <a:ea typeface="+mn-ea"/>
                <a:cs typeface="+mn-cs"/>
              </a:rPr>
              <a:t>have validated the hypothesis that insulin resistance may also affect other mechanisms: the signal transduction pathways directly activated</a:t>
            </a:r>
          </a:p>
          <a:p>
            <a:r>
              <a:rPr lang="en-US" sz="1200" kern="1200" baseline="0" dirty="0">
                <a:solidFill>
                  <a:schemeClr val="tx1"/>
                </a:solidFill>
                <a:latin typeface="+mn-lt"/>
                <a:ea typeface="+mn-ea"/>
                <a:cs typeface="+mn-cs"/>
              </a:rPr>
              <a:t>by insulin, the altered cytokine pattern, particularly the </a:t>
            </a:r>
            <a:r>
              <a:rPr lang="en-US" sz="1200" kern="1200" baseline="0" dirty="0" err="1">
                <a:solidFill>
                  <a:schemeClr val="tx1"/>
                </a:solidFill>
                <a:latin typeface="+mn-lt"/>
                <a:ea typeface="+mn-ea"/>
                <a:cs typeface="+mn-cs"/>
              </a:rPr>
              <a:t>adipokines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leptin</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adiponectin</a:t>
            </a:r>
            <a:r>
              <a:rPr lang="en-US" sz="1200" kern="1200" baseline="0" dirty="0">
                <a:solidFill>
                  <a:schemeClr val="tx1"/>
                </a:solidFill>
                <a:latin typeface="+mn-lt"/>
                <a:ea typeface="+mn-ea"/>
                <a:cs typeface="+mn-cs"/>
              </a:rPr>
              <a:t> included), generating a </a:t>
            </a:r>
            <a:r>
              <a:rPr lang="en-US" sz="1200" kern="1200" baseline="0" dirty="0" err="1">
                <a:solidFill>
                  <a:schemeClr val="tx1"/>
                </a:solidFill>
                <a:latin typeface="+mn-lt"/>
                <a:ea typeface="+mn-ea"/>
                <a:cs typeface="+mn-cs"/>
              </a:rPr>
              <a:t>proinflammatory</a:t>
            </a:r>
            <a:r>
              <a:rPr lang="en-US" sz="1200" kern="1200" baseline="0" dirty="0">
                <a:solidFill>
                  <a:schemeClr val="tx1"/>
                </a:solidFill>
                <a:latin typeface="+mn-lt"/>
                <a:ea typeface="+mn-ea"/>
                <a:cs typeface="+mn-cs"/>
              </a:rPr>
              <a:t> status</a:t>
            </a:r>
          </a:p>
          <a:p>
            <a:r>
              <a:rPr lang="en-US" sz="1200" kern="1200" baseline="0" dirty="0">
                <a:solidFill>
                  <a:schemeClr val="tx1"/>
                </a:solidFill>
                <a:latin typeface="+mn-lt"/>
                <a:ea typeface="+mn-ea"/>
                <a:cs typeface="+mn-cs"/>
              </a:rPr>
              <a:t>and the pathways of </a:t>
            </a:r>
            <a:r>
              <a:rPr lang="en-US" sz="1200" kern="1200" baseline="0" dirty="0" err="1">
                <a:solidFill>
                  <a:schemeClr val="tx1"/>
                </a:solidFill>
                <a:latin typeface="+mn-lt"/>
                <a:ea typeface="+mn-ea"/>
                <a:cs typeface="+mn-cs"/>
              </a:rPr>
              <a:t>proliferator</a:t>
            </a:r>
            <a:r>
              <a:rPr lang="en-US" sz="1200" kern="1200" baseline="0" dirty="0">
                <a:solidFill>
                  <a:schemeClr val="tx1"/>
                </a:solidFill>
                <a:latin typeface="+mn-lt"/>
                <a:ea typeface="+mn-ea"/>
                <a:cs typeface="+mn-cs"/>
              </a:rPr>
              <a:t>-activated receptor of </a:t>
            </a:r>
            <a:r>
              <a:rPr lang="en-US" sz="1200" kern="1200" baseline="0" dirty="0" err="1">
                <a:solidFill>
                  <a:schemeClr val="tx1"/>
                </a:solidFill>
                <a:latin typeface="+mn-lt"/>
                <a:ea typeface="+mn-ea"/>
                <a:cs typeface="+mn-cs"/>
              </a:rPr>
              <a:t>peroxisomes</a:t>
            </a:r>
            <a:r>
              <a:rPr lang="en-US" sz="1200" kern="1200" baseline="0" dirty="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AA7DDAF4-C916-4555-B58A-E6224CF7054A}" type="slidenum">
              <a:rPr lang="it-IT" smtClean="0">
                <a:solidFill>
                  <a:prstClr val="black"/>
                </a:solidFill>
              </a:rPr>
              <a:pPr/>
              <a:t>31</a:t>
            </a:fld>
            <a:endParaRPr lang="it-IT">
              <a:solidFill>
                <a:prstClr val="black"/>
              </a:solidFill>
            </a:endParaRPr>
          </a:p>
        </p:txBody>
      </p:sp>
    </p:spTree>
    <p:extLst>
      <p:ext uri="{BB962C8B-B14F-4D97-AF65-F5344CB8AC3E}">
        <p14:creationId xmlns:p14="http://schemas.microsoft.com/office/powerpoint/2010/main" val="46934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a:solidFill>
              <a:srgbClr val="000000">
                <a:alpha val="100000"/>
              </a:srgbClr>
            </a:solidFill>
            <a:miter lim="800000"/>
          </a:ln>
        </p:spPr>
      </p:sp>
      <p:sp>
        <p:nvSpPr>
          <p:cNvPr id="29699" name="Segnaposto note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it-IT" altLang="it-IT" dirty="0"/>
          </a:p>
        </p:txBody>
      </p:sp>
      <p:sp>
        <p:nvSpPr>
          <p:cNvPr id="39940" name="Segnaposto numero diapositiva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fld id="{9A0DB2DC-4C9A-4742-B13C-FB6460FD3503}" type="slidenum">
              <a:rPr lang="it-IT" dirty="0">
                <a:solidFill>
                  <a:prstClr val="black"/>
                </a:solidFill>
              </a:rPr>
              <a:pPr/>
              <a:t>37</a:t>
            </a:fld>
            <a:endParaRPr lang="it-IT" dirty="0">
              <a:solidFill>
                <a:prstClr val="black"/>
              </a:solidFill>
            </a:endParaRPr>
          </a:p>
        </p:txBody>
      </p:sp>
    </p:spTree>
    <p:extLst>
      <p:ext uri="{BB962C8B-B14F-4D97-AF65-F5344CB8AC3E}">
        <p14:creationId xmlns:p14="http://schemas.microsoft.com/office/powerpoint/2010/main" val="156083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56CE02E-B8AE-404C-B6EA-F1D50D0334EF}" type="slidenum">
              <a:rPr lang="it-IT">
                <a:solidFill>
                  <a:prstClr val="black"/>
                </a:solidFill>
              </a:rPr>
              <a:pPr>
                <a:defRPr/>
              </a:pPr>
              <a:t>39</a:t>
            </a:fld>
            <a:endParaRPr lang="it-IT">
              <a:solidFill>
                <a:prstClr val="black"/>
              </a:solidFill>
            </a:endParaRPr>
          </a:p>
        </p:txBody>
      </p:sp>
      <p:sp>
        <p:nvSpPr>
          <p:cNvPr id="282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it-IT" altLang="it-IT" b="1">
                <a:solidFill>
                  <a:schemeClr val="bg1"/>
                </a:solidFill>
              </a:rPr>
              <a:t>Durante la sistole il ventricolo subisce una complessa deformazione tridimensionale grazie alla disposizione spaziale delle fibre miocardiche che lo costituiscono: accorciamento longitudinale e movimento di twisting, accorciamento circonferenziale e radiale</a:t>
            </a:r>
          </a:p>
          <a:p>
            <a:pPr defTabSz="457200"/>
            <a:r>
              <a:rPr lang="en-US" altLang="it-IT">
                <a:latin typeface="Times New Roman" pitchFamily="18" charset="0"/>
              </a:rPr>
              <a:t>La rotazione in senso antioario del loop apicale prevale</a:t>
            </a:r>
          </a:p>
        </p:txBody>
      </p:sp>
    </p:spTree>
    <p:extLst>
      <p:ext uri="{BB962C8B-B14F-4D97-AF65-F5344CB8AC3E}">
        <p14:creationId xmlns:p14="http://schemas.microsoft.com/office/powerpoint/2010/main" val="299157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19671B-32A1-4B83-A343-FBCD8D2972F8}" type="slidenum">
              <a:rPr lang="it-IT" altLang="it-IT">
                <a:solidFill>
                  <a:prstClr val="black"/>
                </a:solidFill>
              </a:rPr>
              <a:pPr>
                <a:spcBef>
                  <a:spcPct val="0"/>
                </a:spcBef>
              </a:pPr>
              <a:t>46</a:t>
            </a:fld>
            <a:endParaRPr lang="it-IT" altLang="it-IT">
              <a:solidFill>
                <a:prstClr val="black"/>
              </a:solidFill>
            </a:endParaRPr>
          </a:p>
        </p:txBody>
      </p:sp>
    </p:spTree>
    <p:extLst>
      <p:ext uri="{BB962C8B-B14F-4D97-AF65-F5344CB8AC3E}">
        <p14:creationId xmlns:p14="http://schemas.microsoft.com/office/powerpoint/2010/main" val="14035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r>
              <a:rPr lang="en-US" altLang="it-IT" sz="1200">
                <a:solidFill>
                  <a:srgbClr val="000000"/>
                </a:solidFill>
                <a:latin typeface="Times New Roman" panose="02020603050405020304" pitchFamily="18" charset="0"/>
                <a:cs typeface="Segoe UI" panose="020B0502040204020203" pitchFamily="34" charset="0"/>
              </a:rPr>
              <a:t>0115010821 Ballantyne MD</a:t>
            </a:r>
          </a:p>
        </p:txBody>
      </p:sp>
      <p:sp>
        <p:nvSpPr>
          <p:cNvPr id="251907"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fld id="{AF071CD0-5DE5-4ACB-AA89-5C7B8BE505D5}" type="slidenum">
              <a:rPr lang="en-US" altLang="it-IT" sz="1200">
                <a:solidFill>
                  <a:srgbClr val="000000"/>
                </a:solidFill>
                <a:latin typeface="Times New Roman" panose="02020603050405020304" pitchFamily="18" charset="0"/>
              </a:rPr>
              <a:pPr/>
              <a:t>7</a:t>
            </a:fld>
            <a:endParaRPr lang="en-US" altLang="it-IT" sz="1200">
              <a:solidFill>
                <a:srgbClr val="000000"/>
              </a:solidFill>
              <a:latin typeface="Times New Roman" panose="02020603050405020304" pitchFamily="18" charset="0"/>
            </a:endParaRPr>
          </a:p>
        </p:txBody>
      </p:sp>
      <p:sp>
        <p:nvSpPr>
          <p:cNvPr id="251908" name="Text Box 1"/>
          <p:cNvSpPr txBox="1">
            <a:spLocks noChangeArrowheads="1"/>
          </p:cNvSpPr>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pPr defTabSz="449263" eaLnBrk="0" fontAlgn="base" hangingPunct="0">
              <a:spcBef>
                <a:spcPct val="0"/>
              </a:spcBef>
              <a:spcAft>
                <a:spcPct val="0"/>
              </a:spcAft>
              <a:buSzPct val="100000"/>
            </a:pPr>
            <a:fld id="{3417CE63-01C6-4220-849A-ADA2862CB570}" type="slidenum">
              <a:rPr lang="en-US" altLang="it-IT" sz="1200" smtClean="0">
                <a:solidFill>
                  <a:srgbClr val="FFFFFF"/>
                </a:solidFill>
                <a:latin typeface="Times New Roman" panose="02020603050405020304" pitchFamily="18" charset="0"/>
              </a:rPr>
              <a:pPr defTabSz="449263" eaLnBrk="0" fontAlgn="base" hangingPunct="0">
                <a:spcBef>
                  <a:spcPct val="0"/>
                </a:spcBef>
                <a:spcAft>
                  <a:spcPct val="0"/>
                </a:spcAft>
                <a:buSzPct val="100000"/>
              </a:pPr>
              <a:t>7</a:t>
            </a:fld>
            <a:endParaRPr lang="en-US" altLang="it-IT" sz="1200">
              <a:solidFill>
                <a:srgbClr val="FFFFFF"/>
              </a:solidFill>
              <a:latin typeface="Times New Roman" panose="02020603050405020304" pitchFamily="18" charset="0"/>
            </a:endParaRPr>
          </a:p>
        </p:txBody>
      </p:sp>
      <p:sp>
        <p:nvSpPr>
          <p:cNvPr id="251909" name="Rectangle 2"/>
          <p:cNvSpPr txBox="1">
            <a:spLocks noGrp="1" noRot="1" noChangeAspect="1" noChangeArrowheads="1" noTextEdit="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1910" name="Text Box 3"/>
          <p:cNvSpPr txBox="1">
            <a:spLocks noChangeArrowheads="1"/>
          </p:cNvSpPr>
          <p:nvPr/>
        </p:nvSpPr>
        <p:spPr bwMode="auto">
          <a:xfrm>
            <a:off x="933450" y="4416425"/>
            <a:ext cx="5143500" cy="418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pPr defTabSz="449263" eaLnBrk="0" fontAlgn="base" hangingPunct="0">
              <a:lnSpc>
                <a:spcPct val="80000"/>
              </a:lnSpc>
              <a:spcBef>
                <a:spcPts val="375"/>
              </a:spcBef>
              <a:spcAft>
                <a:spcPct val="0"/>
              </a:spcAft>
              <a:buSzPct val="100000"/>
            </a:pPr>
            <a:r>
              <a:rPr lang="en-US" altLang="it-IT" sz="1000" b="1">
                <a:solidFill>
                  <a:srgbClr val="FF9933"/>
                </a:solidFill>
                <a:latin typeface="Times New Roman" panose="02020603050405020304" pitchFamily="18" charset="0"/>
              </a:rPr>
              <a:t>Adipose Tissue</a:t>
            </a:r>
            <a:r>
              <a:rPr lang="en-US" altLang="it-IT" sz="1000" b="1">
                <a:solidFill>
                  <a:srgbClr val="FFFF00"/>
                </a:solidFill>
                <a:latin typeface="Times New Roman" panose="02020603050405020304" pitchFamily="18" charset="0"/>
              </a:rPr>
              <a:t> Is an Endocrine Organ: Its Function in Health and Disease</a:t>
            </a:r>
          </a:p>
          <a:p>
            <a:pPr defTabSz="449263" eaLnBrk="0" fontAlgn="base" hangingPunct="0">
              <a:lnSpc>
                <a:spcPct val="80000"/>
              </a:lnSpc>
              <a:spcBef>
                <a:spcPts val="375"/>
              </a:spcBef>
              <a:spcAft>
                <a:spcPct val="0"/>
              </a:spcAft>
              <a:buSzPct val="100000"/>
            </a:pPr>
            <a:r>
              <a:rPr lang="en-US" altLang="it-IT" sz="1000">
                <a:solidFill>
                  <a:srgbClr val="000000"/>
                </a:solidFill>
                <a:latin typeface="Times New Roman" panose="02020603050405020304" pitchFamily="18" charset="0"/>
              </a:rPr>
              <a:t>Adipose tissue is the largest endocrine organ in the body and secretes hormones and cytokines, which are largely proinflammatory. Adiponectin — the antiinflammatory, proinsulin-sensitizing hormone from fat — is decreased with excess visceral adiposity, which further contributes to the proinflammatory state. Secretion of hormones and cytokines from adipocytes is primarily regulated by adipose tissue macrophages in a paracrine fashion. Inflammatory adipokines and free fatty acids lead to every component of the metabolic syndrome. </a:t>
            </a:r>
          </a:p>
          <a:p>
            <a:pPr defTabSz="449263" eaLnBrk="0" fontAlgn="base" hangingPunct="0">
              <a:lnSpc>
                <a:spcPct val="80000"/>
              </a:lnSpc>
              <a:spcBef>
                <a:spcPts val="375"/>
              </a:spcBef>
              <a:spcAft>
                <a:spcPct val="0"/>
              </a:spcAft>
              <a:buSzPct val="100000"/>
            </a:pPr>
            <a:endParaRPr lang="en-US" altLang="it-IT" sz="1000">
              <a:solidFill>
                <a:srgbClr val="000000"/>
              </a:solidFill>
              <a:latin typeface="Times New Roman" panose="02020603050405020304" pitchFamily="18" charset="0"/>
            </a:endParaRPr>
          </a:p>
          <a:p>
            <a:pPr defTabSz="449263" eaLnBrk="0" fontAlgn="base" hangingPunct="0">
              <a:lnSpc>
                <a:spcPct val="80000"/>
              </a:lnSpc>
              <a:spcBef>
                <a:spcPts val="375"/>
              </a:spcBef>
              <a:spcAft>
                <a:spcPct val="0"/>
              </a:spcAft>
              <a:buSzPct val="100000"/>
            </a:pPr>
            <a:r>
              <a:rPr lang="en-US" altLang="it-IT" sz="1000" i="1">
                <a:solidFill>
                  <a:srgbClr val="000000"/>
                </a:solidFill>
                <a:latin typeface="Times New Roman" panose="02020603050405020304" pitchFamily="18" charset="0"/>
              </a:rPr>
              <a:t>References:</a:t>
            </a:r>
          </a:p>
          <a:p>
            <a:pPr defTabSz="449263" eaLnBrk="0" fontAlgn="base" hangingPunct="0">
              <a:lnSpc>
                <a:spcPct val="80000"/>
              </a:lnSpc>
              <a:spcBef>
                <a:spcPts val="450"/>
              </a:spcBef>
              <a:spcAft>
                <a:spcPct val="0"/>
              </a:spcAft>
              <a:buSzPct val="100000"/>
            </a:pPr>
            <a:r>
              <a:rPr lang="en-US" altLang="it-IT" sz="1200">
                <a:solidFill>
                  <a:srgbClr val="000000"/>
                </a:solidFill>
                <a:latin typeface="Times New Roman" panose="02020603050405020304" pitchFamily="18" charset="0"/>
              </a:rPr>
              <a:t>Lyon CJ, Law RE, Hsueh WA. Minireview: adiposity, inflammation, and atherogenesis. </a:t>
            </a:r>
            <a:r>
              <a:rPr lang="en-US" altLang="it-IT" sz="1200" i="1">
                <a:solidFill>
                  <a:srgbClr val="000000"/>
                </a:solidFill>
                <a:latin typeface="Times New Roman" panose="02020603050405020304" pitchFamily="18" charset="0"/>
              </a:rPr>
              <a:t>Endocrinology</a:t>
            </a:r>
            <a:r>
              <a:rPr lang="en-US" altLang="it-IT" sz="1200">
                <a:solidFill>
                  <a:srgbClr val="000000"/>
                </a:solidFill>
                <a:latin typeface="Times New Roman" panose="02020603050405020304" pitchFamily="18" charset="0"/>
              </a:rPr>
              <a:t>. 2003;144:2195-2200. </a:t>
            </a:r>
          </a:p>
          <a:p>
            <a:pPr defTabSz="449263" eaLnBrk="0" fontAlgn="base" hangingPunct="0">
              <a:lnSpc>
                <a:spcPct val="80000"/>
              </a:lnSpc>
              <a:spcBef>
                <a:spcPts val="450"/>
              </a:spcBef>
              <a:spcAft>
                <a:spcPct val="0"/>
              </a:spcAft>
              <a:buSzPct val="100000"/>
            </a:pPr>
            <a:endParaRPr lang="en-US" altLang="it-IT" sz="1200">
              <a:solidFill>
                <a:srgbClr val="000000"/>
              </a:solidFill>
              <a:latin typeface="Times New Roman" panose="02020603050405020304" pitchFamily="18" charset="0"/>
            </a:endParaRPr>
          </a:p>
          <a:p>
            <a:pPr defTabSz="449263" eaLnBrk="0" fontAlgn="base" hangingPunct="0">
              <a:lnSpc>
                <a:spcPct val="80000"/>
              </a:lnSpc>
              <a:spcBef>
                <a:spcPts val="450"/>
              </a:spcBef>
              <a:spcAft>
                <a:spcPct val="0"/>
              </a:spcAft>
              <a:buSzPct val="100000"/>
            </a:pPr>
            <a:r>
              <a:rPr lang="en-US" altLang="it-IT" sz="1200">
                <a:solidFill>
                  <a:srgbClr val="000000"/>
                </a:solidFill>
                <a:latin typeface="Times New Roman" panose="02020603050405020304" pitchFamily="18" charset="0"/>
              </a:rPr>
              <a:t>Trayhurn P, Wood IS. Adipokines: inflammation and the pleiotropic role of white adipose tissue. </a:t>
            </a:r>
            <a:r>
              <a:rPr lang="en-US" altLang="it-IT" sz="1200" i="1">
                <a:solidFill>
                  <a:srgbClr val="000000"/>
                </a:solidFill>
                <a:latin typeface="Times New Roman" panose="02020603050405020304" pitchFamily="18" charset="0"/>
              </a:rPr>
              <a:t>Br J Nutr</a:t>
            </a:r>
            <a:r>
              <a:rPr lang="en-US" altLang="it-IT" sz="1200">
                <a:solidFill>
                  <a:srgbClr val="000000"/>
                </a:solidFill>
                <a:latin typeface="Times New Roman" panose="02020603050405020304" pitchFamily="18" charset="0"/>
              </a:rPr>
              <a:t>. 2004;92:347-355. </a:t>
            </a:r>
          </a:p>
          <a:p>
            <a:pPr defTabSz="449263" eaLnBrk="0" fontAlgn="base" hangingPunct="0">
              <a:lnSpc>
                <a:spcPct val="80000"/>
              </a:lnSpc>
              <a:spcBef>
                <a:spcPts val="450"/>
              </a:spcBef>
              <a:spcAft>
                <a:spcPct val="0"/>
              </a:spcAft>
              <a:buSzPct val="100000"/>
            </a:pPr>
            <a:endParaRPr lang="en-US" altLang="it-IT" sz="1200">
              <a:solidFill>
                <a:srgbClr val="000000"/>
              </a:solidFill>
              <a:latin typeface="Times New Roman" panose="02020603050405020304" pitchFamily="18" charset="0"/>
            </a:endParaRPr>
          </a:p>
          <a:p>
            <a:pPr defTabSz="449263" eaLnBrk="0" fontAlgn="base" hangingPunct="0">
              <a:lnSpc>
                <a:spcPct val="80000"/>
              </a:lnSpc>
              <a:spcBef>
                <a:spcPts val="450"/>
              </a:spcBef>
              <a:spcAft>
                <a:spcPct val="0"/>
              </a:spcAft>
              <a:buSzPct val="100000"/>
            </a:pPr>
            <a:r>
              <a:rPr lang="en-US" altLang="it-IT" sz="1200">
                <a:solidFill>
                  <a:srgbClr val="000000"/>
                </a:solidFill>
                <a:latin typeface="Times New Roman" panose="02020603050405020304" pitchFamily="18" charset="0"/>
              </a:rPr>
              <a:t>Eckel RH, Grundy SM, Zimmet PZ. The metabolic syndrome. </a:t>
            </a:r>
            <a:r>
              <a:rPr lang="en-US" altLang="it-IT" sz="1200" i="1">
                <a:solidFill>
                  <a:srgbClr val="000000"/>
                </a:solidFill>
                <a:latin typeface="Times New Roman" panose="02020603050405020304" pitchFamily="18" charset="0"/>
              </a:rPr>
              <a:t>Lancet</a:t>
            </a:r>
            <a:r>
              <a:rPr lang="en-US" altLang="it-IT" sz="1200">
                <a:solidFill>
                  <a:srgbClr val="000000"/>
                </a:solidFill>
                <a:latin typeface="Times New Roman" panose="02020603050405020304" pitchFamily="18" charset="0"/>
              </a:rPr>
              <a:t>. 2005;365:1415-1428. </a:t>
            </a:r>
          </a:p>
        </p:txBody>
      </p:sp>
    </p:spTree>
    <p:extLst>
      <p:ext uri="{BB962C8B-B14F-4D97-AF65-F5344CB8AC3E}">
        <p14:creationId xmlns:p14="http://schemas.microsoft.com/office/powerpoint/2010/main" val="228798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xfrm>
            <a:off x="942975" y="4298950"/>
            <a:ext cx="5191125"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lstStyle/>
          <a:p>
            <a:r>
              <a:rPr lang="en-US" altLang="it-IT">
                <a:latin typeface="Arial" pitchFamily="34" charset="0"/>
              </a:rPr>
              <a:t>Age-Specific Prevalence of the Metabolic Syndrome Among 8814 US Adults aged at least 20 years, by Sex, National Health and Nutrition Examination Survey III, 1988-1994</a:t>
            </a:r>
          </a:p>
        </p:txBody>
      </p:sp>
    </p:spTree>
    <p:extLst>
      <p:ext uri="{BB962C8B-B14F-4D97-AF65-F5344CB8AC3E}">
        <p14:creationId xmlns:p14="http://schemas.microsoft.com/office/powerpoint/2010/main" val="111463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9pPr>
          </a:lstStyle>
          <a:p>
            <a:pPr eaLnBrk="1" hangingPunct="1"/>
            <a:fld id="{BEC6AA0D-0EE4-49F6-8A6B-A76B85D9C09C}" type="slidenum">
              <a:rPr lang="it-IT" altLang="it-IT">
                <a:solidFill>
                  <a:srgbClr val="000000"/>
                </a:solidFill>
              </a:rPr>
              <a:pPr eaLnBrk="1" hangingPunct="1"/>
              <a:t>15</a:t>
            </a:fld>
            <a:endParaRPr lang="it-IT" altLang="it-IT">
              <a:solidFill>
                <a:srgbClr val="000000"/>
              </a:solidFill>
            </a:endParaRPr>
          </a:p>
        </p:txBody>
      </p:sp>
      <p:sp>
        <p:nvSpPr>
          <p:cNvPr id="921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a:solidFill>
                <a:srgbClr val="FFFFFF"/>
              </a:solidFill>
              <a:latin typeface="Times New Roman" pitchFamily="18" charset="0"/>
              <a:ea typeface="Microsoft YaHei" pitchFamily="34" charset="-122"/>
            </a:endParaRPr>
          </a:p>
        </p:txBody>
      </p:sp>
      <p:sp>
        <p:nvSpPr>
          <p:cNvPr id="92164" name="Rectangle 2"/>
          <p:cNvSpPr>
            <a:spLocks noGrp="1" noChangeArrowheads="1"/>
          </p:cNvSpPr>
          <p:nvPr>
            <p:ph type="body"/>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427803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9pPr>
          </a:lstStyle>
          <a:p>
            <a:pPr eaLnBrk="1" hangingPunct="1"/>
            <a:fld id="{33280F28-17A3-49E1-904F-4B1D1AB8AF91}" type="slidenum">
              <a:rPr lang="en-US" altLang="it-IT">
                <a:solidFill>
                  <a:srgbClr val="000000"/>
                </a:solidFill>
              </a:rPr>
              <a:pPr eaLnBrk="1" hangingPunct="1"/>
              <a:t>16</a:t>
            </a:fld>
            <a:endParaRPr lang="en-US" altLang="it-IT">
              <a:solidFill>
                <a:srgbClr val="000000"/>
              </a:solidFill>
            </a:endParaRPr>
          </a:p>
        </p:txBody>
      </p:sp>
      <p:sp>
        <p:nvSpPr>
          <p:cNvPr id="102403" name="Rectangle 2"/>
          <p:cNvSpPr>
            <a:spLocks noGrp="1" noRot="1" noChangeAspect="1" noChangeArrowheads="1" noTextEdit="1"/>
          </p:cNvSpPr>
          <p:nvPr>
            <p:ph type="sldImg"/>
          </p:nvPr>
        </p:nvSpPr>
        <p:spPr>
          <a:xfrm>
            <a:off x="1795463" y="684213"/>
            <a:ext cx="3279775" cy="2459037"/>
          </a:xfrm>
          <a:ln/>
        </p:spPr>
      </p:sp>
      <p:sp>
        <p:nvSpPr>
          <p:cNvPr id="102404" name="Rectangle 3"/>
          <p:cNvSpPr>
            <a:spLocks noGrp="1" noChangeArrowheads="1"/>
          </p:cNvSpPr>
          <p:nvPr>
            <p:ph type="body" idx="1"/>
          </p:nvPr>
        </p:nvSpPr>
        <p:spPr>
          <a:xfrm>
            <a:off x="914400" y="3344863"/>
            <a:ext cx="5029200" cy="4992687"/>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a:latin typeface="Times New Roman" pitchFamily="18" charset="0"/>
              </a:rPr>
              <a:t>Metabolic syndrome as a secondary goal after LDL-C</a:t>
            </a:r>
            <a:endParaRPr lang="en-US" altLang="it-IT">
              <a:latin typeface="Times New Roman" pitchFamily="18" charset="0"/>
            </a:endParaRPr>
          </a:p>
          <a:p>
            <a:r>
              <a:rPr lang="en-US" altLang="it-IT">
                <a:latin typeface="Times New Roman" pitchFamily="18" charset="0"/>
              </a:rPr>
              <a:t>This slide shows the features of the metabolic syndrome.  To achieve this diagnosis, a patient should have 3 or more of these characteristics.</a:t>
            </a:r>
          </a:p>
          <a:p>
            <a:endParaRPr lang="en-US" altLang="it-IT">
              <a:latin typeface="Times New Roman" pitchFamily="18" charset="0"/>
            </a:endParaRPr>
          </a:p>
          <a:p>
            <a:r>
              <a:rPr lang="en-US" altLang="it-IT" i="1">
                <a:latin typeface="Times New Roman" pitchFamily="18" charset="0"/>
              </a:rPr>
              <a:t>Reference:</a:t>
            </a:r>
            <a:endParaRPr lang="en-US" altLang="it-IT">
              <a:latin typeface="Times New Roman" pitchFamily="18" charset="0"/>
            </a:endParaRPr>
          </a:p>
          <a:p>
            <a:r>
              <a:rPr lang="en-US" altLang="it-IT">
                <a:latin typeface="Times New Roman" pitchFamily="18" charset="0"/>
              </a:rPr>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p>
          <a:p>
            <a:endParaRPr lang="en-US" altLang="it-IT">
              <a:latin typeface="Times New Roman" pitchFamily="18" charset="0"/>
            </a:endParaRPr>
          </a:p>
        </p:txBody>
      </p:sp>
    </p:spTree>
    <p:extLst>
      <p:ext uri="{BB962C8B-B14F-4D97-AF65-F5344CB8AC3E}">
        <p14:creationId xmlns:p14="http://schemas.microsoft.com/office/powerpoint/2010/main" val="100872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9pPr>
          </a:lstStyle>
          <a:p>
            <a:pPr eaLnBrk="1" hangingPunct="1"/>
            <a:fld id="{08B7FD2B-97EC-43BD-97FD-2E76F54F45B7}" type="slidenum">
              <a:rPr lang="it-IT" altLang="it-IT">
                <a:solidFill>
                  <a:srgbClr val="000000"/>
                </a:solidFill>
              </a:rPr>
              <a:pPr eaLnBrk="1" hangingPunct="1"/>
              <a:t>17</a:t>
            </a:fld>
            <a:endParaRPr lang="it-IT" altLang="it-IT">
              <a:solidFill>
                <a:srgbClr val="000000"/>
              </a:solidFill>
            </a:endParaRPr>
          </a:p>
        </p:txBody>
      </p:sp>
      <p:sp>
        <p:nvSpPr>
          <p:cNvPr id="1003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270327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Times New Roman" panose="02020603050405020304" pitchFamily="18" charset="0"/>
                <a:ea typeface="Microsoft YaHei" panose="020B0503020204020204" pitchFamily="34" charset="-122"/>
              </a:defRPr>
            </a:lvl9pPr>
          </a:lstStyle>
          <a:p>
            <a:pPr eaLnBrk="1" hangingPunct="1"/>
            <a:fld id="{88ECCA2D-E729-41E6-827E-1B08106BB18D}" type="slidenum">
              <a:rPr lang="it-IT" altLang="it-IT">
                <a:solidFill>
                  <a:srgbClr val="000000"/>
                </a:solidFill>
              </a:rPr>
              <a:pPr eaLnBrk="1" hangingPunct="1"/>
              <a:t>18</a:t>
            </a:fld>
            <a:endParaRPr lang="it-IT" altLang="it-IT">
              <a:solidFill>
                <a:srgbClr val="000000"/>
              </a:solidFill>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238391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Times New Roman" pitchFamily="18" charset="0"/>
                <a:ea typeface="Microsoft YaHei" pitchFamily="34" charset="-122"/>
              </a:defRPr>
            </a:lvl9pPr>
          </a:lstStyle>
          <a:p>
            <a:pPr eaLnBrk="1" hangingPunct="1"/>
            <a:fld id="{058F2B9F-FD36-4836-B4D1-5E72AB942551}" type="slidenum">
              <a:rPr lang="it-IT" altLang="it-IT">
                <a:solidFill>
                  <a:srgbClr val="000000"/>
                </a:solidFill>
              </a:rPr>
              <a:pPr eaLnBrk="1" hangingPunct="1"/>
              <a:t>19</a:t>
            </a:fld>
            <a:endParaRPr lang="it-IT" altLang="it-IT">
              <a:solidFill>
                <a:srgbClr val="000000"/>
              </a:solidFill>
            </a:endParaRPr>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281120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spcBef>
                <a:spcPct val="0"/>
              </a:spcBef>
            </a:pPr>
            <a:fld id="{EC825448-4FE8-43A6-9474-7180A43D91CF}" type="slidenum">
              <a:rPr lang="it-IT" altLang="it-IT" smtClean="0">
                <a:solidFill>
                  <a:srgbClr val="FFFFFF"/>
                </a:solidFill>
                <a:latin typeface="Times New Roman" panose="02020603050405020304" pitchFamily="18" charset="0"/>
              </a:rPr>
              <a:pPr>
                <a:spcBef>
                  <a:spcPct val="0"/>
                </a:spcBef>
              </a:pPr>
              <a:t>20</a:t>
            </a:fld>
            <a:endParaRPr lang="it-IT" altLang="it-IT">
              <a:solidFill>
                <a:srgbClr val="FFFFFF"/>
              </a:solidFill>
              <a:latin typeface="Times New Roman" panose="02020603050405020304" pitchFamily="18" charset="0"/>
            </a:endParaRPr>
          </a:p>
        </p:txBody>
      </p:sp>
      <p:sp>
        <p:nvSpPr>
          <p:cNvPr id="287747" name="Rectangle 1"/>
          <p:cNvSpPr>
            <a:spLocks noGrp="1" noRot="1" noChangeAspect="1" noChangeArrowheads="1" noTextEdit="1"/>
          </p:cNvSpPr>
          <p:nvPr>
            <p:ph type="sldImg"/>
          </p:nvPr>
        </p:nvSpPr>
        <p:spPr bwMode="auto">
          <a:xfrm>
            <a:off x="3121025" y="433388"/>
            <a:ext cx="2889250" cy="2166937"/>
          </a:xfrm>
          <a:solidFill>
            <a:srgbClr val="FFFFFF"/>
          </a:solidFill>
          <a:ln>
            <a:solidFill>
              <a:srgbClr val="000000"/>
            </a:solidFill>
            <a:miter lim="800000"/>
            <a:headEnd/>
            <a:tailEnd/>
          </a:ln>
        </p:spPr>
      </p:sp>
      <p:sp>
        <p:nvSpPr>
          <p:cNvPr id="287748" name="Rectangle 2"/>
          <p:cNvSpPr>
            <a:spLocks noGrp="1" noChangeArrowheads="1"/>
          </p:cNvSpPr>
          <p:nvPr>
            <p:ph type="body" idx="1"/>
          </p:nvPr>
        </p:nvSpPr>
        <p:spPr bwMode="auto">
          <a:xfrm>
            <a:off x="912813" y="2744788"/>
            <a:ext cx="7305675" cy="266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418198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49" y="1552580"/>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p:spPr>
          <p:txBody>
            <a:bodyPr/>
            <a:lstStyle/>
            <a:p>
              <a:pPr eaLnBrk="0" fontAlgn="base" hangingPunct="0">
                <a:spcBef>
                  <a:spcPct val="0"/>
                </a:spcBef>
                <a:spcAft>
                  <a:spcPct val="0"/>
                </a:spcAft>
                <a:defRPr/>
              </a:pPr>
              <a:endParaRPr lang="it-IT">
                <a:solidFill>
                  <a:srgbClr val="FFFFFF"/>
                </a:solidFill>
                <a:latin typeface="Arial"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a:solidFill>
                  <a:srgbClr val="FFFFFF"/>
                </a:solidFill>
                <a:latin typeface="Arial" pitchFamily="34" charset="0"/>
                <a:cs typeface="Arial" pitchFamily="34" charset="0"/>
              </a:endParaRPr>
            </a:p>
          </p:txBody>
        </p:sp>
      </p:grpSp>
      <p:sp>
        <p:nvSpPr>
          <p:cNvPr id="1954821" name="Rectangle 5"/>
          <p:cNvSpPr>
            <a:spLocks noGrp="1" noChangeArrowheads="1"/>
          </p:cNvSpPr>
          <p:nvPr>
            <p:ph type="ctrTitle" sz="quarter"/>
          </p:nvPr>
        </p:nvSpPr>
        <p:spPr>
          <a:xfrm>
            <a:off x="1293989" y="762000"/>
            <a:ext cx="7772400" cy="1143000"/>
          </a:xfrm>
        </p:spPr>
        <p:txBody>
          <a:bodyPr anchor="b"/>
          <a:lstStyle>
            <a:lvl1pPr>
              <a:defRPr/>
            </a:lvl1pPr>
          </a:lstStyle>
          <a:p>
            <a:pPr lvl="0"/>
            <a:r>
              <a:rPr lang="it-IT" noProof="0"/>
              <a:t>Fare clic per modificare lo stile del titolo dello schema</a:t>
            </a:r>
          </a:p>
        </p:txBody>
      </p:sp>
      <p:sp>
        <p:nvSpPr>
          <p:cNvPr id="19548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a:t>Fare clic per modificare lo stile del sottotitolo dello schema</a:t>
            </a:r>
          </a:p>
        </p:txBody>
      </p:sp>
      <p:sp>
        <p:nvSpPr>
          <p:cNvPr id="7" name="Rectangle 7"/>
          <p:cNvSpPr>
            <a:spLocks noGrp="1" noChangeArrowheads="1"/>
          </p:cNvSpPr>
          <p:nvPr>
            <p:ph type="dt" sz="quarter" idx="10"/>
          </p:nvPr>
        </p:nvSpPr>
        <p:spPr/>
        <p:txBody>
          <a:bodyPr/>
          <a:lstStyle>
            <a:lvl1pPr>
              <a:defRPr>
                <a:cs typeface="Arial" charset="0"/>
              </a:defRPr>
            </a:lvl1pPr>
          </a:lstStyle>
          <a:p>
            <a:pPr>
              <a:defRPr/>
            </a:pPr>
            <a:endParaRPr lang="it-IT"/>
          </a:p>
        </p:txBody>
      </p:sp>
      <p:sp>
        <p:nvSpPr>
          <p:cNvPr id="8" name="Rectangle 8"/>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9" name="Rectangle 9"/>
          <p:cNvSpPr>
            <a:spLocks noGrp="1" noChangeArrowheads="1"/>
          </p:cNvSpPr>
          <p:nvPr>
            <p:ph type="sldNum" sz="quarter" idx="12"/>
          </p:nvPr>
        </p:nvSpPr>
        <p:spPr/>
        <p:txBody>
          <a:bodyPr/>
          <a:lstStyle>
            <a:lvl1pPr>
              <a:defRPr>
                <a:cs typeface="Arial" charset="0"/>
              </a:defRPr>
            </a:lvl1pPr>
          </a:lstStyle>
          <a:p>
            <a:pPr>
              <a:defRPr/>
            </a:pPr>
            <a:fld id="{92D1FC55-8C69-47C0-9D53-FFC5E4B622FE}" type="slidenum">
              <a:rPr lang="it-IT"/>
              <a:pPr>
                <a:defRPr/>
              </a:pPr>
              <a:t>‹N›</a:t>
            </a:fld>
            <a:endParaRPr lang="it-IT"/>
          </a:p>
        </p:txBody>
      </p:sp>
    </p:spTree>
    <p:extLst>
      <p:ext uri="{BB962C8B-B14F-4D97-AF65-F5344CB8AC3E}">
        <p14:creationId xmlns:p14="http://schemas.microsoft.com/office/powerpoint/2010/main" val="220748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5"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6" name="Rectangle 8"/>
          <p:cNvSpPr>
            <a:spLocks noGrp="1" noChangeArrowheads="1"/>
          </p:cNvSpPr>
          <p:nvPr>
            <p:ph type="sldNum" sz="quarter" idx="12"/>
          </p:nvPr>
        </p:nvSpPr>
        <p:spPr/>
        <p:txBody>
          <a:bodyPr/>
          <a:lstStyle>
            <a:lvl1pPr>
              <a:defRPr>
                <a:cs typeface="Arial" charset="0"/>
              </a:defRPr>
            </a:lvl1pPr>
          </a:lstStyle>
          <a:p>
            <a:pPr>
              <a:defRPr/>
            </a:pPr>
            <a:fld id="{CEA7C802-94CD-4D75-B81B-7A8F761E2A20}" type="slidenum">
              <a:rPr lang="it-IT"/>
              <a:pPr>
                <a:defRPr/>
              </a:pPr>
              <a:t>‹N›</a:t>
            </a:fld>
            <a:endParaRPr lang="it-IT"/>
          </a:p>
        </p:txBody>
      </p:sp>
    </p:spTree>
    <p:extLst>
      <p:ext uri="{BB962C8B-B14F-4D97-AF65-F5344CB8AC3E}">
        <p14:creationId xmlns:p14="http://schemas.microsoft.com/office/powerpoint/2010/main" val="32044149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129" y="273050"/>
            <a:ext cx="3008025" cy="1162050"/>
          </a:xfrm>
        </p:spPr>
        <p:txBody>
          <a:bodyPr anchor="b"/>
          <a:lstStyle>
            <a:lvl1pPr algn="l">
              <a:defRPr sz="1778" b="1"/>
            </a:lvl1pPr>
          </a:lstStyle>
          <a:p>
            <a:r>
              <a:rPr lang="it-IT"/>
              <a:t>Fare clic per modificare lo stile del titolo</a:t>
            </a:r>
          </a:p>
        </p:txBody>
      </p:sp>
      <p:sp>
        <p:nvSpPr>
          <p:cNvPr id="3" name="Segnaposto contenuto 2"/>
          <p:cNvSpPr>
            <a:spLocks noGrp="1"/>
          </p:cNvSpPr>
          <p:nvPr>
            <p:ph idx="1"/>
          </p:nvPr>
        </p:nvSpPr>
        <p:spPr>
          <a:xfrm>
            <a:off x="3575204" y="273051"/>
            <a:ext cx="5111667"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129" y="1435101"/>
            <a:ext cx="3008025" cy="4691063"/>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it-IT"/>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00C9149A-03C7-45E2-B2C7-A70F27528D8F}"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800981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1834" y="4800600"/>
            <a:ext cx="5486965" cy="566738"/>
          </a:xfrm>
        </p:spPr>
        <p:txBody>
          <a:bodyPr anchor="b"/>
          <a:lstStyle>
            <a:lvl1pPr algn="l">
              <a:defRPr sz="1778" b="1"/>
            </a:lvl1pPr>
          </a:lstStyle>
          <a:p>
            <a:r>
              <a:rPr lang="it-IT"/>
              <a:t>Fare clic per modificare lo stile del titolo</a:t>
            </a:r>
          </a:p>
        </p:txBody>
      </p:sp>
      <p:sp>
        <p:nvSpPr>
          <p:cNvPr id="3" name="Segnaposto immagine 2"/>
          <p:cNvSpPr>
            <a:spLocks noGrp="1"/>
          </p:cNvSpPr>
          <p:nvPr>
            <p:ph type="pic" idx="1"/>
          </p:nvPr>
        </p:nvSpPr>
        <p:spPr>
          <a:xfrm>
            <a:off x="1791834" y="612775"/>
            <a:ext cx="5486965" cy="4114800"/>
          </a:xfrm>
        </p:spPr>
        <p:txBody>
          <a:bodyPr/>
          <a:lstStyle>
            <a:lvl1pPr marL="0" indent="0">
              <a:buNone/>
              <a:defRPr sz="2844"/>
            </a:lvl1pPr>
            <a:lvl2pPr marL="406359" indent="0">
              <a:buNone/>
              <a:defRPr sz="2489"/>
            </a:lvl2pPr>
            <a:lvl3pPr marL="812719" indent="0">
              <a:buNone/>
              <a:defRPr sz="2133"/>
            </a:lvl3pPr>
            <a:lvl4pPr marL="1219078" indent="0">
              <a:buNone/>
              <a:defRPr sz="1778"/>
            </a:lvl4pPr>
            <a:lvl5pPr marL="1625437" indent="0">
              <a:buNone/>
              <a:defRPr sz="1778"/>
            </a:lvl5pPr>
            <a:lvl6pPr marL="2031797" indent="0">
              <a:buNone/>
              <a:defRPr sz="1778"/>
            </a:lvl6pPr>
            <a:lvl7pPr marL="2438156" indent="0">
              <a:buNone/>
              <a:defRPr sz="1778"/>
            </a:lvl7pPr>
            <a:lvl8pPr marL="2844516" indent="0">
              <a:buNone/>
              <a:defRPr sz="1778"/>
            </a:lvl8pPr>
            <a:lvl9pPr marL="3250875" indent="0">
              <a:buNone/>
              <a:defRPr sz="1778"/>
            </a:lvl9pPr>
          </a:lstStyle>
          <a:p>
            <a:pPr lvl="0"/>
            <a:endParaRPr lang="it-IT" noProof="0"/>
          </a:p>
        </p:txBody>
      </p:sp>
      <p:sp>
        <p:nvSpPr>
          <p:cNvPr id="4" name="Segnaposto testo 3"/>
          <p:cNvSpPr>
            <a:spLocks noGrp="1"/>
          </p:cNvSpPr>
          <p:nvPr>
            <p:ph type="body" sz="half" idx="2"/>
          </p:nvPr>
        </p:nvSpPr>
        <p:spPr>
          <a:xfrm>
            <a:off x="1791834" y="5367338"/>
            <a:ext cx="5486965" cy="804862"/>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it-IT"/>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A310F5F1-DDD1-4DF7-970E-351FF24FE568}"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12139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4F08ED97-65FB-4DB9-8603-CA235891B068}"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730422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8377" y="128589"/>
            <a:ext cx="2055672" cy="59959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130" y="128589"/>
            <a:ext cx="6035802" cy="59959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32CD8724-63EA-49B1-8630-FC40C270AC6C}"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79230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it-IT">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it-IT">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it-IT">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FFFFFF"/>
                  </a:solidFill>
                  <a:latin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it-IT">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t-IT">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FFFFFF"/>
                </a:solidFill>
                <a:latin typeface="Arial" charset="0"/>
              </a:endParaRPr>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it-IT"/>
              <a:t>Fare clic per modificare lo stile del titolo</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fontAlgn="auto">
              <a:spcBef>
                <a:spcPts val="0"/>
              </a:spcBef>
              <a:spcAft>
                <a:spcPts val="0"/>
              </a:spcAft>
              <a:defRPr>
                <a:latin typeface="+mn-lt"/>
              </a:defRPr>
            </a:lvl1pPr>
          </a:lstStyle>
          <a:p>
            <a:pPr>
              <a:defRPr/>
            </a:pPr>
            <a:fld id="{A9FB84D1-E97E-4E4F-AAF3-1ECA35EBF4C6}" type="datetimeFigureOut">
              <a:rPr lang="it-IT"/>
              <a:pPr>
                <a:defRPr/>
              </a:pPr>
              <a:t>16/11/2018</a:t>
            </a:fld>
            <a:endParaRPr lang="it-IT"/>
          </a:p>
        </p:txBody>
      </p:sp>
      <p:sp>
        <p:nvSpPr>
          <p:cNvPr id="14" name="Rectangle 14"/>
          <p:cNvSpPr>
            <a:spLocks noGrp="1" noChangeArrowheads="1"/>
          </p:cNvSpPr>
          <p:nvPr>
            <p:ph type="ftr" sz="quarter" idx="11"/>
          </p:nvPr>
        </p:nvSpPr>
        <p:spPr>
          <a:xfrm>
            <a:off x="3124200" y="6251575"/>
            <a:ext cx="2895600" cy="476250"/>
          </a:xfrm>
        </p:spPr>
        <p:txBody>
          <a:bodyPr/>
          <a:lstStyle>
            <a:lvl1pPr fontAlgn="auto">
              <a:spcBef>
                <a:spcPts val="0"/>
              </a:spcBef>
              <a:spcAft>
                <a:spcPts val="0"/>
              </a:spcAft>
              <a:defRPr>
                <a:latin typeface="+mn-lt"/>
              </a:defRPr>
            </a:lvl1pPr>
          </a:lstStyle>
          <a:p>
            <a:pPr>
              <a:defRPr/>
            </a:pPr>
            <a:endParaRPr lang="it-IT"/>
          </a:p>
        </p:txBody>
      </p:sp>
      <p:sp>
        <p:nvSpPr>
          <p:cNvPr id="15" name="Rectangle 15"/>
          <p:cNvSpPr>
            <a:spLocks noGrp="1" noChangeArrowheads="1"/>
          </p:cNvSpPr>
          <p:nvPr>
            <p:ph type="sldNum" sz="quarter" idx="12"/>
          </p:nvPr>
        </p:nvSpPr>
        <p:spPr>
          <a:xfrm>
            <a:off x="6553200" y="6254750"/>
            <a:ext cx="2133600" cy="476250"/>
          </a:xfrm>
        </p:spPr>
        <p:txBody>
          <a:bodyPr/>
          <a:lstStyle>
            <a:lvl1pPr fontAlgn="auto">
              <a:spcBef>
                <a:spcPts val="0"/>
              </a:spcBef>
              <a:spcAft>
                <a:spcPts val="0"/>
              </a:spcAft>
              <a:defRPr>
                <a:latin typeface="+mn-lt"/>
              </a:defRPr>
            </a:lvl1pPr>
          </a:lstStyle>
          <a:p>
            <a:pPr>
              <a:defRPr/>
            </a:pPr>
            <a:fld id="{982FA0F5-A71E-4AC6-A6DB-B8E205051C02}" type="slidenum">
              <a:rPr lang="it-IT"/>
              <a:pPr>
                <a:defRPr/>
              </a:pPr>
              <a:t>‹N›</a:t>
            </a:fld>
            <a:endParaRPr lang="it-IT"/>
          </a:p>
        </p:txBody>
      </p:sp>
    </p:spTree>
    <p:extLst>
      <p:ext uri="{BB962C8B-B14F-4D97-AF65-F5344CB8AC3E}">
        <p14:creationId xmlns:p14="http://schemas.microsoft.com/office/powerpoint/2010/main" val="170166107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1049E6B5-D46E-4341-875C-28FE3CB9731D}" type="datetimeFigureOut">
              <a:rPr lang="it-IT"/>
              <a:pPr>
                <a:defRPr/>
              </a:pPr>
              <a:t>16/11/2018</a:t>
            </a:fld>
            <a:endParaRPr lang="it-IT"/>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0DD285BD-3B09-40B1-A027-F83B2EC5C241}" type="slidenum">
              <a:rPr lang="it-IT"/>
              <a:pPr>
                <a:defRPr/>
              </a:pPr>
              <a:t>‹N›</a:t>
            </a:fld>
            <a:endParaRPr lang="it-IT"/>
          </a:p>
        </p:txBody>
      </p:sp>
      <p:sp>
        <p:nvSpPr>
          <p:cNvPr id="6"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293967262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05505D47-BE64-4BF0-9212-C6B650EE0575}" type="datetimeFigureOut">
              <a:rPr lang="it-IT"/>
              <a:pPr>
                <a:defRPr/>
              </a:pPr>
              <a:t>16/11/2018</a:t>
            </a:fld>
            <a:endParaRPr lang="it-IT"/>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E531EC7F-B141-4B06-9F41-B4CE3BF8F295}" type="slidenum">
              <a:rPr lang="it-IT"/>
              <a:pPr>
                <a:defRPr/>
              </a:pPr>
              <a:t>‹N›</a:t>
            </a:fld>
            <a:endParaRPr lang="it-IT"/>
          </a:p>
        </p:txBody>
      </p:sp>
      <p:sp>
        <p:nvSpPr>
          <p:cNvPr id="6"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331645587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D8F65CC9-F03C-4D34-933D-9DA6262687C5}" type="datetimeFigureOut">
              <a:rPr lang="it-IT"/>
              <a:pPr>
                <a:defRPr/>
              </a:pPr>
              <a:t>16/11/2018</a:t>
            </a:fld>
            <a:endParaRPr lang="it-IT"/>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4D253F8A-27A5-452C-80E6-5FD5792DB9DD}" type="slidenum">
              <a:rPr lang="it-IT"/>
              <a:pPr>
                <a:defRPr/>
              </a:pPr>
              <a:t>‹N›</a:t>
            </a:fld>
            <a:endParaRPr lang="it-IT"/>
          </a:p>
        </p:txBody>
      </p:sp>
      <p:sp>
        <p:nvSpPr>
          <p:cNvPr id="7"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252075336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5B549C93-E9FA-4223-8E60-7DB861C96E49}" type="datetimeFigureOut">
              <a:rPr lang="it-IT"/>
              <a:pPr>
                <a:defRPr/>
              </a:pPr>
              <a:t>16/11/2018</a:t>
            </a:fld>
            <a:endParaRPr lang="it-IT"/>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2FEF8F4E-F22D-477E-9A7B-24BB09BA80BE}" type="slidenum">
              <a:rPr lang="it-IT"/>
              <a:pPr>
                <a:defRPr/>
              </a:pPr>
              <a:t>‹N›</a:t>
            </a:fld>
            <a:endParaRPr lang="it-IT"/>
          </a:p>
        </p:txBody>
      </p:sp>
      <p:sp>
        <p:nvSpPr>
          <p:cNvPr id="9"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261859932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21E57188-226A-438B-A9CA-04E6A70D1A61}" type="datetimeFigureOut">
              <a:rPr lang="it-IT"/>
              <a:pPr>
                <a:defRPr/>
              </a:pPr>
              <a:t>16/11/2018</a:t>
            </a:fld>
            <a:endParaRPr lang="it-IT"/>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2F15AFCB-EC76-4B8A-929C-8B78E25F6047}" type="slidenum">
              <a:rPr lang="it-IT"/>
              <a:pPr>
                <a:defRPr/>
              </a:pPr>
              <a:t>‹N›</a:t>
            </a:fld>
            <a:endParaRPr lang="it-IT"/>
          </a:p>
        </p:txBody>
      </p:sp>
      <p:sp>
        <p:nvSpPr>
          <p:cNvPr id="5"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33870093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5"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6" name="Rectangle 8"/>
          <p:cNvSpPr>
            <a:spLocks noGrp="1" noChangeArrowheads="1"/>
          </p:cNvSpPr>
          <p:nvPr>
            <p:ph type="sldNum" sz="quarter" idx="12"/>
          </p:nvPr>
        </p:nvSpPr>
        <p:spPr/>
        <p:txBody>
          <a:bodyPr/>
          <a:lstStyle>
            <a:lvl1pPr>
              <a:defRPr>
                <a:cs typeface="Arial" charset="0"/>
              </a:defRPr>
            </a:lvl1pPr>
          </a:lstStyle>
          <a:p>
            <a:pPr>
              <a:defRPr/>
            </a:pPr>
            <a:fld id="{7B4477D0-3682-447F-8E6D-FE48C8BBA73A}" type="slidenum">
              <a:rPr lang="it-IT"/>
              <a:pPr>
                <a:defRPr/>
              </a:pPr>
              <a:t>‹N›</a:t>
            </a:fld>
            <a:endParaRPr lang="it-IT"/>
          </a:p>
        </p:txBody>
      </p:sp>
    </p:spTree>
    <p:extLst>
      <p:ext uri="{BB962C8B-B14F-4D97-AF65-F5344CB8AC3E}">
        <p14:creationId xmlns:p14="http://schemas.microsoft.com/office/powerpoint/2010/main" val="29881471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7CA9B205-823E-46A4-98E3-CA77FAC9B034}" type="datetimeFigureOut">
              <a:rPr lang="it-IT"/>
              <a:pPr>
                <a:defRPr/>
              </a:pPr>
              <a:t>16/11/2018</a:t>
            </a:fld>
            <a:endParaRPr lang="it-IT"/>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BC2C7899-F7BD-4DBD-9896-EB344E3591D7}" type="slidenum">
              <a:rPr lang="it-IT"/>
              <a:pPr>
                <a:defRPr/>
              </a:pPr>
              <a:t>‹N›</a:t>
            </a:fld>
            <a:endParaRPr lang="it-IT"/>
          </a:p>
        </p:txBody>
      </p:sp>
      <p:sp>
        <p:nvSpPr>
          <p:cNvPr id="4"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191288592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F0C2FEEE-7266-41DE-AD2F-4642227BD932}" type="datetimeFigureOut">
              <a:rPr lang="it-IT"/>
              <a:pPr>
                <a:defRPr/>
              </a:pPr>
              <a:t>16/11/2018</a:t>
            </a:fld>
            <a:endParaRPr lang="it-IT"/>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EA7EC09C-97E3-4336-B2D1-C83DDA6F5B91}" type="slidenum">
              <a:rPr lang="it-IT"/>
              <a:pPr>
                <a:defRPr/>
              </a:pPr>
              <a:t>‹N›</a:t>
            </a:fld>
            <a:endParaRPr lang="it-IT"/>
          </a:p>
        </p:txBody>
      </p:sp>
      <p:sp>
        <p:nvSpPr>
          <p:cNvPr id="7"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369718289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1F707295-6399-4448-87E2-EEAF2C63DE46}" type="datetimeFigureOut">
              <a:rPr lang="it-IT"/>
              <a:pPr>
                <a:defRPr/>
              </a:pPr>
              <a:t>16/11/2018</a:t>
            </a:fld>
            <a:endParaRPr lang="it-IT"/>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0D07F6DC-DCFC-452E-964C-19E34E7DEEA8}" type="slidenum">
              <a:rPr lang="it-IT"/>
              <a:pPr>
                <a:defRPr/>
              </a:pPr>
              <a:t>‹N›</a:t>
            </a:fld>
            <a:endParaRPr lang="it-IT"/>
          </a:p>
        </p:txBody>
      </p:sp>
      <p:sp>
        <p:nvSpPr>
          <p:cNvPr id="7"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90525604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313200AB-7041-4EFB-96B6-D3FD22C3C91C}" type="datetimeFigureOut">
              <a:rPr lang="it-IT"/>
              <a:pPr>
                <a:defRPr/>
              </a:pPr>
              <a:t>16/11/2018</a:t>
            </a:fld>
            <a:endParaRPr lang="it-IT"/>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257DDE27-08D4-4882-B971-3A358AA229EA}" type="slidenum">
              <a:rPr lang="it-IT"/>
              <a:pPr>
                <a:defRPr/>
              </a:pPr>
              <a:t>‹N›</a:t>
            </a:fld>
            <a:endParaRPr lang="it-IT"/>
          </a:p>
        </p:txBody>
      </p:sp>
      <p:sp>
        <p:nvSpPr>
          <p:cNvPr id="6"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72149185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65CFA7B1-AA0D-48B1-8848-BDD553CAA357}" type="datetimeFigureOut">
              <a:rPr lang="it-IT"/>
              <a:pPr>
                <a:defRPr/>
              </a:pPr>
              <a:t>16/11/2018</a:t>
            </a:fld>
            <a:endParaRPr lang="it-IT"/>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F1687FB1-A441-45C1-BA0D-A7BFD5ED3920}" type="slidenum">
              <a:rPr lang="it-IT"/>
              <a:pPr>
                <a:defRPr/>
              </a:pPr>
              <a:t>‹N›</a:t>
            </a:fld>
            <a:endParaRPr lang="it-IT"/>
          </a:p>
        </p:txBody>
      </p:sp>
      <p:sp>
        <p:nvSpPr>
          <p:cNvPr id="6"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384206371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grafico 2"/>
          <p:cNvSpPr>
            <a:spLocks noGrp="1"/>
          </p:cNvSpPr>
          <p:nvPr>
            <p:ph type="chart" idx="1"/>
          </p:nvPr>
        </p:nvSpPr>
        <p:spPr>
          <a:xfrm>
            <a:off x="457200" y="1600200"/>
            <a:ext cx="8229600" cy="4525963"/>
          </a:xfrm>
        </p:spPr>
        <p:txBody>
          <a:bodyPr/>
          <a:lstStyle/>
          <a:p>
            <a:pPr lvl="0"/>
            <a:r>
              <a:rPr lang="it-IT" noProof="0"/>
              <a:t>Fare clic sull'icona per inserire un grafico</a:t>
            </a:r>
          </a:p>
        </p:txBody>
      </p:sp>
      <p:sp>
        <p:nvSpPr>
          <p:cNvPr id="4"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385C5155-17AF-45A4-A27B-AA140B4EF53D}" type="datetimeFigureOut">
              <a:rPr lang="it-IT"/>
              <a:pPr>
                <a:defRPr/>
              </a:pPr>
              <a:t>16/11/2018</a:t>
            </a:fld>
            <a:endParaRPr lang="it-IT"/>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A07EAB52-9C18-4A38-82EB-D8AD86725EC2}" type="slidenum">
              <a:rPr lang="it-IT"/>
              <a:pPr>
                <a:defRPr/>
              </a:pPr>
              <a:t>‹N›</a:t>
            </a:fld>
            <a:endParaRPr lang="it-IT"/>
          </a:p>
        </p:txBody>
      </p:sp>
      <p:sp>
        <p:nvSpPr>
          <p:cNvPr id="6"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240500393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2"/>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fld id="{1F458CFE-70A6-44EF-B0AF-33A18BAAE331}" type="datetimeFigureOut">
              <a:rPr lang="it-IT"/>
              <a:pPr>
                <a:defRPr/>
              </a:pPr>
              <a:t>16/11/2018</a:t>
            </a:fld>
            <a:endParaRPr lang="it-IT"/>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atin typeface="+mn-lt"/>
              </a:defRPr>
            </a:lvl1pPr>
          </a:lstStyle>
          <a:p>
            <a:pPr>
              <a:defRPr/>
            </a:pPr>
            <a:fld id="{4E59CE31-310C-4BA8-A943-D9FDD70EF5B1}" type="slidenum">
              <a:rPr lang="it-IT"/>
              <a:pPr>
                <a:defRPr/>
              </a:pPr>
              <a:t>‹N›</a:t>
            </a:fld>
            <a:endParaRPr lang="it-IT"/>
          </a:p>
        </p:txBody>
      </p:sp>
      <p:sp>
        <p:nvSpPr>
          <p:cNvPr id="5" name="Rectangle 14"/>
          <p:cNvSpPr>
            <a:spLocks noGrp="1" noChangeArrowheads="1"/>
          </p:cNvSpPr>
          <p:nvPr>
            <p:ph type="ftr" sz="quarter" idx="12"/>
          </p:nvPr>
        </p:nvSpPr>
        <p:spPr/>
        <p:txBody>
          <a:bodyPr/>
          <a:lstStyle>
            <a:lvl1pPr fontAlgn="auto">
              <a:spcBef>
                <a:spcPts val="0"/>
              </a:spcBef>
              <a:spcAft>
                <a:spcPts val="0"/>
              </a:spcAft>
              <a:defRPr>
                <a:latin typeface="+mn-lt"/>
              </a:defRPr>
            </a:lvl1pPr>
          </a:lstStyle>
          <a:p>
            <a:pPr>
              <a:defRPr/>
            </a:pPr>
            <a:endParaRPr lang="it-IT"/>
          </a:p>
        </p:txBody>
      </p:sp>
    </p:spTree>
    <p:extLst>
      <p:ext uri="{BB962C8B-B14F-4D97-AF65-F5344CB8AC3E}">
        <p14:creationId xmlns:p14="http://schemas.microsoft.com/office/powerpoint/2010/main" val="29554880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pPr lvl="0"/>
            <a:endParaRPr lang="it-IT" noProof="0"/>
          </a:p>
        </p:txBody>
      </p:sp>
      <p:sp>
        <p:nvSpPr>
          <p:cNvPr id="4"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5"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6" name="Rectangle 8"/>
          <p:cNvSpPr>
            <a:spLocks noGrp="1" noChangeArrowheads="1"/>
          </p:cNvSpPr>
          <p:nvPr>
            <p:ph type="sldNum" sz="quarter" idx="12"/>
          </p:nvPr>
        </p:nvSpPr>
        <p:spPr/>
        <p:txBody>
          <a:bodyPr/>
          <a:lstStyle>
            <a:lvl1pPr>
              <a:defRPr>
                <a:cs typeface="Arial" charset="0"/>
              </a:defRPr>
            </a:lvl1pPr>
          </a:lstStyle>
          <a:p>
            <a:pPr>
              <a:defRPr/>
            </a:pPr>
            <a:fld id="{B2DF55C5-CA27-4CB4-8FC3-9F77E6D52B10}" type="slidenum">
              <a:rPr lang="it-IT"/>
              <a:pPr>
                <a:defRPr/>
              </a:pPr>
              <a:t>‹N›</a:t>
            </a:fld>
            <a:endParaRPr lang="it-IT"/>
          </a:p>
        </p:txBody>
      </p:sp>
    </p:spTree>
    <p:extLst>
      <p:ext uri="{BB962C8B-B14F-4D97-AF65-F5344CB8AC3E}">
        <p14:creationId xmlns:p14="http://schemas.microsoft.com/office/powerpoint/2010/main" val="3684517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400"/>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205150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457200" y="1600202"/>
            <a:ext cx="8229600" cy="4525963"/>
          </a:xfrm>
        </p:spPr>
        <p:txBody>
          <a:bodyPr/>
          <a:lstStyle>
            <a:lvl1pPr>
              <a:defRPr sz="15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0" y="6674817"/>
            <a:ext cx="8686800" cy="196208"/>
          </a:xfrm>
        </p:spPr>
        <p:txBody>
          <a:bodyPr anchor="b" anchorCtr="0">
            <a:spAutoFit/>
          </a:bodyPr>
          <a:lstStyle>
            <a:lvl1pPr marL="0" indent="0">
              <a:buNone/>
              <a:defRPr sz="675"/>
            </a:lvl1pPr>
            <a:lvl2pPr marL="342900" indent="0">
              <a:buNone/>
              <a:defRPr sz="675"/>
            </a:lvl2pPr>
            <a:lvl3pPr marL="685800" indent="0">
              <a:buNone/>
              <a:defRPr sz="675"/>
            </a:lvl3pPr>
            <a:lvl4pPr marL="1028700" indent="0">
              <a:buNone/>
              <a:defRPr sz="675"/>
            </a:lvl4pPr>
            <a:lvl5pPr marL="1371600" indent="0">
              <a:buNone/>
              <a:defRPr sz="675"/>
            </a:lvl5pPr>
          </a:lstStyle>
          <a:p>
            <a:pPr lvl="0"/>
            <a:r>
              <a:rPr lang="en-GB"/>
              <a:t>Click to edit Master text styles</a:t>
            </a:r>
          </a:p>
        </p:txBody>
      </p:sp>
    </p:spTree>
    <p:extLst>
      <p:ext uri="{BB962C8B-B14F-4D97-AF65-F5344CB8AC3E}">
        <p14:creationId xmlns:p14="http://schemas.microsoft.com/office/powerpoint/2010/main" val="348991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grpSp>
        <p:nvGrpSpPr>
          <p:cNvPr id="13" name="Group 9"/>
          <p:cNvGrpSpPr>
            <a:grpSpLocks noChangeAspect="1"/>
          </p:cNvGrpSpPr>
          <p:nvPr userDrawn="1"/>
        </p:nvGrpSpPr>
        <p:grpSpPr>
          <a:xfrm>
            <a:off x="8381268" y="165780"/>
            <a:ext cx="611066" cy="577001"/>
            <a:chOff x="8076286" y="5962649"/>
            <a:chExt cx="763828" cy="721251"/>
          </a:xfrm>
        </p:grpSpPr>
        <p:sp>
          <p:nvSpPr>
            <p:cNvPr id="14" name="Rounded Rectangle 13"/>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b="1" dirty="0">
                <a:solidFill>
                  <a:srgbClr val="FFFFFF"/>
                </a:solidFill>
              </a:endParaRPr>
            </a:p>
          </p:txBody>
        </p:sp>
        <p:pic>
          <p:nvPicPr>
            <p:cNvPr id="15" name="Picture 2">
              <a:hlinkClick r:id="rId2" action="ppaction://hlinksldjump"/>
            </p:cNvPr>
            <p:cNvPicPr>
              <a:picLocks noChangeAspect="1" noChangeArrowheads="1"/>
            </p:cNvPicPr>
            <p:nvPr/>
          </p:nvPicPr>
          <p:blipFill>
            <a:blip r:embed="rId3" cstate="print"/>
            <a:srcRect l="17383" t="10996" r="14267" b="9666"/>
            <a:stretch>
              <a:fillRect/>
            </a:stretch>
          </p:blipFill>
          <p:spPr bwMode="auto">
            <a:xfrm>
              <a:off x="8122043" y="6007435"/>
              <a:ext cx="693396" cy="643896"/>
            </a:xfrm>
            <a:prstGeom prst="rect">
              <a:avLst/>
            </a:prstGeom>
            <a:noFill/>
            <a:ln w="9525">
              <a:noFill/>
              <a:miter lim="800000"/>
              <a:headEnd/>
              <a:tailEnd/>
            </a:ln>
          </p:spPr>
        </p:pic>
      </p:grpSp>
    </p:spTree>
    <p:extLst>
      <p:ext uri="{BB962C8B-B14F-4D97-AF65-F5344CB8AC3E}">
        <p14:creationId xmlns:p14="http://schemas.microsoft.com/office/powerpoint/2010/main" val="162537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68006" y="288001"/>
            <a:ext cx="8263229" cy="792163"/>
          </a:xfrm>
        </p:spPr>
        <p:txBody>
          <a:bodyPr>
            <a:normAutofit/>
          </a:bodyPr>
          <a:lstStyle>
            <a:lvl1pPr>
              <a:defRPr sz="1650">
                <a:latin typeface="+mj-lt"/>
              </a:defRPr>
            </a:lvl1pPr>
          </a:lstStyle>
          <a:p>
            <a:r>
              <a:rPr lang="en-US"/>
              <a:t>Click to edit Master title style</a:t>
            </a:r>
            <a:endParaRPr lang="en-GB"/>
          </a:p>
        </p:txBody>
      </p:sp>
      <p:sp>
        <p:nvSpPr>
          <p:cNvPr id="3" name="Content Placeholder 2"/>
          <p:cNvSpPr>
            <a:spLocks noGrp="1"/>
          </p:cNvSpPr>
          <p:nvPr>
            <p:ph idx="1"/>
          </p:nvPr>
        </p:nvSpPr>
        <p:spPr>
          <a:xfrm>
            <a:off x="468000" y="1602001"/>
            <a:ext cx="8253642" cy="4176731"/>
          </a:xfrm>
        </p:spPr>
        <p:txBody>
          <a:bodyPr>
            <a:noAutofit/>
          </a:bodyPr>
          <a:lstStyle>
            <a:lvl1pPr marL="205979" indent="-205979">
              <a:spcBef>
                <a:spcPts val="450"/>
              </a:spcBef>
              <a:spcAft>
                <a:spcPts val="0"/>
              </a:spcAft>
              <a:buFont typeface="Arial" panose="020B0604020202020204" pitchFamily="34" charset="0"/>
              <a:buChar char="•"/>
              <a:defRPr>
                <a:latin typeface="+mn-lt"/>
              </a:defRPr>
            </a:lvl1pPr>
            <a:lvl2pPr marL="398860" marR="0" indent="-198835" algn="l" defTabSz="685800" rtl="0" eaLnBrk="1" fontAlgn="auto" latinLnBrk="0" hangingPunct="1">
              <a:lnSpc>
                <a:spcPct val="100000"/>
              </a:lnSpc>
              <a:spcBef>
                <a:spcPts val="450"/>
              </a:spcBef>
              <a:spcAft>
                <a:spcPts val="0"/>
              </a:spcAft>
              <a:buClr>
                <a:srgbClr val="D00040"/>
              </a:buClr>
              <a:buSzTx/>
              <a:buFont typeface="Arial" pitchFamily="34" charset="0"/>
              <a:buChar char="•"/>
              <a:tabLst/>
              <a:defRPr>
                <a:latin typeface="+mn-lt"/>
              </a:defRPr>
            </a:lvl2pPr>
            <a:lvl3pPr>
              <a:spcBef>
                <a:spcPts val="450"/>
              </a:spcBef>
              <a:spcAft>
                <a:spcPts val="0"/>
              </a:spcAft>
              <a:defRPr>
                <a:latin typeface="+mn-lt"/>
              </a:defRPr>
            </a:lvl3pPr>
            <a:lvl4pPr>
              <a:spcBef>
                <a:spcPts val="450"/>
              </a:spcBef>
              <a:spcAft>
                <a:spcPts val="0"/>
              </a:spcAft>
              <a:defRPr>
                <a:latin typeface="+mn-lt"/>
              </a:defRPr>
            </a:lvl4pPr>
            <a:lvl5pPr>
              <a:spcBef>
                <a:spcPts val="450"/>
              </a:spcBef>
              <a:spcAft>
                <a:spcPts val="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fr-FR"/>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a:solidFill>
                  <a:srgbClr val="FFFFFF"/>
                </a:solidFill>
                <a:latin typeface="Arial" panose="020B0604020202020204" pitchFamily="34" charset="0"/>
                <a:cs typeface="Arial" panose="020B0604020202020204" pitchFamily="34" charset="0"/>
              </a:defRPr>
            </a:lvl1pPr>
          </a:lstStyle>
          <a:p>
            <a:pPr>
              <a:defRPr/>
            </a:pPr>
            <a:fld id="{2C49E33B-0AB4-4CEC-B6C4-2C96D5F64DA9}" type="slidenum">
              <a:rPr lang="en-GB" altLang="sv-SE"/>
              <a:pPr>
                <a:defRPr/>
              </a:pPr>
              <a:t>‹N›</a:t>
            </a:fld>
            <a:endParaRPr lang="en-GB" altLang="sv-SE"/>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a:solidFill>
                  <a:srgbClr val="000000">
                    <a:tint val="75000"/>
                  </a:srgbClr>
                </a:solidFill>
                <a:latin typeface="Arial" panose="020B0604020202020204" pitchFamily="34" charset="0"/>
                <a:cs typeface="Arial" panose="020B0604020202020204" pitchFamily="34" charset="0"/>
              </a:defRPr>
            </a:lvl1pPr>
          </a:lstStyle>
          <a:p>
            <a:pPr>
              <a:defRPr/>
            </a:pPr>
            <a:endParaRPr lang="fr-FR"/>
          </a:p>
        </p:txBody>
      </p:sp>
    </p:spTree>
    <p:extLst>
      <p:ext uri="{BB962C8B-B14F-4D97-AF65-F5344CB8AC3E}">
        <p14:creationId xmlns:p14="http://schemas.microsoft.com/office/powerpoint/2010/main" val="4203126310"/>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Titre 2"/>
          <p:cNvSpPr>
            <a:spLocks noGrp="1"/>
          </p:cNvSpPr>
          <p:nvPr>
            <p:ph type="title"/>
          </p:nvPr>
        </p:nvSpPr>
        <p:spPr>
          <a:xfrm>
            <a:off x="468006" y="288001"/>
            <a:ext cx="8263229" cy="792163"/>
          </a:xfrm>
        </p:spPr>
        <p:txBody>
          <a:bodyPr/>
          <a:lstStyle/>
          <a:p>
            <a:r>
              <a:rPr lang="en-US"/>
              <a:t>Click to edit Master title style</a:t>
            </a:r>
            <a:endParaRPr lang="fr-FR"/>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a:solidFill>
                  <a:srgbClr val="FFFFFF"/>
                </a:solidFill>
                <a:latin typeface="Arial" panose="020B0604020202020204" pitchFamily="34" charset="0"/>
                <a:cs typeface="Arial" panose="020B0604020202020204" pitchFamily="34" charset="0"/>
              </a:defRPr>
            </a:lvl1pPr>
          </a:lstStyle>
          <a:p>
            <a:pPr>
              <a:defRPr/>
            </a:pPr>
            <a:fld id="{B3FE11DD-2439-4578-8E0B-B889B74A5A3A}" type="slidenum">
              <a:rPr lang="en-GB" altLang="sv-SE"/>
              <a:pPr>
                <a:defRPr/>
              </a:pPr>
              <a:t>‹N›</a:t>
            </a:fld>
            <a:endParaRPr lang="en-GB" altLang="sv-SE"/>
          </a:p>
        </p:txBody>
      </p:sp>
      <p:sp>
        <p:nvSpPr>
          <p:cNvPr id="5" name="Espace réservé du pied de page 4"/>
          <p:cNvSpPr>
            <a:spLocks noGrp="1"/>
          </p:cNvSpPr>
          <p:nvPr>
            <p:ph type="ftr" sz="quarter" idx="11"/>
          </p:nvPr>
        </p:nvSpPr>
        <p:spPr/>
        <p:txBody>
          <a:bodyPr/>
          <a:lstStyle>
            <a:lvl1pPr eaLnBrk="0" fontAlgn="base" hangingPunct="0">
              <a:spcBef>
                <a:spcPct val="0"/>
              </a:spcBef>
              <a:spcAft>
                <a:spcPct val="0"/>
              </a:spcAft>
              <a:defRPr>
                <a:solidFill>
                  <a:srgbClr val="000000">
                    <a:tint val="75000"/>
                  </a:srgbClr>
                </a:solidFill>
                <a:latin typeface="Arial" panose="020B0604020202020204" pitchFamily="34" charset="0"/>
                <a:cs typeface="Arial" panose="020B0604020202020204" pitchFamily="34" charset="0"/>
              </a:defRPr>
            </a:lvl1pPr>
          </a:lstStyle>
          <a:p>
            <a:pPr>
              <a:defRPr/>
            </a:pPr>
            <a:endParaRPr lang="fr-FR"/>
          </a:p>
        </p:txBody>
      </p:sp>
    </p:spTree>
    <p:extLst>
      <p:ext uri="{BB962C8B-B14F-4D97-AF65-F5344CB8AC3E}">
        <p14:creationId xmlns:p14="http://schemas.microsoft.com/office/powerpoint/2010/main" val="3022100584"/>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006" y="288001"/>
            <a:ext cx="8263229" cy="792163"/>
          </a:xfrm>
        </p:spPr>
        <p:txBody>
          <a:bodyPr/>
          <a:lstStyle/>
          <a:p>
            <a:r>
              <a:rPr lang="en-US"/>
              <a:t>Click to edit Master title style</a:t>
            </a:r>
            <a:endParaRPr lang="en-GB"/>
          </a:p>
        </p:txBody>
      </p:sp>
      <p:sp>
        <p:nvSpPr>
          <p:cNvPr id="3" name="Content Placeholder 2"/>
          <p:cNvSpPr>
            <a:spLocks noGrp="1"/>
          </p:cNvSpPr>
          <p:nvPr>
            <p:ph sz="half" idx="1"/>
          </p:nvPr>
        </p:nvSpPr>
        <p:spPr>
          <a:xfrm>
            <a:off x="468000" y="1600204"/>
            <a:ext cx="4038600" cy="4329129"/>
          </a:xfrm>
        </p:spPr>
        <p:txBody>
          <a:bodyPr/>
          <a:lstStyle>
            <a:lvl1pPr>
              <a:defRPr sz="1350"/>
            </a:lvl1pPr>
            <a:lvl2pPr>
              <a:spcBef>
                <a:spcPts val="450"/>
              </a:spcBef>
              <a:defRPr sz="120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10" name="Text Placeholder 8"/>
          <p:cNvSpPr>
            <a:spLocks noGrp="1"/>
          </p:cNvSpPr>
          <p:nvPr>
            <p:ph type="body" sz="quarter" idx="13"/>
          </p:nvPr>
        </p:nvSpPr>
        <p:spPr>
          <a:xfrm>
            <a:off x="4643444" y="1598921"/>
            <a:ext cx="4071937" cy="4357688"/>
          </a:xfrm>
        </p:spPr>
        <p:txBody>
          <a:bodyPr/>
          <a:lstStyle>
            <a:lvl2pPr>
              <a:spcBef>
                <a:spcPts val="450"/>
              </a:spcBef>
              <a:defRPr/>
            </a:lvl2p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p:txBody>
      </p:sp>
      <p:sp>
        <p:nvSpPr>
          <p:cNvPr id="5" name="Slide Number Placeholder 5"/>
          <p:cNvSpPr>
            <a:spLocks noGrp="1"/>
          </p:cNvSpPr>
          <p:nvPr>
            <p:ph type="sldNum" sz="quarter" idx="14"/>
          </p:nvPr>
        </p:nvSpPr>
        <p:spPr/>
        <p:txBody>
          <a:bodyPr/>
          <a:lstStyle>
            <a:lvl1pPr eaLnBrk="0" fontAlgn="base" hangingPunct="0">
              <a:spcBef>
                <a:spcPct val="0"/>
              </a:spcBef>
              <a:spcAft>
                <a:spcPct val="0"/>
              </a:spcAft>
              <a:defRPr>
                <a:solidFill>
                  <a:srgbClr val="FFFFFF"/>
                </a:solidFill>
                <a:latin typeface="Arial" panose="020B0604020202020204" pitchFamily="34" charset="0"/>
                <a:cs typeface="Arial" panose="020B0604020202020204" pitchFamily="34" charset="0"/>
              </a:defRPr>
            </a:lvl1pPr>
          </a:lstStyle>
          <a:p>
            <a:pPr>
              <a:defRPr/>
            </a:pPr>
            <a:fld id="{A1B6EA03-476D-4CBA-8E89-70092EFFA487}" type="slidenum">
              <a:rPr lang="en-GB" altLang="sv-SE"/>
              <a:pPr>
                <a:defRPr/>
              </a:pPr>
              <a:t>‹N›</a:t>
            </a:fld>
            <a:endParaRPr lang="en-GB" altLang="sv-SE"/>
          </a:p>
        </p:txBody>
      </p:sp>
      <p:sp>
        <p:nvSpPr>
          <p:cNvPr id="6" name="Espace réservé du pied de page 4"/>
          <p:cNvSpPr>
            <a:spLocks noGrp="1"/>
          </p:cNvSpPr>
          <p:nvPr>
            <p:ph type="ftr" sz="quarter" idx="15"/>
          </p:nvPr>
        </p:nvSpPr>
        <p:spPr/>
        <p:txBody>
          <a:bodyPr/>
          <a:lstStyle>
            <a:lvl1pPr eaLnBrk="0" fontAlgn="base" hangingPunct="0">
              <a:spcBef>
                <a:spcPct val="0"/>
              </a:spcBef>
              <a:spcAft>
                <a:spcPct val="0"/>
              </a:spcAft>
              <a:defRPr>
                <a:solidFill>
                  <a:srgbClr val="000000">
                    <a:tint val="75000"/>
                  </a:srgbClr>
                </a:solidFill>
                <a:latin typeface="Arial" panose="020B0604020202020204" pitchFamily="34" charset="0"/>
                <a:cs typeface="Arial" panose="020B0604020202020204" pitchFamily="34" charset="0"/>
              </a:defRPr>
            </a:lvl1pPr>
          </a:lstStyle>
          <a:p>
            <a:pPr>
              <a:defRPr/>
            </a:pPr>
            <a:endParaRPr lang="fr-FR"/>
          </a:p>
        </p:txBody>
      </p:sp>
    </p:spTree>
    <p:extLst>
      <p:ext uri="{BB962C8B-B14F-4D97-AF65-F5344CB8AC3E}">
        <p14:creationId xmlns:p14="http://schemas.microsoft.com/office/powerpoint/2010/main" val="3487317217"/>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694" y="2130426"/>
            <a:ext cx="7772612" cy="1470025"/>
          </a:xfrm>
        </p:spPr>
        <p:txBody>
          <a:bodyPr/>
          <a:lstStyle/>
          <a:p>
            <a:r>
              <a:rPr lang="it-IT"/>
              <a:t>Fare clic per modificare lo stile del titolo</a:t>
            </a:r>
          </a:p>
        </p:txBody>
      </p:sp>
      <p:sp>
        <p:nvSpPr>
          <p:cNvPr id="3" name="Sottotitolo 2"/>
          <p:cNvSpPr>
            <a:spLocks noGrp="1"/>
          </p:cNvSpPr>
          <p:nvPr>
            <p:ph type="subTitle" idx="1"/>
          </p:nvPr>
        </p:nvSpPr>
        <p:spPr>
          <a:xfrm>
            <a:off x="1371389" y="3886200"/>
            <a:ext cx="6401223" cy="1752600"/>
          </a:xfrm>
        </p:spPr>
        <p:txBody>
          <a:bodyPr/>
          <a:lstStyle>
            <a:lvl1pPr marL="0" indent="0" algn="ctr">
              <a:buNone/>
              <a:defRPr/>
            </a:lvl1pPr>
            <a:lvl2pPr marL="406359" indent="0" algn="ctr">
              <a:buNone/>
              <a:defRPr/>
            </a:lvl2pPr>
            <a:lvl3pPr marL="812719" indent="0" algn="ctr">
              <a:buNone/>
              <a:defRPr/>
            </a:lvl3pPr>
            <a:lvl4pPr marL="1219078" indent="0" algn="ctr">
              <a:buNone/>
              <a:defRPr/>
            </a:lvl4pPr>
            <a:lvl5pPr marL="1625437" indent="0" algn="ctr">
              <a:buNone/>
              <a:defRPr/>
            </a:lvl5pPr>
            <a:lvl6pPr marL="2031797" indent="0" algn="ctr">
              <a:buNone/>
              <a:defRPr/>
            </a:lvl6pPr>
            <a:lvl7pPr marL="2438156" indent="0" algn="ctr">
              <a:buNone/>
              <a:defRPr/>
            </a:lvl7pPr>
            <a:lvl8pPr marL="2844516" indent="0" algn="ctr">
              <a:buNone/>
              <a:defRPr/>
            </a:lvl8pPr>
            <a:lvl9pPr marL="3250875" indent="0" algn="ctr">
              <a:buNone/>
              <a:defRPr/>
            </a:lvl9pPr>
          </a:lstStyle>
          <a:p>
            <a:r>
              <a:rPr lang="it-IT"/>
              <a:t>Fare clic per modificare lo stile del sottotitolo dello schema</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D460E93E-D0CB-44A1-A4EC-989C9C0B40B1}"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45222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5"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6" name="Rectangle 8"/>
          <p:cNvSpPr>
            <a:spLocks noGrp="1" noChangeArrowheads="1"/>
          </p:cNvSpPr>
          <p:nvPr>
            <p:ph type="sldNum" sz="quarter" idx="12"/>
          </p:nvPr>
        </p:nvSpPr>
        <p:spPr/>
        <p:txBody>
          <a:bodyPr/>
          <a:lstStyle>
            <a:lvl1pPr>
              <a:defRPr>
                <a:cs typeface="Arial" charset="0"/>
              </a:defRPr>
            </a:lvl1pPr>
          </a:lstStyle>
          <a:p>
            <a:pPr>
              <a:defRPr/>
            </a:pPr>
            <a:fld id="{2102E7A5-862F-4110-9BC5-51B8DE6527D3}" type="slidenum">
              <a:rPr lang="it-IT"/>
              <a:pPr>
                <a:defRPr/>
              </a:pPr>
              <a:t>‹N›</a:t>
            </a:fld>
            <a:endParaRPr lang="it-IT"/>
          </a:p>
        </p:txBody>
      </p:sp>
    </p:spTree>
    <p:extLst>
      <p:ext uri="{BB962C8B-B14F-4D97-AF65-F5344CB8AC3E}">
        <p14:creationId xmlns:p14="http://schemas.microsoft.com/office/powerpoint/2010/main" val="529623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5B617DC7-ABE7-4A7F-B52F-588F67376A38}"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9069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7" y="4406901"/>
            <a:ext cx="7772612" cy="1362075"/>
          </a:xfrm>
        </p:spPr>
        <p:txBody>
          <a:bodyPr anchor="t"/>
          <a:lstStyle>
            <a:lvl1pPr algn="l">
              <a:defRPr sz="3555" b="1" cap="all"/>
            </a:lvl1pPr>
          </a:lstStyle>
          <a:p>
            <a:r>
              <a:rPr lang="it-IT"/>
              <a:t>Fare clic per modificare lo stile del titolo</a:t>
            </a:r>
          </a:p>
        </p:txBody>
      </p:sp>
      <p:sp>
        <p:nvSpPr>
          <p:cNvPr id="3" name="Segnaposto testo 2"/>
          <p:cNvSpPr>
            <a:spLocks noGrp="1"/>
          </p:cNvSpPr>
          <p:nvPr>
            <p:ph type="body" idx="1"/>
          </p:nvPr>
        </p:nvSpPr>
        <p:spPr>
          <a:xfrm>
            <a:off x="722377" y="2906713"/>
            <a:ext cx="7772612" cy="1500187"/>
          </a:xfrm>
        </p:spPr>
        <p:txBody>
          <a:bodyPr anchor="b"/>
          <a:lstStyle>
            <a:lvl1pPr marL="0" indent="0">
              <a:buNone/>
              <a:defRPr sz="1778"/>
            </a:lvl1pPr>
            <a:lvl2pPr marL="406359" indent="0">
              <a:buNone/>
              <a:defRPr sz="1600"/>
            </a:lvl2pPr>
            <a:lvl3pPr marL="812719" indent="0">
              <a:buNone/>
              <a:defRPr sz="1422"/>
            </a:lvl3pPr>
            <a:lvl4pPr marL="1219078" indent="0">
              <a:buNone/>
              <a:defRPr sz="1244"/>
            </a:lvl4pPr>
            <a:lvl5pPr marL="1625437" indent="0">
              <a:buNone/>
              <a:defRPr sz="1244"/>
            </a:lvl5pPr>
            <a:lvl6pPr marL="2031797" indent="0">
              <a:buNone/>
              <a:defRPr sz="1244"/>
            </a:lvl6pPr>
            <a:lvl7pPr marL="2438156" indent="0">
              <a:buNone/>
              <a:defRPr sz="1244"/>
            </a:lvl7pPr>
            <a:lvl8pPr marL="2844516" indent="0">
              <a:buNone/>
              <a:defRPr sz="1244"/>
            </a:lvl8pPr>
            <a:lvl9pPr marL="3250875" indent="0">
              <a:buNone/>
              <a:defRPr sz="1244"/>
            </a:lvl9pPr>
          </a:lstStyle>
          <a:p>
            <a:pPr lvl="0"/>
            <a:r>
              <a:rPr lang="it-IT"/>
              <a:t>Fare clic per modificare stili del testo dello schema</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BE34F861-2DC8-47F9-B6F7-D82828AE5905}"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0591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130" y="1600201"/>
            <a:ext cx="4045032" cy="45243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7607" y="1600201"/>
            <a:ext cx="4046442" cy="45243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9992EAD1-1200-49D2-92DA-20BE1B519BED}"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5917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130" y="274638"/>
            <a:ext cx="8229741"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130" y="1535113"/>
            <a:ext cx="4040798"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it-IT"/>
              <a:t>Fare clic per modificare stili del testo dello schema</a:t>
            </a:r>
          </a:p>
        </p:txBody>
      </p:sp>
      <p:sp>
        <p:nvSpPr>
          <p:cNvPr id="4" name="Segnaposto contenuto 3"/>
          <p:cNvSpPr>
            <a:spLocks noGrp="1"/>
          </p:cNvSpPr>
          <p:nvPr>
            <p:ph sz="half" idx="2"/>
          </p:nvPr>
        </p:nvSpPr>
        <p:spPr>
          <a:xfrm>
            <a:off x="457130" y="2174875"/>
            <a:ext cx="404079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4661" y="1535113"/>
            <a:ext cx="4042210"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it-IT"/>
              <a:t>Fare clic per modificare stili del testo dello schema</a:t>
            </a:r>
          </a:p>
        </p:txBody>
      </p:sp>
      <p:sp>
        <p:nvSpPr>
          <p:cNvPr id="6" name="Segnaposto contenuto 5"/>
          <p:cNvSpPr>
            <a:spLocks noGrp="1"/>
          </p:cNvSpPr>
          <p:nvPr>
            <p:ph sz="quarter" idx="4"/>
          </p:nvPr>
        </p:nvSpPr>
        <p:spPr>
          <a:xfrm>
            <a:off x="4644661" y="2174875"/>
            <a:ext cx="4042210"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
          <p:cNvSpPr>
            <a:spLocks noGrp="1" noChangeArrowheads="1"/>
          </p:cNvSpPr>
          <p:nvPr>
            <p:ph type="dt" idx="10"/>
          </p:nvPr>
        </p:nvSpPr>
        <p:spPr>
          <a:ln/>
        </p:spPr>
        <p:txBody>
          <a:bodyPr/>
          <a:lstStyle>
            <a:lvl1pPr>
              <a:defRPr/>
            </a:lvl1pPr>
          </a:lstStyle>
          <a:p>
            <a:pPr>
              <a:defRPr/>
            </a:pPr>
            <a:endParaRPr lang="en-GB"/>
          </a:p>
        </p:txBody>
      </p:sp>
      <p:sp>
        <p:nvSpPr>
          <p:cNvPr id="8" name="Rectangle 2"/>
          <p:cNvSpPr>
            <a:spLocks noGrp="1" noChangeArrowheads="1"/>
          </p:cNvSpPr>
          <p:nvPr>
            <p:ph type="sldNum" idx="11"/>
          </p:nvPr>
        </p:nvSpPr>
        <p:spPr>
          <a:ln/>
        </p:spPr>
        <p:txBody>
          <a:bodyPr/>
          <a:lstStyle>
            <a:lvl1pPr>
              <a:defRPr/>
            </a:lvl1pPr>
          </a:lstStyle>
          <a:p>
            <a:pPr>
              <a:defRPr/>
            </a:pPr>
            <a:fld id="{6ECDCF19-3349-4E49-8C5E-B4ACD6D050DD}" type="slidenum">
              <a:rPr lang="en-GB"/>
              <a:pPr>
                <a:defRPr/>
              </a:pPr>
              <a:t>‹N›</a:t>
            </a:fld>
            <a:endParaRPr lang="en-GB"/>
          </a:p>
        </p:txBody>
      </p:sp>
      <p:sp>
        <p:nvSpPr>
          <p:cNvPr id="9"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00276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1"/>
          <p:cNvSpPr>
            <a:spLocks noGrp="1" noChangeArrowheads="1"/>
          </p:cNvSpPr>
          <p:nvPr>
            <p:ph type="dt" idx="10"/>
          </p:nvPr>
        </p:nvSpPr>
        <p:spPr>
          <a:ln/>
        </p:spPr>
        <p:txBody>
          <a:bodyPr/>
          <a:lstStyle>
            <a:lvl1pPr>
              <a:defRPr/>
            </a:lvl1pPr>
          </a:lstStyle>
          <a:p>
            <a:pPr>
              <a:defRPr/>
            </a:pPr>
            <a:endParaRPr lang="en-GB"/>
          </a:p>
        </p:txBody>
      </p:sp>
      <p:sp>
        <p:nvSpPr>
          <p:cNvPr id="4" name="Rectangle 2"/>
          <p:cNvSpPr>
            <a:spLocks noGrp="1" noChangeArrowheads="1"/>
          </p:cNvSpPr>
          <p:nvPr>
            <p:ph type="sldNum" idx="11"/>
          </p:nvPr>
        </p:nvSpPr>
        <p:spPr>
          <a:ln/>
        </p:spPr>
        <p:txBody>
          <a:bodyPr/>
          <a:lstStyle>
            <a:lvl1pPr>
              <a:defRPr/>
            </a:lvl1pPr>
          </a:lstStyle>
          <a:p>
            <a:pPr>
              <a:defRPr/>
            </a:pPr>
            <a:fld id="{73521FA2-13E5-4348-AFDB-2D8E5D149E78}" type="slidenum">
              <a:rPr lang="en-GB"/>
              <a:pPr>
                <a:defRPr/>
              </a:pPr>
              <a:t>‹N›</a:t>
            </a:fld>
            <a:endParaRPr lang="en-GB"/>
          </a:p>
        </p:txBody>
      </p:sp>
      <p:sp>
        <p:nvSpPr>
          <p:cNvPr id="5"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64530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en-GB"/>
          </a:p>
        </p:txBody>
      </p:sp>
      <p:sp>
        <p:nvSpPr>
          <p:cNvPr id="3" name="Rectangle 2"/>
          <p:cNvSpPr>
            <a:spLocks noGrp="1" noChangeArrowheads="1"/>
          </p:cNvSpPr>
          <p:nvPr>
            <p:ph type="sldNum" idx="11"/>
          </p:nvPr>
        </p:nvSpPr>
        <p:spPr>
          <a:ln/>
        </p:spPr>
        <p:txBody>
          <a:bodyPr/>
          <a:lstStyle>
            <a:lvl1pPr>
              <a:defRPr/>
            </a:lvl1pPr>
          </a:lstStyle>
          <a:p>
            <a:pPr>
              <a:defRPr/>
            </a:pPr>
            <a:fld id="{157A4FC5-E135-4EBB-AF89-F2C65C9E5DCE}" type="slidenum">
              <a:rPr lang="en-GB"/>
              <a:pPr>
                <a:defRPr/>
              </a:pPr>
              <a:t>‹N›</a:t>
            </a:fld>
            <a:endParaRPr lang="en-GB"/>
          </a:p>
        </p:txBody>
      </p:sp>
      <p:sp>
        <p:nvSpPr>
          <p:cNvPr id="4"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21910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129" y="273050"/>
            <a:ext cx="3008025" cy="1162050"/>
          </a:xfrm>
        </p:spPr>
        <p:txBody>
          <a:bodyPr anchor="b"/>
          <a:lstStyle>
            <a:lvl1pPr algn="l">
              <a:defRPr sz="1778" b="1"/>
            </a:lvl1pPr>
          </a:lstStyle>
          <a:p>
            <a:r>
              <a:rPr lang="it-IT"/>
              <a:t>Fare clic per modificare lo stile del titolo</a:t>
            </a:r>
          </a:p>
        </p:txBody>
      </p:sp>
      <p:sp>
        <p:nvSpPr>
          <p:cNvPr id="3" name="Segnaposto contenuto 2"/>
          <p:cNvSpPr>
            <a:spLocks noGrp="1"/>
          </p:cNvSpPr>
          <p:nvPr>
            <p:ph idx="1"/>
          </p:nvPr>
        </p:nvSpPr>
        <p:spPr>
          <a:xfrm>
            <a:off x="3575204" y="273051"/>
            <a:ext cx="5111667"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129" y="1435101"/>
            <a:ext cx="3008025" cy="4691063"/>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it-IT"/>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00C9149A-03C7-45E2-B2C7-A70F27528D8F}"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79590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1834" y="4800600"/>
            <a:ext cx="5486965" cy="566738"/>
          </a:xfrm>
        </p:spPr>
        <p:txBody>
          <a:bodyPr anchor="b"/>
          <a:lstStyle>
            <a:lvl1pPr algn="l">
              <a:defRPr sz="1778" b="1"/>
            </a:lvl1pPr>
          </a:lstStyle>
          <a:p>
            <a:r>
              <a:rPr lang="it-IT"/>
              <a:t>Fare clic per modificare lo stile del titolo</a:t>
            </a:r>
          </a:p>
        </p:txBody>
      </p:sp>
      <p:sp>
        <p:nvSpPr>
          <p:cNvPr id="3" name="Segnaposto immagine 2"/>
          <p:cNvSpPr>
            <a:spLocks noGrp="1"/>
          </p:cNvSpPr>
          <p:nvPr>
            <p:ph type="pic" idx="1"/>
          </p:nvPr>
        </p:nvSpPr>
        <p:spPr>
          <a:xfrm>
            <a:off x="1791834" y="612775"/>
            <a:ext cx="5486965" cy="4114800"/>
          </a:xfrm>
        </p:spPr>
        <p:txBody>
          <a:bodyPr/>
          <a:lstStyle>
            <a:lvl1pPr marL="0" indent="0">
              <a:buNone/>
              <a:defRPr sz="2844"/>
            </a:lvl1pPr>
            <a:lvl2pPr marL="406359" indent="0">
              <a:buNone/>
              <a:defRPr sz="2489"/>
            </a:lvl2pPr>
            <a:lvl3pPr marL="812719" indent="0">
              <a:buNone/>
              <a:defRPr sz="2133"/>
            </a:lvl3pPr>
            <a:lvl4pPr marL="1219078" indent="0">
              <a:buNone/>
              <a:defRPr sz="1778"/>
            </a:lvl4pPr>
            <a:lvl5pPr marL="1625437" indent="0">
              <a:buNone/>
              <a:defRPr sz="1778"/>
            </a:lvl5pPr>
            <a:lvl6pPr marL="2031797" indent="0">
              <a:buNone/>
              <a:defRPr sz="1778"/>
            </a:lvl6pPr>
            <a:lvl7pPr marL="2438156" indent="0">
              <a:buNone/>
              <a:defRPr sz="1778"/>
            </a:lvl7pPr>
            <a:lvl8pPr marL="2844516" indent="0">
              <a:buNone/>
              <a:defRPr sz="1778"/>
            </a:lvl8pPr>
            <a:lvl9pPr marL="3250875" indent="0">
              <a:buNone/>
              <a:defRPr sz="1778"/>
            </a:lvl9pPr>
          </a:lstStyle>
          <a:p>
            <a:pPr lvl="0"/>
            <a:endParaRPr lang="it-IT" noProof="0"/>
          </a:p>
        </p:txBody>
      </p:sp>
      <p:sp>
        <p:nvSpPr>
          <p:cNvPr id="4" name="Segnaposto testo 3"/>
          <p:cNvSpPr>
            <a:spLocks noGrp="1"/>
          </p:cNvSpPr>
          <p:nvPr>
            <p:ph type="body" sz="half" idx="2"/>
          </p:nvPr>
        </p:nvSpPr>
        <p:spPr>
          <a:xfrm>
            <a:off x="1791834" y="5367338"/>
            <a:ext cx="5486965" cy="804862"/>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it-IT"/>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A310F5F1-DDD1-4DF7-970E-351FF24FE568}"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8506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4F08ED97-65FB-4DB9-8603-CA235891B068}"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46592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8377" y="128589"/>
            <a:ext cx="2055672" cy="59959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130" y="128589"/>
            <a:ext cx="6035802" cy="59959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32CD8724-63EA-49B1-8630-FC40C270AC6C}"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9215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6949"/>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5"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6" name="Rectangle 8"/>
          <p:cNvSpPr>
            <a:spLocks noGrp="1" noChangeArrowheads="1"/>
          </p:cNvSpPr>
          <p:nvPr>
            <p:ph type="sldNum" sz="quarter" idx="12"/>
          </p:nvPr>
        </p:nvSpPr>
        <p:spPr/>
        <p:txBody>
          <a:bodyPr/>
          <a:lstStyle>
            <a:lvl1pPr>
              <a:defRPr>
                <a:cs typeface="Arial" charset="0"/>
              </a:defRPr>
            </a:lvl1pPr>
          </a:lstStyle>
          <a:p>
            <a:pPr>
              <a:defRPr/>
            </a:pPr>
            <a:fld id="{778CC880-7916-4803-B63B-D9E7BEA9F030}" type="slidenum">
              <a:rPr lang="it-IT"/>
              <a:pPr>
                <a:defRPr/>
              </a:pPr>
              <a:t>‹N›</a:t>
            </a:fld>
            <a:endParaRPr lang="it-IT"/>
          </a:p>
        </p:txBody>
      </p:sp>
    </p:spTree>
    <p:extLst>
      <p:ext uri="{BB962C8B-B14F-4D97-AF65-F5344CB8AC3E}">
        <p14:creationId xmlns:p14="http://schemas.microsoft.com/office/powerpoint/2010/main" val="3424695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49" y="1552593"/>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5413" name="Rectangle 5"/>
          <p:cNvSpPr>
            <a:spLocks noGrp="1" noChangeArrowheads="1"/>
          </p:cNvSpPr>
          <p:nvPr>
            <p:ph type="ctrTitle" sz="quarter"/>
          </p:nvPr>
        </p:nvSpPr>
        <p:spPr>
          <a:xfrm>
            <a:off x="1293996" y="762000"/>
            <a:ext cx="7772401" cy="1143000"/>
          </a:xfrm>
        </p:spPr>
        <p:txBody>
          <a:bodyPr anchor="b"/>
          <a:lstStyle>
            <a:lvl1pPr>
              <a:defRPr/>
            </a:lvl1pPr>
          </a:lstStyle>
          <a:p>
            <a:pPr lvl="0"/>
            <a:r>
              <a:rPr lang="it-IT" noProof="0"/>
              <a:t>Fare clic per modificare lo stile del titolo dello schema</a:t>
            </a:r>
          </a:p>
        </p:txBody>
      </p:sp>
      <p:sp>
        <p:nvSpPr>
          <p:cNvPr id="14541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a:t>Fare clic per modificare lo stile del sottotitolo dello schema</a:t>
            </a:r>
          </a:p>
        </p:txBody>
      </p:sp>
      <p:sp>
        <p:nvSpPr>
          <p:cNvPr id="7" name="Rectangle 7"/>
          <p:cNvSpPr>
            <a:spLocks noGrp="1" noChangeArrowheads="1"/>
          </p:cNvSpPr>
          <p:nvPr>
            <p:ph type="dt" sz="quarter"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Rectangle 8"/>
          <p:cNvSpPr>
            <a:spLocks noGrp="1" noChangeArrowheads="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Rectangle 9"/>
          <p:cNvSpPr>
            <a:spLocks noGrp="1" noChangeArrowheads="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5648D8C-DAB3-4A11-A60B-59F862C307C2}" type="slidenum">
              <a:rPr lang="it-IT"/>
              <a:pPr>
                <a:defRPr/>
              </a:pPr>
              <a:t>‹N›</a:t>
            </a:fld>
            <a:endParaRPr lang="it-IT"/>
          </a:p>
        </p:txBody>
      </p:sp>
    </p:spTree>
    <p:extLst>
      <p:ext uri="{BB962C8B-B14F-4D97-AF65-F5344CB8AC3E}">
        <p14:creationId xmlns:p14="http://schemas.microsoft.com/office/powerpoint/2010/main" val="1172945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8D27C3E8-F65C-4B6D-9279-D8648E19DABE}" type="slidenum">
              <a:rPr lang="it-IT"/>
              <a:pPr>
                <a:defRPr/>
              </a:pPr>
              <a:t>‹N›</a:t>
            </a:fld>
            <a:endParaRPr lang="it-IT"/>
          </a:p>
        </p:txBody>
      </p:sp>
    </p:spTree>
    <p:extLst>
      <p:ext uri="{BB962C8B-B14F-4D97-AF65-F5344CB8AC3E}">
        <p14:creationId xmlns:p14="http://schemas.microsoft.com/office/powerpoint/2010/main" val="197577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96" y="4406915"/>
            <a:ext cx="777240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96"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A7846CD-52FE-4571-AFDC-826D91D722F2}" type="slidenum">
              <a:rPr lang="it-IT"/>
              <a:pPr>
                <a:defRPr/>
              </a:pPr>
              <a:t>‹N›</a:t>
            </a:fld>
            <a:endParaRPr lang="it-IT"/>
          </a:p>
        </p:txBody>
      </p:sp>
    </p:spTree>
    <p:extLst>
      <p:ext uri="{BB962C8B-B14F-4D97-AF65-F5344CB8AC3E}">
        <p14:creationId xmlns:p14="http://schemas.microsoft.com/office/powerpoint/2010/main" val="1266268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99CD3C47-4AC5-40FD-B227-9ACB2DF26BF8}" type="slidenum">
              <a:rPr lang="it-IT"/>
              <a:pPr>
                <a:defRPr/>
              </a:pPr>
              <a:t>‹N›</a:t>
            </a:fld>
            <a:endParaRPr lang="it-IT"/>
          </a:p>
        </p:txBody>
      </p:sp>
    </p:spTree>
    <p:extLst>
      <p:ext uri="{BB962C8B-B14F-4D97-AF65-F5344CB8AC3E}">
        <p14:creationId xmlns:p14="http://schemas.microsoft.com/office/powerpoint/2010/main" val="27563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3"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10" y="1535113"/>
            <a:ext cx="40400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10" y="2174875"/>
            <a:ext cx="40400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Segnaposto piè di pagina 7"/>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Segnaposto numero diapositiva 8"/>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5197A2D5-E9B6-459F-B58F-5F11BBD8003E}" type="slidenum">
              <a:rPr lang="it-IT"/>
              <a:pPr>
                <a:defRPr/>
              </a:pPr>
              <a:t>‹N›</a:t>
            </a:fld>
            <a:endParaRPr lang="it-IT"/>
          </a:p>
        </p:txBody>
      </p:sp>
    </p:spTree>
    <p:extLst>
      <p:ext uri="{BB962C8B-B14F-4D97-AF65-F5344CB8AC3E}">
        <p14:creationId xmlns:p14="http://schemas.microsoft.com/office/powerpoint/2010/main" val="219550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piè di pagina 3"/>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numero diapositiva 4"/>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305A20ED-E12F-4BEA-87EE-EC5DB8C0141C}" type="slidenum">
              <a:rPr lang="it-IT"/>
              <a:pPr>
                <a:defRPr/>
              </a:pPr>
              <a:t>‹N›</a:t>
            </a:fld>
            <a:endParaRPr lang="it-IT"/>
          </a:p>
        </p:txBody>
      </p:sp>
    </p:spTree>
    <p:extLst>
      <p:ext uri="{BB962C8B-B14F-4D97-AF65-F5344CB8AC3E}">
        <p14:creationId xmlns:p14="http://schemas.microsoft.com/office/powerpoint/2010/main" val="275401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3" name="Segnaposto piè di pagina 2"/>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numero diapositiva 3"/>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8CAFA9A-9329-4CDA-91F2-B9EC9DFE1A9D}" type="slidenum">
              <a:rPr lang="it-IT"/>
              <a:pPr>
                <a:defRPr/>
              </a:pPr>
              <a:t>‹N›</a:t>
            </a:fld>
            <a:endParaRPr lang="it-IT"/>
          </a:p>
        </p:txBody>
      </p:sp>
    </p:spTree>
    <p:extLst>
      <p:ext uri="{BB962C8B-B14F-4D97-AF65-F5344CB8AC3E}">
        <p14:creationId xmlns:p14="http://schemas.microsoft.com/office/powerpoint/2010/main" val="168040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2"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7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2" y="143511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4D13F22A-E3FC-4270-B991-7E1DA4426061}" type="slidenum">
              <a:rPr lang="it-IT"/>
              <a:pPr>
                <a:defRPr/>
              </a:pPr>
              <a:t>‹N›</a:t>
            </a:fld>
            <a:endParaRPr lang="it-IT"/>
          </a:p>
        </p:txBody>
      </p:sp>
    </p:spTree>
    <p:extLst>
      <p:ext uri="{BB962C8B-B14F-4D97-AF65-F5344CB8AC3E}">
        <p14:creationId xmlns:p14="http://schemas.microsoft.com/office/powerpoint/2010/main" val="37170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036A1145-9ECA-4191-80E3-A5D21F698C17}" type="slidenum">
              <a:rPr lang="it-IT"/>
              <a:pPr>
                <a:defRPr/>
              </a:pPr>
              <a:t>‹N›</a:t>
            </a:fld>
            <a:endParaRPr lang="it-IT"/>
          </a:p>
        </p:txBody>
      </p:sp>
    </p:spTree>
    <p:extLst>
      <p:ext uri="{BB962C8B-B14F-4D97-AF65-F5344CB8AC3E}">
        <p14:creationId xmlns:p14="http://schemas.microsoft.com/office/powerpoint/2010/main" val="224283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EC47AF54-F454-4859-9F4A-999A6F0981B2}" type="slidenum">
              <a:rPr lang="it-IT"/>
              <a:pPr>
                <a:defRPr/>
              </a:pPr>
              <a:t>‹N›</a:t>
            </a:fld>
            <a:endParaRPr lang="it-IT"/>
          </a:p>
        </p:txBody>
      </p:sp>
    </p:spTree>
    <p:extLst>
      <p:ext uri="{BB962C8B-B14F-4D97-AF65-F5344CB8AC3E}">
        <p14:creationId xmlns:p14="http://schemas.microsoft.com/office/powerpoint/2010/main" val="286684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2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5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cs typeface="Arial" charset="0"/>
              </a:defRPr>
            </a:lvl1pPr>
          </a:lstStyle>
          <a:p>
            <a:pPr>
              <a:defRPr/>
            </a:pPr>
            <a:fld id="{BF521C52-B749-4B82-ABAE-3C5AD84CF439}" type="slidenum">
              <a:rPr lang="it-IT"/>
              <a:pPr>
                <a:defRPr/>
              </a:pPr>
              <a:t>‹N›</a:t>
            </a:fld>
            <a:endParaRPr lang="it-IT"/>
          </a:p>
        </p:txBody>
      </p:sp>
    </p:spTree>
    <p:extLst>
      <p:ext uri="{BB962C8B-B14F-4D97-AF65-F5344CB8AC3E}">
        <p14:creationId xmlns:p14="http://schemas.microsoft.com/office/powerpoint/2010/main" val="549528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2"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3448962-2433-45E6-AB36-662EDF856637}" type="slidenum">
              <a:rPr lang="it-IT"/>
              <a:pPr>
                <a:defRPr/>
              </a:pPr>
              <a:t>‹N›</a:t>
            </a:fld>
            <a:endParaRPr lang="it-IT"/>
          </a:p>
        </p:txBody>
      </p:sp>
    </p:spTree>
    <p:extLst>
      <p:ext uri="{BB962C8B-B14F-4D97-AF65-F5344CB8AC3E}">
        <p14:creationId xmlns:p14="http://schemas.microsoft.com/office/powerpoint/2010/main" val="4258978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5" y="609601"/>
            <a:ext cx="7772401"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8"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77CD4280-3E32-4A79-AC5E-B7EA16B2DF18}" type="slidenum">
              <a:rPr lang="it-IT"/>
              <a:pPr>
                <a:defRPr/>
              </a:pPr>
              <a:t>‹N›</a:t>
            </a:fld>
            <a:endParaRPr lang="it-IT"/>
          </a:p>
        </p:txBody>
      </p:sp>
    </p:spTree>
    <p:extLst>
      <p:ext uri="{BB962C8B-B14F-4D97-AF65-F5344CB8AC3E}">
        <p14:creationId xmlns:p14="http://schemas.microsoft.com/office/powerpoint/2010/main" val="3820316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6430" y="350838"/>
            <a:ext cx="7780337" cy="914400"/>
          </a:xfrm>
        </p:spPr>
        <p:txBody>
          <a:bodyPr/>
          <a:lstStyle/>
          <a:p>
            <a:r>
              <a:rPr lang="it-IT"/>
              <a:t>Fare clic per modificare lo stile del titolo</a:t>
            </a:r>
          </a:p>
        </p:txBody>
      </p:sp>
      <p:sp>
        <p:nvSpPr>
          <p:cNvPr id="3" name="Segnaposto tabella 2"/>
          <p:cNvSpPr>
            <a:spLocks noGrp="1"/>
          </p:cNvSpPr>
          <p:nvPr>
            <p:ph type="tbl" idx="1"/>
          </p:nvPr>
        </p:nvSpPr>
        <p:spPr>
          <a:xfrm>
            <a:off x="506430" y="1431925"/>
            <a:ext cx="7780337" cy="4419600"/>
          </a:xfrm>
        </p:spPr>
        <p:txBody>
          <a:bodyPr/>
          <a:lstStyle/>
          <a:p>
            <a:pPr lvl="0"/>
            <a:endParaRPr lang="it-IT" noProof="0"/>
          </a:p>
        </p:txBody>
      </p:sp>
    </p:spTree>
    <p:extLst>
      <p:ext uri="{BB962C8B-B14F-4D97-AF65-F5344CB8AC3E}">
        <p14:creationId xmlns:p14="http://schemas.microsoft.com/office/powerpoint/2010/main" val="3074938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it-IT"/>
              <a:t>Fare clic per modificare lo stile del sottotitolo dello schema</a:t>
            </a:r>
          </a:p>
        </p:txBody>
      </p:sp>
      <p:sp>
        <p:nvSpPr>
          <p:cNvPr id="4" name="Rectangle 8"/>
          <p:cNvSpPr>
            <a:spLocks noGrp="1" noChangeArrowheads="1"/>
          </p:cNvSpPr>
          <p:nvPr>
            <p:ph type="sldNum" idx="10"/>
          </p:nvPr>
        </p:nvSpPr>
        <p:spPr>
          <a:ln/>
        </p:spPr>
        <p:txBody>
          <a:bodyPr/>
          <a:lstStyle>
            <a:lvl1pPr>
              <a:defRPr/>
            </a:lvl1pPr>
          </a:lstStyle>
          <a:p>
            <a:pPr>
              <a:defRPr/>
            </a:pPr>
            <a:fld id="{150B8CA8-705B-4DE5-8C5A-68B19E31EDAF}" type="slidenum">
              <a:rPr lang="it-IT"/>
              <a:pPr>
                <a:defRPr/>
              </a:pPr>
              <a:t>‹N›</a:t>
            </a:fld>
            <a:endParaRPr lang="it-IT"/>
          </a:p>
        </p:txBody>
      </p:sp>
    </p:spTree>
    <p:extLst>
      <p:ext uri="{BB962C8B-B14F-4D97-AF65-F5344CB8AC3E}">
        <p14:creationId xmlns:p14="http://schemas.microsoft.com/office/powerpoint/2010/main" val="1902898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sldNum" idx="10"/>
          </p:nvPr>
        </p:nvSpPr>
        <p:spPr>
          <a:ln/>
        </p:spPr>
        <p:txBody>
          <a:bodyPr/>
          <a:lstStyle>
            <a:lvl1pPr>
              <a:defRPr/>
            </a:lvl1pPr>
          </a:lstStyle>
          <a:p>
            <a:pPr>
              <a:defRPr/>
            </a:pPr>
            <a:fld id="{26F64C39-BF42-48AF-9C11-7687513D5B5E}" type="slidenum">
              <a:rPr lang="it-IT"/>
              <a:pPr>
                <a:defRPr/>
              </a:pPr>
              <a:t>‹N›</a:t>
            </a:fld>
            <a:endParaRPr lang="it-IT"/>
          </a:p>
        </p:txBody>
      </p:sp>
    </p:spTree>
    <p:extLst>
      <p:ext uri="{BB962C8B-B14F-4D97-AF65-F5344CB8AC3E}">
        <p14:creationId xmlns:p14="http://schemas.microsoft.com/office/powerpoint/2010/main" val="1735294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556"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it-IT"/>
              <a:t>Fare clic per modificare stili del testo dello schema</a:t>
            </a:r>
          </a:p>
        </p:txBody>
      </p:sp>
      <p:sp>
        <p:nvSpPr>
          <p:cNvPr id="4" name="Rectangle 8"/>
          <p:cNvSpPr>
            <a:spLocks noGrp="1" noChangeArrowheads="1"/>
          </p:cNvSpPr>
          <p:nvPr>
            <p:ph type="sldNum" idx="10"/>
          </p:nvPr>
        </p:nvSpPr>
        <p:spPr>
          <a:ln/>
        </p:spPr>
        <p:txBody>
          <a:bodyPr/>
          <a:lstStyle>
            <a:lvl1pPr>
              <a:defRPr/>
            </a:lvl1pPr>
          </a:lstStyle>
          <a:p>
            <a:pPr>
              <a:defRPr/>
            </a:pPr>
            <a:fld id="{40E61A55-C2BE-47EB-A1A7-C7CA85A68A99}" type="slidenum">
              <a:rPr lang="it-IT"/>
              <a:pPr>
                <a:defRPr/>
              </a:pPr>
              <a:t>‹N›</a:t>
            </a:fld>
            <a:endParaRPr lang="it-IT"/>
          </a:p>
        </p:txBody>
      </p:sp>
    </p:spTree>
    <p:extLst>
      <p:ext uri="{BB962C8B-B14F-4D97-AF65-F5344CB8AC3E}">
        <p14:creationId xmlns:p14="http://schemas.microsoft.com/office/powerpoint/2010/main" val="2454868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1" y="1981202"/>
            <a:ext cx="3808413" cy="42338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981202"/>
            <a:ext cx="3808412" cy="42338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sldNum" idx="10"/>
          </p:nvPr>
        </p:nvSpPr>
        <p:spPr>
          <a:ln/>
        </p:spPr>
        <p:txBody>
          <a:bodyPr/>
          <a:lstStyle>
            <a:lvl1pPr>
              <a:defRPr/>
            </a:lvl1pPr>
          </a:lstStyle>
          <a:p>
            <a:pPr>
              <a:defRPr/>
            </a:pPr>
            <a:fld id="{3FDF2E8F-992D-46A0-A9CE-90A8DB93CC99}" type="slidenum">
              <a:rPr lang="it-IT"/>
              <a:pPr>
                <a:defRPr/>
              </a:pPr>
              <a:t>‹N›</a:t>
            </a:fld>
            <a:endParaRPr lang="it-IT"/>
          </a:p>
        </p:txBody>
      </p:sp>
    </p:spTree>
    <p:extLst>
      <p:ext uri="{BB962C8B-B14F-4D97-AF65-F5344CB8AC3E}">
        <p14:creationId xmlns:p14="http://schemas.microsoft.com/office/powerpoint/2010/main" val="727597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sldNum" idx="10"/>
          </p:nvPr>
        </p:nvSpPr>
        <p:spPr>
          <a:ln/>
        </p:spPr>
        <p:txBody>
          <a:bodyPr/>
          <a:lstStyle>
            <a:lvl1pPr>
              <a:defRPr/>
            </a:lvl1pPr>
          </a:lstStyle>
          <a:p>
            <a:pPr>
              <a:defRPr/>
            </a:pPr>
            <a:fld id="{D9249B57-844C-41CB-A537-2911D37BB44C}" type="slidenum">
              <a:rPr lang="it-IT"/>
              <a:pPr>
                <a:defRPr/>
              </a:pPr>
              <a:t>‹N›</a:t>
            </a:fld>
            <a:endParaRPr lang="it-IT"/>
          </a:p>
        </p:txBody>
      </p:sp>
    </p:spTree>
    <p:extLst>
      <p:ext uri="{BB962C8B-B14F-4D97-AF65-F5344CB8AC3E}">
        <p14:creationId xmlns:p14="http://schemas.microsoft.com/office/powerpoint/2010/main" val="363751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sldNum" idx="10"/>
          </p:nvPr>
        </p:nvSpPr>
        <p:spPr>
          <a:ln/>
        </p:spPr>
        <p:txBody>
          <a:bodyPr/>
          <a:lstStyle>
            <a:lvl1pPr>
              <a:defRPr/>
            </a:lvl1pPr>
          </a:lstStyle>
          <a:p>
            <a:pPr>
              <a:defRPr/>
            </a:pPr>
            <a:fld id="{D5E79137-5701-458C-A2BA-231F5F920595}" type="slidenum">
              <a:rPr lang="it-IT"/>
              <a:pPr>
                <a:defRPr/>
              </a:pPr>
              <a:t>‹N›</a:t>
            </a:fld>
            <a:endParaRPr lang="it-IT"/>
          </a:p>
        </p:txBody>
      </p:sp>
    </p:spTree>
    <p:extLst>
      <p:ext uri="{BB962C8B-B14F-4D97-AF65-F5344CB8AC3E}">
        <p14:creationId xmlns:p14="http://schemas.microsoft.com/office/powerpoint/2010/main" val="891827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7FDCAE86-3100-4758-9216-DDEF5A952BCF}" type="slidenum">
              <a:rPr lang="it-IT"/>
              <a:pPr>
                <a:defRPr/>
              </a:pPr>
              <a:t>‹N›</a:t>
            </a:fld>
            <a:endParaRPr lang="it-IT"/>
          </a:p>
        </p:txBody>
      </p:sp>
    </p:spTree>
    <p:extLst>
      <p:ext uri="{BB962C8B-B14F-4D97-AF65-F5344CB8AC3E}">
        <p14:creationId xmlns:p14="http://schemas.microsoft.com/office/powerpoint/2010/main" val="306267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8"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9" name="Rectangle 8"/>
          <p:cNvSpPr>
            <a:spLocks noGrp="1" noChangeArrowheads="1"/>
          </p:cNvSpPr>
          <p:nvPr>
            <p:ph type="sldNum" sz="quarter" idx="12"/>
          </p:nvPr>
        </p:nvSpPr>
        <p:spPr/>
        <p:txBody>
          <a:bodyPr/>
          <a:lstStyle>
            <a:lvl1pPr>
              <a:defRPr>
                <a:cs typeface="Arial" charset="0"/>
              </a:defRPr>
            </a:lvl1pPr>
          </a:lstStyle>
          <a:p>
            <a:pPr>
              <a:defRPr/>
            </a:pPr>
            <a:fld id="{FE0ECEED-09E6-42B2-B88E-B418587F5A61}" type="slidenum">
              <a:rPr lang="it-IT"/>
              <a:pPr>
                <a:defRPr/>
              </a:pPr>
              <a:t>‹N›</a:t>
            </a:fld>
            <a:endParaRPr lang="it-IT"/>
          </a:p>
        </p:txBody>
      </p:sp>
    </p:spTree>
    <p:extLst>
      <p:ext uri="{BB962C8B-B14F-4D97-AF65-F5344CB8AC3E}">
        <p14:creationId xmlns:p14="http://schemas.microsoft.com/office/powerpoint/2010/main" val="3521338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778"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a:t>Fare clic per modificare stili del testo dello schema</a:t>
            </a:r>
          </a:p>
        </p:txBody>
      </p:sp>
      <p:sp>
        <p:nvSpPr>
          <p:cNvPr id="5" name="Rectangle 8"/>
          <p:cNvSpPr>
            <a:spLocks noGrp="1" noChangeArrowheads="1"/>
          </p:cNvSpPr>
          <p:nvPr>
            <p:ph type="sldNum" idx="10"/>
          </p:nvPr>
        </p:nvSpPr>
        <p:spPr>
          <a:ln/>
        </p:spPr>
        <p:txBody>
          <a:bodyPr/>
          <a:lstStyle>
            <a:lvl1pPr>
              <a:defRPr/>
            </a:lvl1pPr>
          </a:lstStyle>
          <a:p>
            <a:pPr>
              <a:defRPr/>
            </a:pPr>
            <a:fld id="{573963C7-86A1-48AB-A814-5B6393F3E80C}" type="slidenum">
              <a:rPr lang="it-IT"/>
              <a:pPr>
                <a:defRPr/>
              </a:pPr>
              <a:t>‹N›</a:t>
            </a:fld>
            <a:endParaRPr lang="it-IT"/>
          </a:p>
        </p:txBody>
      </p:sp>
    </p:spTree>
    <p:extLst>
      <p:ext uri="{BB962C8B-B14F-4D97-AF65-F5344CB8AC3E}">
        <p14:creationId xmlns:p14="http://schemas.microsoft.com/office/powerpoint/2010/main" val="1621007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a:t>Fare clic per modificare stili del testo dello schema</a:t>
            </a:r>
          </a:p>
        </p:txBody>
      </p:sp>
      <p:sp>
        <p:nvSpPr>
          <p:cNvPr id="5" name="Rectangle 8"/>
          <p:cNvSpPr>
            <a:spLocks noGrp="1" noChangeArrowheads="1"/>
          </p:cNvSpPr>
          <p:nvPr>
            <p:ph type="sldNum" idx="10"/>
          </p:nvPr>
        </p:nvSpPr>
        <p:spPr>
          <a:ln/>
        </p:spPr>
        <p:txBody>
          <a:bodyPr/>
          <a:lstStyle>
            <a:lvl1pPr>
              <a:defRPr/>
            </a:lvl1pPr>
          </a:lstStyle>
          <a:p>
            <a:pPr>
              <a:defRPr/>
            </a:pPr>
            <a:fld id="{0242991B-C707-4165-A29E-0A68808D4B43}" type="slidenum">
              <a:rPr lang="it-IT"/>
              <a:pPr>
                <a:defRPr/>
              </a:pPr>
              <a:t>‹N›</a:t>
            </a:fld>
            <a:endParaRPr lang="it-IT"/>
          </a:p>
        </p:txBody>
      </p:sp>
    </p:spTree>
    <p:extLst>
      <p:ext uri="{BB962C8B-B14F-4D97-AF65-F5344CB8AC3E}">
        <p14:creationId xmlns:p14="http://schemas.microsoft.com/office/powerpoint/2010/main" val="731500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sldNum" idx="10"/>
          </p:nvPr>
        </p:nvSpPr>
        <p:spPr>
          <a:ln/>
        </p:spPr>
        <p:txBody>
          <a:bodyPr/>
          <a:lstStyle>
            <a:lvl1pPr>
              <a:defRPr/>
            </a:lvl1pPr>
          </a:lstStyle>
          <a:p>
            <a:pPr>
              <a:defRPr/>
            </a:pPr>
            <a:fld id="{F2760DB6-4663-4686-9466-61CF148A057D}" type="slidenum">
              <a:rPr lang="it-IT"/>
              <a:pPr>
                <a:defRPr/>
              </a:pPr>
              <a:t>‹N›</a:t>
            </a:fld>
            <a:endParaRPr lang="it-IT"/>
          </a:p>
        </p:txBody>
      </p:sp>
    </p:spTree>
    <p:extLst>
      <p:ext uri="{BB962C8B-B14F-4D97-AF65-F5344CB8AC3E}">
        <p14:creationId xmlns:p14="http://schemas.microsoft.com/office/powerpoint/2010/main" val="358118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3513" y="465140"/>
            <a:ext cx="1941512" cy="57499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1" y="465140"/>
            <a:ext cx="5675313" cy="57499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sldNum" idx="10"/>
          </p:nvPr>
        </p:nvSpPr>
        <p:spPr>
          <a:ln/>
        </p:spPr>
        <p:txBody>
          <a:bodyPr/>
          <a:lstStyle>
            <a:lvl1pPr>
              <a:defRPr/>
            </a:lvl1pPr>
          </a:lstStyle>
          <a:p>
            <a:pPr>
              <a:defRPr/>
            </a:pPr>
            <a:fld id="{44E5E077-344A-4502-9374-583D4EAC7B91}" type="slidenum">
              <a:rPr lang="it-IT"/>
              <a:pPr>
                <a:defRPr/>
              </a:pPr>
              <a:t>‹N›</a:t>
            </a:fld>
            <a:endParaRPr lang="it-IT"/>
          </a:p>
        </p:txBody>
      </p:sp>
    </p:spTree>
    <p:extLst>
      <p:ext uri="{BB962C8B-B14F-4D97-AF65-F5344CB8AC3E}">
        <p14:creationId xmlns:p14="http://schemas.microsoft.com/office/powerpoint/2010/main" val="2419823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49" y="1552593"/>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5413" name="Rectangle 5"/>
          <p:cNvSpPr>
            <a:spLocks noGrp="1" noChangeArrowheads="1"/>
          </p:cNvSpPr>
          <p:nvPr>
            <p:ph type="ctrTitle" sz="quarter"/>
          </p:nvPr>
        </p:nvSpPr>
        <p:spPr>
          <a:xfrm>
            <a:off x="1293996" y="762000"/>
            <a:ext cx="7772401" cy="1143000"/>
          </a:xfrm>
        </p:spPr>
        <p:txBody>
          <a:bodyPr anchor="b"/>
          <a:lstStyle>
            <a:lvl1pPr>
              <a:defRPr/>
            </a:lvl1pPr>
          </a:lstStyle>
          <a:p>
            <a:pPr lvl="0"/>
            <a:r>
              <a:rPr lang="it-IT" noProof="0"/>
              <a:t>Fare clic per modificare lo stile del titolo dello schema</a:t>
            </a:r>
          </a:p>
        </p:txBody>
      </p:sp>
      <p:sp>
        <p:nvSpPr>
          <p:cNvPr id="14541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a:t>Fare clic per modificare lo stile del sottotitolo dello schema</a:t>
            </a:r>
          </a:p>
        </p:txBody>
      </p:sp>
      <p:sp>
        <p:nvSpPr>
          <p:cNvPr id="7" name="Rectangle 7"/>
          <p:cNvSpPr>
            <a:spLocks noGrp="1" noChangeArrowheads="1"/>
          </p:cNvSpPr>
          <p:nvPr>
            <p:ph type="dt" sz="quarter"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Rectangle 8"/>
          <p:cNvSpPr>
            <a:spLocks noGrp="1" noChangeArrowheads="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Rectangle 9"/>
          <p:cNvSpPr>
            <a:spLocks noGrp="1" noChangeArrowheads="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5648D8C-DAB3-4A11-A60B-59F862C307C2}" type="slidenum">
              <a:rPr lang="it-IT"/>
              <a:pPr>
                <a:defRPr/>
              </a:pPr>
              <a:t>‹N›</a:t>
            </a:fld>
            <a:endParaRPr lang="it-IT"/>
          </a:p>
        </p:txBody>
      </p:sp>
    </p:spTree>
    <p:extLst>
      <p:ext uri="{BB962C8B-B14F-4D97-AF65-F5344CB8AC3E}">
        <p14:creationId xmlns:p14="http://schemas.microsoft.com/office/powerpoint/2010/main" val="1940366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8D27C3E8-F65C-4B6D-9279-D8648E19DABE}" type="slidenum">
              <a:rPr lang="it-IT"/>
              <a:pPr>
                <a:defRPr/>
              </a:pPr>
              <a:t>‹N›</a:t>
            </a:fld>
            <a:endParaRPr lang="it-IT"/>
          </a:p>
        </p:txBody>
      </p:sp>
    </p:spTree>
    <p:extLst>
      <p:ext uri="{BB962C8B-B14F-4D97-AF65-F5344CB8AC3E}">
        <p14:creationId xmlns:p14="http://schemas.microsoft.com/office/powerpoint/2010/main" val="264726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96" y="4406915"/>
            <a:ext cx="777240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96"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A7846CD-52FE-4571-AFDC-826D91D722F2}" type="slidenum">
              <a:rPr lang="it-IT"/>
              <a:pPr>
                <a:defRPr/>
              </a:pPr>
              <a:t>‹N›</a:t>
            </a:fld>
            <a:endParaRPr lang="it-IT"/>
          </a:p>
        </p:txBody>
      </p:sp>
    </p:spTree>
    <p:extLst>
      <p:ext uri="{BB962C8B-B14F-4D97-AF65-F5344CB8AC3E}">
        <p14:creationId xmlns:p14="http://schemas.microsoft.com/office/powerpoint/2010/main" val="1526433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99CD3C47-4AC5-40FD-B227-9ACB2DF26BF8}" type="slidenum">
              <a:rPr lang="it-IT"/>
              <a:pPr>
                <a:defRPr/>
              </a:pPr>
              <a:t>‹N›</a:t>
            </a:fld>
            <a:endParaRPr lang="it-IT"/>
          </a:p>
        </p:txBody>
      </p:sp>
    </p:spTree>
    <p:extLst>
      <p:ext uri="{BB962C8B-B14F-4D97-AF65-F5344CB8AC3E}">
        <p14:creationId xmlns:p14="http://schemas.microsoft.com/office/powerpoint/2010/main" val="1455872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3"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10" y="1535113"/>
            <a:ext cx="40400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10" y="2174875"/>
            <a:ext cx="40400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Segnaposto piè di pagina 7"/>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Segnaposto numero diapositiva 8"/>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5197A2D5-E9B6-459F-B58F-5F11BBD8003E}" type="slidenum">
              <a:rPr lang="it-IT"/>
              <a:pPr>
                <a:defRPr/>
              </a:pPr>
              <a:t>‹N›</a:t>
            </a:fld>
            <a:endParaRPr lang="it-IT"/>
          </a:p>
        </p:txBody>
      </p:sp>
    </p:spTree>
    <p:extLst>
      <p:ext uri="{BB962C8B-B14F-4D97-AF65-F5344CB8AC3E}">
        <p14:creationId xmlns:p14="http://schemas.microsoft.com/office/powerpoint/2010/main" val="3284487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piè di pagina 3"/>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numero diapositiva 4"/>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305A20ED-E12F-4BEA-87EE-EC5DB8C0141C}" type="slidenum">
              <a:rPr lang="it-IT"/>
              <a:pPr>
                <a:defRPr/>
              </a:pPr>
              <a:t>‹N›</a:t>
            </a:fld>
            <a:endParaRPr lang="it-IT"/>
          </a:p>
        </p:txBody>
      </p:sp>
    </p:spTree>
    <p:extLst>
      <p:ext uri="{BB962C8B-B14F-4D97-AF65-F5344CB8AC3E}">
        <p14:creationId xmlns:p14="http://schemas.microsoft.com/office/powerpoint/2010/main" val="290406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4"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5" name="Rectangle 8"/>
          <p:cNvSpPr>
            <a:spLocks noGrp="1" noChangeArrowheads="1"/>
          </p:cNvSpPr>
          <p:nvPr>
            <p:ph type="sldNum" sz="quarter" idx="12"/>
          </p:nvPr>
        </p:nvSpPr>
        <p:spPr/>
        <p:txBody>
          <a:bodyPr/>
          <a:lstStyle>
            <a:lvl1pPr>
              <a:defRPr>
                <a:cs typeface="Arial" charset="0"/>
              </a:defRPr>
            </a:lvl1pPr>
          </a:lstStyle>
          <a:p>
            <a:pPr>
              <a:defRPr/>
            </a:pPr>
            <a:fld id="{50335198-8B24-4DA8-863C-4BD1C6609061}" type="slidenum">
              <a:rPr lang="it-IT"/>
              <a:pPr>
                <a:defRPr/>
              </a:pPr>
              <a:t>‹N›</a:t>
            </a:fld>
            <a:endParaRPr lang="it-IT"/>
          </a:p>
        </p:txBody>
      </p:sp>
    </p:spTree>
    <p:extLst>
      <p:ext uri="{BB962C8B-B14F-4D97-AF65-F5344CB8AC3E}">
        <p14:creationId xmlns:p14="http://schemas.microsoft.com/office/powerpoint/2010/main" val="75529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3" name="Segnaposto piè di pagina 2"/>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numero diapositiva 3"/>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8CAFA9A-9329-4CDA-91F2-B9EC9DFE1A9D}" type="slidenum">
              <a:rPr lang="it-IT"/>
              <a:pPr>
                <a:defRPr/>
              </a:pPr>
              <a:t>‹N›</a:t>
            </a:fld>
            <a:endParaRPr lang="it-IT"/>
          </a:p>
        </p:txBody>
      </p:sp>
    </p:spTree>
    <p:extLst>
      <p:ext uri="{BB962C8B-B14F-4D97-AF65-F5344CB8AC3E}">
        <p14:creationId xmlns:p14="http://schemas.microsoft.com/office/powerpoint/2010/main" val="677004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2"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7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2" y="143511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4D13F22A-E3FC-4270-B991-7E1DA4426061}" type="slidenum">
              <a:rPr lang="it-IT"/>
              <a:pPr>
                <a:defRPr/>
              </a:pPr>
              <a:t>‹N›</a:t>
            </a:fld>
            <a:endParaRPr lang="it-IT"/>
          </a:p>
        </p:txBody>
      </p:sp>
    </p:spTree>
    <p:extLst>
      <p:ext uri="{BB962C8B-B14F-4D97-AF65-F5344CB8AC3E}">
        <p14:creationId xmlns:p14="http://schemas.microsoft.com/office/powerpoint/2010/main" val="2575014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036A1145-9ECA-4191-80E3-A5D21F698C17}" type="slidenum">
              <a:rPr lang="it-IT"/>
              <a:pPr>
                <a:defRPr/>
              </a:pPr>
              <a:t>‹N›</a:t>
            </a:fld>
            <a:endParaRPr lang="it-IT"/>
          </a:p>
        </p:txBody>
      </p:sp>
    </p:spTree>
    <p:extLst>
      <p:ext uri="{BB962C8B-B14F-4D97-AF65-F5344CB8AC3E}">
        <p14:creationId xmlns:p14="http://schemas.microsoft.com/office/powerpoint/2010/main" val="1242914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EC47AF54-F454-4859-9F4A-999A6F0981B2}" type="slidenum">
              <a:rPr lang="it-IT"/>
              <a:pPr>
                <a:defRPr/>
              </a:pPr>
              <a:t>‹N›</a:t>
            </a:fld>
            <a:endParaRPr lang="it-IT"/>
          </a:p>
        </p:txBody>
      </p:sp>
    </p:spTree>
    <p:extLst>
      <p:ext uri="{BB962C8B-B14F-4D97-AF65-F5344CB8AC3E}">
        <p14:creationId xmlns:p14="http://schemas.microsoft.com/office/powerpoint/2010/main" val="16922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2"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3448962-2433-45E6-AB36-662EDF856637}" type="slidenum">
              <a:rPr lang="it-IT"/>
              <a:pPr>
                <a:defRPr/>
              </a:pPr>
              <a:t>‹N›</a:t>
            </a:fld>
            <a:endParaRPr lang="it-IT"/>
          </a:p>
        </p:txBody>
      </p:sp>
    </p:spTree>
    <p:extLst>
      <p:ext uri="{BB962C8B-B14F-4D97-AF65-F5344CB8AC3E}">
        <p14:creationId xmlns:p14="http://schemas.microsoft.com/office/powerpoint/2010/main" val="2564536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5" y="609601"/>
            <a:ext cx="7772401"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8"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77CD4280-3E32-4A79-AC5E-B7EA16B2DF18}" type="slidenum">
              <a:rPr lang="it-IT"/>
              <a:pPr>
                <a:defRPr/>
              </a:pPr>
              <a:t>‹N›</a:t>
            </a:fld>
            <a:endParaRPr lang="it-IT"/>
          </a:p>
        </p:txBody>
      </p:sp>
    </p:spTree>
    <p:extLst>
      <p:ext uri="{BB962C8B-B14F-4D97-AF65-F5344CB8AC3E}">
        <p14:creationId xmlns:p14="http://schemas.microsoft.com/office/powerpoint/2010/main" val="251825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6430" y="350838"/>
            <a:ext cx="7780337" cy="914400"/>
          </a:xfrm>
        </p:spPr>
        <p:txBody>
          <a:bodyPr/>
          <a:lstStyle/>
          <a:p>
            <a:r>
              <a:rPr lang="it-IT"/>
              <a:t>Fare clic per modificare lo stile del titolo</a:t>
            </a:r>
          </a:p>
        </p:txBody>
      </p:sp>
      <p:sp>
        <p:nvSpPr>
          <p:cNvPr id="3" name="Segnaposto tabella 2"/>
          <p:cNvSpPr>
            <a:spLocks noGrp="1"/>
          </p:cNvSpPr>
          <p:nvPr>
            <p:ph type="tbl" idx="1"/>
          </p:nvPr>
        </p:nvSpPr>
        <p:spPr>
          <a:xfrm>
            <a:off x="506430" y="1431925"/>
            <a:ext cx="7780337" cy="4419600"/>
          </a:xfrm>
        </p:spPr>
        <p:txBody>
          <a:bodyPr/>
          <a:lstStyle/>
          <a:p>
            <a:pPr lvl="0"/>
            <a:endParaRPr lang="it-IT" noProof="0"/>
          </a:p>
        </p:txBody>
      </p:sp>
    </p:spTree>
    <p:extLst>
      <p:ext uri="{BB962C8B-B14F-4D97-AF65-F5344CB8AC3E}">
        <p14:creationId xmlns:p14="http://schemas.microsoft.com/office/powerpoint/2010/main" val="3403874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49" y="1552593"/>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5413" name="Rectangle 5"/>
          <p:cNvSpPr>
            <a:spLocks noGrp="1" noChangeArrowheads="1"/>
          </p:cNvSpPr>
          <p:nvPr>
            <p:ph type="ctrTitle" sz="quarter"/>
          </p:nvPr>
        </p:nvSpPr>
        <p:spPr>
          <a:xfrm>
            <a:off x="1293996" y="762000"/>
            <a:ext cx="7772401" cy="1143000"/>
          </a:xfrm>
        </p:spPr>
        <p:txBody>
          <a:bodyPr anchor="b"/>
          <a:lstStyle>
            <a:lvl1pPr>
              <a:defRPr/>
            </a:lvl1pPr>
          </a:lstStyle>
          <a:p>
            <a:pPr lvl="0"/>
            <a:r>
              <a:rPr lang="it-IT" noProof="0"/>
              <a:t>Fare clic per modificare lo stile del titolo dello schema</a:t>
            </a:r>
          </a:p>
        </p:txBody>
      </p:sp>
      <p:sp>
        <p:nvSpPr>
          <p:cNvPr id="14541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a:t>Fare clic per modificare lo stile del sottotitolo dello schema</a:t>
            </a:r>
          </a:p>
        </p:txBody>
      </p:sp>
      <p:sp>
        <p:nvSpPr>
          <p:cNvPr id="7" name="Rectangle 7"/>
          <p:cNvSpPr>
            <a:spLocks noGrp="1" noChangeArrowheads="1"/>
          </p:cNvSpPr>
          <p:nvPr>
            <p:ph type="dt" sz="quarter"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Rectangle 8"/>
          <p:cNvSpPr>
            <a:spLocks noGrp="1" noChangeArrowheads="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Rectangle 9"/>
          <p:cNvSpPr>
            <a:spLocks noGrp="1" noChangeArrowheads="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5648D8C-DAB3-4A11-A60B-59F862C307C2}" type="slidenum">
              <a:rPr lang="it-IT"/>
              <a:pPr>
                <a:defRPr/>
              </a:pPr>
              <a:t>‹N›</a:t>
            </a:fld>
            <a:endParaRPr lang="it-IT"/>
          </a:p>
        </p:txBody>
      </p:sp>
    </p:spTree>
    <p:extLst>
      <p:ext uri="{BB962C8B-B14F-4D97-AF65-F5344CB8AC3E}">
        <p14:creationId xmlns:p14="http://schemas.microsoft.com/office/powerpoint/2010/main" val="4079665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8D27C3E8-F65C-4B6D-9279-D8648E19DABE}" type="slidenum">
              <a:rPr lang="it-IT"/>
              <a:pPr>
                <a:defRPr/>
              </a:pPr>
              <a:t>‹N›</a:t>
            </a:fld>
            <a:endParaRPr lang="it-IT"/>
          </a:p>
        </p:txBody>
      </p:sp>
    </p:spTree>
    <p:extLst>
      <p:ext uri="{BB962C8B-B14F-4D97-AF65-F5344CB8AC3E}">
        <p14:creationId xmlns:p14="http://schemas.microsoft.com/office/powerpoint/2010/main" val="2416791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96" y="4406915"/>
            <a:ext cx="777240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96"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A7846CD-52FE-4571-AFDC-826D91D722F2}" type="slidenum">
              <a:rPr lang="it-IT"/>
              <a:pPr>
                <a:defRPr/>
              </a:pPr>
              <a:t>‹N›</a:t>
            </a:fld>
            <a:endParaRPr lang="it-IT"/>
          </a:p>
        </p:txBody>
      </p:sp>
    </p:spTree>
    <p:extLst>
      <p:ext uri="{BB962C8B-B14F-4D97-AF65-F5344CB8AC3E}">
        <p14:creationId xmlns:p14="http://schemas.microsoft.com/office/powerpoint/2010/main" val="70398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3"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4" name="Rectangle 8"/>
          <p:cNvSpPr>
            <a:spLocks noGrp="1" noChangeArrowheads="1"/>
          </p:cNvSpPr>
          <p:nvPr>
            <p:ph type="sldNum" sz="quarter" idx="12"/>
          </p:nvPr>
        </p:nvSpPr>
        <p:spPr/>
        <p:txBody>
          <a:bodyPr/>
          <a:lstStyle>
            <a:lvl1pPr>
              <a:defRPr>
                <a:cs typeface="Arial" charset="0"/>
              </a:defRPr>
            </a:lvl1pPr>
          </a:lstStyle>
          <a:p>
            <a:pPr>
              <a:defRPr/>
            </a:pPr>
            <a:fld id="{F3412594-73B3-4638-886A-287D14F63A9E}" type="slidenum">
              <a:rPr lang="it-IT"/>
              <a:pPr>
                <a:defRPr/>
              </a:pPr>
              <a:t>‹N›</a:t>
            </a:fld>
            <a:endParaRPr lang="it-IT"/>
          </a:p>
        </p:txBody>
      </p:sp>
    </p:spTree>
    <p:extLst>
      <p:ext uri="{BB962C8B-B14F-4D97-AF65-F5344CB8AC3E}">
        <p14:creationId xmlns:p14="http://schemas.microsoft.com/office/powerpoint/2010/main" val="633661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99CD3C47-4AC5-40FD-B227-9ACB2DF26BF8}" type="slidenum">
              <a:rPr lang="it-IT"/>
              <a:pPr>
                <a:defRPr/>
              </a:pPr>
              <a:t>‹N›</a:t>
            </a:fld>
            <a:endParaRPr lang="it-IT"/>
          </a:p>
        </p:txBody>
      </p:sp>
    </p:spTree>
    <p:extLst>
      <p:ext uri="{BB962C8B-B14F-4D97-AF65-F5344CB8AC3E}">
        <p14:creationId xmlns:p14="http://schemas.microsoft.com/office/powerpoint/2010/main" val="649319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3"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10" y="1535113"/>
            <a:ext cx="40400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10" y="2174875"/>
            <a:ext cx="40400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Segnaposto piè di pagina 7"/>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Segnaposto numero diapositiva 8"/>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5197A2D5-E9B6-459F-B58F-5F11BBD8003E}" type="slidenum">
              <a:rPr lang="it-IT"/>
              <a:pPr>
                <a:defRPr/>
              </a:pPr>
              <a:t>‹N›</a:t>
            </a:fld>
            <a:endParaRPr lang="it-IT"/>
          </a:p>
        </p:txBody>
      </p:sp>
    </p:spTree>
    <p:extLst>
      <p:ext uri="{BB962C8B-B14F-4D97-AF65-F5344CB8AC3E}">
        <p14:creationId xmlns:p14="http://schemas.microsoft.com/office/powerpoint/2010/main" val="241032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piè di pagina 3"/>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numero diapositiva 4"/>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305A20ED-E12F-4BEA-87EE-EC5DB8C0141C}" type="slidenum">
              <a:rPr lang="it-IT"/>
              <a:pPr>
                <a:defRPr/>
              </a:pPr>
              <a:t>‹N›</a:t>
            </a:fld>
            <a:endParaRPr lang="it-IT"/>
          </a:p>
        </p:txBody>
      </p:sp>
    </p:spTree>
    <p:extLst>
      <p:ext uri="{BB962C8B-B14F-4D97-AF65-F5344CB8AC3E}">
        <p14:creationId xmlns:p14="http://schemas.microsoft.com/office/powerpoint/2010/main" val="3927660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3" name="Segnaposto piè di pagina 2"/>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numero diapositiva 3"/>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8CAFA9A-9329-4CDA-91F2-B9EC9DFE1A9D}" type="slidenum">
              <a:rPr lang="it-IT"/>
              <a:pPr>
                <a:defRPr/>
              </a:pPr>
              <a:t>‹N›</a:t>
            </a:fld>
            <a:endParaRPr lang="it-IT"/>
          </a:p>
        </p:txBody>
      </p:sp>
    </p:spTree>
    <p:extLst>
      <p:ext uri="{BB962C8B-B14F-4D97-AF65-F5344CB8AC3E}">
        <p14:creationId xmlns:p14="http://schemas.microsoft.com/office/powerpoint/2010/main" val="3475631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2"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7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2" y="143511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4D13F22A-E3FC-4270-B991-7E1DA4426061}" type="slidenum">
              <a:rPr lang="it-IT"/>
              <a:pPr>
                <a:defRPr/>
              </a:pPr>
              <a:t>‹N›</a:t>
            </a:fld>
            <a:endParaRPr lang="it-IT"/>
          </a:p>
        </p:txBody>
      </p:sp>
    </p:spTree>
    <p:extLst>
      <p:ext uri="{BB962C8B-B14F-4D97-AF65-F5344CB8AC3E}">
        <p14:creationId xmlns:p14="http://schemas.microsoft.com/office/powerpoint/2010/main" val="1067915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036A1145-9ECA-4191-80E3-A5D21F698C17}" type="slidenum">
              <a:rPr lang="it-IT"/>
              <a:pPr>
                <a:defRPr/>
              </a:pPr>
              <a:t>‹N›</a:t>
            </a:fld>
            <a:endParaRPr lang="it-IT"/>
          </a:p>
        </p:txBody>
      </p:sp>
    </p:spTree>
    <p:extLst>
      <p:ext uri="{BB962C8B-B14F-4D97-AF65-F5344CB8AC3E}">
        <p14:creationId xmlns:p14="http://schemas.microsoft.com/office/powerpoint/2010/main" val="1825868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EC47AF54-F454-4859-9F4A-999A6F0981B2}" type="slidenum">
              <a:rPr lang="it-IT"/>
              <a:pPr>
                <a:defRPr/>
              </a:pPr>
              <a:t>‹N›</a:t>
            </a:fld>
            <a:endParaRPr lang="it-IT"/>
          </a:p>
        </p:txBody>
      </p:sp>
    </p:spTree>
    <p:extLst>
      <p:ext uri="{BB962C8B-B14F-4D97-AF65-F5344CB8AC3E}">
        <p14:creationId xmlns:p14="http://schemas.microsoft.com/office/powerpoint/2010/main" val="27280033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2"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3448962-2433-45E6-AB36-662EDF856637}" type="slidenum">
              <a:rPr lang="it-IT"/>
              <a:pPr>
                <a:defRPr/>
              </a:pPr>
              <a:t>‹N›</a:t>
            </a:fld>
            <a:endParaRPr lang="it-IT"/>
          </a:p>
        </p:txBody>
      </p:sp>
    </p:spTree>
    <p:extLst>
      <p:ext uri="{BB962C8B-B14F-4D97-AF65-F5344CB8AC3E}">
        <p14:creationId xmlns:p14="http://schemas.microsoft.com/office/powerpoint/2010/main" val="3822000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5" y="609601"/>
            <a:ext cx="7772401"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8"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77CD4280-3E32-4A79-AC5E-B7EA16B2DF18}" type="slidenum">
              <a:rPr lang="it-IT"/>
              <a:pPr>
                <a:defRPr/>
              </a:pPr>
              <a:t>‹N›</a:t>
            </a:fld>
            <a:endParaRPr lang="it-IT"/>
          </a:p>
        </p:txBody>
      </p:sp>
    </p:spTree>
    <p:extLst>
      <p:ext uri="{BB962C8B-B14F-4D97-AF65-F5344CB8AC3E}">
        <p14:creationId xmlns:p14="http://schemas.microsoft.com/office/powerpoint/2010/main" val="1329059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6430" y="350838"/>
            <a:ext cx="7780337" cy="914400"/>
          </a:xfrm>
        </p:spPr>
        <p:txBody>
          <a:bodyPr/>
          <a:lstStyle/>
          <a:p>
            <a:r>
              <a:rPr lang="it-IT"/>
              <a:t>Fare clic per modificare lo stile del titolo</a:t>
            </a:r>
          </a:p>
        </p:txBody>
      </p:sp>
      <p:sp>
        <p:nvSpPr>
          <p:cNvPr id="3" name="Segnaposto tabella 2"/>
          <p:cNvSpPr>
            <a:spLocks noGrp="1"/>
          </p:cNvSpPr>
          <p:nvPr>
            <p:ph type="tbl" idx="1"/>
          </p:nvPr>
        </p:nvSpPr>
        <p:spPr>
          <a:xfrm>
            <a:off x="506430" y="1431925"/>
            <a:ext cx="7780337" cy="4419600"/>
          </a:xfrm>
        </p:spPr>
        <p:txBody>
          <a:bodyPr/>
          <a:lstStyle/>
          <a:p>
            <a:pPr lvl="0"/>
            <a:endParaRPr lang="it-IT" noProof="0"/>
          </a:p>
        </p:txBody>
      </p:sp>
    </p:spTree>
    <p:extLst>
      <p:ext uri="{BB962C8B-B14F-4D97-AF65-F5344CB8AC3E}">
        <p14:creationId xmlns:p14="http://schemas.microsoft.com/office/powerpoint/2010/main" val="5664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6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cs typeface="Arial" charset="0"/>
              </a:defRPr>
            </a:lvl1pPr>
          </a:lstStyle>
          <a:p>
            <a:pPr>
              <a:defRPr/>
            </a:pPr>
            <a:fld id="{5AE20F01-5701-4F0E-A177-67C603FAF945}" type="slidenum">
              <a:rPr lang="it-IT"/>
              <a:pPr>
                <a:defRPr/>
              </a:pPr>
              <a:t>‹N›</a:t>
            </a:fld>
            <a:endParaRPr lang="it-IT"/>
          </a:p>
        </p:txBody>
      </p:sp>
    </p:spTree>
    <p:extLst>
      <p:ext uri="{BB962C8B-B14F-4D97-AF65-F5344CB8AC3E}">
        <p14:creationId xmlns:p14="http://schemas.microsoft.com/office/powerpoint/2010/main" val="3315270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49" y="1552593"/>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5413" name="Rectangle 5"/>
          <p:cNvSpPr>
            <a:spLocks noGrp="1" noChangeArrowheads="1"/>
          </p:cNvSpPr>
          <p:nvPr>
            <p:ph type="ctrTitle" sz="quarter"/>
          </p:nvPr>
        </p:nvSpPr>
        <p:spPr>
          <a:xfrm>
            <a:off x="1293996" y="762000"/>
            <a:ext cx="7772401" cy="1143000"/>
          </a:xfrm>
        </p:spPr>
        <p:txBody>
          <a:bodyPr anchor="b"/>
          <a:lstStyle>
            <a:lvl1pPr>
              <a:defRPr/>
            </a:lvl1pPr>
          </a:lstStyle>
          <a:p>
            <a:pPr lvl="0"/>
            <a:r>
              <a:rPr lang="it-IT" noProof="0"/>
              <a:t>Fare clic per modificare lo stile del titolo dello schema</a:t>
            </a:r>
          </a:p>
        </p:txBody>
      </p:sp>
      <p:sp>
        <p:nvSpPr>
          <p:cNvPr id="14541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a:t>Fare clic per modificare lo stile del sottotitolo dello schema</a:t>
            </a:r>
          </a:p>
        </p:txBody>
      </p:sp>
      <p:sp>
        <p:nvSpPr>
          <p:cNvPr id="7" name="Rectangle 7"/>
          <p:cNvSpPr>
            <a:spLocks noGrp="1" noChangeArrowheads="1"/>
          </p:cNvSpPr>
          <p:nvPr>
            <p:ph type="dt" sz="quarter"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Rectangle 8"/>
          <p:cNvSpPr>
            <a:spLocks noGrp="1" noChangeArrowheads="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Rectangle 9"/>
          <p:cNvSpPr>
            <a:spLocks noGrp="1" noChangeArrowheads="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5648D8C-DAB3-4A11-A60B-59F862C307C2}" type="slidenum">
              <a:rPr lang="it-IT"/>
              <a:pPr>
                <a:defRPr/>
              </a:pPr>
              <a:t>‹N›</a:t>
            </a:fld>
            <a:endParaRPr lang="it-IT"/>
          </a:p>
        </p:txBody>
      </p:sp>
    </p:spTree>
    <p:extLst>
      <p:ext uri="{BB962C8B-B14F-4D97-AF65-F5344CB8AC3E}">
        <p14:creationId xmlns:p14="http://schemas.microsoft.com/office/powerpoint/2010/main" val="4285959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8D27C3E8-F65C-4B6D-9279-D8648E19DABE}" type="slidenum">
              <a:rPr lang="it-IT"/>
              <a:pPr>
                <a:defRPr/>
              </a:pPr>
              <a:t>‹N›</a:t>
            </a:fld>
            <a:endParaRPr lang="it-IT"/>
          </a:p>
        </p:txBody>
      </p:sp>
    </p:spTree>
    <p:extLst>
      <p:ext uri="{BB962C8B-B14F-4D97-AF65-F5344CB8AC3E}">
        <p14:creationId xmlns:p14="http://schemas.microsoft.com/office/powerpoint/2010/main" val="12365353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96" y="4406915"/>
            <a:ext cx="7772401"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96"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A7846CD-52FE-4571-AFDC-826D91D722F2}" type="slidenum">
              <a:rPr lang="it-IT"/>
              <a:pPr>
                <a:defRPr/>
              </a:pPr>
              <a:t>‹N›</a:t>
            </a:fld>
            <a:endParaRPr lang="it-IT"/>
          </a:p>
        </p:txBody>
      </p:sp>
    </p:spTree>
    <p:extLst>
      <p:ext uri="{BB962C8B-B14F-4D97-AF65-F5344CB8AC3E}">
        <p14:creationId xmlns:p14="http://schemas.microsoft.com/office/powerpoint/2010/main" val="3687420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99CD3C47-4AC5-40FD-B227-9ACB2DF26BF8}" type="slidenum">
              <a:rPr lang="it-IT"/>
              <a:pPr>
                <a:defRPr/>
              </a:pPr>
              <a:t>‹N›</a:t>
            </a:fld>
            <a:endParaRPr lang="it-IT"/>
          </a:p>
        </p:txBody>
      </p:sp>
    </p:spTree>
    <p:extLst>
      <p:ext uri="{BB962C8B-B14F-4D97-AF65-F5344CB8AC3E}">
        <p14:creationId xmlns:p14="http://schemas.microsoft.com/office/powerpoint/2010/main" val="737132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3"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10" y="1535113"/>
            <a:ext cx="40400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10" y="2174875"/>
            <a:ext cx="40400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9"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9"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8" name="Segnaposto piè di pagina 7"/>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9" name="Segnaposto numero diapositiva 8"/>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5197A2D5-E9B6-459F-B58F-5F11BBD8003E}" type="slidenum">
              <a:rPr lang="it-IT"/>
              <a:pPr>
                <a:defRPr/>
              </a:pPr>
              <a:t>‹N›</a:t>
            </a:fld>
            <a:endParaRPr lang="it-IT"/>
          </a:p>
        </p:txBody>
      </p:sp>
    </p:spTree>
    <p:extLst>
      <p:ext uri="{BB962C8B-B14F-4D97-AF65-F5344CB8AC3E}">
        <p14:creationId xmlns:p14="http://schemas.microsoft.com/office/powerpoint/2010/main" val="846772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piè di pagina 3"/>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numero diapositiva 4"/>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305A20ED-E12F-4BEA-87EE-EC5DB8C0141C}" type="slidenum">
              <a:rPr lang="it-IT"/>
              <a:pPr>
                <a:defRPr/>
              </a:pPr>
              <a:t>‹N›</a:t>
            </a:fld>
            <a:endParaRPr lang="it-IT"/>
          </a:p>
        </p:txBody>
      </p:sp>
    </p:spTree>
    <p:extLst>
      <p:ext uri="{BB962C8B-B14F-4D97-AF65-F5344CB8AC3E}">
        <p14:creationId xmlns:p14="http://schemas.microsoft.com/office/powerpoint/2010/main" val="38671954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3" name="Segnaposto piè di pagina 2"/>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4" name="Segnaposto numero diapositiva 3"/>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F8CAFA9A-9329-4CDA-91F2-B9EC9DFE1A9D}" type="slidenum">
              <a:rPr lang="it-IT"/>
              <a:pPr>
                <a:defRPr/>
              </a:pPr>
              <a:t>‹N›</a:t>
            </a:fld>
            <a:endParaRPr lang="it-IT"/>
          </a:p>
        </p:txBody>
      </p:sp>
    </p:spTree>
    <p:extLst>
      <p:ext uri="{BB962C8B-B14F-4D97-AF65-F5344CB8AC3E}">
        <p14:creationId xmlns:p14="http://schemas.microsoft.com/office/powerpoint/2010/main" val="17918941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2"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7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2" y="143511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4D13F22A-E3FC-4270-B991-7E1DA4426061}" type="slidenum">
              <a:rPr lang="it-IT"/>
              <a:pPr>
                <a:defRPr/>
              </a:pPr>
              <a:t>‹N›</a:t>
            </a:fld>
            <a:endParaRPr lang="it-IT"/>
          </a:p>
        </p:txBody>
      </p:sp>
    </p:spTree>
    <p:extLst>
      <p:ext uri="{BB962C8B-B14F-4D97-AF65-F5344CB8AC3E}">
        <p14:creationId xmlns:p14="http://schemas.microsoft.com/office/powerpoint/2010/main" val="2477208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036A1145-9ECA-4191-80E3-A5D21F698C17}" type="slidenum">
              <a:rPr lang="it-IT"/>
              <a:pPr>
                <a:defRPr/>
              </a:pPr>
              <a:t>‹N›</a:t>
            </a:fld>
            <a:endParaRPr lang="it-IT"/>
          </a:p>
        </p:txBody>
      </p:sp>
    </p:spTree>
    <p:extLst>
      <p:ext uri="{BB962C8B-B14F-4D97-AF65-F5344CB8AC3E}">
        <p14:creationId xmlns:p14="http://schemas.microsoft.com/office/powerpoint/2010/main" val="4159425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EC47AF54-F454-4859-9F4A-999A6F0981B2}" type="slidenum">
              <a:rPr lang="it-IT"/>
              <a:pPr>
                <a:defRPr/>
              </a:pPr>
              <a:t>‹N›</a:t>
            </a:fld>
            <a:endParaRPr lang="it-IT"/>
          </a:p>
        </p:txBody>
      </p:sp>
    </p:spTree>
    <p:extLst>
      <p:ext uri="{BB962C8B-B14F-4D97-AF65-F5344CB8AC3E}">
        <p14:creationId xmlns:p14="http://schemas.microsoft.com/office/powerpoint/2010/main" val="76741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dt" sz="half" idx="10"/>
          </p:nvPr>
        </p:nvSpPr>
        <p:spPr/>
        <p:txBody>
          <a:bodyPr/>
          <a:lstStyle>
            <a:lvl1pPr>
              <a:defRPr>
                <a:cs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cs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cs typeface="Arial" charset="0"/>
              </a:defRPr>
            </a:lvl1pPr>
          </a:lstStyle>
          <a:p>
            <a:pPr>
              <a:defRPr/>
            </a:pPr>
            <a:fld id="{0E959ED8-4DA6-4779-81CC-53D5B6F4A1C0}" type="slidenum">
              <a:rPr lang="it-IT"/>
              <a:pPr>
                <a:defRPr/>
              </a:pPr>
              <a:t>‹N›</a:t>
            </a:fld>
            <a:endParaRPr lang="it-IT"/>
          </a:p>
        </p:txBody>
      </p:sp>
    </p:spTree>
    <p:extLst>
      <p:ext uri="{BB962C8B-B14F-4D97-AF65-F5344CB8AC3E}">
        <p14:creationId xmlns:p14="http://schemas.microsoft.com/office/powerpoint/2010/main" val="2840704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2"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5" name="Segnaposto piè di pagina 4"/>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numero diapositiva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63448962-2433-45E6-AB36-662EDF856637}" type="slidenum">
              <a:rPr lang="it-IT"/>
              <a:pPr>
                <a:defRPr/>
              </a:pPr>
              <a:t>‹N›</a:t>
            </a:fld>
            <a:endParaRPr lang="it-IT"/>
          </a:p>
        </p:txBody>
      </p:sp>
    </p:spTree>
    <p:extLst>
      <p:ext uri="{BB962C8B-B14F-4D97-AF65-F5344CB8AC3E}">
        <p14:creationId xmlns:p14="http://schemas.microsoft.com/office/powerpoint/2010/main" val="9838570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5" y="609601"/>
            <a:ext cx="7772401"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8"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41"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6" name="Segnaposto piè di pagina 5"/>
          <p:cNvSpPr>
            <a:spLocks noGrp="1"/>
          </p:cNvSpPr>
          <p:nvPr>
            <p:ph type="ftr" sz="quarter" idx="11"/>
          </p:nvPr>
        </p:nvSpPr>
        <p:spPr/>
        <p:txBody>
          <a:bodyPr/>
          <a:lstStyle>
            <a:lvl1pPr algn="l"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endParaRPr lang="it-IT"/>
          </a:p>
        </p:txBody>
      </p:sp>
      <p:sp>
        <p:nvSpPr>
          <p:cNvPr id="7" name="Segnaposto numero diapositiva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icrosoft YaHei" charset="-122"/>
              </a:defRPr>
            </a:lvl1pPr>
          </a:lstStyle>
          <a:p>
            <a:pPr>
              <a:defRPr/>
            </a:pPr>
            <a:fld id="{77CD4280-3E32-4A79-AC5E-B7EA16B2DF18}" type="slidenum">
              <a:rPr lang="it-IT"/>
              <a:pPr>
                <a:defRPr/>
              </a:pPr>
              <a:t>‹N›</a:t>
            </a:fld>
            <a:endParaRPr lang="it-IT"/>
          </a:p>
        </p:txBody>
      </p:sp>
    </p:spTree>
    <p:extLst>
      <p:ext uri="{BB962C8B-B14F-4D97-AF65-F5344CB8AC3E}">
        <p14:creationId xmlns:p14="http://schemas.microsoft.com/office/powerpoint/2010/main" val="3581168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06430" y="350838"/>
            <a:ext cx="7780337" cy="914400"/>
          </a:xfrm>
        </p:spPr>
        <p:txBody>
          <a:bodyPr/>
          <a:lstStyle/>
          <a:p>
            <a:r>
              <a:rPr lang="it-IT"/>
              <a:t>Fare clic per modificare lo stile del titolo</a:t>
            </a:r>
          </a:p>
        </p:txBody>
      </p:sp>
      <p:sp>
        <p:nvSpPr>
          <p:cNvPr id="3" name="Segnaposto tabella 2"/>
          <p:cNvSpPr>
            <a:spLocks noGrp="1"/>
          </p:cNvSpPr>
          <p:nvPr>
            <p:ph type="tbl" idx="1"/>
          </p:nvPr>
        </p:nvSpPr>
        <p:spPr>
          <a:xfrm>
            <a:off x="506430" y="1431925"/>
            <a:ext cx="7780337" cy="4419600"/>
          </a:xfrm>
        </p:spPr>
        <p:txBody>
          <a:bodyPr/>
          <a:lstStyle/>
          <a:p>
            <a:pPr lvl="0"/>
            <a:endParaRPr lang="it-IT" noProof="0"/>
          </a:p>
        </p:txBody>
      </p:sp>
    </p:spTree>
    <p:extLst>
      <p:ext uri="{BB962C8B-B14F-4D97-AF65-F5344CB8AC3E}">
        <p14:creationId xmlns:p14="http://schemas.microsoft.com/office/powerpoint/2010/main" val="2937133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694" y="2130426"/>
            <a:ext cx="7772612" cy="1470025"/>
          </a:xfrm>
        </p:spPr>
        <p:txBody>
          <a:bodyPr/>
          <a:lstStyle/>
          <a:p>
            <a:r>
              <a:rPr lang="it-IT"/>
              <a:t>Fare clic per modificare lo stile del titolo</a:t>
            </a:r>
          </a:p>
        </p:txBody>
      </p:sp>
      <p:sp>
        <p:nvSpPr>
          <p:cNvPr id="3" name="Sottotitolo 2"/>
          <p:cNvSpPr>
            <a:spLocks noGrp="1"/>
          </p:cNvSpPr>
          <p:nvPr>
            <p:ph type="subTitle" idx="1"/>
          </p:nvPr>
        </p:nvSpPr>
        <p:spPr>
          <a:xfrm>
            <a:off x="1371389" y="3886200"/>
            <a:ext cx="6401223" cy="1752600"/>
          </a:xfrm>
        </p:spPr>
        <p:txBody>
          <a:bodyPr/>
          <a:lstStyle>
            <a:lvl1pPr marL="0" indent="0" algn="ctr">
              <a:buNone/>
              <a:defRPr/>
            </a:lvl1pPr>
            <a:lvl2pPr marL="406359" indent="0" algn="ctr">
              <a:buNone/>
              <a:defRPr/>
            </a:lvl2pPr>
            <a:lvl3pPr marL="812719" indent="0" algn="ctr">
              <a:buNone/>
              <a:defRPr/>
            </a:lvl3pPr>
            <a:lvl4pPr marL="1219078" indent="0" algn="ctr">
              <a:buNone/>
              <a:defRPr/>
            </a:lvl4pPr>
            <a:lvl5pPr marL="1625437" indent="0" algn="ctr">
              <a:buNone/>
              <a:defRPr/>
            </a:lvl5pPr>
            <a:lvl6pPr marL="2031797" indent="0" algn="ctr">
              <a:buNone/>
              <a:defRPr/>
            </a:lvl6pPr>
            <a:lvl7pPr marL="2438156" indent="0" algn="ctr">
              <a:buNone/>
              <a:defRPr/>
            </a:lvl7pPr>
            <a:lvl8pPr marL="2844516" indent="0" algn="ctr">
              <a:buNone/>
              <a:defRPr/>
            </a:lvl8pPr>
            <a:lvl9pPr marL="3250875" indent="0" algn="ctr">
              <a:buNone/>
              <a:defRPr/>
            </a:lvl9pPr>
          </a:lstStyle>
          <a:p>
            <a:r>
              <a:rPr lang="it-IT"/>
              <a:t>Fare clic per modificare lo stile del sottotitolo dello schema</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D460E93E-D0CB-44A1-A4EC-989C9C0B40B1}"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888794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5B617DC7-ABE7-4A7F-B52F-588F67376A38}"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456800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7" y="4406901"/>
            <a:ext cx="7772612" cy="1362075"/>
          </a:xfrm>
        </p:spPr>
        <p:txBody>
          <a:bodyPr anchor="t"/>
          <a:lstStyle>
            <a:lvl1pPr algn="l">
              <a:defRPr sz="3555" b="1" cap="all"/>
            </a:lvl1pPr>
          </a:lstStyle>
          <a:p>
            <a:r>
              <a:rPr lang="it-IT"/>
              <a:t>Fare clic per modificare lo stile del titolo</a:t>
            </a:r>
          </a:p>
        </p:txBody>
      </p:sp>
      <p:sp>
        <p:nvSpPr>
          <p:cNvPr id="3" name="Segnaposto testo 2"/>
          <p:cNvSpPr>
            <a:spLocks noGrp="1"/>
          </p:cNvSpPr>
          <p:nvPr>
            <p:ph type="body" idx="1"/>
          </p:nvPr>
        </p:nvSpPr>
        <p:spPr>
          <a:xfrm>
            <a:off x="722377" y="2906713"/>
            <a:ext cx="7772612" cy="1500187"/>
          </a:xfrm>
        </p:spPr>
        <p:txBody>
          <a:bodyPr anchor="b"/>
          <a:lstStyle>
            <a:lvl1pPr marL="0" indent="0">
              <a:buNone/>
              <a:defRPr sz="1778"/>
            </a:lvl1pPr>
            <a:lvl2pPr marL="406359" indent="0">
              <a:buNone/>
              <a:defRPr sz="1600"/>
            </a:lvl2pPr>
            <a:lvl3pPr marL="812719" indent="0">
              <a:buNone/>
              <a:defRPr sz="1422"/>
            </a:lvl3pPr>
            <a:lvl4pPr marL="1219078" indent="0">
              <a:buNone/>
              <a:defRPr sz="1244"/>
            </a:lvl4pPr>
            <a:lvl5pPr marL="1625437" indent="0">
              <a:buNone/>
              <a:defRPr sz="1244"/>
            </a:lvl5pPr>
            <a:lvl6pPr marL="2031797" indent="0">
              <a:buNone/>
              <a:defRPr sz="1244"/>
            </a:lvl6pPr>
            <a:lvl7pPr marL="2438156" indent="0">
              <a:buNone/>
              <a:defRPr sz="1244"/>
            </a:lvl7pPr>
            <a:lvl8pPr marL="2844516" indent="0">
              <a:buNone/>
              <a:defRPr sz="1244"/>
            </a:lvl8pPr>
            <a:lvl9pPr marL="3250875" indent="0">
              <a:buNone/>
              <a:defRPr sz="1244"/>
            </a:lvl9pPr>
          </a:lstStyle>
          <a:p>
            <a:pPr lvl="0"/>
            <a:r>
              <a:rPr lang="it-IT"/>
              <a:t>Fare clic per modificare stili del testo dello schema</a:t>
            </a:r>
          </a:p>
        </p:txBody>
      </p:sp>
      <p:sp>
        <p:nvSpPr>
          <p:cNvPr id="4" name="Rectangle 1"/>
          <p:cNvSpPr>
            <a:spLocks noGrp="1" noChangeArrowheads="1"/>
          </p:cNvSpPr>
          <p:nvPr>
            <p:ph type="dt"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BE34F861-2DC8-47F9-B6F7-D82828AE5905}" type="slidenum">
              <a:rPr lang="en-GB"/>
              <a:pPr>
                <a:defRPr/>
              </a:pPr>
              <a:t>‹N›</a:t>
            </a:fld>
            <a:endParaRPr lang="en-GB"/>
          </a:p>
        </p:txBody>
      </p:sp>
      <p:sp>
        <p:nvSpPr>
          <p:cNvPr id="6"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280897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130" y="1600201"/>
            <a:ext cx="4045032" cy="45243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7607" y="1600201"/>
            <a:ext cx="4046442" cy="4524375"/>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
          <p:cNvSpPr>
            <a:spLocks noGrp="1" noChangeArrowheads="1"/>
          </p:cNvSpPr>
          <p:nvPr>
            <p:ph type="dt"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9992EAD1-1200-49D2-92DA-20BE1B519BED}" type="slidenum">
              <a:rPr lang="en-GB"/>
              <a:pPr>
                <a:defRPr/>
              </a:pPr>
              <a:t>‹N›</a:t>
            </a:fld>
            <a:endParaRPr lang="en-GB"/>
          </a:p>
        </p:txBody>
      </p:sp>
      <p:sp>
        <p:nvSpPr>
          <p:cNvPr id="7"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609370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130" y="274638"/>
            <a:ext cx="8229741"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130" y="1535113"/>
            <a:ext cx="4040798"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it-IT"/>
              <a:t>Fare clic per modificare stili del testo dello schema</a:t>
            </a:r>
          </a:p>
        </p:txBody>
      </p:sp>
      <p:sp>
        <p:nvSpPr>
          <p:cNvPr id="4" name="Segnaposto contenuto 3"/>
          <p:cNvSpPr>
            <a:spLocks noGrp="1"/>
          </p:cNvSpPr>
          <p:nvPr>
            <p:ph sz="half" idx="2"/>
          </p:nvPr>
        </p:nvSpPr>
        <p:spPr>
          <a:xfrm>
            <a:off x="457130" y="2174875"/>
            <a:ext cx="404079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4661" y="1535113"/>
            <a:ext cx="4042210"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it-IT"/>
              <a:t>Fare clic per modificare stili del testo dello schema</a:t>
            </a:r>
          </a:p>
        </p:txBody>
      </p:sp>
      <p:sp>
        <p:nvSpPr>
          <p:cNvPr id="6" name="Segnaposto contenuto 5"/>
          <p:cNvSpPr>
            <a:spLocks noGrp="1"/>
          </p:cNvSpPr>
          <p:nvPr>
            <p:ph sz="quarter" idx="4"/>
          </p:nvPr>
        </p:nvSpPr>
        <p:spPr>
          <a:xfrm>
            <a:off x="4644661" y="2174875"/>
            <a:ext cx="4042210"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
          <p:cNvSpPr>
            <a:spLocks noGrp="1" noChangeArrowheads="1"/>
          </p:cNvSpPr>
          <p:nvPr>
            <p:ph type="dt" idx="10"/>
          </p:nvPr>
        </p:nvSpPr>
        <p:spPr>
          <a:ln/>
        </p:spPr>
        <p:txBody>
          <a:bodyPr/>
          <a:lstStyle>
            <a:lvl1pPr>
              <a:defRPr/>
            </a:lvl1pPr>
          </a:lstStyle>
          <a:p>
            <a:pPr>
              <a:defRPr/>
            </a:pPr>
            <a:endParaRPr lang="en-GB"/>
          </a:p>
        </p:txBody>
      </p:sp>
      <p:sp>
        <p:nvSpPr>
          <p:cNvPr id="8" name="Rectangle 2"/>
          <p:cNvSpPr>
            <a:spLocks noGrp="1" noChangeArrowheads="1"/>
          </p:cNvSpPr>
          <p:nvPr>
            <p:ph type="sldNum" idx="11"/>
          </p:nvPr>
        </p:nvSpPr>
        <p:spPr>
          <a:ln/>
        </p:spPr>
        <p:txBody>
          <a:bodyPr/>
          <a:lstStyle>
            <a:lvl1pPr>
              <a:defRPr/>
            </a:lvl1pPr>
          </a:lstStyle>
          <a:p>
            <a:pPr>
              <a:defRPr/>
            </a:pPr>
            <a:fld id="{6ECDCF19-3349-4E49-8C5E-B4ACD6D050DD}" type="slidenum">
              <a:rPr lang="en-GB"/>
              <a:pPr>
                <a:defRPr/>
              </a:pPr>
              <a:t>‹N›</a:t>
            </a:fld>
            <a:endParaRPr lang="en-GB"/>
          </a:p>
        </p:txBody>
      </p:sp>
      <p:sp>
        <p:nvSpPr>
          <p:cNvPr id="9"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055612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1"/>
          <p:cNvSpPr>
            <a:spLocks noGrp="1" noChangeArrowheads="1"/>
          </p:cNvSpPr>
          <p:nvPr>
            <p:ph type="dt" idx="10"/>
          </p:nvPr>
        </p:nvSpPr>
        <p:spPr>
          <a:ln/>
        </p:spPr>
        <p:txBody>
          <a:bodyPr/>
          <a:lstStyle>
            <a:lvl1pPr>
              <a:defRPr/>
            </a:lvl1pPr>
          </a:lstStyle>
          <a:p>
            <a:pPr>
              <a:defRPr/>
            </a:pPr>
            <a:endParaRPr lang="en-GB"/>
          </a:p>
        </p:txBody>
      </p:sp>
      <p:sp>
        <p:nvSpPr>
          <p:cNvPr id="4" name="Rectangle 2"/>
          <p:cNvSpPr>
            <a:spLocks noGrp="1" noChangeArrowheads="1"/>
          </p:cNvSpPr>
          <p:nvPr>
            <p:ph type="sldNum" idx="11"/>
          </p:nvPr>
        </p:nvSpPr>
        <p:spPr>
          <a:ln/>
        </p:spPr>
        <p:txBody>
          <a:bodyPr/>
          <a:lstStyle>
            <a:lvl1pPr>
              <a:defRPr/>
            </a:lvl1pPr>
          </a:lstStyle>
          <a:p>
            <a:pPr>
              <a:defRPr/>
            </a:pPr>
            <a:fld id="{73521FA2-13E5-4348-AFDB-2D8E5D149E78}" type="slidenum">
              <a:rPr lang="en-GB"/>
              <a:pPr>
                <a:defRPr/>
              </a:pPr>
              <a:t>‹N›</a:t>
            </a:fld>
            <a:endParaRPr lang="en-GB"/>
          </a:p>
        </p:txBody>
      </p:sp>
      <p:sp>
        <p:nvSpPr>
          <p:cNvPr id="5"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666389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en-GB"/>
          </a:p>
        </p:txBody>
      </p:sp>
      <p:sp>
        <p:nvSpPr>
          <p:cNvPr id="3" name="Rectangle 2"/>
          <p:cNvSpPr>
            <a:spLocks noGrp="1" noChangeArrowheads="1"/>
          </p:cNvSpPr>
          <p:nvPr>
            <p:ph type="sldNum" idx="11"/>
          </p:nvPr>
        </p:nvSpPr>
        <p:spPr>
          <a:ln/>
        </p:spPr>
        <p:txBody>
          <a:bodyPr/>
          <a:lstStyle>
            <a:lvl1pPr>
              <a:defRPr/>
            </a:lvl1pPr>
          </a:lstStyle>
          <a:p>
            <a:pPr>
              <a:defRPr/>
            </a:pPr>
            <a:fld id="{157A4FC5-E135-4EBB-AF89-F2C65C9E5DCE}" type="slidenum">
              <a:rPr lang="en-GB"/>
              <a:pPr>
                <a:defRPr/>
              </a:pPr>
              <a:t>‹N›</a:t>
            </a:fld>
            <a:endParaRPr lang="en-GB"/>
          </a:p>
        </p:txBody>
      </p:sp>
      <p:sp>
        <p:nvSpPr>
          <p:cNvPr id="4" name="Rectangle 13"/>
          <p:cNvSpPr>
            <a:spLocks noGrp="1" noChangeArrowheads="1"/>
          </p:cNvSpPr>
          <p:nvPr>
            <p:ph type="ft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4723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953795"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p:spPr>
          <p:txBody>
            <a:bodyPr/>
            <a:lstStyle/>
            <a:p>
              <a:pPr eaLnBrk="0" fontAlgn="base" hangingPunct="0">
                <a:spcBef>
                  <a:spcPct val="0"/>
                </a:spcBef>
                <a:spcAft>
                  <a:spcPct val="0"/>
                </a:spcAft>
                <a:defRPr/>
              </a:pPr>
              <a:endParaRPr lang="it-IT">
                <a:solidFill>
                  <a:srgbClr val="FFFFFF"/>
                </a:solidFill>
                <a:latin typeface="Arial" charset="0"/>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it-IT">
                <a:solidFill>
                  <a:srgbClr val="FFFFFF"/>
                </a:solidFill>
                <a:latin typeface="Arial" pitchFamily="34" charset="0"/>
                <a:cs typeface="Arial" pitchFamily="34" charset="0"/>
              </a:endParaRPr>
            </a:p>
          </p:txBody>
        </p:sp>
      </p:grpSp>
      <p:sp>
        <p:nvSpPr>
          <p:cNvPr id="1953797" name="Rectangle 5"/>
          <p:cNvSpPr>
            <a:spLocks noGrp="1" noChangeArrowheads="1"/>
          </p:cNvSpPr>
          <p:nvPr>
            <p:ph type="title"/>
          </p:nvPr>
        </p:nvSpPr>
        <p:spPr bwMode="auto">
          <a:xfrm>
            <a:off x="685800" y="609600"/>
            <a:ext cx="7772400" cy="1143000"/>
          </a:xfrm>
          <a:prstGeom prst="rect">
            <a:avLst/>
          </a:prstGeom>
          <a:noFill/>
          <a:ln>
            <a:noFill/>
          </a:ln>
          <a:effectLst/>
          <a:ex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1953798" name="Rectangle 6"/>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eaLnBrk="1" hangingPunct="1">
              <a:defRPr sz="1400">
                <a:solidFill>
                  <a:srgbClr val="FFFFFF"/>
                </a:solidFill>
                <a:latin typeface="+mn-lt"/>
                <a:cs typeface="+mn-cs"/>
              </a:defRPr>
            </a:lvl1pPr>
          </a:lstStyle>
          <a:p>
            <a:pPr fontAlgn="base">
              <a:spcBef>
                <a:spcPct val="0"/>
              </a:spcBef>
              <a:spcAft>
                <a:spcPct val="0"/>
              </a:spcAft>
              <a:defRPr/>
            </a:pPr>
            <a:endParaRPr lang="it-IT"/>
          </a:p>
        </p:txBody>
      </p:sp>
      <p:sp>
        <p:nvSpPr>
          <p:cNvPr id="1953799"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latin typeface="+mn-lt"/>
                <a:cs typeface="+mn-cs"/>
              </a:defRPr>
            </a:lvl1pPr>
          </a:lstStyle>
          <a:p>
            <a:pPr fontAlgn="base">
              <a:spcBef>
                <a:spcPct val="0"/>
              </a:spcBef>
              <a:spcAft>
                <a:spcPct val="0"/>
              </a:spcAft>
              <a:defRPr/>
            </a:pPr>
            <a:endParaRPr lang="it-IT"/>
          </a:p>
        </p:txBody>
      </p:sp>
      <p:sp>
        <p:nvSpPr>
          <p:cNvPr id="1953800" name="Rectangle 8"/>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eaLnBrk="1" hangingPunct="1">
              <a:defRPr sz="1400">
                <a:solidFill>
                  <a:srgbClr val="FFFFFF"/>
                </a:solidFill>
                <a:latin typeface="+mn-lt"/>
                <a:cs typeface="+mn-cs"/>
              </a:defRPr>
            </a:lvl1pPr>
          </a:lstStyle>
          <a:p>
            <a:pPr fontAlgn="base">
              <a:spcBef>
                <a:spcPct val="0"/>
              </a:spcBef>
              <a:spcAft>
                <a:spcPct val="0"/>
              </a:spcAft>
              <a:defRPr/>
            </a:pPr>
            <a:fld id="{DD43C516-B618-4940-90BC-F6CD46192017}" type="slidenum">
              <a:rPr lang="it-IT"/>
              <a:pPr fontAlgn="base">
                <a:spcBef>
                  <a:spcPct val="0"/>
                </a:spcBef>
                <a:spcAft>
                  <a:spcPct val="0"/>
                </a:spcAft>
                <a:defRPr/>
              </a:pPr>
              <a:t>‹N›</a:t>
            </a:fld>
            <a:endParaRPr lang="it-IT"/>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353935131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26" r:id="rId13"/>
    <p:sldLayoutId id="2147483728" r:id="rId14"/>
    <p:sldLayoutId id="2147483827" r:id="rId15"/>
    <p:sldLayoutId id="2147483828" r:id="rId16"/>
    <p:sldLayoutId id="2147483829" r:id="rId17"/>
    <p:sldLayoutId id="2147483830"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130" y="6249988"/>
            <a:ext cx="2131860"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endParaRPr lang="en-GB"/>
          </a:p>
        </p:txBody>
      </p:sp>
      <p:sp>
        <p:nvSpPr>
          <p:cNvPr id="1026" name="Rectangle 2"/>
          <p:cNvSpPr>
            <a:spLocks noGrp="1" noChangeArrowheads="1"/>
          </p:cNvSpPr>
          <p:nvPr>
            <p:ph type="sldNum"/>
          </p:nvPr>
        </p:nvSpPr>
        <p:spPr bwMode="auto">
          <a:xfrm>
            <a:off x="6552189" y="6248401"/>
            <a:ext cx="2131860"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fld id="{9B9787A5-02D5-4D27-91CD-F270E67BCAEF}" type="slidenum">
              <a:rPr lang="en-GB" smtClean="0"/>
              <a:pPr defTabSz="399305" fontAlgn="base">
                <a:spcBef>
                  <a:spcPct val="0"/>
                </a:spcBef>
                <a:spcAft>
                  <a:spcPct val="0"/>
                </a:spcAft>
                <a:defRPr/>
              </a:pPr>
              <a:t>‹N›</a:t>
            </a:fld>
            <a:endParaRPr lang="en-GB"/>
          </a:p>
        </p:txBody>
      </p:sp>
      <p:grpSp>
        <p:nvGrpSpPr>
          <p:cNvPr id="8196" name="Group 3"/>
          <p:cNvGrpSpPr>
            <a:grpSpLocks/>
          </p:cNvGrpSpPr>
          <p:nvPr/>
        </p:nvGrpSpPr>
        <p:grpSpPr bwMode="auto">
          <a:xfrm>
            <a:off x="0" y="1"/>
            <a:ext cx="9136945" cy="6848475"/>
            <a:chOff x="0" y="0"/>
            <a:chExt cx="6477" cy="4314"/>
          </a:xfrm>
        </p:grpSpPr>
        <p:grpSp>
          <p:nvGrpSpPr>
            <p:cNvPr id="8200" name="Group 4"/>
            <p:cNvGrpSpPr>
              <a:grpSpLocks/>
            </p:cNvGrpSpPr>
            <p:nvPr/>
          </p:nvGrpSpPr>
          <p:grpSpPr bwMode="auto">
            <a:xfrm>
              <a:off x="1944" y="2230"/>
              <a:ext cx="4529" cy="2084"/>
              <a:chOff x="1944" y="2230"/>
              <a:chExt cx="4529" cy="2084"/>
            </a:xfrm>
          </p:grpSpPr>
          <p:sp>
            <p:nvSpPr>
              <p:cNvPr id="1029" name="Freeform 5"/>
              <p:cNvSpPr>
                <a:spLocks noChangeArrowheads="1"/>
              </p:cNvSpPr>
              <p:nvPr/>
            </p:nvSpPr>
            <p:spPr bwMode="auto">
              <a:xfrm>
                <a:off x="1944" y="2644"/>
                <a:ext cx="324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2E8A"/>
                  </a:gs>
                  <a:gs pos="100000">
                    <a:srgbClr val="003399"/>
                  </a:gs>
                </a:gsLst>
                <a:lin ang="108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0" name="Freeform 6"/>
              <p:cNvSpPr>
                <a:spLocks noChangeArrowheads="1"/>
              </p:cNvSpPr>
              <p:nvPr/>
            </p:nvSpPr>
            <p:spPr bwMode="auto">
              <a:xfrm>
                <a:off x="4691" y="2671"/>
                <a:ext cx="1416"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2E8A"/>
                  </a:gs>
                  <a:gs pos="100000">
                    <a:srgbClr val="003399"/>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1" name="Freeform 7"/>
              <p:cNvSpPr>
                <a:spLocks noChangeArrowheads="1"/>
              </p:cNvSpPr>
              <p:nvPr/>
            </p:nvSpPr>
            <p:spPr bwMode="auto">
              <a:xfrm>
                <a:off x="3270" y="3346"/>
                <a:ext cx="3197"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2" name="Freeform 8"/>
              <p:cNvSpPr>
                <a:spLocks noChangeArrowheads="1"/>
              </p:cNvSpPr>
              <p:nvPr/>
            </p:nvSpPr>
            <p:spPr bwMode="auto">
              <a:xfrm>
                <a:off x="3091" y="2230"/>
                <a:ext cx="3383"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3" name="Freeform 9"/>
              <p:cNvSpPr>
                <a:spLocks noChangeArrowheads="1"/>
              </p:cNvSpPr>
              <p:nvPr/>
            </p:nvSpPr>
            <p:spPr bwMode="auto">
              <a:xfrm>
                <a:off x="5063" y="2317"/>
                <a:ext cx="1404"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3399"/>
                  </a:gs>
                  <a:gs pos="100000">
                    <a:srgbClr val="002C85"/>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grpSp>
        <p:sp>
          <p:nvSpPr>
            <p:cNvPr id="1034" name="Freeform 10"/>
            <p:cNvSpPr>
              <a:spLocks noChangeArrowheads="1"/>
            </p:cNvSpPr>
            <p:nvPr/>
          </p:nvSpPr>
          <p:spPr bwMode="auto">
            <a:xfrm>
              <a:off x="3737" y="1341"/>
              <a:ext cx="2053"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3399"/>
                </a:gs>
                <a:gs pos="100000">
                  <a:srgbClr val="002B81"/>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5" name="Freeform 11"/>
            <p:cNvSpPr>
              <a:spLocks noChangeArrowheads="1"/>
            </p:cNvSpPr>
            <p:nvPr/>
          </p:nvSpPr>
          <p:spPr bwMode="auto">
            <a:xfrm>
              <a:off x="0" y="0"/>
              <a:ext cx="647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155A"/>
                </a:gs>
                <a:gs pos="100000">
                  <a:srgbClr val="003399"/>
                </a:gs>
              </a:gsLst>
              <a:lin ang="54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grpSp>
      <p:sp>
        <p:nvSpPr>
          <p:cNvPr id="1036" name="Rectangle 12"/>
          <p:cNvSpPr>
            <a:spLocks noGrp="1" noChangeArrowheads="1"/>
          </p:cNvSpPr>
          <p:nvPr>
            <p:ph type="title"/>
          </p:nvPr>
        </p:nvSpPr>
        <p:spPr bwMode="auto">
          <a:xfrm>
            <a:off x="457130" y="128588"/>
            <a:ext cx="8226919"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1037" name="Rectangle 13"/>
          <p:cNvSpPr>
            <a:spLocks noGrp="1" noChangeArrowheads="1"/>
          </p:cNvSpPr>
          <p:nvPr>
            <p:ph type="ftr"/>
          </p:nvPr>
        </p:nvSpPr>
        <p:spPr bwMode="auto">
          <a:xfrm>
            <a:off x="3123718" y="6248401"/>
            <a:ext cx="289515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endParaRPr lang="en-GB"/>
          </a:p>
        </p:txBody>
      </p:sp>
      <p:sp>
        <p:nvSpPr>
          <p:cNvPr id="1038" name="Rectangle 14"/>
          <p:cNvSpPr>
            <a:spLocks noGrp="1" noChangeArrowheads="1"/>
          </p:cNvSpPr>
          <p:nvPr>
            <p:ph type="body" idx="1"/>
          </p:nvPr>
        </p:nvSpPr>
        <p:spPr bwMode="auto">
          <a:xfrm>
            <a:off x="457130" y="1600201"/>
            <a:ext cx="8226919"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Tree>
    <p:extLst>
      <p:ext uri="{BB962C8B-B14F-4D97-AF65-F5344CB8AC3E}">
        <p14:creationId xmlns:p14="http://schemas.microsoft.com/office/powerpoint/2010/main" val="220846059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mj-lt"/>
          <a:ea typeface="+mj-ea"/>
          <a:cs typeface="+mj-cs"/>
        </a:defRPr>
      </a:lvl1pPr>
      <a:lvl2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2pPr>
      <a:lvl3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3pPr>
      <a:lvl4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4pPr>
      <a:lvl5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5pPr>
      <a:lvl6pPr marL="406359"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6pPr>
      <a:lvl7pPr marL="812719"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7pPr>
      <a:lvl8pPr marL="1219078"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8pPr>
      <a:lvl9pPr marL="1625437"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9pPr>
    </p:titleStyle>
    <p:bodyStyle>
      <a:lvl1pPr marL="303359" indent="-303359" algn="l" defTabSz="399305" rtl="0" eaLnBrk="0" fontAlgn="base" hangingPunct="0">
        <a:lnSpc>
          <a:spcPct val="95000"/>
        </a:lnSpc>
        <a:spcBef>
          <a:spcPts val="711"/>
        </a:spcBef>
        <a:spcAft>
          <a:spcPct val="0"/>
        </a:spcAft>
        <a:buClr>
          <a:srgbClr val="FFCC00"/>
        </a:buClr>
        <a:buSzPct val="70000"/>
        <a:buFont typeface="Wingdings" pitchFamily="2" charset="2"/>
        <a:buChar char=""/>
        <a:defRPr sz="2844">
          <a:solidFill>
            <a:srgbClr val="FFFFFF"/>
          </a:solidFill>
          <a:effectLst>
            <a:outerShdw blurRad="38100" dist="38100" dir="2700000" algn="tl">
              <a:srgbClr val="000000"/>
            </a:outerShdw>
          </a:effectLst>
          <a:latin typeface="+mn-lt"/>
          <a:ea typeface="+mn-ea"/>
          <a:cs typeface="+mn-cs"/>
        </a:defRPr>
      </a:lvl1pPr>
      <a:lvl2pPr marL="658923" indent="-252564" algn="l" defTabSz="399305" rtl="0" eaLnBrk="0" fontAlgn="base" hangingPunct="0">
        <a:lnSpc>
          <a:spcPct val="95000"/>
        </a:lnSpc>
        <a:spcBef>
          <a:spcPts val="622"/>
        </a:spcBef>
        <a:spcAft>
          <a:spcPct val="0"/>
        </a:spcAft>
        <a:buClr>
          <a:srgbClr val="A886E0"/>
        </a:buClr>
        <a:buSzPct val="70000"/>
        <a:buFont typeface="Wingdings" pitchFamily="2" charset="2"/>
        <a:buChar char=""/>
        <a:defRPr sz="2489">
          <a:solidFill>
            <a:srgbClr val="FFFFFF"/>
          </a:solidFill>
          <a:effectLst>
            <a:outerShdw blurRad="38100" dist="38100" dir="2700000" algn="tl">
              <a:srgbClr val="000000"/>
            </a:outerShdw>
          </a:effectLst>
          <a:latin typeface="+mn-lt"/>
          <a:cs typeface="+mn-cs"/>
        </a:defRPr>
      </a:lvl2pPr>
      <a:lvl3pPr marL="1015898" indent="-203180" algn="l" defTabSz="399305" rtl="0" eaLnBrk="0" fontAlgn="base" hangingPunct="0">
        <a:lnSpc>
          <a:spcPct val="95000"/>
        </a:lnSpc>
        <a:spcBef>
          <a:spcPts val="533"/>
        </a:spcBef>
        <a:spcAft>
          <a:spcPct val="0"/>
        </a:spcAft>
        <a:buClr>
          <a:srgbClr val="E5E5FF"/>
        </a:buClr>
        <a:buSzPct val="70000"/>
        <a:buFont typeface="Wingdings" pitchFamily="2" charset="2"/>
        <a:buChar char=""/>
        <a:defRPr sz="2133">
          <a:solidFill>
            <a:srgbClr val="FFFFFF"/>
          </a:solidFill>
          <a:effectLst>
            <a:outerShdw blurRad="38100" dist="38100" dir="2700000" algn="tl">
              <a:srgbClr val="000000"/>
            </a:outerShdw>
          </a:effectLst>
          <a:latin typeface="+mn-lt"/>
          <a:cs typeface="+mn-cs"/>
        </a:defRPr>
      </a:lvl3pPr>
      <a:lvl4pPr marL="1422258" indent="-203180" algn="l" defTabSz="399305" rtl="0" eaLnBrk="0" fontAlgn="base" hangingPunct="0">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4pPr>
      <a:lvl5pPr marL="1828617" indent="-203180" algn="l" defTabSz="399305" rtl="0" eaLnBrk="0" fontAlgn="base" hangingPunct="0">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5pPr>
      <a:lvl6pPr marL="2234976"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6pPr>
      <a:lvl7pPr marL="2641336"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7pPr>
      <a:lvl8pPr marL="3047695"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8pPr>
      <a:lvl9pPr marL="3454055"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9pPr>
    </p:bodyStyle>
    <p:otherStyle>
      <a:defPPr>
        <a:defRPr lang="it-IT"/>
      </a:defPPr>
      <a:lvl1pPr marL="0" algn="l" defTabSz="812719" rtl="0" eaLnBrk="1" latinLnBrk="0" hangingPunct="1">
        <a:defRPr sz="1600" kern="1200">
          <a:solidFill>
            <a:schemeClr val="tx1"/>
          </a:solidFill>
          <a:latin typeface="+mn-lt"/>
          <a:ea typeface="+mn-ea"/>
          <a:cs typeface="+mn-cs"/>
        </a:defRPr>
      </a:lvl1pPr>
      <a:lvl2pPr marL="406359" algn="l" defTabSz="812719" rtl="0" eaLnBrk="1" latinLnBrk="0" hangingPunct="1">
        <a:defRPr sz="1600" kern="1200">
          <a:solidFill>
            <a:schemeClr val="tx1"/>
          </a:solidFill>
          <a:latin typeface="+mn-lt"/>
          <a:ea typeface="+mn-ea"/>
          <a:cs typeface="+mn-cs"/>
        </a:defRPr>
      </a:lvl2pPr>
      <a:lvl3pPr marL="812719" algn="l" defTabSz="812719" rtl="0" eaLnBrk="1" latinLnBrk="0" hangingPunct="1">
        <a:defRPr sz="1600" kern="1200">
          <a:solidFill>
            <a:schemeClr val="tx1"/>
          </a:solidFill>
          <a:latin typeface="+mn-lt"/>
          <a:ea typeface="+mn-ea"/>
          <a:cs typeface="+mn-cs"/>
        </a:defRPr>
      </a:lvl3pPr>
      <a:lvl4pPr marL="1219078" algn="l" defTabSz="812719" rtl="0" eaLnBrk="1" latinLnBrk="0" hangingPunct="1">
        <a:defRPr sz="1600" kern="1200">
          <a:solidFill>
            <a:schemeClr val="tx1"/>
          </a:solidFill>
          <a:latin typeface="+mn-lt"/>
          <a:ea typeface="+mn-ea"/>
          <a:cs typeface="+mn-cs"/>
        </a:defRPr>
      </a:lvl4pPr>
      <a:lvl5pPr marL="1625437" algn="l" defTabSz="812719" rtl="0" eaLnBrk="1" latinLnBrk="0" hangingPunct="1">
        <a:defRPr sz="1600" kern="1200">
          <a:solidFill>
            <a:schemeClr val="tx1"/>
          </a:solidFill>
          <a:latin typeface="+mn-lt"/>
          <a:ea typeface="+mn-ea"/>
          <a:cs typeface="+mn-cs"/>
        </a:defRPr>
      </a:lvl5pPr>
      <a:lvl6pPr marL="2031797" algn="l" defTabSz="812719" rtl="0" eaLnBrk="1" latinLnBrk="0" hangingPunct="1">
        <a:defRPr sz="1600" kern="1200">
          <a:solidFill>
            <a:schemeClr val="tx1"/>
          </a:solidFill>
          <a:latin typeface="+mn-lt"/>
          <a:ea typeface="+mn-ea"/>
          <a:cs typeface="+mn-cs"/>
        </a:defRPr>
      </a:lvl6pPr>
      <a:lvl7pPr marL="2438156" algn="l" defTabSz="812719" rtl="0" eaLnBrk="1" latinLnBrk="0" hangingPunct="1">
        <a:defRPr sz="1600" kern="1200">
          <a:solidFill>
            <a:schemeClr val="tx1"/>
          </a:solidFill>
          <a:latin typeface="+mn-lt"/>
          <a:ea typeface="+mn-ea"/>
          <a:cs typeface="+mn-cs"/>
        </a:defRPr>
      </a:lvl7pPr>
      <a:lvl8pPr marL="2844516" algn="l" defTabSz="812719" rtl="0" eaLnBrk="1" latinLnBrk="0" hangingPunct="1">
        <a:defRPr sz="1600" kern="1200">
          <a:solidFill>
            <a:schemeClr val="tx1"/>
          </a:solidFill>
          <a:latin typeface="+mn-lt"/>
          <a:ea typeface="+mn-ea"/>
          <a:cs typeface="+mn-cs"/>
        </a:defRPr>
      </a:lvl8pPr>
      <a:lvl9pPr marL="3250875" algn="l" defTabSz="81271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4438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4389" name="Rectangle 5"/>
          <p:cNvSpPr>
            <a:spLocks noGrp="1" noChangeArrowheads="1"/>
          </p:cNvSpPr>
          <p:nvPr>
            <p:ph type="title"/>
          </p:nvPr>
        </p:nvSpPr>
        <p:spPr bwMode="auto">
          <a:xfrm>
            <a:off x="685805" y="609601"/>
            <a:ext cx="77724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144390" name="Rectangle 6"/>
          <p:cNvSpPr>
            <a:spLocks noGrp="1" noChangeArrowheads="1"/>
          </p:cNvSpPr>
          <p:nvPr>
            <p:ph type="dt" sz="half" idx="2"/>
          </p:nvPr>
        </p:nvSpPr>
        <p:spPr bwMode="auto">
          <a:xfrm>
            <a:off x="685802"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1" name="Rectangle 7"/>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defTabSz="914400">
              <a:buClrTx/>
              <a:buSzTx/>
              <a:buFontTx/>
              <a:buNone/>
              <a:defRPr sz="1400" i="0">
                <a:solidFill>
                  <a:srgbClr val="FFFFFF"/>
                </a:solidFill>
                <a:ea typeface="+mn-ea"/>
              </a:defRPr>
            </a:lvl1pPr>
          </a:lstStyle>
          <a:p>
            <a:pPr fontAlgn="base">
              <a:spcBef>
                <a:spcPct val="0"/>
              </a:spcBef>
              <a:spcAft>
                <a:spcPct val="0"/>
              </a:spcAft>
              <a:defRPr/>
            </a:pPr>
            <a:fld id="{DDCDF0C1-7B5B-41AF-98C2-D28E668C2365}" type="slidenum">
              <a:rPr lang="it-IT"/>
              <a:pPr fontAlgn="base">
                <a:spcBef>
                  <a:spcPct val="0"/>
                </a:spcBef>
                <a:spcAft>
                  <a:spcPct val="0"/>
                </a:spcAft>
                <a:defRPr/>
              </a:pPr>
              <a:t>‹N›</a:t>
            </a:fld>
            <a:endParaRPr lang="it-IT"/>
          </a:p>
        </p:txBody>
      </p:sp>
      <p:sp>
        <p:nvSpPr>
          <p:cNvPr id="1031" name="Rectangle 9"/>
          <p:cNvSpPr>
            <a:spLocks noGrp="1" noChangeArrowheads="1"/>
          </p:cNvSpPr>
          <p:nvPr>
            <p:ph type="body" idx="1"/>
          </p:nvPr>
        </p:nvSpPr>
        <p:spPr bwMode="auto">
          <a:xfrm>
            <a:off x="685805" y="1981200"/>
            <a:ext cx="7772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43523480"/>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1" y="1588"/>
            <a:ext cx="9131300" cy="6843712"/>
            <a:chOff x="0" y="1"/>
            <a:chExt cx="5752" cy="4311"/>
          </a:xfrm>
        </p:grpSpPr>
        <p:sp>
          <p:nvSpPr>
            <p:cNvPr id="1032" name="Freeform 2"/>
            <p:cNvSpPr>
              <a:spLocks noChangeArrowheads="1"/>
            </p:cNvSpPr>
            <p:nvPr/>
          </p:nvSpPr>
          <p:spPr bwMode="auto">
            <a:xfrm>
              <a:off x="3394" y="999"/>
              <a:ext cx="2358" cy="3313"/>
            </a:xfrm>
            <a:custGeom>
              <a:avLst/>
              <a:gdLst>
                <a:gd name="T0" fmla="*/ 1893 w 2359"/>
                <a:gd name="T1" fmla="*/ 3300 h 3314"/>
                <a:gd name="T2" fmla="*/ 2346 w 2359"/>
                <a:gd name="T3" fmla="*/ 3301 h 3314"/>
                <a:gd name="T4" fmla="*/ 2346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18 w 2359"/>
                <a:gd name="T19" fmla="*/ 1212 h 3314"/>
                <a:gd name="T20" fmla="*/ 1388 w 2359"/>
                <a:gd name="T21" fmla="*/ 1482 h 3314"/>
                <a:gd name="T22" fmla="*/ 1536 w 2359"/>
                <a:gd name="T23" fmla="*/ 1749 h 3314"/>
                <a:gd name="T24" fmla="*/ 1653 w 2359"/>
                <a:gd name="T25" fmla="*/ 2028 h 3314"/>
                <a:gd name="T26" fmla="*/ 1739 w 2359"/>
                <a:gd name="T27" fmla="*/ 2283 h 3314"/>
                <a:gd name="T28" fmla="*/ 1797 w 2359"/>
                <a:gd name="T29" fmla="*/ 2499 h 3314"/>
                <a:gd name="T30" fmla="*/ 1851 w 2359"/>
                <a:gd name="T31" fmla="*/ 2766 h 3314"/>
                <a:gd name="T32" fmla="*/ 1878 w 2359"/>
                <a:gd name="T33" fmla="*/ 3000 h 3314"/>
                <a:gd name="T34" fmla="*/ 1893 w 2359"/>
                <a:gd name="T35" fmla="*/ 3300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399350" fontAlgn="base">
                <a:spcBef>
                  <a:spcPct val="0"/>
                </a:spcBef>
                <a:spcAft>
                  <a:spcPct val="0"/>
                </a:spcAft>
                <a:buClr>
                  <a:srgbClr val="000000"/>
                </a:buClr>
                <a:buSzPct val="100000"/>
                <a:buFont typeface="Times New Roman" pitchFamily="18" charset="0"/>
                <a:buNone/>
              </a:pPr>
              <a:endParaRPr lang="it-IT" sz="1600">
                <a:solidFill>
                  <a:srgbClr val="FFFFFF"/>
                </a:solidFill>
                <a:ea typeface="Microsoft YaHei" pitchFamily="34" charset="-122"/>
                <a:cs typeface="Arial" pitchFamily="34" charset="0"/>
              </a:endParaRPr>
            </a:p>
          </p:txBody>
        </p:sp>
        <p:sp>
          <p:nvSpPr>
            <p:cNvPr id="1033" name="Freeform 3"/>
            <p:cNvSpPr>
              <a:spLocks noChangeArrowheads="1"/>
            </p:cNvSpPr>
            <p:nvPr/>
          </p:nvSpPr>
          <p:spPr bwMode="auto">
            <a:xfrm>
              <a:off x="0" y="1"/>
              <a:ext cx="5297" cy="43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6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399350" fontAlgn="base">
                <a:spcBef>
                  <a:spcPct val="0"/>
                </a:spcBef>
                <a:spcAft>
                  <a:spcPct val="0"/>
                </a:spcAft>
                <a:buClr>
                  <a:srgbClr val="000000"/>
                </a:buClr>
                <a:buSzPct val="100000"/>
                <a:buFont typeface="Times New Roman" pitchFamily="18" charset="0"/>
                <a:buNone/>
              </a:pPr>
              <a:endParaRPr lang="it-IT" sz="1600">
                <a:solidFill>
                  <a:srgbClr val="FFFFFF"/>
                </a:solidFill>
                <a:ea typeface="Microsoft YaHei" pitchFamily="34" charset="-122"/>
                <a:cs typeface="Arial" pitchFamily="34" charset="0"/>
              </a:endParaRPr>
            </a:p>
          </p:txBody>
        </p:sp>
      </p:grpSp>
      <p:sp>
        <p:nvSpPr>
          <p:cNvPr id="1027" name="Rectangle 4"/>
          <p:cNvSpPr>
            <a:spLocks noGrp="1" noChangeArrowheads="1"/>
          </p:cNvSpPr>
          <p:nvPr>
            <p:ph type="title"/>
          </p:nvPr>
        </p:nvSpPr>
        <p:spPr bwMode="auto">
          <a:xfrm>
            <a:off x="685801" y="465140"/>
            <a:ext cx="77692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2160" tIns="46080" rIns="92160" bIns="46080" numCol="1" anchor="ctr" anchorCtr="0" compatLnSpc="1">
            <a:prstTxWarp prst="textNoShape">
              <a:avLst/>
            </a:prstTxWarp>
          </a:bodyPr>
          <a:lstStyle/>
          <a:p>
            <a:pPr lvl="0"/>
            <a:r>
              <a:rPr lang="en-GB" altLang="it-IT"/>
              <a:t>Fate clic per modificare il formato del testo del titolo</a:t>
            </a:r>
          </a:p>
        </p:txBody>
      </p:sp>
      <p:sp>
        <p:nvSpPr>
          <p:cNvPr id="1028" name="Rectangle 5"/>
          <p:cNvSpPr>
            <a:spLocks noGrp="1" noChangeArrowheads="1"/>
          </p:cNvSpPr>
          <p:nvPr>
            <p:ph type="body" idx="1"/>
          </p:nvPr>
        </p:nvSpPr>
        <p:spPr bwMode="auto">
          <a:xfrm>
            <a:off x="685801" y="1981202"/>
            <a:ext cx="776922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9" name="Text Box 6"/>
          <p:cNvSpPr txBox="1">
            <a:spLocks noChangeArrowheads="1"/>
          </p:cNvSpPr>
          <p:nvPr/>
        </p:nvSpPr>
        <p:spPr bwMode="auto">
          <a:xfrm>
            <a:off x="685800" y="6248400"/>
            <a:ext cx="1905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399350" fontAlgn="base">
              <a:spcBef>
                <a:spcPct val="0"/>
              </a:spcBef>
              <a:spcAft>
                <a:spcPct val="0"/>
              </a:spcAft>
              <a:buClr>
                <a:srgbClr val="000000"/>
              </a:buClr>
              <a:buSzPct val="100000"/>
              <a:buFont typeface="Times New Roman" pitchFamily="18" charset="0"/>
              <a:buNone/>
            </a:pPr>
            <a:endParaRPr lang="it-IT" altLang="it-IT" sz="1600">
              <a:solidFill>
                <a:srgbClr val="FFFFFF"/>
              </a:solidFill>
              <a:ea typeface="Microsoft YaHei" pitchFamily="34" charset="-122"/>
              <a:cs typeface="Arial" pitchFamily="34" charset="0"/>
            </a:endParaRPr>
          </a:p>
        </p:txBody>
      </p:sp>
      <p:sp>
        <p:nvSpPr>
          <p:cNvPr id="1030" name="Text Box 7"/>
          <p:cNvSpPr txBox="1">
            <a:spLocks noChangeArrowheads="1"/>
          </p:cNvSpPr>
          <p:nvPr/>
        </p:nvSpPr>
        <p:spPr bwMode="auto">
          <a:xfrm>
            <a:off x="3124200" y="6248400"/>
            <a:ext cx="2895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399350" fontAlgn="base">
              <a:spcBef>
                <a:spcPct val="0"/>
              </a:spcBef>
              <a:spcAft>
                <a:spcPct val="0"/>
              </a:spcAft>
              <a:buClr>
                <a:srgbClr val="000000"/>
              </a:buClr>
              <a:buSzPct val="100000"/>
              <a:buFont typeface="Times New Roman" pitchFamily="18" charset="0"/>
              <a:buNone/>
            </a:pPr>
            <a:endParaRPr lang="it-IT" altLang="it-IT" sz="1600">
              <a:solidFill>
                <a:srgbClr val="FFFFFF"/>
              </a:solidFill>
              <a:ea typeface="Microsoft YaHei" pitchFamily="34" charset="-122"/>
              <a:cs typeface="Arial" pitchFamily="34" charset="0"/>
            </a:endParaRPr>
          </a:p>
        </p:txBody>
      </p:sp>
      <p:sp>
        <p:nvSpPr>
          <p:cNvPr id="63496" name="Rectangle 8"/>
          <p:cNvSpPr>
            <a:spLocks noGrp="1" noChangeArrowheads="1"/>
          </p:cNvSpPr>
          <p:nvPr>
            <p:ph type="sldNum"/>
          </p:nvPr>
        </p:nvSpPr>
        <p:spPr bwMode="auto">
          <a:xfrm>
            <a:off x="6553201" y="6248402"/>
            <a:ext cx="1901825" cy="454025"/>
          </a:xfrm>
          <a:prstGeom prst="rect">
            <a:avLst/>
          </a:prstGeom>
          <a:noFill/>
          <a:ln>
            <a:noFill/>
          </a:ln>
          <a:effectLst/>
          <a:extLst/>
        </p:spPr>
        <p:txBody>
          <a:bodyPr vert="horz" wrap="square" lIns="92160" tIns="46080" rIns="92160" bIns="46080" numCol="1" anchor="ctr" anchorCtr="0" compatLnSpc="1">
            <a:prstTxWarp prst="textNoShape">
              <a:avLst/>
            </a:prstTxWarp>
          </a:bodyPr>
          <a:lstStyle>
            <a:lvl1pPr algn="r">
              <a:buClrTx/>
              <a:buFontTx/>
              <a:buNone/>
              <a:tabLst>
                <a:tab pos="643475" algn="l"/>
                <a:tab pos="1286949" algn="l"/>
              </a:tabLst>
              <a:defRPr sz="1244" i="1">
                <a:solidFill>
                  <a:srgbClr val="FFFFFF"/>
                </a:solidFill>
                <a:latin typeface="+mj-lt"/>
                <a:ea typeface="Microsoft YaHei" charset="-122"/>
                <a:cs typeface="Arial" charset="0"/>
              </a:defRPr>
            </a:lvl1pPr>
          </a:lstStyle>
          <a:p>
            <a:pPr defTabSz="399350" fontAlgn="base">
              <a:spcBef>
                <a:spcPct val="0"/>
              </a:spcBef>
              <a:spcAft>
                <a:spcPct val="0"/>
              </a:spcAft>
              <a:buSzPct val="100000"/>
              <a:defRPr/>
            </a:pPr>
            <a:fld id="{229CF036-C249-433D-AF22-C8363DF3CBED}" type="slidenum">
              <a:rPr lang="it-IT" smtClean="0"/>
              <a:pPr defTabSz="399350" fontAlgn="base">
                <a:spcBef>
                  <a:spcPct val="0"/>
                </a:spcBef>
                <a:spcAft>
                  <a:spcPct val="0"/>
                </a:spcAft>
                <a:buSzPct val="100000"/>
                <a:defRPr/>
              </a:pPr>
              <a:t>‹N›</a:t>
            </a:fld>
            <a:endParaRPr lang="it-IT"/>
          </a:p>
        </p:txBody>
      </p:sp>
    </p:spTree>
    <p:extLst>
      <p:ext uri="{BB962C8B-B14F-4D97-AF65-F5344CB8AC3E}">
        <p14:creationId xmlns:p14="http://schemas.microsoft.com/office/powerpoint/2010/main" val="392290677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399350" rtl="0" eaLnBrk="0" fontAlgn="base" hangingPunct="0">
        <a:spcBef>
          <a:spcPct val="0"/>
        </a:spcBef>
        <a:spcAft>
          <a:spcPct val="0"/>
        </a:spcAft>
        <a:buClr>
          <a:srgbClr val="000000"/>
        </a:buClr>
        <a:buSzPct val="100000"/>
        <a:buFont typeface="Times New Roman" pitchFamily="18" charset="0"/>
        <a:defRPr sz="3911">
          <a:solidFill>
            <a:srgbClr val="FFCC66"/>
          </a:solidFill>
          <a:latin typeface="+mj-lt"/>
          <a:ea typeface="+mj-ea"/>
          <a:cs typeface="+mj-cs"/>
        </a:defRPr>
      </a:lvl1pPr>
      <a:lvl2pPr algn="ctr" defTabSz="399350" rtl="0" eaLnBrk="0" fontAlgn="base" hangingPunct="0">
        <a:spcBef>
          <a:spcPct val="0"/>
        </a:spcBef>
        <a:spcAft>
          <a:spcPct val="0"/>
        </a:spcAft>
        <a:buClr>
          <a:srgbClr val="000000"/>
        </a:buClr>
        <a:buSzPct val="100000"/>
        <a:buFont typeface="Times New Roman" pitchFamily="18" charset="0"/>
        <a:defRPr sz="3911">
          <a:solidFill>
            <a:srgbClr val="FFCC66"/>
          </a:solidFill>
          <a:latin typeface="Arial" charset="0"/>
        </a:defRPr>
      </a:lvl2pPr>
      <a:lvl3pPr algn="ctr" defTabSz="399350" rtl="0" eaLnBrk="0" fontAlgn="base" hangingPunct="0">
        <a:spcBef>
          <a:spcPct val="0"/>
        </a:spcBef>
        <a:spcAft>
          <a:spcPct val="0"/>
        </a:spcAft>
        <a:buClr>
          <a:srgbClr val="000000"/>
        </a:buClr>
        <a:buSzPct val="100000"/>
        <a:buFont typeface="Times New Roman" pitchFamily="18" charset="0"/>
        <a:defRPr sz="3911">
          <a:solidFill>
            <a:srgbClr val="FFCC66"/>
          </a:solidFill>
          <a:latin typeface="Arial" charset="0"/>
        </a:defRPr>
      </a:lvl3pPr>
      <a:lvl4pPr algn="ctr" defTabSz="399350" rtl="0" eaLnBrk="0" fontAlgn="base" hangingPunct="0">
        <a:spcBef>
          <a:spcPct val="0"/>
        </a:spcBef>
        <a:spcAft>
          <a:spcPct val="0"/>
        </a:spcAft>
        <a:buClr>
          <a:srgbClr val="000000"/>
        </a:buClr>
        <a:buSzPct val="100000"/>
        <a:buFont typeface="Times New Roman" pitchFamily="18" charset="0"/>
        <a:defRPr sz="3911">
          <a:solidFill>
            <a:srgbClr val="FFCC66"/>
          </a:solidFill>
          <a:latin typeface="Arial" charset="0"/>
        </a:defRPr>
      </a:lvl4pPr>
      <a:lvl5pPr algn="ctr" defTabSz="399350" rtl="0" eaLnBrk="0" fontAlgn="base" hangingPunct="0">
        <a:spcBef>
          <a:spcPct val="0"/>
        </a:spcBef>
        <a:spcAft>
          <a:spcPct val="0"/>
        </a:spcAft>
        <a:buClr>
          <a:srgbClr val="000000"/>
        </a:buClr>
        <a:buSzPct val="100000"/>
        <a:buFont typeface="Times New Roman" pitchFamily="18" charset="0"/>
        <a:defRPr sz="3911">
          <a:solidFill>
            <a:srgbClr val="FFCC66"/>
          </a:solidFill>
          <a:latin typeface="Arial" charset="0"/>
        </a:defRPr>
      </a:lvl5pPr>
      <a:lvl6pPr marL="2235228" indent="-203203" algn="ctr" defTabSz="399350" rtl="0" eaLnBrk="0" fontAlgn="base" hangingPunct="0">
        <a:spcBef>
          <a:spcPct val="0"/>
        </a:spcBef>
        <a:spcAft>
          <a:spcPct val="0"/>
        </a:spcAft>
        <a:buClr>
          <a:srgbClr val="000000"/>
        </a:buClr>
        <a:buSzPct val="100000"/>
        <a:buFont typeface="Times New Roman" pitchFamily="16" charset="0"/>
        <a:defRPr sz="3911">
          <a:solidFill>
            <a:srgbClr val="FFCC66"/>
          </a:solidFill>
          <a:latin typeface="Arial" charset="0"/>
        </a:defRPr>
      </a:lvl6pPr>
      <a:lvl7pPr marL="2641633" indent="-203203" algn="ctr" defTabSz="399350" rtl="0" eaLnBrk="0" fontAlgn="base" hangingPunct="0">
        <a:spcBef>
          <a:spcPct val="0"/>
        </a:spcBef>
        <a:spcAft>
          <a:spcPct val="0"/>
        </a:spcAft>
        <a:buClr>
          <a:srgbClr val="000000"/>
        </a:buClr>
        <a:buSzPct val="100000"/>
        <a:buFont typeface="Times New Roman" pitchFamily="16" charset="0"/>
        <a:defRPr sz="3911">
          <a:solidFill>
            <a:srgbClr val="FFCC66"/>
          </a:solidFill>
          <a:latin typeface="Arial" charset="0"/>
        </a:defRPr>
      </a:lvl7pPr>
      <a:lvl8pPr marL="3048038" indent="-203203" algn="ctr" defTabSz="399350" rtl="0" eaLnBrk="0" fontAlgn="base" hangingPunct="0">
        <a:spcBef>
          <a:spcPct val="0"/>
        </a:spcBef>
        <a:spcAft>
          <a:spcPct val="0"/>
        </a:spcAft>
        <a:buClr>
          <a:srgbClr val="000000"/>
        </a:buClr>
        <a:buSzPct val="100000"/>
        <a:buFont typeface="Times New Roman" pitchFamily="16" charset="0"/>
        <a:defRPr sz="3911">
          <a:solidFill>
            <a:srgbClr val="FFCC66"/>
          </a:solidFill>
          <a:latin typeface="Arial" charset="0"/>
        </a:defRPr>
      </a:lvl8pPr>
      <a:lvl9pPr marL="3454443" indent="-203203" algn="ctr" defTabSz="399350" rtl="0" eaLnBrk="0" fontAlgn="base" hangingPunct="0">
        <a:spcBef>
          <a:spcPct val="0"/>
        </a:spcBef>
        <a:spcAft>
          <a:spcPct val="0"/>
        </a:spcAft>
        <a:buClr>
          <a:srgbClr val="000000"/>
        </a:buClr>
        <a:buSzPct val="100000"/>
        <a:buFont typeface="Times New Roman" pitchFamily="16" charset="0"/>
        <a:defRPr sz="3911">
          <a:solidFill>
            <a:srgbClr val="FFCC66"/>
          </a:solidFill>
          <a:latin typeface="Arial" charset="0"/>
        </a:defRPr>
      </a:lvl9pPr>
    </p:titleStyle>
    <p:bodyStyle>
      <a:lvl1pPr marL="304804" indent="-304804" algn="l" defTabSz="399350" rtl="0" eaLnBrk="0" fontAlgn="base" hangingPunct="0">
        <a:spcBef>
          <a:spcPts val="711"/>
        </a:spcBef>
        <a:spcAft>
          <a:spcPct val="0"/>
        </a:spcAft>
        <a:buClr>
          <a:srgbClr val="000000"/>
        </a:buClr>
        <a:buSzPct val="100000"/>
        <a:buFont typeface="Times New Roman" pitchFamily="18" charset="0"/>
        <a:defRPr sz="2844">
          <a:solidFill>
            <a:srgbClr val="FFFFFF"/>
          </a:solidFill>
          <a:latin typeface="+mn-lt"/>
          <a:ea typeface="+mn-ea"/>
          <a:cs typeface="+mn-cs"/>
        </a:defRPr>
      </a:lvl1pPr>
      <a:lvl2pPr marL="660408" indent="-254003" algn="l" defTabSz="399350" rtl="0" eaLnBrk="0" fontAlgn="base" hangingPunct="0">
        <a:spcBef>
          <a:spcPts val="622"/>
        </a:spcBef>
        <a:spcAft>
          <a:spcPct val="0"/>
        </a:spcAft>
        <a:buClr>
          <a:srgbClr val="000000"/>
        </a:buClr>
        <a:buSzPct val="100000"/>
        <a:buFont typeface="Times New Roman" pitchFamily="18" charset="0"/>
        <a:defRPr sz="2489">
          <a:solidFill>
            <a:srgbClr val="FFFFFF"/>
          </a:solidFill>
          <a:latin typeface="+mn-lt"/>
        </a:defRPr>
      </a:lvl2pPr>
      <a:lvl3pPr marL="1016013" indent="-203203" algn="l" defTabSz="399350" rtl="0" eaLnBrk="0" fontAlgn="base" hangingPunct="0">
        <a:spcBef>
          <a:spcPts val="533"/>
        </a:spcBef>
        <a:spcAft>
          <a:spcPct val="0"/>
        </a:spcAft>
        <a:buClr>
          <a:srgbClr val="000000"/>
        </a:buClr>
        <a:buSzPct val="100000"/>
        <a:buFont typeface="Times New Roman" pitchFamily="18" charset="0"/>
        <a:defRPr sz="2133">
          <a:solidFill>
            <a:srgbClr val="FFFFFF"/>
          </a:solidFill>
          <a:latin typeface="+mn-lt"/>
        </a:defRPr>
      </a:lvl3pPr>
      <a:lvl4pPr marL="1422418" indent="-203203" algn="l" defTabSz="399350" rtl="0" eaLnBrk="0" fontAlgn="base" hangingPunct="0">
        <a:spcBef>
          <a:spcPts val="444"/>
        </a:spcBef>
        <a:spcAft>
          <a:spcPct val="0"/>
        </a:spcAft>
        <a:buClr>
          <a:srgbClr val="000000"/>
        </a:buClr>
        <a:buSzPct val="100000"/>
        <a:buFont typeface="Times New Roman" pitchFamily="18" charset="0"/>
        <a:defRPr sz="1778">
          <a:solidFill>
            <a:srgbClr val="FFFFFF"/>
          </a:solidFill>
          <a:latin typeface="+mn-lt"/>
        </a:defRPr>
      </a:lvl4pPr>
      <a:lvl5pPr marL="1828823" indent="-203203" algn="l" defTabSz="399350" rtl="0" eaLnBrk="0" fontAlgn="base" hangingPunct="0">
        <a:spcBef>
          <a:spcPts val="444"/>
        </a:spcBef>
        <a:spcAft>
          <a:spcPct val="0"/>
        </a:spcAft>
        <a:buClr>
          <a:srgbClr val="000000"/>
        </a:buClr>
        <a:buSzPct val="100000"/>
        <a:buFont typeface="Times New Roman" pitchFamily="18" charset="0"/>
        <a:defRPr sz="1778">
          <a:solidFill>
            <a:srgbClr val="FFFFFF"/>
          </a:solidFill>
          <a:latin typeface="+mn-lt"/>
        </a:defRPr>
      </a:lvl5pPr>
      <a:lvl6pPr marL="2235228" indent="-203203" algn="l" defTabSz="399350" rtl="0" eaLnBrk="0" fontAlgn="base" hangingPunct="0">
        <a:spcBef>
          <a:spcPts val="444"/>
        </a:spcBef>
        <a:spcAft>
          <a:spcPct val="0"/>
        </a:spcAft>
        <a:buClr>
          <a:srgbClr val="000000"/>
        </a:buClr>
        <a:buSzPct val="100000"/>
        <a:buFont typeface="Times New Roman" pitchFamily="16" charset="0"/>
        <a:defRPr sz="1778">
          <a:solidFill>
            <a:srgbClr val="FFFFFF"/>
          </a:solidFill>
          <a:latin typeface="+mn-lt"/>
        </a:defRPr>
      </a:lvl6pPr>
      <a:lvl7pPr marL="2641633" indent="-203203" algn="l" defTabSz="399350" rtl="0" eaLnBrk="0" fontAlgn="base" hangingPunct="0">
        <a:spcBef>
          <a:spcPts val="444"/>
        </a:spcBef>
        <a:spcAft>
          <a:spcPct val="0"/>
        </a:spcAft>
        <a:buClr>
          <a:srgbClr val="000000"/>
        </a:buClr>
        <a:buSzPct val="100000"/>
        <a:buFont typeface="Times New Roman" pitchFamily="16" charset="0"/>
        <a:defRPr sz="1778">
          <a:solidFill>
            <a:srgbClr val="FFFFFF"/>
          </a:solidFill>
          <a:latin typeface="+mn-lt"/>
        </a:defRPr>
      </a:lvl7pPr>
      <a:lvl8pPr marL="3048038" indent="-203203" algn="l" defTabSz="399350" rtl="0" eaLnBrk="0" fontAlgn="base" hangingPunct="0">
        <a:spcBef>
          <a:spcPts val="444"/>
        </a:spcBef>
        <a:spcAft>
          <a:spcPct val="0"/>
        </a:spcAft>
        <a:buClr>
          <a:srgbClr val="000000"/>
        </a:buClr>
        <a:buSzPct val="100000"/>
        <a:buFont typeface="Times New Roman" pitchFamily="16" charset="0"/>
        <a:defRPr sz="1778">
          <a:solidFill>
            <a:srgbClr val="FFFFFF"/>
          </a:solidFill>
          <a:latin typeface="+mn-lt"/>
        </a:defRPr>
      </a:lvl8pPr>
      <a:lvl9pPr marL="3454443" indent="-203203" algn="l" defTabSz="399350" rtl="0" eaLnBrk="0" fontAlgn="base" hangingPunct="0">
        <a:spcBef>
          <a:spcPts val="444"/>
        </a:spcBef>
        <a:spcAft>
          <a:spcPct val="0"/>
        </a:spcAft>
        <a:buClr>
          <a:srgbClr val="000000"/>
        </a:buClr>
        <a:buSzPct val="100000"/>
        <a:buFont typeface="Times New Roman" pitchFamily="16" charset="0"/>
        <a:defRPr sz="1778">
          <a:solidFill>
            <a:srgbClr val="FFFFFF"/>
          </a:solidFill>
          <a:latin typeface="+mn-lt"/>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4438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4389" name="Rectangle 5"/>
          <p:cNvSpPr>
            <a:spLocks noGrp="1" noChangeArrowheads="1"/>
          </p:cNvSpPr>
          <p:nvPr>
            <p:ph type="title"/>
          </p:nvPr>
        </p:nvSpPr>
        <p:spPr bwMode="auto">
          <a:xfrm>
            <a:off x="685805" y="609601"/>
            <a:ext cx="77724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144390" name="Rectangle 6"/>
          <p:cNvSpPr>
            <a:spLocks noGrp="1" noChangeArrowheads="1"/>
          </p:cNvSpPr>
          <p:nvPr>
            <p:ph type="dt" sz="half" idx="2"/>
          </p:nvPr>
        </p:nvSpPr>
        <p:spPr bwMode="auto">
          <a:xfrm>
            <a:off x="685802"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1" name="Rectangle 7"/>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defTabSz="914400">
              <a:buClrTx/>
              <a:buSzTx/>
              <a:buFontTx/>
              <a:buNone/>
              <a:defRPr sz="1400" i="0">
                <a:solidFill>
                  <a:srgbClr val="FFFFFF"/>
                </a:solidFill>
                <a:ea typeface="+mn-ea"/>
              </a:defRPr>
            </a:lvl1pPr>
          </a:lstStyle>
          <a:p>
            <a:pPr fontAlgn="base">
              <a:spcBef>
                <a:spcPct val="0"/>
              </a:spcBef>
              <a:spcAft>
                <a:spcPct val="0"/>
              </a:spcAft>
              <a:defRPr/>
            </a:pPr>
            <a:fld id="{DDCDF0C1-7B5B-41AF-98C2-D28E668C2365}" type="slidenum">
              <a:rPr lang="it-IT"/>
              <a:pPr fontAlgn="base">
                <a:spcBef>
                  <a:spcPct val="0"/>
                </a:spcBef>
                <a:spcAft>
                  <a:spcPct val="0"/>
                </a:spcAft>
                <a:defRPr/>
              </a:pPr>
              <a:t>‹N›</a:t>
            </a:fld>
            <a:endParaRPr lang="it-IT"/>
          </a:p>
        </p:txBody>
      </p:sp>
      <p:sp>
        <p:nvSpPr>
          <p:cNvPr id="1031" name="Rectangle 9"/>
          <p:cNvSpPr>
            <a:spLocks noGrp="1" noChangeArrowheads="1"/>
          </p:cNvSpPr>
          <p:nvPr>
            <p:ph type="body" idx="1"/>
          </p:nvPr>
        </p:nvSpPr>
        <p:spPr bwMode="auto">
          <a:xfrm>
            <a:off x="685805" y="1981200"/>
            <a:ext cx="7772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695690934"/>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4438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4389" name="Rectangle 5"/>
          <p:cNvSpPr>
            <a:spLocks noGrp="1" noChangeArrowheads="1"/>
          </p:cNvSpPr>
          <p:nvPr>
            <p:ph type="title"/>
          </p:nvPr>
        </p:nvSpPr>
        <p:spPr bwMode="auto">
          <a:xfrm>
            <a:off x="685805" y="609601"/>
            <a:ext cx="77724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144390" name="Rectangle 6"/>
          <p:cNvSpPr>
            <a:spLocks noGrp="1" noChangeArrowheads="1"/>
          </p:cNvSpPr>
          <p:nvPr>
            <p:ph type="dt" sz="half" idx="2"/>
          </p:nvPr>
        </p:nvSpPr>
        <p:spPr bwMode="auto">
          <a:xfrm>
            <a:off x="685802"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1" name="Rectangle 7"/>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defTabSz="914400">
              <a:buClrTx/>
              <a:buSzTx/>
              <a:buFontTx/>
              <a:buNone/>
              <a:defRPr sz="1400" i="0">
                <a:solidFill>
                  <a:srgbClr val="FFFFFF"/>
                </a:solidFill>
                <a:ea typeface="+mn-ea"/>
              </a:defRPr>
            </a:lvl1pPr>
          </a:lstStyle>
          <a:p>
            <a:pPr fontAlgn="base">
              <a:spcBef>
                <a:spcPct val="0"/>
              </a:spcBef>
              <a:spcAft>
                <a:spcPct val="0"/>
              </a:spcAft>
              <a:defRPr/>
            </a:pPr>
            <a:fld id="{DDCDF0C1-7B5B-41AF-98C2-D28E668C2365}" type="slidenum">
              <a:rPr lang="it-IT"/>
              <a:pPr fontAlgn="base">
                <a:spcBef>
                  <a:spcPct val="0"/>
                </a:spcBef>
                <a:spcAft>
                  <a:spcPct val="0"/>
                </a:spcAft>
                <a:defRPr/>
              </a:pPr>
              <a:t>‹N›</a:t>
            </a:fld>
            <a:endParaRPr lang="it-IT"/>
          </a:p>
        </p:txBody>
      </p:sp>
      <p:sp>
        <p:nvSpPr>
          <p:cNvPr id="1031" name="Rectangle 9"/>
          <p:cNvSpPr>
            <a:spLocks noGrp="1" noChangeArrowheads="1"/>
          </p:cNvSpPr>
          <p:nvPr>
            <p:ph type="body" idx="1"/>
          </p:nvPr>
        </p:nvSpPr>
        <p:spPr bwMode="auto">
          <a:xfrm>
            <a:off x="685805" y="1981200"/>
            <a:ext cx="7772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740263619"/>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4438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it-IT" i="1">
                <a:solidFill>
                  <a:srgbClr val="FFFFFF"/>
                </a:solidFill>
                <a:ea typeface="Microsoft YaHei" pitchFamily="34" charset="-122"/>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solidFill>
                  <a:srgbClr val="0000FF"/>
                </a:solidFill>
                <a:ea typeface="Microsoft YaHei" pitchFamily="34" charset="-122"/>
              </a:endParaRPr>
            </a:p>
          </p:txBody>
        </p:sp>
      </p:grpSp>
      <p:sp>
        <p:nvSpPr>
          <p:cNvPr id="144389" name="Rectangle 5"/>
          <p:cNvSpPr>
            <a:spLocks noGrp="1" noChangeArrowheads="1"/>
          </p:cNvSpPr>
          <p:nvPr>
            <p:ph type="title"/>
          </p:nvPr>
        </p:nvSpPr>
        <p:spPr bwMode="auto">
          <a:xfrm>
            <a:off x="685805" y="609601"/>
            <a:ext cx="77724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144390" name="Rectangle 6"/>
          <p:cNvSpPr>
            <a:spLocks noGrp="1" noChangeArrowheads="1"/>
          </p:cNvSpPr>
          <p:nvPr>
            <p:ph type="dt" sz="half" idx="2"/>
          </p:nvPr>
        </p:nvSpPr>
        <p:spPr bwMode="auto">
          <a:xfrm>
            <a:off x="685802"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1" name="Rectangle 7"/>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defTabSz="914400">
              <a:buClrTx/>
              <a:buSzTx/>
              <a:buFontTx/>
              <a:buNone/>
              <a:defRPr sz="1400" i="0">
                <a:solidFill>
                  <a:srgbClr val="FFFFFF"/>
                </a:solidFill>
                <a:ea typeface="+mn-ea"/>
              </a:defRPr>
            </a:lvl1pPr>
          </a:lstStyle>
          <a:p>
            <a:pPr fontAlgn="base">
              <a:spcBef>
                <a:spcPct val="0"/>
              </a:spcBef>
              <a:spcAft>
                <a:spcPct val="0"/>
              </a:spcAft>
              <a:defRPr/>
            </a:pPr>
            <a:endParaRPr lang="it-IT"/>
          </a:p>
        </p:txBody>
      </p:sp>
      <p:sp>
        <p:nvSpPr>
          <p:cNvPr id="14439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defTabSz="914400">
              <a:buClrTx/>
              <a:buSzTx/>
              <a:buFontTx/>
              <a:buNone/>
              <a:defRPr sz="1400" i="0">
                <a:solidFill>
                  <a:srgbClr val="FFFFFF"/>
                </a:solidFill>
                <a:ea typeface="+mn-ea"/>
              </a:defRPr>
            </a:lvl1pPr>
          </a:lstStyle>
          <a:p>
            <a:pPr fontAlgn="base">
              <a:spcBef>
                <a:spcPct val="0"/>
              </a:spcBef>
              <a:spcAft>
                <a:spcPct val="0"/>
              </a:spcAft>
              <a:defRPr/>
            </a:pPr>
            <a:fld id="{DDCDF0C1-7B5B-41AF-98C2-D28E668C2365}" type="slidenum">
              <a:rPr lang="it-IT"/>
              <a:pPr fontAlgn="base">
                <a:spcBef>
                  <a:spcPct val="0"/>
                </a:spcBef>
                <a:spcAft>
                  <a:spcPct val="0"/>
                </a:spcAft>
                <a:defRPr/>
              </a:pPr>
              <a:t>‹N›</a:t>
            </a:fld>
            <a:endParaRPr lang="it-IT"/>
          </a:p>
        </p:txBody>
      </p:sp>
      <p:sp>
        <p:nvSpPr>
          <p:cNvPr id="1031" name="Rectangle 9"/>
          <p:cNvSpPr>
            <a:spLocks noGrp="1" noChangeArrowheads="1"/>
          </p:cNvSpPr>
          <p:nvPr>
            <p:ph type="body" idx="1"/>
          </p:nvPr>
        </p:nvSpPr>
        <p:spPr bwMode="auto">
          <a:xfrm>
            <a:off x="685805" y="1981200"/>
            <a:ext cx="7772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3110537849"/>
      </p:ext>
    </p:extLst>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130" y="6249988"/>
            <a:ext cx="2131860"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endParaRPr lang="en-GB"/>
          </a:p>
        </p:txBody>
      </p:sp>
      <p:sp>
        <p:nvSpPr>
          <p:cNvPr id="1026" name="Rectangle 2"/>
          <p:cNvSpPr>
            <a:spLocks noGrp="1" noChangeArrowheads="1"/>
          </p:cNvSpPr>
          <p:nvPr>
            <p:ph type="sldNum"/>
          </p:nvPr>
        </p:nvSpPr>
        <p:spPr bwMode="auto">
          <a:xfrm>
            <a:off x="6552189" y="6248401"/>
            <a:ext cx="2131860"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fld id="{9B9787A5-02D5-4D27-91CD-F270E67BCAEF}" type="slidenum">
              <a:rPr lang="en-GB" smtClean="0"/>
              <a:pPr defTabSz="399305" fontAlgn="base">
                <a:spcBef>
                  <a:spcPct val="0"/>
                </a:spcBef>
                <a:spcAft>
                  <a:spcPct val="0"/>
                </a:spcAft>
                <a:defRPr/>
              </a:pPr>
              <a:t>‹N›</a:t>
            </a:fld>
            <a:endParaRPr lang="en-GB"/>
          </a:p>
        </p:txBody>
      </p:sp>
      <p:grpSp>
        <p:nvGrpSpPr>
          <p:cNvPr id="8196" name="Group 3"/>
          <p:cNvGrpSpPr>
            <a:grpSpLocks/>
          </p:cNvGrpSpPr>
          <p:nvPr/>
        </p:nvGrpSpPr>
        <p:grpSpPr bwMode="auto">
          <a:xfrm>
            <a:off x="0" y="1"/>
            <a:ext cx="9136945" cy="6848475"/>
            <a:chOff x="0" y="0"/>
            <a:chExt cx="6477" cy="4314"/>
          </a:xfrm>
        </p:grpSpPr>
        <p:grpSp>
          <p:nvGrpSpPr>
            <p:cNvPr id="8200" name="Group 4"/>
            <p:cNvGrpSpPr>
              <a:grpSpLocks/>
            </p:cNvGrpSpPr>
            <p:nvPr/>
          </p:nvGrpSpPr>
          <p:grpSpPr bwMode="auto">
            <a:xfrm>
              <a:off x="1944" y="2230"/>
              <a:ext cx="4529" cy="2084"/>
              <a:chOff x="1944" y="2230"/>
              <a:chExt cx="4529" cy="2084"/>
            </a:xfrm>
          </p:grpSpPr>
          <p:sp>
            <p:nvSpPr>
              <p:cNvPr id="1029" name="Freeform 5"/>
              <p:cNvSpPr>
                <a:spLocks noChangeArrowheads="1"/>
              </p:cNvSpPr>
              <p:nvPr/>
            </p:nvSpPr>
            <p:spPr bwMode="auto">
              <a:xfrm>
                <a:off x="1944" y="2644"/>
                <a:ext cx="324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2E8A"/>
                  </a:gs>
                  <a:gs pos="100000">
                    <a:srgbClr val="003399"/>
                  </a:gs>
                </a:gsLst>
                <a:lin ang="108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0" name="Freeform 6"/>
              <p:cNvSpPr>
                <a:spLocks noChangeArrowheads="1"/>
              </p:cNvSpPr>
              <p:nvPr/>
            </p:nvSpPr>
            <p:spPr bwMode="auto">
              <a:xfrm>
                <a:off x="4691" y="2671"/>
                <a:ext cx="1416"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2E8A"/>
                  </a:gs>
                  <a:gs pos="100000">
                    <a:srgbClr val="003399"/>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1" name="Freeform 7"/>
              <p:cNvSpPr>
                <a:spLocks noChangeArrowheads="1"/>
              </p:cNvSpPr>
              <p:nvPr/>
            </p:nvSpPr>
            <p:spPr bwMode="auto">
              <a:xfrm>
                <a:off x="3270" y="3346"/>
                <a:ext cx="3197"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2" name="Freeform 8"/>
              <p:cNvSpPr>
                <a:spLocks noChangeArrowheads="1"/>
              </p:cNvSpPr>
              <p:nvPr/>
            </p:nvSpPr>
            <p:spPr bwMode="auto">
              <a:xfrm>
                <a:off x="3091" y="2230"/>
                <a:ext cx="3383"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3" name="Freeform 9"/>
              <p:cNvSpPr>
                <a:spLocks noChangeArrowheads="1"/>
              </p:cNvSpPr>
              <p:nvPr/>
            </p:nvSpPr>
            <p:spPr bwMode="auto">
              <a:xfrm>
                <a:off x="5063" y="2317"/>
                <a:ext cx="1404"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3399"/>
                  </a:gs>
                  <a:gs pos="100000">
                    <a:srgbClr val="002C85"/>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grpSp>
        <p:sp>
          <p:nvSpPr>
            <p:cNvPr id="1034" name="Freeform 10"/>
            <p:cNvSpPr>
              <a:spLocks noChangeArrowheads="1"/>
            </p:cNvSpPr>
            <p:nvPr/>
          </p:nvSpPr>
          <p:spPr bwMode="auto">
            <a:xfrm>
              <a:off x="3737" y="1341"/>
              <a:ext cx="2053"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3399"/>
                </a:gs>
                <a:gs pos="100000">
                  <a:srgbClr val="002B81"/>
                </a:gs>
              </a:gsLst>
              <a:lin ang="135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sp>
          <p:nvSpPr>
            <p:cNvPr id="1035" name="Freeform 11"/>
            <p:cNvSpPr>
              <a:spLocks noChangeArrowheads="1"/>
            </p:cNvSpPr>
            <p:nvPr/>
          </p:nvSpPr>
          <p:spPr bwMode="auto">
            <a:xfrm>
              <a:off x="0" y="0"/>
              <a:ext cx="647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155A"/>
                </a:gs>
                <a:gs pos="100000">
                  <a:srgbClr val="003399"/>
                </a:gs>
              </a:gsLst>
              <a:lin ang="5400000" scaled="1"/>
            </a:gradFill>
            <a:ln w="9525">
              <a:noFill/>
              <a:round/>
              <a:headEnd/>
              <a:tailEnd/>
            </a:ln>
            <a:effectLst/>
          </p:spPr>
          <p:txBody>
            <a:bodyPr wrap="none" anchor="ctr"/>
            <a:lstStyle/>
            <a:p>
              <a:pPr defTabSz="399305" fontAlgn="base">
                <a:lnSpc>
                  <a:spcPct val="95000"/>
                </a:lnSpc>
                <a:spcBef>
                  <a:spcPct val="0"/>
                </a:spcBef>
                <a:spcAft>
                  <a:spcPct val="0"/>
                </a:spcAft>
                <a:buClr>
                  <a:srgbClr val="FFFFFF"/>
                </a:buClr>
                <a:buSzPct val="100000"/>
                <a:buFont typeface="Times New Roman" pitchFamily="18" charset="0"/>
                <a:buNone/>
                <a:defRPr/>
              </a:pPr>
              <a:endParaRPr lang="it-IT" sz="2133" b="1">
                <a:solidFill>
                  <a:srgbClr val="FFFFFF"/>
                </a:solidFill>
                <a:effectLst>
                  <a:outerShdw blurRad="38100" dist="38100" dir="2700000" algn="tl">
                    <a:srgbClr val="000000">
                      <a:alpha val="43137"/>
                    </a:srgbClr>
                  </a:outerShdw>
                </a:effectLst>
                <a:latin typeface="Times New Roman" pitchFamily="18" charset="0"/>
              </a:endParaRPr>
            </a:p>
          </p:txBody>
        </p:sp>
      </p:grpSp>
      <p:sp>
        <p:nvSpPr>
          <p:cNvPr id="1036" name="Rectangle 12"/>
          <p:cNvSpPr>
            <a:spLocks noGrp="1" noChangeArrowheads="1"/>
          </p:cNvSpPr>
          <p:nvPr>
            <p:ph type="title"/>
          </p:nvPr>
        </p:nvSpPr>
        <p:spPr bwMode="auto">
          <a:xfrm>
            <a:off x="457130" y="128588"/>
            <a:ext cx="8226919"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1037" name="Rectangle 13"/>
          <p:cNvSpPr>
            <a:spLocks noGrp="1" noChangeArrowheads="1"/>
          </p:cNvSpPr>
          <p:nvPr>
            <p:ph type="ftr"/>
          </p:nvPr>
        </p:nvSpPr>
        <p:spPr bwMode="auto">
          <a:xfrm>
            <a:off x="3123718" y="6248401"/>
            <a:ext cx="289515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buClr>
                <a:srgbClr val="FFFFFF"/>
              </a:buClr>
              <a:buSzPct val="100000"/>
              <a:buFont typeface="Arial" charset="0"/>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067" b="0">
                <a:solidFill>
                  <a:srgbClr val="FFFFFF"/>
                </a:solidFill>
                <a:effectLst/>
                <a:latin typeface="Arial" charset="0"/>
              </a:defRPr>
            </a:lvl1pPr>
          </a:lstStyle>
          <a:p>
            <a:pPr defTabSz="399305" fontAlgn="base">
              <a:spcBef>
                <a:spcPct val="0"/>
              </a:spcBef>
              <a:spcAft>
                <a:spcPct val="0"/>
              </a:spcAft>
              <a:defRPr/>
            </a:pPr>
            <a:endParaRPr lang="en-GB"/>
          </a:p>
        </p:txBody>
      </p:sp>
      <p:sp>
        <p:nvSpPr>
          <p:cNvPr id="1038" name="Rectangle 14"/>
          <p:cNvSpPr>
            <a:spLocks noGrp="1" noChangeArrowheads="1"/>
          </p:cNvSpPr>
          <p:nvPr>
            <p:ph type="body" idx="1"/>
          </p:nvPr>
        </p:nvSpPr>
        <p:spPr bwMode="auto">
          <a:xfrm>
            <a:off x="457130" y="1600201"/>
            <a:ext cx="8226919"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Tree>
    <p:extLst>
      <p:ext uri="{BB962C8B-B14F-4D97-AF65-F5344CB8AC3E}">
        <p14:creationId xmlns:p14="http://schemas.microsoft.com/office/powerpoint/2010/main" val="2030677295"/>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mj-lt"/>
          <a:ea typeface="+mj-ea"/>
          <a:cs typeface="+mj-cs"/>
        </a:defRPr>
      </a:lvl1pPr>
      <a:lvl2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2pPr>
      <a:lvl3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3pPr>
      <a:lvl4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4pPr>
      <a:lvl5pPr algn="ctr" defTabSz="399305" rtl="0" eaLnBrk="0" fontAlgn="base" hangingPunct="0">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5pPr>
      <a:lvl6pPr marL="406359"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6pPr>
      <a:lvl7pPr marL="812719"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7pPr>
      <a:lvl8pPr marL="1219078"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8pPr>
      <a:lvl9pPr marL="1625437" algn="ctr" defTabSz="399305" rtl="0" fontAlgn="base">
        <a:lnSpc>
          <a:spcPct val="95000"/>
        </a:lnSpc>
        <a:spcBef>
          <a:spcPct val="0"/>
        </a:spcBef>
        <a:spcAft>
          <a:spcPct val="0"/>
        </a:spcAft>
        <a:buClr>
          <a:srgbClr val="E5E5FF"/>
        </a:buClr>
        <a:buSzPct val="100000"/>
        <a:buFont typeface="Garamond" pitchFamily="18" charset="0"/>
        <a:defRPr sz="3911" b="1">
          <a:solidFill>
            <a:srgbClr val="E5E5FF"/>
          </a:solidFill>
          <a:effectLst>
            <a:outerShdw blurRad="38100" dist="38100" dir="2700000" algn="tl">
              <a:srgbClr val="000000"/>
            </a:outerShdw>
          </a:effectLst>
          <a:latin typeface="Garamond" pitchFamily="18" charset="0"/>
          <a:cs typeface="Lucida Sans Unicode" pitchFamily="34" charset="0"/>
        </a:defRPr>
      </a:lvl9pPr>
    </p:titleStyle>
    <p:bodyStyle>
      <a:lvl1pPr marL="303359" indent="-303359" algn="l" defTabSz="399305" rtl="0" eaLnBrk="0" fontAlgn="base" hangingPunct="0">
        <a:lnSpc>
          <a:spcPct val="95000"/>
        </a:lnSpc>
        <a:spcBef>
          <a:spcPts val="711"/>
        </a:spcBef>
        <a:spcAft>
          <a:spcPct val="0"/>
        </a:spcAft>
        <a:buClr>
          <a:srgbClr val="FFCC00"/>
        </a:buClr>
        <a:buSzPct val="70000"/>
        <a:buFont typeface="Wingdings" pitchFamily="2" charset="2"/>
        <a:buChar char=""/>
        <a:defRPr sz="2844">
          <a:solidFill>
            <a:srgbClr val="FFFFFF"/>
          </a:solidFill>
          <a:effectLst>
            <a:outerShdw blurRad="38100" dist="38100" dir="2700000" algn="tl">
              <a:srgbClr val="000000"/>
            </a:outerShdw>
          </a:effectLst>
          <a:latin typeface="+mn-lt"/>
          <a:ea typeface="+mn-ea"/>
          <a:cs typeface="+mn-cs"/>
        </a:defRPr>
      </a:lvl1pPr>
      <a:lvl2pPr marL="658923" indent="-252564" algn="l" defTabSz="399305" rtl="0" eaLnBrk="0" fontAlgn="base" hangingPunct="0">
        <a:lnSpc>
          <a:spcPct val="95000"/>
        </a:lnSpc>
        <a:spcBef>
          <a:spcPts val="622"/>
        </a:spcBef>
        <a:spcAft>
          <a:spcPct val="0"/>
        </a:spcAft>
        <a:buClr>
          <a:srgbClr val="A886E0"/>
        </a:buClr>
        <a:buSzPct val="70000"/>
        <a:buFont typeface="Wingdings" pitchFamily="2" charset="2"/>
        <a:buChar char=""/>
        <a:defRPr sz="2489">
          <a:solidFill>
            <a:srgbClr val="FFFFFF"/>
          </a:solidFill>
          <a:effectLst>
            <a:outerShdw blurRad="38100" dist="38100" dir="2700000" algn="tl">
              <a:srgbClr val="000000"/>
            </a:outerShdw>
          </a:effectLst>
          <a:latin typeface="+mn-lt"/>
          <a:cs typeface="+mn-cs"/>
        </a:defRPr>
      </a:lvl2pPr>
      <a:lvl3pPr marL="1015898" indent="-203180" algn="l" defTabSz="399305" rtl="0" eaLnBrk="0" fontAlgn="base" hangingPunct="0">
        <a:lnSpc>
          <a:spcPct val="95000"/>
        </a:lnSpc>
        <a:spcBef>
          <a:spcPts val="533"/>
        </a:spcBef>
        <a:spcAft>
          <a:spcPct val="0"/>
        </a:spcAft>
        <a:buClr>
          <a:srgbClr val="E5E5FF"/>
        </a:buClr>
        <a:buSzPct val="70000"/>
        <a:buFont typeface="Wingdings" pitchFamily="2" charset="2"/>
        <a:buChar char=""/>
        <a:defRPr sz="2133">
          <a:solidFill>
            <a:srgbClr val="FFFFFF"/>
          </a:solidFill>
          <a:effectLst>
            <a:outerShdw blurRad="38100" dist="38100" dir="2700000" algn="tl">
              <a:srgbClr val="000000"/>
            </a:outerShdw>
          </a:effectLst>
          <a:latin typeface="+mn-lt"/>
          <a:cs typeface="+mn-cs"/>
        </a:defRPr>
      </a:lvl3pPr>
      <a:lvl4pPr marL="1422258" indent="-203180" algn="l" defTabSz="399305" rtl="0" eaLnBrk="0" fontAlgn="base" hangingPunct="0">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4pPr>
      <a:lvl5pPr marL="1828617" indent="-203180" algn="l" defTabSz="399305" rtl="0" eaLnBrk="0" fontAlgn="base" hangingPunct="0">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5pPr>
      <a:lvl6pPr marL="2234976"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6pPr>
      <a:lvl7pPr marL="2641336"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7pPr>
      <a:lvl8pPr marL="3047695"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8pPr>
      <a:lvl9pPr marL="3454055" indent="-203180" algn="l" defTabSz="399305" rtl="0" fontAlgn="base">
        <a:lnSpc>
          <a:spcPct val="95000"/>
        </a:lnSpc>
        <a:spcBef>
          <a:spcPts val="444"/>
        </a:spcBef>
        <a:spcAft>
          <a:spcPct val="0"/>
        </a:spcAft>
        <a:buClr>
          <a:srgbClr val="A886E0"/>
        </a:buClr>
        <a:buSzPct val="70000"/>
        <a:buFont typeface="Wingdings" pitchFamily="2" charset="2"/>
        <a:buChar char=""/>
        <a:defRPr sz="1778">
          <a:solidFill>
            <a:srgbClr val="FFFFFF"/>
          </a:solidFill>
          <a:effectLst>
            <a:outerShdw blurRad="38100" dist="38100" dir="2700000" algn="tl">
              <a:srgbClr val="000000"/>
            </a:outerShdw>
          </a:effectLst>
          <a:latin typeface="+mn-lt"/>
          <a:cs typeface="+mn-cs"/>
        </a:defRPr>
      </a:lvl9pPr>
    </p:bodyStyle>
    <p:otherStyle>
      <a:defPPr>
        <a:defRPr lang="it-IT"/>
      </a:defPPr>
      <a:lvl1pPr marL="0" algn="l" defTabSz="812719" rtl="0" eaLnBrk="1" latinLnBrk="0" hangingPunct="1">
        <a:defRPr sz="1600" kern="1200">
          <a:solidFill>
            <a:schemeClr val="tx1"/>
          </a:solidFill>
          <a:latin typeface="+mn-lt"/>
          <a:ea typeface="+mn-ea"/>
          <a:cs typeface="+mn-cs"/>
        </a:defRPr>
      </a:lvl1pPr>
      <a:lvl2pPr marL="406359" algn="l" defTabSz="812719" rtl="0" eaLnBrk="1" latinLnBrk="0" hangingPunct="1">
        <a:defRPr sz="1600" kern="1200">
          <a:solidFill>
            <a:schemeClr val="tx1"/>
          </a:solidFill>
          <a:latin typeface="+mn-lt"/>
          <a:ea typeface="+mn-ea"/>
          <a:cs typeface="+mn-cs"/>
        </a:defRPr>
      </a:lvl2pPr>
      <a:lvl3pPr marL="812719" algn="l" defTabSz="812719" rtl="0" eaLnBrk="1" latinLnBrk="0" hangingPunct="1">
        <a:defRPr sz="1600" kern="1200">
          <a:solidFill>
            <a:schemeClr val="tx1"/>
          </a:solidFill>
          <a:latin typeface="+mn-lt"/>
          <a:ea typeface="+mn-ea"/>
          <a:cs typeface="+mn-cs"/>
        </a:defRPr>
      </a:lvl3pPr>
      <a:lvl4pPr marL="1219078" algn="l" defTabSz="812719" rtl="0" eaLnBrk="1" latinLnBrk="0" hangingPunct="1">
        <a:defRPr sz="1600" kern="1200">
          <a:solidFill>
            <a:schemeClr val="tx1"/>
          </a:solidFill>
          <a:latin typeface="+mn-lt"/>
          <a:ea typeface="+mn-ea"/>
          <a:cs typeface="+mn-cs"/>
        </a:defRPr>
      </a:lvl4pPr>
      <a:lvl5pPr marL="1625437" algn="l" defTabSz="812719" rtl="0" eaLnBrk="1" latinLnBrk="0" hangingPunct="1">
        <a:defRPr sz="1600" kern="1200">
          <a:solidFill>
            <a:schemeClr val="tx1"/>
          </a:solidFill>
          <a:latin typeface="+mn-lt"/>
          <a:ea typeface="+mn-ea"/>
          <a:cs typeface="+mn-cs"/>
        </a:defRPr>
      </a:lvl5pPr>
      <a:lvl6pPr marL="2031797" algn="l" defTabSz="812719" rtl="0" eaLnBrk="1" latinLnBrk="0" hangingPunct="1">
        <a:defRPr sz="1600" kern="1200">
          <a:solidFill>
            <a:schemeClr val="tx1"/>
          </a:solidFill>
          <a:latin typeface="+mn-lt"/>
          <a:ea typeface="+mn-ea"/>
          <a:cs typeface="+mn-cs"/>
        </a:defRPr>
      </a:lvl6pPr>
      <a:lvl7pPr marL="2438156" algn="l" defTabSz="812719" rtl="0" eaLnBrk="1" latinLnBrk="0" hangingPunct="1">
        <a:defRPr sz="1600" kern="1200">
          <a:solidFill>
            <a:schemeClr val="tx1"/>
          </a:solidFill>
          <a:latin typeface="+mn-lt"/>
          <a:ea typeface="+mn-ea"/>
          <a:cs typeface="+mn-cs"/>
        </a:defRPr>
      </a:lvl7pPr>
      <a:lvl8pPr marL="2844516" algn="l" defTabSz="812719" rtl="0" eaLnBrk="1" latinLnBrk="0" hangingPunct="1">
        <a:defRPr sz="1600" kern="1200">
          <a:solidFill>
            <a:schemeClr val="tx1"/>
          </a:solidFill>
          <a:latin typeface="+mn-lt"/>
          <a:ea typeface="+mn-ea"/>
          <a:cs typeface="+mn-cs"/>
        </a:defRPr>
      </a:lvl8pPr>
      <a:lvl9pPr marL="3250875" algn="l" defTabSz="812719"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mn-cs"/>
              </a:defRPr>
            </a:lvl1pPr>
          </a:lstStyle>
          <a:p>
            <a:pPr fontAlgn="base">
              <a:spcBef>
                <a:spcPct val="0"/>
              </a:spcBef>
              <a:spcAft>
                <a:spcPct val="0"/>
              </a:spcAft>
              <a:defRPr/>
            </a:pPr>
            <a:fld id="{74BE562E-93ED-4ED4-A191-E1065164AB2C}" type="datetimeFigureOut">
              <a:rPr lang="it-IT"/>
              <a:pPr fontAlgn="base">
                <a:spcBef>
                  <a:spcPct val="0"/>
                </a:spcBef>
                <a:spcAft>
                  <a:spcPct val="0"/>
                </a:spcAft>
                <a:defRPr/>
              </a:pPr>
              <a:t>16/11/2018</a:t>
            </a:fld>
            <a:endParaRPr lang="it-IT"/>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mn-cs"/>
              </a:defRPr>
            </a:lvl1pPr>
          </a:lstStyle>
          <a:p>
            <a:pPr fontAlgn="base">
              <a:spcBef>
                <a:spcPct val="0"/>
              </a:spcBef>
              <a:spcAft>
                <a:spcPct val="0"/>
              </a:spcAft>
              <a:defRPr/>
            </a:pPr>
            <a:fld id="{C02D9298-D845-40A1-9C6B-52C59E1000FE}" type="slidenum">
              <a:rPr lang="it-IT"/>
              <a:pPr fontAlgn="base">
                <a:spcBef>
                  <a:spcPct val="0"/>
                </a:spcBef>
                <a:spcAft>
                  <a:spcPct val="0"/>
                </a:spcAft>
                <a:defRPr/>
              </a:pPr>
              <a:t>‹N›</a:t>
            </a:fld>
            <a:endParaRPr lang="it-IT"/>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it-IT">
                  <a:solidFill>
                    <a:srgbClr val="FFFFFF"/>
                  </a:solidFill>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it-IT">
                  <a:solidFill>
                    <a:srgbClr val="FFFFFF"/>
                  </a:solidFill>
                </a:endParaRPr>
              </a:p>
            </p:txBody>
          </p:sp>
          <p:sp>
            <p:nvSpPr>
              <p:cNvPr id="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it-IT">
                  <a:solidFill>
                    <a:srgbClr val="FFFFFF"/>
                  </a:solidFill>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FFFFFF"/>
                  </a:solidFill>
                  <a:latin typeface="Arial" charset="0"/>
                </a:endParaRPr>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it-IT">
                  <a:solidFill>
                    <a:srgbClr val="FFFFFF"/>
                  </a:solidFill>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t-IT">
                <a:solidFill>
                  <a:srgbClr val="FFFFFF"/>
                </a:solidFill>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FFFFFF"/>
                </a:solidFill>
                <a:latin typeface="Arial" charset="0"/>
              </a:endParaRPr>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mn-cs"/>
              </a:defRPr>
            </a:lvl1pPr>
          </a:lstStyle>
          <a:p>
            <a:pPr fontAlgn="base">
              <a:spcBef>
                <a:spcPct val="0"/>
              </a:spcBef>
              <a:spcAft>
                <a:spcPct val="0"/>
              </a:spcAft>
              <a:defRPr/>
            </a:pPr>
            <a:endParaRPr lang="it-IT"/>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58303323"/>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ransition>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105.xml"/><Relationship Id="rId5" Type="http://schemas.openxmlformats.org/officeDocument/2006/relationships/image" Target="../media/image36.wmf"/><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6930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260648"/>
            <a:ext cx="9144000" cy="181588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800" b="1" cap="all" dirty="0">
                <a:solidFill>
                  <a:srgbClr val="FFFF00"/>
                </a:solidFill>
                <a:effectLst>
                  <a:outerShdw blurRad="38100" dist="38100" dir="2700000" algn="tl">
                    <a:srgbClr val="000000">
                      <a:alpha val="43137"/>
                    </a:srgbClr>
                  </a:outerShdw>
                </a:effectLst>
                <a:latin typeface="Calibri" panose="020F0502020204030204" pitchFamily="34" charset="0"/>
              </a:rPr>
              <a:t>Escludendo i pazienti diabetici (n = 259, 27%),                 la prevalenza della SM variava dal 32% usando         la definizione ATPIII (n=220) e AHA/NHLBI (n=225) al 40% (n=274) secondo la definizione IDF (p &lt;.0001) </a:t>
            </a:r>
            <a:endParaRPr lang="it-IT" sz="2800" b="1" cap="all" dirty="0">
              <a:solidFill>
                <a:srgbClr val="FFFF00"/>
              </a:solidFill>
              <a:effectLst>
                <a:outerShdw blurRad="38100" dist="38100" dir="2700000" algn="tl">
                  <a:srgbClr val="000000"/>
                </a:outerShdw>
              </a:effectLst>
              <a:latin typeface="Calibri" panose="020F0502020204030204" pitchFamily="34" charset="0"/>
            </a:endParaRPr>
          </a:p>
        </p:txBody>
      </p:sp>
      <p:graphicFrame>
        <p:nvGraphicFramePr>
          <p:cNvPr id="4098" name="Grafico 8"/>
          <p:cNvGraphicFramePr>
            <a:graphicFrameLocks/>
          </p:cNvGraphicFramePr>
          <p:nvPr>
            <p:extLst>
              <p:ext uri="{D42A27DB-BD31-4B8C-83A1-F6EECF244321}">
                <p14:modId xmlns:p14="http://schemas.microsoft.com/office/powerpoint/2010/main" val="4055834093"/>
              </p:ext>
            </p:extLst>
          </p:nvPr>
        </p:nvGraphicFramePr>
        <p:xfrm>
          <a:off x="326008" y="2309391"/>
          <a:ext cx="8566472" cy="4071937"/>
        </p:xfrm>
        <a:graphic>
          <a:graphicData uri="http://schemas.openxmlformats.org/presentationml/2006/ole">
            <mc:AlternateContent xmlns:mc="http://schemas.openxmlformats.org/markup-compatibility/2006">
              <mc:Choice xmlns:v="urn:schemas-microsoft-com:vml" Requires="v">
                <p:oleObj spid="_x0000_s2131" name="Foglio di lavoro" r:id="rId3" imgW="8770664" imgH="4579558" progId="Excel.Sheet.8">
                  <p:embed/>
                </p:oleObj>
              </mc:Choice>
              <mc:Fallback>
                <p:oleObj name="Foglio di lavoro" r:id="rId3" imgW="8770664" imgH="4579558" progId="Excel.Sheet.8">
                  <p:embed/>
                  <p:pic>
                    <p:nvPicPr>
                      <p:cNvPr id="0" name=""/>
                      <p:cNvPicPr>
                        <a:picLocks noChangeArrowheads="1"/>
                      </p:cNvPicPr>
                      <p:nvPr/>
                    </p:nvPicPr>
                    <p:blipFill>
                      <a:blip r:embed="rId4"/>
                      <a:srcRect/>
                      <a:stretch>
                        <a:fillRect/>
                      </a:stretch>
                    </p:blipFill>
                    <p:spPr bwMode="auto">
                      <a:xfrm>
                        <a:off x="326008" y="2309391"/>
                        <a:ext cx="8566472" cy="4071937"/>
                      </a:xfrm>
                      <a:prstGeom prst="rect">
                        <a:avLst/>
                      </a:prstGeom>
                      <a:noFill/>
                      <a:extLst/>
                    </p:spPr>
                  </p:pic>
                </p:oleObj>
              </mc:Fallback>
            </mc:AlternateContent>
          </a:graphicData>
        </a:graphic>
      </p:graphicFrame>
      <p:sp>
        <p:nvSpPr>
          <p:cNvPr id="2" name="CasellaDiTesto 1"/>
          <p:cNvSpPr txBox="1"/>
          <p:nvPr/>
        </p:nvSpPr>
        <p:spPr>
          <a:xfrm>
            <a:off x="1763688" y="6444044"/>
            <a:ext cx="5614037" cy="369332"/>
          </a:xfrm>
          <a:prstGeom prst="rect">
            <a:avLst/>
          </a:prstGeom>
          <a:noFill/>
        </p:spPr>
        <p:txBody>
          <a:bodyPr wrap="none" rtlCol="0">
            <a:spAutoFit/>
          </a:bodyPr>
          <a:lstStyle/>
          <a:p>
            <a:r>
              <a:rPr lang="it-IT" b="1" dirty="0">
                <a:solidFill>
                  <a:srgbClr val="66FF33"/>
                </a:solidFill>
                <a:latin typeface="Calibri" panose="020F0502020204030204" pitchFamily="34" charset="0"/>
              </a:rPr>
              <a:t>Corrado E, Novo S et al. – Intern. Angiol. 2012; 31: 572-8 </a:t>
            </a:r>
          </a:p>
        </p:txBody>
      </p:sp>
    </p:spTree>
    <p:extLst>
      <p:ext uri="{BB962C8B-B14F-4D97-AF65-F5344CB8AC3E}">
        <p14:creationId xmlns:p14="http://schemas.microsoft.com/office/powerpoint/2010/main" val="55587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p:extLst>
              <p:ext uri="{D42A27DB-BD31-4B8C-83A1-F6EECF244321}">
                <p14:modId xmlns:p14="http://schemas.microsoft.com/office/powerpoint/2010/main" val="3978937316"/>
              </p:ext>
            </p:extLst>
          </p:nvPr>
        </p:nvGraphicFramePr>
        <p:xfrm>
          <a:off x="757658" y="2176187"/>
          <a:ext cx="7923562" cy="39617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6"/>
          <p:cNvSpPr txBox="1">
            <a:spLocks noChangeArrowheads="1"/>
          </p:cNvSpPr>
          <p:nvPr/>
        </p:nvSpPr>
        <p:spPr bwMode="auto">
          <a:xfrm>
            <a:off x="0" y="332656"/>
            <a:ext cx="9108504"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Prevalenza dell’</a:t>
            </a:r>
            <a:r>
              <a:rPr lang="it-IT" sz="3200" b="1" cap="all" dirty="0" err="1">
                <a:solidFill>
                  <a:srgbClr val="FFFF00"/>
                </a:solidFill>
                <a:effectLst>
                  <a:outerShdw blurRad="38100" dist="38100" dir="2700000" algn="tl">
                    <a:srgbClr val="000000"/>
                  </a:outerShdw>
                </a:effectLst>
                <a:latin typeface="Calibri" panose="020F0502020204030204" pitchFamily="34" charset="0"/>
                <a:cs typeface="Times New Roman" pitchFamily="18" charset="0"/>
              </a:rPr>
              <a:t>atS</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carotidea (IMT </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e/o</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PLACCA)     nei pazienti con SM </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vs </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controlli (0-2 FDR) secondo le tre definizioni usate</a:t>
            </a:r>
            <a:endParaRPr lang="it-IT" sz="3200" b="1" cap="all" dirty="0">
              <a:solidFill>
                <a:srgbClr val="FFFF00"/>
              </a:solidFill>
              <a:effectLst>
                <a:outerShdw blurRad="38100" dist="38100" dir="2700000" algn="tl">
                  <a:srgbClr val="000000"/>
                </a:outerShdw>
              </a:effectLst>
              <a:latin typeface="Calibri" panose="020F0502020204030204" pitchFamily="34" charset="0"/>
            </a:endParaRPr>
          </a:p>
        </p:txBody>
      </p:sp>
      <p:sp>
        <p:nvSpPr>
          <p:cNvPr id="13356" name="Text Box 44"/>
          <p:cNvSpPr txBox="1">
            <a:spLocks noChangeArrowheads="1"/>
          </p:cNvSpPr>
          <p:nvPr/>
        </p:nvSpPr>
        <p:spPr bwMode="auto">
          <a:xfrm>
            <a:off x="7003675" y="2215685"/>
            <a:ext cx="1024309" cy="36933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b="1">
                <a:solidFill>
                  <a:srgbClr val="FFFFFF"/>
                </a:solidFill>
                <a:effectLst>
                  <a:outerShdw blurRad="38100" dist="38100" dir="2700000" algn="tl">
                    <a:srgbClr val="000000"/>
                  </a:outerShdw>
                </a:effectLst>
                <a:latin typeface="Calibri" panose="020F0502020204030204" pitchFamily="34" charset="0"/>
              </a:rPr>
              <a:t>&lt;.04</a:t>
            </a:r>
          </a:p>
        </p:txBody>
      </p:sp>
      <p:sp>
        <p:nvSpPr>
          <p:cNvPr id="3" name="Text Box 44"/>
          <p:cNvSpPr txBox="1">
            <a:spLocks noChangeArrowheads="1"/>
          </p:cNvSpPr>
          <p:nvPr/>
        </p:nvSpPr>
        <p:spPr bwMode="auto">
          <a:xfrm>
            <a:off x="4507805" y="2029447"/>
            <a:ext cx="1024309" cy="36933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b="1" dirty="0">
                <a:solidFill>
                  <a:srgbClr val="FFFFFF"/>
                </a:solidFill>
                <a:effectLst>
                  <a:outerShdw blurRad="38100" dist="38100" dir="2700000" algn="tl">
                    <a:srgbClr val="000000"/>
                  </a:outerShdw>
                </a:effectLst>
                <a:latin typeface="Calibri" panose="020F0502020204030204" pitchFamily="34" charset="0"/>
              </a:rPr>
              <a:t>&lt;.0006</a:t>
            </a:r>
          </a:p>
        </p:txBody>
      </p:sp>
      <p:sp>
        <p:nvSpPr>
          <p:cNvPr id="4" name="Text Box 44"/>
          <p:cNvSpPr txBox="1">
            <a:spLocks noChangeArrowheads="1"/>
          </p:cNvSpPr>
          <p:nvPr/>
        </p:nvSpPr>
        <p:spPr bwMode="auto">
          <a:xfrm>
            <a:off x="2031687" y="2040734"/>
            <a:ext cx="1132948" cy="36933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b="1" dirty="0">
                <a:solidFill>
                  <a:srgbClr val="FFFFFF"/>
                </a:solidFill>
                <a:effectLst>
                  <a:outerShdw blurRad="38100" dist="38100" dir="2700000" algn="tl">
                    <a:srgbClr val="000000"/>
                  </a:outerShdw>
                </a:effectLst>
                <a:latin typeface="Calibri" panose="020F0502020204030204" pitchFamily="34" charset="0"/>
              </a:rPr>
              <a:t>&lt;.0004</a:t>
            </a:r>
          </a:p>
        </p:txBody>
      </p:sp>
      <p:sp>
        <p:nvSpPr>
          <p:cNvPr id="13321" name="Text Box 9"/>
          <p:cNvSpPr txBox="1">
            <a:spLocks noChangeArrowheads="1"/>
          </p:cNvSpPr>
          <p:nvPr/>
        </p:nvSpPr>
        <p:spPr bwMode="auto">
          <a:xfrm rot="16200000">
            <a:off x="-1808061" y="3603130"/>
            <a:ext cx="4801271" cy="420564"/>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133" b="1" dirty="0">
                <a:solidFill>
                  <a:srgbClr val="00FF00"/>
                </a:solidFill>
                <a:effectLst>
                  <a:outerShdw blurRad="38100" dist="38100" dir="2700000" algn="tl">
                    <a:srgbClr val="000000"/>
                  </a:outerShdw>
                </a:effectLst>
                <a:latin typeface="Calibri" panose="020F0502020204030204" pitchFamily="34" charset="0"/>
              </a:rPr>
              <a:t>Prevalenza ATS carotidea</a:t>
            </a:r>
          </a:p>
        </p:txBody>
      </p:sp>
      <p:sp>
        <p:nvSpPr>
          <p:cNvPr id="5" name="CasellaDiTesto 4"/>
          <p:cNvSpPr txBox="1"/>
          <p:nvPr/>
        </p:nvSpPr>
        <p:spPr>
          <a:xfrm>
            <a:off x="1766275" y="6516052"/>
            <a:ext cx="5614037" cy="369332"/>
          </a:xfrm>
          <a:prstGeom prst="rect">
            <a:avLst/>
          </a:prstGeom>
          <a:noFill/>
        </p:spPr>
        <p:txBody>
          <a:bodyPr wrap="none" rtlCol="0">
            <a:spAutoFit/>
          </a:bodyPr>
          <a:lstStyle/>
          <a:p>
            <a:pPr lvl="0"/>
            <a:r>
              <a:rPr lang="it-IT" b="1" dirty="0">
                <a:solidFill>
                  <a:srgbClr val="66FF33"/>
                </a:solidFill>
                <a:latin typeface="Calibri" panose="020F0502020204030204" pitchFamily="34" charset="0"/>
              </a:rPr>
              <a:t>Corrado E, Novo S et al. – Intern. Angiol. 2012; 31: 572-8 </a:t>
            </a:r>
          </a:p>
        </p:txBody>
      </p:sp>
    </p:spTree>
    <p:extLst>
      <p:ext uri="{BB962C8B-B14F-4D97-AF65-F5344CB8AC3E}">
        <p14:creationId xmlns:p14="http://schemas.microsoft.com/office/powerpoint/2010/main" val="352483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3557369752"/>
              </p:ext>
            </p:extLst>
          </p:nvPr>
        </p:nvGraphicFramePr>
        <p:xfrm>
          <a:off x="611561" y="2290468"/>
          <a:ext cx="8064896" cy="397009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6"/>
          <p:cNvSpPr txBox="1">
            <a:spLocks noChangeArrowheads="1"/>
          </p:cNvSpPr>
          <p:nvPr/>
        </p:nvSpPr>
        <p:spPr bwMode="auto">
          <a:xfrm>
            <a:off x="0" y="419180"/>
            <a:ext cx="9017020" cy="156966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Prevalenza di IHD (pregresso IM </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e/o0</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a:t>
            </a:r>
            <a:r>
              <a:rPr lang="it-IT" sz="3200" b="1" cap="all" dirty="0" err="1">
                <a:solidFill>
                  <a:srgbClr val="FFFF00"/>
                </a:solidFill>
                <a:effectLst>
                  <a:outerShdw blurRad="38100" dist="38100" dir="2700000" algn="tl">
                    <a:srgbClr val="000000"/>
                  </a:outerShdw>
                </a:effectLst>
                <a:latin typeface="Calibri" panose="020F0502020204030204" pitchFamily="34" charset="0"/>
                <a:cs typeface="Times New Roman" pitchFamily="18" charset="0"/>
              </a:rPr>
              <a:t>anginA</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stabile) nei pazienti con SM </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vs </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controlli         (0-2 FDR) secondo le tre definizioni usate</a:t>
            </a:r>
            <a:endParaRPr lang="it-IT" sz="3200" b="1" cap="all" dirty="0">
              <a:solidFill>
                <a:srgbClr val="FFFF00"/>
              </a:solidFill>
              <a:effectLst>
                <a:outerShdw blurRad="38100" dist="38100" dir="2700000" algn="tl">
                  <a:srgbClr val="000000"/>
                </a:outerShdw>
              </a:effectLst>
              <a:latin typeface="Calibri" panose="020F0502020204030204" pitchFamily="34" charset="0"/>
            </a:endParaRPr>
          </a:p>
        </p:txBody>
      </p:sp>
      <p:sp>
        <p:nvSpPr>
          <p:cNvPr id="13356" name="Text Box 44"/>
          <p:cNvSpPr txBox="1">
            <a:spLocks noChangeArrowheads="1"/>
          </p:cNvSpPr>
          <p:nvPr/>
        </p:nvSpPr>
        <p:spPr bwMode="auto">
          <a:xfrm>
            <a:off x="7003675" y="2164794"/>
            <a:ext cx="1024309"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FFFFFF"/>
                </a:solidFill>
                <a:effectLst>
                  <a:outerShdw blurRad="38100" dist="38100" dir="2700000" algn="tl">
                    <a:srgbClr val="000000"/>
                  </a:outerShdw>
                </a:effectLst>
                <a:latin typeface="Calibri" panose="020F0502020204030204" pitchFamily="34" charset="0"/>
              </a:rPr>
              <a:t>&lt;.02</a:t>
            </a:r>
          </a:p>
        </p:txBody>
      </p:sp>
      <p:sp>
        <p:nvSpPr>
          <p:cNvPr id="3" name="Text Box 44"/>
          <p:cNvSpPr txBox="1">
            <a:spLocks noChangeArrowheads="1"/>
          </p:cNvSpPr>
          <p:nvPr/>
        </p:nvSpPr>
        <p:spPr bwMode="auto">
          <a:xfrm>
            <a:off x="4507805" y="2092786"/>
            <a:ext cx="1024309"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FFFFFF"/>
                </a:solidFill>
                <a:effectLst>
                  <a:outerShdw blurRad="38100" dist="38100" dir="2700000" algn="tl">
                    <a:srgbClr val="000000"/>
                  </a:outerShdw>
                </a:effectLst>
                <a:latin typeface="Calibri" panose="020F0502020204030204" pitchFamily="34" charset="0"/>
              </a:rPr>
              <a:t>&lt;.06</a:t>
            </a:r>
          </a:p>
        </p:txBody>
      </p:sp>
      <p:sp>
        <p:nvSpPr>
          <p:cNvPr id="4" name="Text Box 44"/>
          <p:cNvSpPr txBox="1">
            <a:spLocks noChangeArrowheads="1"/>
          </p:cNvSpPr>
          <p:nvPr/>
        </p:nvSpPr>
        <p:spPr bwMode="auto">
          <a:xfrm>
            <a:off x="2140326" y="2020778"/>
            <a:ext cx="1024309"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FFFFFF"/>
                </a:solidFill>
                <a:effectLst>
                  <a:outerShdw blurRad="38100" dist="38100" dir="2700000" algn="tl">
                    <a:srgbClr val="000000"/>
                  </a:outerShdw>
                </a:effectLst>
                <a:latin typeface="Calibri" panose="020F0502020204030204" pitchFamily="34" charset="0"/>
              </a:rPr>
              <a:t>&lt;.05</a:t>
            </a:r>
          </a:p>
        </p:txBody>
      </p:sp>
      <p:sp>
        <p:nvSpPr>
          <p:cNvPr id="32775" name="Text Box 7"/>
          <p:cNvSpPr txBox="1">
            <a:spLocks noChangeArrowheads="1"/>
          </p:cNvSpPr>
          <p:nvPr/>
        </p:nvSpPr>
        <p:spPr bwMode="auto">
          <a:xfrm rot="16200000">
            <a:off x="-1229321" y="3646733"/>
            <a:ext cx="3279333"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00FF00"/>
                </a:solidFill>
                <a:effectLst>
                  <a:outerShdw blurRad="38100" dist="38100" dir="2700000" algn="tl">
                    <a:srgbClr val="000000"/>
                  </a:outerShdw>
                </a:effectLst>
                <a:latin typeface="Calibri" panose="020F0502020204030204" pitchFamily="34" charset="0"/>
              </a:rPr>
              <a:t>Prevalenza</a:t>
            </a:r>
            <a:r>
              <a:rPr lang="it-IT" sz="2400" b="1" i="1" dirty="0">
                <a:solidFill>
                  <a:srgbClr val="00FF00"/>
                </a:solidFill>
                <a:effectLst>
                  <a:outerShdw blurRad="38100" dist="38100" dir="2700000" algn="tl">
                    <a:srgbClr val="000000"/>
                  </a:outerShdw>
                </a:effectLst>
                <a:latin typeface="Calibri" panose="020F0502020204030204" pitchFamily="34" charset="0"/>
              </a:rPr>
              <a:t> </a:t>
            </a:r>
            <a:r>
              <a:rPr lang="it-IT" sz="2400" b="1" dirty="0">
                <a:solidFill>
                  <a:srgbClr val="00FF00"/>
                </a:solidFill>
                <a:effectLst>
                  <a:outerShdw blurRad="38100" dist="38100" dir="2700000" algn="tl">
                    <a:srgbClr val="000000"/>
                  </a:outerShdw>
                </a:effectLst>
                <a:latin typeface="Calibri" panose="020F0502020204030204" pitchFamily="34" charset="0"/>
              </a:rPr>
              <a:t>di IHD</a:t>
            </a:r>
          </a:p>
        </p:txBody>
      </p:sp>
      <p:sp>
        <p:nvSpPr>
          <p:cNvPr id="5" name="CasellaDiTesto 4"/>
          <p:cNvSpPr txBox="1"/>
          <p:nvPr/>
        </p:nvSpPr>
        <p:spPr>
          <a:xfrm>
            <a:off x="1763688" y="6453336"/>
            <a:ext cx="5614037" cy="369332"/>
          </a:xfrm>
          <a:prstGeom prst="rect">
            <a:avLst/>
          </a:prstGeom>
          <a:noFill/>
        </p:spPr>
        <p:txBody>
          <a:bodyPr wrap="none" rtlCol="0">
            <a:spAutoFit/>
          </a:bodyPr>
          <a:lstStyle/>
          <a:p>
            <a:pPr lvl="0"/>
            <a:r>
              <a:rPr lang="it-IT" b="1" dirty="0">
                <a:solidFill>
                  <a:srgbClr val="66FF33"/>
                </a:solidFill>
                <a:latin typeface="Calibri" panose="020F0502020204030204" pitchFamily="34" charset="0"/>
              </a:rPr>
              <a:t>Corrado E, Novo S et al. – Intern. Angiol. 2012; 31: 572-8 </a:t>
            </a:r>
          </a:p>
        </p:txBody>
      </p:sp>
    </p:spTree>
    <p:extLst>
      <p:ext uri="{BB962C8B-B14F-4D97-AF65-F5344CB8AC3E}">
        <p14:creationId xmlns:p14="http://schemas.microsoft.com/office/powerpoint/2010/main" val="249221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05" y="548680"/>
            <a:ext cx="9017020" cy="107721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livelli di</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hs</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-PCR PIU’ ELEVATI NEI PAZIENTI CON SM          </a:t>
            </a:r>
            <a:r>
              <a:rPr lang="it-IT" sz="3200" b="1"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vs</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controlli CON TUTTE LE </a:t>
            </a:r>
            <a:r>
              <a:rPr lang="it-IT" sz="3200" b="1" cap="all" dirty="0" err="1">
                <a:solidFill>
                  <a:srgbClr val="FFFF00"/>
                </a:solidFill>
                <a:effectLst>
                  <a:outerShdw blurRad="38100" dist="38100" dir="2700000" algn="tl">
                    <a:srgbClr val="000000"/>
                  </a:outerShdw>
                </a:effectLst>
                <a:latin typeface="Calibri" panose="020F0502020204030204" pitchFamily="34" charset="0"/>
                <a:cs typeface="Times New Roman" pitchFamily="18" charset="0"/>
              </a:rPr>
              <a:t>definizionI</a:t>
            </a:r>
            <a:r>
              <a:rPr lang="it-IT" sz="3200" b="1" cap="all"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 </a:t>
            </a:r>
            <a:r>
              <a:rPr lang="it-IT" sz="3200" b="1" cap="all" dirty="0" err="1">
                <a:solidFill>
                  <a:srgbClr val="FFFF00"/>
                </a:solidFill>
                <a:effectLst>
                  <a:outerShdw blurRad="38100" dist="38100" dir="2700000" algn="tl">
                    <a:srgbClr val="000000"/>
                  </a:outerShdw>
                </a:effectLst>
                <a:latin typeface="Calibri" panose="020F0502020204030204" pitchFamily="34" charset="0"/>
                <a:cs typeface="Times New Roman" pitchFamily="18" charset="0"/>
              </a:rPr>
              <a:t>USATe</a:t>
            </a:r>
            <a:endParaRPr lang="it-IT" sz="3200" b="1" cap="all" dirty="0">
              <a:solidFill>
                <a:srgbClr val="FFFF00"/>
              </a:solidFill>
              <a:effectLst>
                <a:outerShdw blurRad="38100" dist="38100" dir="2700000" algn="tl">
                  <a:srgbClr val="000000"/>
                </a:outerShdw>
              </a:effectLst>
              <a:latin typeface="Calibri" panose="020F0502020204030204" pitchFamily="34" charset="0"/>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3614231990"/>
              </p:ext>
            </p:extLst>
          </p:nvPr>
        </p:nvGraphicFramePr>
        <p:xfrm>
          <a:off x="757658" y="2455491"/>
          <a:ext cx="7923562" cy="3961773"/>
        </p:xfrm>
        <a:graphic>
          <a:graphicData uri="http://schemas.openxmlformats.org/drawingml/2006/chart">
            <c:chart xmlns:c="http://schemas.openxmlformats.org/drawingml/2006/chart" xmlns:r="http://schemas.openxmlformats.org/officeDocument/2006/relationships" r:id="rId2"/>
          </a:graphicData>
        </a:graphic>
      </p:graphicFrame>
      <p:sp>
        <p:nvSpPr>
          <p:cNvPr id="13356" name="Text Box 44"/>
          <p:cNvSpPr txBox="1">
            <a:spLocks noChangeArrowheads="1"/>
          </p:cNvSpPr>
          <p:nvPr/>
        </p:nvSpPr>
        <p:spPr bwMode="auto">
          <a:xfrm>
            <a:off x="6876256" y="2204864"/>
            <a:ext cx="1024309" cy="40011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000" b="1" dirty="0">
                <a:solidFill>
                  <a:srgbClr val="FFFFFF"/>
                </a:solidFill>
                <a:effectLst>
                  <a:outerShdw blurRad="38100" dist="38100" dir="2700000" algn="tl">
                    <a:srgbClr val="000000"/>
                  </a:outerShdw>
                </a:effectLst>
                <a:latin typeface="Calibri" panose="020F0502020204030204" pitchFamily="34" charset="0"/>
              </a:rPr>
              <a:t>&lt;.01</a:t>
            </a:r>
          </a:p>
        </p:txBody>
      </p:sp>
      <p:sp>
        <p:nvSpPr>
          <p:cNvPr id="3" name="Text Box 44"/>
          <p:cNvSpPr txBox="1">
            <a:spLocks noChangeArrowheads="1"/>
          </p:cNvSpPr>
          <p:nvPr/>
        </p:nvSpPr>
        <p:spPr bwMode="auto">
          <a:xfrm>
            <a:off x="4507805" y="2341202"/>
            <a:ext cx="1024309" cy="40011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000" b="1" dirty="0">
                <a:solidFill>
                  <a:srgbClr val="FFFFFF"/>
                </a:solidFill>
                <a:effectLst>
                  <a:outerShdw blurRad="38100" dist="38100" dir="2700000" algn="tl">
                    <a:srgbClr val="000000"/>
                  </a:outerShdw>
                </a:effectLst>
                <a:latin typeface="Calibri" panose="020F0502020204030204" pitchFamily="34" charset="0"/>
              </a:rPr>
              <a:t>&lt;.03</a:t>
            </a:r>
          </a:p>
        </p:txBody>
      </p:sp>
      <p:sp>
        <p:nvSpPr>
          <p:cNvPr id="4" name="Text Box 44"/>
          <p:cNvSpPr txBox="1">
            <a:spLocks noChangeArrowheads="1"/>
          </p:cNvSpPr>
          <p:nvPr/>
        </p:nvSpPr>
        <p:spPr bwMode="auto">
          <a:xfrm>
            <a:off x="2140326" y="2341202"/>
            <a:ext cx="1024309"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FFFFFF"/>
                </a:solidFill>
                <a:effectLst>
                  <a:outerShdw blurRad="38100" dist="38100" dir="2700000" algn="tl">
                    <a:srgbClr val="000000"/>
                  </a:outerShdw>
                </a:effectLst>
                <a:latin typeface="Calibri" panose="020F0502020204030204" pitchFamily="34" charset="0"/>
              </a:rPr>
              <a:t>&lt;.03</a:t>
            </a:r>
          </a:p>
        </p:txBody>
      </p:sp>
      <p:sp>
        <p:nvSpPr>
          <p:cNvPr id="5131" name="Text Box 11"/>
          <p:cNvSpPr txBox="1">
            <a:spLocks noChangeArrowheads="1"/>
          </p:cNvSpPr>
          <p:nvPr/>
        </p:nvSpPr>
        <p:spPr bwMode="auto">
          <a:xfrm rot="16200000">
            <a:off x="-1382195" y="3910588"/>
            <a:ext cx="3585081" cy="46166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it-IT" sz="2400" b="1" dirty="0">
                <a:solidFill>
                  <a:srgbClr val="00FF00"/>
                </a:solidFill>
                <a:effectLst>
                  <a:outerShdw blurRad="38100" dist="38100" dir="2700000" algn="tl">
                    <a:srgbClr val="000000"/>
                  </a:outerShdw>
                </a:effectLst>
                <a:latin typeface="Calibri" panose="020F0502020204030204" pitchFamily="34" charset="0"/>
              </a:rPr>
              <a:t>% h-PCR &gt; 3 mg%</a:t>
            </a:r>
          </a:p>
        </p:txBody>
      </p:sp>
      <p:sp>
        <p:nvSpPr>
          <p:cNvPr id="6" name="Rettangolo 5"/>
          <p:cNvSpPr/>
          <p:nvPr/>
        </p:nvSpPr>
        <p:spPr>
          <a:xfrm>
            <a:off x="1691680" y="6453336"/>
            <a:ext cx="5670376" cy="369332"/>
          </a:xfrm>
          <a:prstGeom prst="rect">
            <a:avLst/>
          </a:prstGeom>
        </p:spPr>
        <p:txBody>
          <a:bodyPr wrap="square">
            <a:spAutoFit/>
          </a:bodyPr>
          <a:lstStyle/>
          <a:p>
            <a:pPr lvl="0"/>
            <a:r>
              <a:rPr lang="it-IT" b="1" dirty="0">
                <a:solidFill>
                  <a:srgbClr val="66FF33"/>
                </a:solidFill>
                <a:latin typeface="Calibri" panose="020F0502020204030204" pitchFamily="34" charset="0"/>
              </a:rPr>
              <a:t>Corrado E, Novo S et al. – Intern. Angiol. 2012; 31: 572-8 </a:t>
            </a:r>
          </a:p>
        </p:txBody>
      </p:sp>
    </p:spTree>
    <p:extLst>
      <p:ext uri="{BB962C8B-B14F-4D97-AF65-F5344CB8AC3E}">
        <p14:creationId xmlns:p14="http://schemas.microsoft.com/office/powerpoint/2010/main" val="401580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7384"/>
            <a:ext cx="9036496" cy="7171194"/>
          </a:xfrm>
          <a:prstGeom prst="rect">
            <a:avLst/>
          </a:prstGeom>
          <a:noFill/>
        </p:spPr>
        <p:txBody>
          <a:bodyPr wrap="square">
            <a:spAutoFit/>
          </a:bodyPr>
          <a:lstStyle/>
          <a:p>
            <a:pPr fontAlgn="base">
              <a:spcBef>
                <a:spcPct val="0"/>
              </a:spcBef>
              <a:spcAft>
                <a:spcPct val="0"/>
              </a:spcAft>
              <a:defRPr/>
            </a:pPr>
            <a:endParaRPr lang="it-IT" sz="2400" b="1" dirty="0">
              <a:solidFill>
                <a:srgbClr val="000000"/>
              </a:solidFill>
              <a:effectLst>
                <a:outerShdw blurRad="38100" dist="38100" dir="2700000" algn="tl">
                  <a:srgbClr val="000000">
                    <a:alpha val="43137"/>
                  </a:srgbClr>
                </a:outerShdw>
              </a:effectLst>
              <a:latin typeface="Calibri" panose="020F0502020204030204" pitchFamily="34" charset="0"/>
              <a:cs typeface="Times New Roman" pitchFamily="18" charset="0"/>
            </a:endParaRPr>
          </a:p>
          <a:p>
            <a:pPr algn="ctr" fontAlgn="base">
              <a:spcBef>
                <a:spcPct val="0"/>
              </a:spcBef>
              <a:spcAft>
                <a:spcPct val="0"/>
              </a:spcAft>
              <a:defRPr/>
            </a:pPr>
            <a:r>
              <a:rPr lang="en-GB" sz="3200" b="1" cap="all"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in 339 patients, At the end of  5-yearS follow-up, we registered cardio- and cerebro-vascular FATAL AND NON FATAL EVENTS in</a:t>
            </a:r>
            <a:r>
              <a:rPr lang="en-GB" sz="3200" b="1" dirty="0">
                <a:solidFill>
                  <a:srgbClr val="00CC99"/>
                </a:solidFill>
                <a:effectLst>
                  <a:outerShdw blurRad="38100" dist="38100" dir="2700000" algn="tl">
                    <a:srgbClr val="000000">
                      <a:alpha val="43137"/>
                    </a:srgbClr>
                  </a:outerShdw>
                </a:effectLst>
                <a:latin typeface="Calibri" panose="020F0502020204030204" pitchFamily="34" charset="0"/>
                <a:cs typeface="Times New Roman" pitchFamily="18" charset="0"/>
              </a:rPr>
              <a:t> </a:t>
            </a:r>
          </a:p>
          <a:p>
            <a:pPr algn="ctr" fontAlgn="base">
              <a:spcBef>
                <a:spcPct val="0"/>
              </a:spcBef>
              <a:spcAft>
                <a:spcPct val="0"/>
              </a:spcAft>
              <a:defRPr/>
            </a:pPr>
            <a:r>
              <a:rPr lang="en-GB" sz="3200" b="1" dirty="0">
                <a:solidFill>
                  <a:srgbClr val="66FF33"/>
                </a:solidFill>
                <a:effectLst>
                  <a:outerShdw blurRad="38100" dist="38100" dir="2700000" algn="tl">
                    <a:srgbClr val="000000">
                      <a:alpha val="43137"/>
                    </a:srgbClr>
                  </a:outerShdw>
                </a:effectLst>
                <a:latin typeface="Calibri" panose="020F0502020204030204" pitchFamily="34" charset="0"/>
                <a:cs typeface="Times New Roman" pitchFamily="18" charset="0"/>
              </a:rPr>
              <a:t>29% of patients with the MS and in 20%                      of those without it (p &lt; 0.01)</a:t>
            </a:r>
          </a:p>
          <a:p>
            <a:pPr fontAlgn="base">
              <a:lnSpc>
                <a:spcPct val="150000"/>
              </a:lnSpc>
              <a:spcBef>
                <a:spcPct val="0"/>
              </a:spcBef>
              <a:spcAft>
                <a:spcPct val="0"/>
              </a:spcAft>
              <a:buFontTx/>
              <a:buChar char="-"/>
              <a:defRPr/>
            </a:pP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Transient ischemic attack</a:t>
            </a:r>
          </a:p>
          <a:p>
            <a:pPr fontAlgn="base">
              <a:lnSpc>
                <a:spcPct val="150000"/>
              </a:lnSpc>
              <a:spcBef>
                <a:spcPct val="0"/>
              </a:spcBef>
              <a:spcAft>
                <a:spcPct val="0"/>
              </a:spcAft>
              <a:buFontTx/>
              <a:buChar char="-"/>
              <a:defRPr/>
            </a:pP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Stroke</a:t>
            </a:r>
          </a:p>
          <a:p>
            <a:pPr fontAlgn="base">
              <a:lnSpc>
                <a:spcPct val="150000"/>
              </a:lnSpc>
              <a:spcBef>
                <a:spcPct val="0"/>
              </a:spcBef>
              <a:spcAft>
                <a:spcPct val="0"/>
              </a:spcAft>
              <a:buFontTx/>
              <a:buChar char="-"/>
              <a:defRPr/>
            </a:pP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Effort or unstable angina</a:t>
            </a:r>
          </a:p>
          <a:p>
            <a:pPr fontAlgn="base">
              <a:lnSpc>
                <a:spcPct val="150000"/>
              </a:lnSpc>
              <a:spcBef>
                <a:spcPct val="0"/>
              </a:spcBef>
              <a:spcAft>
                <a:spcPct val="0"/>
              </a:spcAft>
              <a:buFontTx/>
              <a:buChar char="-"/>
              <a:defRPr/>
            </a:pP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Acute myocardial infarction</a:t>
            </a:r>
          </a:p>
          <a:p>
            <a:pPr fontAlgn="base">
              <a:lnSpc>
                <a:spcPct val="150000"/>
              </a:lnSpc>
              <a:spcBef>
                <a:spcPct val="0"/>
              </a:spcBef>
              <a:spcAft>
                <a:spcPct val="0"/>
              </a:spcAft>
              <a:buFontTx/>
              <a:buChar char="-"/>
              <a:defRPr/>
            </a:pP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Peripheral artery disease</a:t>
            </a:r>
          </a:p>
          <a:p>
            <a:pPr fontAlgn="base">
              <a:lnSpc>
                <a:spcPct val="150000"/>
              </a:lnSpc>
              <a:spcBef>
                <a:spcPct val="0"/>
              </a:spcBef>
              <a:spcAft>
                <a:spcPct val="0"/>
              </a:spcAft>
              <a:buFontTx/>
              <a:buChar char="-"/>
              <a:defRPr/>
            </a:pPr>
            <a:r>
              <a:rPr lang="en-GB" sz="2400" b="1" dirty="0" err="1">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Cerebro</a:t>
            </a:r>
            <a:r>
              <a:rPr lang="en-GB"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 and Cardio-vascular death</a:t>
            </a:r>
            <a:endParaRPr lang="it-IT" sz="24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endParaRPr>
          </a:p>
          <a:p>
            <a:pPr lvl="0"/>
            <a:endParaRPr lang="it-IT" b="1" dirty="0">
              <a:solidFill>
                <a:srgbClr val="66FF33"/>
              </a:solidFill>
              <a:latin typeface="Calibri" panose="020F0502020204030204" pitchFamily="34" charset="0"/>
            </a:endParaRPr>
          </a:p>
          <a:p>
            <a:pPr lvl="0" algn="ctr"/>
            <a:r>
              <a:rPr lang="it-IT" b="1" dirty="0">
                <a:solidFill>
                  <a:srgbClr val="66FF33"/>
                </a:solidFill>
                <a:latin typeface="Calibri" panose="020F0502020204030204" pitchFamily="34" charset="0"/>
              </a:rPr>
              <a:t>Corrado E, Novo S et Al. – Intern. Angiol. 2012; 31: 572-8 </a:t>
            </a:r>
          </a:p>
          <a:p>
            <a:pPr fontAlgn="base">
              <a:spcBef>
                <a:spcPct val="0"/>
              </a:spcBef>
              <a:spcAft>
                <a:spcPct val="0"/>
              </a:spcAft>
              <a:defRPr/>
            </a:pPr>
            <a:endParaRPr lang="en-GB" sz="2400" b="1"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9227158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
          <p:cNvGrpSpPr>
            <a:grpSpLocks/>
          </p:cNvGrpSpPr>
          <p:nvPr/>
        </p:nvGrpSpPr>
        <p:grpSpPr bwMode="auto">
          <a:xfrm>
            <a:off x="14" y="73025"/>
            <a:ext cx="9142413" cy="1123950"/>
            <a:chOff x="703" y="119"/>
            <a:chExt cx="4534" cy="589"/>
          </a:xfrm>
        </p:grpSpPr>
        <p:pic>
          <p:nvPicPr>
            <p:cNvPr id="358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 y="119"/>
              <a:ext cx="4534" cy="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9" name="Text Box 3"/>
            <p:cNvSpPr txBox="1">
              <a:spLocks noChangeArrowheads="1"/>
            </p:cNvSpPr>
            <p:nvPr/>
          </p:nvSpPr>
          <p:spPr bwMode="auto">
            <a:xfrm>
              <a:off x="703" y="119"/>
              <a:ext cx="4534"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sz="2000">
                <a:solidFill>
                  <a:srgbClr val="0000FF"/>
                </a:solidFill>
                <a:latin typeface="Calibri" panose="020F0502020204030204" pitchFamily="34" charset="0"/>
                <a:ea typeface="Microsoft YaHei" pitchFamily="34" charset="-122"/>
              </a:endParaRPr>
            </a:p>
          </p:txBody>
        </p:sp>
      </p:grpSp>
      <p:grpSp>
        <p:nvGrpSpPr>
          <p:cNvPr id="35843" name="Group 4"/>
          <p:cNvGrpSpPr>
            <a:grpSpLocks/>
          </p:cNvGrpSpPr>
          <p:nvPr/>
        </p:nvGrpSpPr>
        <p:grpSpPr bwMode="auto">
          <a:xfrm>
            <a:off x="14" y="1268413"/>
            <a:ext cx="9142413" cy="4711700"/>
            <a:chOff x="0" y="799"/>
            <a:chExt cx="5759" cy="2968"/>
          </a:xfrm>
        </p:grpSpPr>
        <p:pic>
          <p:nvPicPr>
            <p:cNvPr id="3584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9"/>
              <a:ext cx="5759" cy="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7" name="Text Box 6"/>
            <p:cNvSpPr txBox="1">
              <a:spLocks noChangeArrowheads="1"/>
            </p:cNvSpPr>
            <p:nvPr/>
          </p:nvSpPr>
          <p:spPr bwMode="auto">
            <a:xfrm>
              <a:off x="0" y="799"/>
              <a:ext cx="5759" cy="2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sz="2000">
                <a:solidFill>
                  <a:srgbClr val="0000FF"/>
                </a:solidFill>
                <a:latin typeface="Calibri" panose="020F0502020204030204" pitchFamily="34" charset="0"/>
                <a:ea typeface="Microsoft YaHei" pitchFamily="34" charset="-122"/>
              </a:endParaRPr>
            </a:p>
          </p:txBody>
        </p:sp>
      </p:grpSp>
      <p:sp>
        <p:nvSpPr>
          <p:cNvPr id="35844" name="Text Box 7"/>
          <p:cNvSpPr txBox="1">
            <a:spLocks noChangeArrowheads="1"/>
          </p:cNvSpPr>
          <p:nvPr/>
        </p:nvSpPr>
        <p:spPr bwMode="auto">
          <a:xfrm>
            <a:off x="3" y="5959873"/>
            <a:ext cx="9144000"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9pPr>
          </a:lstStyle>
          <a:p>
            <a:pPr algn="ctr" defTabSz="449263" eaLnBrk="1" fontAlgn="base" hangingPunct="1">
              <a:spcBef>
                <a:spcPct val="0"/>
              </a:spcBef>
              <a:spcAft>
                <a:spcPct val="0"/>
              </a:spcAft>
              <a:buSzPct val="100000"/>
            </a:pPr>
            <a:r>
              <a:rPr lang="en-US" altLang="it-IT" b="1" dirty="0">
                <a:solidFill>
                  <a:srgbClr val="00FF00"/>
                </a:solidFill>
                <a:latin typeface="Calibri" panose="020F0502020204030204" pitchFamily="34" charset="0"/>
              </a:rPr>
              <a:t>Alberti KG et al. Harmonizing the metabolic syndrome. A joint interim statement of the IDF Task Force on Epidemiology and Prevention; NHLBI;  AHA; WHF; IAS; and International Association for the Study of Obesity. Circulation</a:t>
            </a:r>
            <a:r>
              <a:rPr lang="it-IT" altLang="it-IT" b="1" dirty="0">
                <a:solidFill>
                  <a:srgbClr val="00FF00"/>
                </a:solidFill>
                <a:latin typeface="Calibri" panose="020F0502020204030204" pitchFamily="34" charset="0"/>
              </a:rPr>
              <a:t> 2009; 120: 1640-5</a:t>
            </a:r>
          </a:p>
        </p:txBody>
      </p:sp>
      <p:sp>
        <p:nvSpPr>
          <p:cNvPr id="75784" name="Oval 8"/>
          <p:cNvSpPr>
            <a:spLocks noChangeArrowheads="1"/>
          </p:cNvSpPr>
          <p:nvPr/>
        </p:nvSpPr>
        <p:spPr bwMode="auto">
          <a:xfrm>
            <a:off x="5364177" y="1557356"/>
            <a:ext cx="3671887" cy="2592387"/>
          </a:xfrm>
          <a:prstGeom prst="ellipse">
            <a:avLst/>
          </a:prstGeom>
          <a:noFill/>
          <a:ln w="57240">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sz="2000">
              <a:solidFill>
                <a:srgbClr val="0000FF"/>
              </a:solidFill>
              <a:latin typeface="Calibri" panose="020F0502020204030204" pitchFamily="34" charset="0"/>
              <a:ea typeface="Microsoft YaHei" pitchFamily="34" charset="-122"/>
            </a:endParaRPr>
          </a:p>
        </p:txBody>
      </p:sp>
    </p:spTree>
    <p:extLst>
      <p:ext uri="{BB962C8B-B14F-4D97-AF65-F5344CB8AC3E}">
        <p14:creationId xmlns:p14="http://schemas.microsoft.com/office/powerpoint/2010/main" val="32515295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 y="-27384"/>
            <a:ext cx="9144000" cy="1143000"/>
          </a:xfrm>
        </p:spPr>
        <p:txBody>
          <a:bodyPr/>
          <a:lstStyle/>
          <a:p>
            <a:pPr eaLnBrk="1" hangingPunct="1">
              <a:defRPr/>
            </a:pPr>
            <a:r>
              <a:rPr lang="en-US" sz="3200" b="1" cap="all" dirty="0">
                <a:solidFill>
                  <a:srgbClr val="FFFF00"/>
                </a:solidFill>
                <a:latin typeface="Calibri" panose="020F0502020204030204" pitchFamily="34" charset="0"/>
              </a:rPr>
              <a:t>DEFINITION OF Metabolic Syndrome </a:t>
            </a:r>
          </a:p>
        </p:txBody>
      </p:sp>
      <p:sp>
        <p:nvSpPr>
          <p:cNvPr id="49155" name="Text Box 3"/>
          <p:cNvSpPr txBox="1">
            <a:spLocks noChangeArrowheads="1"/>
          </p:cNvSpPr>
          <p:nvPr/>
        </p:nvSpPr>
        <p:spPr bwMode="auto">
          <a:xfrm>
            <a:off x="2123728" y="6413266"/>
            <a:ext cx="49108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b">
            <a:spAutoFit/>
          </a:bodyPr>
          <a:lstStyle>
            <a:lvl1pPr eaLnBrk="0" hangingPunct="0">
              <a:defRPr>
                <a:solidFill>
                  <a:schemeClr val="bg1"/>
                </a:solidFill>
                <a:latin typeface="Times New Roman" pitchFamily="18" charset="0"/>
                <a:ea typeface="Microsoft YaHei" pitchFamily="34" charset="-122"/>
              </a:defRPr>
            </a:lvl1pPr>
            <a:lvl2pPr eaLnBrk="0" hangingPunct="0">
              <a:defRPr>
                <a:solidFill>
                  <a:schemeClr val="bg1"/>
                </a:solidFill>
                <a:latin typeface="Times New Roman" pitchFamily="18" charset="0"/>
                <a:ea typeface="Microsoft YaHei" pitchFamily="34" charset="-122"/>
              </a:defRPr>
            </a:lvl2pPr>
            <a:lvl3pPr eaLnBrk="0" hangingPunct="0">
              <a:defRPr>
                <a:solidFill>
                  <a:schemeClr val="bg1"/>
                </a:solidFill>
                <a:latin typeface="Times New Roman" pitchFamily="18" charset="0"/>
                <a:ea typeface="Microsoft YaHei" pitchFamily="34" charset="-122"/>
              </a:defRPr>
            </a:lvl3pPr>
            <a:lvl4pPr eaLnBrk="0" hangingPunct="0">
              <a:defRPr>
                <a:solidFill>
                  <a:schemeClr val="bg1"/>
                </a:solidFill>
                <a:latin typeface="Times New Roman" pitchFamily="18" charset="0"/>
                <a:ea typeface="Microsoft YaHei" pitchFamily="34" charset="-122"/>
              </a:defRPr>
            </a:lvl4pPr>
            <a:lvl5pPr eaLnBrk="0" hangingPunct="0">
              <a:defRPr>
                <a:solidFill>
                  <a:schemeClr val="bg1"/>
                </a:solidFill>
                <a:latin typeface="Times New Roman" pitchFamily="18"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Times New Roman" pitchFamily="18"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Times New Roman" pitchFamily="18"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Times New Roman" pitchFamily="18"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Times New Roman" pitchFamily="18" charset="0"/>
                <a:ea typeface="Microsoft YaHei" pitchFamily="34" charset="-122"/>
              </a:defRPr>
            </a:lvl9pPr>
          </a:lstStyle>
          <a:p>
            <a:pPr fontAlgn="base">
              <a:spcBef>
                <a:spcPct val="0"/>
              </a:spcBef>
              <a:spcAft>
                <a:spcPct val="0"/>
              </a:spcAft>
            </a:pPr>
            <a:r>
              <a:rPr lang="en-US" altLang="it-IT" sz="2000" b="1" dirty="0">
                <a:solidFill>
                  <a:srgbClr val="00FF00"/>
                </a:solidFill>
                <a:latin typeface="Calibri" panose="020F0502020204030204" pitchFamily="34" charset="0"/>
              </a:rPr>
              <a:t>Albert KG et al. Circulation</a:t>
            </a:r>
            <a:r>
              <a:rPr lang="it-IT" altLang="it-IT" sz="2000" b="1" dirty="0">
                <a:solidFill>
                  <a:srgbClr val="00FF00"/>
                </a:solidFill>
                <a:latin typeface="Calibri" panose="020F0502020204030204" pitchFamily="34" charset="0"/>
              </a:rPr>
              <a:t> 2009; 120: 1640-5 </a:t>
            </a:r>
            <a:endParaRPr lang="en-US" altLang="it-IT" b="1" dirty="0">
              <a:solidFill>
                <a:srgbClr val="66FF33"/>
              </a:solidFill>
              <a:latin typeface="Calibri" panose="020F0502020204030204" pitchFamily="34" charset="0"/>
            </a:endParaRPr>
          </a:p>
        </p:txBody>
      </p:sp>
      <p:graphicFrame>
        <p:nvGraphicFramePr>
          <p:cNvPr id="286756" name="Group 36"/>
          <p:cNvGraphicFramePr>
            <a:graphicFrameLocks noGrp="1"/>
          </p:cNvGraphicFramePr>
          <p:nvPr>
            <p:extLst>
              <p:ext uri="{D42A27DB-BD31-4B8C-83A1-F6EECF244321}">
                <p14:modId xmlns:p14="http://schemas.microsoft.com/office/powerpoint/2010/main" val="2608466965"/>
              </p:ext>
            </p:extLst>
          </p:nvPr>
        </p:nvGraphicFramePr>
        <p:xfrm>
          <a:off x="11" y="980734"/>
          <a:ext cx="9085229" cy="4859471"/>
        </p:xfrm>
        <a:graphic>
          <a:graphicData uri="http://schemas.openxmlformats.org/drawingml/2006/table">
            <a:tbl>
              <a:tblPr/>
              <a:tblGrid>
                <a:gridCol w="4256144">
                  <a:extLst>
                    <a:ext uri="{9D8B030D-6E8A-4147-A177-3AD203B41FA5}">
                      <a16:colId xmlns:a16="http://schemas.microsoft.com/office/drawing/2014/main" val="20000"/>
                    </a:ext>
                  </a:extLst>
                </a:gridCol>
                <a:gridCol w="4829085">
                  <a:extLst>
                    <a:ext uri="{9D8B030D-6E8A-4147-A177-3AD203B41FA5}">
                      <a16:colId xmlns:a16="http://schemas.microsoft.com/office/drawing/2014/main" val="20001"/>
                    </a:ext>
                  </a:extLst>
                </a:gridCol>
              </a:tblGrid>
              <a:tr h="869790">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rgbClr val="FFCC99"/>
                          </a:solidFill>
                          <a:effectLst>
                            <a:outerShdw blurRad="38100" dist="38100" dir="2700000" algn="tl">
                              <a:srgbClr val="000000"/>
                            </a:outerShdw>
                          </a:effectLst>
                          <a:latin typeface="Calibri" panose="020F0502020204030204" pitchFamily="34" charset="0"/>
                        </a:rPr>
                        <a:t>Risk Factor (≥ 3)</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rgbClr val="FFCC99"/>
                          </a:solidFill>
                          <a:effectLst>
                            <a:outerShdw blurRad="38100" dist="38100" dir="2700000" algn="tl">
                              <a:srgbClr val="000000"/>
                            </a:outerShdw>
                          </a:effectLst>
                          <a:latin typeface="Calibri" panose="020F0502020204030204" pitchFamily="34" charset="0"/>
                        </a:rPr>
                        <a:t>Defining Level</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922940">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Abdominal obesity</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Waist circumference</a:t>
                      </a:r>
                      <a:r>
                        <a:rPr kumimoji="0" lang="en-US" sz="2800" b="1" i="0" u="none" strike="noStrike" cap="none" normalizeH="0" baseline="0" dirty="0">
                          <a:ln>
                            <a:noFill/>
                          </a:ln>
                          <a:solidFill>
                            <a:srgbClr val="FFCC99"/>
                          </a:solidFill>
                          <a:effectLst>
                            <a:outerShdw blurRad="38100" dist="38100" dir="2700000" algn="tl">
                              <a:srgbClr val="000000"/>
                            </a:outerShdw>
                          </a:effectLst>
                          <a:latin typeface="Calibri" panose="020F0502020204030204" pitchFamily="34" charset="0"/>
                        </a:rPr>
                        <a:t>*</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1"/>
                  </a:ext>
                </a:extLst>
              </a:tr>
              <a:tr h="551948">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Triglycerides</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 150 mg/dl</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2"/>
                  </a:ext>
                </a:extLst>
              </a:tr>
              <a:tr h="1075255">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HDL-C</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&lt; 40 mg/dl in men; </a:t>
                      </a:r>
                      <a:b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b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&lt; 50 mg/dl in women</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3"/>
                  </a:ext>
                </a:extLst>
              </a:tr>
              <a:tr h="869790">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Blood pressure</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 130/</a:t>
                      </a: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sym typeface="Symbol" pitchFamily="18" charset="2"/>
                        </a:rPr>
                        <a:t></a:t>
                      </a: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85 mm Hg</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4"/>
                  </a:ext>
                </a:extLst>
              </a:tr>
              <a:tr h="551948">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Fasting glucose</a:t>
                      </a:r>
                    </a:p>
                  </a:txBody>
                  <a:tcPr marT="45728" marB="45728"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0066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338138"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rPr>
                        <a:t>≥ 100 mg/dl</a:t>
                      </a:r>
                    </a:p>
                  </a:txBody>
                  <a:tcPr marT="45728" marB="45728"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0066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5"/>
                  </a:ext>
                </a:extLst>
              </a:tr>
            </a:tbl>
          </a:graphicData>
        </a:graphic>
      </p:graphicFrame>
      <p:sp>
        <p:nvSpPr>
          <p:cNvPr id="286753" name="Text Box 33"/>
          <p:cNvSpPr txBox="1">
            <a:spLocks noChangeArrowheads="1"/>
          </p:cNvSpPr>
          <p:nvPr/>
        </p:nvSpPr>
        <p:spPr bwMode="auto">
          <a:xfrm>
            <a:off x="323534" y="5984296"/>
            <a:ext cx="8507413" cy="47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110000"/>
              </a:lnSpc>
              <a:spcBef>
                <a:spcPct val="0"/>
              </a:spcBef>
              <a:spcAft>
                <a:spcPct val="0"/>
              </a:spcAft>
              <a:defRPr/>
            </a:pPr>
            <a:r>
              <a:rPr lang="en-US" sz="2400" b="1" dirty="0">
                <a:solidFill>
                  <a:srgbClr val="FFCC00"/>
                </a:solidFill>
                <a:effectLst>
                  <a:outerShdw blurRad="38100" dist="38100" dir="2700000" algn="tl">
                    <a:srgbClr val="000000"/>
                  </a:outerShdw>
                </a:effectLst>
                <a:latin typeface="Calibri" panose="020F0502020204030204" pitchFamily="34" charset="0"/>
                <a:ea typeface="Microsoft YaHei" pitchFamily="34" charset="-122"/>
              </a:rPr>
              <a:t>*In Europe: Men &gt; 102 cm - Women &gt; 88 cm</a:t>
            </a:r>
            <a:endParaRPr lang="en-US" sz="2400" b="1" dirty="0">
              <a:solidFill>
                <a:srgbClr val="FFFFFF"/>
              </a:solidFill>
              <a:effectLst>
                <a:outerShdw blurRad="38100" dist="38100" dir="2700000" algn="tl">
                  <a:srgbClr val="000000"/>
                </a:outerShdw>
              </a:effectLst>
              <a:latin typeface="Calibri" panose="020F0502020204030204" pitchFamily="34" charset="0"/>
              <a:ea typeface="Microsoft YaHei" pitchFamily="34" charset="-122"/>
            </a:endParaRPr>
          </a:p>
        </p:txBody>
      </p:sp>
    </p:spTree>
    <p:extLst>
      <p:ext uri="{BB962C8B-B14F-4D97-AF65-F5344CB8AC3E}">
        <p14:creationId xmlns:p14="http://schemas.microsoft.com/office/powerpoint/2010/main" val="332330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
          <p:cNvGrpSpPr>
            <a:grpSpLocks/>
          </p:cNvGrpSpPr>
          <p:nvPr/>
        </p:nvGrpSpPr>
        <p:grpSpPr bwMode="auto">
          <a:xfrm>
            <a:off x="34939" y="11"/>
            <a:ext cx="9109075" cy="2488242"/>
            <a:chOff x="476" y="119"/>
            <a:chExt cx="4943" cy="2640"/>
          </a:xfrm>
        </p:grpSpPr>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119"/>
              <a:ext cx="4943" cy="2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Text Box 3"/>
            <p:cNvSpPr txBox="1">
              <a:spLocks noChangeArrowheads="1"/>
            </p:cNvSpPr>
            <p:nvPr/>
          </p:nvSpPr>
          <p:spPr bwMode="auto">
            <a:xfrm>
              <a:off x="476" y="119"/>
              <a:ext cx="4943" cy="2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a:solidFill>
                  <a:srgbClr val="0000FF"/>
                </a:solidFill>
                <a:latin typeface="Calibri" panose="020F0502020204030204" pitchFamily="34" charset="0"/>
                <a:ea typeface="Microsoft YaHei" pitchFamily="34" charset="-122"/>
              </a:endParaRPr>
            </a:p>
          </p:txBody>
        </p:sp>
      </p:grpSp>
      <p:sp>
        <p:nvSpPr>
          <p:cNvPr id="2" name="Rettangolo 1"/>
          <p:cNvSpPr/>
          <p:nvPr/>
        </p:nvSpPr>
        <p:spPr>
          <a:xfrm>
            <a:off x="-108520" y="2546901"/>
            <a:ext cx="9361039" cy="954107"/>
          </a:xfrm>
          <a:prstGeom prst="rect">
            <a:avLst/>
          </a:prstGeom>
        </p:spPr>
        <p:txBody>
          <a:bodyPr wrap="square">
            <a:spAutoFit/>
          </a:bodyPr>
          <a:lstStyle/>
          <a:p>
            <a:pPr algn="ctr" defTabSz="449263" fontAlgn="base">
              <a:spcBef>
                <a:spcPct val="0"/>
              </a:spcBef>
              <a:spcAft>
                <a:spcPct val="0"/>
              </a:spcAft>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cap="all" dirty="0">
                <a:solidFill>
                  <a:srgbClr val="FFFF00"/>
                </a:solidFill>
                <a:latin typeface="Calibri" panose="020F0502020204030204" pitchFamily="34" charset="0"/>
                <a:ea typeface="Microsoft YaHei" charset="-122"/>
              </a:rPr>
              <a:t>Metabolic syndrome (MetS) predicts cardio- and cerebrovascular events in a twenty years follow-up.  </a:t>
            </a:r>
            <a:endParaRPr lang="en-US" sz="3200" b="1" cap="all" dirty="0">
              <a:solidFill>
                <a:srgbClr val="FFFF00"/>
              </a:solidFill>
              <a:latin typeface="Calibri" panose="020F0502020204030204" pitchFamily="34" charset="0"/>
              <a:ea typeface="Microsoft YaHei" charset="-122"/>
            </a:endParaRPr>
          </a:p>
        </p:txBody>
      </p:sp>
      <p:sp>
        <p:nvSpPr>
          <p:cNvPr id="3" name="Rettangolo 2"/>
          <p:cNvSpPr/>
          <p:nvPr/>
        </p:nvSpPr>
        <p:spPr>
          <a:xfrm>
            <a:off x="34939" y="4135720"/>
            <a:ext cx="9109061" cy="2677656"/>
          </a:xfrm>
          <a:prstGeom prst="rect">
            <a:avLst/>
          </a:prstGeom>
        </p:spPr>
        <p:txBody>
          <a:bodyPr wrap="square">
            <a:spAutoFit/>
          </a:bodyPr>
          <a:lstStyle/>
          <a:p>
            <a:pPr lvl="0" algn="ctr" fontAlgn="base">
              <a:spcBef>
                <a:spcPct val="0"/>
              </a:spcBef>
              <a:spcAft>
                <a:spcPct val="0"/>
              </a:spcAft>
            </a:pPr>
            <a:r>
              <a:rPr lang="en-US" altLang="it-IT" sz="2800" b="1" dirty="0">
                <a:solidFill>
                  <a:srgbClr val="FFFFFF"/>
                </a:solidFill>
                <a:latin typeface="Calibri" pitchFamily="34" charset="0"/>
              </a:rPr>
              <a:t>From our registry of more than 9000 patients referred from 1985 to 1991 and in follow-up, we identified </a:t>
            </a:r>
            <a:r>
              <a:rPr lang="en-US" altLang="it-IT" sz="2800" b="1" dirty="0">
                <a:solidFill>
                  <a:srgbClr val="FFFF00"/>
                </a:solidFill>
                <a:latin typeface="Calibri" pitchFamily="34" charset="0"/>
              </a:rPr>
              <a:t>529 asymptomatic </a:t>
            </a:r>
            <a:r>
              <a:rPr lang="it-IT" altLang="it-IT" sz="2800" b="1" dirty="0">
                <a:solidFill>
                  <a:srgbClr val="FFFF00"/>
                </a:solidFill>
                <a:latin typeface="Calibri" pitchFamily="34" charset="0"/>
              </a:rPr>
              <a:t>subjects with Metabolic Syndrome</a:t>
            </a:r>
            <a:r>
              <a:rPr lang="it-IT" altLang="it-IT" sz="2800" b="1" dirty="0">
                <a:solidFill>
                  <a:srgbClr val="00FF00"/>
                </a:solidFill>
                <a:latin typeface="Calibri" pitchFamily="34" charset="0"/>
              </a:rPr>
              <a:t> </a:t>
            </a:r>
            <a:r>
              <a:rPr lang="it-IT" altLang="it-IT" sz="2800" b="1" dirty="0">
                <a:solidFill>
                  <a:srgbClr val="FFFFFF"/>
                </a:solidFill>
                <a:latin typeface="Calibri" pitchFamily="34" charset="0"/>
              </a:rPr>
              <a:t>at baseline, </a:t>
            </a:r>
            <a:r>
              <a:rPr lang="en-US" altLang="it-IT" sz="2800" b="1" dirty="0">
                <a:solidFill>
                  <a:srgbClr val="FFFFFF"/>
                </a:solidFill>
                <a:latin typeface="Calibri" pitchFamily="34" charset="0"/>
              </a:rPr>
              <a:t>257 male and 272 female, aged 25 to 85 years, with (n=251) or without (278) MetS according to the most recent definition by </a:t>
            </a:r>
            <a:r>
              <a:rPr lang="en-US" altLang="it-IT" sz="2000" b="1" dirty="0">
                <a:solidFill>
                  <a:srgbClr val="00FF00"/>
                </a:solidFill>
                <a:latin typeface="Calibri" panose="020F0502020204030204" pitchFamily="34" charset="0"/>
              </a:rPr>
              <a:t>Albert KG et al. Circulation</a:t>
            </a:r>
            <a:r>
              <a:rPr lang="it-IT" altLang="it-IT" sz="2000" b="1" dirty="0">
                <a:solidFill>
                  <a:srgbClr val="00FF00"/>
                </a:solidFill>
                <a:latin typeface="Calibri" panose="020F0502020204030204" pitchFamily="34" charset="0"/>
              </a:rPr>
              <a:t> </a:t>
            </a:r>
            <a:r>
              <a:rPr lang="it-IT" altLang="it-IT" sz="2400" b="1" dirty="0">
                <a:solidFill>
                  <a:srgbClr val="00FF00"/>
                </a:solidFill>
                <a:latin typeface="Calibri" panose="020F0502020204030204" pitchFamily="34" charset="0"/>
              </a:rPr>
              <a:t>2009; 120: 1640-5</a:t>
            </a:r>
            <a:r>
              <a:rPr lang="it-IT" altLang="it-IT" b="1" dirty="0">
                <a:solidFill>
                  <a:srgbClr val="00FF00"/>
                </a:solidFill>
                <a:latin typeface="Calibri" panose="020F0502020204030204" pitchFamily="34" charset="0"/>
              </a:rPr>
              <a:t> </a:t>
            </a:r>
            <a:endParaRPr lang="en-US" altLang="it-IT" sz="2800" b="1" dirty="0">
              <a:solidFill>
                <a:srgbClr val="FFFFFF"/>
              </a:solidFill>
              <a:latin typeface="Calibri" pitchFamily="34" charset="0"/>
            </a:endParaRPr>
          </a:p>
        </p:txBody>
      </p:sp>
      <p:sp>
        <p:nvSpPr>
          <p:cNvPr id="4" name="Rettangolo 3"/>
          <p:cNvSpPr/>
          <p:nvPr/>
        </p:nvSpPr>
        <p:spPr>
          <a:xfrm>
            <a:off x="0" y="3369186"/>
            <a:ext cx="9252519" cy="707886"/>
          </a:xfrm>
          <a:prstGeom prst="rect">
            <a:avLst/>
          </a:prstGeom>
        </p:spPr>
        <p:txBody>
          <a:bodyPr wrap="square">
            <a:spAutoFit/>
          </a:bodyPr>
          <a:lstStyle/>
          <a:p>
            <a:pPr lvl="0" algn="ctr" defTabSz="449263" fontAlgn="base">
              <a:spcBef>
                <a:spcPct val="0"/>
              </a:spcBef>
              <a:spcAft>
                <a:spcPct val="0"/>
              </a:spcAft>
              <a:buSzPct val="100000"/>
            </a:pPr>
            <a:r>
              <a:rPr lang="pt-BR" altLang="it-IT" sz="2000" b="1" dirty="0">
                <a:solidFill>
                  <a:srgbClr val="00FF00"/>
                </a:solidFill>
                <a:latin typeface="Calibri" panose="020F0502020204030204" pitchFamily="34" charset="0"/>
              </a:rPr>
              <a:t>Novo S, Peritore A, Guarneri FP, Corrado E, Macaione F, </a:t>
            </a:r>
          </a:p>
          <a:p>
            <a:pPr lvl="0" algn="ctr" defTabSz="449263" fontAlgn="base">
              <a:spcBef>
                <a:spcPct val="0"/>
              </a:spcBef>
              <a:spcAft>
                <a:spcPct val="0"/>
              </a:spcAft>
              <a:buSzPct val="100000"/>
            </a:pPr>
            <a:r>
              <a:rPr lang="pt-BR" altLang="it-IT" sz="2000" b="1" dirty="0">
                <a:solidFill>
                  <a:srgbClr val="00FF00"/>
                </a:solidFill>
                <a:latin typeface="Calibri" panose="020F0502020204030204" pitchFamily="34" charset="0"/>
              </a:rPr>
              <a:t>Evola S, Novo G. - </a:t>
            </a:r>
            <a:r>
              <a:rPr lang="pt-BR" altLang="it-IT" sz="2000" b="1" dirty="0">
                <a:solidFill>
                  <a:srgbClr val="00FF00"/>
                </a:solidFill>
                <a:latin typeface="Calibri" panose="020F0502020204030204" pitchFamily="34" charset="0"/>
                <a:cs typeface="Times New Roman" pitchFamily="18" charset="0"/>
              </a:rPr>
              <a:t>A</a:t>
            </a:r>
            <a:r>
              <a:rPr lang="en-US" altLang="it-IT" sz="2000" b="1" dirty="0" err="1">
                <a:solidFill>
                  <a:srgbClr val="00FF00"/>
                </a:solidFill>
                <a:latin typeface="Calibri" panose="020F0502020204030204" pitchFamily="34" charset="0"/>
                <a:cs typeface="Times New Roman" pitchFamily="18" charset="0"/>
              </a:rPr>
              <a:t>therosclerosis</a:t>
            </a:r>
            <a:r>
              <a:rPr lang="en-US" altLang="it-IT" sz="2000" b="1" dirty="0">
                <a:solidFill>
                  <a:srgbClr val="00FF00"/>
                </a:solidFill>
                <a:latin typeface="Calibri" panose="020F0502020204030204" pitchFamily="34" charset="0"/>
                <a:cs typeface="Times New Roman" pitchFamily="18" charset="0"/>
              </a:rPr>
              <a:t> 2012; 223: 468-72 </a:t>
            </a:r>
          </a:p>
        </p:txBody>
      </p:sp>
    </p:spTree>
    <p:extLst>
      <p:ext uri="{BB962C8B-B14F-4D97-AF65-F5344CB8AC3E}">
        <p14:creationId xmlns:p14="http://schemas.microsoft.com/office/powerpoint/2010/main" val="24308140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0" y="-73025"/>
            <a:ext cx="4357688"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9pPr>
          </a:lstStyle>
          <a:p>
            <a:pPr algn="ctr" defTabSz="449263" fontAlgn="base">
              <a:spcBef>
                <a:spcPct val="0"/>
              </a:spcBef>
              <a:spcAft>
                <a:spcPct val="0"/>
              </a:spcAft>
              <a:buSzPct val="100000"/>
              <a:defRPr/>
            </a:pPr>
            <a:r>
              <a:rPr lang="it-IT" sz="3200" b="1" dirty="0">
                <a:solidFill>
                  <a:srgbClr val="FFFF00"/>
                </a:solidFill>
                <a:effectLst>
                  <a:outerShdw blurRad="38100" dist="38100" dir="2700000" algn="tl">
                    <a:srgbClr val="000000"/>
                  </a:outerShdw>
                </a:effectLst>
                <a:latin typeface="Calibri" panose="020F0502020204030204" pitchFamily="34" charset="0"/>
              </a:rPr>
              <a:t> </a:t>
            </a:r>
            <a:r>
              <a:rPr lang="it-IT" sz="3200" b="1" cap="all" dirty="0">
                <a:solidFill>
                  <a:srgbClr val="FFFF00"/>
                </a:solidFill>
                <a:effectLst>
                  <a:outerShdw blurRad="38100" dist="38100" dir="2700000" algn="tl">
                    <a:srgbClr val="000000"/>
                  </a:outerShdw>
                </a:effectLst>
                <a:latin typeface="Calibri" pitchFamily="34" charset="0"/>
              </a:rPr>
              <a:t>20 years follow-up</a:t>
            </a:r>
          </a:p>
        </p:txBody>
      </p:sp>
      <p:sp>
        <p:nvSpPr>
          <p:cNvPr id="36867" name="Text Box 2"/>
          <p:cNvSpPr txBox="1">
            <a:spLocks noChangeArrowheads="1"/>
          </p:cNvSpPr>
          <p:nvPr/>
        </p:nvSpPr>
        <p:spPr bwMode="auto">
          <a:xfrm>
            <a:off x="1084263" y="1166813"/>
            <a:ext cx="1931987" cy="779462"/>
          </a:xfrm>
          <a:prstGeom prst="rect">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ts val="600"/>
              </a:spcBef>
              <a:spcAft>
                <a:spcPct val="0"/>
              </a:spcAft>
              <a:buSzPct val="100000"/>
            </a:pPr>
            <a:r>
              <a:rPr lang="it-IT" altLang="it-IT" sz="2400" b="1">
                <a:solidFill>
                  <a:srgbClr val="FFFFFF"/>
                </a:solidFill>
                <a:latin typeface="Calibri" panose="020F0502020204030204" pitchFamily="34" charset="0"/>
              </a:rPr>
              <a:t>529 patients</a:t>
            </a:r>
          </a:p>
        </p:txBody>
      </p:sp>
      <p:sp>
        <p:nvSpPr>
          <p:cNvPr id="36868" name="Text Box 3"/>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r" defTabSz="449263" eaLnBrk="1" fontAlgn="base" hangingPunct="1">
              <a:spcBef>
                <a:spcPct val="0"/>
              </a:spcBef>
              <a:spcAft>
                <a:spcPct val="0"/>
              </a:spcAft>
              <a:buSzPct val="100000"/>
            </a:pPr>
            <a:fld id="{7E242931-AA35-4584-849C-A9E527E3D4A4}" type="slidenum">
              <a:rPr lang="it-IT" altLang="it-IT" sz="1400" i="1" smtClean="0">
                <a:solidFill>
                  <a:srgbClr val="FFFFFF"/>
                </a:solidFill>
                <a:latin typeface="Calibri" panose="020F0502020204030204" pitchFamily="34" charset="0"/>
                <a:cs typeface="Arial" panose="020B0604020202020204" pitchFamily="34" charset="0"/>
              </a:rPr>
              <a:pPr algn="r" defTabSz="449263" eaLnBrk="1" fontAlgn="base" hangingPunct="1">
                <a:spcBef>
                  <a:spcPct val="0"/>
                </a:spcBef>
                <a:spcAft>
                  <a:spcPct val="0"/>
                </a:spcAft>
                <a:buSzPct val="100000"/>
              </a:pPr>
              <a:t>18</a:t>
            </a:fld>
            <a:endParaRPr lang="it-IT" altLang="it-IT" sz="1400" i="1">
              <a:solidFill>
                <a:srgbClr val="FFFFFF"/>
              </a:solidFill>
              <a:latin typeface="Calibri" panose="020F0502020204030204" pitchFamily="34" charset="0"/>
              <a:cs typeface="Arial" panose="020B0604020202020204" pitchFamily="34" charset="0"/>
            </a:endParaRPr>
          </a:p>
        </p:txBody>
      </p:sp>
      <p:sp>
        <p:nvSpPr>
          <p:cNvPr id="36869" name="AutoShape 4"/>
          <p:cNvSpPr>
            <a:spLocks noChangeArrowheads="1"/>
          </p:cNvSpPr>
          <p:nvPr/>
        </p:nvSpPr>
        <p:spPr bwMode="auto">
          <a:xfrm>
            <a:off x="0" y="1989138"/>
            <a:ext cx="2195513" cy="1366837"/>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251 patients suffering from MetS </a:t>
            </a:r>
          </a:p>
        </p:txBody>
      </p:sp>
      <p:sp>
        <p:nvSpPr>
          <p:cNvPr id="36870" name="AutoShape 5"/>
          <p:cNvSpPr>
            <a:spLocks noChangeArrowheads="1"/>
          </p:cNvSpPr>
          <p:nvPr/>
        </p:nvSpPr>
        <p:spPr bwMode="auto">
          <a:xfrm>
            <a:off x="2714625" y="2058988"/>
            <a:ext cx="1785938" cy="1012825"/>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defTabSz="449263" eaLnBrk="1" fontAlgn="base" hangingPunct="1">
              <a:spcBef>
                <a:spcPts val="600"/>
              </a:spcBef>
              <a:spcAft>
                <a:spcPct val="0"/>
              </a:spcAft>
              <a:buSzPct val="100000"/>
            </a:pPr>
            <a:r>
              <a:rPr lang="it-IT" altLang="it-IT" sz="2400" b="1">
                <a:solidFill>
                  <a:srgbClr val="FFFFFF"/>
                </a:solidFill>
                <a:latin typeface="Calibri" panose="020F0502020204030204" pitchFamily="34" charset="0"/>
              </a:rPr>
              <a:t>      278 healthy patients </a:t>
            </a:r>
          </a:p>
        </p:txBody>
      </p:sp>
      <p:sp>
        <p:nvSpPr>
          <p:cNvPr id="36871" name="AutoShape 6"/>
          <p:cNvSpPr>
            <a:spLocks noChangeArrowheads="1"/>
          </p:cNvSpPr>
          <p:nvPr/>
        </p:nvSpPr>
        <p:spPr bwMode="auto">
          <a:xfrm>
            <a:off x="1547813" y="3284538"/>
            <a:ext cx="2087562" cy="1223962"/>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dirty="0">
                <a:solidFill>
                  <a:srgbClr val="FFFFFF"/>
                </a:solidFill>
                <a:latin typeface="Calibri" panose="020F0502020204030204" pitchFamily="34" charset="0"/>
              </a:rPr>
              <a:t>242 Total   </a:t>
            </a:r>
          </a:p>
          <a:p>
            <a:pPr algn="ctr" defTabSz="449263" eaLnBrk="1" fontAlgn="base" hangingPunct="1">
              <a:spcBef>
                <a:spcPct val="0"/>
              </a:spcBef>
              <a:spcAft>
                <a:spcPct val="0"/>
              </a:spcAft>
              <a:buSzPct val="100000"/>
            </a:pPr>
            <a:r>
              <a:rPr lang="it-IT" altLang="it-IT" sz="2400" b="1" dirty="0">
                <a:solidFill>
                  <a:srgbClr val="FFFFFF"/>
                </a:solidFill>
                <a:latin typeface="Calibri" panose="020F0502020204030204" pitchFamily="34" charset="0"/>
              </a:rPr>
              <a:t>CV </a:t>
            </a:r>
            <a:r>
              <a:rPr lang="it-IT" altLang="it-IT" sz="2400" b="1" dirty="0" err="1">
                <a:solidFill>
                  <a:srgbClr val="FFFFFF"/>
                </a:solidFill>
                <a:latin typeface="Calibri" panose="020F0502020204030204" pitchFamily="34" charset="0"/>
              </a:rPr>
              <a:t>adverse</a:t>
            </a:r>
            <a:r>
              <a:rPr lang="it-IT" altLang="it-IT" sz="2400" b="1" dirty="0">
                <a:solidFill>
                  <a:srgbClr val="FFFFFF"/>
                </a:solidFill>
                <a:latin typeface="Calibri" panose="020F0502020204030204" pitchFamily="34" charset="0"/>
              </a:rPr>
              <a:t> events</a:t>
            </a:r>
          </a:p>
        </p:txBody>
      </p:sp>
      <p:sp>
        <p:nvSpPr>
          <p:cNvPr id="36872" name="AutoShape 7"/>
          <p:cNvSpPr>
            <a:spLocks noChangeArrowheads="1"/>
          </p:cNvSpPr>
          <p:nvPr/>
        </p:nvSpPr>
        <p:spPr bwMode="auto">
          <a:xfrm>
            <a:off x="0" y="4679950"/>
            <a:ext cx="2160588" cy="1439863"/>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120 </a:t>
            </a:r>
          </a:p>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Not fatal CV  adverse events</a:t>
            </a:r>
          </a:p>
        </p:txBody>
      </p:sp>
      <p:sp>
        <p:nvSpPr>
          <p:cNvPr id="36873" name="AutoShape 8"/>
          <p:cNvSpPr>
            <a:spLocks noChangeArrowheads="1"/>
          </p:cNvSpPr>
          <p:nvPr/>
        </p:nvSpPr>
        <p:spPr bwMode="auto">
          <a:xfrm>
            <a:off x="2339975" y="4679950"/>
            <a:ext cx="2160588" cy="1439863"/>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79 Not Fatal CV adverse  </a:t>
            </a:r>
            <a:r>
              <a:rPr lang="it-IT" altLang="it-IT" sz="2400" b="1">
                <a:solidFill>
                  <a:srgbClr val="FFC000"/>
                </a:solidFill>
                <a:latin typeface="Calibri" panose="020F0502020204030204" pitchFamily="34" charset="0"/>
              </a:rPr>
              <a:t>No MetS</a:t>
            </a:r>
          </a:p>
        </p:txBody>
      </p:sp>
      <p:sp>
        <p:nvSpPr>
          <p:cNvPr id="36874" name="AutoShape 9"/>
          <p:cNvSpPr>
            <a:spLocks noChangeArrowheads="1"/>
          </p:cNvSpPr>
          <p:nvPr/>
        </p:nvSpPr>
        <p:spPr bwMode="auto">
          <a:xfrm>
            <a:off x="1116013" y="3429000"/>
            <a:ext cx="287337" cy="576263"/>
          </a:xfrm>
          <a:prstGeom prst="curvedRightArrow">
            <a:avLst>
              <a:gd name="adj1" fmla="val 25004"/>
              <a:gd name="adj2" fmla="val 49999"/>
              <a:gd name="adj3" fmla="val 25000"/>
            </a:avLst>
          </a:prstGeom>
          <a:solidFill>
            <a:srgbClr val="00FFFF"/>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it-IT" altLang="it-IT">
              <a:solidFill>
                <a:srgbClr val="FFFFFF"/>
              </a:solidFill>
              <a:latin typeface="Calibri" panose="020F0502020204030204" pitchFamily="34" charset="0"/>
              <a:ea typeface="Microsoft YaHei" panose="020B0503020204020204" pitchFamily="34" charset="-122"/>
            </a:endParaRPr>
          </a:p>
        </p:txBody>
      </p:sp>
      <p:sp>
        <p:nvSpPr>
          <p:cNvPr id="36875" name="AutoShape 10"/>
          <p:cNvSpPr>
            <a:spLocks noChangeArrowheads="1"/>
          </p:cNvSpPr>
          <p:nvPr/>
        </p:nvSpPr>
        <p:spPr bwMode="auto">
          <a:xfrm>
            <a:off x="3635375" y="3068638"/>
            <a:ext cx="358775" cy="576262"/>
          </a:xfrm>
          <a:prstGeom prst="curvedLeftArrow">
            <a:avLst>
              <a:gd name="adj1" fmla="val 25000"/>
              <a:gd name="adj2" fmla="val 50000"/>
              <a:gd name="adj3" fmla="val 25000"/>
            </a:avLst>
          </a:prstGeom>
          <a:solidFill>
            <a:srgbClr val="00FFFF"/>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it-IT" altLang="it-IT">
              <a:solidFill>
                <a:srgbClr val="FFFFFF"/>
              </a:solidFill>
              <a:latin typeface="Calibri" panose="020F0502020204030204" pitchFamily="34" charset="0"/>
              <a:ea typeface="Microsoft YaHei" panose="020B0503020204020204" pitchFamily="34" charset="-122"/>
            </a:endParaRPr>
          </a:p>
        </p:txBody>
      </p:sp>
      <p:sp>
        <p:nvSpPr>
          <p:cNvPr id="36876" name="AutoShape 11"/>
          <p:cNvSpPr>
            <a:spLocks noChangeArrowheads="1"/>
          </p:cNvSpPr>
          <p:nvPr/>
        </p:nvSpPr>
        <p:spPr bwMode="auto">
          <a:xfrm>
            <a:off x="468313" y="3392488"/>
            <a:ext cx="252412" cy="1108075"/>
          </a:xfrm>
          <a:prstGeom prst="curvedRightArrow">
            <a:avLst>
              <a:gd name="adj1" fmla="val 28900"/>
              <a:gd name="adj2" fmla="val 57801"/>
              <a:gd name="adj3" fmla="val 25000"/>
            </a:avLst>
          </a:prstGeom>
          <a:solidFill>
            <a:srgbClr val="00FFFF"/>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it-IT" altLang="it-IT">
              <a:solidFill>
                <a:srgbClr val="FFFFFF"/>
              </a:solidFill>
              <a:latin typeface="Calibri" panose="020F0502020204030204" pitchFamily="34" charset="0"/>
              <a:ea typeface="Microsoft YaHei" panose="020B0503020204020204" pitchFamily="34" charset="-122"/>
            </a:endParaRPr>
          </a:p>
        </p:txBody>
      </p:sp>
      <p:sp>
        <p:nvSpPr>
          <p:cNvPr id="36877" name="AutoShape 12"/>
          <p:cNvSpPr>
            <a:spLocks noChangeArrowheads="1"/>
          </p:cNvSpPr>
          <p:nvPr/>
        </p:nvSpPr>
        <p:spPr bwMode="auto">
          <a:xfrm>
            <a:off x="3959225" y="3213100"/>
            <a:ext cx="538163" cy="1287463"/>
          </a:xfrm>
          <a:prstGeom prst="curvedLeftArrow">
            <a:avLst>
              <a:gd name="adj1" fmla="val 19914"/>
              <a:gd name="adj2" fmla="val 39828"/>
              <a:gd name="adj3" fmla="val 25000"/>
            </a:avLst>
          </a:prstGeom>
          <a:solidFill>
            <a:srgbClr val="00FFFF"/>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it-IT" altLang="it-IT">
              <a:solidFill>
                <a:srgbClr val="FFFFFF"/>
              </a:solidFill>
              <a:latin typeface="Calibri" panose="020F0502020204030204" pitchFamily="34" charset="0"/>
              <a:ea typeface="Microsoft YaHei" panose="020B0503020204020204" pitchFamily="34" charset="-122"/>
            </a:endParaRPr>
          </a:p>
        </p:txBody>
      </p:sp>
      <p:sp>
        <p:nvSpPr>
          <p:cNvPr id="36878" name="AutoShape 13"/>
          <p:cNvSpPr>
            <a:spLocks noChangeArrowheads="1"/>
          </p:cNvSpPr>
          <p:nvPr/>
        </p:nvSpPr>
        <p:spPr bwMode="auto">
          <a:xfrm>
            <a:off x="1333500" y="6238875"/>
            <a:ext cx="1943100" cy="574675"/>
          </a:xfrm>
          <a:prstGeom prst="roundRect">
            <a:avLst>
              <a:gd name="adj" fmla="val 16667"/>
            </a:avLst>
          </a:prstGeom>
          <a:solidFill>
            <a:srgbClr val="C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P &lt; 0,0001</a:t>
            </a:r>
          </a:p>
        </p:txBody>
      </p:sp>
      <p:sp>
        <p:nvSpPr>
          <p:cNvPr id="92174" name="Text Box 14"/>
          <p:cNvSpPr txBox="1">
            <a:spLocks noChangeArrowheads="1"/>
          </p:cNvSpPr>
          <p:nvPr/>
        </p:nvSpPr>
        <p:spPr bwMode="auto">
          <a:xfrm>
            <a:off x="4859338" y="96838"/>
            <a:ext cx="3960812"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6" charset="0"/>
                <a:ea typeface="Microsoft YaHei" charset="-122"/>
              </a:defRPr>
            </a:lvl9pPr>
          </a:lstStyle>
          <a:p>
            <a:pPr algn="ctr" defTabSz="449263" fontAlgn="base">
              <a:spcBef>
                <a:spcPct val="0"/>
              </a:spcBef>
              <a:spcAft>
                <a:spcPct val="0"/>
              </a:spcAft>
              <a:buSzPct val="100000"/>
              <a:defRPr/>
            </a:pPr>
            <a:r>
              <a:rPr lang="en-US" sz="2800" b="1" cap="all" dirty="0">
                <a:solidFill>
                  <a:srgbClr val="FFFF00"/>
                </a:solidFill>
                <a:effectLst>
                  <a:outerShdw blurRad="38100" dist="38100" dir="2700000" algn="tl">
                    <a:srgbClr val="000000"/>
                  </a:outerShdw>
                </a:effectLst>
                <a:latin typeface="Calibri" panose="020F0502020204030204" pitchFamily="34" charset="0"/>
                <a:cs typeface="Arial" charset="0"/>
              </a:rPr>
              <a:t>Free-events survival in patients suffering from MetS and not.</a:t>
            </a:r>
          </a:p>
        </p:txBody>
      </p:sp>
      <p:sp>
        <p:nvSpPr>
          <p:cNvPr id="36880" name="Rectangle 15"/>
          <p:cNvSpPr>
            <a:spLocks noChangeArrowheads="1"/>
          </p:cNvSpPr>
          <p:nvPr/>
        </p:nvSpPr>
        <p:spPr bwMode="auto">
          <a:xfrm>
            <a:off x="0" y="417513"/>
            <a:ext cx="45720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000" b="1" dirty="0">
                <a:solidFill>
                  <a:srgbClr val="66FF33"/>
                </a:solidFill>
                <a:latin typeface="Calibri" panose="020F0502020204030204" pitchFamily="34" charset="0"/>
                <a:cs typeface="Arial" panose="020B0604020202020204" pitchFamily="34" charset="0"/>
              </a:rPr>
              <a:t>Novo S, Peritore A, Guarneri FP, Novo G, </a:t>
            </a:r>
            <a:r>
              <a:rPr lang="en-US" altLang="it-IT" sz="2000" b="1" dirty="0">
                <a:solidFill>
                  <a:srgbClr val="66FF33"/>
                </a:solidFill>
                <a:latin typeface="Calibri" panose="020F0502020204030204" pitchFamily="34" charset="0"/>
                <a:cs typeface="Times New Roman" panose="02020603050405020304" pitchFamily="18" charset="0"/>
              </a:rPr>
              <a:t>Atherosclerosis 2012; 223: 468-72 </a:t>
            </a:r>
            <a:r>
              <a:rPr lang="it-IT" altLang="it-IT" sz="2000" b="1" dirty="0">
                <a:solidFill>
                  <a:srgbClr val="66FF33"/>
                </a:solidFill>
                <a:latin typeface="Calibri" panose="020F0502020204030204" pitchFamily="34" charset="0"/>
                <a:cs typeface="Arial" panose="020B0604020202020204" pitchFamily="34" charset="0"/>
              </a:rPr>
              <a:t>  </a:t>
            </a:r>
          </a:p>
        </p:txBody>
      </p:sp>
      <p:pic>
        <p:nvPicPr>
          <p:cNvPr id="3688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628775"/>
            <a:ext cx="4427537" cy="507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82" name="AutoShape 17"/>
          <p:cNvSpPr>
            <a:spLocks noChangeArrowheads="1"/>
          </p:cNvSpPr>
          <p:nvPr/>
        </p:nvSpPr>
        <p:spPr bwMode="auto">
          <a:xfrm>
            <a:off x="0" y="4679950"/>
            <a:ext cx="2160588" cy="1439863"/>
          </a:xfrm>
          <a:prstGeom prst="roundRect">
            <a:avLst>
              <a:gd name="adj" fmla="val 16667"/>
            </a:avLst>
          </a:prstGeom>
          <a:solidFill>
            <a:srgbClr val="000000"/>
          </a:solidFill>
          <a:ln w="25560">
            <a:solidFill>
              <a:srgbClr val="00BCB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Microsoft YaHei" panose="020B0503020204020204" pitchFamily="34" charset="-122"/>
              </a:defRPr>
            </a:lvl9pPr>
          </a:lstStyle>
          <a:p>
            <a:pPr algn="ctr" defTabSz="449263" eaLnBrk="1" fontAlgn="base" hangingPunct="1">
              <a:spcBef>
                <a:spcPct val="0"/>
              </a:spcBef>
              <a:spcAft>
                <a:spcPct val="0"/>
              </a:spcAft>
              <a:buSzPct val="100000"/>
            </a:pPr>
            <a:r>
              <a:rPr lang="it-IT" altLang="it-IT" sz="2400" b="1">
                <a:solidFill>
                  <a:srgbClr val="FFFFFF"/>
                </a:solidFill>
                <a:latin typeface="Calibri" panose="020F0502020204030204" pitchFamily="34" charset="0"/>
              </a:rPr>
              <a:t>120 Not Fatal CV  adverse events – </a:t>
            </a:r>
            <a:r>
              <a:rPr lang="it-IT" altLang="it-IT" sz="2400" b="1">
                <a:solidFill>
                  <a:srgbClr val="FFC000"/>
                </a:solidFill>
                <a:latin typeface="Calibri" panose="020F0502020204030204" pitchFamily="34" charset="0"/>
              </a:rPr>
              <a:t>MetS</a:t>
            </a:r>
          </a:p>
        </p:txBody>
      </p:sp>
    </p:spTree>
    <p:extLst>
      <p:ext uri="{BB962C8B-B14F-4D97-AF65-F5344CB8AC3E}">
        <p14:creationId xmlns:p14="http://schemas.microsoft.com/office/powerpoint/2010/main" val="21582181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ChangeArrowheads="1"/>
          </p:cNvSpPr>
          <p:nvPr/>
        </p:nvSpPr>
        <p:spPr bwMode="auto">
          <a:xfrm>
            <a:off x="3" y="6031311"/>
            <a:ext cx="914400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Microsoft YaHei" pitchFamily="34" charset="-122"/>
              </a:defRPr>
            </a:lvl9pPr>
          </a:lstStyle>
          <a:p>
            <a:pPr algn="ctr" defTabSz="449263" eaLnBrk="1" fontAlgn="base" hangingPunct="1">
              <a:spcBef>
                <a:spcPct val="0"/>
              </a:spcBef>
              <a:spcAft>
                <a:spcPct val="0"/>
              </a:spcAft>
              <a:buSzPct val="100000"/>
            </a:pPr>
            <a:r>
              <a:rPr lang="it-IT" sz="2000" b="1" kern="0" dirty="0">
                <a:solidFill>
                  <a:srgbClr val="66FF33"/>
                </a:solidFill>
                <a:latin typeface="Calibri" panose="020F0502020204030204" pitchFamily="34" charset="0"/>
                <a:ea typeface="Times New Roman"/>
                <a:cs typeface="Tms Rmn"/>
              </a:rPr>
              <a:t>Novo S, Peritore A, Trovato RL, Guarneri FP, Di Lisi D, Muratori I, Novo G </a:t>
            </a:r>
            <a:br>
              <a:rPr lang="it-IT" sz="2000" b="1" kern="0" dirty="0">
                <a:solidFill>
                  <a:srgbClr val="66FF33"/>
                </a:solidFill>
                <a:latin typeface="Calibri" panose="020F0502020204030204" pitchFamily="34" charset="0"/>
                <a:ea typeface="Times New Roman"/>
                <a:cs typeface="Tms Rmn"/>
              </a:rPr>
            </a:br>
            <a:r>
              <a:rPr lang="en-US" sz="2000" b="1" kern="0" dirty="0">
                <a:solidFill>
                  <a:srgbClr val="66FF33"/>
                </a:solidFill>
                <a:latin typeface="Calibri" panose="020F0502020204030204" pitchFamily="34" charset="0"/>
                <a:ea typeface="Times New Roman"/>
                <a:cs typeface="Tms Rmn"/>
              </a:rPr>
              <a:t>Cardiovascular Diabetology 2013; 12: 155</a:t>
            </a:r>
            <a:endParaRPr lang="en-US" altLang="it-IT" b="1" dirty="0">
              <a:solidFill>
                <a:srgbClr val="66FF33"/>
              </a:solidFill>
              <a:latin typeface="Calibri" panose="020F0502020204030204" pitchFamily="34" charset="0"/>
            </a:endParaRPr>
          </a:p>
        </p:txBody>
      </p:sp>
      <p:sp>
        <p:nvSpPr>
          <p:cNvPr id="88069" name="Text Box 4"/>
          <p:cNvSpPr txBox="1">
            <a:spLocks noChangeArrowheads="1"/>
          </p:cNvSpPr>
          <p:nvPr/>
        </p:nvSpPr>
        <p:spPr bwMode="auto">
          <a:xfrm>
            <a:off x="7946" y="3648067"/>
            <a:ext cx="9136054"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9pPr>
          </a:lstStyle>
          <a:p>
            <a:pPr algn="ctr">
              <a:spcAft>
                <a:spcPts val="0"/>
              </a:spcAft>
            </a:pPr>
            <a:r>
              <a:rPr lang="en-US" sz="4000" b="1" kern="150" cap="all" dirty="0">
                <a:solidFill>
                  <a:srgbClr val="FFFF00"/>
                </a:solidFill>
                <a:latin typeface="Calibri" panose="020F0502020204030204" pitchFamily="34" charset="0"/>
                <a:ea typeface="SimSun" panose="02010600030101010101" pitchFamily="2" charset="-122"/>
                <a:cs typeface="Mangal" panose="02040503050203030202" pitchFamily="18" charset="0"/>
              </a:rPr>
              <a:t>Preclinical </a:t>
            </a:r>
            <a:r>
              <a:rPr lang="en-US" sz="4000" b="1" kern="150" cap="all" dirty="0" err="1">
                <a:solidFill>
                  <a:srgbClr val="FFFF00"/>
                </a:solidFill>
                <a:latin typeface="Calibri" panose="020F0502020204030204" pitchFamily="34" charset="0"/>
                <a:ea typeface="SimSun" panose="02010600030101010101" pitchFamily="2" charset="-122"/>
                <a:cs typeface="Mangal" panose="02040503050203030202" pitchFamily="18" charset="0"/>
              </a:rPr>
              <a:t>aTS</a:t>
            </a:r>
            <a:r>
              <a:rPr lang="en-US" sz="4000" b="1" kern="150" cap="all" dirty="0">
                <a:solidFill>
                  <a:srgbClr val="FFFF00"/>
                </a:solidFill>
                <a:latin typeface="Calibri" panose="020F0502020204030204" pitchFamily="34" charset="0"/>
                <a:ea typeface="SimSun" panose="02010600030101010101" pitchFamily="2" charset="-122"/>
                <a:cs typeface="Mangal" panose="02040503050203030202" pitchFamily="18" charset="0"/>
              </a:rPr>
              <a:t> and </a:t>
            </a:r>
            <a:r>
              <a:rPr lang="en-US" sz="4000" b="1" kern="150" cap="all" dirty="0" err="1">
                <a:solidFill>
                  <a:srgbClr val="FFFF00"/>
                </a:solidFill>
                <a:latin typeface="Calibri" panose="020F0502020204030204" pitchFamily="34" charset="0"/>
                <a:ea typeface="SimSun" panose="02010600030101010101" pitchFamily="2" charset="-122"/>
                <a:cs typeface="Mangal" panose="02040503050203030202" pitchFamily="18" charset="0"/>
              </a:rPr>
              <a:t>m</a:t>
            </a:r>
            <a:r>
              <a:rPr lang="en-US" sz="4000" b="1" kern="150" dirty="0" err="1">
                <a:solidFill>
                  <a:srgbClr val="FFFF00"/>
                </a:solidFill>
                <a:latin typeface="Calibri" panose="020F0502020204030204" pitchFamily="34" charset="0"/>
                <a:ea typeface="SimSun" panose="02010600030101010101" pitchFamily="2" charset="-122"/>
                <a:cs typeface="Mangal" panose="02040503050203030202" pitchFamily="18" charset="0"/>
              </a:rPr>
              <a:t>eT</a:t>
            </a:r>
            <a:r>
              <a:rPr lang="en-US" sz="4000" b="1" kern="150" cap="all" dirty="0" err="1">
                <a:solidFill>
                  <a:srgbClr val="FFFF00"/>
                </a:solidFill>
                <a:latin typeface="Calibri" panose="020F0502020204030204" pitchFamily="34" charset="0"/>
                <a:ea typeface="SimSun" panose="02010600030101010101" pitchFamily="2" charset="-122"/>
                <a:cs typeface="Mangal" panose="02040503050203030202" pitchFamily="18" charset="0"/>
              </a:rPr>
              <a:t>S</a:t>
            </a:r>
            <a:r>
              <a:rPr lang="en-US" sz="4000" b="1" kern="150" cap="all" dirty="0">
                <a:solidFill>
                  <a:srgbClr val="FFFF00"/>
                </a:solidFill>
                <a:latin typeface="Calibri" panose="020F0502020204030204" pitchFamily="34" charset="0"/>
                <a:ea typeface="SimSun" panose="02010600030101010101" pitchFamily="2" charset="-122"/>
                <a:cs typeface="Mangal" panose="02040503050203030202" pitchFamily="18" charset="0"/>
              </a:rPr>
              <a:t> increase cardio- and cerebro-vascular events rate: a 20-year follow up</a:t>
            </a:r>
            <a:endParaRPr lang="it-IT" sz="4800" b="1" cap="all" dirty="0">
              <a:solidFill>
                <a:srgbClr val="FFFF00"/>
              </a:solidFill>
              <a:latin typeface="Calibri" panose="020F0502020204030204" pitchFamily="34" charset="0"/>
              <a:cs typeface="Arial" pitchFamily="34" charset="0"/>
            </a:endParaRPr>
          </a:p>
        </p:txBody>
      </p:sp>
      <p:pic>
        <p:nvPicPr>
          <p:cNvPr id="3074" name="Picture 2" descr="journa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 y="-27384"/>
            <a:ext cx="913605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651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36712"/>
            <a:ext cx="9144000" cy="5435334"/>
          </a:xfrm>
          <a:prstGeom prst="rect">
            <a:avLst/>
          </a:prstGeom>
        </p:spPr>
        <p:txBody>
          <a:bodyPr wrap="square">
            <a:spAutoFit/>
          </a:bodyPr>
          <a:lstStyle/>
          <a:p>
            <a:pPr marL="0" marR="0" lvl="0" indent="0" algn="ctr" defTabSz="914400" eaLnBrk="0" fontAlgn="base" latinLnBrk="0" hangingPunct="0">
              <a:lnSpc>
                <a:spcPct val="100000"/>
              </a:lnSpc>
              <a:spcBef>
                <a:spcPct val="20000"/>
              </a:spcBef>
              <a:spcAft>
                <a:spcPct val="0"/>
              </a:spcAft>
              <a:buClr>
                <a:srgbClr val="0545F9"/>
              </a:buClr>
              <a:buSzPct val="80000"/>
              <a:buFontTx/>
              <a:buNone/>
              <a:tabLst/>
              <a:defRPr/>
            </a:pPr>
            <a:r>
              <a:rPr kumimoji="0" lang="it-IT" sz="4000" b="1" i="0" u="none" strike="noStrike" kern="0" cap="none" spc="0" normalizeH="0" baseline="0" noProof="0" dirty="0">
                <a:ln>
                  <a:noFill/>
                </a:ln>
                <a:solidFill>
                  <a:srgbClr val="00FF00"/>
                </a:solidFill>
                <a:effectLst/>
                <a:uLnTx/>
                <a:uFillTx/>
                <a:latin typeface="Calibri" panose="020F0502020204030204" pitchFamily="34" charset="0"/>
              </a:rPr>
              <a:t>Prof. Salvatore NOVO </a:t>
            </a:r>
          </a:p>
          <a:p>
            <a:pPr marL="0" marR="0" lvl="0" indent="0" algn="ctr" defTabSz="914400" eaLnBrk="0" fontAlgn="base" latinLnBrk="0" hangingPunct="0">
              <a:lnSpc>
                <a:spcPct val="100000"/>
              </a:lnSpc>
              <a:spcBef>
                <a:spcPct val="20000"/>
              </a:spcBef>
              <a:spcAft>
                <a:spcPct val="0"/>
              </a:spcAft>
              <a:buClr>
                <a:srgbClr val="0545F9"/>
              </a:buClr>
              <a:buSzPct val="80000"/>
              <a:buFontTx/>
              <a:buNone/>
              <a:tabLst/>
              <a:defRPr/>
            </a:pPr>
            <a:endParaRPr kumimoji="0" lang="it-IT" sz="4000" b="1" i="0" u="none" strike="noStrike" kern="0" cap="none" spc="0" normalizeH="0" baseline="0" noProof="0" dirty="0">
              <a:ln>
                <a:noFill/>
              </a:ln>
              <a:solidFill>
                <a:srgbClr val="FFFFFF"/>
              </a:solidFill>
              <a:effectLst/>
              <a:uLnTx/>
              <a:uFillTx/>
              <a:latin typeface="Calibri" panose="020F0502020204030204" pitchFamily="34" charset="0"/>
            </a:endParaRPr>
          </a:p>
          <a:p>
            <a:pPr marL="0" marR="0" lvl="0" indent="0" algn="ctr" defTabSz="914400" eaLnBrk="0" fontAlgn="base" latinLnBrk="0" hangingPunct="0">
              <a:lnSpc>
                <a:spcPct val="100000"/>
              </a:lnSpc>
              <a:spcBef>
                <a:spcPct val="20000"/>
              </a:spcBef>
              <a:spcAft>
                <a:spcPct val="0"/>
              </a:spcAft>
              <a:buClr>
                <a:srgbClr val="0545F9"/>
              </a:buClr>
              <a:buSzPct val="80000"/>
              <a:buFontTx/>
              <a:buNone/>
              <a:tabLst/>
              <a:defRPr/>
            </a:pPr>
            <a:endParaRPr kumimoji="0" lang="it-IT" sz="4000" b="1" i="0" u="none" strike="noStrike" kern="0" cap="none" spc="0" normalizeH="0" baseline="0" noProof="0" dirty="0">
              <a:ln>
                <a:noFill/>
              </a:ln>
              <a:solidFill>
                <a:srgbClr val="FFFFFF"/>
              </a:solidFill>
              <a:effectLst/>
              <a:uLnTx/>
              <a:uFillTx/>
              <a:latin typeface="Calibri" panose="020F0502020204030204" pitchFamily="34" charset="0"/>
            </a:endParaRPr>
          </a:p>
          <a:p>
            <a:pPr marL="0" marR="0" lvl="0" indent="0" algn="ctr" defTabSz="914400" eaLnBrk="0" fontAlgn="base" latinLnBrk="0" hangingPunct="0">
              <a:lnSpc>
                <a:spcPct val="100000"/>
              </a:lnSpc>
              <a:spcBef>
                <a:spcPct val="20000"/>
              </a:spcBef>
              <a:spcAft>
                <a:spcPct val="0"/>
              </a:spcAft>
              <a:buClr>
                <a:srgbClr val="0545F9"/>
              </a:buClr>
              <a:buSzPct val="80000"/>
              <a:buFontTx/>
              <a:buNone/>
              <a:tabLst/>
              <a:defRPr/>
            </a:pPr>
            <a:r>
              <a:rPr kumimoji="0" lang="it-IT" sz="4000" b="1" i="0" u="none" strike="noStrike" kern="0" cap="none" spc="0" normalizeH="0" baseline="0" noProof="0" dirty="0">
                <a:ln>
                  <a:noFill/>
                </a:ln>
                <a:solidFill>
                  <a:srgbClr val="FFFF00"/>
                </a:solidFill>
                <a:effectLst/>
                <a:uLnTx/>
                <a:uFillTx/>
                <a:latin typeface="Calibri" panose="020F0502020204030204" pitchFamily="34" charset="0"/>
              </a:rPr>
              <a:t>Conflitto</a:t>
            </a:r>
            <a:r>
              <a:rPr kumimoji="0" lang="it-IT" sz="4000" b="1" i="0" u="none" strike="noStrike" kern="0" cap="none" spc="0" normalizeH="0" noProof="0" dirty="0">
                <a:ln>
                  <a:noFill/>
                </a:ln>
                <a:solidFill>
                  <a:srgbClr val="FFFF00"/>
                </a:solidFill>
                <a:effectLst/>
                <a:uLnTx/>
                <a:uFillTx/>
                <a:latin typeface="Calibri" panose="020F0502020204030204" pitchFamily="34" charset="0"/>
              </a:rPr>
              <a:t> di </a:t>
            </a:r>
            <a:r>
              <a:rPr kumimoji="0" lang="it-IT" sz="4000" b="1" i="0" u="none" strike="noStrike" kern="0" cap="none" spc="0" normalizeH="0" baseline="0" noProof="0" dirty="0">
                <a:ln>
                  <a:noFill/>
                </a:ln>
                <a:solidFill>
                  <a:srgbClr val="FFFF00"/>
                </a:solidFill>
                <a:effectLst/>
                <a:uLnTx/>
                <a:uFillTx/>
                <a:latin typeface="Calibri" panose="020F0502020204030204" pitchFamily="34" charset="0"/>
              </a:rPr>
              <a:t>Interessi </a:t>
            </a:r>
          </a:p>
          <a:p>
            <a:pPr marL="0" marR="0" lvl="0" indent="0" algn="ctr" defTabSz="914400" eaLnBrk="0" fontAlgn="base" latinLnBrk="0" hangingPunct="0">
              <a:lnSpc>
                <a:spcPct val="100000"/>
              </a:lnSpc>
              <a:spcBef>
                <a:spcPct val="20000"/>
              </a:spcBef>
              <a:spcAft>
                <a:spcPct val="0"/>
              </a:spcAft>
              <a:buClr>
                <a:srgbClr val="0545F9"/>
              </a:buClr>
              <a:buSzPct val="80000"/>
              <a:buFontTx/>
              <a:buNone/>
              <a:tabLst/>
              <a:defRPr/>
            </a:pPr>
            <a:endParaRPr kumimoji="0" lang="it-IT" sz="4000" b="1" i="0" u="none" strike="noStrike" kern="0" cap="none" spc="0" normalizeH="0" baseline="0" noProof="0" dirty="0">
              <a:ln>
                <a:noFill/>
              </a:ln>
              <a:solidFill>
                <a:srgbClr val="FFC000"/>
              </a:solidFill>
              <a:effectLst/>
              <a:uLnTx/>
              <a:uFillTx/>
              <a:latin typeface="Calibri" panose="020F0502020204030204" pitchFamily="34" charset="0"/>
            </a:endParaRPr>
          </a:p>
          <a:p>
            <a:pPr lvl="0" algn="ctr" eaLnBrk="0" fontAlgn="base" hangingPunct="0">
              <a:spcBef>
                <a:spcPct val="20000"/>
              </a:spcBef>
              <a:spcAft>
                <a:spcPct val="0"/>
              </a:spcAft>
              <a:buClr>
                <a:srgbClr val="0545F9"/>
              </a:buClr>
              <a:buSzPct val="80000"/>
              <a:defRPr/>
            </a:pPr>
            <a:r>
              <a:rPr lang="en-US" sz="2400" b="1" dirty="0" err="1">
                <a:solidFill>
                  <a:srgbClr val="FFC000"/>
                </a:solidFill>
                <a:latin typeface="Calibri" panose="020F0502020204030204" pitchFamily="34" charset="0"/>
              </a:rPr>
              <a:t>Progetti</a:t>
            </a:r>
            <a:r>
              <a:rPr lang="en-US" sz="2400" b="1" dirty="0">
                <a:solidFill>
                  <a:srgbClr val="FFC000"/>
                </a:solidFill>
                <a:latin typeface="Calibri" panose="020F0502020204030204" pitchFamily="34" charset="0"/>
              </a:rPr>
              <a:t> di </a:t>
            </a:r>
            <a:r>
              <a:rPr lang="en-US" sz="2400" b="1" dirty="0" err="1">
                <a:solidFill>
                  <a:srgbClr val="FFC000"/>
                </a:solidFill>
                <a:latin typeface="Calibri" panose="020F0502020204030204" pitchFamily="34" charset="0"/>
              </a:rPr>
              <a:t>Ricerche</a:t>
            </a:r>
            <a:r>
              <a:rPr lang="en-US" sz="2400" b="1" dirty="0">
                <a:solidFill>
                  <a:srgbClr val="FFC000"/>
                </a:solidFill>
                <a:latin typeface="Calibri" panose="020F0502020204030204" pitchFamily="34" charset="0"/>
              </a:rPr>
              <a:t> </a:t>
            </a:r>
            <a:r>
              <a:rPr lang="en-US" sz="2400" b="1" dirty="0" err="1">
                <a:solidFill>
                  <a:srgbClr val="FFC000"/>
                </a:solidFill>
                <a:latin typeface="Calibri" panose="020F0502020204030204" pitchFamily="34" charset="0"/>
              </a:rPr>
              <a:t>cliniche</a:t>
            </a:r>
            <a:r>
              <a:rPr lang="en-US" sz="2400" b="1" dirty="0">
                <a:solidFill>
                  <a:srgbClr val="FFC000"/>
                </a:solidFill>
                <a:latin typeface="Calibri" panose="020F0502020204030204" pitchFamily="34" charset="0"/>
              </a:rPr>
              <a:t> </a:t>
            </a:r>
            <a:r>
              <a:rPr lang="en-US" sz="2400" b="1" dirty="0" err="1">
                <a:solidFill>
                  <a:srgbClr val="FFC000"/>
                </a:solidFill>
                <a:latin typeface="Calibri" panose="020F0502020204030204" pitchFamily="34" charset="0"/>
              </a:rPr>
              <a:t>contrattualizzati</a:t>
            </a:r>
            <a:r>
              <a:rPr lang="en-US" sz="2400" b="1" dirty="0">
                <a:solidFill>
                  <a:srgbClr val="FFC000"/>
                </a:solidFill>
                <a:latin typeface="Calibri" panose="020F0502020204030204" pitchFamily="34" charset="0"/>
              </a:rPr>
              <a:t> </a:t>
            </a:r>
          </a:p>
          <a:p>
            <a:pPr lvl="0" algn="ctr" eaLnBrk="0" fontAlgn="base" hangingPunct="0">
              <a:spcBef>
                <a:spcPct val="20000"/>
              </a:spcBef>
              <a:spcAft>
                <a:spcPct val="0"/>
              </a:spcAft>
              <a:buClr>
                <a:srgbClr val="0545F9"/>
              </a:buClr>
              <a:buSzPct val="80000"/>
              <a:defRPr/>
            </a:pPr>
            <a:r>
              <a:rPr lang="en-US" sz="2400" b="1" dirty="0">
                <a:solidFill>
                  <a:srgbClr val="FFC000"/>
                </a:solidFill>
                <a:latin typeface="Calibri" panose="020F0502020204030204" pitchFamily="34" charset="0"/>
              </a:rPr>
              <a:t>con </a:t>
            </a:r>
            <a:r>
              <a:rPr lang="en-US" sz="2400" b="1" dirty="0" err="1">
                <a:solidFill>
                  <a:srgbClr val="FFC000"/>
                </a:solidFill>
                <a:latin typeface="Calibri" panose="020F0502020204030204" pitchFamily="34" charset="0"/>
              </a:rPr>
              <a:t>l’A.O.U.P</a:t>
            </a:r>
            <a:r>
              <a:rPr lang="en-US" sz="2400" b="1" dirty="0">
                <a:solidFill>
                  <a:srgbClr val="FFC000"/>
                </a:solidFill>
                <a:latin typeface="Calibri" panose="020F0502020204030204" pitchFamily="34" charset="0"/>
              </a:rPr>
              <a:t>.  “Paolo Giaccone”: </a:t>
            </a:r>
          </a:p>
          <a:p>
            <a:pPr lvl="0" algn="ctr" eaLnBrk="0" fontAlgn="base" hangingPunct="0">
              <a:spcBef>
                <a:spcPct val="20000"/>
              </a:spcBef>
              <a:spcAft>
                <a:spcPct val="0"/>
              </a:spcAft>
              <a:buClr>
                <a:srgbClr val="0545F9"/>
              </a:buClr>
              <a:buSzPct val="80000"/>
              <a:defRPr/>
            </a:pPr>
            <a:r>
              <a:rPr kumimoji="0" lang="it-IT" sz="2400" b="1" i="0" u="none" strike="noStrike" kern="0" cap="none" spc="0" normalizeH="0" baseline="0" noProof="0" dirty="0">
                <a:ln>
                  <a:noFill/>
                </a:ln>
                <a:solidFill>
                  <a:srgbClr val="FFC000"/>
                </a:solidFill>
                <a:effectLst/>
                <a:uLnTx/>
                <a:uFillTx/>
                <a:latin typeface="Calibri" panose="020F0502020204030204" pitchFamily="34" charset="0"/>
              </a:rPr>
              <a:t>AMGEN – </a:t>
            </a:r>
            <a:r>
              <a:rPr lang="it-IT" sz="2400" b="1" kern="0" dirty="0">
                <a:solidFill>
                  <a:srgbClr val="FFC000"/>
                </a:solidFill>
                <a:latin typeface="Calibri" panose="020F0502020204030204" pitchFamily="34" charset="0"/>
              </a:rPr>
              <a:t>Behring - </a:t>
            </a:r>
            <a:r>
              <a:rPr kumimoji="0" lang="it-IT" sz="2400" b="1" i="0" u="none" strike="noStrike" kern="0" cap="none" spc="0" normalizeH="0" baseline="0" noProof="0" dirty="0">
                <a:ln>
                  <a:noFill/>
                </a:ln>
                <a:solidFill>
                  <a:srgbClr val="FFC000"/>
                </a:solidFill>
                <a:effectLst/>
                <a:uLnTx/>
                <a:uFillTx/>
                <a:latin typeface="Calibri" panose="020F0502020204030204" pitchFamily="34" charset="0"/>
              </a:rPr>
              <a:t>Boehringer Ingelheim –  </a:t>
            </a:r>
          </a:p>
          <a:p>
            <a:pPr lvl="0" algn="ctr" eaLnBrk="0" fontAlgn="base" hangingPunct="0">
              <a:spcBef>
                <a:spcPct val="20000"/>
              </a:spcBef>
              <a:spcAft>
                <a:spcPct val="0"/>
              </a:spcAft>
              <a:buClr>
                <a:srgbClr val="0545F9"/>
              </a:buClr>
              <a:buSzPct val="80000"/>
              <a:defRPr/>
            </a:pPr>
            <a:r>
              <a:rPr kumimoji="0" lang="it-IT" sz="2400" b="1" i="0" u="none" strike="noStrike" kern="0" cap="none" spc="0" normalizeH="0" baseline="0" noProof="0" dirty="0">
                <a:ln>
                  <a:noFill/>
                </a:ln>
                <a:solidFill>
                  <a:srgbClr val="FFC000"/>
                </a:solidFill>
                <a:effectLst/>
                <a:uLnTx/>
                <a:uFillTx/>
                <a:latin typeface="Calibri" panose="020F0502020204030204" pitchFamily="34" charset="0"/>
              </a:rPr>
              <a:t>Menarini - Pfizer – Sanofi - </a:t>
            </a:r>
          </a:p>
        </p:txBody>
      </p:sp>
    </p:spTree>
    <p:extLst>
      <p:ext uri="{BB962C8B-B14F-4D97-AF65-F5344CB8AC3E}">
        <p14:creationId xmlns:p14="http://schemas.microsoft.com/office/powerpoint/2010/main" val="185893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3059832" y="2492896"/>
            <a:ext cx="3024187" cy="617007"/>
          </a:xfrm>
          <a:prstGeom prst="rect">
            <a:avLst/>
          </a:prstGeom>
          <a:noFill/>
          <a:ln>
            <a:noFill/>
          </a:ln>
          <a:effectLst/>
          <a:extLst/>
        </p:spPr>
        <p:txBody>
          <a:bodyPr lIns="60000" tIns="31200" rIns="60000" bIns="312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6" charset="0"/>
                <a:ea typeface="Microsoft YaHei" charset="-122"/>
              </a:defRPr>
            </a:lvl9pPr>
          </a:lstStyle>
          <a:p>
            <a:pPr algn="ctr" defTabSz="299513" eaLnBrk="1" fontAlgn="base" hangingPunct="1">
              <a:spcBef>
                <a:spcPts val="1167"/>
              </a:spcBef>
              <a:spcAft>
                <a:spcPct val="0"/>
              </a:spcAft>
              <a:buSzPct val="100000"/>
              <a:defRPr/>
            </a:pPr>
            <a:r>
              <a:rPr lang="it-IT" sz="3600" b="1" cap="all" dirty="0" err="1">
                <a:solidFill>
                  <a:srgbClr val="FFFF00"/>
                </a:solidFill>
                <a:latin typeface="Calibri" panose="020F0502020204030204" pitchFamily="34" charset="0"/>
                <a:cs typeface="Arial" charset="0"/>
              </a:rPr>
              <a:t>Results</a:t>
            </a:r>
            <a:r>
              <a:rPr lang="it-IT" sz="3600" b="1" cap="all" dirty="0">
                <a:solidFill>
                  <a:srgbClr val="FFFF00"/>
                </a:solidFill>
                <a:latin typeface="Calibri" panose="020F0502020204030204" pitchFamily="34" charset="0"/>
                <a:cs typeface="Arial" charset="0"/>
              </a:rPr>
              <a:t> </a:t>
            </a:r>
          </a:p>
        </p:txBody>
      </p:sp>
      <p:sp>
        <p:nvSpPr>
          <p:cNvPr id="40963" name="AutoShape 2"/>
          <p:cNvSpPr>
            <a:spLocks noChangeArrowheads="1"/>
          </p:cNvSpPr>
          <p:nvPr/>
        </p:nvSpPr>
        <p:spPr bwMode="auto">
          <a:xfrm>
            <a:off x="1212851" y="2060848"/>
            <a:ext cx="2117725" cy="1225026"/>
          </a:xfrm>
          <a:prstGeom prst="roundRect">
            <a:avLst>
              <a:gd name="adj" fmla="val 16667"/>
            </a:avLst>
          </a:prstGeom>
          <a:solidFill>
            <a:srgbClr val="0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latin typeface="Calibri" panose="020F0502020204030204" pitchFamily="34" charset="0"/>
                <a:ea typeface="Microsoft YaHei" pitchFamily="34" charset="-122"/>
                <a:cs typeface="Arial" panose="020B0604020202020204" pitchFamily="34" charset="0"/>
              </a:rPr>
              <a:t>251 patients </a:t>
            </a:r>
            <a:r>
              <a:rPr lang="it-IT" altLang="it-IT" sz="2400" b="1" dirty="0" err="1">
                <a:latin typeface="Calibri" panose="020F0502020204030204" pitchFamily="34" charset="0"/>
                <a:ea typeface="Microsoft YaHei" pitchFamily="34" charset="-122"/>
                <a:cs typeface="Arial" panose="020B0604020202020204" pitchFamily="34" charset="0"/>
              </a:rPr>
              <a:t>suffering</a:t>
            </a:r>
            <a:r>
              <a:rPr lang="it-IT" altLang="it-IT" sz="2400" b="1" dirty="0">
                <a:latin typeface="Calibri" panose="020F0502020204030204" pitchFamily="34" charset="0"/>
                <a:ea typeface="Microsoft YaHei" pitchFamily="34" charset="-122"/>
                <a:cs typeface="Arial" panose="020B0604020202020204" pitchFamily="34" charset="0"/>
              </a:rPr>
              <a:t> from MetS </a:t>
            </a:r>
          </a:p>
        </p:txBody>
      </p:sp>
      <p:sp>
        <p:nvSpPr>
          <p:cNvPr id="40964" name="AutoShape 3"/>
          <p:cNvSpPr>
            <a:spLocks noChangeArrowheads="1"/>
          </p:cNvSpPr>
          <p:nvPr/>
        </p:nvSpPr>
        <p:spPr bwMode="auto">
          <a:xfrm>
            <a:off x="1187624" y="3501008"/>
            <a:ext cx="2184399" cy="839788"/>
          </a:xfrm>
          <a:prstGeom prst="roundRect">
            <a:avLst>
              <a:gd name="adj" fmla="val 16667"/>
            </a:avLst>
          </a:prstGeom>
          <a:solidFill>
            <a:srgbClr val="0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latin typeface="Calibri" panose="020F0502020204030204" pitchFamily="34" charset="0"/>
                <a:ea typeface="Microsoft YaHei" pitchFamily="34" charset="-122"/>
                <a:cs typeface="Arial" panose="020B0604020202020204" pitchFamily="34" charset="0"/>
              </a:rPr>
              <a:t>144 total CV  </a:t>
            </a:r>
            <a:r>
              <a:rPr lang="it-IT" altLang="it-IT" sz="2400" b="1" dirty="0" err="1">
                <a:latin typeface="Calibri" panose="020F0502020204030204" pitchFamily="34" charset="0"/>
                <a:ea typeface="Microsoft YaHei" pitchFamily="34" charset="-122"/>
                <a:cs typeface="Arial" panose="020B0604020202020204" pitchFamily="34" charset="0"/>
              </a:rPr>
              <a:t>adverse</a:t>
            </a:r>
            <a:r>
              <a:rPr lang="it-IT" altLang="it-IT" sz="2400" b="1" dirty="0">
                <a:latin typeface="Calibri" panose="020F0502020204030204" pitchFamily="34" charset="0"/>
                <a:ea typeface="Microsoft YaHei" pitchFamily="34" charset="-122"/>
                <a:cs typeface="Arial" panose="020B0604020202020204" pitchFamily="34" charset="0"/>
              </a:rPr>
              <a:t> events</a:t>
            </a:r>
          </a:p>
        </p:txBody>
      </p:sp>
      <p:sp>
        <p:nvSpPr>
          <p:cNvPr id="40965" name="Oval 4"/>
          <p:cNvSpPr>
            <a:spLocks noChangeArrowheads="1"/>
          </p:cNvSpPr>
          <p:nvPr/>
        </p:nvSpPr>
        <p:spPr bwMode="auto">
          <a:xfrm>
            <a:off x="125437" y="4555930"/>
            <a:ext cx="2501878" cy="1490434"/>
          </a:xfrm>
          <a:prstGeom prst="ellipse">
            <a:avLst/>
          </a:prstGeom>
          <a:solidFill>
            <a:srgbClr val="99CCFF"/>
          </a:solidFill>
          <a:ln w="9360">
            <a:solidFill>
              <a:srgbClr val="000000"/>
            </a:solidFill>
            <a:miter lim="800000"/>
            <a:headEnd/>
            <a:tailEnd/>
          </a:ln>
        </p:spPr>
        <p:txBody>
          <a:bodyPr lIns="60000" tIns="30000" rIns="60000" bIns="30000" anchor="ctr" anchorCtr="1"/>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108 in </a:t>
            </a:r>
            <a:r>
              <a:rPr lang="it-IT" altLang="it-IT" sz="2400" b="1" dirty="0" err="1">
                <a:solidFill>
                  <a:srgbClr val="000000"/>
                </a:solidFill>
                <a:latin typeface="Calibri" panose="020F0502020204030204" pitchFamily="34" charset="0"/>
                <a:ea typeface="Microsoft YaHei" pitchFamily="34" charset="-122"/>
                <a:cs typeface="Arial" panose="020B0604020202020204" pitchFamily="34" charset="0"/>
              </a:rPr>
              <a:t>pts</a:t>
            </a: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 </a:t>
            </a:r>
            <a:r>
              <a:rPr lang="it-IT" altLang="it-IT" sz="2400" b="1" dirty="0">
                <a:solidFill>
                  <a:srgbClr val="FF0000"/>
                </a:solidFill>
                <a:latin typeface="Calibri" panose="020F0502020204030204" pitchFamily="34" charset="0"/>
                <a:ea typeface="Microsoft YaHei" pitchFamily="34" charset="-122"/>
                <a:cs typeface="Arial" panose="020B0604020202020204" pitchFamily="34" charset="0"/>
              </a:rPr>
              <a:t>with Carotid </a:t>
            </a:r>
          </a:p>
          <a:p>
            <a:pPr algn="ctr" defTabSz="299513" eaLnBrk="1" fontAlgn="base" hangingPunct="1">
              <a:spcBef>
                <a:spcPct val="0"/>
              </a:spcBef>
              <a:spcAft>
                <a:spcPct val="0"/>
              </a:spcAft>
              <a:buSzPct val="100000"/>
              <a:defRPr/>
            </a:pPr>
            <a:r>
              <a:rPr lang="it-IT" altLang="it-IT" sz="2400" b="1" dirty="0">
                <a:solidFill>
                  <a:srgbClr val="FF0000"/>
                </a:solidFill>
                <a:latin typeface="Calibri" panose="020F0502020204030204" pitchFamily="34" charset="0"/>
                <a:ea typeface="Microsoft YaHei" pitchFamily="34" charset="-122"/>
                <a:cs typeface="Arial" panose="020B0604020202020204" pitchFamily="34" charset="0"/>
              </a:rPr>
              <a:t>ATS </a:t>
            </a:r>
          </a:p>
        </p:txBody>
      </p:sp>
      <p:sp>
        <p:nvSpPr>
          <p:cNvPr id="40966" name="Oval 5"/>
          <p:cNvSpPr>
            <a:spLocks noChangeArrowheads="1"/>
          </p:cNvSpPr>
          <p:nvPr/>
        </p:nvSpPr>
        <p:spPr bwMode="auto">
          <a:xfrm>
            <a:off x="2493963" y="4461939"/>
            <a:ext cx="2294061" cy="1632051"/>
          </a:xfrm>
          <a:prstGeom prst="ellipse">
            <a:avLst/>
          </a:prstGeom>
          <a:solidFill>
            <a:srgbClr val="99CCFF"/>
          </a:solidFill>
          <a:ln w="9360">
            <a:solidFill>
              <a:srgbClr val="000000"/>
            </a:solidFill>
            <a:miter lim="800000"/>
            <a:headEnd/>
            <a:tailEnd/>
          </a:ln>
        </p:spPr>
        <p:txBody>
          <a:bodyPr lIns="60000" tIns="30000" rIns="60000" bIns="30000" anchor="ctr" anchorCtr="1"/>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36 in </a:t>
            </a:r>
            <a:r>
              <a:rPr lang="it-IT" altLang="it-IT" sz="2400" b="1" dirty="0" err="1">
                <a:solidFill>
                  <a:srgbClr val="000000"/>
                </a:solidFill>
                <a:latin typeface="Calibri" panose="020F0502020204030204" pitchFamily="34" charset="0"/>
                <a:ea typeface="Microsoft YaHei" pitchFamily="34" charset="-122"/>
                <a:cs typeface="Arial" panose="020B0604020202020204" pitchFamily="34" charset="0"/>
              </a:rPr>
              <a:t>pts</a:t>
            </a: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  </a:t>
            </a:r>
            <a:r>
              <a:rPr lang="it-IT" altLang="it-IT" sz="2400" b="1" dirty="0">
                <a:solidFill>
                  <a:srgbClr val="1E0EF2"/>
                </a:solidFill>
                <a:latin typeface="Calibri" panose="020F0502020204030204" pitchFamily="34" charset="0"/>
                <a:ea typeface="Microsoft YaHei" pitchFamily="34" charset="-122"/>
                <a:cs typeface="Arial" panose="020B0604020202020204" pitchFamily="34" charset="0"/>
              </a:rPr>
              <a:t>without Carotid ATS </a:t>
            </a:r>
          </a:p>
        </p:txBody>
      </p:sp>
      <p:sp>
        <p:nvSpPr>
          <p:cNvPr id="40967" name="AutoShape 6"/>
          <p:cNvSpPr>
            <a:spLocks noChangeArrowheads="1"/>
          </p:cNvSpPr>
          <p:nvPr/>
        </p:nvSpPr>
        <p:spPr bwMode="auto">
          <a:xfrm>
            <a:off x="5878514" y="2060848"/>
            <a:ext cx="2005854" cy="1223440"/>
          </a:xfrm>
          <a:prstGeom prst="roundRect">
            <a:avLst>
              <a:gd name="adj" fmla="val 16667"/>
            </a:avLst>
          </a:prstGeom>
          <a:solidFill>
            <a:srgbClr val="0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ts val="400"/>
              </a:spcBef>
              <a:spcAft>
                <a:spcPct val="0"/>
              </a:spcAft>
              <a:buSzPct val="100000"/>
              <a:defRPr/>
            </a:pPr>
            <a:r>
              <a:rPr lang="it-IT" altLang="it-IT" sz="2800" b="1" dirty="0">
                <a:latin typeface="Calibri" panose="020F0502020204030204" pitchFamily="34" charset="0"/>
                <a:ea typeface="Microsoft YaHei" pitchFamily="34" charset="-122"/>
                <a:cs typeface="Arial" panose="020B0604020202020204" pitchFamily="34" charset="0"/>
              </a:rPr>
              <a:t>  </a:t>
            </a:r>
            <a:r>
              <a:rPr lang="it-IT" altLang="it-IT" sz="2400" b="1" dirty="0">
                <a:latin typeface="Calibri" panose="020F0502020204030204" pitchFamily="34" charset="0"/>
                <a:ea typeface="Microsoft YaHei" pitchFamily="34" charset="-122"/>
                <a:cs typeface="Arial" panose="020B0604020202020204" pitchFamily="34" charset="0"/>
              </a:rPr>
              <a:t>278 </a:t>
            </a:r>
            <a:r>
              <a:rPr lang="it-IT" altLang="it-IT" sz="2400" b="1" dirty="0" err="1">
                <a:latin typeface="Calibri" panose="020F0502020204030204" pitchFamily="34" charset="0"/>
                <a:ea typeface="Microsoft YaHei" pitchFamily="34" charset="-122"/>
                <a:cs typeface="Arial" panose="020B0604020202020204" pitchFamily="34" charset="0"/>
              </a:rPr>
              <a:t>healthy</a:t>
            </a:r>
            <a:r>
              <a:rPr lang="it-IT" altLang="it-IT" sz="2400" b="1" dirty="0">
                <a:latin typeface="Calibri" panose="020F0502020204030204" pitchFamily="34" charset="0"/>
                <a:ea typeface="Microsoft YaHei" pitchFamily="34" charset="-122"/>
                <a:cs typeface="Arial" panose="020B0604020202020204" pitchFamily="34" charset="0"/>
              </a:rPr>
              <a:t> patients </a:t>
            </a:r>
          </a:p>
        </p:txBody>
      </p:sp>
      <p:sp>
        <p:nvSpPr>
          <p:cNvPr id="40968" name="AutoShape 7"/>
          <p:cNvSpPr>
            <a:spLocks noChangeArrowheads="1"/>
          </p:cNvSpPr>
          <p:nvPr/>
        </p:nvSpPr>
        <p:spPr bwMode="auto">
          <a:xfrm>
            <a:off x="4788025" y="4773562"/>
            <a:ext cx="1754064" cy="1320428"/>
          </a:xfrm>
          <a:prstGeom prst="roundRect">
            <a:avLst>
              <a:gd name="adj" fmla="val 144"/>
            </a:avLst>
          </a:prstGeom>
          <a:solidFill>
            <a:srgbClr val="99CCFF"/>
          </a:solidFill>
          <a:ln w="9360">
            <a:solidFill>
              <a:srgbClr val="000000"/>
            </a:solidFill>
            <a:miter lim="800000"/>
            <a:headEnd/>
            <a:tailEnd/>
          </a:ln>
        </p:spPr>
        <p:txBody>
          <a:bodyPr lIns="60000" tIns="30000" rIns="60000" bIns="30000" anchor="ctr" anchorCtr="1"/>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71 in </a:t>
            </a:r>
            <a:r>
              <a:rPr lang="it-IT" altLang="it-IT" sz="2400" b="1" dirty="0" err="1">
                <a:solidFill>
                  <a:srgbClr val="000000"/>
                </a:solidFill>
                <a:latin typeface="Calibri" panose="020F0502020204030204" pitchFamily="34" charset="0"/>
                <a:ea typeface="Microsoft YaHei" pitchFamily="34" charset="-122"/>
                <a:cs typeface="Arial" panose="020B0604020202020204" pitchFamily="34" charset="0"/>
              </a:rPr>
              <a:t>pts</a:t>
            </a: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 </a:t>
            </a:r>
            <a:r>
              <a:rPr lang="it-IT" altLang="it-IT" sz="2400" b="1" dirty="0">
                <a:solidFill>
                  <a:srgbClr val="FF0000"/>
                </a:solidFill>
                <a:latin typeface="Calibri" panose="020F0502020204030204" pitchFamily="34" charset="0"/>
                <a:ea typeface="Microsoft YaHei" pitchFamily="34" charset="-122"/>
                <a:cs typeface="Arial" panose="020B0604020202020204" pitchFamily="34" charset="0"/>
              </a:rPr>
              <a:t>with </a:t>
            </a:r>
            <a:r>
              <a:rPr lang="it-IT" altLang="it-IT" sz="2400" b="1" dirty="0" err="1">
                <a:solidFill>
                  <a:srgbClr val="FF0000"/>
                </a:solidFill>
                <a:latin typeface="Calibri" panose="020F0502020204030204" pitchFamily="34" charset="0"/>
                <a:ea typeface="Microsoft YaHei" pitchFamily="34" charset="-122"/>
                <a:cs typeface="Arial" panose="020B0604020202020204" pitchFamily="34" charset="0"/>
              </a:rPr>
              <a:t>Carotid</a:t>
            </a:r>
            <a:r>
              <a:rPr lang="it-IT" altLang="it-IT" sz="2400" b="1" dirty="0">
                <a:solidFill>
                  <a:srgbClr val="FF0000"/>
                </a:solidFill>
                <a:latin typeface="Calibri" panose="020F0502020204030204" pitchFamily="34" charset="0"/>
                <a:ea typeface="Microsoft YaHei" pitchFamily="34" charset="-122"/>
                <a:cs typeface="Arial" panose="020B0604020202020204" pitchFamily="34" charset="0"/>
              </a:rPr>
              <a:t> </a:t>
            </a:r>
          </a:p>
          <a:p>
            <a:pPr algn="ctr" defTabSz="299513" eaLnBrk="1" fontAlgn="base" hangingPunct="1">
              <a:spcBef>
                <a:spcPct val="0"/>
              </a:spcBef>
              <a:spcAft>
                <a:spcPct val="0"/>
              </a:spcAft>
              <a:buSzPct val="100000"/>
              <a:defRPr/>
            </a:pPr>
            <a:r>
              <a:rPr lang="it-IT" altLang="it-IT" sz="2400" b="1" dirty="0">
                <a:solidFill>
                  <a:srgbClr val="FF0000"/>
                </a:solidFill>
                <a:latin typeface="Calibri" panose="020F0502020204030204" pitchFamily="34" charset="0"/>
                <a:ea typeface="Microsoft YaHei" pitchFamily="34" charset="-122"/>
                <a:cs typeface="Arial" panose="020B0604020202020204" pitchFamily="34" charset="0"/>
              </a:rPr>
              <a:t>ATS </a:t>
            </a:r>
          </a:p>
        </p:txBody>
      </p:sp>
      <p:sp>
        <p:nvSpPr>
          <p:cNvPr id="40969" name="AutoShape 8"/>
          <p:cNvSpPr>
            <a:spLocks noChangeArrowheads="1"/>
          </p:cNvSpPr>
          <p:nvPr/>
        </p:nvSpPr>
        <p:spPr bwMode="auto">
          <a:xfrm>
            <a:off x="5804472" y="3639714"/>
            <a:ext cx="2151904" cy="797398"/>
          </a:xfrm>
          <a:prstGeom prst="roundRect">
            <a:avLst>
              <a:gd name="adj" fmla="val 16667"/>
            </a:avLst>
          </a:prstGeom>
          <a:solidFill>
            <a:srgbClr val="0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latin typeface="Calibri" panose="020F0502020204030204" pitchFamily="34" charset="0"/>
                <a:ea typeface="Microsoft YaHei" pitchFamily="34" charset="-122"/>
                <a:cs typeface="Arial" panose="020B0604020202020204" pitchFamily="34" charset="0"/>
              </a:rPr>
              <a:t>98 total CV </a:t>
            </a:r>
            <a:r>
              <a:rPr lang="it-IT" altLang="it-IT" sz="2400" b="1" dirty="0" err="1">
                <a:latin typeface="Calibri" panose="020F0502020204030204" pitchFamily="34" charset="0"/>
                <a:ea typeface="Microsoft YaHei" pitchFamily="34" charset="-122"/>
                <a:cs typeface="Arial" panose="020B0604020202020204" pitchFamily="34" charset="0"/>
              </a:rPr>
              <a:t>adverse</a:t>
            </a:r>
            <a:r>
              <a:rPr lang="it-IT" altLang="it-IT" sz="2400" b="1" dirty="0">
                <a:latin typeface="Calibri" panose="020F0502020204030204" pitchFamily="34" charset="0"/>
                <a:ea typeface="Microsoft YaHei" pitchFamily="34" charset="-122"/>
                <a:cs typeface="Arial" panose="020B0604020202020204" pitchFamily="34" charset="0"/>
              </a:rPr>
              <a:t> events</a:t>
            </a:r>
          </a:p>
        </p:txBody>
      </p:sp>
      <p:sp>
        <p:nvSpPr>
          <p:cNvPr id="40970" name="AutoShape 9"/>
          <p:cNvSpPr>
            <a:spLocks noChangeArrowheads="1"/>
          </p:cNvSpPr>
          <p:nvPr/>
        </p:nvSpPr>
        <p:spPr bwMode="auto">
          <a:xfrm>
            <a:off x="6570662" y="4750420"/>
            <a:ext cx="2105793" cy="1343569"/>
          </a:xfrm>
          <a:prstGeom prst="roundRect">
            <a:avLst>
              <a:gd name="adj" fmla="val 144"/>
            </a:avLst>
          </a:prstGeom>
          <a:solidFill>
            <a:srgbClr val="99CCFF"/>
          </a:solidFill>
          <a:ln w="9360">
            <a:solidFill>
              <a:srgbClr val="000000"/>
            </a:solidFill>
            <a:miter lim="800000"/>
            <a:headEnd/>
            <a:tailEnd/>
          </a:ln>
        </p:spPr>
        <p:txBody>
          <a:bodyPr lIns="60000" tIns="30000" rIns="60000" bIns="30000" anchor="ctr" anchorCtr="1"/>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27 in </a:t>
            </a:r>
            <a:r>
              <a:rPr lang="it-IT" altLang="it-IT" sz="2400" b="1" dirty="0" err="1">
                <a:solidFill>
                  <a:srgbClr val="000000"/>
                </a:solidFill>
                <a:latin typeface="Calibri" panose="020F0502020204030204" pitchFamily="34" charset="0"/>
                <a:ea typeface="Microsoft YaHei" pitchFamily="34" charset="-122"/>
                <a:cs typeface="Arial" panose="020B0604020202020204" pitchFamily="34" charset="0"/>
              </a:rPr>
              <a:t>pts</a:t>
            </a:r>
            <a:r>
              <a:rPr lang="it-IT" altLang="it-IT" sz="2400" b="1" dirty="0">
                <a:solidFill>
                  <a:srgbClr val="000000"/>
                </a:solidFill>
                <a:latin typeface="Calibri" panose="020F0502020204030204" pitchFamily="34" charset="0"/>
                <a:ea typeface="Microsoft YaHei" pitchFamily="34" charset="-122"/>
                <a:cs typeface="Arial" panose="020B0604020202020204" pitchFamily="34" charset="0"/>
              </a:rPr>
              <a:t> </a:t>
            </a:r>
            <a:r>
              <a:rPr lang="it-IT" altLang="it-IT" sz="2400" b="1" dirty="0">
                <a:solidFill>
                  <a:srgbClr val="1E0EF2"/>
                </a:solidFill>
                <a:latin typeface="Calibri" panose="020F0502020204030204" pitchFamily="34" charset="0"/>
                <a:ea typeface="Microsoft YaHei" pitchFamily="34" charset="-122"/>
                <a:cs typeface="Arial" panose="020B0604020202020204" pitchFamily="34" charset="0"/>
              </a:rPr>
              <a:t>without Carotid ATS </a:t>
            </a:r>
          </a:p>
        </p:txBody>
      </p:sp>
      <p:sp>
        <p:nvSpPr>
          <p:cNvPr id="40972" name="Line 11"/>
          <p:cNvSpPr>
            <a:spLocks noChangeShapeType="1"/>
          </p:cNvSpPr>
          <p:nvPr/>
        </p:nvSpPr>
        <p:spPr bwMode="auto">
          <a:xfrm>
            <a:off x="2493963" y="3398415"/>
            <a:ext cx="0" cy="360363"/>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4" name="Line 13"/>
          <p:cNvSpPr>
            <a:spLocks noChangeShapeType="1"/>
          </p:cNvSpPr>
          <p:nvPr/>
        </p:nvSpPr>
        <p:spPr bwMode="auto">
          <a:xfrm flipH="1">
            <a:off x="1951039" y="4365104"/>
            <a:ext cx="274637" cy="241300"/>
          </a:xfrm>
          <a:prstGeom prst="line">
            <a:avLst/>
          </a:prstGeom>
          <a:noFill/>
          <a:ln w="76200">
            <a:solidFill>
              <a:srgbClr val="14F709"/>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5" name="Line 14"/>
          <p:cNvSpPr>
            <a:spLocks noChangeShapeType="1"/>
          </p:cNvSpPr>
          <p:nvPr/>
        </p:nvSpPr>
        <p:spPr bwMode="auto">
          <a:xfrm>
            <a:off x="2699792" y="4365104"/>
            <a:ext cx="269875" cy="239712"/>
          </a:xfrm>
          <a:prstGeom prst="line">
            <a:avLst/>
          </a:prstGeom>
          <a:noFill/>
          <a:ln w="76200">
            <a:solidFill>
              <a:srgbClr val="14F709"/>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6" name="Line 15"/>
          <p:cNvSpPr>
            <a:spLocks noChangeShapeType="1"/>
          </p:cNvSpPr>
          <p:nvPr/>
        </p:nvSpPr>
        <p:spPr bwMode="auto">
          <a:xfrm>
            <a:off x="6542089" y="3398414"/>
            <a:ext cx="1587" cy="2413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7" name="Line 16"/>
          <p:cNvSpPr>
            <a:spLocks noChangeShapeType="1"/>
          </p:cNvSpPr>
          <p:nvPr/>
        </p:nvSpPr>
        <p:spPr bwMode="auto">
          <a:xfrm flipH="1">
            <a:off x="5881539" y="4509120"/>
            <a:ext cx="274637" cy="241300"/>
          </a:xfrm>
          <a:prstGeom prst="line">
            <a:avLst/>
          </a:prstGeom>
          <a:noFill/>
          <a:ln w="76200">
            <a:solidFill>
              <a:srgbClr val="14F709"/>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8" name="Line 17"/>
          <p:cNvSpPr>
            <a:spLocks noChangeShapeType="1"/>
          </p:cNvSpPr>
          <p:nvPr/>
        </p:nvSpPr>
        <p:spPr bwMode="auto">
          <a:xfrm>
            <a:off x="7398469" y="4509120"/>
            <a:ext cx="269875" cy="241300"/>
          </a:xfrm>
          <a:prstGeom prst="line">
            <a:avLst/>
          </a:prstGeom>
          <a:noFill/>
          <a:ln w="76200">
            <a:solidFill>
              <a:srgbClr val="14F709"/>
            </a:solidFill>
            <a:miter lim="800000"/>
            <a:headEnd/>
            <a:tailEnd type="triangle" w="med" len="me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79" name="AutoShape 18"/>
          <p:cNvSpPr>
            <a:spLocks noChangeArrowheads="1"/>
          </p:cNvSpPr>
          <p:nvPr/>
        </p:nvSpPr>
        <p:spPr bwMode="auto">
          <a:xfrm>
            <a:off x="3605211" y="3789040"/>
            <a:ext cx="1974901" cy="382587"/>
          </a:xfrm>
          <a:prstGeom prst="roundRect">
            <a:avLst>
              <a:gd name="adj" fmla="val 16667"/>
            </a:avLst>
          </a:prstGeom>
          <a:solidFill>
            <a:srgbClr val="C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800" b="1">
                <a:latin typeface="Calibri" panose="020F0502020204030204" pitchFamily="34" charset="0"/>
                <a:ea typeface="Microsoft YaHei" pitchFamily="34" charset="-122"/>
                <a:cs typeface="Arial" panose="020B0604020202020204" pitchFamily="34" charset="0"/>
              </a:rPr>
              <a:t>P &lt; 0,0001</a:t>
            </a:r>
          </a:p>
        </p:txBody>
      </p:sp>
      <p:sp>
        <p:nvSpPr>
          <p:cNvPr id="40980" name="Line 19"/>
          <p:cNvSpPr>
            <a:spLocks noChangeShapeType="1"/>
          </p:cNvSpPr>
          <p:nvPr/>
        </p:nvSpPr>
        <p:spPr bwMode="auto">
          <a:xfrm>
            <a:off x="3168650" y="4125489"/>
            <a:ext cx="53975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81" name="Line 20"/>
          <p:cNvSpPr>
            <a:spLocks noChangeShapeType="1"/>
          </p:cNvSpPr>
          <p:nvPr/>
        </p:nvSpPr>
        <p:spPr bwMode="auto">
          <a:xfrm>
            <a:off x="5219701" y="4125489"/>
            <a:ext cx="48736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299513" fontAlgn="base">
              <a:spcBef>
                <a:spcPct val="0"/>
              </a:spcBef>
              <a:spcAft>
                <a:spcPct val="0"/>
              </a:spcAft>
              <a:buClr>
                <a:srgbClr val="000000"/>
              </a:buClr>
              <a:buSzPct val="100000"/>
              <a:defRPr/>
            </a:pPr>
            <a:endParaRPr lang="it-IT" sz="2400">
              <a:solidFill>
                <a:srgbClr val="FFFFFF"/>
              </a:solidFill>
              <a:latin typeface="Calibri" panose="020F0502020204030204" pitchFamily="34" charset="0"/>
              <a:ea typeface="Microsoft YaHei" pitchFamily="34" charset="-122"/>
              <a:cs typeface="Arial" panose="020B0604020202020204" pitchFamily="34" charset="0"/>
            </a:endParaRPr>
          </a:p>
        </p:txBody>
      </p:sp>
      <p:sp>
        <p:nvSpPr>
          <p:cNvPr id="40982" name="AutoShape 18"/>
          <p:cNvSpPr>
            <a:spLocks noChangeArrowheads="1"/>
          </p:cNvSpPr>
          <p:nvPr/>
        </p:nvSpPr>
        <p:spPr bwMode="auto">
          <a:xfrm>
            <a:off x="1536727" y="6287219"/>
            <a:ext cx="2315193" cy="309838"/>
          </a:xfrm>
          <a:prstGeom prst="roundRect">
            <a:avLst>
              <a:gd name="adj" fmla="val 16667"/>
            </a:avLst>
          </a:prstGeom>
          <a:solidFill>
            <a:srgbClr val="C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000" b="1" dirty="0">
                <a:latin typeface="Calibri" panose="020F0502020204030204" pitchFamily="34" charset="0"/>
                <a:ea typeface="Microsoft YaHei" pitchFamily="34" charset="-122"/>
                <a:cs typeface="Arial" panose="020B0604020202020204" pitchFamily="34" charset="0"/>
              </a:rPr>
              <a:t>P &lt; 0,0099 – RR 3.0</a:t>
            </a:r>
          </a:p>
        </p:txBody>
      </p:sp>
      <p:sp>
        <p:nvSpPr>
          <p:cNvPr id="40984" name="AutoShape 18"/>
          <p:cNvSpPr>
            <a:spLocks noChangeArrowheads="1"/>
          </p:cNvSpPr>
          <p:nvPr/>
        </p:nvSpPr>
        <p:spPr bwMode="auto">
          <a:xfrm>
            <a:off x="5364089" y="6357640"/>
            <a:ext cx="2376264" cy="239418"/>
          </a:xfrm>
          <a:prstGeom prst="roundRect">
            <a:avLst>
              <a:gd name="adj" fmla="val 16667"/>
            </a:avLst>
          </a:prstGeom>
          <a:solidFill>
            <a:srgbClr val="C00000"/>
          </a:solidFill>
          <a:ln w="25560">
            <a:solidFill>
              <a:srgbClr val="00BCBC"/>
            </a:solidFill>
            <a:miter lim="800000"/>
            <a:headEnd/>
            <a:tailEnd/>
          </a:ln>
        </p:spPr>
        <p:txBody>
          <a:bodyPr lIns="60000" tIns="31200" rIns="60000" bIns="312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itchFamily="18"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itchFamily="18"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itchFamily="18"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itchFamily="18" charset="0"/>
              </a:defRPr>
            </a:lvl9pPr>
          </a:lstStyle>
          <a:p>
            <a:pPr algn="ctr" defTabSz="299513" eaLnBrk="1" fontAlgn="base" hangingPunct="1">
              <a:spcBef>
                <a:spcPct val="0"/>
              </a:spcBef>
              <a:spcAft>
                <a:spcPct val="0"/>
              </a:spcAft>
              <a:buSzPct val="100000"/>
              <a:defRPr/>
            </a:pPr>
            <a:r>
              <a:rPr lang="it-IT" altLang="it-IT" sz="2000" b="1" dirty="0">
                <a:latin typeface="Calibri" panose="020F0502020204030204" pitchFamily="34" charset="0"/>
                <a:ea typeface="Microsoft YaHei" pitchFamily="34" charset="-122"/>
                <a:cs typeface="Arial" panose="020B0604020202020204" pitchFamily="34" charset="0"/>
              </a:rPr>
              <a:t>P &lt; 0,0003 – RR 2.6</a:t>
            </a:r>
          </a:p>
        </p:txBody>
      </p:sp>
      <p:sp>
        <p:nvSpPr>
          <p:cNvPr id="2" name="Rettangolo 1"/>
          <p:cNvSpPr/>
          <p:nvPr/>
        </p:nvSpPr>
        <p:spPr>
          <a:xfrm>
            <a:off x="0" y="332656"/>
            <a:ext cx="9144000" cy="1384995"/>
          </a:xfrm>
          <a:prstGeom prst="rect">
            <a:avLst/>
          </a:prstGeom>
        </p:spPr>
        <p:txBody>
          <a:bodyPr wrap="square">
            <a:spAutoFit/>
          </a:bodyPr>
          <a:lstStyle/>
          <a:p>
            <a:pPr algn="ctr">
              <a:defRPr/>
            </a:pPr>
            <a:r>
              <a:rPr lang="it-IT" sz="2800" b="1" cap="all" dirty="0">
                <a:solidFill>
                  <a:srgbClr val="FFC000"/>
                </a:solidFill>
                <a:latin typeface="Calibri" panose="020F0502020204030204" pitchFamily="34" charset="0"/>
                <a:cs typeface="Arial" panose="020B0604020202020204" pitchFamily="34" charset="0"/>
              </a:rPr>
              <a:t>Preclinical atherosclerosis and MetS </a:t>
            </a:r>
            <a:r>
              <a:rPr lang="it-IT" sz="2800" b="1" cap="all" dirty="0" err="1">
                <a:solidFill>
                  <a:srgbClr val="00FF00"/>
                </a:solidFill>
                <a:latin typeface="Calibri" panose="020F0502020204030204" pitchFamily="34" charset="0"/>
                <a:cs typeface="Arial" panose="020B0604020202020204" pitchFamily="34" charset="0"/>
              </a:rPr>
              <a:t>increase</a:t>
            </a:r>
            <a:r>
              <a:rPr lang="it-IT" sz="2800" b="1" cap="all" dirty="0">
                <a:solidFill>
                  <a:srgbClr val="00FF00"/>
                </a:solidFill>
                <a:latin typeface="Calibri" panose="020F0502020204030204" pitchFamily="34" charset="0"/>
                <a:cs typeface="Arial" panose="020B0604020202020204" pitchFamily="34" charset="0"/>
              </a:rPr>
              <a:t> cardio- and </a:t>
            </a:r>
            <a:r>
              <a:rPr lang="it-IT" sz="2800" b="1" cap="all" dirty="0" err="1">
                <a:solidFill>
                  <a:srgbClr val="00FF00"/>
                </a:solidFill>
                <a:latin typeface="Calibri" panose="020F0502020204030204" pitchFamily="34" charset="0"/>
                <a:cs typeface="Arial" panose="020B0604020202020204" pitchFamily="34" charset="0"/>
              </a:rPr>
              <a:t>cerebrovascular</a:t>
            </a:r>
            <a:r>
              <a:rPr lang="it-IT" sz="2800" b="1" cap="all" dirty="0">
                <a:solidFill>
                  <a:srgbClr val="00FF00"/>
                </a:solidFill>
                <a:latin typeface="Calibri" panose="020F0502020204030204" pitchFamily="34" charset="0"/>
                <a:cs typeface="Arial" panose="020B0604020202020204" pitchFamily="34" charset="0"/>
              </a:rPr>
              <a:t> events rate: a 20-year </a:t>
            </a:r>
            <a:r>
              <a:rPr lang="it-IT" sz="2800" b="1" cap="all" dirty="0" err="1">
                <a:solidFill>
                  <a:srgbClr val="00FF00"/>
                </a:solidFill>
                <a:latin typeface="Calibri" panose="020F0502020204030204" pitchFamily="34" charset="0"/>
                <a:cs typeface="Arial" panose="020B0604020202020204" pitchFamily="34" charset="0"/>
              </a:rPr>
              <a:t>follow</a:t>
            </a:r>
            <a:r>
              <a:rPr lang="it-IT" sz="2800" b="1" cap="all" dirty="0">
                <a:solidFill>
                  <a:srgbClr val="00FF00"/>
                </a:solidFill>
                <a:latin typeface="Calibri" panose="020F0502020204030204" pitchFamily="34" charset="0"/>
                <a:cs typeface="Arial" panose="020B0604020202020204" pitchFamily="34" charset="0"/>
              </a:rPr>
              <a:t> up.</a:t>
            </a:r>
            <a:r>
              <a:rPr lang="it-IT" sz="2800" b="1" dirty="0">
                <a:solidFill>
                  <a:srgbClr val="00FF00"/>
                </a:solidFill>
                <a:latin typeface="Calibri" panose="020F0502020204030204" pitchFamily="34" charset="0"/>
                <a:cs typeface="Arial" panose="020B0604020202020204" pitchFamily="34" charset="0"/>
              </a:rPr>
              <a:t>  </a:t>
            </a:r>
            <a:r>
              <a:rPr lang="it-IT" sz="2400" b="1" dirty="0">
                <a:solidFill>
                  <a:srgbClr val="00FF00"/>
                </a:solidFill>
                <a:latin typeface="Calibri" panose="020F0502020204030204" pitchFamily="34" charset="0"/>
                <a:cs typeface="Arial" panose="020B0604020202020204" pitchFamily="34" charset="0"/>
              </a:rPr>
              <a:t>Novo S et al.</a:t>
            </a:r>
            <a:r>
              <a:rPr lang="it-IT" sz="2000" b="1" dirty="0">
                <a:solidFill>
                  <a:srgbClr val="00FF00"/>
                </a:solidFill>
                <a:latin typeface="Calibri" panose="020F0502020204030204" pitchFamily="34" charset="0"/>
                <a:cs typeface="Arial" panose="020B0604020202020204" pitchFamily="34" charset="0"/>
              </a:rPr>
              <a:t> Cardiovasc Diabetol. 2013; 23: 155-62</a:t>
            </a:r>
          </a:p>
        </p:txBody>
      </p:sp>
    </p:spTree>
    <p:extLst>
      <p:ext uri="{BB962C8B-B14F-4D97-AF65-F5344CB8AC3E}">
        <p14:creationId xmlns:p14="http://schemas.microsoft.com/office/powerpoint/2010/main" val="4188811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0" y="1750748"/>
            <a:ext cx="9144000" cy="5134635"/>
          </a:xfrm>
          <a:prstGeom prst="rect">
            <a:avLst/>
          </a:prstGeom>
        </p:spPr>
      </p:pic>
      <p:sp>
        <p:nvSpPr>
          <p:cNvPr id="2" name="Rettangolo 1"/>
          <p:cNvSpPr/>
          <p:nvPr/>
        </p:nvSpPr>
        <p:spPr>
          <a:xfrm>
            <a:off x="0" y="59140"/>
            <a:ext cx="9144000" cy="1569660"/>
          </a:xfrm>
          <a:prstGeom prst="rect">
            <a:avLst/>
          </a:prstGeom>
        </p:spPr>
        <p:txBody>
          <a:bodyPr wrap="square">
            <a:spAutoFit/>
          </a:bodyPr>
          <a:lstStyle/>
          <a:p>
            <a:pPr algn="ctr"/>
            <a:r>
              <a:rPr lang="en-US" sz="2800" b="1" cap="all" dirty="0">
                <a:solidFill>
                  <a:srgbClr val="FFFF00"/>
                </a:solidFill>
                <a:latin typeface="Calibri" panose="020F0502020204030204" pitchFamily="34" charset="0"/>
                <a:ea typeface="Calibri" panose="020F0502020204030204" pitchFamily="34" charset="0"/>
                <a:cs typeface="Times New Roman" panose="02020603050405020304" pitchFamily="18" charset="0"/>
              </a:rPr>
              <a:t>Relationship between NAFLD and </a:t>
            </a:r>
            <a:r>
              <a:rPr lang="en-US" sz="2800" b="1" cap="all"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preclical</a:t>
            </a:r>
            <a:r>
              <a:rPr lang="en-US" sz="2800" b="1" cap="all" dirty="0">
                <a:solidFill>
                  <a:srgbClr val="FFFF00"/>
                </a:solidFill>
                <a:latin typeface="Calibri" panose="020F0502020204030204" pitchFamily="34" charset="0"/>
                <a:ea typeface="Calibri" panose="020F0502020204030204" pitchFamily="34" charset="0"/>
                <a:cs typeface="Times New Roman" panose="02020603050405020304" pitchFamily="18" charset="0"/>
              </a:rPr>
              <a:t> carotid ATS in a population with MetS. </a:t>
            </a:r>
            <a:endParaRPr lang="it-IT" sz="2800" b="1" cap="all"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ctr"/>
            <a:r>
              <a:rPr lang="it-IT" sz="2000" b="1" dirty="0">
                <a:solidFill>
                  <a:srgbClr val="66FF33"/>
                </a:solidFill>
                <a:latin typeface="Calibri" panose="020F0502020204030204" pitchFamily="34" charset="0"/>
                <a:ea typeface="Calibri" panose="020F0502020204030204" pitchFamily="34" charset="0"/>
                <a:cs typeface="Times New Roman" panose="02020603050405020304" pitchFamily="18" charset="0"/>
              </a:rPr>
              <a:t>Novo S, Montalto MA, Cefalù AB, Giannitrapani L, Muratori I, Noto D, </a:t>
            </a:r>
          </a:p>
          <a:p>
            <a:pPr algn="ctr"/>
            <a:r>
              <a:rPr lang="it-IT" sz="2000" b="1" dirty="0">
                <a:solidFill>
                  <a:srgbClr val="66FF33"/>
                </a:solidFill>
                <a:latin typeface="Calibri" panose="020F0502020204030204" pitchFamily="34" charset="0"/>
                <a:ea typeface="Calibri" panose="020F0502020204030204" pitchFamily="34" charset="0"/>
                <a:cs typeface="Times New Roman" panose="02020603050405020304" pitchFamily="18" charset="0"/>
              </a:rPr>
              <a:t>Soresi M, Novo G, Barbagallo CM, Averna MR, </a:t>
            </a:r>
            <a:r>
              <a:rPr lang="it-IT" sz="2000" b="1" dirty="0" err="1">
                <a:solidFill>
                  <a:srgbClr val="66FF33"/>
                </a:solidFill>
                <a:latin typeface="Calibri" panose="020F0502020204030204" pitchFamily="34" charset="0"/>
                <a:ea typeface="Calibri" panose="020F0502020204030204" pitchFamily="34" charset="0"/>
                <a:cs typeface="Times New Roman" panose="02020603050405020304" pitchFamily="18" charset="0"/>
              </a:rPr>
              <a:t>submitted</a:t>
            </a:r>
            <a:r>
              <a:rPr lang="it-IT" sz="2000" b="1" baseline="30000" dirty="0">
                <a:solidFill>
                  <a:srgbClr val="66FF33"/>
                </a:solidFill>
                <a:latin typeface="Calibri" panose="020F0502020204030204" pitchFamily="34" charset="0"/>
                <a:ea typeface="Calibri" panose="020F0502020204030204" pitchFamily="34" charset="0"/>
                <a:cs typeface="Times New Roman" panose="02020603050405020304" pitchFamily="18" charset="0"/>
              </a:rPr>
              <a:t>      </a:t>
            </a:r>
            <a:endParaRPr lang="it-IT" sz="2000" b="1" dirty="0">
              <a:solidFill>
                <a:srgbClr val="66FF3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93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06896"/>
            <a:ext cx="8352928" cy="1143000"/>
          </a:xfrm>
        </p:spPr>
        <p:txBody>
          <a:bodyPr/>
          <a:lstStyle/>
          <a:p>
            <a:pPr algn="ctr"/>
            <a:r>
              <a:rPr lang="it-IT" b="1" cap="all" dirty="0" err="1">
                <a:solidFill>
                  <a:srgbClr val="FFFF00"/>
                </a:solidFill>
                <a:latin typeface="Calibri" panose="020F0502020204030204" pitchFamily="34" charset="0"/>
              </a:rPr>
              <a:t>Results</a:t>
            </a:r>
            <a:endParaRPr lang="it-IT" b="1" cap="all" dirty="0">
              <a:solidFill>
                <a:srgbClr val="FFFF00"/>
              </a:solidFill>
              <a:latin typeface="Calibri" panose="020F0502020204030204" pitchFamily="34" charset="0"/>
            </a:endParaRPr>
          </a:p>
        </p:txBody>
      </p:sp>
      <p:sp>
        <p:nvSpPr>
          <p:cNvPr id="3" name="Segnaposto contenuto 2"/>
          <p:cNvSpPr>
            <a:spLocks noGrp="1"/>
          </p:cNvSpPr>
          <p:nvPr>
            <p:ph idx="1"/>
          </p:nvPr>
        </p:nvSpPr>
        <p:spPr>
          <a:xfrm>
            <a:off x="395536" y="1978496"/>
            <a:ext cx="8352928" cy="4114800"/>
          </a:xfrm>
        </p:spPr>
        <p:txBody>
          <a:bodyPr/>
          <a:lstStyle/>
          <a:p>
            <a:pPr marL="0" indent="0" algn="ctr">
              <a:lnSpc>
                <a:spcPct val="150000"/>
              </a:lnSpc>
              <a:buNone/>
            </a:pPr>
            <a:r>
              <a:rPr lang="en-US" b="1" dirty="0">
                <a:latin typeface="Calibri" panose="020F0502020204030204" pitchFamily="34" charset="0"/>
              </a:rPr>
              <a:t>The prevalence of Carotid ATS (IMT/PLAQUE) in patients without NAFLD was 8/43 subjects </a:t>
            </a:r>
            <a:r>
              <a:rPr lang="en-US" b="1" dirty="0">
                <a:solidFill>
                  <a:srgbClr val="FFC000"/>
                </a:solidFill>
                <a:latin typeface="Calibri" panose="020F0502020204030204" pitchFamily="34" charset="0"/>
              </a:rPr>
              <a:t>(19%), </a:t>
            </a:r>
            <a:r>
              <a:rPr lang="en-US" b="1" dirty="0">
                <a:latin typeface="Calibri" panose="020F0502020204030204" pitchFamily="34" charset="0"/>
              </a:rPr>
              <a:t>while in patients with NAFLD was 114/176 subjects </a:t>
            </a:r>
            <a:r>
              <a:rPr lang="en-US" b="1" dirty="0">
                <a:solidFill>
                  <a:srgbClr val="FFC000"/>
                </a:solidFill>
                <a:latin typeface="Calibri" panose="020F0502020204030204" pitchFamily="34" charset="0"/>
              </a:rPr>
              <a:t>(65 %); </a:t>
            </a:r>
            <a:r>
              <a:rPr lang="en-US" b="1" dirty="0">
                <a:latin typeface="Calibri" panose="020F0502020204030204" pitchFamily="34" charset="0"/>
              </a:rPr>
              <a:t>the chi-square tests showed statistical significant difference               </a:t>
            </a:r>
            <a:r>
              <a:rPr lang="en-US" b="1" dirty="0">
                <a:solidFill>
                  <a:srgbClr val="FFC000"/>
                </a:solidFill>
                <a:latin typeface="Calibri" panose="020F0502020204030204" pitchFamily="34" charset="0"/>
              </a:rPr>
              <a:t>( χ2= 4,39; p&lt; 0,05).</a:t>
            </a:r>
          </a:p>
          <a:p>
            <a:endParaRPr lang="it-IT" b="1" dirty="0">
              <a:latin typeface="Calibri" panose="020F0502020204030204" pitchFamily="34" charset="0"/>
            </a:endParaRPr>
          </a:p>
        </p:txBody>
      </p:sp>
    </p:spTree>
    <p:extLst>
      <p:ext uri="{BB962C8B-B14F-4D97-AF65-F5344CB8AC3E}">
        <p14:creationId xmlns:p14="http://schemas.microsoft.com/office/powerpoint/2010/main" val="35741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251520" y="1700808"/>
            <a:ext cx="8712968" cy="4536504"/>
          </a:xfrm>
          <a:prstGeom prst="round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Rettangolo arrotondato 1"/>
          <p:cNvSpPr/>
          <p:nvPr/>
        </p:nvSpPr>
        <p:spPr>
          <a:xfrm>
            <a:off x="251520" y="196734"/>
            <a:ext cx="8712968" cy="1360058"/>
          </a:xfrm>
          <a:prstGeom prst="round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800" b="1" cap="all" dirty="0" err="1">
                <a:solidFill>
                  <a:srgbClr val="FFFF00"/>
                </a:solidFill>
                <a:latin typeface="Calibri" panose="020F0502020204030204" pitchFamily="34" charset="0"/>
              </a:rPr>
              <a:t>Study</a:t>
            </a:r>
            <a:r>
              <a:rPr lang="it-IT" sz="3800" b="1" cap="all" dirty="0">
                <a:solidFill>
                  <a:srgbClr val="FFFF00"/>
                </a:solidFill>
                <a:latin typeface="Calibri" panose="020F0502020204030204" pitchFamily="34" charset="0"/>
              </a:rPr>
              <a:t> </a:t>
            </a:r>
            <a:r>
              <a:rPr lang="it-IT" sz="3800" b="1" cap="all" dirty="0" err="1">
                <a:solidFill>
                  <a:srgbClr val="FFFF00"/>
                </a:solidFill>
                <a:latin typeface="Calibri" panose="020F0502020204030204" pitchFamily="34" charset="0"/>
              </a:rPr>
              <a:t>methods</a:t>
            </a:r>
            <a:endParaRPr lang="it-IT" sz="3800" b="1" cap="all" dirty="0">
              <a:solidFill>
                <a:srgbClr val="FFFF00"/>
              </a:solidFill>
              <a:latin typeface="Calibri" panose="020F0502020204030204" pitchFamily="34" charset="0"/>
            </a:endParaRPr>
          </a:p>
          <a:p>
            <a:pPr algn="ctr"/>
            <a:r>
              <a:rPr lang="it-IT" sz="3200" b="1" dirty="0">
                <a:solidFill>
                  <a:srgbClr val="FFC000"/>
                </a:solidFill>
                <a:latin typeface="Calibri" panose="020F0502020204030204" pitchFamily="34" charset="0"/>
              </a:rPr>
              <a:t>Coronary </a:t>
            </a:r>
            <a:r>
              <a:rPr lang="it-IT" sz="3200" b="1" dirty="0" err="1">
                <a:solidFill>
                  <a:srgbClr val="FFC000"/>
                </a:solidFill>
                <a:latin typeface="Calibri" panose="020F0502020204030204" pitchFamily="34" charset="0"/>
              </a:rPr>
              <a:t>angiography</a:t>
            </a:r>
            <a:r>
              <a:rPr lang="it-IT" sz="3200" b="1" dirty="0">
                <a:solidFill>
                  <a:srgbClr val="FFC000"/>
                </a:solidFill>
                <a:latin typeface="Calibri" panose="020F0502020204030204" pitchFamily="34" charset="0"/>
              </a:rPr>
              <a:t>: Timi Frame Count (TFC)</a:t>
            </a:r>
            <a:endParaRPr lang="en-US" sz="3200" b="1" dirty="0">
              <a:solidFill>
                <a:srgbClr val="FFC000"/>
              </a:solidFill>
              <a:latin typeface="Calibri" panose="020F0502020204030204" pitchFamily="34" charset="0"/>
            </a:endParaRPr>
          </a:p>
        </p:txBody>
      </p:sp>
      <p:sp>
        <p:nvSpPr>
          <p:cNvPr id="4" name="CasellaDiTesto 3"/>
          <p:cNvSpPr txBox="1"/>
          <p:nvPr/>
        </p:nvSpPr>
        <p:spPr>
          <a:xfrm>
            <a:off x="35496" y="6237320"/>
            <a:ext cx="8964488" cy="646331"/>
          </a:xfrm>
          <a:prstGeom prst="rect">
            <a:avLst/>
          </a:prstGeom>
          <a:noFill/>
        </p:spPr>
        <p:txBody>
          <a:bodyPr wrap="square" rtlCol="0">
            <a:spAutoFit/>
          </a:bodyPr>
          <a:lstStyle/>
          <a:p>
            <a:pPr algn="ctr"/>
            <a:r>
              <a:rPr lang="fr-FR" b="1" dirty="0">
                <a:solidFill>
                  <a:srgbClr val="00CC00"/>
                </a:solidFill>
                <a:latin typeface="Calibri" panose="020F0502020204030204" pitchFamily="34" charset="0"/>
              </a:rPr>
              <a:t>Gibson CM et al. </a:t>
            </a:r>
            <a:r>
              <a:rPr lang="en-GB" b="1" dirty="0">
                <a:solidFill>
                  <a:srgbClr val="00CC00"/>
                </a:solidFill>
                <a:latin typeface="Calibri" panose="020F0502020204030204" pitchFamily="34" charset="0"/>
              </a:rPr>
              <a:t>TIMI frame count: a quantitative method of assessing coronary artery flow. </a:t>
            </a:r>
          </a:p>
          <a:p>
            <a:pPr algn="ctr"/>
            <a:r>
              <a:rPr lang="en-GB" b="1" dirty="0">
                <a:solidFill>
                  <a:srgbClr val="00CC00"/>
                </a:solidFill>
                <a:latin typeface="Calibri" panose="020F0502020204030204" pitchFamily="34" charset="0"/>
              </a:rPr>
              <a:t>Circulation 1996; 93: 879-88 </a:t>
            </a:r>
          </a:p>
        </p:txBody>
      </p:sp>
      <p:sp>
        <p:nvSpPr>
          <p:cNvPr id="5" name="CasellaDiTesto 4"/>
          <p:cNvSpPr txBox="1"/>
          <p:nvPr/>
        </p:nvSpPr>
        <p:spPr>
          <a:xfrm>
            <a:off x="539552" y="2998121"/>
            <a:ext cx="432048"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0</a:t>
            </a:r>
            <a:endParaRPr lang="en-US" sz="2200" b="1" dirty="0">
              <a:solidFill>
                <a:srgbClr val="FFFF99">
                  <a:lumMod val="75000"/>
                </a:srgbClr>
              </a:solidFill>
              <a:latin typeface="Calibri" panose="020F0502020204030204" pitchFamily="34" charset="0"/>
            </a:endParaRPr>
          </a:p>
        </p:txBody>
      </p:sp>
      <p:sp>
        <p:nvSpPr>
          <p:cNvPr id="6" name="CasellaDiTesto 5"/>
          <p:cNvSpPr txBox="1"/>
          <p:nvPr/>
        </p:nvSpPr>
        <p:spPr>
          <a:xfrm>
            <a:off x="3312280" y="2996960"/>
            <a:ext cx="216024"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1</a:t>
            </a:r>
            <a:endParaRPr lang="en-US" sz="2200" b="1" dirty="0">
              <a:solidFill>
                <a:srgbClr val="FFFF99">
                  <a:lumMod val="75000"/>
                </a:srgbClr>
              </a:solidFill>
              <a:latin typeface="Calibri" panose="020F0502020204030204" pitchFamily="34" charset="0"/>
            </a:endParaRPr>
          </a:p>
        </p:txBody>
      </p:sp>
      <p:pic>
        <p:nvPicPr>
          <p:cNvPr id="29" name="Picture 7"/>
          <p:cNvPicPr>
            <a:picLocks noChangeAspect="1" noChangeArrowheads="1"/>
          </p:cNvPicPr>
          <p:nvPr/>
        </p:nvPicPr>
        <p:blipFill>
          <a:blip r:embed="rId3" cstate="print"/>
          <a:srcRect/>
          <a:stretch>
            <a:fillRect/>
          </a:stretch>
        </p:blipFill>
        <p:spPr bwMode="auto">
          <a:xfrm>
            <a:off x="467544" y="1916832"/>
            <a:ext cx="2520280" cy="1152128"/>
          </a:xfrm>
          <a:prstGeom prst="roundRect">
            <a:avLst/>
          </a:prstGeom>
          <a:noFill/>
          <a:ln w="9525">
            <a:noFill/>
            <a:miter lim="800000"/>
            <a:headEnd/>
            <a:tailEnd/>
          </a:ln>
        </p:spPr>
      </p:pic>
      <p:pic>
        <p:nvPicPr>
          <p:cNvPr id="30" name="Picture 8"/>
          <p:cNvPicPr>
            <a:picLocks noChangeAspect="1" noChangeArrowheads="1"/>
          </p:cNvPicPr>
          <p:nvPr/>
        </p:nvPicPr>
        <p:blipFill>
          <a:blip r:embed="rId4" cstate="print"/>
          <a:srcRect/>
          <a:stretch>
            <a:fillRect/>
          </a:stretch>
        </p:blipFill>
        <p:spPr bwMode="auto">
          <a:xfrm>
            <a:off x="3203848" y="1916832"/>
            <a:ext cx="2592288" cy="1152128"/>
          </a:xfrm>
          <a:prstGeom prst="roundRect">
            <a:avLst/>
          </a:prstGeom>
          <a:noFill/>
          <a:ln w="9525">
            <a:noFill/>
            <a:miter lim="800000"/>
            <a:headEnd/>
            <a:tailEnd/>
          </a:ln>
        </p:spPr>
      </p:pic>
      <p:pic>
        <p:nvPicPr>
          <p:cNvPr id="31" name="Picture 9"/>
          <p:cNvPicPr>
            <a:picLocks noChangeAspect="1" noChangeArrowheads="1"/>
          </p:cNvPicPr>
          <p:nvPr/>
        </p:nvPicPr>
        <p:blipFill>
          <a:blip r:embed="rId5" cstate="print"/>
          <a:srcRect/>
          <a:stretch>
            <a:fillRect/>
          </a:stretch>
        </p:blipFill>
        <p:spPr bwMode="auto">
          <a:xfrm>
            <a:off x="6084168" y="1922335"/>
            <a:ext cx="2592288" cy="1146627"/>
          </a:xfrm>
          <a:prstGeom prst="roundRect">
            <a:avLst/>
          </a:prstGeom>
          <a:noFill/>
          <a:ln w="9525">
            <a:noFill/>
            <a:miter lim="800000"/>
            <a:headEnd/>
            <a:tailEnd/>
          </a:ln>
        </p:spPr>
      </p:pic>
      <p:sp>
        <p:nvSpPr>
          <p:cNvPr id="16" name="CasellaDiTesto 15"/>
          <p:cNvSpPr txBox="1"/>
          <p:nvPr/>
        </p:nvSpPr>
        <p:spPr>
          <a:xfrm>
            <a:off x="6228184" y="2996960"/>
            <a:ext cx="288032"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2</a:t>
            </a:r>
            <a:endParaRPr lang="en-US" sz="2200" b="1" dirty="0">
              <a:solidFill>
                <a:srgbClr val="FFFF99">
                  <a:lumMod val="75000"/>
                </a:srgbClr>
              </a:solidFill>
              <a:latin typeface="Calibri" panose="020F0502020204030204" pitchFamily="34" charset="0"/>
            </a:endParaRPr>
          </a:p>
        </p:txBody>
      </p:sp>
      <p:pic>
        <p:nvPicPr>
          <p:cNvPr id="33" name="Picture 10"/>
          <p:cNvPicPr>
            <a:picLocks noChangeAspect="1" noChangeArrowheads="1"/>
          </p:cNvPicPr>
          <p:nvPr/>
        </p:nvPicPr>
        <p:blipFill>
          <a:blip r:embed="rId6" cstate="print"/>
          <a:srcRect/>
          <a:stretch>
            <a:fillRect/>
          </a:stretch>
        </p:blipFill>
        <p:spPr bwMode="auto">
          <a:xfrm>
            <a:off x="467544" y="3429000"/>
            <a:ext cx="2520280" cy="1081281"/>
          </a:xfrm>
          <a:prstGeom prst="roundRect">
            <a:avLst/>
          </a:prstGeom>
          <a:noFill/>
          <a:ln w="9525">
            <a:noFill/>
            <a:miter lim="800000"/>
            <a:headEnd/>
            <a:tailEnd/>
          </a:ln>
        </p:spPr>
      </p:pic>
      <p:sp>
        <p:nvSpPr>
          <p:cNvPr id="32" name="CasellaDiTesto 31"/>
          <p:cNvSpPr txBox="1"/>
          <p:nvPr/>
        </p:nvSpPr>
        <p:spPr>
          <a:xfrm>
            <a:off x="467544" y="4509128"/>
            <a:ext cx="288032"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3</a:t>
            </a:r>
            <a:endParaRPr lang="en-US" sz="2200" b="1" dirty="0">
              <a:solidFill>
                <a:srgbClr val="FFFF99">
                  <a:lumMod val="75000"/>
                </a:srgbClr>
              </a:solidFill>
              <a:latin typeface="Calibri" panose="020F0502020204030204" pitchFamily="34" charset="0"/>
            </a:endParaRPr>
          </a:p>
        </p:txBody>
      </p:sp>
      <p:pic>
        <p:nvPicPr>
          <p:cNvPr id="35" name="Picture 12"/>
          <p:cNvPicPr>
            <a:picLocks noChangeAspect="1" noChangeArrowheads="1"/>
          </p:cNvPicPr>
          <p:nvPr/>
        </p:nvPicPr>
        <p:blipFill>
          <a:blip r:embed="rId7" cstate="print"/>
          <a:srcRect/>
          <a:stretch>
            <a:fillRect/>
          </a:stretch>
        </p:blipFill>
        <p:spPr bwMode="auto">
          <a:xfrm>
            <a:off x="3235498" y="3429000"/>
            <a:ext cx="2560638" cy="1081281"/>
          </a:xfrm>
          <a:prstGeom prst="roundRect">
            <a:avLst/>
          </a:prstGeom>
          <a:noFill/>
          <a:ln w="9525">
            <a:noFill/>
            <a:miter lim="800000"/>
            <a:headEnd/>
            <a:tailEnd/>
          </a:ln>
        </p:spPr>
      </p:pic>
      <p:sp>
        <p:nvSpPr>
          <p:cNvPr id="34" name="CasellaDiTesto 33"/>
          <p:cNvSpPr txBox="1"/>
          <p:nvPr/>
        </p:nvSpPr>
        <p:spPr>
          <a:xfrm>
            <a:off x="3271086" y="4510289"/>
            <a:ext cx="292802"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4</a:t>
            </a:r>
            <a:endParaRPr lang="en-US" sz="2200" b="1" dirty="0">
              <a:solidFill>
                <a:srgbClr val="FFFF99">
                  <a:lumMod val="75000"/>
                </a:srgbClr>
              </a:solidFill>
              <a:latin typeface="Calibri" panose="020F0502020204030204" pitchFamily="34" charset="0"/>
            </a:endParaRPr>
          </a:p>
        </p:txBody>
      </p:sp>
      <p:pic>
        <p:nvPicPr>
          <p:cNvPr id="37" name="Picture 13"/>
          <p:cNvPicPr>
            <a:picLocks noChangeAspect="1" noChangeArrowheads="1"/>
          </p:cNvPicPr>
          <p:nvPr/>
        </p:nvPicPr>
        <p:blipFill>
          <a:blip r:embed="rId8" cstate="print"/>
          <a:srcRect/>
          <a:stretch>
            <a:fillRect/>
          </a:stretch>
        </p:blipFill>
        <p:spPr bwMode="auto">
          <a:xfrm>
            <a:off x="6035386" y="3429000"/>
            <a:ext cx="2641070" cy="1081281"/>
          </a:xfrm>
          <a:prstGeom prst="roundRect">
            <a:avLst/>
          </a:prstGeom>
          <a:noFill/>
          <a:ln w="9525">
            <a:noFill/>
            <a:miter lim="800000"/>
            <a:headEnd/>
            <a:tailEnd/>
          </a:ln>
        </p:spPr>
      </p:pic>
      <p:sp>
        <p:nvSpPr>
          <p:cNvPr id="36" name="CasellaDiTesto 35"/>
          <p:cNvSpPr txBox="1"/>
          <p:nvPr/>
        </p:nvSpPr>
        <p:spPr>
          <a:xfrm>
            <a:off x="6084168" y="4510289"/>
            <a:ext cx="288032"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5</a:t>
            </a:r>
            <a:endParaRPr lang="en-US" sz="2200" b="1" dirty="0">
              <a:solidFill>
                <a:srgbClr val="FFFF99">
                  <a:lumMod val="75000"/>
                </a:srgbClr>
              </a:solidFill>
              <a:latin typeface="Calibri" panose="020F0502020204030204" pitchFamily="34" charset="0"/>
            </a:endParaRPr>
          </a:p>
        </p:txBody>
      </p:sp>
      <p:pic>
        <p:nvPicPr>
          <p:cNvPr id="39" name="Picture 14"/>
          <p:cNvPicPr>
            <a:picLocks noChangeAspect="1" noChangeArrowheads="1"/>
          </p:cNvPicPr>
          <p:nvPr/>
        </p:nvPicPr>
        <p:blipFill>
          <a:blip r:embed="rId9" cstate="print"/>
          <a:srcRect/>
          <a:stretch>
            <a:fillRect/>
          </a:stretch>
        </p:blipFill>
        <p:spPr bwMode="auto">
          <a:xfrm>
            <a:off x="956226" y="5013183"/>
            <a:ext cx="2560638" cy="1064619"/>
          </a:xfrm>
          <a:prstGeom prst="roundRect">
            <a:avLst/>
          </a:prstGeom>
          <a:noFill/>
          <a:ln w="9525">
            <a:noFill/>
            <a:miter lim="800000"/>
            <a:headEnd/>
            <a:tailEnd/>
          </a:ln>
        </p:spPr>
      </p:pic>
      <p:sp>
        <p:nvSpPr>
          <p:cNvPr id="38" name="CasellaDiTesto 37"/>
          <p:cNvSpPr txBox="1"/>
          <p:nvPr/>
        </p:nvSpPr>
        <p:spPr>
          <a:xfrm>
            <a:off x="3491880" y="5646916"/>
            <a:ext cx="360040" cy="430887"/>
          </a:xfrm>
          <a:prstGeom prst="rect">
            <a:avLst/>
          </a:prstGeom>
          <a:noFill/>
        </p:spPr>
        <p:txBody>
          <a:bodyPr wrap="square" rtlCol="0">
            <a:spAutoFit/>
          </a:bodyPr>
          <a:lstStyle/>
          <a:p>
            <a:r>
              <a:rPr lang="it-IT" sz="2200" b="1" dirty="0">
                <a:solidFill>
                  <a:srgbClr val="FFFF99">
                    <a:lumMod val="75000"/>
                  </a:srgbClr>
                </a:solidFill>
                <a:latin typeface="Calibri" panose="020F0502020204030204" pitchFamily="34" charset="0"/>
              </a:rPr>
              <a:t>6</a:t>
            </a:r>
            <a:endParaRPr lang="en-US" sz="2200" b="1" dirty="0">
              <a:solidFill>
                <a:srgbClr val="FFFF99">
                  <a:lumMod val="75000"/>
                </a:srgbClr>
              </a:solidFill>
              <a:latin typeface="Calibri" panose="020F0502020204030204" pitchFamily="34" charset="0"/>
            </a:endParaRPr>
          </a:p>
        </p:txBody>
      </p:sp>
      <p:sp>
        <p:nvSpPr>
          <p:cNvPr id="40" name="Rettangolo arrotondato 39"/>
          <p:cNvSpPr/>
          <p:nvPr/>
        </p:nvSpPr>
        <p:spPr>
          <a:xfrm>
            <a:off x="4608004" y="5229208"/>
            <a:ext cx="3564396" cy="63315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rgbClr val="FFFF99">
                    <a:lumMod val="75000"/>
                  </a:srgbClr>
                </a:solidFill>
                <a:latin typeface="Calibri" panose="020F0502020204030204" pitchFamily="34" charset="0"/>
              </a:rPr>
              <a:t> TFC ≥ 40 </a:t>
            </a:r>
            <a:r>
              <a:rPr lang="en-US" sz="2200" b="1" i="1" dirty="0">
                <a:solidFill>
                  <a:srgbClr val="FFFF99">
                    <a:lumMod val="75000"/>
                  </a:srgbClr>
                </a:solidFill>
                <a:latin typeface="Calibri" panose="020F0502020204030204" pitchFamily="34" charset="0"/>
                <a:sym typeface="Wingdings" panose="05000000000000000000" pitchFamily="2" charset="2"/>
              </a:rPr>
              <a:t></a:t>
            </a:r>
            <a:r>
              <a:rPr lang="en-US" sz="2200" b="1" i="1" dirty="0">
                <a:solidFill>
                  <a:srgbClr val="FFFF99">
                    <a:lumMod val="75000"/>
                  </a:srgbClr>
                </a:solidFill>
                <a:latin typeface="Calibri" panose="020F0502020204030204" pitchFamily="34" charset="0"/>
              </a:rPr>
              <a:t> PATHOLOGICAL</a:t>
            </a:r>
          </a:p>
        </p:txBody>
      </p:sp>
    </p:spTree>
    <p:extLst>
      <p:ext uri="{BB962C8B-B14F-4D97-AF65-F5344CB8AC3E}">
        <p14:creationId xmlns:p14="http://schemas.microsoft.com/office/powerpoint/2010/main" val="225669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4572000" y="1843331"/>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it-IT" altLang="it-IT" b="1" dirty="0" err="1">
                <a:solidFill>
                  <a:srgbClr val="FFC000"/>
                </a:solidFill>
                <a:latin typeface="Calibri" panose="020F0502020204030204" pitchFamily="34" charset="0"/>
              </a:rPr>
              <a:t>Miocardial</a:t>
            </a:r>
            <a:r>
              <a:rPr lang="it-IT" altLang="it-IT" b="1" dirty="0">
                <a:solidFill>
                  <a:srgbClr val="FFC000"/>
                </a:solidFill>
                <a:latin typeface="Calibri" panose="020F0502020204030204" pitchFamily="34" charset="0"/>
              </a:rPr>
              <a:t> Blush Grade: </a:t>
            </a:r>
            <a:r>
              <a:rPr lang="en-US" b="1" dirty="0">
                <a:solidFill>
                  <a:srgbClr val="FFFFFF"/>
                </a:solidFill>
                <a:latin typeface="Calibri" panose="020F0502020204030204" pitchFamily="34" charset="0"/>
              </a:rPr>
              <a:t>Evaluate the passage of the contrast medium in the microcirculation, as a  radiopaque "</a:t>
            </a:r>
            <a:r>
              <a:rPr lang="en-US" b="1" dirty="0" err="1">
                <a:solidFill>
                  <a:srgbClr val="FFFFFF"/>
                </a:solidFill>
                <a:latin typeface="Calibri" panose="020F0502020204030204" pitchFamily="34" charset="0"/>
              </a:rPr>
              <a:t>nubecola</a:t>
            </a:r>
            <a:r>
              <a:rPr lang="en-US" b="1" dirty="0">
                <a:solidFill>
                  <a:srgbClr val="FFFFFF"/>
                </a:solidFill>
                <a:latin typeface="Calibri" panose="020F0502020204030204" pitchFamily="34" charset="0"/>
              </a:rPr>
              <a:t>" on downstream of subepicardial vessels, in relation to the number of cardiac cycles in which it is determined and where vanishes.</a:t>
            </a:r>
            <a:endParaRPr lang="it-IT" altLang="it-IT" b="1" dirty="0">
              <a:solidFill>
                <a:prstClr val="black"/>
              </a:solidFill>
              <a:latin typeface="Calibri" panose="020F0502020204030204" pitchFamily="34" charset="0"/>
            </a:endParaRPr>
          </a:p>
        </p:txBody>
      </p:sp>
      <p:sp>
        <p:nvSpPr>
          <p:cNvPr id="19459" name="CasellaDiTesto 4"/>
          <p:cNvSpPr txBox="1">
            <a:spLocks noChangeArrowheads="1"/>
          </p:cNvSpPr>
          <p:nvPr/>
        </p:nvSpPr>
        <p:spPr bwMode="auto">
          <a:xfrm>
            <a:off x="4572000" y="5592584"/>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it-IT" altLang="it-IT" sz="2000" b="1" dirty="0">
                <a:solidFill>
                  <a:srgbClr val="FFC000"/>
                </a:solidFill>
                <a:latin typeface="Calibri" panose="020F0502020204030204" pitchFamily="34" charset="0"/>
              </a:rPr>
              <a:t>&lt; 3 </a:t>
            </a:r>
            <a:r>
              <a:rPr lang="it-IT" altLang="it-IT" sz="2000" b="1" dirty="0" err="1">
                <a:solidFill>
                  <a:srgbClr val="FFC000"/>
                </a:solidFill>
                <a:latin typeface="Calibri" panose="020F0502020204030204" pitchFamily="34" charset="0"/>
              </a:rPr>
              <a:t>cycle</a:t>
            </a:r>
            <a:r>
              <a:rPr lang="it-IT" altLang="it-IT" sz="2000" b="1" dirty="0">
                <a:solidFill>
                  <a:srgbClr val="FFC000"/>
                </a:solidFill>
                <a:latin typeface="Calibri" panose="020F0502020204030204" pitchFamily="34" charset="0"/>
              </a:rPr>
              <a:t> </a:t>
            </a:r>
            <a:r>
              <a:rPr lang="it-IT" altLang="it-IT" sz="2000" b="1" dirty="0">
                <a:solidFill>
                  <a:srgbClr val="FFC000"/>
                </a:solidFill>
                <a:latin typeface="Calibri" panose="020F0502020204030204" pitchFamily="34" charset="0"/>
                <a:sym typeface="Wingdings" charset="2"/>
              </a:rPr>
              <a:t> MBG = 3</a:t>
            </a:r>
          </a:p>
          <a:p>
            <a:pPr algn="ctr" defTabSz="457200" eaLnBrk="1" fontAlgn="base" hangingPunct="1">
              <a:spcBef>
                <a:spcPct val="0"/>
              </a:spcBef>
              <a:spcAft>
                <a:spcPct val="0"/>
              </a:spcAft>
            </a:pPr>
            <a:r>
              <a:rPr lang="it-IT" altLang="it-IT" sz="2000" b="1" dirty="0">
                <a:solidFill>
                  <a:srgbClr val="FFC000"/>
                </a:solidFill>
                <a:latin typeface="Calibri" panose="020F0502020204030204" pitchFamily="34" charset="0"/>
                <a:sym typeface="Wingdings" charset="2"/>
              </a:rPr>
              <a:t>&gt; 3 </a:t>
            </a:r>
            <a:r>
              <a:rPr lang="it-IT" altLang="it-IT" sz="2000" b="1" dirty="0" err="1">
                <a:solidFill>
                  <a:srgbClr val="FFC000"/>
                </a:solidFill>
                <a:latin typeface="Calibri" panose="020F0502020204030204" pitchFamily="34" charset="0"/>
                <a:sym typeface="Wingdings" charset="2"/>
              </a:rPr>
              <a:t>cycle</a:t>
            </a:r>
            <a:r>
              <a:rPr lang="it-IT" altLang="it-IT" sz="2000" b="1" dirty="0">
                <a:solidFill>
                  <a:srgbClr val="FFC000"/>
                </a:solidFill>
                <a:latin typeface="Calibri" panose="020F0502020204030204" pitchFamily="34" charset="0"/>
                <a:sym typeface="Wingdings" charset="2"/>
              </a:rPr>
              <a:t>  MBG = 2</a:t>
            </a:r>
            <a:endParaRPr lang="it-IT" altLang="it-IT" sz="2000" b="1" dirty="0">
              <a:solidFill>
                <a:srgbClr val="FFC000"/>
              </a:solidFill>
              <a:latin typeface="Calibri" panose="020F0502020204030204" pitchFamily="34" charset="0"/>
            </a:endParaRPr>
          </a:p>
        </p:txBody>
      </p:sp>
      <p:cxnSp>
        <p:nvCxnSpPr>
          <p:cNvPr id="8" name="Connettore 1 7"/>
          <p:cNvCxnSpPr>
            <a:cxnSpLocks noChangeShapeType="1"/>
          </p:cNvCxnSpPr>
          <p:nvPr/>
        </p:nvCxnSpPr>
        <p:spPr bwMode="auto">
          <a:xfrm>
            <a:off x="685800" y="1365494"/>
            <a:ext cx="7848600" cy="1587"/>
          </a:xfrm>
          <a:prstGeom prst="line">
            <a:avLst/>
          </a:prstGeom>
          <a:noFill/>
          <a:ln w="25400">
            <a:solidFill>
              <a:schemeClr val="tx2">
                <a:lumMod val="75000"/>
              </a:schemeClr>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3" name="Titolo 1"/>
          <p:cNvSpPr txBox="1">
            <a:spLocks/>
          </p:cNvSpPr>
          <p:nvPr/>
        </p:nvSpPr>
        <p:spPr bwMode="auto">
          <a:xfrm>
            <a:off x="0" y="359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base" hangingPunct="1">
              <a:lnSpc>
                <a:spcPct val="90000"/>
              </a:lnSpc>
              <a:spcBef>
                <a:spcPct val="0"/>
              </a:spcBef>
              <a:spcAft>
                <a:spcPct val="0"/>
              </a:spcAft>
            </a:pPr>
            <a:r>
              <a:rPr lang="it-IT" altLang="it-IT" sz="3200" b="1" kern="0" dirty="0">
                <a:solidFill>
                  <a:srgbClr val="FFFF00"/>
                </a:solidFill>
                <a:effectLst>
                  <a:outerShdw blurRad="38100" dist="38100" dir="2700000" algn="tl">
                    <a:srgbClr val="000000"/>
                  </a:outerShdw>
                </a:effectLst>
                <a:latin typeface="Calibri" panose="020F0502020204030204" pitchFamily="34" charset="0"/>
              </a:rPr>
              <a:t>ANGIOGRAPHIC ANALYSIS OF CORONARY MICROCIRCULTION IN BASAL CONDITIONS (2) </a:t>
            </a:r>
            <a:endParaRPr lang="it-IT" altLang="it-IT" sz="4000" b="1" dirty="0">
              <a:solidFill>
                <a:srgbClr val="360F07"/>
              </a:solidFill>
              <a:latin typeface="Calibri" panose="020F0502020204030204" pitchFamily="34" charset="0"/>
            </a:endParaRPr>
          </a:p>
        </p:txBody>
      </p:sp>
      <p:pic>
        <p:nvPicPr>
          <p:cNvPr id="9" name="Picture 11"/>
          <p:cNvPicPr>
            <a:picLocks noChangeAspect="1" noChangeArrowheads="1"/>
          </p:cNvPicPr>
          <p:nvPr/>
        </p:nvPicPr>
        <p:blipFill>
          <a:blip r:embed="rId2" cstate="print"/>
          <a:srcRect/>
          <a:stretch>
            <a:fillRect/>
          </a:stretch>
        </p:blipFill>
        <p:spPr>
          <a:xfrm>
            <a:off x="317376" y="1764105"/>
            <a:ext cx="4038600" cy="4464496"/>
          </a:xfrm>
          <a:prstGeom prst="roundRect">
            <a:avLst/>
          </a:prstGeom>
        </p:spPr>
      </p:pic>
      <p:sp>
        <p:nvSpPr>
          <p:cNvPr id="10" name="Freccia a destra 9"/>
          <p:cNvSpPr/>
          <p:nvPr/>
        </p:nvSpPr>
        <p:spPr>
          <a:xfrm>
            <a:off x="899592" y="4428401"/>
            <a:ext cx="1443236" cy="2880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11" name="Ovale 10"/>
          <p:cNvSpPr/>
          <p:nvPr/>
        </p:nvSpPr>
        <p:spPr>
          <a:xfrm>
            <a:off x="1691680" y="3780329"/>
            <a:ext cx="2304256"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Rettangolo 1"/>
          <p:cNvSpPr/>
          <p:nvPr/>
        </p:nvSpPr>
        <p:spPr>
          <a:xfrm>
            <a:off x="0" y="6228601"/>
            <a:ext cx="9144000" cy="646331"/>
          </a:xfrm>
          <a:prstGeom prst="rect">
            <a:avLst/>
          </a:prstGeom>
        </p:spPr>
        <p:txBody>
          <a:bodyPr wrap="square">
            <a:spAutoFit/>
          </a:bodyPr>
          <a:lstStyle/>
          <a:p>
            <a:pPr lvl="0" algn="ctr"/>
            <a:r>
              <a:rPr lang="fr-FR" b="1" dirty="0">
                <a:solidFill>
                  <a:srgbClr val="00CC00"/>
                </a:solidFill>
                <a:latin typeface="Calibri" panose="020F0502020204030204" pitchFamily="34" charset="0"/>
              </a:rPr>
              <a:t>Gibson CM et al. </a:t>
            </a:r>
            <a:r>
              <a:rPr lang="en-GB" b="1" dirty="0">
                <a:solidFill>
                  <a:srgbClr val="00CC00"/>
                </a:solidFill>
                <a:latin typeface="Calibri" panose="020F0502020204030204" pitchFamily="34" charset="0"/>
              </a:rPr>
              <a:t>TIMI frame count: a quantitative method of assessing coronary artery flow. </a:t>
            </a:r>
          </a:p>
          <a:p>
            <a:pPr lvl="0" algn="ctr"/>
            <a:r>
              <a:rPr lang="en-GB" b="1" dirty="0">
                <a:solidFill>
                  <a:srgbClr val="00CC00"/>
                </a:solidFill>
                <a:latin typeface="Calibri" panose="020F0502020204030204" pitchFamily="34" charset="0"/>
              </a:rPr>
              <a:t>Circulation 1996; 93: 879-88 </a:t>
            </a:r>
          </a:p>
        </p:txBody>
      </p:sp>
    </p:spTree>
    <p:extLst>
      <p:ext uri="{BB962C8B-B14F-4D97-AF65-F5344CB8AC3E}">
        <p14:creationId xmlns:p14="http://schemas.microsoft.com/office/powerpoint/2010/main" val="77840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251520" y="1844824"/>
            <a:ext cx="8712968" cy="4392488"/>
          </a:xfrm>
          <a:prstGeom prst="round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2" name="Rettangolo arrotondato 1"/>
          <p:cNvSpPr/>
          <p:nvPr/>
        </p:nvSpPr>
        <p:spPr>
          <a:xfrm>
            <a:off x="251520" y="196734"/>
            <a:ext cx="8712968" cy="1504074"/>
          </a:xfrm>
          <a:prstGeom prst="roundRect">
            <a:avLst/>
          </a:prstGeom>
          <a:solidFill>
            <a:schemeClr val="bg1"/>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800" b="1" cap="all" dirty="0" err="1">
                <a:solidFill>
                  <a:srgbClr val="FFFF00"/>
                </a:solidFill>
                <a:latin typeface="Calibri" panose="020F0502020204030204" pitchFamily="34" charset="0"/>
                <a:cs typeface="Arial" panose="020B0604020202020204" pitchFamily="34" charset="0"/>
              </a:rPr>
              <a:t>Study</a:t>
            </a:r>
            <a:r>
              <a:rPr lang="it-IT" sz="3800" b="1" cap="all" dirty="0">
                <a:solidFill>
                  <a:srgbClr val="FFFF00"/>
                </a:solidFill>
                <a:latin typeface="Calibri" panose="020F0502020204030204" pitchFamily="34" charset="0"/>
                <a:cs typeface="Arial" panose="020B0604020202020204" pitchFamily="34" charset="0"/>
              </a:rPr>
              <a:t> </a:t>
            </a:r>
            <a:r>
              <a:rPr lang="it-IT" sz="3800" b="1" cap="all" dirty="0" err="1">
                <a:solidFill>
                  <a:srgbClr val="FFFF00"/>
                </a:solidFill>
                <a:latin typeface="Calibri" panose="020F0502020204030204" pitchFamily="34" charset="0"/>
                <a:cs typeface="Arial" panose="020B0604020202020204" pitchFamily="34" charset="0"/>
              </a:rPr>
              <a:t>methods</a:t>
            </a:r>
            <a:endParaRPr lang="it-IT" sz="3800" b="1" cap="all" dirty="0">
              <a:solidFill>
                <a:srgbClr val="FFFF00"/>
              </a:solidFill>
              <a:latin typeface="Calibri" panose="020F0502020204030204" pitchFamily="34" charset="0"/>
              <a:cs typeface="Arial" panose="020B0604020202020204" pitchFamily="34" charset="0"/>
            </a:endParaRPr>
          </a:p>
          <a:p>
            <a:pPr algn="ctr"/>
            <a:r>
              <a:rPr lang="en-US" sz="3000" b="1" dirty="0">
                <a:solidFill>
                  <a:srgbClr val="FFC000"/>
                </a:solidFill>
                <a:latin typeface="Calibri" panose="020F0502020204030204" pitchFamily="34" charset="0"/>
              </a:rPr>
              <a:t>Total Myocardial Blush Score (TMBS)</a:t>
            </a:r>
            <a:br>
              <a:rPr lang="en-US" sz="3000" b="1" dirty="0">
                <a:solidFill>
                  <a:srgbClr val="FFC000"/>
                </a:solidFill>
                <a:latin typeface="Calibri" panose="020F0502020204030204" pitchFamily="34" charset="0"/>
              </a:rPr>
            </a:br>
            <a:r>
              <a:rPr lang="en-US" sz="3000" b="1" dirty="0">
                <a:solidFill>
                  <a:srgbClr val="FFC000"/>
                </a:solidFill>
                <a:latin typeface="Calibri" panose="020F0502020204030204" pitchFamily="34" charset="0"/>
              </a:rPr>
              <a:t>Total TIMI Frame Count (TTFC)</a:t>
            </a:r>
          </a:p>
        </p:txBody>
      </p:sp>
      <p:sp>
        <p:nvSpPr>
          <p:cNvPr id="4" name="CasellaDiTesto 3"/>
          <p:cNvSpPr txBox="1"/>
          <p:nvPr/>
        </p:nvSpPr>
        <p:spPr>
          <a:xfrm>
            <a:off x="0" y="6237320"/>
            <a:ext cx="9144000" cy="646331"/>
          </a:xfrm>
          <a:prstGeom prst="rect">
            <a:avLst/>
          </a:prstGeom>
          <a:noFill/>
        </p:spPr>
        <p:txBody>
          <a:bodyPr wrap="square" rtlCol="0">
            <a:spAutoFit/>
          </a:bodyPr>
          <a:lstStyle/>
          <a:p>
            <a:pPr algn="ctr"/>
            <a:r>
              <a:rPr lang="en-US" b="1" dirty="0">
                <a:solidFill>
                  <a:srgbClr val="00CC00"/>
                </a:solidFill>
                <a:latin typeface="Calibri" panose="020F0502020204030204" pitchFamily="34" charset="0"/>
              </a:rPr>
              <a:t>Atmaca Y. et al. Angiographic evaluation of myocardial perfusion in patients with syndrome X.              Am J Cardiol 2005; 96: 803-5.</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041068"/>
            <a:ext cx="2016224" cy="176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4" cstate="print"/>
          <a:srcRect/>
          <a:stretch>
            <a:fillRect/>
          </a:stretch>
        </p:blipFill>
        <p:spPr bwMode="auto">
          <a:xfrm>
            <a:off x="3707904" y="2132856"/>
            <a:ext cx="1872208" cy="1656184"/>
          </a:xfrm>
          <a:prstGeom prst="rect">
            <a:avLst/>
          </a:prstGeom>
          <a:noFill/>
          <a:ln w="9525">
            <a:noFill/>
            <a:miter lim="800000"/>
            <a:headEnd/>
            <a:tailEnd/>
          </a:ln>
        </p:spPr>
      </p:pic>
      <p:sp>
        <p:nvSpPr>
          <p:cNvPr id="3" name="Rettangolo arrotondato 2"/>
          <p:cNvSpPr/>
          <p:nvPr/>
        </p:nvSpPr>
        <p:spPr>
          <a:xfrm>
            <a:off x="1043608" y="2636912"/>
            <a:ext cx="1440160" cy="504056"/>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solidFill>
                  <a:srgbClr val="FFC000"/>
                </a:solidFill>
                <a:latin typeface="Calibri" panose="020F0502020204030204" pitchFamily="34" charset="0"/>
              </a:rPr>
              <a:t>TMBS</a:t>
            </a:r>
            <a:endParaRPr lang="en-US" sz="2500" b="1" dirty="0">
              <a:solidFill>
                <a:srgbClr val="FFC000"/>
              </a:solidFill>
              <a:latin typeface="Calibri" panose="020F0502020204030204" pitchFamily="34" charset="0"/>
            </a:endParaRPr>
          </a:p>
        </p:txBody>
      </p:sp>
      <p:sp>
        <p:nvSpPr>
          <p:cNvPr id="5" name="Rettangolo arrotondato 4"/>
          <p:cNvSpPr/>
          <p:nvPr/>
        </p:nvSpPr>
        <p:spPr>
          <a:xfrm>
            <a:off x="6804248" y="2636912"/>
            <a:ext cx="1512168" cy="504056"/>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b="1" dirty="0">
                <a:solidFill>
                  <a:srgbClr val="FFC000"/>
                </a:solidFill>
                <a:latin typeface="Calibri" panose="020F0502020204030204" pitchFamily="34" charset="0"/>
              </a:rPr>
              <a:t>TTFC</a:t>
            </a:r>
            <a:endParaRPr lang="en-US" sz="2300" b="1" dirty="0">
              <a:solidFill>
                <a:srgbClr val="FFC000"/>
              </a:solidFill>
              <a:latin typeface="Calibri" panose="020F0502020204030204" pitchFamily="34" charset="0"/>
            </a:endParaRPr>
          </a:p>
        </p:txBody>
      </p:sp>
      <p:sp>
        <p:nvSpPr>
          <p:cNvPr id="6" name="Freccia a sinistra 5"/>
          <p:cNvSpPr/>
          <p:nvPr/>
        </p:nvSpPr>
        <p:spPr>
          <a:xfrm>
            <a:off x="5868144" y="2780928"/>
            <a:ext cx="720080" cy="252028"/>
          </a:xfrm>
          <a:prstGeom prst="left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8" name="Freccia a destra 7"/>
          <p:cNvSpPr/>
          <p:nvPr/>
        </p:nvSpPr>
        <p:spPr>
          <a:xfrm>
            <a:off x="2699792" y="2780928"/>
            <a:ext cx="792088" cy="252028"/>
          </a:xfrm>
          <a:prstGeom prst="right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9" name="Freccia in giù 8"/>
          <p:cNvSpPr/>
          <p:nvPr/>
        </p:nvSpPr>
        <p:spPr>
          <a:xfrm>
            <a:off x="1736931" y="3284984"/>
            <a:ext cx="314793" cy="684076"/>
          </a:xfrm>
          <a:prstGeom prst="down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11" name="Freccia in giù 10"/>
          <p:cNvSpPr/>
          <p:nvPr/>
        </p:nvSpPr>
        <p:spPr>
          <a:xfrm>
            <a:off x="7308304" y="3248980"/>
            <a:ext cx="288032" cy="684076"/>
          </a:xfrm>
          <a:prstGeom prst="down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pic>
        <p:nvPicPr>
          <p:cNvPr id="13" name="Picture 21"/>
          <p:cNvPicPr>
            <a:picLocks noChangeAspect="1" noChangeArrowheads="1"/>
          </p:cNvPicPr>
          <p:nvPr/>
        </p:nvPicPr>
        <p:blipFill>
          <a:blip r:embed="rId5" cstate="print"/>
          <a:srcRect/>
          <a:stretch>
            <a:fillRect/>
          </a:stretch>
        </p:blipFill>
        <p:spPr bwMode="auto">
          <a:xfrm>
            <a:off x="1475656" y="4095074"/>
            <a:ext cx="2016224" cy="1656184"/>
          </a:xfrm>
          <a:prstGeom prst="rect">
            <a:avLst/>
          </a:prstGeom>
          <a:noFill/>
          <a:ln w="9525">
            <a:noFill/>
            <a:miter lim="800000"/>
            <a:headEnd/>
            <a:tailEnd/>
          </a:ln>
        </p:spPr>
      </p:pic>
      <p:pic>
        <p:nvPicPr>
          <p:cNvPr id="14" name="Picture 23"/>
          <p:cNvPicPr>
            <a:picLocks noChangeAspect="1" noChangeArrowheads="1"/>
          </p:cNvPicPr>
          <p:nvPr/>
        </p:nvPicPr>
        <p:blipFill>
          <a:blip r:embed="rId6" cstate="print"/>
          <a:srcRect/>
          <a:stretch>
            <a:fillRect/>
          </a:stretch>
        </p:blipFill>
        <p:spPr bwMode="auto">
          <a:xfrm>
            <a:off x="5796136" y="4095074"/>
            <a:ext cx="2016224" cy="1584176"/>
          </a:xfrm>
          <a:prstGeom prst="rect">
            <a:avLst/>
          </a:prstGeom>
          <a:noFill/>
          <a:ln w="9525">
            <a:noFill/>
            <a:miter lim="800000"/>
            <a:headEnd/>
            <a:tailEnd/>
          </a:ln>
        </p:spPr>
      </p:pic>
    </p:spTree>
    <p:extLst>
      <p:ext uri="{BB962C8B-B14F-4D97-AF65-F5344CB8AC3E}">
        <p14:creationId xmlns:p14="http://schemas.microsoft.com/office/powerpoint/2010/main" val="1026650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1"/>
          <p:cNvSpPr>
            <a:spLocks noGrp="1"/>
          </p:cNvSpPr>
          <p:nvPr>
            <p:ph type="sldNum" idx="10"/>
          </p:nvPr>
        </p:nvSpPr>
        <p:spPr>
          <a:xfrm>
            <a:off x="3122233" y="5969904"/>
            <a:ext cx="2897567" cy="423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2844">
                <a:solidFill>
                  <a:schemeClr val="tx1"/>
                </a:solidFill>
                <a:latin typeface="Garamond" pitchFamily="18" charset="0"/>
                <a:cs typeface="Arial" pitchFamily="34" charset="0"/>
              </a:defRPr>
            </a:lvl1pPr>
            <a:lvl2pPr marL="660408" indent="-254003" eaLnBrk="0" hangingPunct="0">
              <a:spcBef>
                <a:spcPct val="20000"/>
              </a:spcBef>
              <a:buClr>
                <a:schemeClr val="accent2"/>
              </a:buClr>
              <a:buSzPct val="70000"/>
              <a:buFont typeface="Wingdings" pitchFamily="2" charset="2"/>
              <a:buChar char="n"/>
              <a:defRPr sz="2489">
                <a:solidFill>
                  <a:schemeClr val="tx1"/>
                </a:solidFill>
                <a:latin typeface="Garamond" pitchFamily="18" charset="0"/>
                <a:cs typeface="Arial" pitchFamily="34" charset="0"/>
              </a:defRPr>
            </a:lvl2pPr>
            <a:lvl3pPr marL="1016013" indent="-203203" eaLnBrk="0" hangingPunct="0">
              <a:spcBef>
                <a:spcPct val="20000"/>
              </a:spcBef>
              <a:buClr>
                <a:schemeClr val="tx2"/>
              </a:buClr>
              <a:buSzPct val="70000"/>
              <a:buFont typeface="Wingdings" pitchFamily="2" charset="2"/>
              <a:buChar char="n"/>
              <a:defRPr sz="2133">
                <a:solidFill>
                  <a:schemeClr val="tx1"/>
                </a:solidFill>
                <a:latin typeface="Garamond" pitchFamily="18" charset="0"/>
                <a:cs typeface="Arial" pitchFamily="34" charset="0"/>
              </a:defRPr>
            </a:lvl3pPr>
            <a:lvl4pPr marL="1422418" indent="-203203" eaLnBrk="0" hangingPunct="0">
              <a:spcBef>
                <a:spcPct val="20000"/>
              </a:spcBef>
              <a:buClr>
                <a:schemeClr val="accent2"/>
              </a:buClr>
              <a:buSzPct val="70000"/>
              <a:buFont typeface="Wingdings" pitchFamily="2" charset="2"/>
              <a:buChar char="n"/>
              <a:defRPr sz="1778">
                <a:solidFill>
                  <a:schemeClr val="tx1"/>
                </a:solidFill>
                <a:latin typeface="Garamond" pitchFamily="18" charset="0"/>
                <a:cs typeface="Arial" pitchFamily="34" charset="0"/>
              </a:defRPr>
            </a:lvl4pPr>
            <a:lvl5pPr marL="1828823" indent="-203203" eaLnBrk="0" hangingPunct="0">
              <a:spcBef>
                <a:spcPct val="20000"/>
              </a:spcBef>
              <a:buClr>
                <a:schemeClr val="hlink"/>
              </a:buClr>
              <a:buSzPct val="70000"/>
              <a:buFont typeface="Wingdings" pitchFamily="2" charset="2"/>
              <a:buChar char="n"/>
              <a:defRPr sz="1778">
                <a:solidFill>
                  <a:schemeClr val="tx1"/>
                </a:solidFill>
                <a:latin typeface="Garamond" pitchFamily="18" charset="0"/>
                <a:cs typeface="Arial" pitchFamily="34" charset="0"/>
              </a:defRPr>
            </a:lvl5pPr>
            <a:lvl6pPr marL="2235228" indent="-203203" eaLnBrk="0" fontAlgn="base" hangingPunct="0">
              <a:spcBef>
                <a:spcPct val="20000"/>
              </a:spcBef>
              <a:spcAft>
                <a:spcPct val="0"/>
              </a:spcAft>
              <a:buClr>
                <a:schemeClr val="hlink"/>
              </a:buClr>
              <a:buSzPct val="70000"/>
              <a:buFont typeface="Wingdings" pitchFamily="2" charset="2"/>
              <a:buChar char="n"/>
              <a:defRPr sz="1778">
                <a:solidFill>
                  <a:schemeClr val="tx1"/>
                </a:solidFill>
                <a:latin typeface="Garamond" pitchFamily="18" charset="0"/>
                <a:cs typeface="Arial" pitchFamily="34" charset="0"/>
              </a:defRPr>
            </a:lvl6pPr>
            <a:lvl7pPr marL="2641633" indent="-203203" eaLnBrk="0" fontAlgn="base" hangingPunct="0">
              <a:spcBef>
                <a:spcPct val="20000"/>
              </a:spcBef>
              <a:spcAft>
                <a:spcPct val="0"/>
              </a:spcAft>
              <a:buClr>
                <a:schemeClr val="hlink"/>
              </a:buClr>
              <a:buSzPct val="70000"/>
              <a:buFont typeface="Wingdings" pitchFamily="2" charset="2"/>
              <a:buChar char="n"/>
              <a:defRPr sz="1778">
                <a:solidFill>
                  <a:schemeClr val="tx1"/>
                </a:solidFill>
                <a:latin typeface="Garamond" pitchFamily="18" charset="0"/>
                <a:cs typeface="Arial" pitchFamily="34" charset="0"/>
              </a:defRPr>
            </a:lvl7pPr>
            <a:lvl8pPr marL="3048038" indent="-203203" eaLnBrk="0" fontAlgn="base" hangingPunct="0">
              <a:spcBef>
                <a:spcPct val="20000"/>
              </a:spcBef>
              <a:spcAft>
                <a:spcPct val="0"/>
              </a:spcAft>
              <a:buClr>
                <a:schemeClr val="hlink"/>
              </a:buClr>
              <a:buSzPct val="70000"/>
              <a:buFont typeface="Wingdings" pitchFamily="2" charset="2"/>
              <a:buChar char="n"/>
              <a:defRPr sz="1778">
                <a:solidFill>
                  <a:schemeClr val="tx1"/>
                </a:solidFill>
                <a:latin typeface="Garamond" pitchFamily="18" charset="0"/>
                <a:cs typeface="Arial" pitchFamily="34" charset="0"/>
              </a:defRPr>
            </a:lvl8pPr>
            <a:lvl9pPr marL="3454443" indent="-203203" eaLnBrk="0" fontAlgn="base" hangingPunct="0">
              <a:spcBef>
                <a:spcPct val="20000"/>
              </a:spcBef>
              <a:spcAft>
                <a:spcPct val="0"/>
              </a:spcAft>
              <a:buClr>
                <a:schemeClr val="hlink"/>
              </a:buClr>
              <a:buSzPct val="70000"/>
              <a:buFont typeface="Wingdings" pitchFamily="2" charset="2"/>
              <a:buChar char="n"/>
              <a:defRPr sz="1778">
                <a:solidFill>
                  <a:schemeClr val="tx1"/>
                </a:solidFill>
                <a:latin typeface="Garamond" pitchFamily="18" charset="0"/>
                <a:cs typeface="Arial" pitchFamily="34" charset="0"/>
              </a:defRPr>
            </a:lvl9pPr>
          </a:lstStyle>
          <a:p>
            <a:pPr algn="ctr" eaLnBrk="1" hangingPunct="1">
              <a:spcBef>
                <a:spcPct val="0"/>
              </a:spcBef>
              <a:buClrTx/>
              <a:buSzTx/>
              <a:buFontTx/>
              <a:buNone/>
            </a:pPr>
            <a:fld id="{D364C6A8-0A53-4F01-B5C2-1EFF29E07E2E}" type="slidenum">
              <a:rPr lang="it-IT" altLang="it-IT" sz="1100">
                <a:solidFill>
                  <a:srgbClr val="FFFFFF"/>
                </a:solidFill>
                <a:latin typeface="Calibri" panose="020F0502020204030204" pitchFamily="34" charset="0"/>
              </a:rPr>
              <a:pPr algn="ctr" eaLnBrk="1" hangingPunct="1">
                <a:spcBef>
                  <a:spcPct val="0"/>
                </a:spcBef>
                <a:buClrTx/>
                <a:buSzTx/>
                <a:buFontTx/>
                <a:buNone/>
              </a:pPr>
              <a:t>26</a:t>
            </a:fld>
            <a:endParaRPr lang="it-IT" altLang="it-IT" sz="1100">
              <a:solidFill>
                <a:srgbClr val="FFFFFF"/>
              </a:solidFill>
              <a:latin typeface="Calibri" panose="020F050202020403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161362090"/>
              </p:ext>
            </p:extLst>
          </p:nvPr>
        </p:nvGraphicFramePr>
        <p:xfrm>
          <a:off x="-6212" y="1636801"/>
          <a:ext cx="9150212" cy="2799544"/>
        </p:xfrm>
        <a:graphic>
          <a:graphicData uri="http://schemas.openxmlformats.org/drawingml/2006/table">
            <a:tbl>
              <a:tblPr/>
              <a:tblGrid>
                <a:gridCol w="1883388">
                  <a:extLst>
                    <a:ext uri="{9D8B030D-6E8A-4147-A177-3AD203B41FA5}">
                      <a16:colId xmlns:a16="http://schemas.microsoft.com/office/drawing/2014/main" val="20000"/>
                    </a:ext>
                  </a:extLst>
                </a:gridCol>
                <a:gridCol w="2943217">
                  <a:extLst>
                    <a:ext uri="{9D8B030D-6E8A-4147-A177-3AD203B41FA5}">
                      <a16:colId xmlns:a16="http://schemas.microsoft.com/office/drawing/2014/main" val="20001"/>
                    </a:ext>
                  </a:extLst>
                </a:gridCol>
                <a:gridCol w="2503394">
                  <a:extLst>
                    <a:ext uri="{9D8B030D-6E8A-4147-A177-3AD203B41FA5}">
                      <a16:colId xmlns:a16="http://schemas.microsoft.com/office/drawing/2014/main" val="20002"/>
                    </a:ext>
                  </a:extLst>
                </a:gridCol>
                <a:gridCol w="1820213">
                  <a:extLst>
                    <a:ext uri="{9D8B030D-6E8A-4147-A177-3AD203B41FA5}">
                      <a16:colId xmlns:a16="http://schemas.microsoft.com/office/drawing/2014/main" val="20003"/>
                    </a:ext>
                  </a:extLst>
                </a:gridCol>
              </a:tblGrid>
              <a:tr h="747776">
                <a:tc>
                  <a:txBody>
                    <a:bodyPr/>
                    <a:lstStyle/>
                    <a:p>
                      <a:pPr>
                        <a:lnSpc>
                          <a:spcPct val="115000"/>
                        </a:lnSpc>
                        <a:spcAft>
                          <a:spcPts val="0"/>
                        </a:spcAft>
                      </a:pP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Metabolic Syndrome </a:t>
                      </a:r>
                    </a:p>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N=128</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err="1">
                          <a:solidFill>
                            <a:srgbClr val="0033CC"/>
                          </a:solidFill>
                          <a:latin typeface="Calibri" panose="020F0502020204030204" pitchFamily="34" charset="0"/>
                          <a:ea typeface="Times New Roman"/>
                          <a:cs typeface="Arial" panose="020B0604020202020204" pitchFamily="34" charset="0"/>
                        </a:rPr>
                        <a:t>Controls</a:t>
                      </a:r>
                      <a:r>
                        <a:rPr lang="it-IT" sz="2400" b="1" dirty="0">
                          <a:solidFill>
                            <a:srgbClr val="0033CC"/>
                          </a:solidFill>
                          <a:latin typeface="Calibri" panose="020F0502020204030204" pitchFamily="34" charset="0"/>
                          <a:ea typeface="Times New Roman"/>
                          <a:cs typeface="Arial" panose="020B0604020202020204" pitchFamily="34" charset="0"/>
                        </a:rPr>
                        <a:t> </a:t>
                      </a:r>
                      <a:r>
                        <a:rPr lang="it-IT" sz="2400" b="1" dirty="0" err="1">
                          <a:solidFill>
                            <a:srgbClr val="0033CC"/>
                          </a:solidFill>
                          <a:latin typeface="Calibri" panose="020F0502020204030204" pitchFamily="34" charset="0"/>
                          <a:ea typeface="Times New Roman"/>
                          <a:cs typeface="Arial" panose="020B0604020202020204" pitchFamily="34" charset="0"/>
                        </a:rPr>
                        <a:t>Subjests</a:t>
                      </a:r>
                      <a:endParaRPr lang="it-IT" sz="2400" b="1" dirty="0">
                        <a:solidFill>
                          <a:srgbClr val="0033CC"/>
                        </a:solidFill>
                        <a:latin typeface="Calibri" panose="020F0502020204030204" pitchFamily="34" charset="0"/>
                        <a:ea typeface="Times New Roman"/>
                        <a:cs typeface="Arial" panose="020B0604020202020204" pitchFamily="34" charset="0"/>
                      </a:endParaRPr>
                    </a:p>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N=155</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P value</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489574">
                <a:tc>
                  <a:txBody>
                    <a:bodyPr/>
                    <a:lstStyle/>
                    <a:p>
                      <a:pP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TFC IVA </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28 +/- 6.6 </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18.8 +/- 4.7</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P &lt; 0.0001</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489574">
                <a:tc>
                  <a:txBody>
                    <a:bodyPr/>
                    <a:lstStyle/>
                    <a:p>
                      <a:pP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TFC CX</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24.5 +/- 6.4</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20.8 +/- 4.6</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P = 0.0027</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489574">
                <a:tc>
                  <a:txBody>
                    <a:bodyPr/>
                    <a:lstStyle/>
                    <a:p>
                      <a:pP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TFC RCA</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18.7 +/- 6.3</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14.6 +/- 4.5</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Calibri" panose="020F0502020204030204" pitchFamily="34" charset="0"/>
                          <a:ea typeface="Times New Roman"/>
                          <a:cs typeface="Arial" panose="020B0604020202020204" pitchFamily="34" charset="0"/>
                        </a:rPr>
                        <a:t>P = 0.0009</a:t>
                      </a:r>
                      <a:endParaRPr lang="it-IT" sz="2400" dirty="0">
                        <a:solidFill>
                          <a:srgbClr val="C00000"/>
                        </a:solidFill>
                        <a:latin typeface="Calibri" panose="020F0502020204030204" pitchFamily="34" charset="0"/>
                        <a:ea typeface="Times New Roman"/>
                        <a:cs typeface="Arial" panose="020B0604020202020204" pitchFamily="34"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489574">
                <a:tc>
                  <a:txBody>
                    <a:bodyPr/>
                    <a:lstStyle/>
                    <a:p>
                      <a:pP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TTFC</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71.2 +/- 6,4</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54.2+/-4.6</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0033CC"/>
                          </a:solidFill>
                          <a:latin typeface="Calibri" panose="020F0502020204030204" pitchFamily="34" charset="0"/>
                          <a:ea typeface="Times New Roman"/>
                          <a:cs typeface="Arial" panose="020B0604020202020204" pitchFamily="34" charset="0"/>
                        </a:rPr>
                        <a:t>P &lt; 0.0001</a:t>
                      </a: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207494333"/>
              </p:ext>
            </p:extLst>
          </p:nvPr>
        </p:nvGraphicFramePr>
        <p:xfrm>
          <a:off x="-6213" y="4397200"/>
          <a:ext cx="9186725" cy="1984128"/>
        </p:xfrm>
        <a:graphic>
          <a:graphicData uri="http://schemas.openxmlformats.org/drawingml/2006/table">
            <a:tbl>
              <a:tblPr/>
              <a:tblGrid>
                <a:gridCol w="1891383">
                  <a:extLst>
                    <a:ext uri="{9D8B030D-6E8A-4147-A177-3AD203B41FA5}">
                      <a16:colId xmlns:a16="http://schemas.microsoft.com/office/drawing/2014/main" val="20000"/>
                    </a:ext>
                  </a:extLst>
                </a:gridCol>
                <a:gridCol w="2942569">
                  <a:extLst>
                    <a:ext uri="{9D8B030D-6E8A-4147-A177-3AD203B41FA5}">
                      <a16:colId xmlns:a16="http://schemas.microsoft.com/office/drawing/2014/main" val="20001"/>
                    </a:ext>
                  </a:extLst>
                </a:gridCol>
                <a:gridCol w="2499635">
                  <a:extLst>
                    <a:ext uri="{9D8B030D-6E8A-4147-A177-3AD203B41FA5}">
                      <a16:colId xmlns:a16="http://schemas.microsoft.com/office/drawing/2014/main" val="20002"/>
                    </a:ext>
                  </a:extLst>
                </a:gridCol>
                <a:gridCol w="1853138">
                  <a:extLst>
                    <a:ext uri="{9D8B030D-6E8A-4147-A177-3AD203B41FA5}">
                      <a16:colId xmlns:a16="http://schemas.microsoft.com/office/drawing/2014/main" val="20003"/>
                    </a:ext>
                  </a:extLst>
                </a:gridCol>
              </a:tblGrid>
              <a:tr h="483540">
                <a:tc>
                  <a:txBody>
                    <a:bodyPr/>
                    <a:lstStyle/>
                    <a:p>
                      <a:pP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MBG IVA </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2.31 +/- 0.46 </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2.94 +/- 0.23</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P &lt; 0.0001</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0"/>
                  </a:ext>
                </a:extLst>
              </a:tr>
              <a:tr h="533508">
                <a:tc>
                  <a:txBody>
                    <a:bodyPr/>
                    <a:lstStyle/>
                    <a:p>
                      <a:pP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MBG CX</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2.28 +/- 0.45</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2.91 +/- 0.28</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P &lt; 0.0001</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483540">
                <a:tc>
                  <a:txBody>
                    <a:bodyPr/>
                    <a:lstStyle/>
                    <a:p>
                      <a:pP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MBG RCA</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2.31 +/- 0.46</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2.66 +/- 0.47</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C00000"/>
                          </a:solidFill>
                          <a:latin typeface="Arial" panose="020B0604020202020204" pitchFamily="34" charset="0"/>
                          <a:ea typeface="Times New Roman"/>
                          <a:cs typeface="Arial" panose="020B0604020202020204" pitchFamily="34" charset="0"/>
                        </a:rPr>
                        <a:t>P = 0.0005</a:t>
                      </a:r>
                      <a:endParaRPr lang="it-IT" sz="2400" dirty="0">
                        <a:solidFill>
                          <a:srgbClr val="C00000"/>
                        </a:solidFill>
                        <a:latin typeface="Arial" panose="020B0604020202020204" pitchFamily="34" charset="0"/>
                        <a:ea typeface="Times New Roman"/>
                        <a:cs typeface="Arial" panose="020B0604020202020204" pitchFamily="34" charset="0"/>
                      </a:endParaRP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483540">
                <a:tc>
                  <a:txBody>
                    <a:bodyPr/>
                    <a:lstStyle/>
                    <a:p>
                      <a:pPr>
                        <a:lnSpc>
                          <a:spcPct val="115000"/>
                        </a:lnSpc>
                        <a:spcAft>
                          <a:spcPts val="0"/>
                        </a:spcAft>
                      </a:pPr>
                      <a:r>
                        <a:rPr lang="it-IT" sz="2400" b="1" dirty="0">
                          <a:solidFill>
                            <a:srgbClr val="0033CC"/>
                          </a:solidFill>
                          <a:latin typeface="Arial" panose="020B0604020202020204" pitchFamily="34" charset="0"/>
                          <a:ea typeface="Times New Roman"/>
                          <a:cs typeface="Arial" panose="020B0604020202020204" pitchFamily="34" charset="0"/>
                        </a:rPr>
                        <a:t>TMBG</a:t>
                      </a: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it-IT" sz="2400" b="1" dirty="0">
                          <a:solidFill>
                            <a:srgbClr val="0033CC"/>
                          </a:solidFill>
                          <a:latin typeface="Arial" panose="020B0604020202020204" pitchFamily="34" charset="0"/>
                          <a:ea typeface="Times New Roman"/>
                          <a:cs typeface="Arial" panose="020B0604020202020204" pitchFamily="34" charset="0"/>
                        </a:rPr>
                        <a:t>6.90+/- 0.45</a:t>
                      </a: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0033CC"/>
                          </a:solidFill>
                          <a:latin typeface="Arial" panose="020B0604020202020204" pitchFamily="34" charset="0"/>
                          <a:ea typeface="Times New Roman"/>
                          <a:cs typeface="Arial" panose="020B0604020202020204" pitchFamily="34" charset="0"/>
                        </a:rPr>
                        <a:t>8.51 +/-0.32</a:t>
                      </a: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15000"/>
                        </a:lnSpc>
                        <a:spcAft>
                          <a:spcPts val="0"/>
                        </a:spcAft>
                      </a:pPr>
                      <a:r>
                        <a:rPr lang="it-IT" sz="2400" b="1" dirty="0">
                          <a:solidFill>
                            <a:srgbClr val="0033CC"/>
                          </a:solidFill>
                          <a:latin typeface="Arial" panose="020B0604020202020204" pitchFamily="34" charset="0"/>
                          <a:ea typeface="Times New Roman"/>
                          <a:cs typeface="Arial" panose="020B0604020202020204" pitchFamily="34" charset="0"/>
                        </a:rPr>
                        <a:t>P &lt; 0.0001</a:t>
                      </a:r>
                    </a:p>
                  </a:txBody>
                  <a:tcPr marL="59853" marR="5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bl>
          </a:graphicData>
        </a:graphic>
      </p:graphicFrame>
      <p:sp>
        <p:nvSpPr>
          <p:cNvPr id="5" name="CasellaDiTesto 4"/>
          <p:cNvSpPr txBox="1">
            <a:spLocks noChangeArrowheads="1"/>
          </p:cNvSpPr>
          <p:nvPr/>
        </p:nvSpPr>
        <p:spPr bwMode="auto">
          <a:xfrm>
            <a:off x="-6212" y="116632"/>
            <a:ext cx="9150212" cy="1384995"/>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it-IT" sz="2800" b="1" cap="all" dirty="0">
                <a:solidFill>
                  <a:srgbClr val="FFFF00"/>
                </a:solidFill>
                <a:effectLst>
                  <a:outerShdw blurRad="38100" dist="38100" dir="2700000" algn="tl">
                    <a:srgbClr val="000000"/>
                  </a:outerShdw>
                </a:effectLst>
                <a:latin typeface="Calibri" panose="020F0502020204030204" pitchFamily="34" charset="0"/>
                <a:cs typeface="Arial" panose="020B0604020202020204" pitchFamily="34" charset="0"/>
              </a:rPr>
              <a:t>Comparison of TIMI FRAME COUNT (TFC) and MYOCARDIAL BLUSH GRADE (MBG) IN SUBJECTS WITH metabolic  syndrome  and  IN control subjects </a:t>
            </a:r>
          </a:p>
        </p:txBody>
      </p:sp>
      <p:sp>
        <p:nvSpPr>
          <p:cNvPr id="22581" name="Rectangle 1"/>
          <p:cNvSpPr>
            <a:spLocks noChangeArrowheads="1"/>
          </p:cNvSpPr>
          <p:nvPr/>
        </p:nvSpPr>
        <p:spPr bwMode="auto">
          <a:xfrm>
            <a:off x="-36512" y="6430354"/>
            <a:ext cx="9239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a:spcAft>
                <a:spcPts val="0"/>
              </a:spcAft>
              <a:buNone/>
            </a:pPr>
            <a:r>
              <a:rPr lang="it-IT" altLang="it-IT" sz="2000" b="1" dirty="0">
                <a:solidFill>
                  <a:srgbClr val="66FF33"/>
                </a:solidFill>
                <a:latin typeface="Calibri" panose="020F0502020204030204" pitchFamily="34" charset="0"/>
              </a:rPr>
              <a:t>Sucato V, Evola S, </a:t>
            </a:r>
            <a:r>
              <a:rPr lang="it-IT" altLang="it-IT" sz="2000" b="1" dirty="0" err="1">
                <a:solidFill>
                  <a:srgbClr val="66FF33"/>
                </a:solidFill>
                <a:latin typeface="Calibri" panose="020F0502020204030204" pitchFamily="34" charset="0"/>
              </a:rPr>
              <a:t>Alibani</a:t>
            </a:r>
            <a:r>
              <a:rPr lang="it-IT" altLang="it-IT" sz="2000" b="1" dirty="0">
                <a:solidFill>
                  <a:srgbClr val="66FF33"/>
                </a:solidFill>
                <a:latin typeface="Calibri" panose="020F0502020204030204" pitchFamily="34" charset="0"/>
              </a:rPr>
              <a:t> A, Novo G, Novo S. Int J Cardiol </a:t>
            </a:r>
            <a:r>
              <a:rPr lang="en-US" sz="2000" b="1" kern="150" dirty="0">
                <a:solidFill>
                  <a:srgbClr val="66FF33"/>
                </a:solidFill>
                <a:latin typeface="Calibri" panose="020F0502020204030204" pitchFamily="34" charset="0"/>
                <a:ea typeface="SimSun" panose="02010600030101010101" pitchFamily="2" charset="-122"/>
                <a:cs typeface="Mangal" panose="02040503050203030202" pitchFamily="18" charset="0"/>
              </a:rPr>
              <a:t>Int. 2015; 186:  96-97</a:t>
            </a:r>
            <a:endParaRPr lang="it-IT" altLang="it-IT" sz="4000" b="1" dirty="0">
              <a:solidFill>
                <a:srgbClr val="66FF33"/>
              </a:solidFill>
              <a:latin typeface="Calibri" panose="020F0502020204030204" pitchFamily="34" charset="0"/>
            </a:endParaRPr>
          </a:p>
        </p:txBody>
      </p:sp>
    </p:spTree>
    <p:extLst>
      <p:ext uri="{BB962C8B-B14F-4D97-AF65-F5344CB8AC3E}">
        <p14:creationId xmlns:p14="http://schemas.microsoft.com/office/powerpoint/2010/main" val="286396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Object 32" descr="npo00000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998" y="1668478"/>
            <a:ext cx="72231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8257" name="Rectangle 33"/>
          <p:cNvSpPr>
            <a:spLocks noChangeArrowheads="1"/>
          </p:cNvSpPr>
          <p:nvPr/>
        </p:nvSpPr>
        <p:spPr bwMode="auto">
          <a:xfrm>
            <a:off x="1766894" y="2074870"/>
            <a:ext cx="6097587" cy="3076575"/>
          </a:xfrm>
          <a:prstGeom prst="rect">
            <a:avLst/>
          </a:prstGeom>
          <a:gradFill rotWithShape="0">
            <a:gsLst>
              <a:gs pos="0">
                <a:srgbClr val="0033CC"/>
              </a:gs>
              <a:gs pos="100000">
                <a:srgbClr val="0000A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it-IT" sz="2500" b="1">
              <a:solidFill>
                <a:srgbClr val="FFFFFF"/>
              </a:solidFill>
              <a:latin typeface="Calibri" panose="020F0502020204030204" pitchFamily="34" charset="0"/>
              <a:ea typeface="Microsoft YaHei" pitchFamily="34" charset="-122"/>
            </a:endParaRPr>
          </a:p>
        </p:txBody>
      </p:sp>
      <p:sp>
        <p:nvSpPr>
          <p:cNvPr id="948228" name="Rectangle 4"/>
          <p:cNvSpPr>
            <a:spLocks noGrp="1" noChangeArrowheads="1"/>
          </p:cNvSpPr>
          <p:nvPr>
            <p:ph type="title"/>
          </p:nvPr>
        </p:nvSpPr>
        <p:spPr>
          <a:xfrm>
            <a:off x="3" y="260350"/>
            <a:ext cx="9144000" cy="1466850"/>
          </a:xfrm>
        </p:spPr>
        <p:txBody>
          <a:bodyPr/>
          <a:lstStyle/>
          <a:p>
            <a:pPr eaLnBrk="1" hangingPunct="1">
              <a:lnSpc>
                <a:spcPct val="95000"/>
              </a:lnSpc>
              <a:spcBef>
                <a:spcPct val="10000"/>
              </a:spcBef>
              <a:defRPr/>
            </a:pPr>
            <a:r>
              <a:rPr lang="en-US" sz="3200" b="1" cap="all" dirty="0">
                <a:solidFill>
                  <a:srgbClr val="FFFF00"/>
                </a:solidFill>
                <a:latin typeface="Calibri" panose="020F0502020204030204" pitchFamily="34" charset="0"/>
              </a:rPr>
              <a:t>METS INCREASE Cardiovascular Mortality in</a:t>
            </a:r>
            <a:r>
              <a:rPr lang="en-US" sz="3200" b="1" cap="all" dirty="0">
                <a:solidFill>
                  <a:srgbClr val="FFC000"/>
                </a:solidFill>
                <a:latin typeface="Calibri" panose="020F0502020204030204" pitchFamily="34" charset="0"/>
              </a:rPr>
              <a:t> the Kuopio IHD AND RF Study</a:t>
            </a:r>
          </a:p>
        </p:txBody>
      </p:sp>
      <p:sp>
        <p:nvSpPr>
          <p:cNvPr id="948230" name="Text Box 6"/>
          <p:cNvSpPr txBox="1">
            <a:spLocks noChangeArrowheads="1"/>
          </p:cNvSpPr>
          <p:nvPr/>
        </p:nvSpPr>
        <p:spPr bwMode="auto">
          <a:xfrm>
            <a:off x="2123728" y="6372781"/>
            <a:ext cx="491172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eaLnBrk="0" fontAlgn="base" hangingPunct="0">
              <a:spcBef>
                <a:spcPct val="20000"/>
              </a:spcBef>
              <a:spcAft>
                <a:spcPct val="0"/>
              </a:spcAft>
              <a:defRPr/>
            </a:pPr>
            <a:r>
              <a:rPr lang="en-US" b="1" dirty="0" err="1">
                <a:solidFill>
                  <a:srgbClr val="66FF33"/>
                </a:solidFill>
                <a:latin typeface="Calibri" panose="020F0502020204030204" pitchFamily="34" charset="0"/>
                <a:ea typeface="Microsoft YaHei" pitchFamily="34" charset="-122"/>
              </a:rPr>
              <a:t>Lakka</a:t>
            </a:r>
            <a:r>
              <a:rPr lang="en-US" b="1" dirty="0">
                <a:solidFill>
                  <a:srgbClr val="66FF33"/>
                </a:solidFill>
                <a:latin typeface="Calibri" panose="020F0502020204030204" pitchFamily="34" charset="0"/>
                <a:ea typeface="Microsoft YaHei" pitchFamily="34" charset="-122"/>
              </a:rPr>
              <a:t> HM et al. JAMA 2002; 288: 2709-16</a:t>
            </a:r>
          </a:p>
        </p:txBody>
      </p:sp>
      <p:sp>
        <p:nvSpPr>
          <p:cNvPr id="948232" name="Text Box 8"/>
          <p:cNvSpPr txBox="1">
            <a:spLocks noChangeArrowheads="1"/>
          </p:cNvSpPr>
          <p:nvPr/>
        </p:nvSpPr>
        <p:spPr bwMode="auto">
          <a:xfrm rot="16200000">
            <a:off x="-1251743" y="3472561"/>
            <a:ext cx="379095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300" b="1">
                <a:solidFill>
                  <a:srgbClr val="FFFFFF"/>
                </a:solidFill>
                <a:latin typeface="Calibri" panose="020F0502020204030204" pitchFamily="34" charset="0"/>
                <a:ea typeface="Microsoft YaHei" pitchFamily="34" charset="-122"/>
              </a:rPr>
              <a:t>Cumulative Hazard, %</a:t>
            </a:r>
          </a:p>
        </p:txBody>
      </p:sp>
      <p:sp>
        <p:nvSpPr>
          <p:cNvPr id="948233" name="Line 9"/>
          <p:cNvSpPr>
            <a:spLocks noChangeShapeType="1"/>
          </p:cNvSpPr>
          <p:nvPr/>
        </p:nvSpPr>
        <p:spPr bwMode="auto">
          <a:xfrm>
            <a:off x="1558925" y="5354638"/>
            <a:ext cx="6096000" cy="0"/>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34" name="Text Box 10"/>
          <p:cNvSpPr txBox="1">
            <a:spLocks noChangeArrowheads="1"/>
          </p:cNvSpPr>
          <p:nvPr/>
        </p:nvSpPr>
        <p:spPr bwMode="auto">
          <a:xfrm>
            <a:off x="1347789" y="5464034"/>
            <a:ext cx="4159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0</a:t>
            </a:r>
          </a:p>
        </p:txBody>
      </p:sp>
      <p:sp>
        <p:nvSpPr>
          <p:cNvPr id="948235" name="Text Box 11"/>
          <p:cNvSpPr txBox="1">
            <a:spLocks noChangeArrowheads="1"/>
          </p:cNvSpPr>
          <p:nvPr/>
        </p:nvSpPr>
        <p:spPr bwMode="auto">
          <a:xfrm>
            <a:off x="2297114" y="5462446"/>
            <a:ext cx="4159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2</a:t>
            </a:r>
          </a:p>
        </p:txBody>
      </p:sp>
      <p:sp>
        <p:nvSpPr>
          <p:cNvPr id="948236" name="Text Box 12"/>
          <p:cNvSpPr txBox="1">
            <a:spLocks noChangeArrowheads="1"/>
          </p:cNvSpPr>
          <p:nvPr/>
        </p:nvSpPr>
        <p:spPr bwMode="auto">
          <a:xfrm>
            <a:off x="4056071" y="5462446"/>
            <a:ext cx="6286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6</a:t>
            </a:r>
          </a:p>
        </p:txBody>
      </p:sp>
      <p:sp>
        <p:nvSpPr>
          <p:cNvPr id="948237" name="Text Box 13"/>
          <p:cNvSpPr txBox="1">
            <a:spLocks noChangeArrowheads="1"/>
          </p:cNvSpPr>
          <p:nvPr/>
        </p:nvSpPr>
        <p:spPr bwMode="auto">
          <a:xfrm>
            <a:off x="4986343" y="5462446"/>
            <a:ext cx="6318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8</a:t>
            </a:r>
          </a:p>
        </p:txBody>
      </p:sp>
      <p:sp>
        <p:nvSpPr>
          <p:cNvPr id="948238" name="Text Box 14"/>
          <p:cNvSpPr txBox="1">
            <a:spLocks noChangeArrowheads="1"/>
          </p:cNvSpPr>
          <p:nvPr/>
        </p:nvSpPr>
        <p:spPr bwMode="auto">
          <a:xfrm>
            <a:off x="6883402" y="5462438"/>
            <a:ext cx="6286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12</a:t>
            </a:r>
          </a:p>
        </p:txBody>
      </p:sp>
      <p:sp>
        <p:nvSpPr>
          <p:cNvPr id="948239" name="Text Box 15"/>
          <p:cNvSpPr txBox="1">
            <a:spLocks noChangeArrowheads="1"/>
          </p:cNvSpPr>
          <p:nvPr/>
        </p:nvSpPr>
        <p:spPr bwMode="auto">
          <a:xfrm>
            <a:off x="2566996" y="5803759"/>
            <a:ext cx="36417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Follow-up, year</a:t>
            </a:r>
          </a:p>
        </p:txBody>
      </p:sp>
      <p:sp>
        <p:nvSpPr>
          <p:cNvPr id="948240" name="Text Box 16"/>
          <p:cNvSpPr txBox="1">
            <a:spLocks noChangeArrowheads="1"/>
          </p:cNvSpPr>
          <p:nvPr/>
        </p:nvSpPr>
        <p:spPr bwMode="auto">
          <a:xfrm>
            <a:off x="7532689" y="3170238"/>
            <a:ext cx="5620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latin typeface="Calibri" panose="020F0502020204030204" pitchFamily="34" charset="0"/>
                <a:ea typeface="Microsoft YaHei" pitchFamily="34" charset="-122"/>
              </a:rPr>
              <a:t>YES</a:t>
            </a:r>
          </a:p>
        </p:txBody>
      </p:sp>
      <p:sp>
        <p:nvSpPr>
          <p:cNvPr id="948241" name="Freeform 17"/>
          <p:cNvSpPr>
            <a:spLocks/>
          </p:cNvSpPr>
          <p:nvPr/>
        </p:nvSpPr>
        <p:spPr bwMode="auto">
          <a:xfrm>
            <a:off x="1598627" y="4532313"/>
            <a:ext cx="6161087" cy="787400"/>
          </a:xfrm>
          <a:custGeom>
            <a:avLst/>
            <a:gdLst>
              <a:gd name="T0" fmla="*/ 3366 w 15527"/>
              <a:gd name="T1" fmla="*/ 2726 h 2978"/>
              <a:gd name="T2" fmla="*/ 3973 w 15527"/>
              <a:gd name="T3" fmla="*/ 2595 h 2978"/>
              <a:gd name="T4" fmla="*/ 4558 w 15527"/>
              <a:gd name="T5" fmla="*/ 2556 h 2978"/>
              <a:gd name="T6" fmla="*/ 5719 w 15527"/>
              <a:gd name="T7" fmla="*/ 2542 h 2978"/>
              <a:gd name="T8" fmla="*/ 6619 w 15527"/>
              <a:gd name="T9" fmla="*/ 2463 h 2978"/>
              <a:gd name="T10" fmla="*/ 7208 w 15527"/>
              <a:gd name="T11" fmla="*/ 2398 h 2978"/>
              <a:gd name="T12" fmla="*/ 8072 w 15527"/>
              <a:gd name="T13" fmla="*/ 2371 h 2978"/>
              <a:gd name="T14" fmla="*/ 8409 w 15527"/>
              <a:gd name="T15" fmla="*/ 2305 h 2978"/>
              <a:gd name="T16" fmla="*/ 8686 w 15527"/>
              <a:gd name="T17" fmla="*/ 2292 h 2978"/>
              <a:gd name="T18" fmla="*/ 9525 w 15527"/>
              <a:gd name="T19" fmla="*/ 2192 h 2978"/>
              <a:gd name="T20" fmla="*/ 9793 w 15527"/>
              <a:gd name="T21" fmla="*/ 2124 h 2978"/>
              <a:gd name="T22" fmla="*/ 10083 w 15527"/>
              <a:gd name="T23" fmla="*/ 2070 h 2978"/>
              <a:gd name="T24" fmla="*/ 10382 w 15527"/>
              <a:gd name="T25" fmla="*/ 2019 h 2978"/>
              <a:gd name="T26" fmla="*/ 11179 w 15527"/>
              <a:gd name="T27" fmla="*/ 1657 h 2978"/>
              <a:gd name="T28" fmla="*/ 11519 w 15527"/>
              <a:gd name="T29" fmla="*/ 1571 h 2978"/>
              <a:gd name="T30" fmla="*/ 11862 w 15527"/>
              <a:gd name="T31" fmla="*/ 1591 h 2978"/>
              <a:gd name="T32" fmla="*/ 12083 w 15527"/>
              <a:gd name="T33" fmla="*/ 1384 h 2978"/>
              <a:gd name="T34" fmla="*/ 12266 w 15527"/>
              <a:gd name="T35" fmla="*/ 1281 h 2978"/>
              <a:gd name="T36" fmla="*/ 12772 w 15527"/>
              <a:gd name="T37" fmla="*/ 1074 h 2978"/>
              <a:gd name="T38" fmla="*/ 12978 w 15527"/>
              <a:gd name="T39" fmla="*/ 859 h 2978"/>
              <a:gd name="T40" fmla="*/ 13340 w 15527"/>
              <a:gd name="T41" fmla="*/ 646 h 2978"/>
              <a:gd name="T42" fmla="*/ 14214 w 15527"/>
              <a:gd name="T43" fmla="*/ 443 h 2978"/>
              <a:gd name="T44" fmla="*/ 14484 w 15527"/>
              <a:gd name="T45" fmla="*/ 368 h 2978"/>
              <a:gd name="T46" fmla="*/ 14698 w 15527"/>
              <a:gd name="T47" fmla="*/ 30 h 2978"/>
              <a:gd name="T48" fmla="*/ 15094 w 15527"/>
              <a:gd name="T49" fmla="*/ 0 h 2978"/>
              <a:gd name="T50" fmla="*/ 15527 w 15527"/>
              <a:gd name="T51" fmla="*/ 26 h 2978"/>
              <a:gd name="T52" fmla="*/ 15103 w 15527"/>
              <a:gd name="T53" fmla="*/ 226 h 2978"/>
              <a:gd name="T54" fmla="*/ 14634 w 15527"/>
              <a:gd name="T55" fmla="*/ 532 h 2978"/>
              <a:gd name="T56" fmla="*/ 14321 w 15527"/>
              <a:gd name="T57" fmla="*/ 639 h 2978"/>
              <a:gd name="T58" fmla="*/ 13993 w 15527"/>
              <a:gd name="T59" fmla="*/ 871 h 2978"/>
              <a:gd name="T60" fmla="*/ 13099 w 15527"/>
              <a:gd name="T61" fmla="*/ 1044 h 2978"/>
              <a:gd name="T62" fmla="*/ 12882 w 15527"/>
              <a:gd name="T63" fmla="*/ 1267 h 2978"/>
              <a:gd name="T64" fmla="*/ 12592 w 15527"/>
              <a:gd name="T65" fmla="*/ 1420 h 2978"/>
              <a:gd name="T66" fmla="*/ 12196 w 15527"/>
              <a:gd name="T67" fmla="*/ 1574 h 2978"/>
              <a:gd name="T68" fmla="*/ 11936 w 15527"/>
              <a:gd name="T69" fmla="*/ 1823 h 2978"/>
              <a:gd name="T70" fmla="*/ 11549 w 15527"/>
              <a:gd name="T71" fmla="*/ 1793 h 2978"/>
              <a:gd name="T72" fmla="*/ 10723 w 15527"/>
              <a:gd name="T73" fmla="*/ 2125 h 2978"/>
              <a:gd name="T74" fmla="*/ 10445 w 15527"/>
              <a:gd name="T75" fmla="*/ 2233 h 2978"/>
              <a:gd name="T76" fmla="*/ 10118 w 15527"/>
              <a:gd name="T77" fmla="*/ 2291 h 2978"/>
              <a:gd name="T78" fmla="*/ 9841 w 15527"/>
              <a:gd name="T79" fmla="*/ 2343 h 2978"/>
              <a:gd name="T80" fmla="*/ 9273 w 15527"/>
              <a:gd name="T81" fmla="*/ 2524 h 2978"/>
              <a:gd name="T82" fmla="*/ 8686 w 15527"/>
              <a:gd name="T83" fmla="*/ 2517 h 2978"/>
              <a:gd name="T84" fmla="*/ 8100 w 15527"/>
              <a:gd name="T85" fmla="*/ 2593 h 2978"/>
              <a:gd name="T86" fmla="*/ 7221 w 15527"/>
              <a:gd name="T87" fmla="*/ 2623 h 2978"/>
              <a:gd name="T88" fmla="*/ 6638 w 15527"/>
              <a:gd name="T89" fmla="*/ 2687 h 2978"/>
              <a:gd name="T90" fmla="*/ 5736 w 15527"/>
              <a:gd name="T91" fmla="*/ 2768 h 2978"/>
              <a:gd name="T92" fmla="*/ 5163 w 15527"/>
              <a:gd name="T93" fmla="*/ 2780 h 2978"/>
              <a:gd name="T94" fmla="*/ 4565 w 15527"/>
              <a:gd name="T95" fmla="*/ 2780 h 2978"/>
              <a:gd name="T96" fmla="*/ 3396 w 15527"/>
              <a:gd name="T97" fmla="*/ 2949 h 2978"/>
              <a:gd name="T98" fmla="*/ 1 w 15527"/>
              <a:gd name="T99" fmla="*/ 2978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27" h="2978">
                <a:moveTo>
                  <a:pt x="0" y="2752"/>
                </a:moveTo>
                <a:lnTo>
                  <a:pt x="3366" y="2726"/>
                </a:lnTo>
                <a:lnTo>
                  <a:pt x="3958" y="2597"/>
                </a:lnTo>
                <a:lnTo>
                  <a:pt x="3973" y="2595"/>
                </a:lnTo>
                <a:lnTo>
                  <a:pt x="4552" y="2556"/>
                </a:lnTo>
                <a:lnTo>
                  <a:pt x="4558" y="2556"/>
                </a:lnTo>
                <a:lnTo>
                  <a:pt x="5159" y="2556"/>
                </a:lnTo>
                <a:lnTo>
                  <a:pt x="5719" y="2542"/>
                </a:lnTo>
                <a:lnTo>
                  <a:pt x="5719" y="2542"/>
                </a:lnTo>
                <a:lnTo>
                  <a:pt x="6619" y="2463"/>
                </a:lnTo>
                <a:lnTo>
                  <a:pt x="6619" y="2464"/>
                </a:lnTo>
                <a:lnTo>
                  <a:pt x="7208" y="2398"/>
                </a:lnTo>
                <a:lnTo>
                  <a:pt x="7216" y="2397"/>
                </a:lnTo>
                <a:lnTo>
                  <a:pt x="8072" y="2371"/>
                </a:lnTo>
                <a:lnTo>
                  <a:pt x="8394" y="2307"/>
                </a:lnTo>
                <a:lnTo>
                  <a:pt x="8409" y="2305"/>
                </a:lnTo>
                <a:lnTo>
                  <a:pt x="8679" y="2292"/>
                </a:lnTo>
                <a:lnTo>
                  <a:pt x="8686" y="2292"/>
                </a:lnTo>
                <a:lnTo>
                  <a:pt x="9222" y="2305"/>
                </a:lnTo>
                <a:lnTo>
                  <a:pt x="9525" y="2192"/>
                </a:lnTo>
                <a:lnTo>
                  <a:pt x="9535" y="2190"/>
                </a:lnTo>
                <a:lnTo>
                  <a:pt x="9793" y="2124"/>
                </a:lnTo>
                <a:lnTo>
                  <a:pt x="9800" y="2123"/>
                </a:lnTo>
                <a:lnTo>
                  <a:pt x="10083" y="2070"/>
                </a:lnTo>
                <a:lnTo>
                  <a:pt x="10084" y="2070"/>
                </a:lnTo>
                <a:lnTo>
                  <a:pt x="10382" y="2019"/>
                </a:lnTo>
                <a:lnTo>
                  <a:pt x="10638" y="1919"/>
                </a:lnTo>
                <a:lnTo>
                  <a:pt x="11179" y="1657"/>
                </a:lnTo>
                <a:lnTo>
                  <a:pt x="11199" y="1650"/>
                </a:lnTo>
                <a:lnTo>
                  <a:pt x="11519" y="1571"/>
                </a:lnTo>
                <a:lnTo>
                  <a:pt x="11549" y="1567"/>
                </a:lnTo>
                <a:lnTo>
                  <a:pt x="11862" y="1591"/>
                </a:lnTo>
                <a:lnTo>
                  <a:pt x="12062" y="1398"/>
                </a:lnTo>
                <a:lnTo>
                  <a:pt x="12083" y="1384"/>
                </a:lnTo>
                <a:lnTo>
                  <a:pt x="12243" y="1291"/>
                </a:lnTo>
                <a:lnTo>
                  <a:pt x="12266" y="1281"/>
                </a:lnTo>
                <a:lnTo>
                  <a:pt x="12527" y="1205"/>
                </a:lnTo>
                <a:lnTo>
                  <a:pt x="12772" y="1074"/>
                </a:lnTo>
                <a:lnTo>
                  <a:pt x="12958" y="875"/>
                </a:lnTo>
                <a:lnTo>
                  <a:pt x="12978" y="859"/>
                </a:lnTo>
                <a:lnTo>
                  <a:pt x="13286" y="661"/>
                </a:lnTo>
                <a:lnTo>
                  <a:pt x="13340" y="646"/>
                </a:lnTo>
                <a:lnTo>
                  <a:pt x="13959" y="646"/>
                </a:lnTo>
                <a:lnTo>
                  <a:pt x="14214" y="443"/>
                </a:lnTo>
                <a:lnTo>
                  <a:pt x="14254" y="425"/>
                </a:lnTo>
                <a:lnTo>
                  <a:pt x="14484" y="368"/>
                </a:lnTo>
                <a:lnTo>
                  <a:pt x="14670" y="75"/>
                </a:lnTo>
                <a:lnTo>
                  <a:pt x="14698" y="30"/>
                </a:lnTo>
                <a:lnTo>
                  <a:pt x="14750" y="26"/>
                </a:lnTo>
                <a:lnTo>
                  <a:pt x="15094" y="0"/>
                </a:lnTo>
                <a:lnTo>
                  <a:pt x="15108" y="0"/>
                </a:lnTo>
                <a:lnTo>
                  <a:pt x="15527" y="26"/>
                </a:lnTo>
                <a:lnTo>
                  <a:pt x="15515" y="252"/>
                </a:lnTo>
                <a:lnTo>
                  <a:pt x="15103" y="226"/>
                </a:lnTo>
                <a:lnTo>
                  <a:pt x="14815" y="248"/>
                </a:lnTo>
                <a:lnTo>
                  <a:pt x="14634" y="532"/>
                </a:lnTo>
                <a:lnTo>
                  <a:pt x="14570" y="578"/>
                </a:lnTo>
                <a:lnTo>
                  <a:pt x="14321" y="639"/>
                </a:lnTo>
                <a:lnTo>
                  <a:pt x="14055" y="848"/>
                </a:lnTo>
                <a:lnTo>
                  <a:pt x="13993" y="871"/>
                </a:lnTo>
                <a:lnTo>
                  <a:pt x="13369" y="871"/>
                </a:lnTo>
                <a:lnTo>
                  <a:pt x="13099" y="1044"/>
                </a:lnTo>
                <a:lnTo>
                  <a:pt x="12910" y="1246"/>
                </a:lnTo>
                <a:lnTo>
                  <a:pt x="12882" y="1267"/>
                </a:lnTo>
                <a:lnTo>
                  <a:pt x="12612" y="1412"/>
                </a:lnTo>
                <a:lnTo>
                  <a:pt x="12592" y="1420"/>
                </a:lnTo>
                <a:lnTo>
                  <a:pt x="12332" y="1495"/>
                </a:lnTo>
                <a:lnTo>
                  <a:pt x="12196" y="1574"/>
                </a:lnTo>
                <a:lnTo>
                  <a:pt x="11969" y="1791"/>
                </a:lnTo>
                <a:lnTo>
                  <a:pt x="11936" y="1823"/>
                </a:lnTo>
                <a:lnTo>
                  <a:pt x="11892" y="1819"/>
                </a:lnTo>
                <a:lnTo>
                  <a:pt x="11549" y="1793"/>
                </a:lnTo>
                <a:lnTo>
                  <a:pt x="11256" y="1866"/>
                </a:lnTo>
                <a:lnTo>
                  <a:pt x="10723" y="2125"/>
                </a:lnTo>
                <a:lnTo>
                  <a:pt x="10715" y="2129"/>
                </a:lnTo>
                <a:lnTo>
                  <a:pt x="10445" y="2233"/>
                </a:lnTo>
                <a:lnTo>
                  <a:pt x="10425" y="2239"/>
                </a:lnTo>
                <a:lnTo>
                  <a:pt x="10118" y="2291"/>
                </a:lnTo>
                <a:lnTo>
                  <a:pt x="10118" y="2291"/>
                </a:lnTo>
                <a:lnTo>
                  <a:pt x="9841" y="2343"/>
                </a:lnTo>
                <a:lnTo>
                  <a:pt x="9587" y="2407"/>
                </a:lnTo>
                <a:lnTo>
                  <a:pt x="9273" y="2524"/>
                </a:lnTo>
                <a:lnTo>
                  <a:pt x="9236" y="2530"/>
                </a:lnTo>
                <a:lnTo>
                  <a:pt x="8686" y="2517"/>
                </a:lnTo>
                <a:lnTo>
                  <a:pt x="8422" y="2530"/>
                </a:lnTo>
                <a:lnTo>
                  <a:pt x="8100" y="2593"/>
                </a:lnTo>
                <a:lnTo>
                  <a:pt x="8083" y="2596"/>
                </a:lnTo>
                <a:lnTo>
                  <a:pt x="7221" y="2623"/>
                </a:lnTo>
                <a:lnTo>
                  <a:pt x="7221" y="2623"/>
                </a:lnTo>
                <a:lnTo>
                  <a:pt x="6638" y="2687"/>
                </a:lnTo>
                <a:lnTo>
                  <a:pt x="6636" y="2689"/>
                </a:lnTo>
                <a:lnTo>
                  <a:pt x="5736" y="2768"/>
                </a:lnTo>
                <a:lnTo>
                  <a:pt x="5730" y="2768"/>
                </a:lnTo>
                <a:lnTo>
                  <a:pt x="5163" y="2780"/>
                </a:lnTo>
                <a:lnTo>
                  <a:pt x="5161" y="2780"/>
                </a:lnTo>
                <a:lnTo>
                  <a:pt x="4565" y="2780"/>
                </a:lnTo>
                <a:lnTo>
                  <a:pt x="3989" y="2819"/>
                </a:lnTo>
                <a:lnTo>
                  <a:pt x="3396" y="2949"/>
                </a:lnTo>
                <a:lnTo>
                  <a:pt x="3376" y="2952"/>
                </a:lnTo>
                <a:lnTo>
                  <a:pt x="1" y="2978"/>
                </a:lnTo>
                <a:lnTo>
                  <a:pt x="0" y="2752"/>
                </a:lnTo>
                <a:close/>
              </a:path>
            </a:pathLst>
          </a:custGeom>
          <a:solidFill>
            <a:srgbClr val="FF9933"/>
          </a:solidFill>
          <a:ln>
            <a:noFill/>
          </a:ln>
          <a:effectLst>
            <a:outerShdw dist="35921" dir="2700000" algn="ctr" rotWithShape="0">
              <a:srgbClr val="000066"/>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42" name="Freeform 18"/>
          <p:cNvSpPr>
            <a:spLocks/>
          </p:cNvSpPr>
          <p:nvPr/>
        </p:nvSpPr>
        <p:spPr bwMode="auto">
          <a:xfrm>
            <a:off x="1603387" y="3297256"/>
            <a:ext cx="5934075" cy="2022475"/>
          </a:xfrm>
          <a:custGeom>
            <a:avLst/>
            <a:gdLst>
              <a:gd name="T0" fmla="*/ 1050 w 14951"/>
              <a:gd name="T1" fmla="*/ 7300 h 7645"/>
              <a:gd name="T2" fmla="*/ 1283 w 14951"/>
              <a:gd name="T3" fmla="*/ 7187 h 7645"/>
              <a:gd name="T4" fmla="*/ 1463 w 14951"/>
              <a:gd name="T5" fmla="*/ 6967 h 7645"/>
              <a:gd name="T6" fmla="*/ 2792 w 14951"/>
              <a:gd name="T7" fmla="*/ 6691 h 7645"/>
              <a:gd name="T8" fmla="*/ 4003 w 14951"/>
              <a:gd name="T9" fmla="*/ 6465 h 7645"/>
              <a:gd name="T10" fmla="*/ 4972 w 14951"/>
              <a:gd name="T11" fmla="*/ 6382 h 7645"/>
              <a:gd name="T12" fmla="*/ 5124 w 14951"/>
              <a:gd name="T13" fmla="*/ 6101 h 7645"/>
              <a:gd name="T14" fmla="*/ 5459 w 14951"/>
              <a:gd name="T15" fmla="*/ 5856 h 7645"/>
              <a:gd name="T16" fmla="*/ 5702 w 14951"/>
              <a:gd name="T17" fmla="*/ 5611 h 7645"/>
              <a:gd name="T18" fmla="*/ 6808 w 14951"/>
              <a:gd name="T19" fmla="*/ 5528 h 7645"/>
              <a:gd name="T20" fmla="*/ 7126 w 14951"/>
              <a:gd name="T21" fmla="*/ 4580 h 7645"/>
              <a:gd name="T22" fmla="*/ 8459 w 14951"/>
              <a:gd name="T23" fmla="*/ 4374 h 7645"/>
              <a:gd name="T24" fmla="*/ 9368 w 14951"/>
              <a:gd name="T25" fmla="*/ 3806 h 7645"/>
              <a:gd name="T26" fmla="*/ 9734 w 14951"/>
              <a:gd name="T27" fmla="*/ 3737 h 7645"/>
              <a:gd name="T28" fmla="*/ 9840 w 14951"/>
              <a:gd name="T29" fmla="*/ 3166 h 7645"/>
              <a:gd name="T30" fmla="*/ 10250 w 14951"/>
              <a:gd name="T31" fmla="*/ 2776 h 7645"/>
              <a:gd name="T32" fmla="*/ 10908 w 14951"/>
              <a:gd name="T33" fmla="*/ 2191 h 7645"/>
              <a:gd name="T34" fmla="*/ 11248 w 14951"/>
              <a:gd name="T35" fmla="*/ 2080 h 7645"/>
              <a:gd name="T36" fmla="*/ 11406 w 14951"/>
              <a:gd name="T37" fmla="*/ 1775 h 7645"/>
              <a:gd name="T38" fmla="*/ 11871 w 14951"/>
              <a:gd name="T39" fmla="*/ 897 h 7645"/>
              <a:gd name="T40" fmla="*/ 12508 w 14951"/>
              <a:gd name="T41" fmla="*/ 97 h 7645"/>
              <a:gd name="T42" fmla="*/ 14951 w 14951"/>
              <a:gd name="T43" fmla="*/ 0 h 7645"/>
              <a:gd name="T44" fmla="*/ 12589 w 14951"/>
              <a:gd name="T45" fmla="*/ 1026 h 7645"/>
              <a:gd name="T46" fmla="*/ 12051 w 14951"/>
              <a:gd name="T47" fmla="*/ 1123 h 7645"/>
              <a:gd name="T48" fmla="*/ 11834 w 14951"/>
              <a:gd name="T49" fmla="*/ 2001 h 7645"/>
              <a:gd name="T50" fmla="*/ 11410 w 14951"/>
              <a:gd name="T51" fmla="*/ 2304 h 7645"/>
              <a:gd name="T52" fmla="*/ 11118 w 14951"/>
              <a:gd name="T53" fmla="*/ 2888 h 7645"/>
              <a:gd name="T54" fmla="*/ 10415 w 14951"/>
              <a:gd name="T55" fmla="*/ 3001 h 7645"/>
              <a:gd name="T56" fmla="*/ 10245 w 14951"/>
              <a:gd name="T57" fmla="*/ 3391 h 7645"/>
              <a:gd name="T58" fmla="*/ 9945 w 14951"/>
              <a:gd name="T59" fmla="*/ 3961 h 7645"/>
              <a:gd name="T60" fmla="*/ 9315 w 14951"/>
              <a:gd name="T61" fmla="*/ 4530 h 7645"/>
              <a:gd name="T62" fmla="*/ 8619 w 14951"/>
              <a:gd name="T63" fmla="*/ 4599 h 7645"/>
              <a:gd name="T64" fmla="*/ 8487 w 14951"/>
              <a:gd name="T65" fmla="*/ 4806 h 7645"/>
              <a:gd name="T66" fmla="*/ 6970 w 14951"/>
              <a:gd name="T67" fmla="*/ 5752 h 7645"/>
              <a:gd name="T68" fmla="*/ 5843 w 14951"/>
              <a:gd name="T69" fmla="*/ 5921 h 7645"/>
              <a:gd name="T70" fmla="*/ 5630 w 14951"/>
              <a:gd name="T71" fmla="*/ 6039 h 7645"/>
              <a:gd name="T72" fmla="*/ 5477 w 14951"/>
              <a:gd name="T73" fmla="*/ 6325 h 7645"/>
              <a:gd name="T74" fmla="*/ 5134 w 14951"/>
              <a:gd name="T75" fmla="*/ 6607 h 7645"/>
              <a:gd name="T76" fmla="*/ 4128 w 14951"/>
              <a:gd name="T77" fmla="*/ 6833 h 7645"/>
              <a:gd name="T78" fmla="*/ 2953 w 14951"/>
              <a:gd name="T79" fmla="*/ 6916 h 7645"/>
              <a:gd name="T80" fmla="*/ 2803 w 14951"/>
              <a:gd name="T81" fmla="*/ 7192 h 7645"/>
              <a:gd name="T82" fmla="*/ 1404 w 14951"/>
              <a:gd name="T83" fmla="*/ 7412 h 7645"/>
              <a:gd name="T84" fmla="*/ 1260 w 14951"/>
              <a:gd name="T85" fmla="*/ 7532 h 7645"/>
              <a:gd name="T86" fmla="*/ 0 w 14951"/>
              <a:gd name="T87" fmla="*/ 7645 h 7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51" h="7645">
                <a:moveTo>
                  <a:pt x="0" y="7419"/>
                </a:moveTo>
                <a:lnTo>
                  <a:pt x="1050" y="7419"/>
                </a:lnTo>
                <a:lnTo>
                  <a:pt x="1050" y="7300"/>
                </a:lnTo>
                <a:lnTo>
                  <a:pt x="1050" y="7187"/>
                </a:lnTo>
                <a:lnTo>
                  <a:pt x="1154" y="7187"/>
                </a:lnTo>
                <a:lnTo>
                  <a:pt x="1283" y="7187"/>
                </a:lnTo>
                <a:lnTo>
                  <a:pt x="1371" y="7022"/>
                </a:lnTo>
                <a:lnTo>
                  <a:pt x="1402" y="6967"/>
                </a:lnTo>
                <a:lnTo>
                  <a:pt x="1463" y="6967"/>
                </a:lnTo>
                <a:lnTo>
                  <a:pt x="2723" y="6967"/>
                </a:lnTo>
                <a:lnTo>
                  <a:pt x="2771" y="6775"/>
                </a:lnTo>
                <a:lnTo>
                  <a:pt x="2792" y="6691"/>
                </a:lnTo>
                <a:lnTo>
                  <a:pt x="2872" y="6691"/>
                </a:lnTo>
                <a:lnTo>
                  <a:pt x="3946" y="6691"/>
                </a:lnTo>
                <a:lnTo>
                  <a:pt x="4003" y="6465"/>
                </a:lnTo>
                <a:lnTo>
                  <a:pt x="4023" y="6382"/>
                </a:lnTo>
                <a:lnTo>
                  <a:pt x="4104" y="6382"/>
                </a:lnTo>
                <a:lnTo>
                  <a:pt x="4972" y="6382"/>
                </a:lnTo>
                <a:lnTo>
                  <a:pt x="5022" y="6184"/>
                </a:lnTo>
                <a:lnTo>
                  <a:pt x="5043" y="6101"/>
                </a:lnTo>
                <a:lnTo>
                  <a:pt x="5124" y="6101"/>
                </a:lnTo>
                <a:lnTo>
                  <a:pt x="5397" y="6101"/>
                </a:lnTo>
                <a:lnTo>
                  <a:pt x="5442" y="5919"/>
                </a:lnTo>
                <a:lnTo>
                  <a:pt x="5459" y="5856"/>
                </a:lnTo>
                <a:lnTo>
                  <a:pt x="5517" y="5839"/>
                </a:lnTo>
                <a:lnTo>
                  <a:pt x="5654" y="5799"/>
                </a:lnTo>
                <a:lnTo>
                  <a:pt x="5702" y="5611"/>
                </a:lnTo>
                <a:lnTo>
                  <a:pt x="5723" y="5528"/>
                </a:lnTo>
                <a:lnTo>
                  <a:pt x="5804" y="5528"/>
                </a:lnTo>
                <a:lnTo>
                  <a:pt x="6808" y="5528"/>
                </a:lnTo>
                <a:lnTo>
                  <a:pt x="7025" y="4664"/>
                </a:lnTo>
                <a:lnTo>
                  <a:pt x="7045" y="4580"/>
                </a:lnTo>
                <a:lnTo>
                  <a:pt x="7126" y="4580"/>
                </a:lnTo>
                <a:lnTo>
                  <a:pt x="8407" y="4580"/>
                </a:lnTo>
                <a:lnTo>
                  <a:pt x="8438" y="4458"/>
                </a:lnTo>
                <a:lnTo>
                  <a:pt x="8459" y="4374"/>
                </a:lnTo>
                <a:lnTo>
                  <a:pt x="8539" y="4374"/>
                </a:lnTo>
                <a:lnTo>
                  <a:pt x="9147" y="4374"/>
                </a:lnTo>
                <a:lnTo>
                  <a:pt x="9368" y="3806"/>
                </a:lnTo>
                <a:lnTo>
                  <a:pt x="9394" y="3737"/>
                </a:lnTo>
                <a:lnTo>
                  <a:pt x="9464" y="3737"/>
                </a:lnTo>
                <a:lnTo>
                  <a:pt x="9734" y="3737"/>
                </a:lnTo>
                <a:lnTo>
                  <a:pt x="9734" y="3278"/>
                </a:lnTo>
                <a:lnTo>
                  <a:pt x="9734" y="3166"/>
                </a:lnTo>
                <a:lnTo>
                  <a:pt x="9840" y="3166"/>
                </a:lnTo>
                <a:lnTo>
                  <a:pt x="10162" y="3166"/>
                </a:lnTo>
                <a:lnTo>
                  <a:pt x="10230" y="2862"/>
                </a:lnTo>
                <a:lnTo>
                  <a:pt x="10250" y="2776"/>
                </a:lnTo>
                <a:lnTo>
                  <a:pt x="10333" y="2776"/>
                </a:lnTo>
                <a:lnTo>
                  <a:pt x="10908" y="2776"/>
                </a:lnTo>
                <a:lnTo>
                  <a:pt x="10908" y="2191"/>
                </a:lnTo>
                <a:lnTo>
                  <a:pt x="10908" y="2080"/>
                </a:lnTo>
                <a:lnTo>
                  <a:pt x="11014" y="2080"/>
                </a:lnTo>
                <a:lnTo>
                  <a:pt x="11248" y="2080"/>
                </a:lnTo>
                <a:lnTo>
                  <a:pt x="11304" y="1858"/>
                </a:lnTo>
                <a:lnTo>
                  <a:pt x="11325" y="1775"/>
                </a:lnTo>
                <a:lnTo>
                  <a:pt x="11406" y="1775"/>
                </a:lnTo>
                <a:lnTo>
                  <a:pt x="11743" y="1775"/>
                </a:lnTo>
                <a:lnTo>
                  <a:pt x="11857" y="992"/>
                </a:lnTo>
                <a:lnTo>
                  <a:pt x="11871" y="897"/>
                </a:lnTo>
                <a:lnTo>
                  <a:pt x="11961" y="897"/>
                </a:lnTo>
                <a:lnTo>
                  <a:pt x="12394" y="897"/>
                </a:lnTo>
                <a:lnTo>
                  <a:pt x="12508" y="97"/>
                </a:lnTo>
                <a:lnTo>
                  <a:pt x="12522" y="0"/>
                </a:lnTo>
                <a:lnTo>
                  <a:pt x="12612" y="0"/>
                </a:lnTo>
                <a:lnTo>
                  <a:pt x="14951" y="0"/>
                </a:lnTo>
                <a:lnTo>
                  <a:pt x="14951" y="226"/>
                </a:lnTo>
                <a:lnTo>
                  <a:pt x="12703" y="226"/>
                </a:lnTo>
                <a:lnTo>
                  <a:pt x="12589" y="1026"/>
                </a:lnTo>
                <a:lnTo>
                  <a:pt x="12574" y="1123"/>
                </a:lnTo>
                <a:lnTo>
                  <a:pt x="12484" y="1123"/>
                </a:lnTo>
                <a:lnTo>
                  <a:pt x="12051" y="1123"/>
                </a:lnTo>
                <a:lnTo>
                  <a:pt x="11937" y="1905"/>
                </a:lnTo>
                <a:lnTo>
                  <a:pt x="11924" y="2001"/>
                </a:lnTo>
                <a:lnTo>
                  <a:pt x="11834" y="2001"/>
                </a:lnTo>
                <a:lnTo>
                  <a:pt x="11486" y="2001"/>
                </a:lnTo>
                <a:lnTo>
                  <a:pt x="11431" y="2221"/>
                </a:lnTo>
                <a:lnTo>
                  <a:pt x="11410" y="2304"/>
                </a:lnTo>
                <a:lnTo>
                  <a:pt x="11330" y="2304"/>
                </a:lnTo>
                <a:lnTo>
                  <a:pt x="11118" y="2304"/>
                </a:lnTo>
                <a:lnTo>
                  <a:pt x="11118" y="2888"/>
                </a:lnTo>
                <a:lnTo>
                  <a:pt x="11118" y="3001"/>
                </a:lnTo>
                <a:lnTo>
                  <a:pt x="11014" y="3001"/>
                </a:lnTo>
                <a:lnTo>
                  <a:pt x="10415" y="3001"/>
                </a:lnTo>
                <a:lnTo>
                  <a:pt x="10346" y="3305"/>
                </a:lnTo>
                <a:lnTo>
                  <a:pt x="10327" y="3391"/>
                </a:lnTo>
                <a:lnTo>
                  <a:pt x="10245" y="3391"/>
                </a:lnTo>
                <a:lnTo>
                  <a:pt x="9945" y="3391"/>
                </a:lnTo>
                <a:lnTo>
                  <a:pt x="9945" y="3848"/>
                </a:lnTo>
                <a:lnTo>
                  <a:pt x="9945" y="3961"/>
                </a:lnTo>
                <a:lnTo>
                  <a:pt x="9840" y="3961"/>
                </a:lnTo>
                <a:lnTo>
                  <a:pt x="9534" y="3961"/>
                </a:lnTo>
                <a:lnTo>
                  <a:pt x="9315" y="4530"/>
                </a:lnTo>
                <a:lnTo>
                  <a:pt x="9287" y="4599"/>
                </a:lnTo>
                <a:lnTo>
                  <a:pt x="9218" y="4599"/>
                </a:lnTo>
                <a:lnTo>
                  <a:pt x="8619" y="4599"/>
                </a:lnTo>
                <a:lnTo>
                  <a:pt x="8588" y="4723"/>
                </a:lnTo>
                <a:lnTo>
                  <a:pt x="8567" y="4806"/>
                </a:lnTo>
                <a:lnTo>
                  <a:pt x="8487" y="4806"/>
                </a:lnTo>
                <a:lnTo>
                  <a:pt x="7206" y="4806"/>
                </a:lnTo>
                <a:lnTo>
                  <a:pt x="6990" y="5669"/>
                </a:lnTo>
                <a:lnTo>
                  <a:pt x="6970" y="5752"/>
                </a:lnTo>
                <a:lnTo>
                  <a:pt x="6888" y="5752"/>
                </a:lnTo>
                <a:lnTo>
                  <a:pt x="5884" y="5752"/>
                </a:lnTo>
                <a:lnTo>
                  <a:pt x="5843" y="5921"/>
                </a:lnTo>
                <a:lnTo>
                  <a:pt x="5826" y="5983"/>
                </a:lnTo>
                <a:lnTo>
                  <a:pt x="5768" y="6001"/>
                </a:lnTo>
                <a:lnTo>
                  <a:pt x="5630" y="6039"/>
                </a:lnTo>
                <a:lnTo>
                  <a:pt x="5580" y="6242"/>
                </a:lnTo>
                <a:lnTo>
                  <a:pt x="5559" y="6325"/>
                </a:lnTo>
                <a:lnTo>
                  <a:pt x="5477" y="6325"/>
                </a:lnTo>
                <a:lnTo>
                  <a:pt x="5204" y="6325"/>
                </a:lnTo>
                <a:lnTo>
                  <a:pt x="5155" y="6523"/>
                </a:lnTo>
                <a:lnTo>
                  <a:pt x="5134" y="6607"/>
                </a:lnTo>
                <a:lnTo>
                  <a:pt x="5054" y="6607"/>
                </a:lnTo>
                <a:lnTo>
                  <a:pt x="4185" y="6607"/>
                </a:lnTo>
                <a:lnTo>
                  <a:pt x="4128" y="6833"/>
                </a:lnTo>
                <a:lnTo>
                  <a:pt x="4107" y="6916"/>
                </a:lnTo>
                <a:lnTo>
                  <a:pt x="4027" y="6916"/>
                </a:lnTo>
                <a:lnTo>
                  <a:pt x="2953" y="6916"/>
                </a:lnTo>
                <a:lnTo>
                  <a:pt x="2905" y="7108"/>
                </a:lnTo>
                <a:lnTo>
                  <a:pt x="2884" y="7192"/>
                </a:lnTo>
                <a:lnTo>
                  <a:pt x="2803" y="7192"/>
                </a:lnTo>
                <a:lnTo>
                  <a:pt x="1523" y="7192"/>
                </a:lnTo>
                <a:lnTo>
                  <a:pt x="1434" y="7355"/>
                </a:lnTo>
                <a:lnTo>
                  <a:pt x="1404" y="7412"/>
                </a:lnTo>
                <a:lnTo>
                  <a:pt x="1344" y="7412"/>
                </a:lnTo>
                <a:lnTo>
                  <a:pt x="1260" y="7412"/>
                </a:lnTo>
                <a:lnTo>
                  <a:pt x="1260" y="7532"/>
                </a:lnTo>
                <a:lnTo>
                  <a:pt x="1260" y="7645"/>
                </a:lnTo>
                <a:lnTo>
                  <a:pt x="1154" y="7645"/>
                </a:lnTo>
                <a:lnTo>
                  <a:pt x="0" y="7645"/>
                </a:lnTo>
                <a:lnTo>
                  <a:pt x="0" y="7419"/>
                </a:lnTo>
                <a:close/>
              </a:path>
            </a:pathLst>
          </a:custGeom>
          <a:solidFill>
            <a:srgbClr val="33CC33"/>
          </a:solidFill>
          <a:ln>
            <a:noFill/>
          </a:ln>
          <a:effectLst>
            <a:outerShdw dist="35921" dir="2700000" algn="ctr" rotWithShape="0">
              <a:srgbClr val="000066"/>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43" name="Text Box 19"/>
          <p:cNvSpPr txBox="1">
            <a:spLocks noChangeArrowheads="1"/>
          </p:cNvSpPr>
          <p:nvPr/>
        </p:nvSpPr>
        <p:spPr bwMode="auto">
          <a:xfrm>
            <a:off x="7045328" y="2225693"/>
            <a:ext cx="16110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400" b="1" dirty="0">
                <a:solidFill>
                  <a:srgbClr val="FFC000"/>
                </a:solidFill>
                <a:latin typeface="Calibri" panose="020F0502020204030204" pitchFamily="34" charset="0"/>
                <a:ea typeface="Microsoft YaHei" pitchFamily="34" charset="-122"/>
              </a:rPr>
              <a:t> Metabolic </a:t>
            </a:r>
            <a:br>
              <a:rPr lang="en-US" sz="2400" b="1" dirty="0">
                <a:solidFill>
                  <a:srgbClr val="FFC000"/>
                </a:solidFill>
                <a:latin typeface="Calibri" panose="020F0502020204030204" pitchFamily="34" charset="0"/>
                <a:ea typeface="Microsoft YaHei" pitchFamily="34" charset="-122"/>
              </a:rPr>
            </a:br>
            <a:r>
              <a:rPr lang="en-US" sz="2400" b="1" dirty="0">
                <a:solidFill>
                  <a:srgbClr val="FFC000"/>
                </a:solidFill>
                <a:latin typeface="Calibri" panose="020F0502020204030204" pitchFamily="34" charset="0"/>
                <a:ea typeface="Microsoft YaHei" pitchFamily="34" charset="-122"/>
              </a:rPr>
              <a:t> </a:t>
            </a:r>
            <a:r>
              <a:rPr lang="en-US" sz="2400" b="1" u="sng" dirty="0">
                <a:solidFill>
                  <a:srgbClr val="FFC000"/>
                </a:solidFill>
                <a:latin typeface="Calibri" panose="020F0502020204030204" pitchFamily="34" charset="0"/>
                <a:ea typeface="Microsoft YaHei" pitchFamily="34" charset="-122"/>
              </a:rPr>
              <a:t>Syndrome</a:t>
            </a:r>
            <a:endParaRPr lang="en-US" sz="2400" b="1" u="sng" dirty="0">
              <a:solidFill>
                <a:srgbClr val="EAD86C"/>
              </a:solidFill>
              <a:latin typeface="Calibri" panose="020F0502020204030204" pitchFamily="34" charset="0"/>
              <a:ea typeface="Microsoft YaHei" pitchFamily="34" charset="-122"/>
            </a:endParaRPr>
          </a:p>
        </p:txBody>
      </p:sp>
      <p:sp>
        <p:nvSpPr>
          <p:cNvPr id="948244" name="Text Box 20"/>
          <p:cNvSpPr txBox="1">
            <a:spLocks noChangeArrowheads="1"/>
          </p:cNvSpPr>
          <p:nvPr/>
        </p:nvSpPr>
        <p:spPr bwMode="auto">
          <a:xfrm>
            <a:off x="7761297" y="4335463"/>
            <a:ext cx="526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latin typeface="Calibri" panose="020F0502020204030204" pitchFamily="34" charset="0"/>
                <a:ea typeface="Microsoft YaHei" pitchFamily="34" charset="-122"/>
              </a:rPr>
              <a:t>NO</a:t>
            </a:r>
          </a:p>
        </p:txBody>
      </p:sp>
      <p:sp>
        <p:nvSpPr>
          <p:cNvPr id="948245" name="Text Box 21"/>
          <p:cNvSpPr txBox="1">
            <a:spLocks noChangeArrowheads="1"/>
          </p:cNvSpPr>
          <p:nvPr/>
        </p:nvSpPr>
        <p:spPr bwMode="auto">
          <a:xfrm>
            <a:off x="1943101" y="2009793"/>
            <a:ext cx="4378763"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70000"/>
              </a:spcBef>
              <a:spcAft>
                <a:spcPct val="0"/>
              </a:spcAft>
              <a:defRPr/>
            </a:pPr>
            <a:r>
              <a:rPr lang="en-US" sz="2400" b="1">
                <a:solidFill>
                  <a:srgbClr val="FFFFFF"/>
                </a:solidFill>
                <a:latin typeface="Calibri" panose="020F0502020204030204" pitchFamily="34" charset="0"/>
                <a:ea typeface="Microsoft YaHei" pitchFamily="34" charset="-122"/>
              </a:rPr>
              <a:t>Cardiovascular Disease Mortality</a:t>
            </a:r>
          </a:p>
          <a:p>
            <a:pPr eaLnBrk="0" fontAlgn="base" hangingPunct="0">
              <a:spcBef>
                <a:spcPct val="70000"/>
              </a:spcBef>
              <a:spcAft>
                <a:spcPct val="0"/>
              </a:spcAft>
              <a:defRPr/>
            </a:pPr>
            <a:r>
              <a:rPr lang="en-US" sz="2400" b="1">
                <a:solidFill>
                  <a:srgbClr val="FFFFFF"/>
                </a:solidFill>
                <a:latin typeface="Calibri" panose="020F0502020204030204" pitchFamily="34" charset="0"/>
                <a:ea typeface="Microsoft YaHei" pitchFamily="34" charset="-122"/>
              </a:rPr>
              <a:t>RR (95% CI), 3.55 (1.98</a:t>
            </a:r>
            <a:r>
              <a:rPr lang="en-US" sz="2400" b="1">
                <a:solidFill>
                  <a:srgbClr val="FFFFFF"/>
                </a:solidFill>
                <a:latin typeface="Calibri" panose="020F0502020204030204" pitchFamily="34" charset="0"/>
                <a:ea typeface="Microsoft YaHei" pitchFamily="34" charset="-122"/>
                <a:cs typeface="Arial" charset="0"/>
              </a:rPr>
              <a:t>–</a:t>
            </a:r>
            <a:r>
              <a:rPr lang="en-US" sz="2400" b="1">
                <a:solidFill>
                  <a:srgbClr val="FFFFFF"/>
                </a:solidFill>
                <a:latin typeface="Calibri" panose="020F0502020204030204" pitchFamily="34" charset="0"/>
                <a:ea typeface="Microsoft YaHei" pitchFamily="34" charset="-122"/>
              </a:rPr>
              <a:t>6.43)</a:t>
            </a:r>
          </a:p>
        </p:txBody>
      </p:sp>
      <p:grpSp>
        <p:nvGrpSpPr>
          <p:cNvPr id="42004" name="Group 22"/>
          <p:cNvGrpSpPr>
            <a:grpSpLocks/>
          </p:cNvGrpSpPr>
          <p:nvPr/>
        </p:nvGrpSpPr>
        <p:grpSpPr bwMode="auto">
          <a:xfrm>
            <a:off x="1558927" y="5370531"/>
            <a:ext cx="5621338" cy="142875"/>
            <a:chOff x="976" y="3383"/>
            <a:chExt cx="3541" cy="90"/>
          </a:xfrm>
        </p:grpSpPr>
        <p:sp>
          <p:nvSpPr>
            <p:cNvPr id="948247" name="Line 23"/>
            <p:cNvSpPr>
              <a:spLocks noChangeShapeType="1"/>
            </p:cNvSpPr>
            <p:nvPr/>
          </p:nvSpPr>
          <p:spPr bwMode="auto">
            <a:xfrm>
              <a:off x="976" y="3383"/>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48" name="Line 24"/>
            <p:cNvSpPr>
              <a:spLocks noChangeShapeType="1"/>
            </p:cNvSpPr>
            <p:nvPr/>
          </p:nvSpPr>
          <p:spPr bwMode="auto">
            <a:xfrm>
              <a:off x="1566" y="3383"/>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49" name="Line 25"/>
            <p:cNvSpPr>
              <a:spLocks noChangeShapeType="1"/>
            </p:cNvSpPr>
            <p:nvPr/>
          </p:nvSpPr>
          <p:spPr bwMode="auto">
            <a:xfrm>
              <a:off x="2156" y="3383"/>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50" name="Line 26"/>
            <p:cNvSpPr>
              <a:spLocks noChangeShapeType="1"/>
            </p:cNvSpPr>
            <p:nvPr/>
          </p:nvSpPr>
          <p:spPr bwMode="auto">
            <a:xfrm>
              <a:off x="3336" y="3394"/>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51" name="Line 27"/>
            <p:cNvSpPr>
              <a:spLocks noChangeShapeType="1"/>
            </p:cNvSpPr>
            <p:nvPr/>
          </p:nvSpPr>
          <p:spPr bwMode="auto">
            <a:xfrm>
              <a:off x="4517" y="3394"/>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52" name="Line 28"/>
            <p:cNvSpPr>
              <a:spLocks noChangeShapeType="1"/>
            </p:cNvSpPr>
            <p:nvPr/>
          </p:nvSpPr>
          <p:spPr bwMode="auto">
            <a:xfrm>
              <a:off x="2746" y="3383"/>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sp>
          <p:nvSpPr>
            <p:cNvPr id="948253" name="Line 29"/>
            <p:cNvSpPr>
              <a:spLocks noChangeShapeType="1"/>
            </p:cNvSpPr>
            <p:nvPr/>
          </p:nvSpPr>
          <p:spPr bwMode="auto">
            <a:xfrm>
              <a:off x="3926" y="3383"/>
              <a:ext cx="0" cy="79"/>
            </a:xfrm>
            <a:prstGeom prst="line">
              <a:avLst/>
            </a:prstGeom>
            <a:noFill/>
            <a:ln w="1905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it-IT" sz="2900" b="1">
                <a:solidFill>
                  <a:srgbClr val="FFFFFF"/>
                </a:solidFill>
                <a:latin typeface="Calibri" panose="020F0502020204030204" pitchFamily="34" charset="0"/>
                <a:ea typeface="Microsoft YaHei" pitchFamily="34" charset="-122"/>
              </a:endParaRPr>
            </a:p>
          </p:txBody>
        </p:sp>
      </p:grpSp>
      <p:sp>
        <p:nvSpPr>
          <p:cNvPr id="948254" name="Text Box 30"/>
          <p:cNvSpPr txBox="1">
            <a:spLocks noChangeArrowheads="1"/>
          </p:cNvSpPr>
          <p:nvPr/>
        </p:nvSpPr>
        <p:spPr bwMode="auto">
          <a:xfrm>
            <a:off x="3194051" y="5462446"/>
            <a:ext cx="4159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4</a:t>
            </a:r>
          </a:p>
        </p:txBody>
      </p:sp>
      <p:sp>
        <p:nvSpPr>
          <p:cNvPr id="948255" name="Text Box 31"/>
          <p:cNvSpPr txBox="1">
            <a:spLocks noChangeArrowheads="1"/>
          </p:cNvSpPr>
          <p:nvPr/>
        </p:nvSpPr>
        <p:spPr bwMode="auto">
          <a:xfrm>
            <a:off x="5918208" y="5462438"/>
            <a:ext cx="6318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60000"/>
              </a:spcBef>
              <a:spcAft>
                <a:spcPct val="0"/>
              </a:spcAft>
              <a:defRPr/>
            </a:pPr>
            <a:r>
              <a:rPr lang="en-US" sz="2600" b="1">
                <a:solidFill>
                  <a:srgbClr val="FFFFFF"/>
                </a:solidFill>
                <a:latin typeface="Calibri" panose="020F0502020204030204" pitchFamily="34" charset="0"/>
                <a:ea typeface="Microsoft YaHei" pitchFamily="34" charset="-122"/>
              </a:rPr>
              <a:t>10</a:t>
            </a:r>
          </a:p>
        </p:txBody>
      </p:sp>
    </p:spTree>
    <p:extLst>
      <p:ext uri="{BB962C8B-B14F-4D97-AF65-F5344CB8AC3E}">
        <p14:creationId xmlns:p14="http://schemas.microsoft.com/office/powerpoint/2010/main" val="163340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ttangolo 90"/>
          <p:cNvSpPr/>
          <p:nvPr/>
        </p:nvSpPr>
        <p:spPr>
          <a:xfrm>
            <a:off x="0" y="1694993"/>
            <a:ext cx="9036496" cy="5109091"/>
          </a:xfrm>
          <a:prstGeom prst="rect">
            <a:avLst/>
          </a:prstGeom>
        </p:spPr>
        <p:txBody>
          <a:bodyPr wrap="square">
            <a:spAutoFit/>
          </a:bodyPr>
          <a:lstStyle/>
          <a:p>
            <a:endParaRPr lang="en-US" b="1" dirty="0">
              <a:solidFill>
                <a:srgbClr val="FFFFFF"/>
              </a:solidFill>
              <a:latin typeface="Calibri" panose="020F0502020204030204" pitchFamily="34" charset="0"/>
            </a:endParaRPr>
          </a:p>
          <a:p>
            <a:pPr algn="ctr"/>
            <a:r>
              <a:rPr lang="en-US" sz="2400" b="1" dirty="0">
                <a:solidFill>
                  <a:srgbClr val="FFFFFF"/>
                </a:solidFill>
                <a:latin typeface="Calibri" panose="020F0502020204030204" pitchFamily="34" charset="0"/>
              </a:rPr>
              <a:t>Data are lacking on the association of MS with clinical outcomes in young adults with AMI. </a:t>
            </a:r>
          </a:p>
          <a:p>
            <a:pPr algn="ctr"/>
            <a:r>
              <a:rPr lang="en-US" sz="2400" b="1" dirty="0">
                <a:solidFill>
                  <a:srgbClr val="FFFFFF"/>
                </a:solidFill>
                <a:latin typeface="Calibri" panose="020F0502020204030204" pitchFamily="34" charset="0"/>
              </a:rPr>
              <a:t>In a retrospective analysis of 2,082 patients with AMI who underwent PCI &lt; 50 years, </a:t>
            </a:r>
            <a:r>
              <a:rPr lang="en-US" sz="2400" b="1" dirty="0">
                <a:solidFill>
                  <a:srgbClr val="66FF33"/>
                </a:solidFill>
                <a:latin typeface="Calibri" panose="020F0502020204030204" pitchFamily="34" charset="0"/>
              </a:rPr>
              <a:t>recurrent AMI (re-AMI) was the highest in young AMI patients with MS </a:t>
            </a:r>
            <a:r>
              <a:rPr lang="en-US" sz="2400" b="1" dirty="0">
                <a:solidFill>
                  <a:srgbClr val="FFC000"/>
                </a:solidFill>
                <a:latin typeface="Calibri" panose="020F0502020204030204" pitchFamily="34" charset="0"/>
              </a:rPr>
              <a:t>(4.8% vs 1.4%, p = 0.03, respectively). </a:t>
            </a:r>
          </a:p>
          <a:p>
            <a:pPr algn="ctr"/>
            <a:r>
              <a:rPr lang="en-US" sz="2400" b="1" dirty="0">
                <a:solidFill>
                  <a:srgbClr val="66FF33"/>
                </a:solidFill>
                <a:latin typeface="Calibri" panose="020F0502020204030204" pitchFamily="34" charset="0"/>
              </a:rPr>
              <a:t>In Kaplan-Meier curve, young AMI patients with MS tend to have highest incidence of re-AMI (p = 0.05). </a:t>
            </a:r>
          </a:p>
          <a:p>
            <a:pPr algn="ctr"/>
            <a:r>
              <a:rPr lang="en-US" sz="2400" b="1" dirty="0">
                <a:solidFill>
                  <a:srgbClr val="FFC000"/>
                </a:solidFill>
                <a:latin typeface="Calibri" panose="020F0502020204030204" pitchFamily="34" charset="0"/>
              </a:rPr>
              <a:t>MetS was an independent predictor of 6-year major cardiac and cerebral events (hazard ratio 3.3, 95% confidence interval 1.073 to 10.283, p = 0.03)</a:t>
            </a:r>
            <a:r>
              <a:rPr lang="en-US" sz="2400" b="1" dirty="0">
                <a:solidFill>
                  <a:srgbClr val="66FF33"/>
                </a:solidFill>
                <a:latin typeface="Calibri" panose="020F0502020204030204" pitchFamily="34" charset="0"/>
              </a:rPr>
              <a:t> and re-AMI (hazard ratio 7.7, 95% confidence interval 1.290 to 45.298, p = 0.02). </a:t>
            </a:r>
          </a:p>
          <a:p>
            <a:pPr algn="ctr"/>
            <a:endParaRPr lang="en-US" sz="2400" b="1" dirty="0">
              <a:solidFill>
                <a:srgbClr val="FFC000"/>
              </a:solidFill>
              <a:latin typeface="Calibri" panose="020F0502020204030204" pitchFamily="34" charset="0"/>
            </a:endParaRPr>
          </a:p>
          <a:p>
            <a:pPr algn="ctr"/>
            <a:r>
              <a:rPr lang="it-IT" sz="2000" b="1" dirty="0" err="1">
                <a:solidFill>
                  <a:srgbClr val="66FF33"/>
                </a:solidFill>
                <a:latin typeface="Calibri" panose="020F0502020204030204" pitchFamily="34" charset="0"/>
              </a:rPr>
              <a:t>Kim</a:t>
            </a:r>
            <a:r>
              <a:rPr lang="it-IT" sz="2000" b="1" dirty="0">
                <a:solidFill>
                  <a:srgbClr val="66FF33"/>
                </a:solidFill>
                <a:latin typeface="Calibri" panose="020F0502020204030204" pitchFamily="34" charset="0"/>
              </a:rPr>
              <a:t> I et al. Am J Cardiol. 2018; 122: 192-8</a:t>
            </a:r>
            <a:endParaRPr lang="en-US" sz="2400" b="1" dirty="0">
              <a:solidFill>
                <a:srgbClr val="FFC000"/>
              </a:solidFill>
              <a:latin typeface="Calibri" panose="020F0502020204030204" pitchFamily="34" charset="0"/>
            </a:endParaRPr>
          </a:p>
        </p:txBody>
      </p:sp>
      <p:sp>
        <p:nvSpPr>
          <p:cNvPr id="92" name="Rettangolo 91"/>
          <p:cNvSpPr/>
          <p:nvPr/>
        </p:nvSpPr>
        <p:spPr>
          <a:xfrm>
            <a:off x="35496" y="296069"/>
            <a:ext cx="9108504" cy="1569660"/>
          </a:xfrm>
          <a:prstGeom prst="rect">
            <a:avLst/>
          </a:prstGeom>
        </p:spPr>
        <p:txBody>
          <a:bodyPr wrap="square">
            <a:spAutoFit/>
          </a:bodyPr>
          <a:lstStyle/>
          <a:p>
            <a:pPr algn="ctr"/>
            <a:r>
              <a:rPr lang="it-IT" sz="3200" b="1" cap="all" dirty="0" err="1">
                <a:solidFill>
                  <a:srgbClr val="FFFF00"/>
                </a:solidFill>
                <a:latin typeface="Calibri" panose="020F0502020204030204" pitchFamily="34" charset="0"/>
              </a:rPr>
              <a:t>Effect</a:t>
            </a:r>
            <a:r>
              <a:rPr lang="it-IT" sz="3200" b="1" cap="all" dirty="0">
                <a:solidFill>
                  <a:srgbClr val="FFFF00"/>
                </a:solidFill>
                <a:latin typeface="Calibri" panose="020F0502020204030204" pitchFamily="34" charset="0"/>
              </a:rPr>
              <a:t> of the Metabolic Syndrome on Outcomes in Patients </a:t>
            </a:r>
            <a:r>
              <a:rPr lang="it-IT" sz="3200" b="1" cap="all" dirty="0" err="1">
                <a:solidFill>
                  <a:srgbClr val="FFFF00"/>
                </a:solidFill>
                <a:latin typeface="Calibri" panose="020F0502020204030204" pitchFamily="34" charset="0"/>
              </a:rPr>
              <a:t>Aged</a:t>
            </a:r>
            <a:r>
              <a:rPr lang="it-IT" sz="3200" b="1" cap="all" dirty="0">
                <a:solidFill>
                  <a:srgbClr val="FFFF00"/>
                </a:solidFill>
                <a:latin typeface="Calibri" panose="020F0502020204030204" pitchFamily="34" charset="0"/>
              </a:rPr>
              <a:t> &lt; 50 Years Versus THOSE &gt; 50 Years With PRIMARY PCI AND RE-AMI </a:t>
            </a:r>
            <a:endParaRPr lang="it-IT"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79215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836712"/>
            <a:ext cx="8352927" cy="5517232"/>
          </a:xfrm>
        </p:spPr>
        <p:txBody>
          <a:bodyPr/>
          <a:lstStyle/>
          <a:p>
            <a:r>
              <a:rPr lang="it-IT" dirty="0">
                <a:solidFill>
                  <a:schemeClr val="tx1"/>
                </a:solidFill>
                <a:latin typeface="Calibri" panose="020F0502020204030204" pitchFamily="34" charset="0"/>
              </a:rPr>
              <a:t>* </a:t>
            </a:r>
            <a:r>
              <a:rPr lang="it-IT" sz="2800" cap="none" dirty="0">
                <a:solidFill>
                  <a:schemeClr val="tx1"/>
                </a:solidFill>
                <a:latin typeface="Calibri" panose="020F0502020204030204" pitchFamily="34" charset="0"/>
              </a:rPr>
              <a:t>La </a:t>
            </a:r>
            <a:r>
              <a:rPr lang="it-IT" sz="2800" cap="none" dirty="0">
                <a:solidFill>
                  <a:srgbClr val="FFC000"/>
                </a:solidFill>
                <a:latin typeface="Calibri" panose="020F0502020204030204" pitchFamily="34" charset="0"/>
              </a:rPr>
              <a:t>SM </a:t>
            </a:r>
            <a:r>
              <a:rPr lang="it-IT" sz="2800" cap="none" dirty="0">
                <a:solidFill>
                  <a:schemeClr val="tx1"/>
                </a:solidFill>
                <a:latin typeface="Calibri" panose="020F0502020204030204" pitchFamily="34" charset="0"/>
              </a:rPr>
              <a:t>è presente in almeno 1/3 della popolazione mondiale, è in aumento (vedi </a:t>
            </a:r>
            <a:r>
              <a:rPr lang="it-IT" sz="2800" cap="none" dirty="0" err="1">
                <a:solidFill>
                  <a:schemeClr val="tx1"/>
                </a:solidFill>
                <a:latin typeface="Calibri" panose="020F0502020204030204" pitchFamily="34" charset="0"/>
              </a:rPr>
              <a:t>EuroAspire</a:t>
            </a:r>
            <a:r>
              <a:rPr lang="it-IT" sz="2800" cap="none" dirty="0">
                <a:solidFill>
                  <a:schemeClr val="tx1"/>
                </a:solidFill>
                <a:latin typeface="Calibri" panose="020F0502020204030204" pitchFamily="34" charset="0"/>
              </a:rPr>
              <a:t> IV) ed è preceduta dalla </a:t>
            </a:r>
            <a:r>
              <a:rPr lang="it-IT" sz="2800" cap="none" dirty="0">
                <a:solidFill>
                  <a:srgbClr val="FFC000"/>
                </a:solidFill>
                <a:latin typeface="Calibri" panose="020F0502020204030204" pitchFamily="34" charset="0"/>
              </a:rPr>
              <a:t>Sindrome da Insulino Resistenza</a:t>
            </a:r>
            <a:br>
              <a:rPr lang="it-IT" sz="2800" cap="none" dirty="0">
                <a:solidFill>
                  <a:srgbClr val="FFC000"/>
                </a:solidFill>
                <a:latin typeface="Calibri" panose="020F0502020204030204" pitchFamily="34" charset="0"/>
              </a:rPr>
            </a:br>
            <a:r>
              <a:rPr lang="it-IT" sz="2800" cap="none" dirty="0">
                <a:solidFill>
                  <a:schemeClr val="tx1"/>
                </a:solidFill>
                <a:latin typeface="Calibri" panose="020F0502020204030204" pitchFamily="34" charset="0"/>
              </a:rPr>
              <a:t>* </a:t>
            </a:r>
            <a:r>
              <a:rPr lang="it-IT" sz="2800" cap="none" dirty="0">
                <a:solidFill>
                  <a:srgbClr val="FFC000"/>
                </a:solidFill>
                <a:latin typeface="Calibri" panose="020F0502020204030204" pitchFamily="34" charset="0"/>
              </a:rPr>
              <a:t>L’Insulino-Resistenza e il tessuto adiposo in eccesso </a:t>
            </a:r>
            <a:r>
              <a:rPr lang="it-IT" sz="2800" cap="none" dirty="0">
                <a:solidFill>
                  <a:schemeClr val="tx1"/>
                </a:solidFill>
                <a:latin typeface="Calibri" panose="020F0502020204030204" pitchFamily="34" charset="0"/>
              </a:rPr>
              <a:t>creano una serie di condizioni fisiopatologiche favorenti l’ATS preclinica e, successivamente, conclamata, con le sue </a:t>
            </a:r>
            <a:r>
              <a:rPr lang="it-IT" sz="2800" cap="none" dirty="0" err="1">
                <a:solidFill>
                  <a:schemeClr val="tx1"/>
                </a:solidFill>
                <a:latin typeface="Calibri" panose="020F0502020204030204" pitchFamily="34" charset="0"/>
              </a:rPr>
              <a:t>classice</a:t>
            </a:r>
            <a:r>
              <a:rPr lang="it-IT" sz="2800" cap="none" dirty="0">
                <a:solidFill>
                  <a:schemeClr val="tx1"/>
                </a:solidFill>
                <a:latin typeface="Calibri" panose="020F0502020204030204" pitchFamily="34" charset="0"/>
              </a:rPr>
              <a:t> complicanze (AMI, Ictus, PAD, etc)</a:t>
            </a:r>
            <a:br>
              <a:rPr lang="it-IT" sz="2800" cap="none" dirty="0">
                <a:solidFill>
                  <a:schemeClr val="tx1"/>
                </a:solidFill>
                <a:latin typeface="Calibri" panose="020F0502020204030204" pitchFamily="34" charset="0"/>
              </a:rPr>
            </a:br>
            <a:r>
              <a:rPr lang="it-IT" sz="2800" cap="none" dirty="0">
                <a:solidFill>
                  <a:schemeClr val="tx1"/>
                </a:solidFill>
                <a:latin typeface="Calibri" panose="020F0502020204030204" pitchFamily="34" charset="0"/>
              </a:rPr>
              <a:t>* </a:t>
            </a:r>
            <a:r>
              <a:rPr lang="it-IT" sz="2800" cap="none" dirty="0">
                <a:solidFill>
                  <a:srgbClr val="FFC000"/>
                </a:solidFill>
                <a:latin typeface="Calibri" panose="020F0502020204030204" pitchFamily="34" charset="0"/>
              </a:rPr>
              <a:t>Anche il microcircolo coronarico è compromesso </a:t>
            </a:r>
            <a:r>
              <a:rPr lang="it-IT" sz="2800" cap="none" dirty="0">
                <a:solidFill>
                  <a:schemeClr val="tx1"/>
                </a:solidFill>
                <a:latin typeface="Calibri" panose="020F0502020204030204" pitchFamily="34" charset="0"/>
              </a:rPr>
              <a:t>nella SM </a:t>
            </a:r>
            <a:r>
              <a:rPr lang="it-IT" sz="2800" cap="none" dirty="0" err="1">
                <a:solidFill>
                  <a:schemeClr val="tx1"/>
                </a:solidFill>
                <a:latin typeface="Calibri" panose="020F0502020204030204" pitchFamily="34" charset="0"/>
              </a:rPr>
              <a:t>ancorquando</a:t>
            </a:r>
            <a:r>
              <a:rPr lang="it-IT" sz="2800" cap="none" dirty="0">
                <a:solidFill>
                  <a:schemeClr val="tx1"/>
                </a:solidFill>
                <a:latin typeface="Calibri" panose="020F0502020204030204" pitchFamily="34" charset="0"/>
              </a:rPr>
              <a:t> i pazienti sono apparentemente asintomatici o </a:t>
            </a:r>
            <a:r>
              <a:rPr lang="it-IT" sz="2800" cap="none" dirty="0" err="1">
                <a:solidFill>
                  <a:schemeClr val="tx1"/>
                </a:solidFill>
                <a:latin typeface="Calibri" panose="020F0502020204030204" pitchFamily="34" charset="0"/>
              </a:rPr>
              <a:t>pauci</a:t>
            </a:r>
            <a:r>
              <a:rPr lang="it-IT" sz="2800" cap="none" dirty="0">
                <a:solidFill>
                  <a:schemeClr val="tx1"/>
                </a:solidFill>
                <a:latin typeface="Calibri" panose="020F0502020204030204" pitchFamily="34" charset="0"/>
              </a:rPr>
              <a:t>-sintomatici</a:t>
            </a:r>
            <a:br>
              <a:rPr lang="it-IT" sz="2800" cap="none" dirty="0">
                <a:solidFill>
                  <a:schemeClr val="tx1"/>
                </a:solidFill>
                <a:latin typeface="Calibri" panose="020F0502020204030204" pitchFamily="34" charset="0"/>
              </a:rPr>
            </a:br>
            <a:r>
              <a:rPr lang="it-IT" sz="2800" cap="none" dirty="0">
                <a:solidFill>
                  <a:schemeClr val="tx1"/>
                </a:solidFill>
                <a:latin typeface="Calibri" panose="020F0502020204030204" pitchFamily="34" charset="0"/>
              </a:rPr>
              <a:t>* </a:t>
            </a:r>
            <a:r>
              <a:rPr lang="it-IT" sz="2800" cap="none" dirty="0">
                <a:solidFill>
                  <a:srgbClr val="FFC000"/>
                </a:solidFill>
                <a:latin typeface="Calibri" panose="020F0502020204030204" pitchFamily="34" charset="0"/>
              </a:rPr>
              <a:t>L’IMA e le complicanze cardiovascolari cerebrali </a:t>
            </a:r>
            <a:r>
              <a:rPr lang="it-IT" sz="2800" cap="none" dirty="0">
                <a:solidFill>
                  <a:schemeClr val="tx1"/>
                </a:solidFill>
                <a:latin typeface="Calibri" panose="020F0502020204030204" pitchFamily="34" charset="0"/>
              </a:rPr>
              <a:t>sono significativamente più frequenti nei pazienti con SM</a:t>
            </a:r>
          </a:p>
        </p:txBody>
      </p:sp>
      <p:sp>
        <p:nvSpPr>
          <p:cNvPr id="3" name="Segnaposto testo 2"/>
          <p:cNvSpPr>
            <a:spLocks noGrp="1"/>
          </p:cNvSpPr>
          <p:nvPr>
            <p:ph type="body" idx="1"/>
          </p:nvPr>
        </p:nvSpPr>
        <p:spPr>
          <a:xfrm>
            <a:off x="683568" y="260648"/>
            <a:ext cx="7772400" cy="636091"/>
          </a:xfrm>
        </p:spPr>
        <p:txBody>
          <a:bodyPr/>
          <a:lstStyle/>
          <a:p>
            <a:pPr algn="ctr"/>
            <a:r>
              <a:rPr lang="it-IT" sz="4000" b="1" dirty="0">
                <a:solidFill>
                  <a:srgbClr val="FFFF00"/>
                </a:solidFill>
                <a:latin typeface="Calibri" panose="020F0502020204030204" pitchFamily="34" charset="0"/>
              </a:rPr>
              <a:t>PRIME CONSIDERAZIONI </a:t>
            </a:r>
          </a:p>
        </p:txBody>
      </p:sp>
    </p:spTree>
    <p:extLst>
      <p:ext uri="{BB962C8B-B14F-4D97-AF65-F5344CB8AC3E}">
        <p14:creationId xmlns:p14="http://schemas.microsoft.com/office/powerpoint/2010/main" val="230451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7" name="Text Box 5"/>
          <p:cNvSpPr txBox="1">
            <a:spLocks noChangeArrowheads="1"/>
          </p:cNvSpPr>
          <p:nvPr/>
        </p:nvSpPr>
        <p:spPr bwMode="auto">
          <a:xfrm>
            <a:off x="44663" y="3961507"/>
            <a:ext cx="9143999" cy="29238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r>
              <a:rPr lang="en-US" sz="2400" b="1" cap="all" dirty="0">
                <a:solidFill>
                  <a:srgbClr val="FFFF00"/>
                </a:solidFill>
                <a:latin typeface="Calibri" panose="020F0502020204030204" pitchFamily="34" charset="0"/>
              </a:rPr>
              <a:t>LETTURA DI SALVATORE NOVO</a:t>
            </a:r>
          </a:p>
          <a:p>
            <a:pPr algn="ctr"/>
            <a:endParaRPr lang="en-US" sz="2400" b="1" cap="all" dirty="0">
              <a:solidFill>
                <a:srgbClr val="FFFF00"/>
              </a:solidFill>
              <a:latin typeface="Calibri" panose="020F0502020204030204" pitchFamily="34" charset="0"/>
            </a:endParaRPr>
          </a:p>
          <a:p>
            <a:pPr algn="ctr"/>
            <a:r>
              <a:rPr lang="en-US" sz="2400" b="1" cap="all" dirty="0">
                <a:solidFill>
                  <a:srgbClr val="FFFF00"/>
                </a:solidFill>
                <a:latin typeface="Calibri" panose="020F0502020204030204" pitchFamily="34" charset="0"/>
              </a:rPr>
              <a:t>SINDROME METABOLICA, </a:t>
            </a:r>
            <a:r>
              <a:rPr lang="en-US" sz="2400" b="1" cap="all" dirty="0" err="1">
                <a:solidFill>
                  <a:srgbClr val="FFFF00"/>
                </a:solidFill>
                <a:latin typeface="Calibri" panose="020F0502020204030204" pitchFamily="34" charset="0"/>
              </a:rPr>
              <a:t>ResistENZA</a:t>
            </a:r>
            <a:r>
              <a:rPr lang="en-US" sz="2400" b="1" cap="all" dirty="0">
                <a:solidFill>
                  <a:srgbClr val="FFFF00"/>
                </a:solidFill>
                <a:latin typeface="Calibri" panose="020F0502020204030204" pitchFamily="34" charset="0"/>
              </a:rPr>
              <a:t> INSULINICA, E </a:t>
            </a:r>
          </a:p>
          <a:p>
            <a:pPr algn="ctr"/>
            <a:r>
              <a:rPr lang="en-US" sz="2400" b="1" cap="all" dirty="0">
                <a:solidFill>
                  <a:srgbClr val="FFFF00"/>
                </a:solidFill>
                <a:latin typeface="Calibri" panose="020F0502020204030204" pitchFamily="34" charset="0"/>
              </a:rPr>
              <a:t>ALTERAZIONI DELL’APPARATO CARDIOVASCOLARE </a:t>
            </a:r>
            <a:endParaRPr lang="it-IT" sz="2400" b="1" dirty="0">
              <a:solidFill>
                <a:srgbClr val="FFFFFF"/>
              </a:solidFill>
              <a:latin typeface="Calibri" panose="020F0502020204030204" pitchFamily="34" charset="0"/>
            </a:endParaRPr>
          </a:p>
          <a:p>
            <a:pPr algn="ctr"/>
            <a:endParaRPr lang="en-US" altLang="ja-JP" sz="2400" b="1" dirty="0">
              <a:solidFill>
                <a:srgbClr val="FFC000"/>
              </a:solidFill>
              <a:latin typeface="Calibri" panose="020F0502020204030204" pitchFamily="34" charset="0"/>
              <a:ea typeface="MS Mincho" panose="02020609040205080304" pitchFamily="49" charset="-128"/>
              <a:cs typeface="Times New Roman" panose="02020603050405020304" pitchFamily="18" charset="0"/>
            </a:endParaRPr>
          </a:p>
          <a:p>
            <a:pPr algn="ctr"/>
            <a:r>
              <a:rPr lang="en-US" altLang="ja-JP" sz="2400" b="1" dirty="0">
                <a:solidFill>
                  <a:srgbClr val="FFC000"/>
                </a:solidFill>
                <a:latin typeface="Calibri" panose="020F0502020204030204" pitchFamily="34" charset="0"/>
                <a:ea typeface="MS Mincho" panose="02020609040205080304" pitchFamily="49" charset="-128"/>
                <a:cs typeface="Times New Roman" panose="02020603050405020304" pitchFamily="18" charset="0"/>
              </a:rPr>
              <a:t>Presentata da M. Di Franco (Palermo)</a:t>
            </a:r>
          </a:p>
          <a:p>
            <a:pPr algn="ctr"/>
            <a:endParaRPr lang="en-US" altLang="ja-JP" sz="2000" b="1" dirty="0">
              <a:solidFill>
                <a:srgbClr val="FFC000"/>
              </a:solidFill>
              <a:latin typeface="Calibri" panose="020F0502020204030204" pitchFamily="34" charset="0"/>
              <a:ea typeface="MS Mincho" panose="02020609040205080304" pitchFamily="49" charset="-128"/>
              <a:cs typeface="Times New Roman" panose="02020603050405020304" pitchFamily="18" charset="0"/>
            </a:endParaRPr>
          </a:p>
          <a:p>
            <a:pPr algn="ctr"/>
            <a:r>
              <a:rPr lang="en-US" altLang="ja-JP" sz="2000" b="1" dirty="0">
                <a:solidFill>
                  <a:srgbClr val="66FF33"/>
                </a:solidFill>
                <a:latin typeface="Calibri" panose="020F0502020204030204" pitchFamily="34" charset="0"/>
                <a:ea typeface="MS Mincho" panose="02020609040205080304" pitchFamily="49" charset="-128"/>
                <a:cs typeface="Times New Roman" panose="02020603050405020304" pitchFamily="18" charset="0"/>
              </a:rPr>
              <a:t>Hilton Giardini Naxos (ME) – 4 Ottobre 2018 – ore 15.30 - 16.00 </a:t>
            </a:r>
            <a:r>
              <a:rPr lang="it-IT" altLang="ja-JP" sz="2000" b="1" dirty="0">
                <a:solidFill>
                  <a:srgbClr val="66FF33"/>
                </a:solidFill>
                <a:latin typeface="Calibri" panose="020F0502020204030204" pitchFamily="34" charset="0"/>
                <a:cs typeface="Arial" panose="020B0604020202020204" pitchFamily="34" charset="0"/>
              </a:rPr>
              <a:t> </a:t>
            </a:r>
          </a:p>
        </p:txBody>
      </p:sp>
      <p:pic>
        <p:nvPicPr>
          <p:cNvPr id="159748" name="Picture 4" descr="http://farm4.static.flickr.com/3285/2951497314_63998d2528_o.png"/>
          <p:cNvPicPr>
            <a:picLocks noChangeAspect="1" noChangeArrowheads="1"/>
          </p:cNvPicPr>
          <p:nvPr/>
        </p:nvPicPr>
        <p:blipFill>
          <a:blip r:embed="rId3">
            <a:extLst>
              <a:ext uri="{28A0092B-C50C-407E-A947-70E740481C1C}">
                <a14:useLocalDpi xmlns:a14="http://schemas.microsoft.com/office/drawing/2010/main" val="0"/>
              </a:ext>
            </a:extLst>
          </a:blip>
          <a:srcRect b="33482"/>
          <a:stretch>
            <a:fillRect/>
          </a:stretch>
        </p:blipFill>
        <p:spPr bwMode="auto">
          <a:xfrm>
            <a:off x="7740351" y="-27384"/>
            <a:ext cx="1448311" cy="10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910" y="1060862"/>
            <a:ext cx="9142089" cy="2923877"/>
          </a:xfrm>
          <a:prstGeom prst="rect">
            <a:avLst/>
          </a:prstGeom>
        </p:spPr>
        <p:txBody>
          <a:bodyPr wrap="square">
            <a:spAutoFit/>
          </a:bodyPr>
          <a:lstStyle/>
          <a:p>
            <a:pPr algn="ctr" fontAlgn="base">
              <a:spcBef>
                <a:spcPct val="0"/>
              </a:spcBef>
              <a:spcAft>
                <a:spcPct val="0"/>
              </a:spcAft>
              <a:defRPr/>
            </a:pPr>
            <a:r>
              <a:rPr lang="it-IT" altLang="it-IT" b="1" dirty="0">
                <a:solidFill>
                  <a:srgbClr val="FFFF99">
                    <a:lumMod val="90000"/>
                  </a:srgbClr>
                </a:solidFill>
                <a:latin typeface="Calibri" panose="020F0502020204030204" pitchFamily="34" charset="0"/>
                <a:cs typeface="Arial" panose="020B0604020202020204" pitchFamily="34" charset="0"/>
              </a:rPr>
              <a:t>Università di Palermo    </a:t>
            </a:r>
          </a:p>
          <a:p>
            <a:pPr algn="ctr" fontAlgn="base">
              <a:spcBef>
                <a:spcPct val="0"/>
              </a:spcBef>
              <a:spcAft>
                <a:spcPct val="0"/>
              </a:spcAft>
              <a:defRPr/>
            </a:pPr>
            <a:r>
              <a:rPr lang="it-IT" altLang="it-IT" b="1" dirty="0">
                <a:solidFill>
                  <a:srgbClr val="FFFF99">
                    <a:lumMod val="90000"/>
                  </a:srgbClr>
                </a:solidFill>
                <a:latin typeface="Calibri" panose="020F0502020204030204" pitchFamily="34" charset="0"/>
                <a:cs typeface="Arial" panose="020B0604020202020204" pitchFamily="34" charset="0"/>
              </a:rPr>
              <a:t>Dipartimento di Scienze per la Promozione della Salute (PROSAMI)   </a:t>
            </a:r>
          </a:p>
          <a:p>
            <a:pPr algn="ctr" fontAlgn="base">
              <a:spcBef>
                <a:spcPct val="0"/>
              </a:spcBef>
              <a:spcAft>
                <a:spcPct val="0"/>
              </a:spcAft>
              <a:defRPr/>
            </a:pPr>
            <a:r>
              <a:rPr lang="en-GB" altLang="it-IT" sz="1600" b="1" dirty="0" err="1">
                <a:solidFill>
                  <a:srgbClr val="14F709"/>
                </a:solidFill>
                <a:latin typeface="Calibri" panose="020F0502020204030204" pitchFamily="34" charset="0"/>
                <a:cs typeface="Arial" panose="020B0604020202020204" pitchFamily="34" charset="0"/>
              </a:rPr>
              <a:t>Cattedra</a:t>
            </a:r>
            <a:r>
              <a:rPr lang="en-GB" altLang="it-IT" sz="1600" b="1" dirty="0">
                <a:solidFill>
                  <a:srgbClr val="14F709"/>
                </a:solidFill>
                <a:latin typeface="Calibri" panose="020F0502020204030204" pitchFamily="34" charset="0"/>
                <a:cs typeface="Arial" panose="020B0604020202020204" pitchFamily="34" charset="0"/>
              </a:rPr>
              <a:t> e Scuola di </a:t>
            </a:r>
            <a:r>
              <a:rPr lang="en-GB" altLang="it-IT" sz="1600" b="1" dirty="0" err="1">
                <a:solidFill>
                  <a:srgbClr val="14F709"/>
                </a:solidFill>
                <a:latin typeface="Calibri" panose="020F0502020204030204" pitchFamily="34" charset="0"/>
                <a:cs typeface="Arial" panose="020B0604020202020204" pitchFamily="34" charset="0"/>
              </a:rPr>
              <a:t>Specializzazione</a:t>
            </a:r>
            <a:r>
              <a:rPr lang="en-GB" altLang="it-IT" sz="1600" b="1" dirty="0">
                <a:solidFill>
                  <a:srgbClr val="14F709"/>
                </a:solidFill>
                <a:latin typeface="Calibri" panose="020F0502020204030204" pitchFamily="34" charset="0"/>
                <a:cs typeface="Arial" panose="020B0604020202020204" pitchFamily="34" charset="0"/>
              </a:rPr>
              <a:t> di Malattie dell’Apparato Cardiovascolare    </a:t>
            </a:r>
          </a:p>
          <a:p>
            <a:pPr algn="ctr" fontAlgn="base">
              <a:spcBef>
                <a:spcPct val="0"/>
              </a:spcBef>
              <a:spcAft>
                <a:spcPct val="0"/>
              </a:spcAft>
              <a:defRPr/>
            </a:pPr>
            <a:r>
              <a:rPr lang="en-GB" altLang="it-IT" b="1" dirty="0">
                <a:solidFill>
                  <a:srgbClr val="FFFF00"/>
                </a:solidFill>
                <a:latin typeface="Calibri" panose="020F0502020204030204" pitchFamily="34" charset="0"/>
                <a:cs typeface="Arial" panose="020B0604020202020204" pitchFamily="34" charset="0"/>
              </a:rPr>
              <a:t>Dipartimento di </a:t>
            </a:r>
            <a:r>
              <a:rPr lang="en-GB" altLang="it-IT" b="1" dirty="0" err="1">
                <a:solidFill>
                  <a:srgbClr val="FFFF00"/>
                </a:solidFill>
                <a:latin typeface="Calibri" panose="020F0502020204030204" pitchFamily="34" charset="0"/>
                <a:cs typeface="Arial" panose="020B0604020202020204" pitchFamily="34" charset="0"/>
              </a:rPr>
              <a:t>Emergenza</a:t>
            </a:r>
            <a:r>
              <a:rPr lang="en-GB" altLang="it-IT" b="1" dirty="0">
                <a:solidFill>
                  <a:srgbClr val="FFFF00"/>
                </a:solidFill>
                <a:latin typeface="Calibri" panose="020F0502020204030204" pitchFamily="34" charset="0"/>
                <a:cs typeface="Arial" panose="020B0604020202020204" pitchFamily="34" charset="0"/>
              </a:rPr>
              <a:t> e </a:t>
            </a:r>
            <a:r>
              <a:rPr lang="en-GB" altLang="it-IT" b="1" dirty="0" err="1">
                <a:solidFill>
                  <a:srgbClr val="FFFF00"/>
                </a:solidFill>
                <a:latin typeface="Calibri" panose="020F0502020204030204" pitchFamily="34" charset="0"/>
                <a:cs typeface="Arial" panose="020B0604020202020204" pitchFamily="34" charset="0"/>
              </a:rPr>
              <a:t>Urgenza</a:t>
            </a:r>
            <a:r>
              <a:rPr lang="en-GB" altLang="it-IT" b="1" dirty="0">
                <a:solidFill>
                  <a:srgbClr val="FFFF00"/>
                </a:solidFill>
                <a:latin typeface="Calibri" panose="020F0502020204030204" pitchFamily="34" charset="0"/>
                <a:cs typeface="Arial" panose="020B0604020202020204" pitchFamily="34" charset="0"/>
              </a:rPr>
              <a:t> </a:t>
            </a:r>
          </a:p>
          <a:p>
            <a:pPr algn="ctr" fontAlgn="base">
              <a:spcBef>
                <a:spcPct val="0"/>
              </a:spcBef>
              <a:spcAft>
                <a:spcPct val="0"/>
              </a:spcAft>
              <a:defRPr/>
            </a:pPr>
            <a:r>
              <a:rPr lang="en-GB" altLang="it-IT" sz="1600" b="1" dirty="0">
                <a:solidFill>
                  <a:srgbClr val="14F709"/>
                </a:solidFill>
                <a:latin typeface="Calibri" panose="020F0502020204030204" pitchFamily="34" charset="0"/>
                <a:cs typeface="Arial" panose="020B0604020202020204" pitchFamily="34" charset="0"/>
              </a:rPr>
              <a:t>U.O.C. di </a:t>
            </a:r>
            <a:r>
              <a:rPr lang="en-GB" altLang="it-IT" sz="1600" b="1" dirty="0" err="1">
                <a:solidFill>
                  <a:srgbClr val="14F709"/>
                </a:solidFill>
                <a:latin typeface="Calibri" panose="020F0502020204030204" pitchFamily="34" charset="0"/>
                <a:cs typeface="Arial" panose="020B0604020202020204" pitchFamily="34" charset="0"/>
              </a:rPr>
              <a:t>Cardiologia</a:t>
            </a:r>
            <a:r>
              <a:rPr lang="en-GB" altLang="it-IT" sz="1600" b="1" dirty="0">
                <a:solidFill>
                  <a:srgbClr val="14F709"/>
                </a:solidFill>
                <a:latin typeface="Calibri" panose="020F0502020204030204" pitchFamily="34" charset="0"/>
                <a:cs typeface="Arial" panose="020B0604020202020204" pitchFamily="34" charset="0"/>
              </a:rPr>
              <a:t> con UTIC, </a:t>
            </a:r>
            <a:r>
              <a:rPr lang="en-GB" altLang="it-IT" sz="1600" b="1" dirty="0" err="1">
                <a:solidFill>
                  <a:srgbClr val="14F709"/>
                </a:solidFill>
                <a:latin typeface="Calibri" panose="020F0502020204030204" pitchFamily="34" charset="0"/>
                <a:cs typeface="Arial" panose="020B0604020202020204" pitchFamily="34" charset="0"/>
              </a:rPr>
              <a:t>Emodinamica</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Elettrofisiologia</a:t>
            </a:r>
            <a:r>
              <a:rPr lang="en-GB" altLang="it-IT" sz="1600" b="1" dirty="0">
                <a:solidFill>
                  <a:srgbClr val="14F709"/>
                </a:solidFill>
                <a:latin typeface="Calibri" panose="020F0502020204030204" pitchFamily="34" charset="0"/>
                <a:cs typeface="Arial" panose="020B0604020202020204" pitchFamily="34" charset="0"/>
              </a:rPr>
              <a:t>, </a:t>
            </a:r>
          </a:p>
          <a:p>
            <a:pPr algn="ctr" fontAlgn="base">
              <a:spcBef>
                <a:spcPct val="0"/>
              </a:spcBef>
              <a:spcAft>
                <a:spcPct val="0"/>
              </a:spcAft>
              <a:defRPr/>
            </a:pPr>
            <a:r>
              <a:rPr lang="en-GB" altLang="it-IT" sz="1600" b="1" dirty="0" err="1">
                <a:solidFill>
                  <a:srgbClr val="14F709"/>
                </a:solidFill>
                <a:latin typeface="Calibri" panose="020F0502020204030204" pitchFamily="34" charset="0"/>
                <a:cs typeface="Arial" panose="020B0604020202020204" pitchFamily="34" charset="0"/>
              </a:rPr>
              <a:t>Cardiologia</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Interventistica</a:t>
            </a:r>
            <a:r>
              <a:rPr lang="en-GB" altLang="it-IT" sz="1600" b="1" dirty="0">
                <a:solidFill>
                  <a:srgbClr val="14F709"/>
                </a:solidFill>
                <a:latin typeface="Calibri" panose="020F0502020204030204" pitchFamily="34" charset="0"/>
                <a:cs typeface="Arial" panose="020B0604020202020204" pitchFamily="34" charset="0"/>
              </a:rPr>
              <a:t>  e </a:t>
            </a:r>
            <a:r>
              <a:rPr lang="en-GB" altLang="it-IT" sz="1600" b="1" dirty="0" err="1">
                <a:solidFill>
                  <a:srgbClr val="14F709"/>
                </a:solidFill>
                <a:latin typeface="Calibri" panose="020F0502020204030204" pitchFamily="34" charset="0"/>
                <a:cs typeface="Arial" panose="020B0604020202020204" pitchFamily="34" charset="0"/>
              </a:rPr>
              <a:t>Riabilitazione</a:t>
            </a:r>
            <a:r>
              <a:rPr lang="en-GB" altLang="it-IT" sz="1600" b="1" dirty="0">
                <a:solidFill>
                  <a:srgbClr val="14F709"/>
                </a:solidFill>
                <a:latin typeface="Calibri" panose="020F0502020204030204" pitchFamily="34" charset="0"/>
                <a:cs typeface="Arial" panose="020B0604020202020204" pitchFamily="34" charset="0"/>
              </a:rPr>
              <a:t> Cardiovascolare</a:t>
            </a:r>
          </a:p>
          <a:p>
            <a:pPr algn="ctr" fontAlgn="base">
              <a:spcBef>
                <a:spcPct val="0"/>
              </a:spcBef>
              <a:spcAft>
                <a:spcPct val="0"/>
              </a:spcAft>
              <a:defRPr/>
            </a:pPr>
            <a:r>
              <a:rPr lang="en-GB" altLang="it-IT" sz="1600" b="1" dirty="0">
                <a:solidFill>
                  <a:srgbClr val="14F709"/>
                </a:solidFill>
                <a:latin typeface="Calibri" panose="020F0502020204030204" pitchFamily="34" charset="0"/>
                <a:cs typeface="Arial" panose="020B0604020202020204" pitchFamily="34" charset="0"/>
              </a:rPr>
              <a:t>Centro per la Diagnosi </a:t>
            </a:r>
            <a:r>
              <a:rPr lang="en-GB" altLang="it-IT" sz="1600" b="1" dirty="0" err="1">
                <a:solidFill>
                  <a:srgbClr val="14F709"/>
                </a:solidFill>
                <a:latin typeface="Calibri" panose="020F0502020204030204" pitchFamily="34" charset="0"/>
                <a:cs typeface="Arial" panose="020B0604020202020204" pitchFamily="34" charset="0"/>
              </a:rPr>
              <a:t>Precoce</a:t>
            </a:r>
            <a:r>
              <a:rPr lang="en-GB" altLang="it-IT" sz="1600" b="1" dirty="0">
                <a:solidFill>
                  <a:srgbClr val="14F709"/>
                </a:solidFill>
                <a:latin typeface="Calibri" panose="020F0502020204030204" pitchFamily="34" charset="0"/>
                <a:cs typeface="Arial" panose="020B0604020202020204" pitchFamily="34" charset="0"/>
              </a:rPr>
              <a:t> di </a:t>
            </a:r>
            <a:r>
              <a:rPr lang="en-GB" altLang="it-IT" sz="1600" b="1" dirty="0" err="1">
                <a:solidFill>
                  <a:srgbClr val="14F709"/>
                </a:solidFill>
                <a:latin typeface="Calibri" panose="020F0502020204030204" pitchFamily="34" charset="0"/>
                <a:cs typeface="Arial" panose="020B0604020202020204" pitchFamily="34" charset="0"/>
              </a:rPr>
              <a:t>Aterosclerosi</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Preclinica</a:t>
            </a:r>
            <a:r>
              <a:rPr lang="en-GB" altLang="it-IT" sz="1600" b="1" dirty="0">
                <a:solidFill>
                  <a:srgbClr val="14F709"/>
                </a:solidFill>
                <a:latin typeface="Calibri" panose="020F0502020204030204" pitchFamily="34" charset="0"/>
                <a:cs typeface="Arial" panose="020B0604020202020204" pitchFamily="34" charset="0"/>
              </a:rPr>
              <a:t> e Pluridistrettuale e </a:t>
            </a:r>
          </a:p>
          <a:p>
            <a:pPr algn="ctr" fontAlgn="base">
              <a:spcBef>
                <a:spcPct val="0"/>
              </a:spcBef>
              <a:spcAft>
                <a:spcPct val="0"/>
              </a:spcAft>
              <a:defRPr/>
            </a:pPr>
            <a:r>
              <a:rPr lang="en-GB" altLang="it-IT" sz="1600" b="1" dirty="0">
                <a:solidFill>
                  <a:srgbClr val="14F709"/>
                </a:solidFill>
                <a:latin typeface="Calibri" panose="020F0502020204030204" pitchFamily="34" charset="0"/>
                <a:cs typeface="Arial" panose="020B0604020202020204" pitchFamily="34" charset="0"/>
              </a:rPr>
              <a:t>per la Prevenzione Secondaria delle Malattie </a:t>
            </a:r>
            <a:r>
              <a:rPr lang="en-GB" altLang="it-IT" sz="1600" b="1" dirty="0" err="1">
                <a:solidFill>
                  <a:srgbClr val="14F709"/>
                </a:solidFill>
                <a:latin typeface="Calibri" panose="020F0502020204030204" pitchFamily="34" charset="0"/>
                <a:cs typeface="Arial" panose="020B0604020202020204" pitchFamily="34" charset="0"/>
              </a:rPr>
              <a:t>Cardiovascolari</a:t>
            </a:r>
            <a:r>
              <a:rPr lang="en-GB" altLang="it-IT" sz="1600" b="1" dirty="0">
                <a:solidFill>
                  <a:srgbClr val="14F709"/>
                </a:solidFill>
                <a:latin typeface="Calibri" panose="020F0502020204030204" pitchFamily="34" charset="0"/>
                <a:cs typeface="Arial" panose="020B0604020202020204" pitchFamily="34" charset="0"/>
              </a:rPr>
              <a:t>    </a:t>
            </a:r>
          </a:p>
          <a:p>
            <a:pPr algn="ctr" fontAlgn="base">
              <a:spcBef>
                <a:spcPct val="0"/>
              </a:spcBef>
              <a:spcAft>
                <a:spcPct val="0"/>
              </a:spcAft>
              <a:defRPr/>
            </a:pPr>
            <a:r>
              <a:rPr lang="en-GB" altLang="it-IT" sz="1600" b="1" dirty="0">
                <a:solidFill>
                  <a:srgbClr val="14F709"/>
                </a:solidFill>
                <a:latin typeface="Calibri" panose="020F0502020204030204" pitchFamily="34" charset="0"/>
                <a:cs typeface="Arial" panose="020B0604020202020204" pitchFamily="34" charset="0"/>
              </a:rPr>
              <a:t>Centro di Riferimento </a:t>
            </a:r>
            <a:r>
              <a:rPr lang="en-GB" altLang="it-IT" sz="1600" b="1" dirty="0" err="1">
                <a:solidFill>
                  <a:srgbClr val="14F709"/>
                </a:solidFill>
                <a:latin typeface="Calibri" panose="020F0502020204030204" pitchFamily="34" charset="0"/>
                <a:cs typeface="Arial" panose="020B0604020202020204" pitchFamily="34" charset="0"/>
              </a:rPr>
              <a:t>Regionale</a:t>
            </a:r>
            <a:r>
              <a:rPr lang="en-GB" altLang="it-IT" sz="1600" b="1" dirty="0">
                <a:solidFill>
                  <a:srgbClr val="14F709"/>
                </a:solidFill>
                <a:latin typeface="Calibri" panose="020F0502020204030204" pitchFamily="34" charset="0"/>
                <a:cs typeface="Arial" panose="020B0604020202020204" pitchFamily="34" charset="0"/>
              </a:rPr>
              <a:t> per la Diagnosi e </a:t>
            </a:r>
            <a:r>
              <a:rPr lang="en-GB" altLang="it-IT" sz="1600" b="1" dirty="0" err="1">
                <a:solidFill>
                  <a:srgbClr val="14F709"/>
                </a:solidFill>
                <a:latin typeface="Calibri" panose="020F0502020204030204" pitchFamily="34" charset="0"/>
                <a:cs typeface="Arial" panose="020B0604020202020204" pitchFamily="34" charset="0"/>
              </a:rPr>
              <a:t>Cura</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dell’Insufficienza</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Cardiaca</a:t>
            </a:r>
            <a:r>
              <a:rPr lang="en-GB" altLang="it-IT" sz="1600" b="1" dirty="0">
                <a:solidFill>
                  <a:srgbClr val="14F709"/>
                </a:solidFill>
                <a:latin typeface="Calibri" panose="020F0502020204030204" pitchFamily="34" charset="0"/>
                <a:cs typeface="Arial" panose="020B0604020202020204" pitchFamily="34" charset="0"/>
              </a:rPr>
              <a:t> e per il Trattamento </a:t>
            </a:r>
            <a:r>
              <a:rPr lang="en-GB" altLang="it-IT" sz="1600" b="1" dirty="0" err="1">
                <a:solidFill>
                  <a:srgbClr val="14F709"/>
                </a:solidFill>
                <a:latin typeface="Calibri" panose="020F0502020204030204" pitchFamily="34" charset="0"/>
                <a:cs typeface="Arial" panose="020B0604020202020204" pitchFamily="34" charset="0"/>
              </a:rPr>
              <a:t>dell’Ipertensione</a:t>
            </a:r>
            <a:r>
              <a:rPr lang="en-GB" altLang="it-IT" sz="1600" b="1" dirty="0">
                <a:solidFill>
                  <a:srgbClr val="14F709"/>
                </a:solidFill>
                <a:latin typeface="Calibri" panose="020F0502020204030204" pitchFamily="34" charset="0"/>
                <a:cs typeface="Arial" panose="020B0604020202020204" pitchFamily="34" charset="0"/>
              </a:rPr>
              <a:t> </a:t>
            </a:r>
            <a:r>
              <a:rPr lang="en-GB" altLang="it-IT" sz="1600" b="1" dirty="0" err="1">
                <a:solidFill>
                  <a:srgbClr val="14F709"/>
                </a:solidFill>
                <a:latin typeface="Calibri" panose="020F0502020204030204" pitchFamily="34" charset="0"/>
                <a:cs typeface="Arial" panose="020B0604020202020204" pitchFamily="34" charset="0"/>
              </a:rPr>
              <a:t>Pulmonare</a:t>
            </a:r>
            <a:r>
              <a:rPr lang="en-GB" altLang="it-IT" sz="1600" b="1" dirty="0">
                <a:solidFill>
                  <a:srgbClr val="14F709"/>
                </a:solidFill>
                <a:latin typeface="Calibri" panose="020F0502020204030204" pitchFamily="34" charset="0"/>
                <a:cs typeface="Arial" panose="020B0604020202020204" pitchFamily="34" charset="0"/>
              </a:rPr>
              <a:t>  - A.O.U. Policlinico “Paolo Giaccone” di Palermo </a:t>
            </a:r>
          </a:p>
          <a:p>
            <a:pPr algn="ctr" fontAlgn="base">
              <a:spcBef>
                <a:spcPct val="0"/>
              </a:spcBef>
              <a:spcAft>
                <a:spcPct val="0"/>
              </a:spcAft>
              <a:defRPr/>
            </a:pPr>
            <a:r>
              <a:rPr lang="en-GB" altLang="it-IT" b="1" dirty="0">
                <a:solidFill>
                  <a:srgbClr val="14F709"/>
                </a:solidFill>
                <a:latin typeface="Calibri" panose="020F0502020204030204" pitchFamily="34" charset="0"/>
                <a:cs typeface="Arial" panose="020B0604020202020204" pitchFamily="34" charset="0"/>
              </a:rPr>
              <a:t>Direttore: Prof. Salvatore Novo</a:t>
            </a:r>
            <a:endParaRPr lang="it-IT" b="1" dirty="0">
              <a:solidFill>
                <a:srgbClr val="14F709"/>
              </a:solidFill>
              <a:effectLst>
                <a:outerShdw blurRad="38100" dist="38100" dir="2700000" algn="tl">
                  <a:srgbClr val="000000"/>
                </a:outerShdw>
              </a:effectLst>
              <a:latin typeface="Calibri" panose="020F0502020204030204" pitchFamily="34" charset="0"/>
              <a:ea typeface="ＭＳ Ｐゴシック" pitchFamily="34" charset="-128"/>
              <a:cs typeface="Arial" panose="020B0604020202020204" pitchFamily="34" charset="0"/>
            </a:endParaRPr>
          </a:p>
        </p:txBody>
      </p:sp>
      <p:pic>
        <p:nvPicPr>
          <p:cNvPr id="6" name="Picture 52" descr="logo_a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 y="-27384"/>
            <a:ext cx="1471789" cy="102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804" y="922158"/>
            <a:ext cx="1571456" cy="523220"/>
          </a:xfrm>
          <a:prstGeom prst="rect">
            <a:avLst/>
          </a:prstGeom>
        </p:spPr>
        <p:txBody>
          <a:bodyPr wrap="none">
            <a:spAutoFit/>
          </a:bodyPr>
          <a:lstStyle/>
          <a:p>
            <a:pPr algn="ctr"/>
            <a:r>
              <a:rPr lang="it-IT" altLang="it-IT" sz="1400" b="1" dirty="0">
                <a:solidFill>
                  <a:srgbClr val="FFFF99">
                    <a:lumMod val="90000"/>
                  </a:srgbClr>
                </a:solidFill>
                <a:latin typeface="Calibri" panose="020F0502020204030204" pitchFamily="34" charset="0"/>
                <a:cs typeface="Arial" panose="020B0604020202020204" pitchFamily="34" charset="0"/>
              </a:rPr>
              <a:t>A.O.U.P.   </a:t>
            </a:r>
          </a:p>
          <a:p>
            <a:pPr algn="ctr"/>
            <a:r>
              <a:rPr lang="it-IT" altLang="it-IT" sz="1400" b="1" dirty="0">
                <a:solidFill>
                  <a:srgbClr val="FFFF99">
                    <a:lumMod val="90000"/>
                  </a:srgbClr>
                </a:solidFill>
                <a:latin typeface="Calibri" panose="020F0502020204030204" pitchFamily="34" charset="0"/>
                <a:cs typeface="Arial" panose="020B0604020202020204" pitchFamily="34" charset="0"/>
              </a:rPr>
              <a:t>«Paolo Giaccone»</a:t>
            </a:r>
            <a:endParaRPr lang="it-IT" sz="1200" dirty="0">
              <a:solidFill>
                <a:srgbClr val="FFFFFF"/>
              </a:solidFill>
            </a:endParaRPr>
          </a:p>
        </p:txBody>
      </p:sp>
      <p:sp>
        <p:nvSpPr>
          <p:cNvPr id="3" name="CasellaDiTesto 2"/>
          <p:cNvSpPr txBox="1"/>
          <p:nvPr/>
        </p:nvSpPr>
        <p:spPr>
          <a:xfrm>
            <a:off x="7524328" y="960983"/>
            <a:ext cx="1680267" cy="307777"/>
          </a:xfrm>
          <a:prstGeom prst="rect">
            <a:avLst/>
          </a:prstGeom>
          <a:noFill/>
        </p:spPr>
        <p:txBody>
          <a:bodyPr wrap="none" rtlCol="0">
            <a:spAutoFit/>
          </a:bodyPr>
          <a:lstStyle/>
          <a:p>
            <a:pPr algn="ctr"/>
            <a:r>
              <a:rPr lang="it-IT" sz="1400" b="1" dirty="0">
                <a:solidFill>
                  <a:srgbClr val="FFFF99">
                    <a:lumMod val="90000"/>
                  </a:srgbClr>
                </a:solidFill>
                <a:latin typeface="Calibri" panose="020F0502020204030204" pitchFamily="34" charset="0"/>
              </a:rPr>
              <a:t>«Scuola di Medicina</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676" y="-171400"/>
            <a:ext cx="6323528" cy="1543405"/>
          </a:xfrm>
          <a:prstGeom prst="rect">
            <a:avLst/>
          </a:prstGeom>
        </p:spPr>
      </p:pic>
    </p:spTree>
    <p:extLst>
      <p:ext uri="{BB962C8B-B14F-4D97-AF65-F5344CB8AC3E}">
        <p14:creationId xmlns:p14="http://schemas.microsoft.com/office/powerpoint/2010/main" val="395050422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 name="Diagramma 9"/>
          <p:cNvGraphicFramePr/>
          <p:nvPr>
            <p:extLst>
              <p:ext uri="{D42A27DB-BD31-4B8C-83A1-F6EECF244321}">
                <p14:modId xmlns:p14="http://schemas.microsoft.com/office/powerpoint/2010/main" val="3615135623"/>
              </p:ext>
            </p:extLst>
          </p:nvPr>
        </p:nvGraphicFramePr>
        <p:xfrm>
          <a:off x="0" y="188640"/>
          <a:ext cx="9144000" cy="95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print"/>
          <a:srcRect/>
          <a:stretch>
            <a:fillRect/>
          </a:stretch>
        </p:blipFill>
        <p:spPr bwMode="auto">
          <a:xfrm>
            <a:off x="714348" y="1928802"/>
            <a:ext cx="7507394" cy="2664296"/>
          </a:xfrm>
          <a:prstGeom prst="rect">
            <a:avLst/>
          </a:prstGeom>
          <a:noFill/>
          <a:ln w="9525">
            <a:noFill/>
            <a:miter lim="800000"/>
            <a:headEnd/>
            <a:tailEnd/>
          </a:ln>
        </p:spPr>
      </p:pic>
      <p:sp>
        <p:nvSpPr>
          <p:cNvPr id="9" name="Rettangolo 8"/>
          <p:cNvSpPr/>
          <p:nvPr/>
        </p:nvSpPr>
        <p:spPr>
          <a:xfrm>
            <a:off x="0" y="5517232"/>
            <a:ext cx="9144000" cy="523220"/>
          </a:xfrm>
          <a:prstGeom prst="rect">
            <a:avLst/>
          </a:prstGeom>
        </p:spPr>
        <p:txBody>
          <a:bodyPr wrap="square">
            <a:spAutoFit/>
          </a:bodyPr>
          <a:lstStyle/>
          <a:p>
            <a:pPr algn="ctr"/>
            <a:r>
              <a:rPr lang="it-IT" sz="2800" b="1" dirty="0">
                <a:solidFill>
                  <a:srgbClr val="1F497D">
                    <a:lumMod val="75000"/>
                  </a:srgbClr>
                </a:solidFill>
                <a:latin typeface="Calibri" panose="020F0502020204030204" pitchFamily="34" charset="0"/>
                <a:cs typeface="Times New Roman" pitchFamily="18" charset="0"/>
              </a:rPr>
              <a:t>“INSULIN-RESISTANT CARDIOMYOPATHY”</a:t>
            </a:r>
          </a:p>
        </p:txBody>
      </p:sp>
      <p:sp>
        <p:nvSpPr>
          <p:cNvPr id="11" name="Freccia in giù 10"/>
          <p:cNvSpPr/>
          <p:nvPr/>
        </p:nvSpPr>
        <p:spPr>
          <a:xfrm>
            <a:off x="4427984" y="5085184"/>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pitchFamily="34" charset="0"/>
            </a:endParaRPr>
          </a:p>
        </p:txBody>
      </p:sp>
      <p:sp>
        <p:nvSpPr>
          <p:cNvPr id="12" name="Rettangolo 11"/>
          <p:cNvSpPr/>
          <p:nvPr/>
        </p:nvSpPr>
        <p:spPr>
          <a:xfrm>
            <a:off x="0" y="6143644"/>
            <a:ext cx="9144000" cy="646331"/>
          </a:xfrm>
          <a:prstGeom prst="rect">
            <a:avLst/>
          </a:prstGeom>
        </p:spPr>
        <p:txBody>
          <a:bodyPr>
            <a:spAutoFit/>
          </a:bodyPr>
          <a:lstStyle/>
          <a:p>
            <a:pPr algn="ctr">
              <a:defRPr/>
            </a:pPr>
            <a:r>
              <a:rPr lang="en-US" b="1" dirty="0">
                <a:solidFill>
                  <a:srgbClr val="008080"/>
                </a:solidFill>
                <a:latin typeface="Calibri" panose="020F0502020204030204" pitchFamily="34" charset="0"/>
                <a:cs typeface="Times New Roman" pitchFamily="18" charset="0"/>
              </a:rPr>
              <a:t>Witteles RM, Fowler MB. Insulin-Resistant Cardiomyopathy: Clinical Evidence, Mechanisms, and Treatment Options. JACC 2008; 51: 93-102</a:t>
            </a:r>
            <a:r>
              <a:rPr lang="it-IT" b="1" dirty="0">
                <a:solidFill>
                  <a:srgbClr val="008080"/>
                </a:solidFill>
                <a:latin typeface="Calibri" panose="020F0502020204030204" pitchFamily="34" charset="0"/>
                <a:cs typeface="Times New Roman" pitchFamily="18" charset="0"/>
              </a:rPr>
              <a:t> </a:t>
            </a:r>
          </a:p>
        </p:txBody>
      </p:sp>
      <p:pic>
        <p:nvPicPr>
          <p:cNvPr id="6146" name="Picture 2"/>
          <p:cNvPicPr>
            <a:picLocks noChangeAspect="1" noChangeArrowheads="1"/>
          </p:cNvPicPr>
          <p:nvPr/>
        </p:nvPicPr>
        <p:blipFill>
          <a:blip r:embed="rId9"/>
          <a:srcRect/>
          <a:stretch>
            <a:fillRect/>
          </a:stretch>
        </p:blipFill>
        <p:spPr bwMode="auto">
          <a:xfrm>
            <a:off x="4286248" y="2864558"/>
            <a:ext cx="857256" cy="502529"/>
          </a:xfrm>
          <a:prstGeom prst="rect">
            <a:avLst/>
          </a:prstGeom>
          <a:noFill/>
          <a:ln w="9525">
            <a:noFill/>
            <a:miter lim="800000"/>
            <a:headEnd/>
            <a:tailEnd/>
          </a:ln>
          <a:effectLst/>
        </p:spPr>
      </p:pic>
    </p:spTree>
    <p:extLst>
      <p:ext uri="{BB962C8B-B14F-4D97-AF65-F5344CB8AC3E}">
        <p14:creationId xmlns:p14="http://schemas.microsoft.com/office/powerpoint/2010/main" val="261266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571472" y="1714488"/>
            <a:ext cx="7929617" cy="3862405"/>
          </a:xfrm>
          <a:prstGeom prst="rect">
            <a:avLst/>
          </a:prstGeom>
          <a:noFill/>
          <a:ln w="9525">
            <a:noFill/>
            <a:miter lim="800000"/>
            <a:headEnd/>
            <a:tailEnd/>
          </a:ln>
          <a:effectLst/>
        </p:spPr>
      </p:pic>
      <p:sp>
        <p:nvSpPr>
          <p:cNvPr id="3" name="Rettangolo 2"/>
          <p:cNvSpPr/>
          <p:nvPr/>
        </p:nvSpPr>
        <p:spPr>
          <a:xfrm>
            <a:off x="0" y="6072206"/>
            <a:ext cx="9144048" cy="646331"/>
          </a:xfrm>
          <a:prstGeom prst="rect">
            <a:avLst/>
          </a:prstGeom>
        </p:spPr>
        <p:txBody>
          <a:bodyPr wrap="square">
            <a:spAutoFit/>
          </a:bodyPr>
          <a:lstStyle/>
          <a:p>
            <a:pPr algn="ctr"/>
            <a:r>
              <a:rPr lang="it-IT" b="1" dirty="0" err="1">
                <a:solidFill>
                  <a:srgbClr val="009999"/>
                </a:solidFill>
                <a:latin typeface="Calibri" panose="020F0502020204030204" pitchFamily="34" charset="0"/>
              </a:rPr>
              <a:t>Jia</a:t>
            </a:r>
            <a:r>
              <a:rPr lang="it-IT" b="1" dirty="0">
                <a:solidFill>
                  <a:srgbClr val="009999"/>
                </a:solidFill>
                <a:latin typeface="Calibri" panose="020F0502020204030204" pitchFamily="34" charset="0"/>
              </a:rPr>
              <a:t> G, </a:t>
            </a:r>
            <a:r>
              <a:rPr lang="it-IT" b="1" dirty="0" err="1">
                <a:solidFill>
                  <a:srgbClr val="009999"/>
                </a:solidFill>
                <a:latin typeface="Calibri" panose="020F0502020204030204" pitchFamily="34" charset="0"/>
              </a:rPr>
              <a:t>DeMarco</a:t>
            </a:r>
            <a:r>
              <a:rPr lang="it-IT" b="1" dirty="0">
                <a:solidFill>
                  <a:srgbClr val="009999"/>
                </a:solidFill>
                <a:latin typeface="Calibri" panose="020F0502020204030204" pitchFamily="34" charset="0"/>
              </a:rPr>
              <a:t> VG, </a:t>
            </a:r>
            <a:r>
              <a:rPr lang="it-IT" b="1" dirty="0" err="1">
                <a:solidFill>
                  <a:srgbClr val="009999"/>
                </a:solidFill>
                <a:latin typeface="Calibri" panose="020F0502020204030204" pitchFamily="34" charset="0"/>
              </a:rPr>
              <a:t>Sowers</a:t>
            </a:r>
            <a:r>
              <a:rPr lang="it-IT" b="1" dirty="0">
                <a:solidFill>
                  <a:srgbClr val="009999"/>
                </a:solidFill>
                <a:latin typeface="Calibri" panose="020F0502020204030204" pitchFamily="34" charset="0"/>
              </a:rPr>
              <a:t> JR. </a:t>
            </a:r>
            <a:r>
              <a:rPr lang="it-IT" b="1" dirty="0" err="1">
                <a:solidFill>
                  <a:srgbClr val="009999"/>
                </a:solidFill>
                <a:latin typeface="Calibri" panose="020F0502020204030204" pitchFamily="34" charset="0"/>
              </a:rPr>
              <a:t>Insulin</a:t>
            </a:r>
            <a:r>
              <a:rPr lang="it-IT" b="1" dirty="0">
                <a:solidFill>
                  <a:srgbClr val="009999"/>
                </a:solidFill>
                <a:latin typeface="Calibri" panose="020F0502020204030204" pitchFamily="34" charset="0"/>
              </a:rPr>
              <a:t> </a:t>
            </a:r>
            <a:r>
              <a:rPr lang="it-IT" b="1" dirty="0" err="1">
                <a:solidFill>
                  <a:srgbClr val="009999"/>
                </a:solidFill>
                <a:latin typeface="Calibri" panose="020F0502020204030204" pitchFamily="34" charset="0"/>
              </a:rPr>
              <a:t>resistance</a:t>
            </a:r>
            <a:r>
              <a:rPr lang="it-IT" b="1" dirty="0">
                <a:solidFill>
                  <a:srgbClr val="009999"/>
                </a:solidFill>
                <a:latin typeface="Calibri" panose="020F0502020204030204" pitchFamily="34" charset="0"/>
              </a:rPr>
              <a:t> and </a:t>
            </a:r>
            <a:r>
              <a:rPr lang="it-IT" b="1" dirty="0" err="1">
                <a:solidFill>
                  <a:srgbClr val="009999"/>
                </a:solidFill>
                <a:latin typeface="Calibri" panose="020F0502020204030204" pitchFamily="34" charset="0"/>
              </a:rPr>
              <a:t>hyperinsulinaemia</a:t>
            </a:r>
            <a:r>
              <a:rPr lang="it-IT" b="1" dirty="0">
                <a:solidFill>
                  <a:srgbClr val="009999"/>
                </a:solidFill>
                <a:latin typeface="Calibri" panose="020F0502020204030204" pitchFamily="34" charset="0"/>
              </a:rPr>
              <a:t> in </a:t>
            </a:r>
            <a:r>
              <a:rPr lang="it-IT" b="1" dirty="0" err="1">
                <a:solidFill>
                  <a:srgbClr val="009999"/>
                </a:solidFill>
                <a:latin typeface="Calibri" panose="020F0502020204030204" pitchFamily="34" charset="0"/>
              </a:rPr>
              <a:t>diabetic</a:t>
            </a:r>
            <a:r>
              <a:rPr lang="it-IT" b="1" dirty="0">
                <a:solidFill>
                  <a:srgbClr val="009999"/>
                </a:solidFill>
                <a:latin typeface="Calibri" panose="020F0502020204030204" pitchFamily="34" charset="0"/>
              </a:rPr>
              <a:t> </a:t>
            </a:r>
            <a:r>
              <a:rPr lang="it-IT" b="1" dirty="0" err="1">
                <a:solidFill>
                  <a:srgbClr val="009999"/>
                </a:solidFill>
                <a:latin typeface="Calibri" panose="020F0502020204030204" pitchFamily="34" charset="0"/>
              </a:rPr>
              <a:t>cardiomyopathy</a:t>
            </a:r>
            <a:r>
              <a:rPr lang="it-IT" b="1" dirty="0">
                <a:solidFill>
                  <a:srgbClr val="009999"/>
                </a:solidFill>
                <a:latin typeface="Calibri" panose="020F0502020204030204" pitchFamily="34" charset="0"/>
              </a:rPr>
              <a:t>. </a:t>
            </a:r>
            <a:r>
              <a:rPr lang="it-IT" b="1" i="1" dirty="0">
                <a:solidFill>
                  <a:srgbClr val="009999"/>
                </a:solidFill>
                <a:latin typeface="Calibri" panose="020F0502020204030204" pitchFamily="34" charset="0"/>
              </a:rPr>
              <a:t>Nature </a:t>
            </a:r>
            <a:r>
              <a:rPr lang="it-IT" b="1" i="1" dirty="0" err="1">
                <a:solidFill>
                  <a:srgbClr val="009999"/>
                </a:solidFill>
                <a:latin typeface="Calibri" panose="020F0502020204030204" pitchFamily="34" charset="0"/>
              </a:rPr>
              <a:t>reviews</a:t>
            </a:r>
            <a:r>
              <a:rPr lang="it-IT" b="1" i="1" dirty="0">
                <a:solidFill>
                  <a:srgbClr val="009999"/>
                </a:solidFill>
                <a:latin typeface="Calibri" panose="020F0502020204030204" pitchFamily="34" charset="0"/>
              </a:rPr>
              <a:t> </a:t>
            </a:r>
            <a:r>
              <a:rPr lang="it-IT" b="1" i="1" dirty="0" err="1">
                <a:solidFill>
                  <a:srgbClr val="009999"/>
                </a:solidFill>
                <a:latin typeface="Calibri" panose="020F0502020204030204" pitchFamily="34" charset="0"/>
              </a:rPr>
              <a:t>Endocrinology</a:t>
            </a:r>
            <a:r>
              <a:rPr lang="it-IT" b="1" dirty="0">
                <a:solidFill>
                  <a:srgbClr val="009999"/>
                </a:solidFill>
                <a:latin typeface="Calibri" panose="020F0502020204030204" pitchFamily="34" charset="0"/>
              </a:rPr>
              <a:t>. 2016; 12: 144-53</a:t>
            </a:r>
          </a:p>
        </p:txBody>
      </p:sp>
      <p:sp>
        <p:nvSpPr>
          <p:cNvPr id="4" name="Rettangolo arrotondato 3"/>
          <p:cNvSpPr/>
          <p:nvPr/>
        </p:nvSpPr>
        <p:spPr>
          <a:xfrm>
            <a:off x="17851" y="357166"/>
            <a:ext cx="9126149" cy="9541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ttangolo 4"/>
          <p:cNvSpPr/>
          <p:nvPr/>
        </p:nvSpPr>
        <p:spPr>
          <a:xfrm>
            <a:off x="0" y="357166"/>
            <a:ext cx="9070259" cy="898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it-IT" sz="3200" b="1" dirty="0">
                <a:solidFill>
                  <a:prstClr val="white"/>
                </a:solidFill>
                <a:latin typeface="Calibri" panose="020F0502020204030204" pitchFamily="34" charset="0"/>
                <a:cs typeface="Times New Roman" pitchFamily="18" charset="0"/>
              </a:rPr>
              <a:t>INSULIN RESISTANCE AND IMPARED CARDIAC FUNCTION: PATHOPHYSIOLOGY</a:t>
            </a:r>
          </a:p>
        </p:txBody>
      </p:sp>
    </p:spTree>
    <p:extLst>
      <p:ext uri="{BB962C8B-B14F-4D97-AF65-F5344CB8AC3E}">
        <p14:creationId xmlns:p14="http://schemas.microsoft.com/office/powerpoint/2010/main" val="411816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5457"/>
            <a:ext cx="9144000" cy="3354765"/>
          </a:xfrm>
          <a:prstGeom prst="rect">
            <a:avLst/>
          </a:prstGeom>
        </p:spPr>
        <p:txBody>
          <a:bodyPr wrap="square">
            <a:spAutoFit/>
          </a:bodyPr>
          <a:lstStyle/>
          <a:p>
            <a:pPr algn="ctr"/>
            <a:endParaRPr lang="en-US" sz="2400" b="1" cap="all" dirty="0">
              <a:solidFill>
                <a:srgbClr val="FFFF00"/>
              </a:solidFill>
              <a:latin typeface="Calibri" panose="020F0502020204030204" pitchFamily="34" charset="0"/>
            </a:endParaRPr>
          </a:p>
          <a:p>
            <a:pPr algn="ctr"/>
            <a:r>
              <a:rPr lang="en-US" sz="2400" b="1" cap="all" dirty="0">
                <a:solidFill>
                  <a:srgbClr val="FFFF00"/>
                </a:solidFill>
                <a:latin typeface="Calibri" panose="020F0502020204030204" pitchFamily="34" charset="0"/>
              </a:rPr>
              <a:t>Diabetes mellitus and insulin resistance associate with </a:t>
            </a:r>
            <a:r>
              <a:rPr lang="en-US" sz="2400" b="1" cap="all" dirty="0" err="1">
                <a:solidFill>
                  <a:srgbClr val="FFFF00"/>
                </a:solidFill>
                <a:latin typeface="Calibri" panose="020F0502020204030204" pitchFamily="34" charset="0"/>
              </a:rPr>
              <a:t>lV</a:t>
            </a:r>
            <a:r>
              <a:rPr lang="en-US" sz="2400" b="1" cap="all" dirty="0">
                <a:solidFill>
                  <a:srgbClr val="FFFF00"/>
                </a:solidFill>
                <a:latin typeface="Calibri" panose="020F0502020204030204" pitchFamily="34" charset="0"/>
              </a:rPr>
              <a:t>  shape and torsion by cMR imaging in asymptomatic individuals from the multi-ethnic study of </a:t>
            </a:r>
            <a:r>
              <a:rPr lang="en-US" sz="2400" b="1" cap="all" dirty="0" err="1">
                <a:solidFill>
                  <a:srgbClr val="FFFF00"/>
                </a:solidFill>
                <a:latin typeface="Calibri" panose="020F0502020204030204" pitchFamily="34" charset="0"/>
              </a:rPr>
              <a:t>aTS</a:t>
            </a:r>
            <a:r>
              <a:rPr lang="en-US" sz="2400" b="1" cap="all" dirty="0">
                <a:solidFill>
                  <a:srgbClr val="FFFF00"/>
                </a:solidFill>
                <a:latin typeface="Calibri" panose="020F0502020204030204" pitchFamily="34" charset="0"/>
              </a:rPr>
              <a:t> </a:t>
            </a:r>
            <a:r>
              <a:rPr lang="it-IT" sz="2400" b="1" cap="all" dirty="0">
                <a:solidFill>
                  <a:srgbClr val="FFFFFF"/>
                </a:solidFill>
                <a:latin typeface="Calibri" panose="020F0502020204030204" pitchFamily="34" charset="0"/>
              </a:rPr>
              <a:t> </a:t>
            </a:r>
          </a:p>
          <a:p>
            <a:pPr algn="ctr"/>
            <a:endParaRPr lang="en-US" sz="2000" b="1" dirty="0">
              <a:solidFill>
                <a:srgbClr val="FFC000"/>
              </a:solidFill>
              <a:latin typeface="Calibri" panose="020F0502020204030204" pitchFamily="34" charset="0"/>
            </a:endParaRPr>
          </a:p>
          <a:p>
            <a:pPr algn="ctr"/>
            <a:r>
              <a:rPr lang="en-US" sz="2400" b="1" dirty="0">
                <a:solidFill>
                  <a:srgbClr val="FFC000"/>
                </a:solidFill>
                <a:latin typeface="Calibri" panose="020F0502020204030204" pitchFamily="34" charset="0"/>
              </a:rPr>
              <a:t>METHODS: </a:t>
            </a:r>
            <a:r>
              <a:rPr lang="en-US" sz="2400" b="1" dirty="0">
                <a:solidFill>
                  <a:srgbClr val="66FF33"/>
                </a:solidFill>
                <a:latin typeface="Calibri" panose="020F0502020204030204" pitchFamily="34" charset="0"/>
              </a:rPr>
              <a:t>1476 participants free of clinical CVD </a:t>
            </a:r>
            <a:r>
              <a:rPr lang="en-US" sz="2400" b="1" dirty="0">
                <a:solidFill>
                  <a:srgbClr val="FFFFFF"/>
                </a:solidFill>
                <a:latin typeface="Calibri" panose="020F0502020204030204" pitchFamily="34" charset="0"/>
              </a:rPr>
              <a:t>who underwent CMR in the Multi-Ethnic Study of Atherosclerosis (MESA). LV shape and </a:t>
            </a:r>
            <a:r>
              <a:rPr lang="en-US" sz="2400" b="1" dirty="0">
                <a:solidFill>
                  <a:srgbClr val="FFC000"/>
                </a:solidFill>
                <a:latin typeface="Calibri" panose="020F0502020204030204" pitchFamily="34" charset="0"/>
              </a:rPr>
              <a:t>longitudinal myocardial shortening and torsion </a:t>
            </a:r>
            <a:r>
              <a:rPr lang="en-US" sz="2400" b="1" dirty="0">
                <a:solidFill>
                  <a:srgbClr val="FFFFFF"/>
                </a:solidFill>
                <a:latin typeface="Calibri" panose="020F0502020204030204" pitchFamily="34" charset="0"/>
              </a:rPr>
              <a:t>were </a:t>
            </a:r>
            <a:r>
              <a:rPr lang="en-US" sz="2400" b="1" dirty="0" err="1">
                <a:solidFill>
                  <a:srgbClr val="FFFFFF"/>
                </a:solidFill>
                <a:latin typeface="Calibri" panose="020F0502020204030204" pitchFamily="34" charset="0"/>
              </a:rPr>
              <a:t>assessedas</a:t>
            </a:r>
            <a:r>
              <a:rPr lang="en-US" sz="2400" b="1" dirty="0">
                <a:solidFill>
                  <a:srgbClr val="FFFFFF"/>
                </a:solidFill>
                <a:latin typeface="Calibri" panose="020F0502020204030204" pitchFamily="34" charset="0"/>
              </a:rPr>
              <a:t> well as HOMA-IR for estimation of Insulin Resistance.  </a:t>
            </a:r>
            <a:endParaRPr lang="it-IT" sz="3600" b="1" dirty="0">
              <a:solidFill>
                <a:srgbClr val="FFFF00"/>
              </a:solidFill>
              <a:latin typeface="Calibri" panose="020F0502020204030204" pitchFamily="34" charset="0"/>
            </a:endParaRPr>
          </a:p>
        </p:txBody>
      </p:sp>
      <p:sp>
        <p:nvSpPr>
          <p:cNvPr id="3" name="Rettangolo 2"/>
          <p:cNvSpPr/>
          <p:nvPr/>
        </p:nvSpPr>
        <p:spPr>
          <a:xfrm>
            <a:off x="0" y="3429000"/>
            <a:ext cx="9144000" cy="3662541"/>
          </a:xfrm>
          <a:prstGeom prst="rect">
            <a:avLst/>
          </a:prstGeom>
        </p:spPr>
        <p:txBody>
          <a:bodyPr wrap="square">
            <a:spAutoFit/>
          </a:bodyPr>
          <a:lstStyle/>
          <a:p>
            <a:pPr algn="ctr"/>
            <a:r>
              <a:rPr lang="en-US" sz="2400" b="1" dirty="0">
                <a:solidFill>
                  <a:srgbClr val="FFC000"/>
                </a:solidFill>
                <a:latin typeface="Calibri" panose="020F0502020204030204" pitchFamily="34" charset="0"/>
              </a:rPr>
              <a:t>RESULTS: </a:t>
            </a:r>
            <a:r>
              <a:rPr lang="en-US" sz="2400" b="1" dirty="0">
                <a:solidFill>
                  <a:srgbClr val="FFFFFF"/>
                </a:solidFill>
                <a:latin typeface="Calibri" panose="020F0502020204030204" pitchFamily="34" charset="0"/>
              </a:rPr>
              <a:t>In multiple linear regression, </a:t>
            </a:r>
            <a:r>
              <a:rPr lang="en-US" sz="2400" b="1" dirty="0">
                <a:solidFill>
                  <a:srgbClr val="66FF33"/>
                </a:solidFill>
                <a:latin typeface="Calibri" panose="020F0502020204030204" pitchFamily="34" charset="0"/>
              </a:rPr>
              <a:t>longitudinal shortening was lower in impaired fasting glucose than normal fasting glucose       </a:t>
            </a:r>
            <a:r>
              <a:rPr lang="en-US" sz="2400" b="1" dirty="0">
                <a:solidFill>
                  <a:srgbClr val="FFC000"/>
                </a:solidFill>
                <a:latin typeface="Calibri" panose="020F0502020204030204" pitchFamily="34" charset="0"/>
              </a:rPr>
              <a:t>(0.36% lower vs. NFG, p &lt; 0.05).</a:t>
            </a:r>
          </a:p>
          <a:p>
            <a:pPr algn="ctr"/>
            <a:r>
              <a:rPr lang="en-US" sz="2400" b="1" dirty="0">
                <a:solidFill>
                  <a:srgbClr val="66FF33"/>
                </a:solidFill>
                <a:latin typeface="Calibri" panose="020F0502020204030204" pitchFamily="34" charset="0"/>
              </a:rPr>
              <a:t>Greater log-HOMA IR was associated with lower longitudinal shortening (- 0.26%/index, p &lt; 0.05) and circumferential shortening      (- 0.30%/index, p &lt; 0.05).</a:t>
            </a:r>
            <a:r>
              <a:rPr lang="en-US" sz="2400" b="1" dirty="0">
                <a:solidFill>
                  <a:srgbClr val="FFFFFF"/>
                </a:solidFill>
                <a:latin typeface="Calibri" panose="020F0502020204030204" pitchFamily="34" charset="0"/>
              </a:rPr>
              <a:t> </a:t>
            </a:r>
            <a:r>
              <a:rPr lang="en-US" sz="2400" b="1" dirty="0">
                <a:solidFill>
                  <a:srgbClr val="FFC000"/>
                </a:solidFill>
                <a:latin typeface="Calibri" panose="020F0502020204030204" pitchFamily="34" charset="0"/>
              </a:rPr>
              <a:t>Torsion was positively correlated with log-HOMA-IR until 1.5 of log-HOMA-IR (0.16 °/cm/index, p = 0.030).</a:t>
            </a:r>
          </a:p>
          <a:p>
            <a:pPr algn="ctr"/>
            <a:endParaRPr lang="it-IT" sz="2000" b="1" dirty="0">
              <a:solidFill>
                <a:srgbClr val="66FF33"/>
              </a:solidFill>
              <a:latin typeface="Calibri" panose="020F0502020204030204" pitchFamily="34" charset="0"/>
            </a:endParaRPr>
          </a:p>
          <a:p>
            <a:pPr algn="ctr"/>
            <a:r>
              <a:rPr lang="it-IT" sz="2000" b="1" dirty="0" err="1">
                <a:solidFill>
                  <a:srgbClr val="66FF33"/>
                </a:solidFill>
                <a:latin typeface="Calibri" panose="020F0502020204030204" pitchFamily="34" charset="0"/>
              </a:rPr>
              <a:t>Yoneyama</a:t>
            </a:r>
            <a:r>
              <a:rPr lang="it-IT" sz="2000" b="1" dirty="0">
                <a:solidFill>
                  <a:srgbClr val="66FF33"/>
                </a:solidFill>
                <a:latin typeface="Calibri" panose="020F0502020204030204" pitchFamily="34" charset="0"/>
              </a:rPr>
              <a:t> K et  al. </a:t>
            </a:r>
            <a:r>
              <a:rPr lang="sv-SE" sz="2000" b="1" dirty="0">
                <a:solidFill>
                  <a:srgbClr val="66FF33"/>
                </a:solidFill>
                <a:latin typeface="Calibri" panose="020F0502020204030204" pitchFamily="34" charset="0"/>
              </a:rPr>
              <a:t>J Cardiovasc Magn Reson. 2018; 20: 53</a:t>
            </a:r>
          </a:p>
          <a:p>
            <a:pPr algn="ctr"/>
            <a:endParaRPr lang="en-US" sz="24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96430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129949"/>
            <a:ext cx="9144000" cy="2739211"/>
          </a:xfrm>
          <a:prstGeom prst="rect">
            <a:avLst/>
          </a:prstGeom>
        </p:spPr>
        <p:txBody>
          <a:bodyPr wrap="square">
            <a:spAutoFit/>
          </a:bodyPr>
          <a:lstStyle/>
          <a:p>
            <a:endParaRPr lang="it-IT" sz="2000" b="1" dirty="0">
              <a:solidFill>
                <a:srgbClr val="FFFFFF"/>
              </a:solidFill>
              <a:latin typeface="Calibri" panose="020F0502020204030204" pitchFamily="34" charset="0"/>
            </a:endParaRPr>
          </a:p>
          <a:p>
            <a:pPr algn="ctr"/>
            <a:r>
              <a:rPr lang="it-IT" sz="3600" b="1" cap="all" dirty="0">
                <a:solidFill>
                  <a:srgbClr val="FFFF00"/>
                </a:solidFill>
                <a:latin typeface="Calibri" panose="020F0502020204030204" pitchFamily="34" charset="0"/>
              </a:rPr>
              <a:t>Cardiac </a:t>
            </a:r>
            <a:r>
              <a:rPr lang="it-IT" sz="3600" b="1" cap="all" dirty="0" err="1">
                <a:solidFill>
                  <a:srgbClr val="FFFF00"/>
                </a:solidFill>
                <a:latin typeface="Calibri" panose="020F0502020204030204" pitchFamily="34" charset="0"/>
              </a:rPr>
              <a:t>Autonomic</a:t>
            </a:r>
            <a:r>
              <a:rPr lang="it-IT" sz="3600" b="1" cap="all" dirty="0">
                <a:solidFill>
                  <a:srgbClr val="FFFF00"/>
                </a:solidFill>
                <a:latin typeface="Calibri" panose="020F0502020204030204" pitchFamily="34" charset="0"/>
              </a:rPr>
              <a:t> </a:t>
            </a:r>
            <a:r>
              <a:rPr lang="it-IT" sz="3600" b="1" cap="all" dirty="0" err="1">
                <a:solidFill>
                  <a:srgbClr val="FFFF00"/>
                </a:solidFill>
                <a:latin typeface="Calibri" panose="020F0502020204030204" pitchFamily="34" charset="0"/>
              </a:rPr>
              <a:t>Neuropathy</a:t>
            </a:r>
            <a:r>
              <a:rPr lang="it-IT" sz="3600" b="1" cap="all" dirty="0">
                <a:solidFill>
                  <a:srgbClr val="FFFF00"/>
                </a:solidFill>
                <a:latin typeface="Calibri" panose="020F0502020204030204" pitchFamily="34" charset="0"/>
              </a:rPr>
              <a:t>                 in DIABETES AND METABOLIC SYNDROME: </a:t>
            </a:r>
          </a:p>
          <a:p>
            <a:pPr algn="ctr"/>
            <a:r>
              <a:rPr lang="it-IT" sz="3600" b="1" cap="all" dirty="0">
                <a:solidFill>
                  <a:srgbClr val="FFFF00"/>
                </a:solidFill>
                <a:latin typeface="Calibri" panose="020F0502020204030204" pitchFamily="34" charset="0"/>
              </a:rPr>
              <a:t>A </a:t>
            </a:r>
            <a:r>
              <a:rPr lang="it-IT" sz="3600" b="1" cap="all" dirty="0" err="1">
                <a:solidFill>
                  <a:srgbClr val="FFFF00"/>
                </a:solidFill>
                <a:latin typeface="Calibri" panose="020F0502020204030204" pitchFamily="34" charset="0"/>
              </a:rPr>
              <a:t>Predictor</a:t>
            </a:r>
            <a:r>
              <a:rPr lang="it-IT" sz="3600" b="1" cap="all" dirty="0">
                <a:solidFill>
                  <a:srgbClr val="FFFF00"/>
                </a:solidFill>
                <a:latin typeface="Calibri" panose="020F0502020204030204" pitchFamily="34" charset="0"/>
              </a:rPr>
              <a:t> of Cardiometabolic Events.</a:t>
            </a:r>
          </a:p>
          <a:p>
            <a:endParaRPr lang="it-IT" sz="2000" b="1" dirty="0">
              <a:solidFill>
                <a:srgbClr val="FFFFFF"/>
              </a:solidFill>
              <a:latin typeface="Calibri" panose="020F0502020204030204" pitchFamily="34" charset="0"/>
            </a:endParaRPr>
          </a:p>
          <a:p>
            <a:pPr algn="ctr"/>
            <a:r>
              <a:rPr lang="it-IT" sz="2400" b="1" dirty="0" err="1">
                <a:solidFill>
                  <a:srgbClr val="66FF33"/>
                </a:solidFill>
                <a:latin typeface="Calibri" panose="020F0502020204030204" pitchFamily="34" charset="0"/>
              </a:rPr>
              <a:t>Vinik</a:t>
            </a:r>
            <a:r>
              <a:rPr lang="it-IT" sz="2400" b="1" dirty="0">
                <a:solidFill>
                  <a:srgbClr val="66FF33"/>
                </a:solidFill>
                <a:latin typeface="Calibri" panose="020F0502020204030204" pitchFamily="34" charset="0"/>
              </a:rPr>
              <a:t> AI et al. Front Neurosci. 2018;12: 591 – 6</a:t>
            </a:r>
          </a:p>
        </p:txBody>
      </p:sp>
    </p:spTree>
    <p:extLst>
      <p:ext uri="{BB962C8B-B14F-4D97-AF65-F5344CB8AC3E}">
        <p14:creationId xmlns:p14="http://schemas.microsoft.com/office/powerpoint/2010/main" val="3928127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448178"/>
            <a:ext cx="9144000" cy="2492990"/>
          </a:xfrm>
          <a:prstGeom prst="rect">
            <a:avLst/>
          </a:prstGeom>
        </p:spPr>
        <p:txBody>
          <a:bodyPr wrap="square">
            <a:spAutoFit/>
          </a:bodyPr>
          <a:lstStyle/>
          <a:p>
            <a:pPr algn="ctr"/>
            <a:r>
              <a:rPr lang="it-IT" sz="3600" b="1" cap="all" dirty="0" err="1">
                <a:solidFill>
                  <a:srgbClr val="FFFF11"/>
                </a:solidFill>
                <a:latin typeface="Calibri" panose="020F0502020204030204" pitchFamily="34" charset="0"/>
              </a:rPr>
              <a:t>Determining</a:t>
            </a:r>
            <a:r>
              <a:rPr lang="it-IT" sz="3600" b="1" cap="all" dirty="0">
                <a:solidFill>
                  <a:srgbClr val="FFFF11"/>
                </a:solidFill>
                <a:latin typeface="Calibri" panose="020F0502020204030204" pitchFamily="34" charset="0"/>
              </a:rPr>
              <a:t> </a:t>
            </a:r>
            <a:r>
              <a:rPr lang="it-IT" sz="3600" b="1" cap="all" dirty="0" err="1">
                <a:solidFill>
                  <a:srgbClr val="FFFF11"/>
                </a:solidFill>
                <a:latin typeface="Calibri" panose="020F0502020204030204" pitchFamily="34" charset="0"/>
              </a:rPr>
              <a:t>Factors</a:t>
            </a:r>
            <a:r>
              <a:rPr lang="it-IT" sz="3600" b="1" cap="all" dirty="0">
                <a:solidFill>
                  <a:srgbClr val="FFFF11"/>
                </a:solidFill>
                <a:latin typeface="Calibri" panose="020F0502020204030204" pitchFamily="34" charset="0"/>
              </a:rPr>
              <a:t> of Arterial Stiffness in Subjects with Metabolic Syndrome</a:t>
            </a:r>
          </a:p>
          <a:p>
            <a:pPr algn="ctr"/>
            <a:r>
              <a:rPr lang="it-IT" sz="2400" b="1" dirty="0" err="1">
                <a:solidFill>
                  <a:srgbClr val="66FF33"/>
                </a:solidFill>
                <a:latin typeface="Calibri" panose="020F0502020204030204" pitchFamily="34" charset="0"/>
              </a:rPr>
              <a:t>Cozma</a:t>
            </a:r>
            <a:r>
              <a:rPr lang="it-IT" sz="2400" b="1" dirty="0">
                <a:solidFill>
                  <a:srgbClr val="66FF33"/>
                </a:solidFill>
                <a:latin typeface="Calibri" panose="020F0502020204030204" pitchFamily="34" charset="0"/>
              </a:rPr>
              <a:t> A et al. - Metab </a:t>
            </a:r>
            <a:r>
              <a:rPr lang="it-IT" sz="2400" b="1" dirty="0" err="1">
                <a:solidFill>
                  <a:srgbClr val="66FF33"/>
                </a:solidFill>
                <a:latin typeface="Calibri" panose="020F0502020204030204" pitchFamily="34" charset="0"/>
              </a:rPr>
              <a:t>Syndr</a:t>
            </a:r>
            <a:r>
              <a:rPr lang="it-IT" sz="2400" b="1" dirty="0">
                <a:solidFill>
                  <a:srgbClr val="66FF33"/>
                </a:solidFill>
                <a:latin typeface="Calibri" panose="020F0502020204030204" pitchFamily="34" charset="0"/>
              </a:rPr>
              <a:t> </a:t>
            </a:r>
            <a:r>
              <a:rPr lang="it-IT" sz="2400" b="1" dirty="0" err="1">
                <a:solidFill>
                  <a:srgbClr val="66FF33"/>
                </a:solidFill>
                <a:latin typeface="Calibri" panose="020F0502020204030204" pitchFamily="34" charset="0"/>
              </a:rPr>
              <a:t>Relat</a:t>
            </a:r>
            <a:r>
              <a:rPr lang="it-IT" sz="2400" b="1" dirty="0">
                <a:solidFill>
                  <a:srgbClr val="66FF33"/>
                </a:solidFill>
                <a:latin typeface="Calibri" panose="020F0502020204030204" pitchFamily="34" charset="0"/>
              </a:rPr>
              <a:t> </a:t>
            </a:r>
            <a:r>
              <a:rPr lang="it-IT" sz="2400" b="1" dirty="0" err="1">
                <a:solidFill>
                  <a:srgbClr val="66FF33"/>
                </a:solidFill>
                <a:latin typeface="Calibri" panose="020F0502020204030204" pitchFamily="34" charset="0"/>
              </a:rPr>
              <a:t>Disord</a:t>
            </a:r>
            <a:r>
              <a:rPr lang="it-IT" sz="2400" b="1" dirty="0">
                <a:solidFill>
                  <a:srgbClr val="66FF33"/>
                </a:solidFill>
                <a:latin typeface="Calibri" panose="020F0502020204030204" pitchFamily="34" charset="0"/>
              </a:rPr>
              <a:t>. 2018; </a:t>
            </a:r>
            <a:r>
              <a:rPr lang="it-IT" sz="2400" b="1" dirty="0" err="1">
                <a:solidFill>
                  <a:srgbClr val="66FF33"/>
                </a:solidFill>
                <a:latin typeface="Calibri" panose="020F0502020204030204" pitchFamily="34" charset="0"/>
              </a:rPr>
              <a:t>Sept</a:t>
            </a:r>
            <a:r>
              <a:rPr lang="it-IT" sz="2400" b="1" dirty="0">
                <a:solidFill>
                  <a:srgbClr val="66FF33"/>
                </a:solidFill>
                <a:latin typeface="Calibri" panose="020F0502020204030204" pitchFamily="34" charset="0"/>
              </a:rPr>
              <a:t> 5. doi:10.1089/met.2018 [Epub </a:t>
            </a:r>
            <a:r>
              <a:rPr lang="it-IT" sz="2400" b="1" dirty="0" err="1">
                <a:solidFill>
                  <a:srgbClr val="66FF33"/>
                </a:solidFill>
                <a:latin typeface="Calibri" panose="020F0502020204030204" pitchFamily="34" charset="0"/>
              </a:rPr>
              <a:t>ahead</a:t>
            </a:r>
            <a:r>
              <a:rPr lang="it-IT" sz="2400" b="1" dirty="0">
                <a:solidFill>
                  <a:srgbClr val="66FF33"/>
                </a:solidFill>
                <a:latin typeface="Calibri" panose="020F0502020204030204" pitchFamily="34" charset="0"/>
              </a:rPr>
              <a:t> of </a:t>
            </a:r>
            <a:r>
              <a:rPr lang="it-IT" sz="2400" b="1" dirty="0" err="1">
                <a:solidFill>
                  <a:srgbClr val="66FF33"/>
                </a:solidFill>
                <a:latin typeface="Calibri" panose="020F0502020204030204" pitchFamily="34" charset="0"/>
              </a:rPr>
              <a:t>print</a:t>
            </a:r>
            <a:r>
              <a:rPr lang="it-IT" sz="2400" b="1" dirty="0">
                <a:solidFill>
                  <a:srgbClr val="66FF33"/>
                </a:solidFill>
                <a:latin typeface="Calibri" panose="020F0502020204030204" pitchFamily="34" charset="0"/>
              </a:rPr>
              <a:t>]</a:t>
            </a:r>
          </a:p>
        </p:txBody>
      </p:sp>
    </p:spTree>
    <p:extLst>
      <p:ext uri="{BB962C8B-B14F-4D97-AF65-F5344CB8AC3E}">
        <p14:creationId xmlns:p14="http://schemas.microsoft.com/office/powerpoint/2010/main" val="2671651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545704"/>
            <a:ext cx="7772400" cy="4187552"/>
          </a:xfrm>
        </p:spPr>
        <p:txBody>
          <a:bodyPr/>
          <a:lstStyle/>
          <a:p>
            <a:r>
              <a:rPr lang="it-IT" sz="3600" b="1" dirty="0">
                <a:latin typeface="Calibri" panose="020F0502020204030204" pitchFamily="34" charset="0"/>
              </a:rPr>
              <a:t>NOSTRO INTERESSE A STUDIARE LE ALTERAZIONI PRECOCI DELLA FUNZIONE MIOCARDICA, VASCOLARE E DELLA REATTIVITA’ DEL SISTEMA NERVOSO AUTONOMICO </a:t>
            </a:r>
            <a:r>
              <a:rPr lang="it-IT" sz="3600" b="1" dirty="0">
                <a:solidFill>
                  <a:srgbClr val="FFFF99"/>
                </a:solidFill>
                <a:latin typeface="Calibri" panose="020F0502020204030204" pitchFamily="34" charset="0"/>
              </a:rPr>
              <a:t>SIMPATICO </a:t>
            </a:r>
            <a:r>
              <a:rPr lang="it-IT" sz="3600" b="1" dirty="0">
                <a:latin typeface="Calibri" panose="020F0502020204030204" pitchFamily="34" charset="0"/>
              </a:rPr>
              <a:t>IN SOGGETTI APPARENTEMNENTE SANI </a:t>
            </a:r>
            <a:r>
              <a:rPr lang="it-IT" sz="3600" b="1" dirty="0">
                <a:solidFill>
                  <a:srgbClr val="FFC000"/>
                </a:solidFill>
                <a:latin typeface="Calibri" panose="020F0502020204030204" pitchFamily="34" charset="0"/>
              </a:rPr>
              <a:t>MA CON INSULINA RESISTENZA</a:t>
            </a:r>
          </a:p>
        </p:txBody>
      </p:sp>
    </p:spTree>
    <p:extLst>
      <p:ext uri="{BB962C8B-B14F-4D97-AF65-F5344CB8AC3E}">
        <p14:creationId xmlns:p14="http://schemas.microsoft.com/office/powerpoint/2010/main" val="127470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uppo 1"/>
          <p:cNvGrpSpPr>
            <a:grpSpLocks/>
          </p:cNvGrpSpPr>
          <p:nvPr/>
        </p:nvGrpSpPr>
        <p:grpSpPr bwMode="auto">
          <a:xfrm>
            <a:off x="0" y="0"/>
            <a:ext cx="9144000" cy="765175"/>
            <a:chOff x="0" y="52"/>
            <a:chExt cx="6048672" cy="936000"/>
          </a:xfrm>
        </p:grpSpPr>
        <p:sp>
          <p:nvSpPr>
            <p:cNvPr id="3" name="Rettangolo arrotondato 2"/>
            <p:cNvSpPr/>
            <p:nvPr/>
          </p:nvSpPr>
          <p:spPr>
            <a:xfrm>
              <a:off x="0" y="52"/>
              <a:ext cx="6048672" cy="936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ttangolo 3"/>
            <p:cNvSpPr/>
            <p:nvPr/>
          </p:nvSpPr>
          <p:spPr>
            <a:xfrm>
              <a:off x="46205" y="188418"/>
              <a:ext cx="5956262" cy="701028"/>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Bef>
                  <a:spcPct val="0"/>
                </a:spcBef>
                <a:spcAft>
                  <a:spcPct val="35000"/>
                </a:spcAft>
                <a:defRPr/>
              </a:pPr>
              <a:r>
                <a:rPr lang="it-IT" sz="3600" b="1" dirty="0">
                  <a:solidFill>
                    <a:prstClr val="white"/>
                  </a:solidFill>
                  <a:latin typeface="Calibri" panose="020F0502020204030204" pitchFamily="34" charset="0"/>
                  <a:cs typeface="Times New Roman" pitchFamily="18" charset="0"/>
                </a:rPr>
                <a:t>AIM OF OUR STUDY </a:t>
              </a:r>
            </a:p>
          </p:txBody>
        </p:sp>
      </p:grpSp>
      <p:sp>
        <p:nvSpPr>
          <p:cNvPr id="6" name="Rettangolo arrotondato 5"/>
          <p:cNvSpPr/>
          <p:nvPr/>
        </p:nvSpPr>
        <p:spPr>
          <a:xfrm>
            <a:off x="1042988" y="908050"/>
            <a:ext cx="7273925" cy="2449513"/>
          </a:xfrm>
          <a:prstGeom prst="roundRect">
            <a:avLst/>
          </a:prstGeom>
        </p:spPr>
        <p:style>
          <a:lnRef idx="1">
            <a:schemeClr val="accent1"/>
          </a:lnRef>
          <a:fillRef idx="2">
            <a:schemeClr val="accent1"/>
          </a:fillRef>
          <a:effectRef idx="1">
            <a:schemeClr val="accent1"/>
          </a:effectRef>
          <a:fontRef idx="minor">
            <a:schemeClr val="dk1"/>
          </a:fontRef>
        </p:style>
      </p:sp>
      <p:sp>
        <p:nvSpPr>
          <p:cNvPr id="10" name="CasellaDiTesto 9"/>
          <p:cNvSpPr txBox="1"/>
          <p:nvPr/>
        </p:nvSpPr>
        <p:spPr>
          <a:xfrm>
            <a:off x="1042989" y="1052736"/>
            <a:ext cx="7273924" cy="2308324"/>
          </a:xfrm>
          <a:prstGeom prst="rect">
            <a:avLst/>
          </a:prstGeom>
          <a:noFill/>
        </p:spPr>
        <p:txBody>
          <a:bodyPr wrap="square">
            <a:spAutoFit/>
          </a:bodyPr>
          <a:lstStyle/>
          <a:p>
            <a:pPr algn="just">
              <a:defRPr/>
            </a:pPr>
            <a:r>
              <a:rPr lang="it-IT" sz="2400" b="1" dirty="0">
                <a:solidFill>
                  <a:srgbClr val="1F497D">
                    <a:lumMod val="75000"/>
                  </a:srgbClr>
                </a:solidFill>
                <a:latin typeface="Calibri" panose="020F0502020204030204" pitchFamily="34" charset="0"/>
                <a:cs typeface="Times New Roman" pitchFamily="18" charset="0"/>
              </a:rPr>
              <a:t>To evaluate the impact of Insulin Resistance on:               a) myocardial function; b) </a:t>
            </a:r>
            <a:r>
              <a:rPr lang="it-IT" sz="2400" b="1" dirty="0" err="1">
                <a:solidFill>
                  <a:srgbClr val="1F497D">
                    <a:lumMod val="75000"/>
                  </a:srgbClr>
                </a:solidFill>
                <a:latin typeface="Calibri" panose="020F0502020204030204" pitchFamily="34" charset="0"/>
                <a:cs typeface="Times New Roman" pitchFamily="18" charset="0"/>
              </a:rPr>
              <a:t>vascular</a:t>
            </a:r>
            <a:r>
              <a:rPr lang="it-IT" sz="2400" b="1" dirty="0">
                <a:solidFill>
                  <a:srgbClr val="1F497D">
                    <a:lumMod val="75000"/>
                  </a:srgbClr>
                </a:solidFill>
                <a:latin typeface="Calibri" panose="020F0502020204030204" pitchFamily="34" charset="0"/>
                <a:cs typeface="Times New Roman" pitchFamily="18" charset="0"/>
              </a:rPr>
              <a:t> </a:t>
            </a:r>
            <a:r>
              <a:rPr lang="it-IT" sz="2400" b="1" dirty="0" err="1">
                <a:solidFill>
                  <a:srgbClr val="1F497D">
                    <a:lumMod val="75000"/>
                  </a:srgbClr>
                </a:solidFill>
                <a:latin typeface="Calibri" panose="020F0502020204030204" pitchFamily="34" charset="0"/>
                <a:cs typeface="Times New Roman" pitchFamily="18" charset="0"/>
              </a:rPr>
              <a:t>damage</a:t>
            </a:r>
            <a:r>
              <a:rPr lang="it-IT" sz="2400" b="1" dirty="0">
                <a:solidFill>
                  <a:srgbClr val="1F497D">
                    <a:lumMod val="75000"/>
                  </a:srgbClr>
                </a:solidFill>
                <a:latin typeface="Calibri" panose="020F0502020204030204" pitchFamily="34" charset="0"/>
                <a:cs typeface="Times New Roman" pitchFamily="18" charset="0"/>
              </a:rPr>
              <a:t>; c) HR variability, in subjects with CV </a:t>
            </a:r>
            <a:r>
              <a:rPr lang="it-IT" sz="2400" b="1" dirty="0" err="1">
                <a:solidFill>
                  <a:srgbClr val="1F497D">
                    <a:lumMod val="75000"/>
                  </a:srgbClr>
                </a:solidFill>
                <a:latin typeface="Calibri" panose="020F0502020204030204" pitchFamily="34" charset="0"/>
                <a:cs typeface="Times New Roman" pitchFamily="18" charset="0"/>
              </a:rPr>
              <a:t>RFs</a:t>
            </a:r>
            <a:r>
              <a:rPr lang="it-IT" sz="2400" b="1" dirty="0">
                <a:solidFill>
                  <a:srgbClr val="1F497D">
                    <a:lumMod val="75000"/>
                  </a:srgbClr>
                </a:solidFill>
                <a:latin typeface="Calibri" panose="020F0502020204030204" pitchFamily="34" charset="0"/>
                <a:cs typeface="Times New Roman" pitchFamily="18" charset="0"/>
              </a:rPr>
              <a:t> </a:t>
            </a:r>
            <a:r>
              <a:rPr lang="it-IT" sz="2400" b="1" dirty="0" err="1">
                <a:solidFill>
                  <a:srgbClr val="1F497D">
                    <a:lumMod val="75000"/>
                  </a:srgbClr>
                </a:solidFill>
                <a:latin typeface="Calibri" panose="020F0502020204030204" pitchFamily="34" charset="0"/>
                <a:cs typeface="Times New Roman" pitchFamily="18" charset="0"/>
              </a:rPr>
              <a:t>but</a:t>
            </a:r>
            <a:r>
              <a:rPr lang="it-IT" sz="2400" b="1" dirty="0">
                <a:solidFill>
                  <a:srgbClr val="1F497D">
                    <a:lumMod val="75000"/>
                  </a:srgbClr>
                </a:solidFill>
                <a:latin typeface="Calibri" panose="020F0502020204030204" pitchFamily="34" charset="0"/>
                <a:cs typeface="Times New Roman" pitchFamily="18" charset="0"/>
              </a:rPr>
              <a:t> without </a:t>
            </a:r>
            <a:r>
              <a:rPr lang="it-IT" sz="2400" b="1" dirty="0" err="1">
                <a:solidFill>
                  <a:srgbClr val="1F497D">
                    <a:lumMod val="75000"/>
                  </a:srgbClr>
                </a:solidFill>
                <a:latin typeface="Calibri" panose="020F0502020204030204" pitchFamily="34" charset="0"/>
                <a:cs typeface="Times New Roman" pitchFamily="18" charset="0"/>
              </a:rPr>
              <a:t>diabetes</a:t>
            </a:r>
            <a:r>
              <a:rPr lang="it-IT" sz="2400" b="1" dirty="0">
                <a:solidFill>
                  <a:srgbClr val="1F497D">
                    <a:lumMod val="75000"/>
                  </a:srgbClr>
                </a:solidFill>
                <a:latin typeface="Calibri" panose="020F0502020204030204" pitchFamily="34" charset="0"/>
                <a:cs typeface="Times New Roman" pitchFamily="18" charset="0"/>
              </a:rPr>
              <a:t> </a:t>
            </a:r>
            <a:r>
              <a:rPr lang="it-IT" sz="2400" b="1" dirty="0" err="1">
                <a:solidFill>
                  <a:srgbClr val="1F497D">
                    <a:lumMod val="75000"/>
                  </a:srgbClr>
                </a:solidFill>
                <a:latin typeface="Calibri" panose="020F0502020204030204" pitchFamily="34" charset="0"/>
                <a:cs typeface="Times New Roman" pitchFamily="18" charset="0"/>
              </a:rPr>
              <a:t>mellitus</a:t>
            </a:r>
            <a:r>
              <a:rPr lang="it-IT" sz="2400" b="1" dirty="0">
                <a:solidFill>
                  <a:srgbClr val="1F497D">
                    <a:lumMod val="75000"/>
                  </a:srgbClr>
                </a:solidFill>
                <a:latin typeface="Calibri" panose="020F0502020204030204" pitchFamily="34" charset="0"/>
                <a:cs typeface="Times New Roman" pitchFamily="18" charset="0"/>
              </a:rPr>
              <a:t> or coronaropathy, so to </a:t>
            </a:r>
            <a:r>
              <a:rPr lang="it-IT" sz="2400" b="1" dirty="0" err="1">
                <a:solidFill>
                  <a:srgbClr val="1F497D">
                    <a:lumMod val="75000"/>
                  </a:srgbClr>
                </a:solidFill>
                <a:latin typeface="Calibri" panose="020F0502020204030204" pitchFamily="34" charset="0"/>
                <a:cs typeface="Times New Roman" pitchFamily="18" charset="0"/>
              </a:rPr>
              <a:t>identify</a:t>
            </a:r>
            <a:r>
              <a:rPr lang="it-IT" sz="2400" b="1" dirty="0">
                <a:solidFill>
                  <a:srgbClr val="1F497D">
                    <a:lumMod val="75000"/>
                  </a:srgbClr>
                </a:solidFill>
                <a:latin typeface="Calibri" panose="020F0502020204030204" pitchFamily="34" charset="0"/>
                <a:cs typeface="Times New Roman" pitchFamily="18" charset="0"/>
              </a:rPr>
              <a:t> subjects at risk, </a:t>
            </a:r>
            <a:r>
              <a:rPr lang="it-IT" sz="2400" b="1" dirty="0" err="1">
                <a:solidFill>
                  <a:srgbClr val="1F497D">
                    <a:lumMod val="75000"/>
                  </a:srgbClr>
                </a:solidFill>
                <a:latin typeface="Calibri" panose="020F0502020204030204" pitchFamily="34" charset="0"/>
                <a:cs typeface="Times New Roman" pitchFamily="18" charset="0"/>
              </a:rPr>
              <a:t>who</a:t>
            </a:r>
            <a:r>
              <a:rPr lang="it-IT" sz="2400" b="1" dirty="0">
                <a:solidFill>
                  <a:srgbClr val="1F497D">
                    <a:lumMod val="75000"/>
                  </a:srgbClr>
                </a:solidFill>
                <a:latin typeface="Calibri" panose="020F0502020204030204" pitchFamily="34" charset="0"/>
                <a:cs typeface="Times New Roman" pitchFamily="18" charset="0"/>
              </a:rPr>
              <a:t> </a:t>
            </a:r>
            <a:r>
              <a:rPr lang="it-IT" sz="2400" b="1" dirty="0" err="1">
                <a:solidFill>
                  <a:srgbClr val="1F497D">
                    <a:lumMod val="75000"/>
                  </a:srgbClr>
                </a:solidFill>
                <a:latin typeface="Calibri" panose="020F0502020204030204" pitchFamily="34" charset="0"/>
                <a:cs typeface="Times New Roman" pitchFamily="18" charset="0"/>
              </a:rPr>
              <a:t>need</a:t>
            </a:r>
            <a:r>
              <a:rPr lang="it-IT" sz="2400" b="1" dirty="0">
                <a:solidFill>
                  <a:srgbClr val="1F497D">
                    <a:lumMod val="75000"/>
                  </a:srgbClr>
                </a:solidFill>
                <a:latin typeface="Calibri" panose="020F0502020204030204" pitchFamily="34" charset="0"/>
                <a:cs typeface="Times New Roman" pitchFamily="18" charset="0"/>
              </a:rPr>
              <a:t> a more accurate </a:t>
            </a:r>
            <a:r>
              <a:rPr lang="it-IT" sz="2400" b="1" dirty="0" err="1">
                <a:solidFill>
                  <a:srgbClr val="1F497D">
                    <a:lumMod val="75000"/>
                  </a:srgbClr>
                </a:solidFill>
                <a:latin typeface="Calibri" panose="020F0502020204030204" pitchFamily="34" charset="0"/>
                <a:cs typeface="Times New Roman" pitchFamily="18" charset="0"/>
              </a:rPr>
              <a:t>evaluation</a:t>
            </a:r>
            <a:r>
              <a:rPr lang="it-IT" sz="2400" b="1" dirty="0">
                <a:solidFill>
                  <a:srgbClr val="1F497D">
                    <a:lumMod val="75000"/>
                  </a:srgbClr>
                </a:solidFill>
                <a:latin typeface="Calibri" panose="020F0502020204030204" pitchFamily="34" charset="0"/>
                <a:cs typeface="Times New Roman" pitchFamily="18" charset="0"/>
              </a:rPr>
              <a:t> and a more aggressive strategy of </a:t>
            </a:r>
            <a:r>
              <a:rPr lang="it-IT" sz="2400" b="1" dirty="0" err="1">
                <a:solidFill>
                  <a:srgbClr val="1F497D">
                    <a:lumMod val="75000"/>
                  </a:srgbClr>
                </a:solidFill>
                <a:latin typeface="Calibri" panose="020F0502020204030204" pitchFamily="34" charset="0"/>
                <a:cs typeface="Times New Roman" pitchFamily="18" charset="0"/>
              </a:rPr>
              <a:t>prevention</a:t>
            </a:r>
            <a:r>
              <a:rPr lang="it-IT" sz="2400" b="1" dirty="0">
                <a:solidFill>
                  <a:srgbClr val="1F497D">
                    <a:lumMod val="75000"/>
                  </a:srgbClr>
                </a:solidFill>
                <a:latin typeface="Calibri" panose="020F0502020204030204" pitchFamily="34" charset="0"/>
                <a:cs typeface="Times New Roman" pitchFamily="18" charset="0"/>
              </a:rPr>
              <a:t>. </a:t>
            </a:r>
            <a:endParaRPr lang="it-IT" sz="2000" b="1" dirty="0">
              <a:solidFill>
                <a:prstClr val="white"/>
              </a:solidFill>
              <a:latin typeface="Calibri" panose="020F0502020204030204" pitchFamily="34" charset="0"/>
              <a:cs typeface="Arial" panose="020B0604020202020204" pitchFamily="34" charset="0"/>
            </a:endParaRPr>
          </a:p>
        </p:txBody>
      </p:sp>
      <p:grpSp>
        <p:nvGrpSpPr>
          <p:cNvPr id="5" name="Gruppo 13"/>
          <p:cNvGrpSpPr>
            <a:grpSpLocks/>
          </p:cNvGrpSpPr>
          <p:nvPr/>
        </p:nvGrpSpPr>
        <p:grpSpPr bwMode="auto">
          <a:xfrm>
            <a:off x="971600" y="4365104"/>
            <a:ext cx="7488188" cy="2376487"/>
            <a:chOff x="-125370" y="52"/>
            <a:chExt cx="6393882" cy="996387"/>
          </a:xfrm>
        </p:grpSpPr>
        <p:sp>
          <p:nvSpPr>
            <p:cNvPr id="15" name="Rettangolo arrotondato 14"/>
            <p:cNvSpPr/>
            <p:nvPr/>
          </p:nvSpPr>
          <p:spPr>
            <a:xfrm>
              <a:off x="-125370" y="52"/>
              <a:ext cx="6393882" cy="996387"/>
            </a:xfrm>
            <a:prstGeom prst="roundRect">
              <a:avLst/>
            </a:prstGeom>
          </p:spPr>
          <p:style>
            <a:lnRef idx="1">
              <a:schemeClr val="accent3"/>
            </a:lnRef>
            <a:fillRef idx="2">
              <a:schemeClr val="accent3"/>
            </a:fillRef>
            <a:effectRef idx="1">
              <a:schemeClr val="accent3"/>
            </a:effectRef>
            <a:fontRef idx="minor">
              <a:schemeClr val="dk1"/>
            </a:fontRef>
          </p:style>
        </p:sp>
        <p:sp>
          <p:nvSpPr>
            <p:cNvPr id="16" name="Rettangolo 15"/>
            <p:cNvSpPr/>
            <p:nvPr/>
          </p:nvSpPr>
          <p:spPr>
            <a:xfrm>
              <a:off x="46018" y="45648"/>
              <a:ext cx="5957119" cy="844649"/>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Bef>
                  <a:spcPct val="0"/>
                </a:spcBef>
                <a:spcAft>
                  <a:spcPct val="35000"/>
                </a:spcAft>
                <a:defRPr/>
              </a:pPr>
              <a:endParaRPr lang="it-IT" sz="2800" b="1" dirty="0">
                <a:solidFill>
                  <a:prstClr val="white"/>
                </a:solidFill>
                <a:cs typeface="Times New Roman" pitchFamily="18" charset="0"/>
              </a:endParaRPr>
            </a:p>
          </p:txBody>
        </p:sp>
      </p:grpSp>
      <p:sp>
        <p:nvSpPr>
          <p:cNvPr id="17" name="Rettangolo 16"/>
          <p:cNvSpPr/>
          <p:nvPr/>
        </p:nvSpPr>
        <p:spPr>
          <a:xfrm>
            <a:off x="899593" y="4437112"/>
            <a:ext cx="7560840" cy="2308324"/>
          </a:xfrm>
          <a:prstGeom prst="rect">
            <a:avLst/>
          </a:prstGeom>
        </p:spPr>
        <p:txBody>
          <a:bodyPr wrap="square">
            <a:spAutoFit/>
          </a:bodyPr>
          <a:lstStyle/>
          <a:p>
            <a:pPr algn="just">
              <a:defRPr/>
            </a:pPr>
            <a:r>
              <a:rPr lang="it-IT" sz="2400" b="1" dirty="0">
                <a:solidFill>
                  <a:srgbClr val="EEECE1">
                    <a:lumMod val="10000"/>
                  </a:srgbClr>
                </a:solidFill>
                <a:latin typeface="Calibri" panose="020F0502020204030204" pitchFamily="34" charset="0"/>
                <a:cs typeface="Times New Roman" pitchFamily="18" charset="0"/>
              </a:rPr>
              <a:t>The </a:t>
            </a:r>
            <a:r>
              <a:rPr lang="it-IT" sz="2400" b="1" dirty="0" err="1">
                <a:solidFill>
                  <a:srgbClr val="EEECE1">
                    <a:lumMod val="10000"/>
                  </a:srgbClr>
                </a:solidFill>
                <a:latin typeface="Calibri" panose="020F0502020204030204" pitchFamily="34" charset="0"/>
                <a:cs typeface="Times New Roman" pitchFamily="18" charset="0"/>
              </a:rPr>
              <a:t>experimental</a:t>
            </a:r>
            <a:r>
              <a:rPr lang="it-IT" sz="2400" b="1" dirty="0">
                <a:solidFill>
                  <a:srgbClr val="EEECE1">
                    <a:lumMod val="10000"/>
                  </a:srgbClr>
                </a:solidFill>
                <a:latin typeface="Calibri" panose="020F0502020204030204" pitchFamily="34" charset="0"/>
                <a:cs typeface="Times New Roman" pitchFamily="18" charset="0"/>
              </a:rPr>
              <a:t> study </a:t>
            </a:r>
            <a:r>
              <a:rPr lang="it-IT" sz="2400" b="1" dirty="0" err="1">
                <a:solidFill>
                  <a:srgbClr val="EEECE1">
                    <a:lumMod val="10000"/>
                  </a:srgbClr>
                </a:solidFill>
                <a:latin typeface="Calibri" panose="020F0502020204030204" pitchFamily="34" charset="0"/>
                <a:cs typeface="Times New Roman" pitchFamily="18" charset="0"/>
              </a:rPr>
              <a:t>has</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been</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performed</a:t>
            </a:r>
            <a:r>
              <a:rPr lang="it-IT" sz="2400" b="1" dirty="0">
                <a:solidFill>
                  <a:srgbClr val="EEECE1">
                    <a:lumMod val="10000"/>
                  </a:srgbClr>
                </a:solidFill>
                <a:latin typeface="Calibri" panose="020F0502020204030204" pitchFamily="34" charset="0"/>
                <a:cs typeface="Times New Roman" pitchFamily="18" charset="0"/>
              </a:rPr>
              <a:t> in the Division of Cardiology of the University Hospital «Paolo Giaccone» of Palermo. </a:t>
            </a:r>
            <a:r>
              <a:rPr lang="it-IT" sz="2400" b="1" dirty="0" err="1">
                <a:solidFill>
                  <a:srgbClr val="EEECE1">
                    <a:lumMod val="10000"/>
                  </a:srgbClr>
                </a:solidFill>
                <a:latin typeface="Calibri" panose="020F0502020204030204" pitchFamily="34" charset="0"/>
                <a:cs typeface="Times New Roman" pitchFamily="18" charset="0"/>
              </a:rPr>
              <a:t>Enrolled</a:t>
            </a:r>
            <a:r>
              <a:rPr lang="it-IT" sz="2400" b="1" dirty="0">
                <a:solidFill>
                  <a:srgbClr val="EEECE1">
                    <a:lumMod val="10000"/>
                  </a:srgbClr>
                </a:solidFill>
                <a:latin typeface="Calibri" panose="020F0502020204030204" pitchFamily="34" charset="0"/>
                <a:cs typeface="Times New Roman" pitchFamily="18" charset="0"/>
              </a:rPr>
              <a:t> patients </a:t>
            </a:r>
            <a:r>
              <a:rPr lang="it-IT" sz="2400" b="1" dirty="0" err="1">
                <a:solidFill>
                  <a:srgbClr val="EEECE1">
                    <a:lumMod val="10000"/>
                  </a:srgbClr>
                </a:solidFill>
                <a:latin typeface="Calibri" panose="020F0502020204030204" pitchFamily="34" charset="0"/>
                <a:cs typeface="Times New Roman" pitchFamily="18" charset="0"/>
              </a:rPr>
              <a:t>had</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almost</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two</a:t>
            </a:r>
            <a:r>
              <a:rPr lang="it-IT" sz="2400" b="1" dirty="0">
                <a:solidFill>
                  <a:srgbClr val="EEECE1">
                    <a:lumMod val="10000"/>
                  </a:srgbClr>
                </a:solidFill>
                <a:latin typeface="Calibri" panose="020F0502020204030204" pitchFamily="34" charset="0"/>
                <a:cs typeface="Times New Roman" pitchFamily="18" charset="0"/>
              </a:rPr>
              <a:t> CV </a:t>
            </a:r>
            <a:r>
              <a:rPr lang="it-IT" sz="2400" b="1" dirty="0" err="1">
                <a:solidFill>
                  <a:srgbClr val="EEECE1">
                    <a:lumMod val="10000"/>
                  </a:srgbClr>
                </a:solidFill>
                <a:latin typeface="Calibri" panose="020F0502020204030204" pitchFamily="34" charset="0"/>
                <a:cs typeface="Times New Roman" pitchFamily="18" charset="0"/>
              </a:rPr>
              <a:t>RFs</a:t>
            </a:r>
            <a:r>
              <a:rPr lang="it-IT" sz="2400" b="1" dirty="0">
                <a:solidFill>
                  <a:srgbClr val="EEECE1">
                    <a:lumMod val="10000"/>
                  </a:srgbClr>
                </a:solidFill>
                <a:latin typeface="Calibri" panose="020F0502020204030204" pitchFamily="34" charset="0"/>
                <a:cs typeface="Times New Roman" pitchFamily="18" charset="0"/>
              </a:rPr>
              <a:t>, and </a:t>
            </a:r>
            <a:r>
              <a:rPr lang="it-IT" sz="2400" b="1" dirty="0" err="1">
                <a:solidFill>
                  <a:srgbClr val="EEECE1">
                    <a:lumMod val="10000"/>
                  </a:srgbClr>
                </a:solidFill>
                <a:latin typeface="Calibri" panose="020F0502020204030204" pitchFamily="34" charset="0"/>
                <a:cs typeface="Times New Roman" pitchFamily="18" charset="0"/>
              </a:rPr>
              <a:t>were</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admitted</a:t>
            </a:r>
            <a:r>
              <a:rPr lang="it-IT" sz="2400" b="1" dirty="0">
                <a:solidFill>
                  <a:srgbClr val="EEECE1">
                    <a:lumMod val="10000"/>
                  </a:srgbClr>
                </a:solidFill>
                <a:latin typeface="Calibri" panose="020F0502020204030204" pitchFamily="34" charset="0"/>
                <a:cs typeface="Times New Roman" pitchFamily="18" charset="0"/>
              </a:rPr>
              <a:t> for </a:t>
            </a:r>
            <a:r>
              <a:rPr lang="it-IT" sz="2400" b="1" dirty="0" err="1">
                <a:solidFill>
                  <a:srgbClr val="EEECE1">
                    <a:lumMod val="10000"/>
                  </a:srgbClr>
                </a:solidFill>
                <a:latin typeface="Calibri" panose="020F0502020204030204" pitchFamily="34" charset="0"/>
                <a:cs typeface="Times New Roman" pitchFamily="18" charset="0"/>
              </a:rPr>
              <a:t>suspected</a:t>
            </a:r>
            <a:r>
              <a:rPr lang="it-IT" sz="2400" b="1" dirty="0">
                <a:solidFill>
                  <a:srgbClr val="EEECE1">
                    <a:lumMod val="10000"/>
                  </a:srgbClr>
                </a:solidFill>
                <a:latin typeface="Calibri" panose="020F0502020204030204" pitchFamily="34" charset="0"/>
                <a:cs typeface="Times New Roman" pitchFamily="18" charset="0"/>
              </a:rPr>
              <a:t> CHD, </a:t>
            </a:r>
            <a:r>
              <a:rPr lang="it-IT" sz="2400" b="1" dirty="0" err="1">
                <a:solidFill>
                  <a:srgbClr val="EEECE1">
                    <a:lumMod val="10000"/>
                  </a:srgbClr>
                </a:solidFill>
                <a:latin typeface="Calibri" panose="020F0502020204030204" pitchFamily="34" charset="0"/>
                <a:cs typeface="Times New Roman" pitchFamily="18" charset="0"/>
              </a:rPr>
              <a:t>but</a:t>
            </a:r>
            <a:r>
              <a:rPr lang="it-IT" sz="2400" b="1" dirty="0">
                <a:solidFill>
                  <a:srgbClr val="EEECE1">
                    <a:lumMod val="10000"/>
                  </a:srgbClr>
                </a:solidFill>
                <a:latin typeface="Calibri" panose="020F0502020204030204" pitchFamily="34" charset="0"/>
                <a:cs typeface="Times New Roman" pitchFamily="18" charset="0"/>
              </a:rPr>
              <a:t> coronary </a:t>
            </a:r>
            <a:r>
              <a:rPr lang="it-IT" sz="2400" b="1" dirty="0" err="1">
                <a:solidFill>
                  <a:srgbClr val="EEECE1">
                    <a:lumMod val="10000"/>
                  </a:srgbClr>
                </a:solidFill>
                <a:latin typeface="Calibri" panose="020F0502020204030204" pitchFamily="34" charset="0"/>
                <a:cs typeface="Times New Roman" pitchFamily="18" charset="0"/>
              </a:rPr>
              <a:t>arteries</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were</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normal</a:t>
            </a:r>
            <a:r>
              <a:rPr lang="it-IT" sz="2400" b="1" dirty="0">
                <a:solidFill>
                  <a:srgbClr val="EEECE1">
                    <a:lumMod val="10000"/>
                  </a:srgbClr>
                </a:solidFill>
                <a:latin typeface="Calibri" panose="020F0502020204030204" pitchFamily="34" charset="0"/>
                <a:cs typeface="Times New Roman" pitchFamily="18" charset="0"/>
              </a:rPr>
              <a:t> at the </a:t>
            </a:r>
            <a:r>
              <a:rPr lang="it-IT" sz="2400" b="1" dirty="0" err="1">
                <a:solidFill>
                  <a:srgbClr val="EEECE1">
                    <a:lumMod val="10000"/>
                  </a:srgbClr>
                </a:solidFill>
                <a:latin typeface="Calibri" panose="020F0502020204030204" pitchFamily="34" charset="0"/>
                <a:cs typeface="Times New Roman" pitchFamily="18" charset="0"/>
              </a:rPr>
              <a:t>coronaro</a:t>
            </a:r>
            <a:r>
              <a:rPr lang="it-IT" sz="2400" b="1" dirty="0">
                <a:solidFill>
                  <a:srgbClr val="EEECE1">
                    <a:lumMod val="10000"/>
                  </a:srgbClr>
                </a:solidFill>
                <a:latin typeface="Calibri" panose="020F0502020204030204" pitchFamily="34" charset="0"/>
                <a:cs typeface="Times New Roman" pitchFamily="18" charset="0"/>
              </a:rPr>
              <a:t>- </a:t>
            </a:r>
            <a:r>
              <a:rPr lang="it-IT" sz="2400" b="1" dirty="0" err="1">
                <a:solidFill>
                  <a:srgbClr val="EEECE1">
                    <a:lumMod val="10000"/>
                  </a:srgbClr>
                </a:solidFill>
                <a:latin typeface="Calibri" panose="020F0502020204030204" pitchFamily="34" charset="0"/>
                <a:cs typeface="Times New Roman" pitchFamily="18" charset="0"/>
              </a:rPr>
              <a:t>angiography</a:t>
            </a:r>
            <a:r>
              <a:rPr lang="it-IT" sz="2400" b="1" dirty="0">
                <a:solidFill>
                  <a:srgbClr val="EEECE1">
                    <a:lumMod val="10000"/>
                  </a:srgbClr>
                </a:solidFill>
                <a:latin typeface="Calibri" panose="020F0502020204030204" pitchFamily="34" charset="0"/>
                <a:cs typeface="Times New Roman" pitchFamily="18" charset="0"/>
              </a:rPr>
              <a:t>.  </a:t>
            </a:r>
          </a:p>
        </p:txBody>
      </p:sp>
      <p:grpSp>
        <p:nvGrpSpPr>
          <p:cNvPr id="7" name="Gruppo 17"/>
          <p:cNvGrpSpPr>
            <a:grpSpLocks/>
          </p:cNvGrpSpPr>
          <p:nvPr/>
        </p:nvGrpSpPr>
        <p:grpSpPr bwMode="auto">
          <a:xfrm>
            <a:off x="0" y="3500438"/>
            <a:ext cx="9144000" cy="765175"/>
            <a:chOff x="0" y="52"/>
            <a:chExt cx="6048672" cy="936000"/>
          </a:xfrm>
        </p:grpSpPr>
        <p:sp>
          <p:nvSpPr>
            <p:cNvPr id="19" name="Rettangolo arrotondato 18"/>
            <p:cNvSpPr/>
            <p:nvPr/>
          </p:nvSpPr>
          <p:spPr>
            <a:xfrm>
              <a:off x="0" y="52"/>
              <a:ext cx="6048672" cy="936000"/>
            </a:xfrm>
            <a:prstGeom prst="roundRect">
              <a:avLst/>
            </a:prstGeom>
          </p:spPr>
          <p:style>
            <a:lnRef idx="1">
              <a:schemeClr val="accent3"/>
            </a:lnRef>
            <a:fillRef idx="2">
              <a:schemeClr val="accent3"/>
            </a:fillRef>
            <a:effectRef idx="1">
              <a:schemeClr val="accent3"/>
            </a:effectRef>
            <a:fontRef idx="minor">
              <a:schemeClr val="dk1"/>
            </a:fontRef>
          </p:style>
        </p:sp>
        <p:sp>
          <p:nvSpPr>
            <p:cNvPr id="20" name="Rettangolo 19"/>
            <p:cNvSpPr/>
            <p:nvPr/>
          </p:nvSpPr>
          <p:spPr>
            <a:xfrm>
              <a:off x="46205" y="188417"/>
              <a:ext cx="5956262" cy="701030"/>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Bef>
                  <a:spcPct val="0"/>
                </a:spcBef>
                <a:spcAft>
                  <a:spcPct val="35000"/>
                </a:spcAft>
                <a:defRPr/>
              </a:pPr>
              <a:r>
                <a:rPr lang="it-IT" sz="2600" b="1" dirty="0">
                  <a:solidFill>
                    <a:schemeClr val="bg1"/>
                  </a:solidFill>
                  <a:cs typeface="Times New Roman" pitchFamily="18" charset="0"/>
                </a:rPr>
                <a:t>MATERIALS AND METHODS </a:t>
              </a:r>
            </a:p>
          </p:txBody>
        </p:sp>
      </p:grpSp>
    </p:spTree>
    <p:extLst>
      <p:ext uri="{BB962C8B-B14F-4D97-AF65-F5344CB8AC3E}">
        <p14:creationId xmlns:p14="http://schemas.microsoft.com/office/powerpoint/2010/main" val="298448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195388" y="439192"/>
            <a:ext cx="6753225" cy="633413"/>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Bef>
                <a:spcPct val="0"/>
              </a:spcBef>
              <a:spcAft>
                <a:spcPct val="35000"/>
              </a:spcAft>
              <a:defRPr/>
            </a:pPr>
            <a:r>
              <a:rPr lang="it-IT" sz="3200" b="1" dirty="0">
                <a:solidFill>
                  <a:prstClr val="white"/>
                </a:solidFill>
                <a:latin typeface="Calibri" panose="020F0502020204030204" pitchFamily="34" charset="0"/>
                <a:cs typeface="Times New Roman" panose="02020603050405020304" pitchFamily="18" charset="0"/>
              </a:rPr>
              <a:t>MATERIALI E METOI </a:t>
            </a:r>
          </a:p>
        </p:txBody>
      </p:sp>
      <p:sp>
        <p:nvSpPr>
          <p:cNvPr id="11267" name="CasellaDiTesto 17"/>
          <p:cNvSpPr txBox="1"/>
          <p:nvPr/>
        </p:nvSpPr>
        <p:spPr>
          <a:xfrm>
            <a:off x="4464845" y="1958431"/>
            <a:ext cx="3402806" cy="36933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Font typeface="Arial" panose="020B0604020202020204" pitchFamily="34" charset="0"/>
              <a:buNone/>
            </a:pPr>
            <a:endParaRPr lang="it-IT" altLang="it-IT" sz="1800" b="1" dirty="0">
              <a:solidFill>
                <a:prstClr val="black"/>
              </a:solidFill>
              <a:latin typeface="Calibri" panose="020F0502020204030204" pitchFamily="34" charset="0"/>
              <a:ea typeface="Arial" panose="020B0604020202020204" pitchFamily="34" charset="0"/>
            </a:endParaRPr>
          </a:p>
        </p:txBody>
      </p:sp>
      <p:sp>
        <p:nvSpPr>
          <p:cNvPr id="27" name="Rettangolo 26"/>
          <p:cNvSpPr/>
          <p:nvPr/>
        </p:nvSpPr>
        <p:spPr>
          <a:xfrm>
            <a:off x="1709738" y="4056311"/>
            <a:ext cx="4830366" cy="1920479"/>
          </a:xfrm>
          <a:prstGeom prst="rect">
            <a:avLst/>
          </a:prstGeom>
        </p:spPr>
        <p:style>
          <a:lnRef idx="0">
            <a:scrgbClr r="0" g="0" b="0"/>
          </a:lnRef>
          <a:fillRef idx="0">
            <a:scrgbClr r="0" g="0" b="0"/>
          </a:fillRef>
          <a:effectRef idx="0">
            <a:scrgbClr r="0" g="0" b="0"/>
          </a:effectRef>
          <a:fontRef idx="minor">
            <a:schemeClr val="lt1"/>
          </a:fontRef>
        </p:style>
        <p:txBody>
          <a:bodyPr lIns="45720" tIns="22860" rIns="45720" bIns="22860" spcCol="1270" anchor="ctr"/>
          <a:lstStyle/>
          <a:p>
            <a:pPr algn="ctr" defTabSz="533400">
              <a:lnSpc>
                <a:spcPct val="90000"/>
              </a:lnSpc>
              <a:spcAft>
                <a:spcPct val="35000"/>
              </a:spcAft>
            </a:pPr>
            <a:endParaRPr b="1" dirty="0">
              <a:solidFill>
                <a:srgbClr val="FFFFFF"/>
              </a:solidFill>
              <a:latin typeface="Calibri" panose="020F0502020204030204" pitchFamily="34" charset="0"/>
            </a:endParaRPr>
          </a:p>
        </p:txBody>
      </p:sp>
      <p:sp>
        <p:nvSpPr>
          <p:cNvPr id="8" name="Triangolo isoscele 7"/>
          <p:cNvSpPr/>
          <p:nvPr/>
        </p:nvSpPr>
        <p:spPr>
          <a:xfrm rot="10800000">
            <a:off x="2358580" y="404664"/>
            <a:ext cx="4877716" cy="5143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FFFFFF"/>
              </a:solidFill>
              <a:latin typeface="Calibri" panose="020F0502020204030204" pitchFamily="34" charset="0"/>
            </a:endParaRPr>
          </a:p>
        </p:txBody>
      </p:sp>
      <p:grpSp>
        <p:nvGrpSpPr>
          <p:cNvPr id="11270" name="Gruppo 9"/>
          <p:cNvGrpSpPr/>
          <p:nvPr/>
        </p:nvGrpSpPr>
        <p:grpSpPr>
          <a:xfrm>
            <a:off x="1691680" y="404664"/>
            <a:ext cx="5472608" cy="725091"/>
            <a:chOff x="1151319" y="5391161"/>
            <a:chExt cx="5604768" cy="966820"/>
          </a:xfrm>
        </p:grpSpPr>
        <p:sp>
          <p:nvSpPr>
            <p:cNvPr id="11" name="Rettangolo arrotondato 10"/>
            <p:cNvSpPr/>
            <p:nvPr/>
          </p:nvSpPr>
          <p:spPr>
            <a:xfrm>
              <a:off x="1391523" y="5391161"/>
              <a:ext cx="5283311" cy="96682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ttangolo 11"/>
            <p:cNvSpPr/>
            <p:nvPr/>
          </p:nvSpPr>
          <p:spPr>
            <a:xfrm>
              <a:off x="1151319" y="5452347"/>
              <a:ext cx="5604768" cy="8715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base">
                <a:lnSpc>
                  <a:spcPct val="90000"/>
                </a:lnSpc>
                <a:spcBef>
                  <a:spcPct val="0"/>
                </a:spcBef>
                <a:spcAft>
                  <a:spcPct val="35000"/>
                </a:spcAft>
                <a:defRPr/>
              </a:pPr>
              <a:r>
                <a:rPr lang="it-IT" sz="2000" b="1" dirty="0">
                  <a:solidFill>
                    <a:srgbClr val="44546A">
                      <a:lumMod val="10000"/>
                    </a:srgbClr>
                  </a:solidFill>
                  <a:latin typeface="Calibri" panose="020F0502020204030204" pitchFamily="34" charset="0"/>
                  <a:cs typeface="Times New Roman" panose="02020603050405020304" pitchFamily="18" charset="0"/>
                </a:rPr>
                <a:t>150 pazienti con coronarie risultate indenni da lesioni significative all’esame CVG </a:t>
              </a:r>
            </a:p>
          </p:txBody>
        </p:sp>
      </p:grpSp>
      <p:sp>
        <p:nvSpPr>
          <p:cNvPr id="13" name="Rettangolo arrotondato 12"/>
          <p:cNvSpPr/>
          <p:nvPr/>
        </p:nvSpPr>
        <p:spPr>
          <a:xfrm>
            <a:off x="5057626" y="1261915"/>
            <a:ext cx="3762846" cy="3161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a:r>
              <a:rPr sz="2000" b="1" dirty="0">
                <a:solidFill>
                  <a:srgbClr val="FFFFFF"/>
                </a:solidFill>
                <a:latin typeface="Calibri" panose="020F0502020204030204" pitchFamily="34" charset="0"/>
                <a:ea typeface="Times New Roman" panose="02020603050405020304" pitchFamily="18" charset="0"/>
              </a:rPr>
              <a:t>CRITERI DI ESCLUSIONE (2)</a:t>
            </a:r>
          </a:p>
          <a:p>
            <a:r>
              <a:rPr b="1" dirty="0">
                <a:solidFill>
                  <a:srgbClr val="FFFFFF"/>
                </a:solidFill>
                <a:latin typeface="Calibri" panose="020F0502020204030204" pitchFamily="34" charset="0"/>
              </a:rPr>
              <a:t>- </a:t>
            </a:r>
            <a:r>
              <a:rPr b="1" dirty="0">
                <a:solidFill>
                  <a:srgbClr val="FFFFFF"/>
                </a:solidFill>
                <a:latin typeface="Calibri" panose="020F0502020204030204" pitchFamily="34" charset="0"/>
                <a:ea typeface="Times New Roman" panose="02020603050405020304" pitchFamily="18" charset="0"/>
              </a:rPr>
              <a:t>BAV di Secondo o Terzo grado</a:t>
            </a:r>
          </a:p>
          <a:p>
            <a:r>
              <a:rPr b="1" dirty="0">
                <a:solidFill>
                  <a:srgbClr val="FFFFFF"/>
                </a:solidFill>
                <a:latin typeface="Calibri" panose="020F0502020204030204" pitchFamily="34" charset="0"/>
                <a:ea typeface="Times New Roman" panose="02020603050405020304" pitchFamily="18" charset="0"/>
              </a:rPr>
              <a:t>- Pacemaker</a:t>
            </a:r>
          </a:p>
          <a:p>
            <a:r>
              <a:rPr b="1" dirty="0">
                <a:solidFill>
                  <a:srgbClr val="FFFFFF"/>
                </a:solidFill>
                <a:latin typeface="Calibri" panose="020F0502020204030204" pitchFamily="34" charset="0"/>
                <a:ea typeface="Times New Roman" panose="02020603050405020304" pitchFamily="18" charset="0"/>
              </a:rPr>
              <a:t>-Miocarditi in fase attiva e </a:t>
            </a:r>
            <a:r>
              <a:rPr b="1" dirty="0" err="1">
                <a:solidFill>
                  <a:srgbClr val="FFFFFF"/>
                </a:solidFill>
                <a:latin typeface="Calibri" panose="020F0502020204030204" pitchFamily="34" charset="0"/>
                <a:ea typeface="Times New Roman" panose="02020603050405020304" pitchFamily="18" charset="0"/>
              </a:rPr>
              <a:t>alla</a:t>
            </a:r>
            <a:r>
              <a:rPr b="1" dirty="0">
                <a:solidFill>
                  <a:srgbClr val="FFFFFF"/>
                </a:solidFill>
                <a:latin typeface="Calibri" panose="020F0502020204030204" pitchFamily="34" charset="0"/>
                <a:ea typeface="Times New Roman" panose="02020603050405020304" pitchFamily="18" charset="0"/>
              </a:rPr>
              <a:t> </a:t>
            </a:r>
            <a:r>
              <a:rPr lang="it-IT" b="1" dirty="0">
                <a:solidFill>
                  <a:srgbClr val="FFFFFF"/>
                </a:solidFill>
                <a:latin typeface="Calibri" panose="020F0502020204030204" pitchFamily="34" charset="0"/>
                <a:ea typeface="Times New Roman" panose="02020603050405020304" pitchFamily="18" charset="0"/>
              </a:rPr>
              <a:t>  </a:t>
            </a:r>
          </a:p>
          <a:p>
            <a:r>
              <a:rPr lang="it-IT" b="1" dirty="0">
                <a:solidFill>
                  <a:srgbClr val="FFFFFF"/>
                </a:solidFill>
                <a:latin typeface="Calibri" panose="020F0502020204030204" pitchFamily="34" charset="0"/>
                <a:ea typeface="Times New Roman" panose="02020603050405020304" pitchFamily="18" charset="0"/>
              </a:rPr>
              <a:t> </a:t>
            </a:r>
            <a:r>
              <a:rPr b="1" dirty="0" err="1">
                <a:solidFill>
                  <a:srgbClr val="FFFFFF"/>
                </a:solidFill>
                <a:latin typeface="Calibri" panose="020F0502020204030204" pitchFamily="34" charset="0"/>
                <a:ea typeface="Times New Roman" panose="02020603050405020304" pitchFamily="18" charset="0"/>
              </a:rPr>
              <a:t>anamnesi</a:t>
            </a:r>
            <a:endParaRPr b="1" dirty="0">
              <a:solidFill>
                <a:srgbClr val="FFFFFF"/>
              </a:solidFill>
              <a:latin typeface="Calibri" panose="020F0502020204030204" pitchFamily="34" charset="0"/>
              <a:ea typeface="Times New Roman" panose="02020603050405020304" pitchFamily="18" charset="0"/>
            </a:endParaRPr>
          </a:p>
          <a:p>
            <a:r>
              <a:rPr b="1" dirty="0">
                <a:solidFill>
                  <a:srgbClr val="FFFFFF"/>
                </a:solidFill>
                <a:latin typeface="Calibri" panose="020F0502020204030204" pitchFamily="34" charset="0"/>
                <a:ea typeface="Times New Roman" panose="02020603050405020304" pitchFamily="18" charset="0"/>
              </a:rPr>
              <a:t>- Storia di Angina Instabile</a:t>
            </a:r>
          </a:p>
          <a:p>
            <a:r>
              <a:rPr b="1" dirty="0">
                <a:solidFill>
                  <a:srgbClr val="FFFFFF"/>
                </a:solidFill>
                <a:latin typeface="Calibri" panose="020F0502020204030204" pitchFamily="34" charset="0"/>
                <a:ea typeface="Times New Roman" panose="02020603050405020304" pitchFamily="18" charset="0"/>
              </a:rPr>
              <a:t>- Malattia Polmonare Instabile</a:t>
            </a:r>
          </a:p>
          <a:p>
            <a:r>
              <a:rPr b="1" dirty="0">
                <a:solidFill>
                  <a:srgbClr val="FFFFFF"/>
                </a:solidFill>
                <a:latin typeface="Calibri" panose="020F0502020204030204" pitchFamily="34" charset="0"/>
                <a:ea typeface="Times New Roman" panose="02020603050405020304" pitchFamily="18" charset="0"/>
              </a:rPr>
              <a:t>- Storia di Tossicodipendenza, </a:t>
            </a:r>
            <a:r>
              <a:rPr lang="it-IT" b="1" dirty="0">
                <a:solidFill>
                  <a:srgbClr val="FFFFFF"/>
                </a:solidFill>
                <a:latin typeface="Calibri" panose="020F0502020204030204" pitchFamily="34" charset="0"/>
                <a:ea typeface="Times New Roman" panose="02020603050405020304" pitchFamily="18" charset="0"/>
              </a:rPr>
              <a:t> </a:t>
            </a:r>
          </a:p>
          <a:p>
            <a:r>
              <a:rPr lang="it-IT" b="1" dirty="0">
                <a:solidFill>
                  <a:srgbClr val="FFFFFF"/>
                </a:solidFill>
                <a:latin typeface="Calibri" panose="020F0502020204030204" pitchFamily="34" charset="0"/>
                <a:ea typeface="Times New Roman" panose="02020603050405020304" pitchFamily="18" charset="0"/>
              </a:rPr>
              <a:t>  M</a:t>
            </a:r>
            <a:r>
              <a:rPr b="1" dirty="0" err="1">
                <a:solidFill>
                  <a:srgbClr val="FFFFFF"/>
                </a:solidFill>
                <a:latin typeface="Calibri" panose="020F0502020204030204" pitchFamily="34" charset="0"/>
                <a:ea typeface="Times New Roman" panose="02020603050405020304" pitchFamily="18" charset="0"/>
              </a:rPr>
              <a:t>alattie</a:t>
            </a:r>
            <a:r>
              <a:rPr b="1" dirty="0">
                <a:solidFill>
                  <a:srgbClr val="FFFFFF"/>
                </a:solidFill>
                <a:latin typeface="Calibri" panose="020F0502020204030204" pitchFamily="34" charset="0"/>
                <a:ea typeface="Times New Roman" panose="02020603050405020304" pitchFamily="18" charset="0"/>
              </a:rPr>
              <a:t> Psichiatriche con uso di </a:t>
            </a:r>
            <a:r>
              <a:rPr lang="it-IT" b="1" dirty="0">
                <a:solidFill>
                  <a:srgbClr val="FFFFFF"/>
                </a:solidFill>
                <a:latin typeface="Calibri" panose="020F0502020204030204" pitchFamily="34" charset="0"/>
                <a:ea typeface="Times New Roman" panose="02020603050405020304" pitchFamily="18" charset="0"/>
              </a:rPr>
              <a:t> </a:t>
            </a:r>
          </a:p>
          <a:p>
            <a:r>
              <a:rPr lang="it-IT" b="1" dirty="0">
                <a:solidFill>
                  <a:srgbClr val="FFFFFF"/>
                </a:solidFill>
                <a:latin typeface="Calibri" panose="020F0502020204030204" pitchFamily="34" charset="0"/>
                <a:ea typeface="Times New Roman" panose="02020603050405020304" pitchFamily="18" charset="0"/>
              </a:rPr>
              <a:t>  </a:t>
            </a:r>
            <a:r>
              <a:rPr b="1" dirty="0" err="1">
                <a:solidFill>
                  <a:srgbClr val="FFFFFF"/>
                </a:solidFill>
                <a:latin typeface="Calibri" panose="020F0502020204030204" pitchFamily="34" charset="0"/>
                <a:ea typeface="Times New Roman" panose="02020603050405020304" pitchFamily="18" charset="0"/>
              </a:rPr>
              <a:t>farmaci</a:t>
            </a:r>
            <a:r>
              <a:rPr lang="it-IT" b="1" dirty="0">
                <a:solidFill>
                  <a:srgbClr val="FFFFFF"/>
                </a:solidFill>
                <a:latin typeface="Calibri" panose="020F0502020204030204" pitchFamily="34" charset="0"/>
                <a:ea typeface="Times New Roman" panose="02020603050405020304" pitchFamily="18" charset="0"/>
              </a:rPr>
              <a:t> </a:t>
            </a:r>
            <a:r>
              <a:rPr b="1" dirty="0" err="1">
                <a:solidFill>
                  <a:srgbClr val="FFFFFF"/>
                </a:solidFill>
                <a:latin typeface="Calibri" panose="020F0502020204030204" pitchFamily="34" charset="0"/>
                <a:ea typeface="Times New Roman" panose="02020603050405020304" pitchFamily="18" charset="0"/>
              </a:rPr>
              <a:t>antipsicotici</a:t>
            </a:r>
            <a:r>
              <a:rPr b="1" dirty="0">
                <a:solidFill>
                  <a:srgbClr val="FFFFFF"/>
                </a:solidFill>
                <a:latin typeface="Calibri" panose="020F0502020204030204" pitchFamily="34" charset="0"/>
                <a:ea typeface="Times New Roman" panose="02020603050405020304" pitchFamily="18" charset="0"/>
              </a:rPr>
              <a:t> o </a:t>
            </a:r>
            <a:endParaRPr lang="it-IT" b="1" dirty="0">
              <a:solidFill>
                <a:srgbClr val="FFFFFF"/>
              </a:solidFill>
              <a:latin typeface="Calibri" panose="020F0502020204030204" pitchFamily="34" charset="0"/>
              <a:ea typeface="Times New Roman" panose="02020603050405020304" pitchFamily="18" charset="0"/>
            </a:endParaRPr>
          </a:p>
          <a:p>
            <a:r>
              <a:rPr lang="it-IT" b="1" dirty="0">
                <a:solidFill>
                  <a:srgbClr val="FFFFFF"/>
                </a:solidFill>
                <a:latin typeface="Calibri" panose="020F0502020204030204" pitchFamily="34" charset="0"/>
                <a:ea typeface="Times New Roman" panose="02020603050405020304" pitchFamily="18" charset="0"/>
              </a:rPr>
              <a:t>  </a:t>
            </a:r>
            <a:r>
              <a:rPr b="1" dirty="0" err="1">
                <a:solidFill>
                  <a:srgbClr val="FFFFFF"/>
                </a:solidFill>
                <a:latin typeface="Calibri" panose="020F0502020204030204" pitchFamily="34" charset="0"/>
                <a:ea typeface="Times New Roman" panose="02020603050405020304" pitchFamily="18" charset="0"/>
              </a:rPr>
              <a:t>antidepressivi</a:t>
            </a:r>
            <a:r>
              <a:rPr b="1" dirty="0">
                <a:solidFill>
                  <a:srgbClr val="FFFFFF"/>
                </a:solidFill>
                <a:latin typeface="Calibri" panose="020F0502020204030204" pitchFamily="34" charset="0"/>
                <a:ea typeface="Times New Roman" panose="02020603050405020304" pitchFamily="18" charset="0"/>
              </a:rPr>
              <a:t> in atto</a:t>
            </a:r>
          </a:p>
          <a:p>
            <a:r>
              <a:rPr b="1" dirty="0">
                <a:solidFill>
                  <a:srgbClr val="FFFFFF"/>
                </a:solidFill>
                <a:latin typeface="Calibri" panose="020F0502020204030204" pitchFamily="34" charset="0"/>
                <a:ea typeface="Times New Roman" panose="02020603050405020304" pitchFamily="18" charset="0"/>
              </a:rPr>
              <a:t>- Cirrosi</a:t>
            </a:r>
          </a:p>
          <a:p>
            <a:r>
              <a:rPr b="1" dirty="0">
                <a:solidFill>
                  <a:srgbClr val="FFFFFF"/>
                </a:solidFill>
                <a:latin typeface="Calibri" panose="020F0502020204030204" pitchFamily="34" charset="0"/>
                <a:ea typeface="Times New Roman" panose="02020603050405020304" pitchFamily="18" charset="0"/>
              </a:rPr>
              <a:t>- Precedenti Ictus Cerebrali</a:t>
            </a:r>
          </a:p>
          <a:p>
            <a:pPr>
              <a:buFontTx/>
              <a:buChar char="-"/>
            </a:pPr>
            <a:endParaRPr b="1" dirty="0">
              <a:solidFill>
                <a:srgbClr val="FFFFFF"/>
              </a:solidFill>
              <a:latin typeface="Calibri" panose="020F0502020204030204" pitchFamily="34" charset="0"/>
              <a:ea typeface="Times New Roman" panose="02020603050405020304" pitchFamily="18" charset="0"/>
            </a:endParaRPr>
          </a:p>
          <a:p>
            <a:endParaRPr sz="2000" b="1" dirty="0">
              <a:solidFill>
                <a:srgbClr val="FFFFFF"/>
              </a:solidFill>
              <a:latin typeface="Calibri" panose="020F0502020204030204" pitchFamily="34" charset="0"/>
              <a:ea typeface="Times New Roman" panose="02020603050405020304" pitchFamily="18" charset="0"/>
            </a:endParaRPr>
          </a:p>
        </p:txBody>
      </p:sp>
      <p:sp>
        <p:nvSpPr>
          <p:cNvPr id="14" name="Rettangolo arrotondato 13"/>
          <p:cNvSpPr/>
          <p:nvPr/>
        </p:nvSpPr>
        <p:spPr>
          <a:xfrm>
            <a:off x="798911" y="1261914"/>
            <a:ext cx="3719512" cy="32146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it-IT" sz="2000" b="1" dirty="0">
                <a:solidFill>
                  <a:prstClr val="white"/>
                </a:solidFill>
                <a:latin typeface="Calibri" panose="020F0502020204030204" pitchFamily="34" charset="0"/>
                <a:cs typeface="Times New Roman" panose="02020603050405020304" pitchFamily="18" charset="0"/>
              </a:rPr>
              <a:t>CRITERI </a:t>
            </a:r>
            <a:r>
              <a:rPr lang="it-IT" sz="2000" b="1" dirty="0" err="1">
                <a:solidFill>
                  <a:prstClr val="white"/>
                </a:solidFill>
                <a:latin typeface="Calibri" panose="020F0502020204030204" pitchFamily="34" charset="0"/>
                <a:cs typeface="Times New Roman" panose="02020603050405020304" pitchFamily="18" charset="0"/>
              </a:rPr>
              <a:t>DI</a:t>
            </a:r>
            <a:r>
              <a:rPr lang="it-IT" sz="2000" b="1" dirty="0">
                <a:solidFill>
                  <a:prstClr val="white"/>
                </a:solidFill>
                <a:latin typeface="Calibri" panose="020F0502020204030204" pitchFamily="34" charset="0"/>
                <a:cs typeface="Times New Roman" panose="02020603050405020304" pitchFamily="18" charset="0"/>
              </a:rPr>
              <a:t> ESCLUSIONE (1)</a:t>
            </a:r>
          </a:p>
          <a:p>
            <a:pPr>
              <a:defRPr/>
            </a:pPr>
            <a:r>
              <a:rPr lang="it-IT" b="1" dirty="0">
                <a:solidFill>
                  <a:prstClr val="white"/>
                </a:solidFill>
                <a:latin typeface="Calibri" panose="020F0502020204030204" pitchFamily="34" charset="0"/>
                <a:cs typeface="Times New Roman" panose="02020603050405020304" pitchFamily="18" charset="0"/>
              </a:rPr>
              <a:t>- Diabete Mellito </a:t>
            </a:r>
          </a:p>
          <a:p>
            <a:pPr>
              <a:defRPr/>
            </a:pPr>
            <a:r>
              <a:rPr lang="it-IT" b="1" dirty="0">
                <a:solidFill>
                  <a:prstClr val="white"/>
                </a:solidFill>
                <a:latin typeface="Calibri" panose="020F0502020204030204" pitchFamily="34" charset="0"/>
                <a:cs typeface="Times New Roman" panose="02020603050405020304" pitchFamily="18" charset="0"/>
              </a:rPr>
              <a:t>- CAD evidenziata alla CVG o presenza di ponti </a:t>
            </a:r>
            <a:r>
              <a:rPr lang="it-IT" b="1" dirty="0" err="1">
                <a:solidFill>
                  <a:prstClr val="white"/>
                </a:solidFill>
                <a:latin typeface="Calibri" panose="020F0502020204030204" pitchFamily="34" charset="0"/>
                <a:cs typeface="Times New Roman" panose="02020603050405020304" pitchFamily="18" charset="0"/>
              </a:rPr>
              <a:t>intramiocardici</a:t>
            </a:r>
            <a:r>
              <a:rPr lang="it-IT" b="1" dirty="0">
                <a:solidFill>
                  <a:prstClr val="white"/>
                </a:solidFill>
                <a:latin typeface="Calibri" panose="020F0502020204030204" pitchFamily="34" charset="0"/>
                <a:cs typeface="Times New Roman" panose="02020603050405020304" pitchFamily="18" charset="0"/>
              </a:rPr>
              <a:t> </a:t>
            </a:r>
          </a:p>
          <a:p>
            <a:pPr>
              <a:defRPr/>
            </a:pPr>
            <a:r>
              <a:rPr lang="it-IT" b="1" dirty="0">
                <a:solidFill>
                  <a:prstClr val="white"/>
                </a:solidFill>
                <a:latin typeface="Calibri" panose="020F0502020204030204" pitchFamily="34" charset="0"/>
                <a:cs typeface="Times New Roman" panose="02020603050405020304" pitchFamily="18" charset="0"/>
              </a:rPr>
              <a:t>- Creatinina superiore a 1,5 mg/dl </a:t>
            </a:r>
          </a:p>
          <a:p>
            <a:pPr>
              <a:defRPr/>
            </a:pPr>
            <a:r>
              <a:rPr lang="it-IT" b="1" dirty="0">
                <a:solidFill>
                  <a:prstClr val="white"/>
                </a:solidFill>
                <a:latin typeface="Calibri" panose="020F0502020204030204" pitchFamily="34" charset="0"/>
                <a:cs typeface="Times New Roman" panose="02020603050405020304" pitchFamily="18" charset="0"/>
              </a:rPr>
              <a:t>- Ipertrofia ventricolare sinistra </a:t>
            </a:r>
          </a:p>
          <a:p>
            <a:pPr>
              <a:buFontTx/>
              <a:buChar char="-"/>
              <a:defRPr/>
            </a:pPr>
            <a:r>
              <a:rPr lang="it-IT" b="1" dirty="0">
                <a:solidFill>
                  <a:prstClr val="white"/>
                </a:solidFill>
                <a:latin typeface="Calibri" panose="020F0502020204030204" pitchFamily="34" charset="0"/>
                <a:cs typeface="Times New Roman" panose="02020603050405020304" pitchFamily="18" charset="0"/>
              </a:rPr>
              <a:t>Fibrillazione atriale oppure altre aritmie gravi</a:t>
            </a:r>
          </a:p>
          <a:p>
            <a:pPr>
              <a:defRPr/>
            </a:pPr>
            <a:r>
              <a:rPr lang="it-IT" b="1" dirty="0">
                <a:solidFill>
                  <a:prstClr val="white"/>
                </a:solidFill>
                <a:latin typeface="Calibri" panose="020F0502020204030204" pitchFamily="34" charset="0"/>
                <a:cs typeface="Times New Roman" panose="02020603050405020304" pitchFamily="18" charset="0"/>
              </a:rPr>
              <a:t>- Patologie valvolari più che lievi </a:t>
            </a:r>
          </a:p>
          <a:p>
            <a:pPr>
              <a:buFontTx/>
              <a:buChar char="-"/>
              <a:defRPr/>
            </a:pPr>
            <a:r>
              <a:rPr lang="it-IT" b="1" dirty="0">
                <a:solidFill>
                  <a:prstClr val="white"/>
                </a:solidFill>
                <a:latin typeface="Calibri" panose="020F0502020204030204" pitchFamily="34" charset="0"/>
                <a:cs typeface="Times New Roman" panose="02020603050405020304" pitchFamily="18" charset="0"/>
              </a:rPr>
              <a:t>Frazione di eiezione inferiore al 50%</a:t>
            </a:r>
          </a:p>
          <a:p>
            <a:pPr>
              <a:buFontTx/>
              <a:buChar char="-"/>
              <a:defRPr/>
            </a:pPr>
            <a:r>
              <a:rPr lang="it-IT" b="1" dirty="0">
                <a:solidFill>
                  <a:prstClr val="white"/>
                </a:solidFill>
                <a:latin typeface="Calibri" panose="020F0502020204030204" pitchFamily="34" charset="0"/>
                <a:cs typeface="Times New Roman" panose="02020603050405020304" pitchFamily="18" charset="0"/>
              </a:rPr>
              <a:t> Fibrillazione atriale permanente, </a:t>
            </a:r>
            <a:r>
              <a:rPr lang="it-IT" b="1" dirty="0" err="1">
                <a:solidFill>
                  <a:prstClr val="white"/>
                </a:solidFill>
                <a:latin typeface="Calibri" panose="020F0502020204030204" pitchFamily="34" charset="0"/>
                <a:cs typeface="Times New Roman" panose="02020603050405020304" pitchFamily="18" charset="0"/>
              </a:rPr>
              <a:t>Flutter</a:t>
            </a:r>
            <a:r>
              <a:rPr lang="it-IT" b="1" dirty="0">
                <a:solidFill>
                  <a:prstClr val="white"/>
                </a:solidFill>
                <a:latin typeface="Calibri" panose="020F0502020204030204" pitchFamily="34" charset="0"/>
                <a:cs typeface="Times New Roman" panose="02020603050405020304" pitchFamily="18" charset="0"/>
              </a:rPr>
              <a:t> atriale  o altre aritmie per un tempo superiore al 10% della registrazione Holter nelle 24H</a:t>
            </a:r>
          </a:p>
          <a:p>
            <a:pPr>
              <a:defRPr/>
            </a:pPr>
            <a:r>
              <a:rPr lang="it-IT" sz="2000" b="1" dirty="0">
                <a:solidFill>
                  <a:prstClr val="white"/>
                </a:solidFill>
                <a:latin typeface="Calibri" panose="020F0502020204030204" pitchFamily="34" charset="0"/>
                <a:cs typeface="Times New Roman" panose="02020603050405020304" pitchFamily="18" charset="0"/>
              </a:rPr>
              <a:t> </a:t>
            </a:r>
          </a:p>
        </p:txBody>
      </p:sp>
      <p:grpSp>
        <p:nvGrpSpPr>
          <p:cNvPr id="3" name="Gruppo 15"/>
          <p:cNvGrpSpPr/>
          <p:nvPr/>
        </p:nvGrpSpPr>
        <p:grpSpPr>
          <a:xfrm>
            <a:off x="3500438" y="5663704"/>
            <a:ext cx="2372916" cy="933648"/>
            <a:chOff x="3135807" y="801309"/>
            <a:chExt cx="3163903" cy="833862"/>
          </a:xfrm>
        </p:grpSpPr>
        <p:sp>
          <p:nvSpPr>
            <p:cNvPr id="18" name="Rettangolo arrotondato 17"/>
            <p:cNvSpPr/>
            <p:nvPr/>
          </p:nvSpPr>
          <p:spPr>
            <a:xfrm>
              <a:off x="3135807" y="801309"/>
              <a:ext cx="3163903" cy="8338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ttangolo 18"/>
            <p:cNvSpPr/>
            <p:nvPr/>
          </p:nvSpPr>
          <p:spPr>
            <a:xfrm>
              <a:off x="3177082" y="842605"/>
              <a:ext cx="3081353" cy="7512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base">
                <a:lnSpc>
                  <a:spcPct val="90000"/>
                </a:lnSpc>
                <a:spcBef>
                  <a:spcPct val="0"/>
                </a:spcBef>
                <a:spcAft>
                  <a:spcPct val="35000"/>
                </a:spcAft>
                <a:defRPr/>
              </a:pPr>
              <a:r>
                <a:rPr lang="it-IT" sz="2000" b="1" dirty="0">
                  <a:solidFill>
                    <a:srgbClr val="44546A">
                      <a:lumMod val="10000"/>
                    </a:srgbClr>
                  </a:solidFill>
                  <a:latin typeface="Calibri" panose="020F0502020204030204" pitchFamily="34" charset="0"/>
                  <a:cs typeface="Times New Roman" panose="02020603050405020304" pitchFamily="18" charset="0"/>
                </a:rPr>
                <a:t>65 soggetti asintomatici            (M: F=40:25)</a:t>
              </a:r>
            </a:p>
          </p:txBody>
        </p:sp>
      </p:grpSp>
    </p:spTree>
    <p:extLst>
      <p:ext uri="{BB962C8B-B14F-4D97-AF65-F5344CB8AC3E}">
        <p14:creationId xmlns:p14="http://schemas.microsoft.com/office/powerpoint/2010/main" val="365895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1"/>
          <p:cNvSpPr>
            <a:spLocks noChangeArrowheads="1"/>
          </p:cNvSpPr>
          <p:nvPr/>
        </p:nvSpPr>
        <p:spPr bwMode="auto">
          <a:xfrm>
            <a:off x="0" y="40481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b="1" dirty="0">
                <a:solidFill>
                  <a:schemeClr val="tx2">
                    <a:lumMod val="90000"/>
                  </a:schemeClr>
                </a:solidFill>
                <a:cs typeface="Times New Roman" panose="02020603050405020304" pitchFamily="18" charset="0"/>
              </a:rPr>
              <a:t>VALUTAZIONE DELLA FUNZIONE MIOCARDICA</a:t>
            </a:r>
          </a:p>
        </p:txBody>
      </p:sp>
      <p:sp>
        <p:nvSpPr>
          <p:cNvPr id="23555" name="CasellaDiTesto 2"/>
          <p:cNvSpPr txBox="1">
            <a:spLocks noChangeArrowheads="1"/>
          </p:cNvSpPr>
          <p:nvPr/>
        </p:nvSpPr>
        <p:spPr bwMode="auto">
          <a:xfrm>
            <a:off x="0" y="2060575"/>
            <a:ext cx="5219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400">
                <a:solidFill>
                  <a:prstClr val="white"/>
                </a:solidFill>
                <a:cs typeface="Arial" panose="020B0604020202020204" pitchFamily="34" charset="0"/>
              </a:rPr>
              <a:t>- </a:t>
            </a:r>
            <a:r>
              <a:rPr lang="it-IT" altLang="it-IT" sz="2400" b="1">
                <a:solidFill>
                  <a:prstClr val="white"/>
                </a:solidFill>
                <a:cs typeface="Times New Roman" panose="02020603050405020304" pitchFamily="18" charset="0"/>
              </a:rPr>
              <a:t>Ecocardiografia Standard</a:t>
            </a:r>
          </a:p>
        </p:txBody>
      </p:sp>
      <p:sp>
        <p:nvSpPr>
          <p:cNvPr id="23556" name="CasellaDiTesto 3"/>
          <p:cNvSpPr txBox="1">
            <a:spLocks noChangeArrowheads="1"/>
          </p:cNvSpPr>
          <p:nvPr/>
        </p:nvSpPr>
        <p:spPr bwMode="auto">
          <a:xfrm>
            <a:off x="0" y="27082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400" b="1">
                <a:solidFill>
                  <a:prstClr val="white"/>
                </a:solidFill>
                <a:cs typeface="Times New Roman" panose="02020603050405020304" pitchFamily="18" charset="0"/>
              </a:rPr>
              <a:t>- Doppler tissutale a livello dell’anello mitralico</a:t>
            </a:r>
            <a:endParaRPr lang="it-IT" altLang="it-IT" sz="1800" b="1">
              <a:solidFill>
                <a:prstClr val="white"/>
              </a:solidFill>
              <a:cs typeface="Times New Roman" panose="02020603050405020304" pitchFamily="18" charset="0"/>
            </a:endParaRPr>
          </a:p>
        </p:txBody>
      </p:sp>
      <p:sp>
        <p:nvSpPr>
          <p:cNvPr id="23557" name="CasellaDiTesto 4"/>
          <p:cNvSpPr txBox="1">
            <a:spLocks noChangeArrowheads="1"/>
          </p:cNvSpPr>
          <p:nvPr/>
        </p:nvSpPr>
        <p:spPr bwMode="auto">
          <a:xfrm>
            <a:off x="0" y="3429000"/>
            <a:ext cx="550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it-IT" sz="2400" b="1">
                <a:solidFill>
                  <a:prstClr val="white"/>
                </a:solidFill>
                <a:cs typeface="Times New Roman" panose="02020603050405020304" pitchFamily="18" charset="0"/>
              </a:rPr>
              <a:t>- Speckle Tracking Echocardiography  </a:t>
            </a:r>
            <a:endParaRPr lang="it-IT" altLang="it-IT" sz="2400" b="1">
              <a:solidFill>
                <a:prstClr val="white"/>
              </a:solidFill>
              <a:cs typeface="Times New Roman" panose="02020603050405020304" pitchFamily="18" charset="0"/>
            </a:endParaRPr>
          </a:p>
        </p:txBody>
      </p:sp>
      <p:sp>
        <p:nvSpPr>
          <p:cNvPr id="7" name="Ovale 6"/>
          <p:cNvSpPr/>
          <p:nvPr/>
        </p:nvSpPr>
        <p:spPr>
          <a:xfrm>
            <a:off x="0" y="3141663"/>
            <a:ext cx="5040313"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alibri" panose="020F0502020204030204" pitchFamily="34" charset="0"/>
            </a:endParaRPr>
          </a:p>
        </p:txBody>
      </p:sp>
      <p:sp>
        <p:nvSpPr>
          <p:cNvPr id="8" name="CasellaDiTesto 7"/>
          <p:cNvSpPr txBox="1">
            <a:spLocks noChangeArrowheads="1"/>
          </p:cNvSpPr>
          <p:nvPr/>
        </p:nvSpPr>
        <p:spPr bwMode="auto">
          <a:xfrm>
            <a:off x="0" y="4437063"/>
            <a:ext cx="9144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it-IT" altLang="it-IT" sz="1900" b="1">
                <a:solidFill>
                  <a:prstClr val="white"/>
                </a:solidFill>
                <a:cs typeface="Times New Roman" panose="02020603050405020304" pitchFamily="18" charset="0"/>
              </a:rPr>
              <a:t>Lo Speckle Tracking Echocardiography (STE) è una nuova tecnica non invasiva, a ultrasuoni, che permette una valutazione obiettiva e quantitativa della funzione miocardica sia globale che regionale. Tra i parametri misurati  in particolare abbiamo lo Strain (</a:t>
            </a:r>
            <a:r>
              <a:rPr lang="el-GR" altLang="it-IT" sz="1900" b="1">
                <a:solidFill>
                  <a:prstClr val="white"/>
                </a:solidFill>
                <a:cs typeface="Times New Roman" panose="02020603050405020304" pitchFamily="18" charset="0"/>
              </a:rPr>
              <a:t>ε </a:t>
            </a:r>
            <a:r>
              <a:rPr lang="it-IT" altLang="it-IT" sz="1900" b="1">
                <a:solidFill>
                  <a:prstClr val="white"/>
                </a:solidFill>
                <a:cs typeface="Times New Roman" panose="02020603050405020304" pitchFamily="18" charset="0"/>
              </a:rPr>
              <a:t>) che rappresenta la percentuale di deformazione di una fibra miocardica rispetto alla sua lunghezza iniziale, espressa dalla formula: </a:t>
            </a:r>
          </a:p>
          <a:p>
            <a:pPr fontAlgn="base">
              <a:spcBef>
                <a:spcPct val="0"/>
              </a:spcBef>
              <a:spcAft>
                <a:spcPct val="0"/>
              </a:spcAft>
              <a:buFontTx/>
              <a:buNone/>
            </a:pPr>
            <a:endParaRPr lang="it-IT" altLang="it-IT" sz="1900" b="1">
              <a:solidFill>
                <a:prstClr val="white"/>
              </a:solidFill>
              <a:cs typeface="Times New Roman" panose="02020603050405020304" pitchFamily="18" charset="0"/>
            </a:endParaRPr>
          </a:p>
          <a:p>
            <a:pPr algn="ctr" fontAlgn="base">
              <a:spcBef>
                <a:spcPct val="0"/>
              </a:spcBef>
              <a:spcAft>
                <a:spcPct val="0"/>
              </a:spcAft>
              <a:buFontTx/>
              <a:buNone/>
            </a:pPr>
            <a:r>
              <a:rPr lang="fr-FR" altLang="it-IT" sz="2000" b="1">
                <a:solidFill>
                  <a:prstClr val="white"/>
                </a:solidFill>
                <a:cs typeface="Times New Roman" panose="02020603050405020304" pitchFamily="18" charset="0"/>
              </a:rPr>
              <a:t>(Strain) ε = (L – L0 )/ L0 </a:t>
            </a:r>
            <a:endParaRPr lang="it-IT" altLang="it-IT" sz="2000" b="1">
              <a:solidFill>
                <a:prstClr val="white"/>
              </a:solidFill>
              <a:cs typeface="Times New Roman" panose="02020603050405020304" pitchFamily="18" charset="0"/>
            </a:endParaRPr>
          </a:p>
          <a:p>
            <a:pPr fontAlgn="base">
              <a:spcBef>
                <a:spcPct val="0"/>
              </a:spcBef>
              <a:spcAft>
                <a:spcPct val="0"/>
              </a:spcAft>
              <a:buFontTx/>
              <a:buNone/>
            </a:pPr>
            <a:endParaRPr lang="it-IT" altLang="it-IT" sz="2000" b="1">
              <a:solidFill>
                <a:prstClr val="white"/>
              </a:solidFill>
              <a:cs typeface="Times New Roman" panose="02020603050405020304" pitchFamily="18" charset="0"/>
            </a:endParaRPr>
          </a:p>
        </p:txBody>
      </p:sp>
      <p:pic>
        <p:nvPicPr>
          <p:cNvPr id="23560" name="Immagine 8" descr="cu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700213"/>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3132138" y="6165850"/>
            <a:ext cx="2952750" cy="431800"/>
          </a:xfrm>
          <a:prstGeom prst="rect">
            <a:avLst/>
          </a:prstGeom>
          <a:noFill/>
          <a:ln>
            <a:solidFill>
              <a:srgbClr val="FB27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alibri" panose="020F0502020204030204" pitchFamily="34" charset="0"/>
            </a:endParaRPr>
          </a:p>
        </p:txBody>
      </p:sp>
    </p:spTree>
    <p:extLst>
      <p:ext uri="{BB962C8B-B14F-4D97-AF65-F5344CB8AC3E}">
        <p14:creationId xmlns:p14="http://schemas.microsoft.com/office/powerpoint/2010/main" val="2258905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4663" y="970805"/>
            <a:ext cx="2649537" cy="2452688"/>
          </a:xfrm>
        </p:spPr>
      </p:pic>
      <p:pic>
        <p:nvPicPr>
          <p:cNvPr id="190467" name="Picture 4"/>
          <p:cNvPicPr>
            <a:picLocks noChangeAspect="1" noChangeArrowheads="1"/>
          </p:cNvPicPr>
          <p:nvPr/>
        </p:nvPicPr>
        <p:blipFill>
          <a:blip r:embed="rId4">
            <a:extLst>
              <a:ext uri="{28A0092B-C50C-407E-A947-70E740481C1C}">
                <a14:useLocalDpi xmlns:a14="http://schemas.microsoft.com/office/drawing/2010/main" val="0"/>
              </a:ext>
            </a:extLst>
          </a:blip>
          <a:srcRect r="53815"/>
          <a:stretch>
            <a:fillRect/>
          </a:stretch>
        </p:blipFill>
        <p:spPr bwMode="auto">
          <a:xfrm>
            <a:off x="304800" y="4562301"/>
            <a:ext cx="239499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790" y="960139"/>
            <a:ext cx="31686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5" name="Text Box 7"/>
          <p:cNvSpPr txBox="1">
            <a:spLocks noChangeArrowheads="1"/>
          </p:cNvSpPr>
          <p:nvPr/>
        </p:nvSpPr>
        <p:spPr bwMode="auto">
          <a:xfrm>
            <a:off x="331788" y="548680"/>
            <a:ext cx="4392612" cy="461665"/>
          </a:xfrm>
          <a:prstGeom prst="rect">
            <a:avLst/>
          </a:prstGeom>
          <a:noFill/>
          <a:ln w="9525">
            <a:noFill/>
            <a:miter lim="800000"/>
            <a:headEnd/>
            <a:tailEnd/>
          </a:ln>
          <a:effectLst/>
        </p:spPr>
        <p:txBody>
          <a:bodyPr>
            <a:spAutoFit/>
          </a:bodyPr>
          <a:lstStyle/>
          <a:p>
            <a:pPr defTabSz="457200">
              <a:spcBef>
                <a:spcPct val="50000"/>
              </a:spcBef>
              <a:defRPr/>
            </a:pPr>
            <a:r>
              <a:rPr lang="it-IT" sz="2400" b="1" dirty="0">
                <a:solidFill>
                  <a:srgbClr val="FFFFFF"/>
                </a:solidFill>
                <a:effectLst>
                  <a:outerShdw blurRad="38100" dist="38100" dir="2700000" algn="tl">
                    <a:srgbClr val="000000"/>
                  </a:outerShdw>
                </a:effectLst>
                <a:latin typeface="Calibri" panose="020F0502020204030204" pitchFamily="34" charset="0"/>
              </a:rPr>
              <a:t> </a:t>
            </a:r>
            <a:r>
              <a:rPr lang="it-IT" sz="2400" b="1" dirty="0" err="1">
                <a:solidFill>
                  <a:srgbClr val="FFFFFF"/>
                </a:solidFill>
                <a:effectLst>
                  <a:outerShdw blurRad="38100" dist="38100" dir="2700000" algn="tl">
                    <a:srgbClr val="000000"/>
                  </a:outerShdw>
                </a:effectLst>
                <a:latin typeface="Calibri" panose="020F0502020204030204" pitchFamily="34" charset="0"/>
              </a:rPr>
              <a:t>Longitudinal</a:t>
            </a:r>
            <a:r>
              <a:rPr lang="it-IT" sz="2400" b="1" dirty="0">
                <a:solidFill>
                  <a:srgbClr val="FFFFFF"/>
                </a:solidFill>
                <a:effectLst>
                  <a:outerShdw blurRad="38100" dist="38100" dir="2700000" algn="tl">
                    <a:srgbClr val="000000"/>
                  </a:outerShdw>
                </a:effectLst>
                <a:latin typeface="Calibri" panose="020F0502020204030204" pitchFamily="34" charset="0"/>
              </a:rPr>
              <a:t>  </a:t>
            </a:r>
            <a:r>
              <a:rPr lang="it-IT" sz="2400" b="1" dirty="0" err="1">
                <a:solidFill>
                  <a:srgbClr val="FFFFFF"/>
                </a:solidFill>
                <a:effectLst>
                  <a:outerShdw blurRad="38100" dist="38100" dir="2700000" algn="tl">
                    <a:srgbClr val="000000"/>
                  </a:outerShdw>
                </a:effectLst>
                <a:latin typeface="Calibri" panose="020F0502020204030204" pitchFamily="34" charset="0"/>
              </a:rPr>
              <a:t>Function</a:t>
            </a:r>
            <a:endParaRPr lang="it-IT" sz="2400" b="1" dirty="0">
              <a:solidFill>
                <a:srgbClr val="FFFFFF"/>
              </a:solidFill>
              <a:effectLst>
                <a:outerShdw blurRad="38100" dist="38100" dir="2700000" algn="tl">
                  <a:srgbClr val="000000"/>
                </a:outerShdw>
              </a:effectLst>
              <a:latin typeface="Calibri" panose="020F0502020204030204" pitchFamily="34" charset="0"/>
            </a:endParaRPr>
          </a:p>
        </p:txBody>
      </p:sp>
      <p:sp>
        <p:nvSpPr>
          <p:cNvPr id="201736" name="Text Box 8"/>
          <p:cNvSpPr txBox="1">
            <a:spLocks noChangeArrowheads="1"/>
          </p:cNvSpPr>
          <p:nvPr/>
        </p:nvSpPr>
        <p:spPr bwMode="auto">
          <a:xfrm>
            <a:off x="6169111" y="471165"/>
            <a:ext cx="1643249" cy="523220"/>
          </a:xfrm>
          <a:prstGeom prst="rect">
            <a:avLst/>
          </a:prstGeom>
          <a:noFill/>
          <a:ln w="9525">
            <a:noFill/>
            <a:miter lim="800000"/>
            <a:headEnd/>
            <a:tailEnd/>
          </a:ln>
          <a:effectLst/>
        </p:spPr>
        <p:txBody>
          <a:bodyPr wrap="square">
            <a:spAutoFit/>
          </a:bodyPr>
          <a:lstStyle/>
          <a:p>
            <a:pPr algn="ctr" defTabSz="457200">
              <a:spcBef>
                <a:spcPct val="50000"/>
              </a:spcBef>
              <a:defRPr/>
            </a:pPr>
            <a:r>
              <a:rPr lang="it-IT" sz="2800" b="1" dirty="0">
                <a:solidFill>
                  <a:srgbClr val="FFFFFF"/>
                </a:solidFill>
                <a:effectLst>
                  <a:outerShdw blurRad="38100" dist="38100" dir="2700000" algn="tl">
                    <a:srgbClr val="000000"/>
                  </a:outerShdw>
                </a:effectLst>
                <a:latin typeface="Calibri" panose="020F0502020204030204" pitchFamily="34" charset="0"/>
              </a:rPr>
              <a:t>TWIST</a:t>
            </a:r>
          </a:p>
        </p:txBody>
      </p:sp>
      <p:sp>
        <p:nvSpPr>
          <p:cNvPr id="201737" name="Text Box 9"/>
          <p:cNvSpPr txBox="1">
            <a:spLocks noChangeArrowheads="1"/>
          </p:cNvSpPr>
          <p:nvPr/>
        </p:nvSpPr>
        <p:spPr bwMode="auto">
          <a:xfrm>
            <a:off x="5580063" y="4000326"/>
            <a:ext cx="2952750" cy="707886"/>
          </a:xfrm>
          <a:prstGeom prst="rect">
            <a:avLst/>
          </a:prstGeom>
          <a:noFill/>
          <a:ln w="9525">
            <a:noFill/>
            <a:miter lim="800000"/>
            <a:headEnd/>
            <a:tailEnd/>
          </a:ln>
          <a:effectLst/>
        </p:spPr>
        <p:txBody>
          <a:bodyPr>
            <a:spAutoFit/>
          </a:bodyPr>
          <a:lstStyle/>
          <a:p>
            <a:pPr defTabSz="457200">
              <a:spcBef>
                <a:spcPct val="50000"/>
              </a:spcBef>
              <a:defRPr/>
            </a:pPr>
            <a:endParaRPr lang="en-US" sz="4000" b="1">
              <a:solidFill>
                <a:srgbClr val="FFFFFF"/>
              </a:solidFill>
              <a:effectLst>
                <a:outerShdw blurRad="38100" dist="38100" dir="2700000" algn="tl">
                  <a:srgbClr val="000000"/>
                </a:outerShdw>
              </a:effectLst>
              <a:latin typeface="Calibri" panose="020F0502020204030204" pitchFamily="34" charset="0"/>
            </a:endParaRPr>
          </a:p>
        </p:txBody>
      </p:sp>
      <p:sp>
        <p:nvSpPr>
          <p:cNvPr id="201738" name="Text Box 10"/>
          <p:cNvSpPr txBox="1">
            <a:spLocks noChangeArrowheads="1"/>
          </p:cNvSpPr>
          <p:nvPr/>
        </p:nvSpPr>
        <p:spPr bwMode="auto">
          <a:xfrm>
            <a:off x="474663" y="3936826"/>
            <a:ext cx="4859337" cy="461665"/>
          </a:xfrm>
          <a:prstGeom prst="rect">
            <a:avLst/>
          </a:prstGeom>
          <a:noFill/>
          <a:ln w="9525">
            <a:noFill/>
            <a:miter lim="800000"/>
            <a:headEnd/>
            <a:tailEnd/>
          </a:ln>
          <a:effectLst/>
        </p:spPr>
        <p:txBody>
          <a:bodyPr>
            <a:spAutoFit/>
          </a:bodyPr>
          <a:lstStyle/>
          <a:p>
            <a:pPr defTabSz="457200">
              <a:spcBef>
                <a:spcPct val="50000"/>
              </a:spcBef>
              <a:defRPr/>
            </a:pPr>
            <a:r>
              <a:rPr lang="it-IT" sz="2400" b="1" dirty="0" err="1">
                <a:solidFill>
                  <a:srgbClr val="FFFFFF"/>
                </a:solidFill>
                <a:effectLst>
                  <a:outerShdw blurRad="38100" dist="38100" dir="2700000" algn="tl">
                    <a:srgbClr val="000000"/>
                  </a:outerShdw>
                </a:effectLst>
                <a:latin typeface="Calibri" panose="020F0502020204030204" pitchFamily="34" charset="0"/>
              </a:rPr>
              <a:t>Radial</a:t>
            </a:r>
            <a:r>
              <a:rPr lang="it-IT" sz="2400" b="1" dirty="0">
                <a:solidFill>
                  <a:srgbClr val="FFFFFF"/>
                </a:solidFill>
                <a:effectLst>
                  <a:outerShdw blurRad="38100" dist="38100" dir="2700000" algn="tl">
                    <a:srgbClr val="000000"/>
                  </a:outerShdw>
                </a:effectLst>
                <a:latin typeface="Calibri" panose="020F0502020204030204" pitchFamily="34" charset="0"/>
              </a:rPr>
              <a:t> </a:t>
            </a:r>
            <a:r>
              <a:rPr lang="it-IT" sz="2400" b="1" dirty="0" err="1">
                <a:solidFill>
                  <a:srgbClr val="FFFFFF"/>
                </a:solidFill>
                <a:effectLst>
                  <a:outerShdw blurRad="38100" dist="38100" dir="2700000" algn="tl">
                    <a:srgbClr val="000000"/>
                  </a:outerShdw>
                </a:effectLst>
                <a:latin typeface="Calibri" panose="020F0502020204030204" pitchFamily="34" charset="0"/>
              </a:rPr>
              <a:t>function</a:t>
            </a:r>
            <a:endParaRPr lang="it-IT" sz="2400" b="1" dirty="0">
              <a:solidFill>
                <a:srgbClr val="FFFFFF"/>
              </a:solidFill>
              <a:effectLst>
                <a:outerShdw blurRad="38100" dist="38100" dir="2700000" algn="tl">
                  <a:srgbClr val="000000"/>
                </a:outerShdw>
              </a:effectLst>
              <a:latin typeface="Calibri" panose="020F0502020204030204" pitchFamily="34" charset="0"/>
            </a:endParaRPr>
          </a:p>
        </p:txBody>
      </p:sp>
      <p:sp>
        <p:nvSpPr>
          <p:cNvPr id="190473" name="CasellaDiTesto 13"/>
          <p:cNvSpPr txBox="1">
            <a:spLocks noChangeArrowheads="1"/>
          </p:cNvSpPr>
          <p:nvPr/>
        </p:nvSpPr>
        <p:spPr bwMode="auto">
          <a:xfrm>
            <a:off x="107504" y="3419301"/>
            <a:ext cx="3929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altLang="it-IT" sz="2000" b="1" dirty="0">
                <a:solidFill>
                  <a:srgbClr val="FFFFFF"/>
                </a:solidFill>
                <a:latin typeface="Calibri" panose="020F0502020204030204" pitchFamily="34" charset="0"/>
              </a:rPr>
              <a:t>Movimento della base verso l’apice</a:t>
            </a:r>
          </a:p>
        </p:txBody>
      </p:sp>
      <p:sp>
        <p:nvSpPr>
          <p:cNvPr id="190474" name="CasellaDiTesto 14"/>
          <p:cNvSpPr txBox="1">
            <a:spLocks noChangeArrowheads="1"/>
          </p:cNvSpPr>
          <p:nvPr/>
        </p:nvSpPr>
        <p:spPr bwMode="auto">
          <a:xfrm>
            <a:off x="4716016" y="3369186"/>
            <a:ext cx="4392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it-IT" altLang="it-IT" sz="2000" b="1" dirty="0">
                <a:solidFill>
                  <a:srgbClr val="FFFFFF"/>
                </a:solidFill>
                <a:latin typeface="Calibri" panose="020F0502020204030204" pitchFamily="34" charset="0"/>
              </a:rPr>
              <a:t>Differenza tra la rotazione in senso orario della base e antiorario dell’apice</a:t>
            </a:r>
          </a:p>
        </p:txBody>
      </p:sp>
      <p:pic>
        <p:nvPicPr>
          <p:cNvPr id="190475" name="Picture 4"/>
          <p:cNvPicPr>
            <a:picLocks noChangeAspect="1" noChangeArrowheads="1"/>
          </p:cNvPicPr>
          <p:nvPr/>
        </p:nvPicPr>
        <p:blipFill>
          <a:blip r:embed="rId4">
            <a:extLst>
              <a:ext uri="{28A0092B-C50C-407E-A947-70E740481C1C}">
                <a14:useLocalDpi xmlns:a14="http://schemas.microsoft.com/office/drawing/2010/main" val="0"/>
              </a:ext>
            </a:extLst>
          </a:blip>
          <a:srcRect l="49828"/>
          <a:stretch>
            <a:fillRect/>
          </a:stretch>
        </p:blipFill>
        <p:spPr bwMode="auto">
          <a:xfrm>
            <a:off x="6352107" y="4562301"/>
            <a:ext cx="254037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6" name="CasellaDiTesto 16"/>
          <p:cNvSpPr txBox="1">
            <a:spLocks noChangeArrowheads="1"/>
          </p:cNvSpPr>
          <p:nvPr/>
        </p:nvSpPr>
        <p:spPr bwMode="auto">
          <a:xfrm>
            <a:off x="2981908" y="4757082"/>
            <a:ext cx="3102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altLang="it-IT" sz="2000" b="1" dirty="0">
                <a:solidFill>
                  <a:srgbClr val="FFFFFF"/>
                </a:solidFill>
                <a:latin typeface="Calibri" panose="020F0502020204030204" pitchFamily="34" charset="0"/>
              </a:rPr>
              <a:t>Ispessimento del miocardio</a:t>
            </a:r>
          </a:p>
        </p:txBody>
      </p:sp>
      <p:sp>
        <p:nvSpPr>
          <p:cNvPr id="190477" name="CasellaDiTesto 17"/>
          <p:cNvSpPr txBox="1">
            <a:spLocks noChangeArrowheads="1"/>
          </p:cNvSpPr>
          <p:nvPr/>
        </p:nvSpPr>
        <p:spPr bwMode="auto">
          <a:xfrm>
            <a:off x="2987824" y="5367709"/>
            <a:ext cx="3168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it-IT" altLang="it-IT" sz="2000" b="1" dirty="0">
                <a:solidFill>
                  <a:srgbClr val="FFFFFF"/>
                </a:solidFill>
                <a:latin typeface="Calibri" pitchFamily="34" charset="0"/>
              </a:rPr>
              <a:t>Variazione della lunghezza</a:t>
            </a:r>
          </a:p>
          <a:p>
            <a:pPr algn="ctr" eaLnBrk="1" fontAlgn="base" hangingPunct="1">
              <a:spcBef>
                <a:spcPct val="0"/>
              </a:spcBef>
              <a:spcAft>
                <a:spcPct val="0"/>
              </a:spcAft>
            </a:pPr>
            <a:r>
              <a:rPr lang="it-IT" altLang="it-IT" sz="2000" b="1" dirty="0">
                <a:solidFill>
                  <a:srgbClr val="FFFFFF"/>
                </a:solidFill>
                <a:latin typeface="Calibri" pitchFamily="34" charset="0"/>
              </a:rPr>
              <a:t>lungo il perimetro circolare</a:t>
            </a:r>
          </a:p>
        </p:txBody>
      </p:sp>
      <p:sp>
        <p:nvSpPr>
          <p:cNvPr id="190478" name="CasellaDiTesto 18"/>
          <p:cNvSpPr txBox="1">
            <a:spLocks noChangeArrowheads="1"/>
          </p:cNvSpPr>
          <p:nvPr/>
        </p:nvSpPr>
        <p:spPr bwMode="auto">
          <a:xfrm>
            <a:off x="830523" y="-15190"/>
            <a:ext cx="76299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altLang="it-IT" sz="4000" b="1" dirty="0">
                <a:solidFill>
                  <a:srgbClr val="FFFF00"/>
                </a:solidFill>
                <a:latin typeface="Calibri" panose="020F0502020204030204" pitchFamily="34" charset="0"/>
              </a:rPr>
              <a:t>MECCANICA CARDIACA DEL CUORE</a:t>
            </a:r>
          </a:p>
        </p:txBody>
      </p:sp>
      <p:sp>
        <p:nvSpPr>
          <p:cNvPr id="20" name="CasellaDiTesto 19"/>
          <p:cNvSpPr txBox="1"/>
          <p:nvPr/>
        </p:nvSpPr>
        <p:spPr>
          <a:xfrm>
            <a:off x="5681091" y="4113956"/>
            <a:ext cx="3427413" cy="461665"/>
          </a:xfrm>
          <a:prstGeom prst="rect">
            <a:avLst/>
          </a:prstGeom>
          <a:noFill/>
        </p:spPr>
        <p:txBody>
          <a:bodyPr wrap="none">
            <a:spAutoFit/>
          </a:bodyPr>
          <a:lstStyle/>
          <a:p>
            <a:pPr algn="ctr" defTabSz="457200">
              <a:defRPr/>
            </a:pPr>
            <a:r>
              <a:rPr lang="it-IT" sz="2400" b="1" dirty="0" err="1">
                <a:solidFill>
                  <a:srgbClr val="FFFFFF"/>
                </a:solidFill>
                <a:effectLst>
                  <a:outerShdw blurRad="38100" dist="38100" dir="2700000" algn="tl">
                    <a:srgbClr val="000000"/>
                  </a:outerShdw>
                </a:effectLst>
                <a:latin typeface="Calibri" panose="020F0502020204030204" pitchFamily="34" charset="0"/>
              </a:rPr>
              <a:t>Circumferential</a:t>
            </a:r>
            <a:r>
              <a:rPr lang="it-IT" sz="2400" b="1" dirty="0">
                <a:solidFill>
                  <a:srgbClr val="FFFFFF"/>
                </a:solidFill>
                <a:effectLst>
                  <a:outerShdw blurRad="38100" dist="38100" dir="2700000" algn="tl">
                    <a:srgbClr val="000000"/>
                  </a:outerShdw>
                </a:effectLst>
                <a:latin typeface="Calibri" panose="020F0502020204030204" pitchFamily="34" charset="0"/>
              </a:rPr>
              <a:t>  function </a:t>
            </a:r>
            <a:endParaRPr lang="it-IT" sz="20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6247816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3" name="Picture 16" descr="https://cystersoftheheart.files.wordpress.com/2010/05/cell_ir_01.jpg"/>
          <p:cNvPicPr>
            <a:picLocks noChangeAspect="1" noChangeArrowheads="1"/>
          </p:cNvPicPr>
          <p:nvPr/>
        </p:nvPicPr>
        <p:blipFill>
          <a:blip r:embed="rId2">
            <a:extLst>
              <a:ext uri="{28A0092B-C50C-407E-A947-70E740481C1C}">
                <a14:useLocalDpi xmlns:a14="http://schemas.microsoft.com/office/drawing/2010/main" val="0"/>
              </a:ext>
            </a:extLst>
          </a:blip>
          <a:srcRect l="2740" t="13394" b="883"/>
          <a:stretch>
            <a:fillRect/>
          </a:stretch>
        </p:blipFill>
        <p:spPr bwMode="auto">
          <a:xfrm>
            <a:off x="-36512" y="1412776"/>
            <a:ext cx="9180512" cy="54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asellaDiTesto 17"/>
          <p:cNvSpPr txBox="1">
            <a:spLocks noChangeArrowheads="1"/>
          </p:cNvSpPr>
          <p:nvPr/>
        </p:nvSpPr>
        <p:spPr bwMode="auto">
          <a:xfrm>
            <a:off x="0" y="33265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4000" b="1" dirty="0">
                <a:solidFill>
                  <a:srgbClr val="0410FA"/>
                </a:solidFill>
                <a:cs typeface="Times New Roman" panose="02020603050405020304" pitchFamily="18" charset="0"/>
              </a:rPr>
              <a:t>INSULIN-RESISTANCE </a:t>
            </a:r>
          </a:p>
        </p:txBody>
      </p:sp>
    </p:spTree>
    <p:extLst>
      <p:ext uri="{BB962C8B-B14F-4D97-AF65-F5344CB8AC3E}">
        <p14:creationId xmlns:p14="http://schemas.microsoft.com/office/powerpoint/2010/main" val="321085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r="59641"/>
          <a:stretch>
            <a:fillRect/>
          </a:stretch>
        </p:blipFill>
        <p:spPr bwMode="auto">
          <a:xfrm>
            <a:off x="107504" y="333375"/>
            <a:ext cx="5138737"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363716" y="1196975"/>
            <a:ext cx="3384550" cy="3138488"/>
          </a:xfrm>
          <a:prstGeom prst="rect">
            <a:avLst/>
          </a:prstGeom>
          <a:noFill/>
        </p:spPr>
        <p:txBody>
          <a:bodyPr>
            <a:spAutoFit/>
          </a:bodyPr>
          <a:lstStyle/>
          <a:p>
            <a:pPr>
              <a:defRPr/>
            </a:pPr>
            <a:r>
              <a:rPr lang="it-IT" sz="2200" b="1" dirty="0">
                <a:solidFill>
                  <a:prstClr val="white">
                    <a:lumMod val="95000"/>
                  </a:prstClr>
                </a:solidFill>
                <a:latin typeface="Calibri" panose="020F0502020204030204" pitchFamily="34" charset="0"/>
                <a:cs typeface="Times New Roman" pitchFamily="18" charset="0"/>
              </a:rPr>
              <a:t>Nel nostro studio, in particolare, oltre i classici parametri ecocardiografici, abbiamo tenuto conto dello </a:t>
            </a:r>
            <a:r>
              <a:rPr lang="it-IT" sz="2200" b="1" i="1" dirty="0">
                <a:solidFill>
                  <a:srgbClr val="FFC000"/>
                </a:solidFill>
                <a:latin typeface="Calibri" panose="020F0502020204030204" pitchFamily="34" charset="0"/>
                <a:cs typeface="Times New Roman" pitchFamily="18" charset="0"/>
              </a:rPr>
              <a:t>Strain longitudinale globale (GLS)</a:t>
            </a:r>
            <a:r>
              <a:rPr lang="it-IT" sz="2200" b="1" dirty="0">
                <a:solidFill>
                  <a:prstClr val="white">
                    <a:lumMod val="95000"/>
                  </a:prstClr>
                </a:solidFill>
                <a:latin typeface="Calibri" panose="020F0502020204030204" pitchFamily="34" charset="0"/>
                <a:cs typeface="Times New Roman" pitchFamily="18" charset="0"/>
              </a:rPr>
              <a:t>, valutato </a:t>
            </a:r>
            <a:r>
              <a:rPr lang="it-IT" sz="2200" b="1" dirty="0">
                <a:solidFill>
                  <a:prstClr val="white"/>
                </a:solidFill>
                <a:latin typeface="Calibri" panose="020F0502020204030204" pitchFamily="34" charset="0"/>
                <a:cs typeface="Times New Roman" pitchFamily="18" charset="0"/>
              </a:rPr>
              <a:t>come media del valore di strain sistolico in 16 segmenti. </a:t>
            </a:r>
            <a:endParaRPr lang="it-IT" sz="2200" b="1" dirty="0">
              <a:solidFill>
                <a:prstClr val="white">
                  <a:lumMod val="95000"/>
                </a:prstClr>
              </a:solidFill>
              <a:latin typeface="Calibri" panose="020F0502020204030204" pitchFamily="34" charset="0"/>
              <a:cs typeface="Times New Roman" pitchFamily="18" charset="0"/>
            </a:endParaRPr>
          </a:p>
        </p:txBody>
      </p:sp>
      <p:sp>
        <p:nvSpPr>
          <p:cNvPr id="7" name="Figura a mano libera 6"/>
          <p:cNvSpPr/>
          <p:nvPr/>
        </p:nvSpPr>
        <p:spPr>
          <a:xfrm>
            <a:off x="1777554" y="795338"/>
            <a:ext cx="960437" cy="1271587"/>
          </a:xfrm>
          <a:custGeom>
            <a:avLst/>
            <a:gdLst>
              <a:gd name="connsiteX0" fmla="*/ 192157 w 960783"/>
              <a:gd name="connsiteY0" fmla="*/ 1245704 h 1272208"/>
              <a:gd name="connsiteX1" fmla="*/ 99392 w 960783"/>
              <a:gd name="connsiteY1" fmla="*/ 993912 h 1272208"/>
              <a:gd name="connsiteX2" fmla="*/ 59635 w 960783"/>
              <a:gd name="connsiteY2" fmla="*/ 530086 h 1272208"/>
              <a:gd name="connsiteX3" fmla="*/ 33131 w 960783"/>
              <a:gd name="connsiteY3" fmla="*/ 185530 h 1272208"/>
              <a:gd name="connsiteX4" fmla="*/ 258418 w 960783"/>
              <a:gd name="connsiteY4" fmla="*/ 13252 h 1272208"/>
              <a:gd name="connsiteX5" fmla="*/ 695739 w 960783"/>
              <a:gd name="connsiteY5" fmla="*/ 265043 h 1272208"/>
              <a:gd name="connsiteX6" fmla="*/ 921026 w 960783"/>
              <a:gd name="connsiteY6" fmla="*/ 742121 h 1272208"/>
              <a:gd name="connsiteX7" fmla="*/ 934279 w 960783"/>
              <a:gd name="connsiteY7" fmla="*/ 1192695 h 1272208"/>
              <a:gd name="connsiteX8" fmla="*/ 947531 w 960783"/>
              <a:gd name="connsiteY8" fmla="*/ 1219199 h 12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83" h="1272208">
                <a:moveTo>
                  <a:pt x="192157" y="1245704"/>
                </a:moveTo>
                <a:cubicBezTo>
                  <a:pt x="156818" y="1179443"/>
                  <a:pt x="121479" y="1113182"/>
                  <a:pt x="99392" y="993912"/>
                </a:cubicBezTo>
                <a:cubicBezTo>
                  <a:pt x="77305" y="874642"/>
                  <a:pt x="70678" y="664816"/>
                  <a:pt x="59635" y="530086"/>
                </a:cubicBezTo>
                <a:cubicBezTo>
                  <a:pt x="48592" y="395356"/>
                  <a:pt x="0" y="271669"/>
                  <a:pt x="33131" y="185530"/>
                </a:cubicBezTo>
                <a:cubicBezTo>
                  <a:pt x="66262" y="99391"/>
                  <a:pt x="147983" y="0"/>
                  <a:pt x="258418" y="13252"/>
                </a:cubicBezTo>
                <a:cubicBezTo>
                  <a:pt x="368853" y="26504"/>
                  <a:pt x="585304" y="143565"/>
                  <a:pt x="695739" y="265043"/>
                </a:cubicBezTo>
                <a:cubicBezTo>
                  <a:pt x="806174" y="386521"/>
                  <a:pt x="881269" y="587512"/>
                  <a:pt x="921026" y="742121"/>
                </a:cubicBezTo>
                <a:cubicBezTo>
                  <a:pt x="960783" y="896730"/>
                  <a:pt x="929862" y="1113182"/>
                  <a:pt x="934279" y="1192695"/>
                </a:cubicBezTo>
                <a:cubicBezTo>
                  <a:pt x="938696" y="1272208"/>
                  <a:pt x="890105" y="1190486"/>
                  <a:pt x="947531" y="1219199"/>
                </a:cubicBezTo>
              </a:path>
            </a:pathLst>
          </a:custGeom>
          <a:ln>
            <a:solidFill>
              <a:srgbClr val="FF0000"/>
            </a:solidFill>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it-IT" b="1">
              <a:solidFill>
                <a:prstClr val="white"/>
              </a:solidFill>
              <a:latin typeface="Calibri" panose="020F0502020204030204" pitchFamily="34" charset="0"/>
            </a:endParaRPr>
          </a:p>
        </p:txBody>
      </p:sp>
    </p:spTree>
    <p:extLst>
      <p:ext uri="{BB962C8B-B14F-4D97-AF65-F5344CB8AC3E}">
        <p14:creationId xmlns:p14="http://schemas.microsoft.com/office/powerpoint/2010/main" val="1370975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1"/>
          <p:cNvSpPr>
            <a:spLocks noChangeArrowheads="1"/>
          </p:cNvSpPr>
          <p:nvPr/>
        </p:nvSpPr>
        <p:spPr bwMode="auto">
          <a:xfrm>
            <a:off x="0" y="33265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b="1" dirty="0">
                <a:solidFill>
                  <a:schemeClr val="tx2">
                    <a:lumMod val="90000"/>
                  </a:schemeClr>
                </a:solidFill>
                <a:cs typeface="Times New Roman" panose="02020603050405020304" pitchFamily="18" charset="0"/>
              </a:rPr>
              <a:t>VALUTAZIONE DELLA FUNZIONE VASCOLARE</a:t>
            </a:r>
          </a:p>
        </p:txBody>
      </p:sp>
      <p:sp>
        <p:nvSpPr>
          <p:cNvPr id="26627" name="CasellaDiTesto 2"/>
          <p:cNvSpPr txBox="1">
            <a:spLocks noChangeArrowheads="1"/>
          </p:cNvSpPr>
          <p:nvPr/>
        </p:nvSpPr>
        <p:spPr bwMode="auto">
          <a:xfrm>
            <a:off x="216197" y="1356568"/>
            <a:ext cx="5795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dirty="0">
                <a:solidFill>
                  <a:prstClr val="white"/>
                </a:solidFill>
                <a:cs typeface="Times New Roman" panose="02020603050405020304" pitchFamily="18" charset="0"/>
              </a:rPr>
              <a:t>    </a:t>
            </a:r>
            <a:r>
              <a:rPr lang="it-IT" altLang="it-IT" sz="2400" b="1" cap="all" dirty="0">
                <a:solidFill>
                  <a:srgbClr val="FFC000"/>
                </a:solidFill>
                <a:cs typeface="Times New Roman" panose="02020603050405020304" pitchFamily="18" charset="0"/>
              </a:rPr>
              <a:t>Eco-Doppler dei tronchi </a:t>
            </a:r>
            <a:r>
              <a:rPr lang="it-IT" altLang="it-IT" sz="2400" b="1" cap="all" dirty="0" err="1">
                <a:solidFill>
                  <a:srgbClr val="FFC000"/>
                </a:solidFill>
                <a:cs typeface="Times New Roman" panose="02020603050405020304" pitchFamily="18" charset="0"/>
              </a:rPr>
              <a:t>sovraortici</a:t>
            </a:r>
            <a:r>
              <a:rPr lang="it-IT" altLang="it-IT" sz="2400" b="1" cap="all" dirty="0">
                <a:solidFill>
                  <a:srgbClr val="FFC000"/>
                </a:solidFill>
                <a:cs typeface="Times New Roman" panose="02020603050405020304" pitchFamily="18" charset="0"/>
              </a:rPr>
              <a:t>:</a:t>
            </a:r>
          </a:p>
          <a:p>
            <a:pPr fontAlgn="base">
              <a:spcBef>
                <a:spcPct val="0"/>
              </a:spcBef>
              <a:spcAft>
                <a:spcPct val="0"/>
              </a:spcAft>
              <a:buFontTx/>
              <a:buNone/>
            </a:pPr>
            <a:endParaRPr lang="it-IT" altLang="it-IT" sz="1600" b="1" dirty="0">
              <a:solidFill>
                <a:prstClr val="white"/>
              </a:solidFill>
              <a:cs typeface="Times New Roman" panose="02020603050405020304" pitchFamily="18" charset="0"/>
            </a:endParaRPr>
          </a:p>
          <a:p>
            <a:pPr fontAlgn="base">
              <a:spcBef>
                <a:spcPct val="0"/>
              </a:spcBef>
              <a:spcAft>
                <a:spcPct val="0"/>
              </a:spcAft>
              <a:buNone/>
            </a:pPr>
            <a:r>
              <a:rPr lang="it-IT" altLang="it-IT" sz="2000" b="1" dirty="0">
                <a:solidFill>
                  <a:prstClr val="white"/>
                </a:solidFill>
                <a:cs typeface="Times New Roman" panose="02020603050405020304" pitchFamily="18" charset="0"/>
              </a:rPr>
              <a:t>    - </a:t>
            </a:r>
            <a:r>
              <a:rPr lang="it-IT" altLang="it-IT" sz="2400" b="1" dirty="0">
                <a:solidFill>
                  <a:prstClr val="white"/>
                </a:solidFill>
                <a:cs typeface="Times New Roman" panose="02020603050405020304" pitchFamily="18" charset="0"/>
              </a:rPr>
              <a:t>Valutazione e quantificazione dell’IMT   </a:t>
            </a:r>
          </a:p>
        </p:txBody>
      </p:sp>
      <p:sp>
        <p:nvSpPr>
          <p:cNvPr id="26628" name="CasellaDiTesto 4"/>
          <p:cNvSpPr txBox="1">
            <a:spLocks noChangeArrowheads="1"/>
          </p:cNvSpPr>
          <p:nvPr/>
        </p:nvSpPr>
        <p:spPr bwMode="auto">
          <a:xfrm>
            <a:off x="395536" y="2463279"/>
            <a:ext cx="756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dirty="0">
                <a:solidFill>
                  <a:prstClr val="white"/>
                </a:solidFill>
                <a:cs typeface="Times New Roman" panose="02020603050405020304" pitchFamily="18" charset="0"/>
              </a:rPr>
              <a:t>- </a:t>
            </a:r>
            <a:r>
              <a:rPr lang="it-IT" altLang="it-IT" sz="2400" b="1" dirty="0">
                <a:solidFill>
                  <a:prstClr val="white"/>
                </a:solidFill>
                <a:cs typeface="Times New Roman" panose="02020603050405020304" pitchFamily="18" charset="0"/>
              </a:rPr>
              <a:t>Identificazione e quantificazione di eventuali placche </a:t>
            </a:r>
            <a:r>
              <a:rPr lang="it-IT" altLang="it-IT" sz="2000" b="1" dirty="0">
                <a:solidFill>
                  <a:prstClr val="white"/>
                </a:solidFill>
                <a:cs typeface="Times New Roman" panose="02020603050405020304" pitchFamily="18" charset="0"/>
              </a:rPr>
              <a:t>ATS </a:t>
            </a:r>
          </a:p>
        </p:txBody>
      </p:sp>
      <p:sp>
        <p:nvSpPr>
          <p:cNvPr id="26629" name="CasellaDiTesto 5"/>
          <p:cNvSpPr txBox="1">
            <a:spLocks noChangeArrowheads="1"/>
          </p:cNvSpPr>
          <p:nvPr/>
        </p:nvSpPr>
        <p:spPr bwMode="auto">
          <a:xfrm>
            <a:off x="431700" y="2884934"/>
            <a:ext cx="6732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dirty="0">
                <a:solidFill>
                  <a:prstClr val="white"/>
                </a:solidFill>
                <a:cs typeface="Times New Roman" panose="02020603050405020304" pitchFamily="18" charset="0"/>
              </a:rPr>
              <a:t>- </a:t>
            </a:r>
            <a:r>
              <a:rPr lang="it-IT" altLang="it-IT" sz="2400" b="1" dirty="0">
                <a:solidFill>
                  <a:prstClr val="white"/>
                </a:solidFill>
                <a:cs typeface="Times New Roman" panose="02020603050405020304" pitchFamily="18" charset="0"/>
              </a:rPr>
              <a:t>Misurazione della rigidità vasale  (STIFFNESS) </a:t>
            </a:r>
          </a:p>
        </p:txBody>
      </p:sp>
      <p:sp>
        <p:nvSpPr>
          <p:cNvPr id="7" name="Ovale 6"/>
          <p:cNvSpPr/>
          <p:nvPr/>
        </p:nvSpPr>
        <p:spPr>
          <a:xfrm>
            <a:off x="4788024" y="2852936"/>
            <a:ext cx="1583631" cy="504056"/>
          </a:xfrm>
          <a:prstGeom prst="ellipse">
            <a:avLst/>
          </a:prstGeom>
          <a:noFill/>
          <a:ln>
            <a:solidFill>
              <a:srgbClr val="FB27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pic>
        <p:nvPicPr>
          <p:cNvPr id="266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00" y="3426198"/>
            <a:ext cx="5292825" cy="331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entesi graffa aperta 8"/>
          <p:cNvSpPr/>
          <p:nvPr/>
        </p:nvSpPr>
        <p:spPr>
          <a:xfrm>
            <a:off x="6011863" y="4304555"/>
            <a:ext cx="346075" cy="1857375"/>
          </a:xfrm>
          <a:prstGeom prst="leftBrace">
            <a:avLst/>
          </a:prstGeom>
          <a:ln>
            <a:solidFill>
              <a:schemeClr val="tx1"/>
            </a:solidFill>
          </a:ln>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it-IT" b="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4590305"/>
            <a:ext cx="22367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magine 10" descr="Arteria Inden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069230"/>
            <a:ext cx="22193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73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0" y="47667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b="1" dirty="0">
                <a:solidFill>
                  <a:schemeClr val="tx2">
                    <a:lumMod val="90000"/>
                  </a:schemeClr>
                </a:solidFill>
                <a:cs typeface="Times New Roman" panose="02020603050405020304" pitchFamily="18" charset="0"/>
              </a:rPr>
              <a:t>VARIABILITA’ DELLA FREQUENZA CARDIACA (HRV)</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895" y="1458832"/>
            <a:ext cx="3643313" cy="129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ttangolo 3"/>
          <p:cNvSpPr>
            <a:spLocks noChangeArrowheads="1"/>
          </p:cNvSpPr>
          <p:nvPr/>
        </p:nvSpPr>
        <p:spPr bwMode="auto">
          <a:xfrm>
            <a:off x="395536" y="1628800"/>
            <a:ext cx="4643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400" b="1" dirty="0">
                <a:solidFill>
                  <a:srgbClr val="FFC000"/>
                </a:solidFill>
                <a:cs typeface="Times New Roman" panose="02020603050405020304" pitchFamily="18" charset="0"/>
              </a:rPr>
              <a:t>CALCOLO DELLA VARIABILITA’ DELLA FREQUENZA CARDIACA</a:t>
            </a:r>
          </a:p>
        </p:txBody>
      </p:sp>
      <p:sp>
        <p:nvSpPr>
          <p:cNvPr id="5" name="Rettangolo 4"/>
          <p:cNvSpPr>
            <a:spLocks noChangeArrowheads="1"/>
          </p:cNvSpPr>
          <p:nvPr/>
        </p:nvSpPr>
        <p:spPr bwMode="auto">
          <a:xfrm>
            <a:off x="394270" y="2950294"/>
            <a:ext cx="6780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a:solidFill>
                  <a:prstClr val="white"/>
                </a:solidFill>
                <a:cs typeface="Times New Roman" panose="02020603050405020304" pitchFamily="18" charset="0"/>
              </a:rPr>
              <a:t>Sono stati utilizzati metodi di analisi del dominio del tempo: </a:t>
            </a:r>
          </a:p>
        </p:txBody>
      </p:sp>
      <p:sp>
        <p:nvSpPr>
          <p:cNvPr id="6" name="CasellaDiTesto 4"/>
          <p:cNvSpPr txBox="1">
            <a:spLocks noChangeArrowheads="1"/>
          </p:cNvSpPr>
          <p:nvPr/>
        </p:nvSpPr>
        <p:spPr bwMode="auto">
          <a:xfrm>
            <a:off x="751458" y="3878982"/>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a:solidFill>
                  <a:prstClr val="white"/>
                </a:solidFill>
                <a:cs typeface="Times New Roman" panose="02020603050405020304" pitchFamily="18" charset="0"/>
              </a:rPr>
              <a:t>- SDANN </a:t>
            </a:r>
          </a:p>
        </p:txBody>
      </p:sp>
      <p:sp>
        <p:nvSpPr>
          <p:cNvPr id="7" name="CasellaDiTesto 4"/>
          <p:cNvSpPr txBox="1">
            <a:spLocks noChangeArrowheads="1"/>
          </p:cNvSpPr>
          <p:nvPr/>
        </p:nvSpPr>
        <p:spPr bwMode="auto">
          <a:xfrm>
            <a:off x="751458" y="4379044"/>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a:solidFill>
                  <a:prstClr val="white"/>
                </a:solidFill>
                <a:cs typeface="Times New Roman" panose="02020603050405020304" pitchFamily="18" charset="0"/>
              </a:rPr>
              <a:t>- SDNN-index </a:t>
            </a:r>
          </a:p>
        </p:txBody>
      </p:sp>
      <p:sp>
        <p:nvSpPr>
          <p:cNvPr id="8" name="CasellaDiTesto 4"/>
          <p:cNvSpPr txBox="1">
            <a:spLocks noChangeArrowheads="1"/>
          </p:cNvSpPr>
          <p:nvPr/>
        </p:nvSpPr>
        <p:spPr bwMode="auto">
          <a:xfrm>
            <a:off x="751458" y="4950544"/>
            <a:ext cx="7164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a:solidFill>
                  <a:prstClr val="white"/>
                </a:solidFill>
                <a:cs typeface="Times New Roman" panose="02020603050405020304" pitchFamily="18" charset="0"/>
              </a:rPr>
              <a:t>- RMSSD </a:t>
            </a:r>
          </a:p>
        </p:txBody>
      </p:sp>
      <p:sp>
        <p:nvSpPr>
          <p:cNvPr id="27657" name="Rettangolo 8"/>
          <p:cNvSpPr>
            <a:spLocks noChangeArrowheads="1"/>
          </p:cNvSpPr>
          <p:nvPr/>
        </p:nvSpPr>
        <p:spPr bwMode="auto">
          <a:xfrm>
            <a:off x="465708" y="5450607"/>
            <a:ext cx="242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a:solidFill>
                  <a:prstClr val="white"/>
                </a:solidFill>
                <a:cs typeface="Times New Roman" panose="02020603050405020304" pitchFamily="18" charset="0"/>
              </a:rPr>
              <a:t> </a:t>
            </a:r>
          </a:p>
        </p:txBody>
      </p:sp>
      <p:sp>
        <p:nvSpPr>
          <p:cNvPr id="10" name="CasellaDiTesto 9"/>
          <p:cNvSpPr txBox="1">
            <a:spLocks noChangeArrowheads="1"/>
          </p:cNvSpPr>
          <p:nvPr/>
        </p:nvSpPr>
        <p:spPr bwMode="auto">
          <a:xfrm>
            <a:off x="2966020" y="3521794"/>
            <a:ext cx="571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dirty="0">
                <a:solidFill>
                  <a:prstClr val="white"/>
                </a:solidFill>
                <a:cs typeface="Times New Roman" panose="02020603050405020304" pitchFamily="18" charset="0"/>
              </a:rPr>
              <a:t>Abbiamo preferito l’utilizzo di </a:t>
            </a:r>
            <a:r>
              <a:rPr lang="it-IT" altLang="it-IT" sz="1800" b="1" dirty="0">
                <a:solidFill>
                  <a:srgbClr val="FFC000"/>
                </a:solidFill>
                <a:cs typeface="Times New Roman" panose="02020603050405020304" pitchFamily="18" charset="0"/>
              </a:rPr>
              <a:t>valutazioni long-term della frequenza</a:t>
            </a:r>
            <a:r>
              <a:rPr lang="it-IT" altLang="it-IT" sz="1800" b="1" dirty="0">
                <a:solidFill>
                  <a:prstClr val="white"/>
                </a:solidFill>
                <a:cs typeface="Times New Roman" panose="02020603050405020304" pitchFamily="18" charset="0"/>
              </a:rPr>
              <a:t>, piuttosto che short term. In questo modo è stato possibile fare uno studio complessivo della regolazione autonomica del cuore, anche di notte, inoltre i dati non sono inficiati da fattori confondenti come le emozioni, artefatti da movimento, come invece  sarebbe accaduto con valutazioni short-term, con parametri di dominio della frequenza</a:t>
            </a:r>
            <a:r>
              <a:rPr lang="it-IT" altLang="it-IT" sz="1800" b="1" dirty="0">
                <a:solidFill>
                  <a:prstClr val="white"/>
                </a:solidFill>
                <a:cs typeface="Arial" panose="020B0604020202020204" pitchFamily="34" charset="0"/>
              </a:rPr>
              <a:t>. </a:t>
            </a:r>
          </a:p>
        </p:txBody>
      </p:sp>
      <p:sp>
        <p:nvSpPr>
          <p:cNvPr id="11" name="Parentesi graffa aperta 10"/>
          <p:cNvSpPr/>
          <p:nvPr/>
        </p:nvSpPr>
        <p:spPr>
          <a:xfrm>
            <a:off x="2608833" y="3416194"/>
            <a:ext cx="214312" cy="2177288"/>
          </a:xfrm>
          <a:prstGeom prst="leftBrace">
            <a:avLst/>
          </a:prstGeom>
          <a:ln>
            <a:solidFill>
              <a:schemeClr val="tx1"/>
            </a:solidFill>
          </a:ln>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it-IT" b="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sp>
        <p:nvSpPr>
          <p:cNvPr id="15" name="CasellaDiTesto 14"/>
          <p:cNvSpPr txBox="1">
            <a:spLocks noChangeArrowheads="1"/>
          </p:cNvSpPr>
          <p:nvPr/>
        </p:nvSpPr>
        <p:spPr bwMode="auto">
          <a:xfrm>
            <a:off x="608583" y="5879232"/>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400" b="1" dirty="0">
                <a:solidFill>
                  <a:srgbClr val="66FF33"/>
                </a:solidFill>
                <a:cs typeface="Times New Roman" panose="02020603050405020304" pitchFamily="18" charset="0"/>
              </a:rPr>
              <a:t>Le valutazioni long-term della HRV sono state condotte tramite un esame ECG-holter nelle 24 h.</a:t>
            </a:r>
            <a:endParaRPr lang="it-IT" altLang="it-IT" sz="2400" b="1" dirty="0">
              <a:solidFill>
                <a:srgbClr val="66FF33"/>
              </a:solidFill>
              <a:cs typeface="Arial" panose="020B0604020202020204" pitchFamily="34" charset="0"/>
            </a:endParaRPr>
          </a:p>
        </p:txBody>
      </p:sp>
    </p:spTree>
    <p:extLst>
      <p:ext uri="{BB962C8B-B14F-4D97-AF65-F5344CB8AC3E}">
        <p14:creationId xmlns:p14="http://schemas.microsoft.com/office/powerpoint/2010/main" val="3902766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p:cNvSpPr/>
          <p:nvPr/>
        </p:nvSpPr>
        <p:spPr>
          <a:xfrm>
            <a:off x="36512" y="188913"/>
            <a:ext cx="9144000" cy="7191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723" name="CasellaDiTesto 3"/>
          <p:cNvSpPr txBox="1">
            <a:spLocks noChangeArrowheads="1"/>
          </p:cNvSpPr>
          <p:nvPr/>
        </p:nvSpPr>
        <p:spPr bwMode="auto">
          <a:xfrm>
            <a:off x="36512" y="26035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4000" b="1" dirty="0">
                <a:solidFill>
                  <a:prstClr val="white"/>
                </a:solidFill>
                <a:cs typeface="Times New Roman" panose="02020603050405020304" pitchFamily="18" charset="0"/>
              </a:rPr>
              <a:t>RISULTATI</a:t>
            </a:r>
            <a:r>
              <a:rPr lang="it-IT" altLang="it-IT" sz="2800" b="1" dirty="0">
                <a:solidFill>
                  <a:prstClr val="white"/>
                </a:solidFill>
                <a:cs typeface="Times New Roman" panose="02020603050405020304" pitchFamily="18" charset="0"/>
              </a:rPr>
              <a:t> </a:t>
            </a:r>
          </a:p>
        </p:txBody>
      </p:sp>
      <p:pic>
        <p:nvPicPr>
          <p:cNvPr id="3072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2" y="1060450"/>
            <a:ext cx="6713538"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ttangolo 12"/>
          <p:cNvSpPr>
            <a:spLocks noChangeArrowheads="1"/>
          </p:cNvSpPr>
          <p:nvPr/>
        </p:nvSpPr>
        <p:spPr bwMode="auto">
          <a:xfrm>
            <a:off x="7200900" y="1196975"/>
            <a:ext cx="19796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800" b="1">
                <a:solidFill>
                  <a:srgbClr val="17375E"/>
                </a:solidFill>
                <a:cs typeface="Times New Roman" panose="02020603050405020304" pitchFamily="18" charset="0"/>
              </a:rPr>
              <a:t>Abbiamo suddiviso la popolazione dello studio in due gruppi, in base al valore di HOMA-IR pari a 2,5 </a:t>
            </a:r>
            <a:r>
              <a:rPr lang="it-IT" altLang="it-IT" sz="1200" b="1">
                <a:solidFill>
                  <a:srgbClr val="17375E"/>
                </a:solidFill>
                <a:cs typeface="Times New Roman" panose="02020603050405020304" pitchFamily="18" charset="0"/>
              </a:rPr>
              <a:t>[6]</a:t>
            </a:r>
          </a:p>
          <a:p>
            <a:pPr fontAlgn="base">
              <a:spcBef>
                <a:spcPct val="0"/>
              </a:spcBef>
              <a:spcAft>
                <a:spcPct val="0"/>
              </a:spcAft>
              <a:buFontTx/>
              <a:buNone/>
            </a:pPr>
            <a:r>
              <a:rPr lang="it-IT" altLang="it-IT" sz="1800" b="1">
                <a:solidFill>
                  <a:srgbClr val="17375E"/>
                </a:solidFill>
                <a:cs typeface="Times New Roman" panose="02020603050405020304" pitchFamily="18" charset="0"/>
              </a:rPr>
              <a:t>Distinguiamo: </a:t>
            </a:r>
          </a:p>
        </p:txBody>
      </p:sp>
      <p:sp>
        <p:nvSpPr>
          <p:cNvPr id="14" name="Rettangolo 13"/>
          <p:cNvSpPr/>
          <p:nvPr/>
        </p:nvSpPr>
        <p:spPr>
          <a:xfrm>
            <a:off x="7234237" y="3367088"/>
            <a:ext cx="1739900" cy="20812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30727" name="Rettangolo 14"/>
          <p:cNvSpPr>
            <a:spLocks noChangeArrowheads="1"/>
          </p:cNvSpPr>
          <p:nvPr/>
        </p:nvSpPr>
        <p:spPr bwMode="auto">
          <a:xfrm>
            <a:off x="7394575" y="4429125"/>
            <a:ext cx="1438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pt-BR" altLang="it-IT" sz="1800" b="1">
                <a:solidFill>
                  <a:srgbClr val="17375E"/>
                </a:solidFill>
                <a:cs typeface="Times New Roman" panose="02020603050405020304" pitchFamily="18" charset="0"/>
              </a:rPr>
              <a:t>- Gruppo 1: HOMA-IR &gt;2,5 (n=35 )</a:t>
            </a:r>
          </a:p>
        </p:txBody>
      </p:sp>
      <p:sp>
        <p:nvSpPr>
          <p:cNvPr id="30728" name="Rettangolo 15"/>
          <p:cNvSpPr>
            <a:spLocks noChangeArrowheads="1"/>
          </p:cNvSpPr>
          <p:nvPr/>
        </p:nvSpPr>
        <p:spPr bwMode="auto">
          <a:xfrm>
            <a:off x="7394575" y="3500438"/>
            <a:ext cx="14382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pt-BR" altLang="it-IT" sz="1800" b="1">
                <a:solidFill>
                  <a:srgbClr val="17375E"/>
                </a:solidFill>
                <a:cs typeface="Times New Roman" panose="02020603050405020304" pitchFamily="18" charset="0"/>
              </a:rPr>
              <a:t>- Gruppo 0: HOMA-IR </a:t>
            </a:r>
            <a:r>
              <a:rPr lang="it-IT" altLang="it-IT" sz="1800" b="1">
                <a:solidFill>
                  <a:srgbClr val="17375E"/>
                </a:solidFill>
                <a:cs typeface="Times New Roman" panose="02020603050405020304" pitchFamily="18" charset="0"/>
              </a:rPr>
              <a:t>≤2,5 (n=30)</a:t>
            </a:r>
            <a:endParaRPr lang="pt-BR" altLang="it-IT" sz="1800" b="1">
              <a:solidFill>
                <a:srgbClr val="17375E"/>
              </a:solidFill>
              <a:cs typeface="Times New Roman" panose="02020603050405020304" pitchFamily="18" charset="0"/>
            </a:endParaRPr>
          </a:p>
        </p:txBody>
      </p:sp>
      <p:sp>
        <p:nvSpPr>
          <p:cNvPr id="17" name="Rettangolo 16"/>
          <p:cNvSpPr/>
          <p:nvPr/>
        </p:nvSpPr>
        <p:spPr>
          <a:xfrm>
            <a:off x="393700" y="2428875"/>
            <a:ext cx="6572250" cy="35242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19" name="Rettangolo 18"/>
          <p:cNvSpPr/>
          <p:nvPr/>
        </p:nvSpPr>
        <p:spPr>
          <a:xfrm>
            <a:off x="393700" y="4143375"/>
            <a:ext cx="6572250" cy="1357313"/>
          </a:xfrm>
          <a:prstGeom prst="rect">
            <a:avLst/>
          </a:prstGeom>
          <a:noFill/>
          <a:ln>
            <a:solidFill>
              <a:srgbClr val="FB27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11" name="Rettangolo 10"/>
          <p:cNvSpPr/>
          <p:nvPr/>
        </p:nvSpPr>
        <p:spPr>
          <a:xfrm>
            <a:off x="36512" y="6215063"/>
            <a:ext cx="9144000" cy="461962"/>
          </a:xfrm>
          <a:prstGeom prst="rect">
            <a:avLst/>
          </a:prstGeom>
        </p:spPr>
        <p:txBody>
          <a:bodyPr>
            <a:spAutoFit/>
          </a:bodyPr>
          <a:lstStyle/>
          <a:p>
            <a:pPr fontAlgn="base">
              <a:spcBef>
                <a:spcPct val="0"/>
              </a:spcBef>
              <a:spcAft>
                <a:spcPct val="0"/>
              </a:spcAft>
              <a:defRPr/>
            </a:pPr>
            <a:r>
              <a:rPr lang="it-IT" sz="1200" b="1" dirty="0">
                <a:solidFill>
                  <a:srgbClr val="1F497D">
                    <a:lumMod val="75000"/>
                  </a:srgbClr>
                </a:solidFill>
                <a:latin typeface="Calibri" panose="020F0502020204030204" pitchFamily="34" charset="0"/>
                <a:cs typeface="Times New Roman" pitchFamily="18" charset="0"/>
              </a:rPr>
              <a:t>6. </a:t>
            </a:r>
            <a:r>
              <a:rPr lang="en-US" sz="1200" b="1" dirty="0">
                <a:solidFill>
                  <a:srgbClr val="1F497D">
                    <a:lumMod val="75000"/>
                  </a:srgbClr>
                </a:solidFill>
                <a:latin typeface="Calibri" panose="020F0502020204030204" pitchFamily="34" charset="0"/>
                <a:cs typeface="Times New Roman" pitchFamily="18" charset="0"/>
              </a:rPr>
              <a:t>Insulin resistance (HOMA-IR) cut-off values and the metabolic syndrome in a general adult population: effect of gender and age: EPIRCE cross-sectional study. </a:t>
            </a:r>
            <a:r>
              <a:rPr lang="en-US" sz="1200" b="1" dirty="0" err="1">
                <a:solidFill>
                  <a:srgbClr val="1F497D">
                    <a:lumMod val="75000"/>
                  </a:srgbClr>
                </a:solidFill>
                <a:latin typeface="Calibri" panose="020F0502020204030204" pitchFamily="34" charset="0"/>
                <a:cs typeface="Times New Roman" pitchFamily="18" charset="0"/>
              </a:rPr>
              <a:t>Pilar</a:t>
            </a:r>
            <a:r>
              <a:rPr lang="en-US" sz="1200" b="1" dirty="0">
                <a:solidFill>
                  <a:srgbClr val="1F497D">
                    <a:lumMod val="75000"/>
                  </a:srgbClr>
                </a:solidFill>
                <a:latin typeface="Calibri" panose="020F0502020204030204" pitchFamily="34" charset="0"/>
                <a:cs typeface="Times New Roman" pitchFamily="18" charset="0"/>
              </a:rPr>
              <a:t> </a:t>
            </a:r>
            <a:r>
              <a:rPr lang="en-US" sz="1200" b="1" dirty="0" err="1">
                <a:solidFill>
                  <a:srgbClr val="1F497D">
                    <a:lumMod val="75000"/>
                  </a:srgbClr>
                </a:solidFill>
                <a:latin typeface="Calibri" panose="020F0502020204030204" pitchFamily="34" charset="0"/>
                <a:cs typeface="Times New Roman" pitchFamily="18" charset="0"/>
              </a:rPr>
              <a:t>Gayoso-DizBMC</a:t>
            </a:r>
            <a:r>
              <a:rPr lang="en-US" sz="1200" b="1" dirty="0">
                <a:solidFill>
                  <a:srgbClr val="1F497D">
                    <a:lumMod val="75000"/>
                  </a:srgbClr>
                </a:solidFill>
                <a:latin typeface="Calibri" panose="020F0502020204030204" pitchFamily="34" charset="0"/>
                <a:cs typeface="Times New Roman" pitchFamily="18" charset="0"/>
              </a:rPr>
              <a:t> Endocrine Disorders 2013 13:47</a:t>
            </a:r>
            <a:r>
              <a:rPr lang="it-IT" sz="1200" b="1" dirty="0">
                <a:solidFill>
                  <a:srgbClr val="1F497D">
                    <a:lumMod val="75000"/>
                  </a:srgbClr>
                </a:solidFill>
                <a:latin typeface="Calibri" panose="020F0502020204030204" pitchFamily="34" charset="0"/>
                <a:cs typeface="Times New Roman" pitchFamily="18" charset="0"/>
              </a:rPr>
              <a:t> </a:t>
            </a:r>
            <a:r>
              <a:rPr lang="en-US" sz="1200" b="1" dirty="0">
                <a:solidFill>
                  <a:srgbClr val="1F497D">
                    <a:lumMod val="75000"/>
                  </a:srgbClr>
                </a:solidFill>
                <a:latin typeface="Calibri" panose="020F0502020204030204" pitchFamily="34" charset="0"/>
                <a:cs typeface="Times New Roman" pitchFamily="18" charset="0"/>
              </a:rPr>
              <a:t> </a:t>
            </a:r>
            <a:endParaRPr lang="it-IT" sz="1200" b="1" dirty="0">
              <a:solidFill>
                <a:srgbClr val="1F497D">
                  <a:lumMod val="75000"/>
                </a:srgbClr>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68397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p:cNvSpPr/>
          <p:nvPr/>
        </p:nvSpPr>
        <p:spPr>
          <a:xfrm>
            <a:off x="0" y="188913"/>
            <a:ext cx="9144000" cy="7191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747" name="CasellaDiTesto 3"/>
          <p:cNvSpPr txBox="1">
            <a:spLocks noChangeArrowheads="1"/>
          </p:cNvSpPr>
          <p:nvPr/>
        </p:nvSpPr>
        <p:spPr bwMode="auto">
          <a:xfrm>
            <a:off x="0" y="2603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b="1">
                <a:solidFill>
                  <a:prstClr val="white"/>
                </a:solidFill>
                <a:cs typeface="Times New Roman" panose="02020603050405020304" pitchFamily="18" charset="0"/>
              </a:rPr>
              <a:t>RISULTATI</a:t>
            </a:r>
            <a:r>
              <a:rPr lang="it-IT" altLang="it-IT" sz="2000">
                <a:solidFill>
                  <a:prstClr val="white"/>
                </a:solidFill>
                <a:cs typeface="Times New Roman" panose="02020603050405020304" pitchFamily="18" charset="0"/>
              </a:rPr>
              <a:t> </a:t>
            </a:r>
          </a:p>
        </p:txBody>
      </p:sp>
      <p:pic>
        <p:nvPicPr>
          <p:cNvPr id="317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764705"/>
            <a:ext cx="9217024"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164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20351" t="34374" r="53294" b="46396"/>
          <a:stretch>
            <a:fillRect/>
          </a:stretch>
        </p:blipFill>
        <p:spPr bwMode="auto">
          <a:xfrm>
            <a:off x="-17253" y="1124744"/>
            <a:ext cx="9144000" cy="5040560"/>
          </a:xfrm>
          <a:prstGeom prst="rect">
            <a:avLst/>
          </a:prstGeom>
          <a:noFill/>
          <a:ln w="9525">
            <a:noFill/>
            <a:miter lim="800000"/>
            <a:headEnd/>
            <a:tailEnd/>
          </a:ln>
          <a:effectLst/>
        </p:spPr>
      </p:pic>
    </p:spTree>
    <p:extLst>
      <p:ext uri="{BB962C8B-B14F-4D97-AF65-F5344CB8AC3E}">
        <p14:creationId xmlns:p14="http://schemas.microsoft.com/office/powerpoint/2010/main" val="3887535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Connettore 1 8"/>
          <p:cNvCxnSpPr/>
          <p:nvPr/>
        </p:nvCxnSpPr>
        <p:spPr>
          <a:xfrm flipV="1">
            <a:off x="2124075" y="428625"/>
            <a:ext cx="0" cy="71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124075" y="428625"/>
            <a:ext cx="9350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3059113" y="428625"/>
            <a:ext cx="0" cy="71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530975" y="498475"/>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6530975" y="498475"/>
            <a:ext cx="936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7467600" y="498475"/>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4357688" y="3644900"/>
            <a:ext cx="0" cy="71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4357688" y="3644900"/>
            <a:ext cx="936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5294313" y="3644900"/>
            <a:ext cx="0" cy="71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779" name="CasellaDiTesto 17"/>
          <p:cNvSpPr txBox="1">
            <a:spLocks noChangeArrowheads="1"/>
          </p:cNvSpPr>
          <p:nvPr/>
        </p:nvSpPr>
        <p:spPr bwMode="auto">
          <a:xfrm>
            <a:off x="2214563" y="71438"/>
            <a:ext cx="730250" cy="3079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p=0,001</a:t>
            </a:r>
            <a:r>
              <a:rPr lang="it-IT" altLang="it-IT" sz="1400" b="1">
                <a:solidFill>
                  <a:prstClr val="black"/>
                </a:solidFill>
                <a:cs typeface="Times New Roman" panose="02020603050405020304" pitchFamily="18" charset="0"/>
              </a:rPr>
              <a:t>  </a:t>
            </a:r>
          </a:p>
        </p:txBody>
      </p:sp>
      <p:sp>
        <p:nvSpPr>
          <p:cNvPr id="32780" name="CasellaDiTesto 18"/>
          <p:cNvSpPr txBox="1">
            <a:spLocks noChangeArrowheads="1"/>
          </p:cNvSpPr>
          <p:nvPr/>
        </p:nvSpPr>
        <p:spPr bwMode="auto">
          <a:xfrm>
            <a:off x="4460875" y="3317875"/>
            <a:ext cx="73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p=0,004</a:t>
            </a:r>
            <a:r>
              <a:rPr lang="it-IT" altLang="it-IT" sz="1400" b="1">
                <a:solidFill>
                  <a:prstClr val="black"/>
                </a:solidFill>
                <a:cs typeface="Times New Roman" panose="02020603050405020304" pitchFamily="18" charset="0"/>
              </a:rPr>
              <a:t>  </a:t>
            </a:r>
          </a:p>
        </p:txBody>
      </p:sp>
      <p:sp>
        <p:nvSpPr>
          <p:cNvPr id="32781" name="CasellaDiTesto 19"/>
          <p:cNvSpPr txBox="1">
            <a:spLocks noChangeArrowheads="1"/>
          </p:cNvSpPr>
          <p:nvPr/>
        </p:nvSpPr>
        <p:spPr bwMode="auto">
          <a:xfrm>
            <a:off x="6643688" y="214313"/>
            <a:ext cx="728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p=0,007</a:t>
            </a:r>
            <a:r>
              <a:rPr lang="it-IT" altLang="it-IT" sz="1400" b="1">
                <a:solidFill>
                  <a:prstClr val="black"/>
                </a:solidFill>
                <a:cs typeface="Times New Roman" panose="02020603050405020304" pitchFamily="18" charset="0"/>
              </a:rPr>
              <a:t>  </a:t>
            </a:r>
          </a:p>
        </p:txBody>
      </p:sp>
      <p:sp>
        <p:nvSpPr>
          <p:cNvPr id="21" name="Ovale 20"/>
          <p:cNvSpPr/>
          <p:nvPr/>
        </p:nvSpPr>
        <p:spPr>
          <a:xfrm>
            <a:off x="2214563" y="142875"/>
            <a:ext cx="747712" cy="25241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22" name="Ovale 21"/>
          <p:cNvSpPr/>
          <p:nvPr/>
        </p:nvSpPr>
        <p:spPr>
          <a:xfrm>
            <a:off x="4460875" y="3354388"/>
            <a:ext cx="747713" cy="2524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23" name="Ovale 22"/>
          <p:cNvSpPr/>
          <p:nvPr/>
        </p:nvSpPr>
        <p:spPr>
          <a:xfrm>
            <a:off x="6624638" y="228600"/>
            <a:ext cx="747712" cy="25241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pic>
        <p:nvPicPr>
          <p:cNvPr id="327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71500"/>
            <a:ext cx="3962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CasellaDiTesto 19"/>
          <p:cNvSpPr txBox="1">
            <a:spLocks noChangeArrowheads="1"/>
          </p:cNvSpPr>
          <p:nvPr/>
        </p:nvSpPr>
        <p:spPr bwMode="auto">
          <a:xfrm>
            <a:off x="1643063" y="3143250"/>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2787" name="CasellaDiTesto 23"/>
          <p:cNvSpPr txBox="1">
            <a:spLocks noChangeArrowheads="1"/>
          </p:cNvSpPr>
          <p:nvPr/>
        </p:nvSpPr>
        <p:spPr bwMode="auto">
          <a:xfrm>
            <a:off x="2928938" y="3143250"/>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sp>
        <p:nvSpPr>
          <p:cNvPr id="32788" name="CasellaDiTesto 24"/>
          <p:cNvSpPr txBox="1">
            <a:spLocks noChangeArrowheads="1"/>
          </p:cNvSpPr>
          <p:nvPr/>
        </p:nvSpPr>
        <p:spPr bwMode="auto">
          <a:xfrm>
            <a:off x="3714750" y="6500813"/>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2789" name="CasellaDiTesto 25"/>
          <p:cNvSpPr txBox="1">
            <a:spLocks noChangeArrowheads="1"/>
          </p:cNvSpPr>
          <p:nvPr/>
        </p:nvSpPr>
        <p:spPr bwMode="auto">
          <a:xfrm>
            <a:off x="5000625" y="6500813"/>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sp>
        <p:nvSpPr>
          <p:cNvPr id="32790" name="CasellaDiTesto 26"/>
          <p:cNvSpPr txBox="1">
            <a:spLocks noChangeArrowheads="1"/>
          </p:cNvSpPr>
          <p:nvPr/>
        </p:nvSpPr>
        <p:spPr bwMode="auto">
          <a:xfrm>
            <a:off x="6000750" y="3214688"/>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2791" name="CasellaDiTesto 27"/>
          <p:cNvSpPr txBox="1">
            <a:spLocks noChangeArrowheads="1"/>
          </p:cNvSpPr>
          <p:nvPr/>
        </p:nvSpPr>
        <p:spPr bwMode="auto">
          <a:xfrm>
            <a:off x="7215188" y="3214688"/>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pic>
        <p:nvPicPr>
          <p:cNvPr id="3279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642938"/>
            <a:ext cx="39528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3786188"/>
            <a:ext cx="34956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4" name="CasellaDiTesto 38"/>
          <p:cNvSpPr txBox="1">
            <a:spLocks noChangeArrowheads="1"/>
          </p:cNvSpPr>
          <p:nvPr/>
        </p:nvSpPr>
        <p:spPr bwMode="auto">
          <a:xfrm rot="-5400000">
            <a:off x="2404270" y="4882356"/>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400" b="1">
                <a:solidFill>
                  <a:prstClr val="black"/>
                </a:solidFill>
                <a:cs typeface="Arial" panose="020B0604020202020204" pitchFamily="34" charset="0"/>
              </a:rPr>
              <a:t>RMSSD</a:t>
            </a:r>
          </a:p>
        </p:txBody>
      </p:sp>
    </p:spTree>
    <p:extLst>
      <p:ext uri="{BB962C8B-B14F-4D97-AF65-F5344CB8AC3E}">
        <p14:creationId xmlns:p14="http://schemas.microsoft.com/office/powerpoint/2010/main" val="23625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Segnaposto contenuto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1938"/>
            <a:ext cx="4000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261938"/>
            <a:ext cx="378618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3735388"/>
            <a:ext cx="4286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3"/>
          <p:cNvGrpSpPr>
            <a:grpSpLocks/>
          </p:cNvGrpSpPr>
          <p:nvPr/>
        </p:nvGrpSpPr>
        <p:grpSpPr bwMode="auto">
          <a:xfrm>
            <a:off x="6659563" y="338138"/>
            <a:ext cx="936625" cy="271462"/>
            <a:chOff x="0" y="323071"/>
            <a:chExt cx="1584175" cy="685040"/>
          </a:xfrm>
        </p:grpSpPr>
        <p:sp>
          <p:nvSpPr>
            <p:cNvPr id="15" name="Rettangolo arrotondato 14"/>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6" name="Rettangolo 15"/>
            <p:cNvSpPr/>
            <p:nvPr/>
          </p:nvSpPr>
          <p:spPr>
            <a:xfrm>
              <a:off x="32221" y="355120"/>
              <a:ext cx="1519734" cy="62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0,0053</a:t>
              </a:r>
            </a:p>
          </p:txBody>
        </p:sp>
      </p:grpSp>
      <p:grpSp>
        <p:nvGrpSpPr>
          <p:cNvPr id="3" name="Gruppo 16"/>
          <p:cNvGrpSpPr>
            <a:grpSpLocks/>
          </p:cNvGrpSpPr>
          <p:nvPr/>
        </p:nvGrpSpPr>
        <p:grpSpPr bwMode="auto">
          <a:xfrm>
            <a:off x="4586288" y="3832225"/>
            <a:ext cx="858837" cy="271463"/>
            <a:chOff x="0" y="323071"/>
            <a:chExt cx="1584175" cy="685040"/>
          </a:xfrm>
        </p:grpSpPr>
        <p:sp>
          <p:nvSpPr>
            <p:cNvPr id="18" name="Rettangolo arrotondato 17"/>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9" name="Rettangolo 18"/>
            <p:cNvSpPr/>
            <p:nvPr/>
          </p:nvSpPr>
          <p:spPr>
            <a:xfrm>
              <a:off x="32210" y="355120"/>
              <a:ext cx="1519756" cy="62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0,0004</a:t>
              </a:r>
            </a:p>
          </p:txBody>
        </p:sp>
      </p:grpSp>
      <p:grpSp>
        <p:nvGrpSpPr>
          <p:cNvPr id="4" name="Gruppo 19"/>
          <p:cNvGrpSpPr>
            <a:grpSpLocks/>
          </p:cNvGrpSpPr>
          <p:nvPr/>
        </p:nvGrpSpPr>
        <p:grpSpPr bwMode="auto">
          <a:xfrm>
            <a:off x="1885950" y="285750"/>
            <a:ext cx="866775" cy="307975"/>
            <a:chOff x="0" y="323071"/>
            <a:chExt cx="1584175" cy="685040"/>
          </a:xfrm>
        </p:grpSpPr>
        <p:sp>
          <p:nvSpPr>
            <p:cNvPr id="21" name="Rettangolo arrotondato 20"/>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ettangolo 21"/>
            <p:cNvSpPr/>
            <p:nvPr/>
          </p:nvSpPr>
          <p:spPr>
            <a:xfrm>
              <a:off x="34817" y="354852"/>
              <a:ext cx="1514541" cy="62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0,0209</a:t>
              </a:r>
            </a:p>
          </p:txBody>
        </p:sp>
      </p:grpSp>
      <p:sp>
        <p:nvSpPr>
          <p:cNvPr id="23" name="CasellaDiTesto 22"/>
          <p:cNvSpPr txBox="1"/>
          <p:nvPr/>
        </p:nvSpPr>
        <p:spPr>
          <a:xfrm>
            <a:off x="5445125" y="3143250"/>
            <a:ext cx="3275013" cy="522288"/>
          </a:xfrm>
          <a:prstGeom prst="rect">
            <a:avLst/>
          </a:prstGeom>
          <a:noFill/>
        </p:spPr>
        <p:txBody>
          <a:bodyPr>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negativa tra i valori di HOMA-IR SDNN-</a:t>
            </a:r>
            <a:r>
              <a:rPr lang="it-IT" sz="1400" b="1" dirty="0" err="1">
                <a:solidFill>
                  <a:srgbClr val="1F497D">
                    <a:lumMod val="75000"/>
                  </a:srgbClr>
                </a:solidFill>
                <a:latin typeface="Calibri" panose="020F0502020204030204" pitchFamily="34" charset="0"/>
                <a:cs typeface="Times New Roman" pitchFamily="18" charset="0"/>
              </a:rPr>
              <a:t>index</a:t>
            </a:r>
            <a:endParaRPr lang="it-IT" sz="1400" b="1" dirty="0">
              <a:solidFill>
                <a:srgbClr val="1F497D">
                  <a:lumMod val="75000"/>
                </a:srgbClr>
              </a:solidFill>
              <a:latin typeface="Calibri" panose="020F0502020204030204" pitchFamily="34" charset="0"/>
              <a:cs typeface="Times New Roman" pitchFamily="18" charset="0"/>
            </a:endParaRPr>
          </a:p>
        </p:txBody>
      </p:sp>
      <p:sp>
        <p:nvSpPr>
          <p:cNvPr id="24" name="CasellaDiTesto 23"/>
          <p:cNvSpPr txBox="1"/>
          <p:nvPr/>
        </p:nvSpPr>
        <p:spPr>
          <a:xfrm>
            <a:off x="395288" y="3284538"/>
            <a:ext cx="3275012" cy="523875"/>
          </a:xfrm>
          <a:prstGeom prst="rect">
            <a:avLst/>
          </a:prstGeom>
          <a:noFill/>
        </p:spPr>
        <p:txBody>
          <a:bodyPr>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negativa tra i valori di HOMA-IR e SDANN</a:t>
            </a:r>
          </a:p>
        </p:txBody>
      </p:sp>
      <p:sp>
        <p:nvSpPr>
          <p:cNvPr id="25" name="CasellaDiTesto 24"/>
          <p:cNvSpPr txBox="1"/>
          <p:nvPr/>
        </p:nvSpPr>
        <p:spPr>
          <a:xfrm>
            <a:off x="3086100" y="6280150"/>
            <a:ext cx="3762375" cy="523875"/>
          </a:xfrm>
          <a:prstGeom prst="rect">
            <a:avLst/>
          </a:prstGeom>
          <a:noFill/>
        </p:spPr>
        <p:txBody>
          <a:bodyPr>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negativa tra i valori di HOMA-IR e RMSSD</a:t>
            </a:r>
          </a:p>
        </p:txBody>
      </p:sp>
    </p:spTree>
    <p:extLst>
      <p:ext uri="{BB962C8B-B14F-4D97-AF65-F5344CB8AC3E}">
        <p14:creationId xmlns:p14="http://schemas.microsoft.com/office/powerpoint/2010/main" val="2383148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 name="Connettore 1 2"/>
          <p:cNvCxnSpPr/>
          <p:nvPr/>
        </p:nvCxnSpPr>
        <p:spPr>
          <a:xfrm flipV="1">
            <a:off x="4140200" y="404813"/>
            <a:ext cx="0" cy="714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140200" y="404813"/>
            <a:ext cx="936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5076825" y="404813"/>
            <a:ext cx="0" cy="714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2339975" y="3716338"/>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339975" y="3716338"/>
            <a:ext cx="936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6376988" y="3668713"/>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6376988" y="3668713"/>
            <a:ext cx="936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7313613" y="3668713"/>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826" name="CasellaDiTesto 23"/>
          <p:cNvSpPr txBox="1">
            <a:spLocks noChangeArrowheads="1"/>
          </p:cNvSpPr>
          <p:nvPr/>
        </p:nvSpPr>
        <p:spPr bwMode="auto">
          <a:xfrm>
            <a:off x="4214813" y="71438"/>
            <a:ext cx="730250" cy="3079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p=0,001</a:t>
            </a:r>
            <a:r>
              <a:rPr lang="it-IT" altLang="it-IT" sz="1400" b="1">
                <a:solidFill>
                  <a:prstClr val="black"/>
                </a:solidFill>
                <a:cs typeface="Times New Roman" panose="02020603050405020304" pitchFamily="18" charset="0"/>
              </a:rPr>
              <a:t>  </a:t>
            </a:r>
          </a:p>
        </p:txBody>
      </p:sp>
      <p:sp>
        <p:nvSpPr>
          <p:cNvPr id="34827" name="CasellaDiTesto 24"/>
          <p:cNvSpPr txBox="1">
            <a:spLocks noChangeArrowheads="1"/>
          </p:cNvSpPr>
          <p:nvPr/>
        </p:nvSpPr>
        <p:spPr bwMode="auto">
          <a:xfrm>
            <a:off x="2443163" y="3384550"/>
            <a:ext cx="728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p=0,008</a:t>
            </a:r>
            <a:r>
              <a:rPr lang="it-IT" altLang="it-IT" sz="1400" b="1">
                <a:solidFill>
                  <a:prstClr val="black"/>
                </a:solidFill>
                <a:cs typeface="Times New Roman" panose="02020603050405020304" pitchFamily="18" charset="0"/>
              </a:rPr>
              <a:t>  </a:t>
            </a:r>
          </a:p>
        </p:txBody>
      </p:sp>
      <p:sp>
        <p:nvSpPr>
          <p:cNvPr id="34828" name="CasellaDiTesto 25"/>
          <p:cNvSpPr txBox="1">
            <a:spLocks noChangeArrowheads="1"/>
          </p:cNvSpPr>
          <p:nvPr/>
        </p:nvSpPr>
        <p:spPr bwMode="auto">
          <a:xfrm>
            <a:off x="6480175" y="3332163"/>
            <a:ext cx="73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200" b="1">
                <a:solidFill>
                  <a:prstClr val="black"/>
                </a:solidFill>
                <a:cs typeface="Times New Roman" panose="02020603050405020304" pitchFamily="18" charset="0"/>
              </a:rPr>
              <a:t>p=0,006</a:t>
            </a:r>
            <a:r>
              <a:rPr lang="it-IT" altLang="it-IT" sz="1400" b="1">
                <a:solidFill>
                  <a:prstClr val="black"/>
                </a:solidFill>
                <a:cs typeface="Times New Roman" panose="02020603050405020304" pitchFamily="18" charset="0"/>
              </a:rPr>
              <a:t>  </a:t>
            </a:r>
          </a:p>
        </p:txBody>
      </p:sp>
      <p:sp>
        <p:nvSpPr>
          <p:cNvPr id="29" name="Ovale 28"/>
          <p:cNvSpPr/>
          <p:nvPr/>
        </p:nvSpPr>
        <p:spPr>
          <a:xfrm>
            <a:off x="2424113" y="3427413"/>
            <a:ext cx="747712" cy="25241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30" name="Ovale 29"/>
          <p:cNvSpPr/>
          <p:nvPr/>
        </p:nvSpPr>
        <p:spPr>
          <a:xfrm>
            <a:off x="4214813" y="142875"/>
            <a:ext cx="747712" cy="25241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31" name="Ovale 30"/>
          <p:cNvSpPr/>
          <p:nvPr/>
        </p:nvSpPr>
        <p:spPr>
          <a:xfrm>
            <a:off x="6462713" y="3387725"/>
            <a:ext cx="747712" cy="25241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cxnSp>
        <p:nvCxnSpPr>
          <p:cNvPr id="33" name="Connettore 1 32"/>
          <p:cNvCxnSpPr/>
          <p:nvPr/>
        </p:nvCxnSpPr>
        <p:spPr>
          <a:xfrm flipV="1">
            <a:off x="3281363" y="3716338"/>
            <a:ext cx="0" cy="730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833" name="CasellaDiTesto 19"/>
          <p:cNvSpPr txBox="1">
            <a:spLocks noChangeArrowheads="1"/>
          </p:cNvSpPr>
          <p:nvPr/>
        </p:nvSpPr>
        <p:spPr bwMode="auto">
          <a:xfrm>
            <a:off x="5500688" y="64293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4834" name="CasellaDiTesto 23"/>
          <p:cNvSpPr txBox="1">
            <a:spLocks noChangeArrowheads="1"/>
          </p:cNvSpPr>
          <p:nvPr/>
        </p:nvSpPr>
        <p:spPr bwMode="auto">
          <a:xfrm>
            <a:off x="6786563" y="64293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pic>
        <p:nvPicPr>
          <p:cNvPr id="3483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500063"/>
            <a:ext cx="36766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CasellaDiTesto 26"/>
          <p:cNvSpPr txBox="1">
            <a:spLocks noChangeArrowheads="1"/>
          </p:cNvSpPr>
          <p:nvPr/>
        </p:nvSpPr>
        <p:spPr bwMode="auto">
          <a:xfrm>
            <a:off x="3286125" y="3214688"/>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4837" name="CasellaDiTesto 27"/>
          <p:cNvSpPr txBox="1">
            <a:spLocks noChangeArrowheads="1"/>
          </p:cNvSpPr>
          <p:nvPr/>
        </p:nvSpPr>
        <p:spPr bwMode="auto">
          <a:xfrm>
            <a:off x="4572000" y="3214688"/>
            <a:ext cx="1285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pic>
        <p:nvPicPr>
          <p:cNvPr id="3483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857625"/>
            <a:ext cx="358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9" name="CasellaDiTesto 31"/>
          <p:cNvSpPr txBox="1">
            <a:spLocks noChangeArrowheads="1"/>
          </p:cNvSpPr>
          <p:nvPr/>
        </p:nvSpPr>
        <p:spPr bwMode="auto">
          <a:xfrm>
            <a:off x="1500188" y="64293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 2,5</a:t>
            </a:r>
          </a:p>
        </p:txBody>
      </p:sp>
      <p:sp>
        <p:nvSpPr>
          <p:cNvPr id="34840" name="CasellaDiTesto 33"/>
          <p:cNvSpPr txBox="1">
            <a:spLocks noChangeArrowheads="1"/>
          </p:cNvSpPr>
          <p:nvPr/>
        </p:nvSpPr>
        <p:spPr bwMode="auto">
          <a:xfrm>
            <a:off x="2714625" y="64293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1000" b="1">
                <a:solidFill>
                  <a:prstClr val="black"/>
                </a:solidFill>
                <a:cs typeface="Times New Roman" panose="02020603050405020304" pitchFamily="18" charset="0"/>
              </a:rPr>
              <a:t>HOMA-IR  &gt; 2,5</a:t>
            </a:r>
          </a:p>
        </p:txBody>
      </p:sp>
      <p:pic>
        <p:nvPicPr>
          <p:cNvPr id="3484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86188"/>
            <a:ext cx="4010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327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Segnaposto contenuto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44291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42913"/>
            <a:ext cx="40005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688" y="3694113"/>
            <a:ext cx="380365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7"/>
          <p:cNvGrpSpPr>
            <a:grpSpLocks/>
          </p:cNvGrpSpPr>
          <p:nvPr/>
        </p:nvGrpSpPr>
        <p:grpSpPr bwMode="auto">
          <a:xfrm>
            <a:off x="6294438" y="577850"/>
            <a:ext cx="903287" cy="271463"/>
            <a:chOff x="0" y="323071"/>
            <a:chExt cx="1584175" cy="685040"/>
          </a:xfrm>
        </p:grpSpPr>
        <p:sp>
          <p:nvSpPr>
            <p:cNvPr id="9" name="Rettangolo arrotondato 8"/>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Rettangolo 9"/>
            <p:cNvSpPr/>
            <p:nvPr/>
          </p:nvSpPr>
          <p:spPr>
            <a:xfrm>
              <a:off x="33410" y="355120"/>
              <a:ext cx="1517356" cy="62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0,0001</a:t>
              </a:r>
            </a:p>
          </p:txBody>
        </p:sp>
      </p:grpSp>
      <p:grpSp>
        <p:nvGrpSpPr>
          <p:cNvPr id="3" name="Gruppo 10"/>
          <p:cNvGrpSpPr>
            <a:grpSpLocks/>
          </p:cNvGrpSpPr>
          <p:nvPr/>
        </p:nvGrpSpPr>
        <p:grpSpPr bwMode="auto">
          <a:xfrm>
            <a:off x="4192588" y="3813175"/>
            <a:ext cx="996950" cy="307975"/>
            <a:chOff x="0" y="323071"/>
            <a:chExt cx="1584175" cy="685040"/>
          </a:xfrm>
        </p:grpSpPr>
        <p:sp>
          <p:nvSpPr>
            <p:cNvPr id="12" name="Rettangolo arrotondato 11"/>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Rettangolo 12"/>
            <p:cNvSpPr/>
            <p:nvPr/>
          </p:nvSpPr>
          <p:spPr>
            <a:xfrm>
              <a:off x="32793" y="354852"/>
              <a:ext cx="1518588" cy="62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0,00106</a:t>
              </a:r>
            </a:p>
          </p:txBody>
        </p:sp>
      </p:grpSp>
      <p:grpSp>
        <p:nvGrpSpPr>
          <p:cNvPr id="4" name="Gruppo 13"/>
          <p:cNvGrpSpPr>
            <a:grpSpLocks/>
          </p:cNvGrpSpPr>
          <p:nvPr/>
        </p:nvGrpSpPr>
        <p:grpSpPr bwMode="auto">
          <a:xfrm>
            <a:off x="2078038" y="427038"/>
            <a:ext cx="885825" cy="285750"/>
            <a:chOff x="0" y="323071"/>
            <a:chExt cx="1584175" cy="685040"/>
          </a:xfrm>
        </p:grpSpPr>
        <p:sp>
          <p:nvSpPr>
            <p:cNvPr id="15" name="Rettangolo arrotondato 14"/>
            <p:cNvSpPr/>
            <p:nvPr/>
          </p:nvSpPr>
          <p:spPr>
            <a:xfrm>
              <a:off x="0" y="323071"/>
              <a:ext cx="1584175" cy="685040"/>
            </a:xfrm>
            <a:prstGeom prst="round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6" name="Rettangolo 15"/>
            <p:cNvSpPr/>
            <p:nvPr/>
          </p:nvSpPr>
          <p:spPr>
            <a:xfrm>
              <a:off x="34068" y="357322"/>
              <a:ext cx="1516038" cy="6165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defTabSz="889000" fontAlgn="base">
                <a:lnSpc>
                  <a:spcPct val="90000"/>
                </a:lnSpc>
                <a:spcBef>
                  <a:spcPct val="0"/>
                </a:spcBef>
                <a:spcAft>
                  <a:spcPct val="35000"/>
                </a:spcAft>
                <a:defRPr/>
              </a:pPr>
              <a:r>
                <a:rPr lang="it-IT" sz="1200" b="1" dirty="0">
                  <a:solidFill>
                    <a:srgbClr val="FF0000"/>
                  </a:solidFill>
                  <a:latin typeface="Calibri" panose="020F0502020204030204" pitchFamily="34" charset="0"/>
                  <a:cs typeface="Times New Roman" pitchFamily="18" charset="0"/>
                </a:rPr>
                <a:t>P &lt; 0,0001</a:t>
              </a:r>
            </a:p>
          </p:txBody>
        </p:sp>
      </p:grpSp>
      <p:sp>
        <p:nvSpPr>
          <p:cNvPr id="17" name="CasellaDiTesto 16"/>
          <p:cNvSpPr txBox="1"/>
          <p:nvPr/>
        </p:nvSpPr>
        <p:spPr>
          <a:xfrm>
            <a:off x="5256213" y="3173413"/>
            <a:ext cx="3275012" cy="523875"/>
          </a:xfrm>
          <a:prstGeom prst="rect">
            <a:avLst/>
          </a:prstGeom>
          <a:noFill/>
        </p:spPr>
        <p:txBody>
          <a:bodyPr>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positiva tra i valori di HOMA-IR e PWV</a:t>
            </a:r>
          </a:p>
        </p:txBody>
      </p:sp>
      <p:sp>
        <p:nvSpPr>
          <p:cNvPr id="18" name="CasellaDiTesto 17"/>
          <p:cNvSpPr txBox="1"/>
          <p:nvPr/>
        </p:nvSpPr>
        <p:spPr>
          <a:xfrm>
            <a:off x="1043608" y="3109913"/>
            <a:ext cx="3414092" cy="523220"/>
          </a:xfrm>
          <a:prstGeom prst="rect">
            <a:avLst/>
          </a:prstGeom>
          <a:noFill/>
        </p:spPr>
        <p:txBody>
          <a:bodyPr wrap="square">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positiva tra maggiori valori di HOMA-IR e minori di GLS</a:t>
            </a:r>
          </a:p>
        </p:txBody>
      </p:sp>
      <p:sp>
        <p:nvSpPr>
          <p:cNvPr id="19" name="CasellaDiTesto 18"/>
          <p:cNvSpPr txBox="1"/>
          <p:nvPr/>
        </p:nvSpPr>
        <p:spPr>
          <a:xfrm>
            <a:off x="3003550" y="6165850"/>
            <a:ext cx="3762375" cy="522288"/>
          </a:xfrm>
          <a:prstGeom prst="rect">
            <a:avLst/>
          </a:prstGeom>
          <a:noFill/>
        </p:spPr>
        <p:txBody>
          <a:bodyPr>
            <a:spAutoFit/>
          </a:bodyPr>
          <a:lstStyle/>
          <a:p>
            <a:pPr>
              <a:defRPr/>
            </a:pPr>
            <a:r>
              <a:rPr lang="it-IT" sz="1400" b="1" dirty="0">
                <a:solidFill>
                  <a:srgbClr val="1F497D">
                    <a:lumMod val="75000"/>
                  </a:srgbClr>
                </a:solidFill>
                <a:latin typeface="Calibri" panose="020F0502020204030204" pitchFamily="34" charset="0"/>
                <a:cs typeface="Times New Roman" pitchFamily="18" charset="0"/>
              </a:rPr>
              <a:t>Significativa correlazione positiva tra i valori di HOMA-IR e IMT</a:t>
            </a:r>
          </a:p>
        </p:txBody>
      </p:sp>
    </p:spTree>
    <p:extLst>
      <p:ext uri="{BB962C8B-B14F-4D97-AF65-F5344CB8AC3E}">
        <p14:creationId xmlns:p14="http://schemas.microsoft.com/office/powerpoint/2010/main" val="409757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43190" y="5301207"/>
            <a:ext cx="6841068" cy="1195211"/>
            <a:chOff x="864" y="3648"/>
            <a:chExt cx="4848" cy="565"/>
          </a:xfrm>
          <a:solidFill>
            <a:srgbClr val="66FF33"/>
          </a:solidFill>
        </p:grpSpPr>
        <p:sp>
          <p:nvSpPr>
            <p:cNvPr id="216085" name="Rectangle 3"/>
            <p:cNvSpPr>
              <a:spLocks noChangeArrowheads="1"/>
            </p:cNvSpPr>
            <p:nvPr/>
          </p:nvSpPr>
          <p:spPr bwMode="auto">
            <a:xfrm>
              <a:off x="864" y="3648"/>
              <a:ext cx="4848" cy="565"/>
            </a:xfrm>
            <a:prstGeom prst="rect">
              <a:avLst/>
            </a:prstGeom>
            <a:grp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endParaRPr lang="it-IT" altLang="it-IT" sz="2400" b="1" i="0">
                <a:solidFill>
                  <a:srgbClr val="99FF66"/>
                </a:solidFill>
              </a:endParaRPr>
            </a:p>
          </p:txBody>
        </p:sp>
        <p:sp>
          <p:nvSpPr>
            <p:cNvPr id="216086" name="Text Box 4"/>
            <p:cNvSpPr txBox="1">
              <a:spLocks noChangeArrowheads="1"/>
            </p:cNvSpPr>
            <p:nvPr/>
          </p:nvSpPr>
          <p:spPr bwMode="auto">
            <a:xfrm>
              <a:off x="1160" y="3682"/>
              <a:ext cx="4261" cy="5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dirty="0">
                  <a:solidFill>
                    <a:srgbClr val="FC0128"/>
                  </a:solidFill>
                  <a:latin typeface="Arial" panose="020B0604020202020204" pitchFamily="34" charset="0"/>
                </a:rPr>
                <a:t>Insulin </a:t>
              </a:r>
              <a:r>
                <a:rPr lang="en-US" altLang="it-IT" sz="3200" b="1" i="0" dirty="0">
                  <a:solidFill>
                    <a:srgbClr val="FC0128"/>
                  </a:solidFill>
                  <a:latin typeface="Arial" panose="020B0604020202020204" pitchFamily="34" charset="0"/>
                </a:rPr>
                <a:t>Resistance</a:t>
              </a:r>
              <a:r>
                <a:rPr lang="it-IT" altLang="it-IT" sz="3200" b="1" i="0" dirty="0">
                  <a:solidFill>
                    <a:srgbClr val="FC0128"/>
                  </a:solidFill>
                  <a:latin typeface="Arial" panose="020B0604020202020204" pitchFamily="34" charset="0"/>
                </a:rPr>
                <a:t> Syndrome </a:t>
              </a:r>
            </a:p>
            <a:p>
              <a:pPr algn="ctr" fontAlgn="base">
                <a:spcBef>
                  <a:spcPct val="0"/>
                </a:spcBef>
                <a:spcAft>
                  <a:spcPct val="0"/>
                </a:spcAft>
              </a:pPr>
              <a:r>
                <a:rPr lang="it-IT" altLang="it-IT" sz="3200" b="1" i="0" dirty="0">
                  <a:solidFill>
                    <a:srgbClr val="FC0128"/>
                  </a:solidFill>
                  <a:latin typeface="Arial" panose="020B0604020202020204" pitchFamily="34" charset="0"/>
                </a:rPr>
                <a:t>generate Metabolic Syndrome</a:t>
              </a:r>
            </a:p>
          </p:txBody>
        </p:sp>
      </p:grpSp>
      <p:grpSp>
        <p:nvGrpSpPr>
          <p:cNvPr id="3" name="Group 5"/>
          <p:cNvGrpSpPr>
            <a:grpSpLocks/>
          </p:cNvGrpSpPr>
          <p:nvPr/>
        </p:nvGrpSpPr>
        <p:grpSpPr bwMode="auto">
          <a:xfrm>
            <a:off x="1552222" y="4472432"/>
            <a:ext cx="6173612" cy="822677"/>
            <a:chOff x="1100" y="3054"/>
            <a:chExt cx="4375" cy="583"/>
          </a:xfrm>
        </p:grpSpPr>
        <p:sp>
          <p:nvSpPr>
            <p:cNvPr id="216083" name="Rectangle 6"/>
            <p:cNvSpPr>
              <a:spLocks noChangeArrowheads="1"/>
            </p:cNvSpPr>
            <p:nvPr/>
          </p:nvSpPr>
          <p:spPr bwMode="auto">
            <a:xfrm>
              <a:off x="1100" y="3054"/>
              <a:ext cx="4375" cy="583"/>
            </a:xfrm>
            <a:prstGeom prst="rect">
              <a:avLst/>
            </a:prstGeom>
            <a:solidFill>
              <a:srgbClr val="CCFFFF"/>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84" name="Text Box 7"/>
            <p:cNvSpPr txBox="1">
              <a:spLocks noChangeArrowheads="1"/>
            </p:cNvSpPr>
            <p:nvPr/>
          </p:nvSpPr>
          <p:spPr bwMode="auto">
            <a:xfrm>
              <a:off x="2013" y="3161"/>
              <a:ext cx="255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dirty="0" err="1">
                  <a:solidFill>
                    <a:schemeClr val="bg1"/>
                  </a:solidFill>
                  <a:latin typeface="Arial" panose="020B0604020202020204" pitchFamily="34" charset="0"/>
                </a:rPr>
                <a:t>Hyperinsulinemia</a:t>
              </a:r>
              <a:endParaRPr lang="it-IT" altLang="it-IT" sz="3200" b="1" i="0" dirty="0">
                <a:solidFill>
                  <a:schemeClr val="bg1"/>
                </a:solidFill>
                <a:latin typeface="Arial" panose="020B0604020202020204" pitchFamily="34" charset="0"/>
              </a:endParaRPr>
            </a:p>
          </p:txBody>
        </p:sp>
      </p:grpSp>
      <p:grpSp>
        <p:nvGrpSpPr>
          <p:cNvPr id="4" name="Group 8"/>
          <p:cNvGrpSpPr>
            <a:grpSpLocks/>
          </p:cNvGrpSpPr>
          <p:nvPr/>
        </p:nvGrpSpPr>
        <p:grpSpPr bwMode="auto">
          <a:xfrm>
            <a:off x="1866901" y="3717033"/>
            <a:ext cx="5544255" cy="785988"/>
            <a:chOff x="1323" y="2496"/>
            <a:chExt cx="3929" cy="557"/>
          </a:xfrm>
        </p:grpSpPr>
        <p:sp>
          <p:nvSpPr>
            <p:cNvPr id="216081" name="Rectangle 9"/>
            <p:cNvSpPr>
              <a:spLocks noChangeArrowheads="1"/>
            </p:cNvSpPr>
            <p:nvPr/>
          </p:nvSpPr>
          <p:spPr bwMode="auto">
            <a:xfrm>
              <a:off x="1323" y="2496"/>
              <a:ext cx="3929" cy="557"/>
            </a:xfrm>
            <a:prstGeom prst="rect">
              <a:avLst/>
            </a:prstGeom>
            <a:solidFill>
              <a:srgbClr val="99FF33"/>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82" name="Text Box 10"/>
            <p:cNvSpPr txBox="1">
              <a:spLocks noChangeArrowheads="1"/>
            </p:cNvSpPr>
            <p:nvPr/>
          </p:nvSpPr>
          <p:spPr bwMode="auto">
            <a:xfrm>
              <a:off x="2296" y="2585"/>
              <a:ext cx="198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a:solidFill>
                    <a:srgbClr val="003366"/>
                  </a:solidFill>
                  <a:latin typeface="Arial" panose="020B0604020202020204" pitchFamily="34" charset="0"/>
                </a:rPr>
                <a:t>Hypertension</a:t>
              </a:r>
              <a:endParaRPr lang="it-IT" altLang="it-IT" sz="3200" b="1" i="0">
                <a:solidFill>
                  <a:srgbClr val="99FF66"/>
                </a:solidFill>
                <a:latin typeface="Arial" panose="020B0604020202020204" pitchFamily="34" charset="0"/>
              </a:endParaRPr>
            </a:p>
          </p:txBody>
        </p:sp>
      </p:grpSp>
      <p:grpSp>
        <p:nvGrpSpPr>
          <p:cNvPr id="5" name="Group 11"/>
          <p:cNvGrpSpPr>
            <a:grpSpLocks/>
          </p:cNvGrpSpPr>
          <p:nvPr/>
        </p:nvGrpSpPr>
        <p:grpSpPr bwMode="auto">
          <a:xfrm>
            <a:off x="2191456" y="2895311"/>
            <a:ext cx="4943122" cy="815622"/>
            <a:chOff x="1553" y="1921"/>
            <a:chExt cx="3503" cy="578"/>
          </a:xfrm>
        </p:grpSpPr>
        <p:sp>
          <p:nvSpPr>
            <p:cNvPr id="216079" name="Rectangle 12"/>
            <p:cNvSpPr>
              <a:spLocks noChangeArrowheads="1"/>
            </p:cNvSpPr>
            <p:nvPr/>
          </p:nvSpPr>
          <p:spPr bwMode="auto">
            <a:xfrm>
              <a:off x="1553" y="1921"/>
              <a:ext cx="3503" cy="578"/>
            </a:xfrm>
            <a:prstGeom prst="rect">
              <a:avLst/>
            </a:prstGeom>
            <a:solidFill>
              <a:srgbClr val="FFFF00"/>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80" name="Text Box 13"/>
            <p:cNvSpPr txBox="1">
              <a:spLocks noChangeArrowheads="1"/>
            </p:cNvSpPr>
            <p:nvPr/>
          </p:nvSpPr>
          <p:spPr bwMode="auto">
            <a:xfrm>
              <a:off x="1966" y="2025"/>
              <a:ext cx="274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a:solidFill>
                    <a:srgbClr val="003366"/>
                  </a:solidFill>
                  <a:latin typeface="Arial" panose="020B0604020202020204" pitchFamily="34" charset="0"/>
                </a:rPr>
                <a:t>Low HDL, hyperTG</a:t>
              </a:r>
              <a:endParaRPr lang="it-IT" altLang="it-IT" sz="3200" b="1" i="0">
                <a:solidFill>
                  <a:srgbClr val="99FF66"/>
                </a:solidFill>
                <a:latin typeface="Arial" panose="020B0604020202020204" pitchFamily="34" charset="0"/>
              </a:endParaRPr>
            </a:p>
          </p:txBody>
        </p:sp>
      </p:grpSp>
      <p:grpSp>
        <p:nvGrpSpPr>
          <p:cNvPr id="6" name="Group 14"/>
          <p:cNvGrpSpPr>
            <a:grpSpLocks/>
          </p:cNvGrpSpPr>
          <p:nvPr/>
        </p:nvGrpSpPr>
        <p:grpSpPr bwMode="auto">
          <a:xfrm>
            <a:off x="2449689" y="2080645"/>
            <a:ext cx="4380089" cy="838200"/>
            <a:chOff x="1736" y="1332"/>
            <a:chExt cx="3104" cy="594"/>
          </a:xfrm>
        </p:grpSpPr>
        <p:sp>
          <p:nvSpPr>
            <p:cNvPr id="216077" name="Rectangle 15"/>
            <p:cNvSpPr>
              <a:spLocks noChangeArrowheads="1"/>
            </p:cNvSpPr>
            <p:nvPr/>
          </p:nvSpPr>
          <p:spPr bwMode="auto">
            <a:xfrm>
              <a:off x="1736" y="1332"/>
              <a:ext cx="3104" cy="594"/>
            </a:xfrm>
            <a:prstGeom prst="rect">
              <a:avLst/>
            </a:prstGeom>
            <a:solidFill>
              <a:srgbClr val="FFCC66"/>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78" name="Text Box 16"/>
            <p:cNvSpPr txBox="1">
              <a:spLocks noChangeArrowheads="1"/>
            </p:cNvSpPr>
            <p:nvPr/>
          </p:nvSpPr>
          <p:spPr bwMode="auto">
            <a:xfrm>
              <a:off x="1958" y="1447"/>
              <a:ext cx="272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a:solidFill>
                    <a:srgbClr val="003366"/>
                  </a:solidFill>
                  <a:latin typeface="Arial" panose="020B0604020202020204" pitchFamily="34" charset="0"/>
                </a:rPr>
                <a:t>Abdominal obesity</a:t>
              </a:r>
              <a:endParaRPr lang="it-IT" altLang="it-IT" sz="3200" b="1" i="0">
                <a:solidFill>
                  <a:srgbClr val="99FF66"/>
                </a:solidFill>
                <a:latin typeface="Arial" panose="020B0604020202020204" pitchFamily="34" charset="0"/>
              </a:endParaRPr>
            </a:p>
          </p:txBody>
        </p:sp>
      </p:grpSp>
      <p:grpSp>
        <p:nvGrpSpPr>
          <p:cNvPr id="7" name="Group 17"/>
          <p:cNvGrpSpPr>
            <a:grpSpLocks/>
          </p:cNvGrpSpPr>
          <p:nvPr/>
        </p:nvGrpSpPr>
        <p:grpSpPr bwMode="auto">
          <a:xfrm>
            <a:off x="2589389" y="1340768"/>
            <a:ext cx="4099278" cy="785989"/>
            <a:chOff x="1835" y="779"/>
            <a:chExt cx="2905" cy="557"/>
          </a:xfrm>
        </p:grpSpPr>
        <p:sp>
          <p:nvSpPr>
            <p:cNvPr id="216075" name="Rectangle 18"/>
            <p:cNvSpPr>
              <a:spLocks noChangeArrowheads="1"/>
            </p:cNvSpPr>
            <p:nvPr/>
          </p:nvSpPr>
          <p:spPr bwMode="auto">
            <a:xfrm>
              <a:off x="1924" y="779"/>
              <a:ext cx="2727" cy="557"/>
            </a:xfrm>
            <a:prstGeom prst="rect">
              <a:avLst/>
            </a:prstGeom>
            <a:solidFill>
              <a:srgbClr val="FF9900"/>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76" name="Text Box 19"/>
            <p:cNvSpPr txBox="1">
              <a:spLocks noChangeArrowheads="1"/>
            </p:cNvSpPr>
            <p:nvPr/>
          </p:nvSpPr>
          <p:spPr bwMode="auto">
            <a:xfrm>
              <a:off x="1835" y="872"/>
              <a:ext cx="290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dirty="0" err="1">
                  <a:solidFill>
                    <a:srgbClr val="003366"/>
                  </a:solidFill>
                  <a:latin typeface="Arial" panose="020B0604020202020204" pitchFamily="34" charset="0"/>
                </a:rPr>
                <a:t>Glucose</a:t>
              </a:r>
              <a:r>
                <a:rPr lang="it-IT" altLang="it-IT" sz="3200" b="1" i="0" dirty="0">
                  <a:solidFill>
                    <a:srgbClr val="003366"/>
                  </a:solidFill>
                  <a:latin typeface="Arial" panose="020B0604020202020204" pitchFamily="34" charset="0"/>
                </a:rPr>
                <a:t> </a:t>
              </a:r>
              <a:r>
                <a:rPr lang="en-US" altLang="it-IT" sz="3200" b="1" i="0" dirty="0">
                  <a:solidFill>
                    <a:srgbClr val="003366"/>
                  </a:solidFill>
                  <a:latin typeface="Arial" panose="020B0604020202020204" pitchFamily="34" charset="0"/>
                </a:rPr>
                <a:t>intolerance</a:t>
              </a:r>
            </a:p>
          </p:txBody>
        </p:sp>
      </p:grpSp>
      <p:grpSp>
        <p:nvGrpSpPr>
          <p:cNvPr id="8" name="Group 20"/>
          <p:cNvGrpSpPr>
            <a:grpSpLocks/>
          </p:cNvGrpSpPr>
          <p:nvPr/>
        </p:nvGrpSpPr>
        <p:grpSpPr bwMode="auto">
          <a:xfrm>
            <a:off x="2411760" y="679914"/>
            <a:ext cx="4358876" cy="654756"/>
            <a:chOff x="1857" y="310"/>
            <a:chExt cx="2510" cy="464"/>
          </a:xfrm>
        </p:grpSpPr>
        <p:sp>
          <p:nvSpPr>
            <p:cNvPr id="216073" name="Rectangle 21"/>
            <p:cNvSpPr>
              <a:spLocks noChangeArrowheads="1"/>
            </p:cNvSpPr>
            <p:nvPr/>
          </p:nvSpPr>
          <p:spPr bwMode="auto">
            <a:xfrm>
              <a:off x="2232" y="310"/>
              <a:ext cx="1752" cy="464"/>
            </a:xfrm>
            <a:prstGeom prst="rect">
              <a:avLst/>
            </a:prstGeom>
            <a:solidFill>
              <a:srgbClr val="FF3300"/>
            </a:solidFill>
            <a:ln w="9525">
              <a:solidFill>
                <a:schemeClr val="tx1"/>
              </a:solidFill>
              <a:miter lim="800000"/>
              <a:headEnd/>
              <a:tailEnd/>
            </a:ln>
          </p:spPr>
          <p:txBody>
            <a:bodyPr wrap="none" anchor="ct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it-IT" altLang="it-IT">
                <a:solidFill>
                  <a:srgbClr val="FFFFFF"/>
                </a:solidFill>
              </a:endParaRPr>
            </a:p>
          </p:txBody>
        </p:sp>
        <p:sp>
          <p:nvSpPr>
            <p:cNvPr id="216074" name="Text Box 22"/>
            <p:cNvSpPr txBox="1">
              <a:spLocks noChangeArrowheads="1"/>
            </p:cNvSpPr>
            <p:nvPr/>
          </p:nvSpPr>
          <p:spPr bwMode="auto">
            <a:xfrm>
              <a:off x="1857" y="310"/>
              <a:ext cx="251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Times New Roman" panose="02020603050405020304" pitchFamily="18" charset="0"/>
                </a:defRPr>
              </a:lvl1pPr>
              <a:lvl2pPr marL="742950" indent="-285750" eaLnBrk="0" hangingPunct="0">
                <a:defRPr i="1">
                  <a:solidFill>
                    <a:schemeClr val="tx1"/>
                  </a:solidFill>
                  <a:latin typeface="Times New Roman" panose="02020603050405020304" pitchFamily="18" charset="0"/>
                </a:defRPr>
              </a:lvl2pPr>
              <a:lvl3pPr marL="1143000" indent="-228600" eaLnBrk="0" hangingPunct="0">
                <a:defRPr i="1">
                  <a:solidFill>
                    <a:schemeClr val="tx1"/>
                  </a:solidFill>
                  <a:latin typeface="Times New Roman" panose="02020603050405020304" pitchFamily="18" charset="0"/>
                </a:defRPr>
              </a:lvl3pPr>
              <a:lvl4pPr marL="1600200" indent="-228600" eaLnBrk="0" hangingPunct="0">
                <a:defRPr i="1">
                  <a:solidFill>
                    <a:schemeClr val="tx1"/>
                  </a:solidFill>
                  <a:latin typeface="Times New Roman" panose="02020603050405020304" pitchFamily="18" charset="0"/>
                </a:defRPr>
              </a:lvl4pPr>
              <a:lvl5pPr marL="2057400" indent="-228600" eaLnBrk="0" hangingPunct="0">
                <a:defRPr i="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i="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i="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i="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i="1">
                  <a:solidFill>
                    <a:schemeClr val="tx1"/>
                  </a:solidFill>
                  <a:latin typeface="Times New Roman" panose="02020603050405020304" pitchFamily="18" charset="0"/>
                </a:defRPr>
              </a:lvl9pPr>
            </a:lstStyle>
            <a:p>
              <a:pPr algn="ctr" fontAlgn="base">
                <a:spcBef>
                  <a:spcPct val="0"/>
                </a:spcBef>
                <a:spcAft>
                  <a:spcPct val="0"/>
                </a:spcAft>
              </a:pPr>
              <a:r>
                <a:rPr lang="it-IT" altLang="it-IT" sz="3200" b="1" i="0" dirty="0">
                  <a:solidFill>
                    <a:srgbClr val="003366"/>
                  </a:solidFill>
                  <a:latin typeface="Arial" panose="020B0604020202020204" pitchFamily="34" charset="0"/>
                </a:rPr>
                <a:t>ATS AND CAD</a:t>
              </a:r>
            </a:p>
          </p:txBody>
        </p:sp>
      </p:grpSp>
    </p:spTree>
    <p:extLst>
      <p:ext uri="{BB962C8B-B14F-4D97-AF65-F5344CB8AC3E}">
        <p14:creationId xmlns:p14="http://schemas.microsoft.com/office/powerpoint/2010/main" val="151659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p:cNvSpPr/>
          <p:nvPr/>
        </p:nvSpPr>
        <p:spPr>
          <a:xfrm>
            <a:off x="0" y="260350"/>
            <a:ext cx="9144000" cy="7207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891" name="CasellaDiTesto 2"/>
          <p:cNvSpPr txBox="1">
            <a:spLocks noChangeArrowheads="1"/>
          </p:cNvSpPr>
          <p:nvPr/>
        </p:nvSpPr>
        <p:spPr bwMode="auto">
          <a:xfrm>
            <a:off x="0" y="33337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3600" b="1" dirty="0">
                <a:solidFill>
                  <a:prstClr val="white"/>
                </a:solidFill>
                <a:cs typeface="Times New Roman" panose="02020603050405020304" pitchFamily="18" charset="0"/>
              </a:rPr>
              <a:t>CONCLUSIONI</a:t>
            </a:r>
          </a:p>
        </p:txBody>
      </p:sp>
      <p:graphicFrame>
        <p:nvGraphicFramePr>
          <p:cNvPr id="5" name="Diagramma 4"/>
          <p:cNvGraphicFramePr/>
          <p:nvPr>
            <p:extLst>
              <p:ext uri="{D42A27DB-BD31-4B8C-83A1-F6EECF244321}">
                <p14:modId xmlns:p14="http://schemas.microsoft.com/office/powerpoint/2010/main" val="3438109824"/>
              </p:ext>
            </p:extLst>
          </p:nvPr>
        </p:nvGraphicFramePr>
        <p:xfrm>
          <a:off x="357158" y="1214422"/>
          <a:ext cx="7671226" cy="1014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o 13"/>
          <p:cNvGrpSpPr>
            <a:grpSpLocks/>
          </p:cNvGrpSpPr>
          <p:nvPr/>
        </p:nvGrpSpPr>
        <p:grpSpPr bwMode="auto">
          <a:xfrm>
            <a:off x="1357313" y="2428875"/>
            <a:ext cx="7554912" cy="2116138"/>
            <a:chOff x="-125370" y="52"/>
            <a:chExt cx="6393882" cy="996387"/>
          </a:xfrm>
        </p:grpSpPr>
        <p:sp>
          <p:nvSpPr>
            <p:cNvPr id="8" name="Rettangolo arrotondato 7"/>
            <p:cNvSpPr/>
            <p:nvPr/>
          </p:nvSpPr>
          <p:spPr>
            <a:xfrm>
              <a:off x="-125370" y="52"/>
              <a:ext cx="6393882" cy="996387"/>
            </a:xfrm>
            <a:prstGeom prst="roundRect">
              <a:avLst/>
            </a:prstGeom>
          </p:spPr>
          <p:style>
            <a:lnRef idx="1">
              <a:schemeClr val="accent3"/>
            </a:lnRef>
            <a:fillRef idx="2">
              <a:schemeClr val="accent3"/>
            </a:fillRef>
            <a:effectRef idx="1">
              <a:schemeClr val="accent3"/>
            </a:effectRef>
            <a:fontRef idx="minor">
              <a:schemeClr val="dk1"/>
            </a:fontRef>
          </p:style>
        </p:sp>
        <p:sp>
          <p:nvSpPr>
            <p:cNvPr id="9" name="Rettangolo 8"/>
            <p:cNvSpPr/>
            <p:nvPr/>
          </p:nvSpPr>
          <p:spPr>
            <a:xfrm>
              <a:off x="46602" y="45648"/>
              <a:ext cx="5955890" cy="844649"/>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Bef>
                  <a:spcPct val="0"/>
                </a:spcBef>
                <a:spcAft>
                  <a:spcPct val="35000"/>
                </a:spcAft>
                <a:defRPr/>
              </a:pPr>
              <a:endParaRPr lang="it-IT" sz="2800" b="1" dirty="0">
                <a:solidFill>
                  <a:prstClr val="white"/>
                </a:solidFill>
                <a:latin typeface="Calibri" panose="020F0502020204030204" pitchFamily="34" charset="0"/>
                <a:cs typeface="Times New Roman" pitchFamily="18" charset="0"/>
              </a:endParaRPr>
            </a:p>
          </p:txBody>
        </p:sp>
      </p:grpSp>
      <p:sp>
        <p:nvSpPr>
          <p:cNvPr id="10" name="Rettangolo 9"/>
          <p:cNvSpPr>
            <a:spLocks noChangeArrowheads="1"/>
          </p:cNvSpPr>
          <p:nvPr/>
        </p:nvSpPr>
        <p:spPr bwMode="auto">
          <a:xfrm>
            <a:off x="1500188" y="2570783"/>
            <a:ext cx="7286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black"/>
                </a:solidFill>
                <a:cs typeface="Times New Roman" panose="02020603050405020304" pitchFamily="18" charset="0"/>
              </a:rPr>
              <a:t>Lo </a:t>
            </a:r>
            <a:r>
              <a:rPr lang="it-IT" altLang="it-IT" sz="2000" b="1" i="1" dirty="0">
                <a:solidFill>
                  <a:prstClr val="black"/>
                </a:solidFill>
                <a:cs typeface="Times New Roman" panose="02020603050405020304" pitchFamily="18" charset="0"/>
              </a:rPr>
              <a:t>Speckle-tracking echocardiography</a:t>
            </a:r>
            <a:r>
              <a:rPr lang="it-IT" altLang="it-IT" sz="2000" b="1" dirty="0">
                <a:solidFill>
                  <a:prstClr val="black"/>
                </a:solidFill>
                <a:cs typeface="Times New Roman" panose="02020603050405020304" pitchFamily="18" charset="0"/>
              </a:rPr>
              <a:t>, e lo studio della </a:t>
            </a:r>
            <a:r>
              <a:rPr lang="it-IT" altLang="it-IT" sz="2000" b="1" i="1" dirty="0">
                <a:solidFill>
                  <a:prstClr val="black"/>
                </a:solidFill>
                <a:cs typeface="Times New Roman" panose="02020603050405020304" pitchFamily="18" charset="0"/>
              </a:rPr>
              <a:t>variabilità della frequenza cardiaca </a:t>
            </a:r>
            <a:r>
              <a:rPr lang="it-IT" altLang="it-IT" sz="2000" b="1" dirty="0">
                <a:solidFill>
                  <a:prstClr val="black"/>
                </a:solidFill>
                <a:cs typeface="Times New Roman" panose="02020603050405020304" pitchFamily="18" charset="0"/>
              </a:rPr>
              <a:t>si sono rivelati efficaci nell’individuazione precoce di alterazioni strutturali e funzionali a livello del </a:t>
            </a:r>
            <a:r>
              <a:rPr lang="it-IT" altLang="it-IT" sz="2000" b="1" i="1" dirty="0">
                <a:solidFill>
                  <a:prstClr val="black"/>
                </a:solidFill>
                <a:cs typeface="Times New Roman" panose="02020603050405020304" pitchFamily="18" charset="0"/>
              </a:rPr>
              <a:t>cuore </a:t>
            </a:r>
            <a:r>
              <a:rPr lang="it-IT" altLang="it-IT" sz="2000" b="1" dirty="0">
                <a:solidFill>
                  <a:prstClr val="black"/>
                </a:solidFill>
                <a:cs typeface="Times New Roman" panose="02020603050405020304" pitchFamily="18" charset="0"/>
              </a:rPr>
              <a:t>(HFpEF, ridotto GLS, disregolazione autonomica, ridotta HRV).           Lo stesso dicasi per l’</a:t>
            </a:r>
            <a:r>
              <a:rPr lang="it-IT" altLang="it-IT" sz="2000" b="1" i="1" dirty="0">
                <a:solidFill>
                  <a:prstClr val="black"/>
                </a:solidFill>
                <a:cs typeface="Times New Roman" panose="02020603050405020304" pitchFamily="18" charset="0"/>
              </a:rPr>
              <a:t>Eco-tracking</a:t>
            </a:r>
            <a:r>
              <a:rPr lang="it-IT" altLang="it-IT" sz="2000" b="1" dirty="0">
                <a:solidFill>
                  <a:prstClr val="black"/>
                </a:solidFill>
                <a:cs typeface="Times New Roman" panose="02020603050405020304" pitchFamily="18" charset="0"/>
              </a:rPr>
              <a:t> a livello dei </a:t>
            </a:r>
            <a:r>
              <a:rPr lang="it-IT" altLang="it-IT" sz="2000" b="1" i="1" dirty="0">
                <a:solidFill>
                  <a:prstClr val="black"/>
                </a:solidFill>
                <a:cs typeface="Times New Roman" panose="02020603050405020304" pitchFamily="18" charset="0"/>
              </a:rPr>
              <a:t>vasi periferici </a:t>
            </a:r>
            <a:r>
              <a:rPr lang="it-IT" altLang="it-IT" sz="2000" b="1" dirty="0">
                <a:solidFill>
                  <a:prstClr val="black"/>
                </a:solidFill>
                <a:cs typeface="Times New Roman" panose="02020603050405020304" pitchFamily="18" charset="0"/>
              </a:rPr>
              <a:t>in termini di aumento della stiffness. </a:t>
            </a:r>
          </a:p>
        </p:txBody>
      </p:sp>
      <p:grpSp>
        <p:nvGrpSpPr>
          <p:cNvPr id="4" name="Gruppo 12"/>
          <p:cNvGrpSpPr>
            <a:grpSpLocks/>
          </p:cNvGrpSpPr>
          <p:nvPr/>
        </p:nvGrpSpPr>
        <p:grpSpPr bwMode="auto">
          <a:xfrm>
            <a:off x="357188" y="4643438"/>
            <a:ext cx="5857875" cy="2008187"/>
            <a:chOff x="409723" y="236523"/>
            <a:chExt cx="7007097" cy="2371261"/>
          </a:xfrm>
        </p:grpSpPr>
        <p:sp>
          <p:nvSpPr>
            <p:cNvPr id="12" name="Rettangolo arrotondato 11"/>
            <p:cNvSpPr/>
            <p:nvPr/>
          </p:nvSpPr>
          <p:spPr>
            <a:xfrm>
              <a:off x="409723" y="431473"/>
              <a:ext cx="7007097" cy="2118202"/>
            </a:xfrm>
            <a:prstGeom prst="roundRect">
              <a:avLst/>
            </a:prstGeom>
          </p:spPr>
          <p:style>
            <a:lnRef idx="2">
              <a:schemeClr val="accent1"/>
            </a:lnRef>
            <a:fillRef idx="1">
              <a:schemeClr val="lt1"/>
            </a:fillRef>
            <a:effectRef idx="0">
              <a:schemeClr val="accent1"/>
            </a:effectRef>
            <a:fontRef idx="minor">
              <a:schemeClr val="dk1"/>
            </a:fontRef>
          </p:style>
        </p:sp>
        <p:sp>
          <p:nvSpPr>
            <p:cNvPr id="13" name="Rettangolo 12"/>
            <p:cNvSpPr/>
            <p:nvPr/>
          </p:nvSpPr>
          <p:spPr>
            <a:xfrm>
              <a:off x="538851" y="236523"/>
              <a:ext cx="6748841" cy="2371261"/>
            </a:xfrm>
            <a:prstGeom prst="rect">
              <a:avLst/>
            </a:prstGeom>
          </p:spPr>
          <p:style>
            <a:lnRef idx="0">
              <a:scrgbClr r="0" g="0" b="0"/>
            </a:lnRef>
            <a:fillRef idx="0">
              <a:scrgbClr r="0" g="0" b="0"/>
            </a:fillRef>
            <a:effectRef idx="0">
              <a:scrgbClr r="0" g="0" b="0"/>
            </a:effectRef>
            <a:fontRef idx="minor">
              <a:schemeClr val="dk1"/>
            </a:fontRef>
          </p:style>
          <p:txBody>
            <a:bodyPr lIns="60960" tIns="60960" rIns="60960" bIns="60960" spcCol="1270" anchor="ctr"/>
            <a:lstStyle/>
            <a:p>
              <a:pPr defTabSz="711200">
                <a:lnSpc>
                  <a:spcPct val="90000"/>
                </a:lnSpc>
                <a:spcBef>
                  <a:spcPct val="0"/>
                </a:spcBef>
                <a:spcAft>
                  <a:spcPct val="35000"/>
                </a:spcAft>
                <a:defRPr/>
              </a:pPr>
              <a:endParaRPr lang="it-IT" sz="1600" b="1" dirty="0">
                <a:solidFill>
                  <a:prstClr val="black"/>
                </a:solidFill>
                <a:latin typeface="Calibri" panose="020F0502020204030204" pitchFamily="34" charset="0"/>
                <a:cs typeface="Times New Roman" pitchFamily="18" charset="0"/>
              </a:endParaRPr>
            </a:p>
          </p:txBody>
        </p:sp>
      </p:grpSp>
      <p:sp>
        <p:nvSpPr>
          <p:cNvPr id="14" name="Rettangolo 13"/>
          <p:cNvSpPr/>
          <p:nvPr/>
        </p:nvSpPr>
        <p:spPr>
          <a:xfrm>
            <a:off x="439589" y="4894128"/>
            <a:ext cx="5716587" cy="1631216"/>
          </a:xfrm>
          <a:prstGeom prst="rect">
            <a:avLst/>
          </a:prstGeom>
        </p:spPr>
        <p:txBody>
          <a:bodyPr>
            <a:spAutoFit/>
          </a:bodyPr>
          <a:lstStyle/>
          <a:p>
            <a:pPr algn="ctr">
              <a:defRPr/>
            </a:pPr>
            <a:r>
              <a:rPr lang="it-IT" sz="2000" b="1" dirty="0">
                <a:solidFill>
                  <a:srgbClr val="1F497D">
                    <a:lumMod val="75000"/>
                  </a:srgbClr>
                </a:solidFill>
                <a:latin typeface="Calibri" panose="020F0502020204030204" pitchFamily="34" charset="0"/>
                <a:cs typeface="Times New Roman" pitchFamily="18" charset="0"/>
              </a:rPr>
              <a:t>Un loro utilizzo su larga scala, in questa categoria di pazienti, può essere utile al fine di attuare adeguati programmi di screening, opportuni cambiamenti dello stile di vita ed eventualmente interventi farmacologici mirati.</a:t>
            </a:r>
          </a:p>
        </p:txBody>
      </p:sp>
    </p:spTree>
    <p:extLst>
      <p:ext uri="{BB962C8B-B14F-4D97-AF65-F5344CB8AC3E}">
        <p14:creationId xmlns:p14="http://schemas.microsoft.com/office/powerpoint/2010/main" val="181777911"/>
      </p:ext>
    </p:extLst>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arrotondato 1"/>
          <p:cNvSpPr/>
          <p:nvPr/>
        </p:nvSpPr>
        <p:spPr>
          <a:xfrm>
            <a:off x="0" y="260350"/>
            <a:ext cx="9144000" cy="7207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915" name="CasellaDiTesto 2"/>
          <p:cNvSpPr txBox="1">
            <a:spLocks noChangeArrowheads="1"/>
          </p:cNvSpPr>
          <p:nvPr/>
        </p:nvSpPr>
        <p:spPr bwMode="auto">
          <a:xfrm>
            <a:off x="0" y="3333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b="1">
                <a:solidFill>
                  <a:prstClr val="white"/>
                </a:solidFill>
                <a:cs typeface="Times New Roman" panose="02020603050405020304" pitchFamily="18" charset="0"/>
              </a:rPr>
              <a:t>CONCLUSIONI</a:t>
            </a:r>
          </a:p>
        </p:txBody>
      </p:sp>
      <p:pic>
        <p:nvPicPr>
          <p:cNvPr id="9" name="Immagine 8" descr="cu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3357563"/>
            <a:ext cx="11096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descr="Arteria Inden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5000625"/>
            <a:ext cx="193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ccia circolare in su 11"/>
          <p:cNvSpPr/>
          <p:nvPr/>
        </p:nvSpPr>
        <p:spPr>
          <a:xfrm>
            <a:off x="3214688" y="6215063"/>
            <a:ext cx="2084387" cy="4286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14" name="Freccia circolare in su 13"/>
          <p:cNvSpPr/>
          <p:nvPr/>
        </p:nvSpPr>
        <p:spPr>
          <a:xfrm rot="12979323">
            <a:off x="4983163" y="4122738"/>
            <a:ext cx="1204912" cy="5413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sp>
        <p:nvSpPr>
          <p:cNvPr id="15" name="CasellaDiTesto 14"/>
          <p:cNvSpPr txBox="1"/>
          <p:nvPr/>
        </p:nvSpPr>
        <p:spPr>
          <a:xfrm>
            <a:off x="3000375" y="5086925"/>
            <a:ext cx="2643188" cy="646331"/>
          </a:xfrm>
          <a:prstGeom prst="rect">
            <a:avLst/>
          </a:prstGeom>
          <a:noFill/>
        </p:spPr>
        <p:txBody>
          <a:bodyPr>
            <a:spAutoFit/>
          </a:bodyPr>
          <a:lstStyle/>
          <a:p>
            <a:pPr algn="ctr">
              <a:defRPr/>
            </a:pPr>
            <a:r>
              <a:rPr lang="it-IT" b="1" dirty="0">
                <a:solidFill>
                  <a:srgbClr val="1F497D">
                    <a:lumMod val="75000"/>
                  </a:srgbClr>
                </a:solidFill>
                <a:latin typeface="Calibri" panose="020F0502020204030204" pitchFamily="34" charset="0"/>
                <a:cs typeface="Times New Roman" pitchFamily="18" charset="0"/>
              </a:rPr>
              <a:t>INSULINO-RESISTENZA E IPERINSULINSIMO </a:t>
            </a:r>
          </a:p>
        </p:txBody>
      </p:sp>
      <p:sp>
        <p:nvSpPr>
          <p:cNvPr id="10" name="Freccia circolare in su 9"/>
          <p:cNvSpPr/>
          <p:nvPr/>
        </p:nvSpPr>
        <p:spPr>
          <a:xfrm rot="8129106">
            <a:off x="2370138" y="4264025"/>
            <a:ext cx="1247775" cy="4730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b="1">
              <a:solidFill>
                <a:prstClr val="white"/>
              </a:solidFill>
              <a:latin typeface="Calibri" panose="020F0502020204030204" pitchFamily="34" charset="0"/>
            </a:endParaRPr>
          </a:p>
        </p:txBody>
      </p:sp>
      <p:pic>
        <p:nvPicPr>
          <p:cNvPr id="38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5143500"/>
            <a:ext cx="1181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3" name="Gruppo 12"/>
          <p:cNvGrpSpPr>
            <a:grpSpLocks/>
          </p:cNvGrpSpPr>
          <p:nvPr/>
        </p:nvGrpSpPr>
        <p:grpSpPr bwMode="auto">
          <a:xfrm>
            <a:off x="214313" y="1000125"/>
            <a:ext cx="8786812" cy="2143125"/>
            <a:chOff x="173668" y="161446"/>
            <a:chExt cx="7236296" cy="2421694"/>
          </a:xfrm>
        </p:grpSpPr>
        <p:sp>
          <p:nvSpPr>
            <p:cNvPr id="16" name="Rettangolo arrotondato 15"/>
            <p:cNvSpPr/>
            <p:nvPr/>
          </p:nvSpPr>
          <p:spPr>
            <a:xfrm>
              <a:off x="173668" y="242170"/>
              <a:ext cx="7236296" cy="2340970"/>
            </a:xfrm>
            <a:prstGeom prst="roundRect">
              <a:avLst/>
            </a:prstGeom>
          </p:spPr>
          <p:style>
            <a:lnRef idx="1">
              <a:schemeClr val="accent2"/>
            </a:lnRef>
            <a:fillRef idx="3">
              <a:schemeClr val="accent2"/>
            </a:fillRef>
            <a:effectRef idx="2">
              <a:schemeClr val="accent2"/>
            </a:effectRef>
            <a:fontRef idx="minor">
              <a:schemeClr val="lt1"/>
            </a:fontRef>
          </p:style>
        </p:sp>
        <p:sp>
          <p:nvSpPr>
            <p:cNvPr id="17" name="Rettangolo 16"/>
            <p:cNvSpPr/>
            <p:nvPr/>
          </p:nvSpPr>
          <p:spPr>
            <a:xfrm>
              <a:off x="291331" y="161446"/>
              <a:ext cx="6983974" cy="2330208"/>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just" defTabSz="889000" fontAlgn="base">
                <a:lnSpc>
                  <a:spcPct val="90000"/>
                </a:lnSpc>
                <a:spcBef>
                  <a:spcPct val="0"/>
                </a:spcBef>
                <a:spcAft>
                  <a:spcPct val="35000"/>
                </a:spcAft>
                <a:defRPr/>
              </a:pPr>
              <a:r>
                <a:rPr lang="it-IT" sz="1900" b="1" dirty="0">
                  <a:solidFill>
                    <a:prstClr val="white"/>
                  </a:solidFill>
                  <a:latin typeface="Calibri" panose="020F0502020204030204" pitchFamily="34" charset="0"/>
                  <a:cs typeface="Times New Roman" pitchFamily="18" charset="0"/>
                </a:rPr>
                <a:t>I nostri risultati, infine, rafforzano il concetto di “</a:t>
              </a:r>
              <a:r>
                <a:rPr lang="it-IT" sz="1900" b="1" dirty="0" err="1">
                  <a:solidFill>
                    <a:prstClr val="white"/>
                  </a:solidFill>
                  <a:latin typeface="Calibri" panose="020F0502020204030204" pitchFamily="34" charset="0"/>
                  <a:cs typeface="Times New Roman" pitchFamily="18" charset="0"/>
                </a:rPr>
                <a:t>ventricular</a:t>
              </a:r>
              <a:r>
                <a:rPr lang="it-IT" sz="1900" b="1" dirty="0">
                  <a:solidFill>
                    <a:prstClr val="white"/>
                  </a:solidFill>
                  <a:latin typeface="Calibri" panose="020F0502020204030204" pitchFamily="34" charset="0"/>
                  <a:cs typeface="Times New Roman" pitchFamily="18" charset="0"/>
                </a:rPr>
                <a:t> </a:t>
              </a:r>
              <a:r>
                <a:rPr lang="it-IT" sz="1900" b="1" dirty="0" err="1">
                  <a:solidFill>
                    <a:prstClr val="white"/>
                  </a:solidFill>
                  <a:latin typeface="Calibri" panose="020F0502020204030204" pitchFamily="34" charset="0"/>
                  <a:cs typeface="Times New Roman" pitchFamily="18" charset="0"/>
                </a:rPr>
                <a:t>arterial</a:t>
              </a:r>
              <a:r>
                <a:rPr lang="it-IT" sz="1900" b="1" dirty="0">
                  <a:solidFill>
                    <a:prstClr val="white"/>
                  </a:solidFill>
                  <a:latin typeface="Calibri" panose="020F0502020204030204" pitchFamily="34" charset="0"/>
                  <a:cs typeface="Times New Roman" pitchFamily="18" charset="0"/>
                </a:rPr>
                <a:t> </a:t>
              </a:r>
              <a:r>
                <a:rPr lang="it-IT" sz="1900" b="1" dirty="0" err="1">
                  <a:solidFill>
                    <a:prstClr val="white"/>
                  </a:solidFill>
                  <a:latin typeface="Calibri" panose="020F0502020204030204" pitchFamily="34" charset="0"/>
                  <a:cs typeface="Times New Roman" pitchFamily="18" charset="0"/>
                </a:rPr>
                <a:t>coupling</a:t>
              </a:r>
              <a:r>
                <a:rPr lang="it-IT" sz="1900" b="1" dirty="0">
                  <a:solidFill>
                    <a:prstClr val="white"/>
                  </a:solidFill>
                  <a:latin typeface="Calibri" panose="020F0502020204030204" pitchFamily="34" charset="0"/>
                  <a:cs typeface="Times New Roman" pitchFamily="18" charset="0"/>
                </a:rPr>
                <a:t>”, ovvero la stretta correlazione tra stiffness ventricolare e  arteriosa. Il cuore, con le sue alterazioni sia strutturali che funzionali e i vasi non possono essere considerati elementi avulsi, bensì come un unicum, influenzandosi vicendevolmente nelle manifestazioni e complicanze delle malattie cardiovascolari. Pertanto devono essere indagati in pazienti a rischio, nella prospettiva di interventi preventivi e terapeutici, che possano agire con un sinergismo positivo su ambedue i fronti.</a:t>
              </a:r>
            </a:p>
          </p:txBody>
        </p:sp>
      </p:grpSp>
      <p:sp>
        <p:nvSpPr>
          <p:cNvPr id="18" name="CasellaDiTesto 17"/>
          <p:cNvSpPr txBox="1"/>
          <p:nvPr/>
        </p:nvSpPr>
        <p:spPr>
          <a:xfrm>
            <a:off x="4857750" y="3500438"/>
            <a:ext cx="1928813" cy="338137"/>
          </a:xfrm>
          <a:prstGeom prst="rect">
            <a:avLst/>
          </a:prstGeom>
          <a:noFill/>
        </p:spPr>
        <p:txBody>
          <a:bodyPr>
            <a:spAutoFit/>
          </a:bodyPr>
          <a:lstStyle/>
          <a:p>
            <a:pPr fontAlgn="base">
              <a:spcBef>
                <a:spcPct val="0"/>
              </a:spcBef>
              <a:spcAft>
                <a:spcPct val="0"/>
              </a:spcAft>
              <a:defRPr/>
            </a:pPr>
            <a:r>
              <a:rPr lang="it-IT" sz="1600" b="1" dirty="0">
                <a:solidFill>
                  <a:srgbClr val="1F497D">
                    <a:lumMod val="75000"/>
                  </a:srgbClr>
                </a:solidFill>
                <a:latin typeface="Calibri" panose="020F0502020204030204" pitchFamily="34" charset="0"/>
                <a:cs typeface="Times New Roman" pitchFamily="18" charset="0"/>
              </a:rPr>
              <a:t>Variazioni del GLS</a:t>
            </a:r>
          </a:p>
        </p:txBody>
      </p:sp>
      <p:sp>
        <p:nvSpPr>
          <p:cNvPr id="19" name="CasellaDiTesto 18"/>
          <p:cNvSpPr txBox="1"/>
          <p:nvPr/>
        </p:nvSpPr>
        <p:spPr>
          <a:xfrm>
            <a:off x="1214438" y="6000750"/>
            <a:ext cx="1357312" cy="338138"/>
          </a:xfrm>
          <a:prstGeom prst="rect">
            <a:avLst/>
          </a:prstGeom>
          <a:noFill/>
        </p:spPr>
        <p:txBody>
          <a:bodyPr>
            <a:spAutoFit/>
          </a:bodyPr>
          <a:lstStyle/>
          <a:p>
            <a:pPr fontAlgn="base">
              <a:spcBef>
                <a:spcPct val="0"/>
              </a:spcBef>
              <a:spcAft>
                <a:spcPct val="0"/>
              </a:spcAft>
              <a:defRPr/>
            </a:pPr>
            <a:r>
              <a:rPr lang="it-IT" sz="1600" b="1" dirty="0">
                <a:solidFill>
                  <a:srgbClr val="1F497D">
                    <a:lumMod val="75000"/>
                  </a:srgbClr>
                </a:solidFill>
                <a:latin typeface="Calibri" panose="020F0502020204030204" pitchFamily="34" charset="0"/>
                <a:cs typeface="Times New Roman" pitchFamily="18" charset="0"/>
              </a:rPr>
              <a:t>Ridotta HRV</a:t>
            </a:r>
          </a:p>
        </p:txBody>
      </p:sp>
      <p:sp>
        <p:nvSpPr>
          <p:cNvPr id="20" name="CasellaDiTesto 19"/>
          <p:cNvSpPr txBox="1"/>
          <p:nvPr/>
        </p:nvSpPr>
        <p:spPr>
          <a:xfrm>
            <a:off x="6357938" y="5857875"/>
            <a:ext cx="1928812" cy="584200"/>
          </a:xfrm>
          <a:prstGeom prst="rect">
            <a:avLst/>
          </a:prstGeom>
          <a:noFill/>
        </p:spPr>
        <p:txBody>
          <a:bodyPr>
            <a:spAutoFit/>
          </a:bodyPr>
          <a:lstStyle/>
          <a:p>
            <a:pPr fontAlgn="base">
              <a:spcBef>
                <a:spcPct val="0"/>
              </a:spcBef>
              <a:spcAft>
                <a:spcPct val="0"/>
              </a:spcAft>
              <a:defRPr/>
            </a:pPr>
            <a:r>
              <a:rPr lang="it-IT" sz="1600" b="1" dirty="0">
                <a:solidFill>
                  <a:srgbClr val="1F497D">
                    <a:lumMod val="75000"/>
                  </a:srgbClr>
                </a:solidFill>
                <a:latin typeface="Calibri" panose="020F0502020204030204" pitchFamily="34" charset="0"/>
                <a:cs typeface="Times New Roman" pitchFamily="18" charset="0"/>
              </a:rPr>
              <a:t>Aumento della </a:t>
            </a:r>
            <a:r>
              <a:rPr lang="it-IT" sz="1600" b="1" dirty="0" err="1">
                <a:solidFill>
                  <a:srgbClr val="1F497D">
                    <a:lumMod val="75000"/>
                  </a:srgbClr>
                </a:solidFill>
                <a:latin typeface="Calibri" panose="020F0502020204030204" pitchFamily="34" charset="0"/>
                <a:cs typeface="Times New Roman" pitchFamily="18" charset="0"/>
              </a:rPr>
              <a:t>Stiffness</a:t>
            </a:r>
            <a:r>
              <a:rPr lang="it-IT" sz="1600" b="1" dirty="0">
                <a:solidFill>
                  <a:srgbClr val="1F497D">
                    <a:lumMod val="75000"/>
                  </a:srgbClr>
                </a:solidFill>
                <a:latin typeface="Calibri" panose="020F0502020204030204" pitchFamily="34" charset="0"/>
                <a:cs typeface="Times New Roman" pitchFamily="18" charset="0"/>
              </a:rPr>
              <a:t> e IMT</a:t>
            </a:r>
          </a:p>
        </p:txBody>
      </p:sp>
    </p:spTree>
    <p:extLst>
      <p:ext uri="{BB962C8B-B14F-4D97-AF65-F5344CB8AC3E}">
        <p14:creationId xmlns:p14="http://schemas.microsoft.com/office/powerpoint/2010/main" val="3007382245"/>
      </p:ext>
    </p:extLst>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2489" y="116632"/>
            <a:ext cx="7772400" cy="678235"/>
          </a:xfrm>
        </p:spPr>
        <p:txBody>
          <a:bodyPr/>
          <a:lstStyle/>
          <a:p>
            <a:pPr algn="ctr"/>
            <a:r>
              <a:rPr lang="it-IT" dirty="0"/>
              <a:t>COLLABORATORI</a:t>
            </a:r>
          </a:p>
        </p:txBody>
      </p:sp>
      <p:sp>
        <p:nvSpPr>
          <p:cNvPr id="3" name="Segnaposto testo 2"/>
          <p:cNvSpPr>
            <a:spLocks noGrp="1"/>
          </p:cNvSpPr>
          <p:nvPr>
            <p:ph type="body" idx="1"/>
          </p:nvPr>
        </p:nvSpPr>
        <p:spPr>
          <a:xfrm>
            <a:off x="722489" y="5229200"/>
            <a:ext cx="7772400" cy="1500187"/>
          </a:xfrm>
        </p:spPr>
        <p:txBody>
          <a:bodyPr/>
          <a:lstStyle/>
          <a:p>
            <a:pPr lvl="0" algn="just">
              <a:buClr>
                <a:srgbClr val="0545F9"/>
              </a:buClr>
            </a:pPr>
            <a:r>
              <a:rPr lang="it-IT" sz="2800" b="1" dirty="0">
                <a:effectLst>
                  <a:outerShdw blurRad="38100" dist="38100" dir="2700000" algn="tl">
                    <a:srgbClr val="000000"/>
                  </a:outerShdw>
                </a:effectLst>
                <a:latin typeface="Calibri" panose="020F0502020204030204" pitchFamily="34" charset="0"/>
                <a:ea typeface="+mj-ea"/>
                <a:cs typeface="+mj-cs"/>
              </a:rPr>
              <a:t>Alibani Andrea, AIF - Bonomo Vito, AIF - </a:t>
            </a:r>
            <a:r>
              <a:rPr lang="it-IT" sz="2800" b="1" dirty="0">
                <a:effectLst>
                  <a:outerShdw blurRad="38100" dist="38100" dir="2700000" algn="tl">
                    <a:srgbClr val="000000"/>
                  </a:outerShdw>
                </a:effectLst>
                <a:latin typeface="Calibri" panose="020F0502020204030204" pitchFamily="34" charset="0"/>
              </a:rPr>
              <a:t>Caccamo Giuseppina, DM - Cangemi Stefano, L - Coppola Giuseppe, DM - Corrado Egle, RC - Dell’Oglio Sonia, DM - Di Lisi Daniela, DM - Evola Giovanna, DM – Evola Vincenzo, AIF - Evola Salvatore, DM - Guarneri Francesco Paolo, AIF - Levantino Piero, AIF - Macaione Francesca, DM - </a:t>
            </a:r>
            <a:r>
              <a:rPr lang="it-IT" sz="2800" b="1" dirty="0">
                <a:effectLst>
                  <a:outerShdw blurRad="38100" dist="38100" dir="2700000" algn="tl">
                    <a:srgbClr val="000000"/>
                  </a:outerShdw>
                </a:effectLst>
                <a:latin typeface="Calibri" panose="020F0502020204030204" pitchFamily="34" charset="0"/>
                <a:ea typeface="+mj-ea"/>
                <a:cs typeface="+mj-cs"/>
              </a:rPr>
              <a:t>Manno Girolamo, AIF - Mignano Antonino, DR - Montalto Maria Alessandra, AIF - Muratori Ida, DM - Novo Giuseppina, PA - Nugara  Cinzia, DM e DR - Pace Giuliana, DR - Peritore Angelica, DM, Rizzo Manfredi, PA -  Russo Rosario, DM - Sucato Vincenzo, DR - Tantillo Rosalba, DM - Trovato Rosalinda, DM</a:t>
            </a:r>
            <a:endParaRPr lang="it-IT" sz="2800" dirty="0"/>
          </a:p>
        </p:txBody>
      </p:sp>
    </p:spTree>
    <p:extLst>
      <p:ext uri="{BB962C8B-B14F-4D97-AF65-F5344CB8AC3E}">
        <p14:creationId xmlns:p14="http://schemas.microsoft.com/office/powerpoint/2010/main" val="31392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0" y="4725144"/>
            <a:ext cx="9143999" cy="769441"/>
          </a:xfrm>
          <a:prstGeom prst="rect">
            <a:avLst/>
          </a:prstGeom>
        </p:spPr>
        <p:txBody>
          <a:bodyPr wrap="square">
            <a:spAutoFit/>
          </a:bodyPr>
          <a:lstStyle/>
          <a:p>
            <a:pPr algn="ctr"/>
            <a:r>
              <a:rPr lang="it-IT" sz="4400" b="1" dirty="0">
                <a:solidFill>
                  <a:srgbClr val="1F497D">
                    <a:lumMod val="75000"/>
                  </a:srgbClr>
                </a:solidFill>
                <a:latin typeface="Times New Roman" pitchFamily="18" charset="0"/>
                <a:cs typeface="Times New Roman" pitchFamily="18" charset="0"/>
              </a:rPr>
              <a:t>GRAZIE PER L’ATTENZIONE!</a:t>
            </a:r>
          </a:p>
        </p:txBody>
      </p:sp>
    </p:spTree>
    <p:extLst>
      <p:ext uri="{BB962C8B-B14F-4D97-AF65-F5344CB8AC3E}">
        <p14:creationId xmlns:p14="http://schemas.microsoft.com/office/powerpoint/2010/main" val="1184834256"/>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e 3"/>
          <p:cNvSpPr/>
          <p:nvPr/>
        </p:nvSpPr>
        <p:spPr>
          <a:xfrm>
            <a:off x="2771775" y="2781300"/>
            <a:ext cx="3744913"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5" name="CasellaDiTesto 4"/>
          <p:cNvSpPr txBox="1">
            <a:spLocks noChangeArrowheads="1"/>
          </p:cNvSpPr>
          <p:nvPr/>
        </p:nvSpPr>
        <p:spPr bwMode="auto">
          <a:xfrm>
            <a:off x="2916238" y="2997200"/>
            <a:ext cx="3527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INSULIN-RESISTANCE </a:t>
            </a:r>
          </a:p>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AND </a:t>
            </a:r>
          </a:p>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METABOLIC SYNDROME</a:t>
            </a:r>
          </a:p>
        </p:txBody>
      </p:sp>
      <p:cxnSp>
        <p:nvCxnSpPr>
          <p:cNvPr id="32" name="Connettore 2 31"/>
          <p:cNvCxnSpPr/>
          <p:nvPr/>
        </p:nvCxnSpPr>
        <p:spPr>
          <a:xfrm>
            <a:off x="5724525" y="4076700"/>
            <a:ext cx="719138" cy="1152525"/>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34" name="Connettore 2 33"/>
          <p:cNvCxnSpPr/>
          <p:nvPr/>
        </p:nvCxnSpPr>
        <p:spPr>
          <a:xfrm>
            <a:off x="6516688" y="3573463"/>
            <a:ext cx="719137" cy="503237"/>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51" name="Connettore 2 50"/>
          <p:cNvCxnSpPr/>
          <p:nvPr/>
        </p:nvCxnSpPr>
        <p:spPr>
          <a:xfrm flipH="1" flipV="1">
            <a:off x="2124075" y="2924175"/>
            <a:ext cx="647700" cy="433388"/>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53" name="Connettore 2 52"/>
          <p:cNvCxnSpPr/>
          <p:nvPr/>
        </p:nvCxnSpPr>
        <p:spPr>
          <a:xfrm flipV="1">
            <a:off x="6372225" y="2781300"/>
            <a:ext cx="792163" cy="360363"/>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55" name="Connettore 2 54"/>
          <p:cNvCxnSpPr>
            <a:endCxn id="90" idx="5"/>
          </p:cNvCxnSpPr>
          <p:nvPr/>
        </p:nvCxnSpPr>
        <p:spPr>
          <a:xfrm flipH="1" flipV="1">
            <a:off x="3224111" y="1665430"/>
            <a:ext cx="484290" cy="111587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57" name="Connettore 2 56"/>
          <p:cNvCxnSpPr>
            <a:endCxn id="91" idx="3"/>
          </p:cNvCxnSpPr>
          <p:nvPr/>
        </p:nvCxnSpPr>
        <p:spPr>
          <a:xfrm flipV="1">
            <a:off x="5724525" y="1697038"/>
            <a:ext cx="722313" cy="115570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72" name="Connettore 2 71"/>
          <p:cNvCxnSpPr/>
          <p:nvPr/>
        </p:nvCxnSpPr>
        <p:spPr>
          <a:xfrm flipH="1">
            <a:off x="1908175" y="3789363"/>
            <a:ext cx="935038" cy="576262"/>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74" name="Connettore 2 73"/>
          <p:cNvCxnSpPr/>
          <p:nvPr/>
        </p:nvCxnSpPr>
        <p:spPr>
          <a:xfrm flipH="1">
            <a:off x="3059113" y="4149725"/>
            <a:ext cx="649287" cy="107950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76" name="Connettore 2 75"/>
          <p:cNvCxnSpPr>
            <a:endCxn id="83" idx="0"/>
          </p:cNvCxnSpPr>
          <p:nvPr/>
        </p:nvCxnSpPr>
        <p:spPr>
          <a:xfrm>
            <a:off x="4716463" y="4292600"/>
            <a:ext cx="17463" cy="1223963"/>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82" name="Ovale 81"/>
          <p:cNvSpPr/>
          <p:nvPr/>
        </p:nvSpPr>
        <p:spPr>
          <a:xfrm>
            <a:off x="1476375" y="5229225"/>
            <a:ext cx="215900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83" name="Ovale 82"/>
          <p:cNvSpPr/>
          <p:nvPr/>
        </p:nvSpPr>
        <p:spPr>
          <a:xfrm>
            <a:off x="3779838" y="5516563"/>
            <a:ext cx="1908175" cy="864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prstClr val="white"/>
                </a:solidFill>
                <a:latin typeface="Calibri" panose="020F0502020204030204" pitchFamily="34" charset="0"/>
                <a:cs typeface="Times New Roman" pitchFamily="18" charset="0"/>
              </a:rPr>
              <a:t>OBESITY</a:t>
            </a:r>
          </a:p>
        </p:txBody>
      </p:sp>
      <p:sp>
        <p:nvSpPr>
          <p:cNvPr id="84" name="Ovale 83"/>
          <p:cNvSpPr/>
          <p:nvPr/>
        </p:nvSpPr>
        <p:spPr>
          <a:xfrm>
            <a:off x="5868145" y="5229225"/>
            <a:ext cx="2160240"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b="1" dirty="0">
              <a:solidFill>
                <a:prstClr val="white"/>
              </a:solidFill>
              <a:latin typeface="Calibri" panose="020F0502020204030204" pitchFamily="34" charset="0"/>
              <a:cs typeface="Times New Roman" pitchFamily="18" charset="0"/>
            </a:endParaRPr>
          </a:p>
        </p:txBody>
      </p:sp>
      <p:sp>
        <p:nvSpPr>
          <p:cNvPr id="85" name="Ovale 84"/>
          <p:cNvSpPr/>
          <p:nvPr/>
        </p:nvSpPr>
        <p:spPr>
          <a:xfrm>
            <a:off x="7235825" y="3789363"/>
            <a:ext cx="1800672"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87" name="Ovale 86"/>
          <p:cNvSpPr/>
          <p:nvPr/>
        </p:nvSpPr>
        <p:spPr>
          <a:xfrm>
            <a:off x="7164388" y="2133600"/>
            <a:ext cx="1979612"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88" name="Ovale 87"/>
          <p:cNvSpPr/>
          <p:nvPr/>
        </p:nvSpPr>
        <p:spPr>
          <a:xfrm>
            <a:off x="79375" y="1989138"/>
            <a:ext cx="2232025"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89" name="Ovale 88"/>
          <p:cNvSpPr/>
          <p:nvPr/>
        </p:nvSpPr>
        <p:spPr>
          <a:xfrm>
            <a:off x="3779838" y="404814"/>
            <a:ext cx="2376487"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90" name="Ovale 89"/>
          <p:cNvSpPr/>
          <p:nvPr/>
        </p:nvSpPr>
        <p:spPr>
          <a:xfrm>
            <a:off x="827088" y="620713"/>
            <a:ext cx="2808287"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91" name="Ovale 90"/>
          <p:cNvSpPr/>
          <p:nvPr/>
        </p:nvSpPr>
        <p:spPr>
          <a:xfrm>
            <a:off x="6156325" y="836613"/>
            <a:ext cx="1979613" cy="1008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cxnSp>
        <p:nvCxnSpPr>
          <p:cNvPr id="105" name="Connettore 2 104"/>
          <p:cNvCxnSpPr/>
          <p:nvPr/>
        </p:nvCxnSpPr>
        <p:spPr>
          <a:xfrm flipV="1">
            <a:off x="4716463" y="1557338"/>
            <a:ext cx="0" cy="1150937"/>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108" name="Ovale 107"/>
          <p:cNvSpPr/>
          <p:nvPr/>
        </p:nvSpPr>
        <p:spPr>
          <a:xfrm>
            <a:off x="0" y="4076700"/>
            <a:ext cx="1979613"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a:solidFill>
                <a:prstClr val="white"/>
              </a:solidFill>
              <a:latin typeface="Calibri" panose="020F0502020204030204" pitchFamily="34" charset="0"/>
            </a:endParaRPr>
          </a:p>
        </p:txBody>
      </p:sp>
      <p:sp>
        <p:nvSpPr>
          <p:cNvPr id="109" name="CasellaDiTesto 108"/>
          <p:cNvSpPr txBox="1">
            <a:spLocks noChangeArrowheads="1"/>
          </p:cNvSpPr>
          <p:nvPr/>
        </p:nvSpPr>
        <p:spPr bwMode="auto">
          <a:xfrm>
            <a:off x="79375" y="4365104"/>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DYSLIPIDEMIA</a:t>
            </a:r>
          </a:p>
        </p:txBody>
      </p:sp>
      <p:sp>
        <p:nvSpPr>
          <p:cNvPr id="110" name="CasellaDiTesto 109"/>
          <p:cNvSpPr txBox="1">
            <a:spLocks noChangeArrowheads="1"/>
          </p:cNvSpPr>
          <p:nvPr/>
        </p:nvSpPr>
        <p:spPr bwMode="auto">
          <a:xfrm>
            <a:off x="1547813" y="5516563"/>
            <a:ext cx="1944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HYPERTENSION</a:t>
            </a:r>
          </a:p>
        </p:txBody>
      </p:sp>
      <p:sp>
        <p:nvSpPr>
          <p:cNvPr id="111" name="CasellaDiTesto 110"/>
          <p:cNvSpPr txBox="1">
            <a:spLocks noChangeArrowheads="1"/>
          </p:cNvSpPr>
          <p:nvPr/>
        </p:nvSpPr>
        <p:spPr bwMode="auto">
          <a:xfrm>
            <a:off x="5940152" y="5517232"/>
            <a:ext cx="2016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it-IT" altLang="it-IT" sz="2000" b="1" dirty="0">
                <a:solidFill>
                  <a:prstClr val="white"/>
                </a:solidFill>
                <a:cs typeface="Times New Roman" panose="02020603050405020304" pitchFamily="18" charset="0"/>
              </a:rPr>
              <a:t>HYPERGLYCEMIA</a:t>
            </a:r>
            <a:r>
              <a:rPr lang="it-IT" altLang="it-IT" sz="2000" dirty="0">
                <a:solidFill>
                  <a:prstClr val="white"/>
                </a:solidFill>
                <a:cs typeface="Arial" panose="020B0604020202020204" pitchFamily="34" charset="0"/>
              </a:rPr>
              <a:t> </a:t>
            </a:r>
          </a:p>
        </p:txBody>
      </p:sp>
      <p:sp>
        <p:nvSpPr>
          <p:cNvPr id="112" name="CasellaDiTesto 111"/>
          <p:cNvSpPr txBox="1">
            <a:spLocks noChangeArrowheads="1"/>
          </p:cNvSpPr>
          <p:nvPr/>
        </p:nvSpPr>
        <p:spPr bwMode="auto">
          <a:xfrm>
            <a:off x="7381056" y="3873822"/>
            <a:ext cx="14394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IMPAIRED       GLUCOSE    TOLERANCE </a:t>
            </a:r>
          </a:p>
        </p:txBody>
      </p:sp>
      <p:sp>
        <p:nvSpPr>
          <p:cNvPr id="113" name="CasellaDiTesto 112"/>
          <p:cNvSpPr txBox="1">
            <a:spLocks noChangeArrowheads="1"/>
          </p:cNvSpPr>
          <p:nvPr/>
        </p:nvSpPr>
        <p:spPr bwMode="auto">
          <a:xfrm>
            <a:off x="7380288" y="2276872"/>
            <a:ext cx="15334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POLYCISTIC OYSTER</a:t>
            </a:r>
          </a:p>
        </p:txBody>
      </p:sp>
      <p:sp>
        <p:nvSpPr>
          <p:cNvPr id="116" name="CasellaDiTesto 115"/>
          <p:cNvSpPr txBox="1">
            <a:spLocks noChangeArrowheads="1"/>
          </p:cNvSpPr>
          <p:nvPr/>
        </p:nvSpPr>
        <p:spPr bwMode="auto">
          <a:xfrm>
            <a:off x="6229302" y="980728"/>
            <a:ext cx="19430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 typeface="Arial" panose="020B0604020202020204" pitchFamily="34" charset="0"/>
              <a:buNone/>
            </a:pPr>
            <a:r>
              <a:rPr lang="it-IT" altLang="it-IT" sz="2000" b="1" dirty="0">
                <a:solidFill>
                  <a:prstClr val="white"/>
                </a:solidFill>
                <a:cs typeface="Times New Roman" panose="02020603050405020304" pitchFamily="18" charset="0"/>
              </a:rPr>
              <a:t>ENDOTHELIAL </a:t>
            </a:r>
          </a:p>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DYSFUNCTION</a:t>
            </a:r>
          </a:p>
        </p:txBody>
      </p:sp>
      <p:sp>
        <p:nvSpPr>
          <p:cNvPr id="121" name="CasellaDiTesto 120"/>
          <p:cNvSpPr txBox="1">
            <a:spLocks noChangeArrowheads="1"/>
          </p:cNvSpPr>
          <p:nvPr/>
        </p:nvSpPr>
        <p:spPr bwMode="auto">
          <a:xfrm>
            <a:off x="3924300" y="476250"/>
            <a:ext cx="2087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ALTERATIONS        OF COAGULATION</a:t>
            </a:r>
          </a:p>
        </p:txBody>
      </p:sp>
      <p:sp>
        <p:nvSpPr>
          <p:cNvPr id="122" name="CasellaDiTesto 121"/>
          <p:cNvSpPr txBox="1">
            <a:spLocks noChangeArrowheads="1"/>
          </p:cNvSpPr>
          <p:nvPr/>
        </p:nvSpPr>
        <p:spPr bwMode="auto">
          <a:xfrm>
            <a:off x="827088" y="908050"/>
            <a:ext cx="2808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MACRO- AND  MICRO- VASCULAR DISEASE</a:t>
            </a:r>
            <a:r>
              <a:rPr lang="it-IT" altLang="it-IT" sz="2000" dirty="0">
                <a:solidFill>
                  <a:prstClr val="white"/>
                </a:solidFill>
                <a:cs typeface="Arial" panose="020B0604020202020204" pitchFamily="34" charset="0"/>
              </a:rPr>
              <a:t> </a:t>
            </a:r>
          </a:p>
        </p:txBody>
      </p:sp>
      <p:sp>
        <p:nvSpPr>
          <p:cNvPr id="125" name="CasellaDiTesto 124"/>
          <p:cNvSpPr txBox="1">
            <a:spLocks noChangeArrowheads="1"/>
          </p:cNvSpPr>
          <p:nvPr/>
        </p:nvSpPr>
        <p:spPr bwMode="auto">
          <a:xfrm>
            <a:off x="179388" y="2205038"/>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 typeface="Arial" panose="020B0604020202020204" pitchFamily="34" charset="0"/>
              <a:buNone/>
            </a:pPr>
            <a:r>
              <a:rPr lang="it-IT" altLang="it-IT" sz="2000" b="1" dirty="0">
                <a:solidFill>
                  <a:prstClr val="white"/>
                </a:solidFill>
                <a:cs typeface="Times New Roman" panose="02020603050405020304" pitchFamily="18" charset="0"/>
              </a:rPr>
              <a:t>SYSTEMIC</a:t>
            </a:r>
            <a:r>
              <a:rPr lang="it-IT" altLang="it-IT" sz="2000" dirty="0">
                <a:solidFill>
                  <a:prstClr val="white"/>
                </a:solidFill>
                <a:cs typeface="Arial" panose="020B0604020202020204" pitchFamily="34" charset="0"/>
              </a:rPr>
              <a:t> </a:t>
            </a:r>
          </a:p>
          <a:p>
            <a:pPr algn="ctr" fontAlgn="base">
              <a:spcBef>
                <a:spcPct val="0"/>
              </a:spcBef>
              <a:spcAft>
                <a:spcPct val="0"/>
              </a:spcAft>
              <a:buFontTx/>
              <a:buNone/>
            </a:pPr>
            <a:r>
              <a:rPr lang="it-IT" altLang="it-IT" sz="2000" b="1" dirty="0">
                <a:solidFill>
                  <a:prstClr val="white"/>
                </a:solidFill>
                <a:cs typeface="Times New Roman" panose="02020603050405020304" pitchFamily="18" charset="0"/>
              </a:rPr>
              <a:t>INFLIAMMATION</a:t>
            </a:r>
            <a:endParaRPr lang="it-IT" altLang="it-IT" sz="2000" dirty="0">
              <a:solidFill>
                <a:prstClr val="white"/>
              </a:solidFill>
              <a:cs typeface="Arial" panose="020B0604020202020204" pitchFamily="34" charset="0"/>
            </a:endParaRPr>
          </a:p>
        </p:txBody>
      </p:sp>
      <p:sp>
        <p:nvSpPr>
          <p:cNvPr id="37" name="Freccia circolare a destra 36"/>
          <p:cNvSpPr/>
          <p:nvPr/>
        </p:nvSpPr>
        <p:spPr>
          <a:xfrm>
            <a:off x="468313" y="3141663"/>
            <a:ext cx="503237" cy="792162"/>
          </a:xfrm>
          <a:prstGeom prst="curv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
        <p:nvSpPr>
          <p:cNvPr id="38" name="Freccia circolare a destra 37"/>
          <p:cNvSpPr/>
          <p:nvPr/>
        </p:nvSpPr>
        <p:spPr>
          <a:xfrm>
            <a:off x="6443663" y="4365625"/>
            <a:ext cx="504825" cy="792163"/>
          </a:xfrm>
          <a:prstGeom prst="curv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
        <p:nvSpPr>
          <p:cNvPr id="40" name="Freccia circolare a destra 39"/>
          <p:cNvSpPr/>
          <p:nvPr/>
        </p:nvSpPr>
        <p:spPr>
          <a:xfrm rot="12539679">
            <a:off x="8518525" y="3059113"/>
            <a:ext cx="461963" cy="792162"/>
          </a:xfrm>
          <a:prstGeom prst="curv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
        <p:nvSpPr>
          <p:cNvPr id="41" name="Freccia circolare in su 40"/>
          <p:cNvSpPr/>
          <p:nvPr/>
        </p:nvSpPr>
        <p:spPr>
          <a:xfrm rot="11256278">
            <a:off x="5940425" y="260350"/>
            <a:ext cx="1079500" cy="431800"/>
          </a:xfrm>
          <a:prstGeom prst="curvedUp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
        <p:nvSpPr>
          <p:cNvPr id="43" name="Freccia circolare a destra 42"/>
          <p:cNvSpPr/>
          <p:nvPr/>
        </p:nvSpPr>
        <p:spPr>
          <a:xfrm rot="12539679">
            <a:off x="2574925" y="1906588"/>
            <a:ext cx="461963" cy="792162"/>
          </a:xfrm>
          <a:prstGeom prst="curv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
        <p:nvSpPr>
          <p:cNvPr id="44" name="Freccia circolare in su 43"/>
          <p:cNvSpPr/>
          <p:nvPr/>
        </p:nvSpPr>
        <p:spPr>
          <a:xfrm rot="11256278">
            <a:off x="3300413" y="4938713"/>
            <a:ext cx="1079500" cy="431800"/>
          </a:xfrm>
          <a:prstGeom prst="curvedUp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2000">
              <a:solidFill>
                <a:prstClr val="white"/>
              </a:solidFill>
              <a:latin typeface="Calibri" panose="020F0502020204030204" pitchFamily="34" charset="0"/>
            </a:endParaRPr>
          </a:p>
        </p:txBody>
      </p:sp>
    </p:spTree>
    <p:extLst>
      <p:ext uri="{BB962C8B-B14F-4D97-AF65-F5344CB8AC3E}">
        <p14:creationId xmlns:p14="http://schemas.microsoft.com/office/powerpoint/2010/main" val="367183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1"/>
          <p:cNvSpPr>
            <a:spLocks noChangeArrowheads="1"/>
          </p:cNvSpPr>
          <p:nvPr/>
        </p:nvSpPr>
        <p:spPr bwMode="auto">
          <a:xfrm>
            <a:off x="919163" y="1120775"/>
            <a:ext cx="6780212" cy="3932238"/>
          </a:xfrm>
          <a:prstGeom prst="ellipse">
            <a:avLst/>
          </a:prstGeom>
          <a:noFill/>
          <a:ln w="57240" cap="sq">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8786" name="Text Box 2"/>
          <p:cNvSpPr txBox="1">
            <a:spLocks noChangeArrowheads="1"/>
          </p:cNvSpPr>
          <p:nvPr/>
        </p:nvSpPr>
        <p:spPr bwMode="auto">
          <a:xfrm>
            <a:off x="251520" y="116632"/>
            <a:ext cx="86344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algn="ctr" defTabSz="449263" fontAlgn="base">
              <a:lnSpc>
                <a:spcPct val="95000"/>
              </a:lnSpc>
              <a:spcBef>
                <a:spcPts val="1313"/>
              </a:spcBef>
              <a:spcAft>
                <a:spcPct val="0"/>
              </a:spcAft>
              <a:buSzPct val="100000"/>
              <a:defRPr/>
            </a:pPr>
            <a:r>
              <a:rPr lang="en-US" altLang="it-IT" sz="3200" b="1" cap="all" dirty="0">
                <a:solidFill>
                  <a:srgbClr val="F9E697"/>
                </a:solidFill>
                <a:effectLst>
                  <a:outerShdw blurRad="38100" dist="38100" dir="2700000" algn="tl">
                    <a:srgbClr val="000000"/>
                  </a:outerShdw>
                </a:effectLst>
                <a:latin typeface="Calibri" panose="020F0502020204030204" pitchFamily="34" charset="0"/>
              </a:rPr>
              <a:t>Adipose Tissue Is an Endocrine Organ:</a:t>
            </a:r>
            <a:br>
              <a:rPr lang="en-US" altLang="it-IT" sz="3200" b="1" cap="all" dirty="0">
                <a:solidFill>
                  <a:srgbClr val="F9E697"/>
                </a:solidFill>
                <a:effectLst>
                  <a:outerShdw blurRad="38100" dist="38100" dir="2700000" algn="tl">
                    <a:srgbClr val="000000"/>
                  </a:outerShdw>
                </a:effectLst>
                <a:latin typeface="Calibri" panose="020F0502020204030204" pitchFamily="34" charset="0"/>
              </a:rPr>
            </a:br>
            <a:r>
              <a:rPr lang="en-US" altLang="it-IT" sz="3200" b="1" cap="all" dirty="0">
                <a:effectLst>
                  <a:outerShdw blurRad="38100" dist="38100" dir="2700000" algn="tl">
                    <a:srgbClr val="000000"/>
                  </a:outerShdw>
                </a:effectLst>
                <a:latin typeface="Calibri" panose="020F0502020204030204" pitchFamily="34" charset="0"/>
              </a:rPr>
              <a:t>Its Function in Health and Disease</a:t>
            </a:r>
          </a:p>
        </p:txBody>
      </p:sp>
      <p:sp>
        <p:nvSpPr>
          <p:cNvPr id="117764" name="Rectangle 3"/>
          <p:cNvSpPr>
            <a:spLocks noChangeArrowheads="1"/>
          </p:cNvSpPr>
          <p:nvPr/>
        </p:nvSpPr>
        <p:spPr bwMode="auto">
          <a:xfrm>
            <a:off x="1414735" y="5887865"/>
            <a:ext cx="6397625"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pPr algn="ctr" defTabSz="449263" fontAlgn="base">
              <a:spcBef>
                <a:spcPct val="0"/>
              </a:spcBef>
              <a:spcAft>
                <a:spcPct val="0"/>
              </a:spcAft>
              <a:buSzPct val="100000"/>
            </a:pPr>
            <a:r>
              <a:rPr lang="en-US" altLang="it-IT" sz="1800" b="1" dirty="0" err="1">
                <a:solidFill>
                  <a:srgbClr val="66FF33"/>
                </a:solidFill>
                <a:latin typeface="Calibri" panose="020F0502020204030204" pitchFamily="34" charset="0"/>
              </a:rPr>
              <a:t>Trayhurn</a:t>
            </a:r>
            <a:r>
              <a:rPr lang="en-US" altLang="it-IT" sz="1800" b="1" dirty="0">
                <a:solidFill>
                  <a:srgbClr val="66FF33"/>
                </a:solidFill>
                <a:latin typeface="Calibri" panose="020F0502020204030204" pitchFamily="34" charset="0"/>
              </a:rPr>
              <a:t> P, Wood IS. Br J </a:t>
            </a:r>
            <a:r>
              <a:rPr lang="en-US" altLang="it-IT" sz="1800" b="1" dirty="0" err="1">
                <a:solidFill>
                  <a:srgbClr val="66FF33"/>
                </a:solidFill>
                <a:latin typeface="Calibri" panose="020F0502020204030204" pitchFamily="34" charset="0"/>
              </a:rPr>
              <a:t>Nutr</a:t>
            </a:r>
            <a:r>
              <a:rPr lang="en-US" altLang="it-IT" sz="1800" b="1" dirty="0">
                <a:solidFill>
                  <a:srgbClr val="66FF33"/>
                </a:solidFill>
                <a:latin typeface="Calibri" panose="020F0502020204030204" pitchFamily="34" charset="0"/>
              </a:rPr>
              <a:t>. 2004;92:347–355 </a:t>
            </a:r>
          </a:p>
          <a:p>
            <a:pPr algn="ctr" defTabSz="449263" fontAlgn="base">
              <a:spcBef>
                <a:spcPct val="0"/>
              </a:spcBef>
              <a:spcAft>
                <a:spcPct val="0"/>
              </a:spcAft>
              <a:buSzPct val="100000"/>
            </a:pPr>
            <a:r>
              <a:rPr lang="en-GB" altLang="it-IT" sz="1800" b="1" dirty="0">
                <a:solidFill>
                  <a:srgbClr val="66FF33"/>
                </a:solidFill>
                <a:latin typeface="Calibri" panose="020F0502020204030204" pitchFamily="34" charset="0"/>
              </a:rPr>
              <a:t>Eckel RH, et al. Lancet. 2005;365:1415</a:t>
            </a:r>
            <a:r>
              <a:rPr lang="en-US" altLang="it-IT" sz="1800" b="1" dirty="0">
                <a:solidFill>
                  <a:srgbClr val="66FF33"/>
                </a:solidFill>
                <a:latin typeface="Calibri" panose="020F0502020204030204" pitchFamily="34" charset="0"/>
              </a:rPr>
              <a:t>–</a:t>
            </a:r>
            <a:r>
              <a:rPr lang="en-GB" altLang="it-IT" sz="1800" b="1" dirty="0">
                <a:solidFill>
                  <a:srgbClr val="66FF33"/>
                </a:solidFill>
                <a:latin typeface="Calibri" panose="020F0502020204030204" pitchFamily="34" charset="0"/>
              </a:rPr>
              <a:t>1428</a:t>
            </a:r>
          </a:p>
          <a:p>
            <a:pPr algn="ctr" defTabSz="449263" fontAlgn="base">
              <a:spcBef>
                <a:spcPct val="0"/>
              </a:spcBef>
              <a:spcAft>
                <a:spcPct val="0"/>
              </a:spcAft>
              <a:buSzPct val="100000"/>
            </a:pPr>
            <a:r>
              <a:rPr lang="en-US" altLang="it-IT" sz="1800" b="1" dirty="0">
                <a:solidFill>
                  <a:srgbClr val="66FF33"/>
                </a:solidFill>
                <a:latin typeface="Calibri" panose="020F0502020204030204" pitchFamily="34" charset="0"/>
                <a:cs typeface="Arial" panose="020B0604020202020204" pitchFamily="34" charset="0"/>
              </a:rPr>
              <a:t>Lyon CJ, et al. Endocrinology. 2003;144:2195</a:t>
            </a:r>
            <a:r>
              <a:rPr lang="en-US" altLang="it-IT" sz="1800" b="1" dirty="0">
                <a:solidFill>
                  <a:srgbClr val="66FF33"/>
                </a:solidFill>
                <a:latin typeface="Calibri" panose="020F0502020204030204" pitchFamily="34" charset="0"/>
              </a:rPr>
              <a:t>–</a:t>
            </a:r>
            <a:r>
              <a:rPr lang="en-US" altLang="it-IT" sz="1800" b="1" dirty="0">
                <a:solidFill>
                  <a:srgbClr val="66FF33"/>
                </a:solidFill>
                <a:latin typeface="Calibri" panose="020F0502020204030204" pitchFamily="34" charset="0"/>
                <a:cs typeface="Arial" panose="020B0604020202020204" pitchFamily="34" charset="0"/>
              </a:rPr>
              <a:t>2200. </a:t>
            </a:r>
          </a:p>
        </p:txBody>
      </p:sp>
      <p:sp>
        <p:nvSpPr>
          <p:cNvPr id="117765" name="Text Box 4"/>
          <p:cNvSpPr txBox="1">
            <a:spLocks noChangeArrowheads="1"/>
          </p:cNvSpPr>
          <p:nvPr/>
        </p:nvSpPr>
        <p:spPr bwMode="auto">
          <a:xfrm>
            <a:off x="606053" y="5135847"/>
            <a:ext cx="7926387"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chemeClr val="bg1"/>
                </a:solidFill>
                <a:latin typeface="Univers Condensed" pitchFamily="32" charset="0"/>
                <a:ea typeface="Microsoft YaHei" panose="020B0503020204020204" pitchFamily="34" charset="-122"/>
              </a:defRPr>
            </a:lvl9pPr>
          </a:lstStyle>
          <a:p>
            <a:pPr algn="ctr" defTabSz="449263" fontAlgn="base">
              <a:spcBef>
                <a:spcPct val="0"/>
              </a:spcBef>
              <a:spcAft>
                <a:spcPct val="0"/>
              </a:spcAft>
              <a:buSzPct val="100000"/>
            </a:pPr>
            <a:r>
              <a:rPr lang="en-US" altLang="it-IT" sz="1600" b="1" dirty="0">
                <a:solidFill>
                  <a:srgbClr val="FFFFFF"/>
                </a:solidFill>
                <a:latin typeface="Calibri" panose="020F0502020204030204" pitchFamily="34" charset="0"/>
              </a:rPr>
              <a:t>CRP = C-reactive protein;</a:t>
            </a:r>
            <a:r>
              <a:rPr lang="en-US" altLang="it-IT" sz="2800" b="1" dirty="0">
                <a:solidFill>
                  <a:srgbClr val="FFFFFF"/>
                </a:solidFill>
                <a:latin typeface="Calibri" panose="020F0502020204030204" pitchFamily="34" charset="0"/>
              </a:rPr>
              <a:t> </a:t>
            </a:r>
            <a:r>
              <a:rPr lang="en-US" altLang="it-IT" sz="1600" b="1" dirty="0">
                <a:solidFill>
                  <a:srgbClr val="FFFFFF"/>
                </a:solidFill>
                <a:latin typeface="Calibri" panose="020F0502020204030204" pitchFamily="34" charset="0"/>
              </a:rPr>
              <a:t>IL-6 = interleukin-6; TNF</a:t>
            </a:r>
            <a:r>
              <a:rPr lang="el-GR" altLang="it-IT" sz="1600" b="1" dirty="0">
                <a:solidFill>
                  <a:srgbClr val="FFFFFF"/>
                </a:solidFill>
                <a:latin typeface="Calibri" panose="020F0502020204030204" pitchFamily="34" charset="0"/>
                <a:cs typeface="Arial" panose="020B0604020202020204" pitchFamily="34" charset="0"/>
              </a:rPr>
              <a:t>α</a:t>
            </a:r>
            <a:r>
              <a:rPr lang="en-US" altLang="it-IT" sz="1600" b="1" dirty="0">
                <a:solidFill>
                  <a:srgbClr val="FFFFFF"/>
                </a:solidFill>
                <a:latin typeface="Calibri" panose="020F0502020204030204" pitchFamily="34" charset="0"/>
                <a:cs typeface="Arial" panose="020B0604020202020204" pitchFamily="34" charset="0"/>
              </a:rPr>
              <a:t> = tumor necrosis factor-alpha</a:t>
            </a:r>
          </a:p>
        </p:txBody>
      </p:sp>
      <p:sp>
        <p:nvSpPr>
          <p:cNvPr id="118789" name="AutoShape 5"/>
          <p:cNvSpPr>
            <a:spLocks noChangeArrowheads="1"/>
          </p:cNvSpPr>
          <p:nvPr/>
        </p:nvSpPr>
        <p:spPr bwMode="auto">
          <a:xfrm>
            <a:off x="369888" y="1981200"/>
            <a:ext cx="1797050" cy="406400"/>
          </a:xfrm>
          <a:prstGeom prst="bevel">
            <a:avLst>
              <a:gd name="adj" fmla="val 12394"/>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wrap="none" lIns="90000" tIns="46800" rIns="90000" bIns="46800"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9pPr>
          </a:lstStyle>
          <a:p>
            <a:pPr algn="ctr" defTabSz="449263" eaLnBrk="0" fontAlgn="base" hangingPunct="0">
              <a:spcBef>
                <a:spcPct val="0"/>
              </a:spcBef>
              <a:spcAft>
                <a:spcPct val="0"/>
              </a:spcAft>
              <a:buSzPct val="100000"/>
              <a:defRPr/>
            </a:pPr>
            <a:r>
              <a:rPr lang="en-US" altLang="it-IT" sz="2000" b="1" dirty="0">
                <a:effectLst>
                  <a:outerShdw blurRad="38100" dist="38100" dir="2700000" algn="tl">
                    <a:srgbClr val="000000"/>
                  </a:outerShdw>
                </a:effectLst>
                <a:latin typeface="Calibri" panose="020F0502020204030204" pitchFamily="34" charset="0"/>
              </a:rPr>
              <a:t>Inflammation</a:t>
            </a:r>
          </a:p>
        </p:txBody>
      </p:sp>
      <p:sp>
        <p:nvSpPr>
          <p:cNvPr id="118790" name="AutoShape 6"/>
          <p:cNvSpPr>
            <a:spLocks noChangeArrowheads="1"/>
          </p:cNvSpPr>
          <p:nvPr/>
        </p:nvSpPr>
        <p:spPr bwMode="auto">
          <a:xfrm>
            <a:off x="7008813" y="1887538"/>
            <a:ext cx="1824037" cy="685800"/>
          </a:xfrm>
          <a:prstGeom prst="bevel">
            <a:avLst>
              <a:gd name="adj" fmla="val 6843"/>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lIns="90000" tIns="46800" rIns="90000" bIns="64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algn="ctr" defTabSz="449263" eaLnBrk="0" fontAlgn="base" hangingPunct="0">
              <a:lnSpc>
                <a:spcPct val="90000"/>
              </a:lnSpc>
              <a:spcBef>
                <a:spcPct val="0"/>
              </a:spcBef>
              <a:spcAft>
                <a:spcPct val="0"/>
              </a:spcAft>
              <a:buSzPct val="100000"/>
              <a:defRPr/>
            </a:pPr>
            <a:r>
              <a:rPr lang="en-US" altLang="it-IT" sz="2000" b="1">
                <a:effectLst>
                  <a:outerShdw blurRad="38100" dist="38100" dir="2700000" algn="tl">
                    <a:srgbClr val="000000"/>
                  </a:outerShdw>
                </a:effectLst>
                <a:latin typeface="Calibri" panose="020F0502020204030204" pitchFamily="34" charset="0"/>
              </a:rPr>
              <a:t>Atherogenic Dyslipidemia</a:t>
            </a:r>
          </a:p>
        </p:txBody>
      </p:sp>
      <p:sp>
        <p:nvSpPr>
          <p:cNvPr id="118791" name="AutoShape 7"/>
          <p:cNvSpPr>
            <a:spLocks noChangeArrowheads="1"/>
          </p:cNvSpPr>
          <p:nvPr/>
        </p:nvSpPr>
        <p:spPr bwMode="auto">
          <a:xfrm>
            <a:off x="7008813" y="3436938"/>
            <a:ext cx="1292225" cy="622300"/>
          </a:xfrm>
          <a:prstGeom prst="bevel">
            <a:avLst>
              <a:gd name="adj" fmla="val 6843"/>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lIns="90000" tIns="46800" rIns="90000" bIns="64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algn="ctr" defTabSz="449263" eaLnBrk="0" fontAlgn="base" hangingPunct="0">
              <a:lnSpc>
                <a:spcPct val="90000"/>
              </a:lnSpc>
              <a:spcBef>
                <a:spcPct val="0"/>
              </a:spcBef>
              <a:spcAft>
                <a:spcPct val="0"/>
              </a:spcAft>
              <a:buSzPct val="100000"/>
              <a:defRPr/>
            </a:pPr>
            <a:r>
              <a:rPr lang="en-US" altLang="it-IT" sz="2000" b="1">
                <a:effectLst>
                  <a:outerShdw blurRad="38100" dist="38100" dir="2700000" algn="tl">
                    <a:srgbClr val="000000"/>
                  </a:outerShdw>
                </a:effectLst>
                <a:latin typeface="Calibri" panose="020F0502020204030204" pitchFamily="34" charset="0"/>
              </a:rPr>
              <a:t>Type 2 Diabetes</a:t>
            </a:r>
          </a:p>
        </p:txBody>
      </p:sp>
      <p:sp>
        <p:nvSpPr>
          <p:cNvPr id="118792" name="AutoShape 8"/>
          <p:cNvSpPr>
            <a:spLocks noChangeArrowheads="1"/>
          </p:cNvSpPr>
          <p:nvPr/>
        </p:nvSpPr>
        <p:spPr bwMode="auto">
          <a:xfrm>
            <a:off x="6240463" y="4527550"/>
            <a:ext cx="1597025" cy="381000"/>
          </a:xfrm>
          <a:prstGeom prst="bevel">
            <a:avLst>
              <a:gd name="adj" fmla="val 12394"/>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wrap="none" lIns="90000" tIns="46800" rIns="90000" bIns="46800"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9pPr>
          </a:lstStyle>
          <a:p>
            <a:pPr algn="ctr" defTabSz="449263" eaLnBrk="0" fontAlgn="base" hangingPunct="0">
              <a:spcBef>
                <a:spcPct val="0"/>
              </a:spcBef>
              <a:spcAft>
                <a:spcPct val="0"/>
              </a:spcAft>
              <a:buSzPct val="100000"/>
              <a:defRPr/>
            </a:pPr>
            <a:r>
              <a:rPr lang="en-US" altLang="it-IT" sz="2000" b="1">
                <a:effectLst>
                  <a:outerShdw blurRad="38100" dist="38100" dir="2700000" algn="tl">
                    <a:srgbClr val="000000"/>
                  </a:outerShdw>
                </a:effectLst>
                <a:latin typeface="Calibri" panose="020F0502020204030204" pitchFamily="34" charset="0"/>
              </a:rPr>
              <a:t>Thrombosis</a:t>
            </a:r>
          </a:p>
        </p:txBody>
      </p:sp>
      <p:sp>
        <p:nvSpPr>
          <p:cNvPr id="118793" name="AutoShape 9"/>
          <p:cNvSpPr>
            <a:spLocks noChangeArrowheads="1"/>
          </p:cNvSpPr>
          <p:nvPr/>
        </p:nvSpPr>
        <p:spPr bwMode="auto">
          <a:xfrm>
            <a:off x="355600" y="4002088"/>
            <a:ext cx="2193925" cy="409575"/>
          </a:xfrm>
          <a:prstGeom prst="bevel">
            <a:avLst>
              <a:gd name="adj" fmla="val 12394"/>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wrap="none" lIns="90000" tIns="46800" rIns="90000" bIns="46800"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9pPr>
          </a:lstStyle>
          <a:p>
            <a:pPr algn="ctr" defTabSz="449263" eaLnBrk="0" fontAlgn="base" hangingPunct="0">
              <a:spcBef>
                <a:spcPct val="0"/>
              </a:spcBef>
              <a:spcAft>
                <a:spcPct val="0"/>
              </a:spcAft>
              <a:buSzPct val="100000"/>
              <a:defRPr/>
            </a:pPr>
            <a:r>
              <a:rPr lang="en-US" altLang="it-IT" sz="2400" b="1">
                <a:effectLst>
                  <a:outerShdw blurRad="38100" dist="38100" dir="2700000" algn="tl">
                    <a:srgbClr val="000000"/>
                  </a:outerShdw>
                </a:effectLst>
                <a:latin typeface="Calibri" panose="020F0502020204030204" pitchFamily="34" charset="0"/>
              </a:rPr>
              <a:t>Atherosclerosis</a:t>
            </a:r>
          </a:p>
        </p:txBody>
      </p:sp>
      <p:sp>
        <p:nvSpPr>
          <p:cNvPr id="118794" name="AutoShape 10"/>
          <p:cNvSpPr>
            <a:spLocks noChangeArrowheads="1"/>
          </p:cNvSpPr>
          <p:nvPr/>
        </p:nvSpPr>
        <p:spPr bwMode="auto">
          <a:xfrm>
            <a:off x="6097588" y="1177925"/>
            <a:ext cx="1781175" cy="406400"/>
          </a:xfrm>
          <a:prstGeom prst="bevel">
            <a:avLst>
              <a:gd name="adj" fmla="val 12394"/>
            </a:avLst>
          </a:prstGeom>
          <a:solidFill>
            <a:srgbClr val="008080"/>
          </a:solidFill>
          <a:ln>
            <a:noFill/>
          </a:ln>
          <a:effectLst>
            <a:outerShdw dist="71785" dir="2700000" algn="ctr" rotWithShape="0">
              <a:srgbClr val="000099"/>
            </a:outerShdw>
          </a:effectLst>
          <a:extLst>
            <a:ext uri="{91240B29-F687-4F45-9708-019B960494DF}">
              <a14:hiddenLine xmlns:a14="http://schemas.microsoft.com/office/drawing/2010/main" w="9525" cap="flat">
                <a:solidFill>
                  <a:srgbClr val="3465A4"/>
                </a:solidFill>
                <a:round/>
                <a:headEnd/>
                <a:tailEnd/>
              </a14:hiddenLine>
            </a:ext>
          </a:extLst>
        </p:spPr>
        <p:txBody>
          <a:bodyPr wrap="none" lIns="90000" tIns="46800" rIns="90000" bIns="46800"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900">
                <a:solidFill>
                  <a:srgbClr val="FFFFFF"/>
                </a:solidFill>
                <a:latin typeface="Univers Condensed" pitchFamily="32" charset="0"/>
                <a:ea typeface="Microsoft YaHei" charset="-122"/>
              </a:defRPr>
            </a:lvl9pPr>
          </a:lstStyle>
          <a:p>
            <a:pPr algn="ctr" defTabSz="449263" eaLnBrk="0" fontAlgn="base" hangingPunct="0">
              <a:spcBef>
                <a:spcPct val="0"/>
              </a:spcBef>
              <a:spcAft>
                <a:spcPct val="0"/>
              </a:spcAft>
              <a:buSzPct val="100000"/>
              <a:defRPr/>
            </a:pPr>
            <a:r>
              <a:rPr lang="en-US" altLang="it-IT" sz="2000" b="1">
                <a:effectLst>
                  <a:outerShdw blurRad="38100" dist="38100" dir="2700000" algn="tl">
                    <a:srgbClr val="000000"/>
                  </a:outerShdw>
                </a:effectLst>
                <a:latin typeface="Calibri" panose="020F0502020204030204" pitchFamily="34" charset="0"/>
              </a:rPr>
              <a:t>Hypertension</a:t>
            </a:r>
          </a:p>
        </p:txBody>
      </p:sp>
      <p:sp>
        <p:nvSpPr>
          <p:cNvPr id="118795" name="Text Box 11"/>
          <p:cNvSpPr txBox="1">
            <a:spLocks noChangeArrowheads="1"/>
          </p:cNvSpPr>
          <p:nvPr/>
        </p:nvSpPr>
        <p:spPr bwMode="auto">
          <a:xfrm>
            <a:off x="2620963" y="1347788"/>
            <a:ext cx="2257425"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Lipoprotein lipase</a:t>
            </a:r>
          </a:p>
        </p:txBody>
      </p:sp>
      <p:sp>
        <p:nvSpPr>
          <p:cNvPr id="118796" name="Text Box 12"/>
          <p:cNvSpPr txBox="1">
            <a:spLocks noChangeArrowheads="1"/>
          </p:cNvSpPr>
          <p:nvPr/>
        </p:nvSpPr>
        <p:spPr bwMode="auto">
          <a:xfrm>
            <a:off x="4427538" y="1712913"/>
            <a:ext cx="2257425"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Angiotensinogen</a:t>
            </a:r>
          </a:p>
        </p:txBody>
      </p:sp>
      <p:sp>
        <p:nvSpPr>
          <p:cNvPr id="118797" name="Text Box 13"/>
          <p:cNvSpPr txBox="1">
            <a:spLocks noChangeArrowheads="1"/>
          </p:cNvSpPr>
          <p:nvPr/>
        </p:nvSpPr>
        <p:spPr bwMode="auto">
          <a:xfrm>
            <a:off x="2293938" y="1852613"/>
            <a:ext cx="86995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IL-6</a:t>
            </a:r>
          </a:p>
        </p:txBody>
      </p:sp>
      <p:sp>
        <p:nvSpPr>
          <p:cNvPr id="118798" name="Text Box 14"/>
          <p:cNvSpPr txBox="1">
            <a:spLocks noChangeArrowheads="1"/>
          </p:cNvSpPr>
          <p:nvPr/>
        </p:nvSpPr>
        <p:spPr bwMode="auto">
          <a:xfrm>
            <a:off x="1949450" y="2384425"/>
            <a:ext cx="86995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CRP</a:t>
            </a:r>
          </a:p>
        </p:txBody>
      </p:sp>
      <p:sp>
        <p:nvSpPr>
          <p:cNvPr id="118799" name="Text Box 15"/>
          <p:cNvSpPr txBox="1">
            <a:spLocks noChangeArrowheads="1"/>
          </p:cNvSpPr>
          <p:nvPr/>
        </p:nvSpPr>
        <p:spPr bwMode="auto">
          <a:xfrm>
            <a:off x="4146550" y="4081463"/>
            <a:ext cx="2257425" cy="907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 Plasminogen activator inhibitor-1</a:t>
            </a:r>
            <a:br>
              <a:rPr lang="en-US" altLang="it-IT" sz="1600" b="1">
                <a:effectLst>
                  <a:outerShdw blurRad="38100" dist="38100" dir="2700000" algn="tl">
                    <a:srgbClr val="000000"/>
                  </a:outerShdw>
                </a:effectLst>
                <a:latin typeface="Calibri" panose="020F0502020204030204" pitchFamily="34" charset="0"/>
              </a:rPr>
            </a:br>
            <a:r>
              <a:rPr lang="en-US" altLang="it-IT" sz="1600" b="1">
                <a:effectLst>
                  <a:outerShdw blurRad="38100" dist="38100" dir="2700000" algn="tl">
                    <a:srgbClr val="000000"/>
                  </a:outerShdw>
                </a:effectLst>
                <a:latin typeface="Calibri" panose="020F0502020204030204" pitchFamily="34" charset="0"/>
              </a:rPr>
              <a:t>         (PA-1)</a:t>
            </a:r>
          </a:p>
        </p:txBody>
      </p:sp>
      <p:sp>
        <p:nvSpPr>
          <p:cNvPr id="118800" name="Text Box 16"/>
          <p:cNvSpPr txBox="1">
            <a:spLocks noChangeArrowheads="1"/>
          </p:cNvSpPr>
          <p:nvPr/>
        </p:nvSpPr>
        <p:spPr bwMode="auto">
          <a:xfrm>
            <a:off x="5816600" y="2139950"/>
            <a:ext cx="120650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Insulin</a:t>
            </a:r>
          </a:p>
        </p:txBody>
      </p:sp>
      <p:sp>
        <p:nvSpPr>
          <p:cNvPr id="118801" name="Text Box 17"/>
          <p:cNvSpPr txBox="1">
            <a:spLocks noChangeArrowheads="1"/>
          </p:cNvSpPr>
          <p:nvPr/>
        </p:nvSpPr>
        <p:spPr bwMode="auto">
          <a:xfrm>
            <a:off x="5283200" y="3619500"/>
            <a:ext cx="120650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Lactate</a:t>
            </a:r>
          </a:p>
        </p:txBody>
      </p:sp>
      <p:sp>
        <p:nvSpPr>
          <p:cNvPr id="118802" name="Text Box 18"/>
          <p:cNvSpPr txBox="1">
            <a:spLocks noChangeArrowheads="1"/>
          </p:cNvSpPr>
          <p:nvPr/>
        </p:nvSpPr>
        <p:spPr bwMode="auto">
          <a:xfrm>
            <a:off x="5497513" y="2887663"/>
            <a:ext cx="120650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Resistin</a:t>
            </a:r>
          </a:p>
        </p:txBody>
      </p:sp>
      <p:sp>
        <p:nvSpPr>
          <p:cNvPr id="118803" name="Text Box 19"/>
          <p:cNvSpPr txBox="1">
            <a:spLocks noChangeArrowheads="1"/>
          </p:cNvSpPr>
          <p:nvPr/>
        </p:nvSpPr>
        <p:spPr bwMode="auto">
          <a:xfrm>
            <a:off x="5421313" y="3252788"/>
            <a:ext cx="120650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Leptin</a:t>
            </a:r>
          </a:p>
        </p:txBody>
      </p:sp>
      <p:sp>
        <p:nvSpPr>
          <p:cNvPr id="118804" name="Text Box 20"/>
          <p:cNvSpPr txBox="1">
            <a:spLocks noChangeArrowheads="1"/>
          </p:cNvSpPr>
          <p:nvPr/>
        </p:nvSpPr>
        <p:spPr bwMode="auto">
          <a:xfrm>
            <a:off x="2344738" y="4430713"/>
            <a:ext cx="1695450"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Adiponectin</a:t>
            </a:r>
          </a:p>
        </p:txBody>
      </p:sp>
      <p:sp>
        <p:nvSpPr>
          <p:cNvPr id="118805" name="Text Box 21"/>
          <p:cNvSpPr txBox="1">
            <a:spLocks noChangeArrowheads="1"/>
          </p:cNvSpPr>
          <p:nvPr/>
        </p:nvSpPr>
        <p:spPr bwMode="auto">
          <a:xfrm>
            <a:off x="1174750" y="2897188"/>
            <a:ext cx="976313"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TNF </a:t>
            </a:r>
          </a:p>
        </p:txBody>
      </p:sp>
      <p:sp>
        <p:nvSpPr>
          <p:cNvPr id="118806" name="Text Box 22"/>
          <p:cNvSpPr txBox="1">
            <a:spLocks noChangeArrowheads="1"/>
          </p:cNvSpPr>
          <p:nvPr/>
        </p:nvSpPr>
        <p:spPr bwMode="auto">
          <a:xfrm>
            <a:off x="1458913" y="3424238"/>
            <a:ext cx="1906587" cy="636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 Adipsin</a:t>
            </a:r>
            <a:br>
              <a:rPr lang="en-US" altLang="it-IT" sz="1600" b="1">
                <a:effectLst>
                  <a:outerShdw blurRad="38100" dist="38100" dir="2700000" algn="tl">
                    <a:srgbClr val="000000"/>
                  </a:outerShdw>
                </a:effectLst>
                <a:latin typeface="Calibri" panose="020F0502020204030204" pitchFamily="34" charset="0"/>
              </a:rPr>
            </a:br>
            <a:r>
              <a:rPr lang="en-US" altLang="it-IT" sz="1600" b="1">
                <a:effectLst>
                  <a:outerShdw blurRad="38100" dist="38100" dir="2700000" algn="tl">
                    <a:srgbClr val="000000"/>
                  </a:outerShdw>
                </a:effectLst>
                <a:latin typeface="Calibri" panose="020F0502020204030204" pitchFamily="34" charset="0"/>
              </a:rPr>
              <a:t>(Complement D)</a:t>
            </a:r>
          </a:p>
        </p:txBody>
      </p:sp>
      <p:sp>
        <p:nvSpPr>
          <p:cNvPr id="117784" name="Freeform 23"/>
          <p:cNvSpPr>
            <a:spLocks noChangeArrowheads="1"/>
          </p:cNvSpPr>
          <p:nvPr/>
        </p:nvSpPr>
        <p:spPr bwMode="auto">
          <a:xfrm rot="7140000" flipH="1">
            <a:off x="6009481" y="2475707"/>
            <a:ext cx="427037" cy="215900"/>
          </a:xfrm>
          <a:custGeom>
            <a:avLst/>
            <a:gdLst>
              <a:gd name="T0" fmla="*/ 2147483647 w 127"/>
              <a:gd name="T1" fmla="*/ 2147483647 h 89"/>
              <a:gd name="T2" fmla="*/ 2147483647 w 127"/>
              <a:gd name="T3" fmla="*/ 2147483647 h 89"/>
              <a:gd name="T4" fmla="*/ 2147483647 w 127"/>
              <a:gd name="T5" fmla="*/ 0 h 89"/>
              <a:gd name="T6" fmla="*/ 2147483647 w 127"/>
              <a:gd name="T7" fmla="*/ 2147483647 h 89"/>
              <a:gd name="T8" fmla="*/ 2147483647 w 127"/>
              <a:gd name="T9" fmla="*/ 2147483647 h 89"/>
              <a:gd name="T10" fmla="*/ 2147483647 w 127"/>
              <a:gd name="T11" fmla="*/ 2147483647 h 89"/>
              <a:gd name="T12" fmla="*/ 2147483647 w 127"/>
              <a:gd name="T13" fmla="*/ 2147483647 h 89"/>
              <a:gd name="T14" fmla="*/ 2147483647 w 127"/>
              <a:gd name="T15" fmla="*/ 2147483647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00FFFF"/>
              </a:gs>
              <a:gs pos="100000">
                <a:srgbClr val="0033CC"/>
              </a:gs>
            </a:gsLst>
            <a:lin ang="366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grpSp>
        <p:nvGrpSpPr>
          <p:cNvPr id="117785" name="Group 24"/>
          <p:cNvGrpSpPr>
            <a:grpSpLocks/>
          </p:cNvGrpSpPr>
          <p:nvPr/>
        </p:nvGrpSpPr>
        <p:grpSpPr bwMode="auto">
          <a:xfrm>
            <a:off x="2147888" y="1625600"/>
            <a:ext cx="3411537" cy="2895600"/>
            <a:chOff x="1353" y="1024"/>
            <a:chExt cx="2149" cy="1824"/>
          </a:xfrm>
        </p:grpSpPr>
        <p:sp>
          <p:nvSpPr>
            <p:cNvPr id="117794" name="Freeform 25"/>
            <p:cNvSpPr>
              <a:spLocks noChangeArrowheads="1"/>
            </p:cNvSpPr>
            <p:nvPr/>
          </p:nvSpPr>
          <p:spPr bwMode="auto">
            <a:xfrm rot="8460000" flipH="1" flipV="1">
              <a:off x="2627" y="1384"/>
              <a:ext cx="498" cy="173"/>
            </a:xfrm>
            <a:custGeom>
              <a:avLst/>
              <a:gdLst>
                <a:gd name="T0" fmla="*/ 2147483647 w 127"/>
                <a:gd name="T1" fmla="*/ 42259515 h 89"/>
                <a:gd name="T2" fmla="*/ 2147483647 w 127"/>
                <a:gd name="T3" fmla="*/ 16660662 h 89"/>
                <a:gd name="T4" fmla="*/ 2147483647 w 127"/>
                <a:gd name="T5" fmla="*/ 0 h 89"/>
                <a:gd name="T6" fmla="*/ 2147483647 w 127"/>
                <a:gd name="T7" fmla="*/ 11232595 h 89"/>
                <a:gd name="T8" fmla="*/ 2147483647 w 127"/>
                <a:gd name="T9" fmla="*/ 58146313 h 89"/>
                <a:gd name="T10" fmla="*/ 2147483647 w 127"/>
                <a:gd name="T11" fmla="*/ 58896973 h 89"/>
                <a:gd name="T12" fmla="*/ 2147483647 w 127"/>
                <a:gd name="T13" fmla="*/ 31878368 h 89"/>
                <a:gd name="T14" fmla="*/ 2147483647 w 127"/>
                <a:gd name="T15" fmla="*/ 42259515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92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795" name="Freeform 26"/>
            <p:cNvSpPr>
              <a:spLocks noChangeArrowheads="1"/>
            </p:cNvSpPr>
            <p:nvPr/>
          </p:nvSpPr>
          <p:spPr bwMode="auto">
            <a:xfrm rot="5160000" flipH="1" flipV="1">
              <a:off x="2074" y="1207"/>
              <a:ext cx="536" cy="179"/>
            </a:xfrm>
            <a:custGeom>
              <a:avLst/>
              <a:gdLst>
                <a:gd name="T0" fmla="*/ 2147483647 w 127"/>
                <a:gd name="T1" fmla="*/ 83238164 h 89"/>
                <a:gd name="T2" fmla="*/ 2147483647 w 127"/>
                <a:gd name="T3" fmla="*/ 32789715 h 89"/>
                <a:gd name="T4" fmla="*/ 2147483647 w 127"/>
                <a:gd name="T5" fmla="*/ 0 h 89"/>
                <a:gd name="T6" fmla="*/ 2147483647 w 127"/>
                <a:gd name="T7" fmla="*/ 22043866 h 89"/>
                <a:gd name="T8" fmla="*/ 2147483647 w 127"/>
                <a:gd name="T9" fmla="*/ 114708107 h 89"/>
                <a:gd name="T10" fmla="*/ 2147483647 w 127"/>
                <a:gd name="T11" fmla="*/ 116027854 h 89"/>
                <a:gd name="T12" fmla="*/ 2147483647 w 127"/>
                <a:gd name="T13" fmla="*/ 62417322 h 89"/>
                <a:gd name="T14" fmla="*/ 2147483647 w 127"/>
                <a:gd name="T15" fmla="*/ 83238164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596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796" name="Freeform 27"/>
            <p:cNvSpPr>
              <a:spLocks noChangeArrowheads="1"/>
            </p:cNvSpPr>
            <p:nvPr/>
          </p:nvSpPr>
          <p:spPr bwMode="auto">
            <a:xfrm rot="3720000" flipH="1" flipV="1">
              <a:off x="1833" y="1433"/>
              <a:ext cx="445" cy="147"/>
            </a:xfrm>
            <a:custGeom>
              <a:avLst/>
              <a:gdLst>
                <a:gd name="T0" fmla="*/ 2147483647 w 127"/>
                <a:gd name="T1" fmla="*/ 1654292 h 89"/>
                <a:gd name="T2" fmla="*/ 2147483647 w 127"/>
                <a:gd name="T3" fmla="*/ 655896 h 89"/>
                <a:gd name="T4" fmla="*/ 2147483647 w 127"/>
                <a:gd name="T5" fmla="*/ 0 h 89"/>
                <a:gd name="T6" fmla="*/ 2147483647 w 127"/>
                <a:gd name="T7" fmla="*/ 440874 h 89"/>
                <a:gd name="T8" fmla="*/ 2147483647 w 127"/>
                <a:gd name="T9" fmla="*/ 2280626 h 89"/>
                <a:gd name="T10" fmla="*/ 2147483647 w 127"/>
                <a:gd name="T11" fmla="*/ 2310539 h 89"/>
                <a:gd name="T12" fmla="*/ 2147483647 w 127"/>
                <a:gd name="T13" fmla="*/ 1250172 h 89"/>
                <a:gd name="T14" fmla="*/ 2147483647 w 127"/>
                <a:gd name="T15" fmla="*/ 1654292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452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797" name="Freeform 28"/>
            <p:cNvSpPr>
              <a:spLocks noChangeArrowheads="1"/>
            </p:cNvSpPr>
            <p:nvPr/>
          </p:nvSpPr>
          <p:spPr bwMode="auto">
            <a:xfrm rot="2160000" flipH="1" flipV="1">
              <a:off x="1677" y="1685"/>
              <a:ext cx="455" cy="166"/>
            </a:xfrm>
            <a:custGeom>
              <a:avLst/>
              <a:gdLst>
                <a:gd name="T0" fmla="*/ 2147483647 w 127"/>
                <a:gd name="T1" fmla="*/ 18586753 h 89"/>
                <a:gd name="T2" fmla="*/ 2147483647 w 127"/>
                <a:gd name="T3" fmla="*/ 7281346 h 89"/>
                <a:gd name="T4" fmla="*/ 2147483647 w 127"/>
                <a:gd name="T5" fmla="*/ 0 h 89"/>
                <a:gd name="T6" fmla="*/ 2147483647 w 127"/>
                <a:gd name="T7" fmla="*/ 4982684 h 89"/>
                <a:gd name="T8" fmla="*/ 2147483647 w 127"/>
                <a:gd name="T9" fmla="*/ 25636839 h 89"/>
                <a:gd name="T10" fmla="*/ 2147483647 w 127"/>
                <a:gd name="T11" fmla="*/ 25851014 h 89"/>
                <a:gd name="T12" fmla="*/ 2147483647 w 127"/>
                <a:gd name="T13" fmla="*/ 13960253 h 89"/>
                <a:gd name="T14" fmla="*/ 2147483647 w 127"/>
                <a:gd name="T15" fmla="*/ 18586753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296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798" name="Freeform 29"/>
            <p:cNvSpPr>
              <a:spLocks noChangeArrowheads="1"/>
            </p:cNvSpPr>
            <p:nvPr/>
          </p:nvSpPr>
          <p:spPr bwMode="auto">
            <a:xfrm rot="-10440000" flipH="1" flipV="1">
              <a:off x="2934" y="1626"/>
              <a:ext cx="498" cy="173"/>
            </a:xfrm>
            <a:custGeom>
              <a:avLst/>
              <a:gdLst>
                <a:gd name="T0" fmla="*/ 2147483647 w 127"/>
                <a:gd name="T1" fmla="*/ 42259515 h 89"/>
                <a:gd name="T2" fmla="*/ 2147483647 w 127"/>
                <a:gd name="T3" fmla="*/ 16660662 h 89"/>
                <a:gd name="T4" fmla="*/ 2147483647 w 127"/>
                <a:gd name="T5" fmla="*/ 0 h 89"/>
                <a:gd name="T6" fmla="*/ 2147483647 w 127"/>
                <a:gd name="T7" fmla="*/ 11232595 h 89"/>
                <a:gd name="T8" fmla="*/ 2147483647 w 127"/>
                <a:gd name="T9" fmla="*/ 58146313 h 89"/>
                <a:gd name="T10" fmla="*/ 2147483647 w 127"/>
                <a:gd name="T11" fmla="*/ 58896973 h 89"/>
                <a:gd name="T12" fmla="*/ 2147483647 w 127"/>
                <a:gd name="T13" fmla="*/ 31878368 h 89"/>
                <a:gd name="T14" fmla="*/ 2147483647 w 127"/>
                <a:gd name="T15" fmla="*/ 42259515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3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799" name="Freeform 30"/>
            <p:cNvSpPr>
              <a:spLocks noChangeArrowheads="1"/>
            </p:cNvSpPr>
            <p:nvPr/>
          </p:nvSpPr>
          <p:spPr bwMode="auto">
            <a:xfrm rot="-9780000" flipH="1" flipV="1">
              <a:off x="2911" y="1821"/>
              <a:ext cx="584" cy="145"/>
            </a:xfrm>
            <a:custGeom>
              <a:avLst/>
              <a:gdLst>
                <a:gd name="T0" fmla="*/ 2147483647 w 127"/>
                <a:gd name="T1" fmla="*/ 1265832 h 89"/>
                <a:gd name="T2" fmla="*/ 2147483647 w 127"/>
                <a:gd name="T3" fmla="*/ 491597 h 89"/>
                <a:gd name="T4" fmla="*/ 2147483647 w 127"/>
                <a:gd name="T5" fmla="*/ 0 h 89"/>
                <a:gd name="T6" fmla="*/ 2147483647 w 127"/>
                <a:gd name="T7" fmla="*/ 336138 h 89"/>
                <a:gd name="T8" fmla="*/ 2147483647 w 127"/>
                <a:gd name="T9" fmla="*/ 1735109 h 89"/>
                <a:gd name="T10" fmla="*/ 2147483647 w 127"/>
                <a:gd name="T11" fmla="*/ 1765285 h 89"/>
                <a:gd name="T12" fmla="*/ 2147483647 w 127"/>
                <a:gd name="T13" fmla="*/ 954278 h 89"/>
                <a:gd name="T14" fmla="*/ 2147483647 w 127"/>
                <a:gd name="T15" fmla="*/ 1265832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96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0" name="Freeform 31"/>
            <p:cNvSpPr>
              <a:spLocks noChangeArrowheads="1"/>
            </p:cNvSpPr>
            <p:nvPr/>
          </p:nvSpPr>
          <p:spPr bwMode="auto">
            <a:xfrm rot="-9300000" flipH="1" flipV="1">
              <a:off x="2781" y="1998"/>
              <a:ext cx="686" cy="153"/>
            </a:xfrm>
            <a:custGeom>
              <a:avLst/>
              <a:gdLst>
                <a:gd name="T0" fmla="*/ 2147483647 w 127"/>
                <a:gd name="T1" fmla="*/ 3681770 h 89"/>
                <a:gd name="T2" fmla="*/ 2147483647 w 127"/>
                <a:gd name="T3" fmla="*/ 1416986 h 89"/>
                <a:gd name="T4" fmla="*/ 2147483647 w 127"/>
                <a:gd name="T5" fmla="*/ 0 h 89"/>
                <a:gd name="T6" fmla="*/ 2147483647 w 127"/>
                <a:gd name="T7" fmla="*/ 968442 h 89"/>
                <a:gd name="T8" fmla="*/ 2147483647 w 127"/>
                <a:gd name="T9" fmla="*/ 5049971 h 89"/>
                <a:gd name="T10" fmla="*/ 2147483647 w 127"/>
                <a:gd name="T11" fmla="*/ 5105713 h 89"/>
                <a:gd name="T12" fmla="*/ 2147483647 w 127"/>
                <a:gd name="T13" fmla="*/ 2766665 h 89"/>
                <a:gd name="T14" fmla="*/ 2147483647 w 127"/>
                <a:gd name="T15" fmla="*/ 3681770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5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1" name="Freeform 32"/>
            <p:cNvSpPr>
              <a:spLocks noChangeArrowheads="1"/>
            </p:cNvSpPr>
            <p:nvPr/>
          </p:nvSpPr>
          <p:spPr bwMode="auto">
            <a:xfrm rot="11580000" flipH="1">
              <a:off x="2693" y="2174"/>
              <a:ext cx="694" cy="145"/>
            </a:xfrm>
            <a:custGeom>
              <a:avLst/>
              <a:gdLst>
                <a:gd name="T0" fmla="*/ 2147483647 w 127"/>
                <a:gd name="T1" fmla="*/ 1265832 h 89"/>
                <a:gd name="T2" fmla="*/ 2147483647 w 127"/>
                <a:gd name="T3" fmla="*/ 491597 h 89"/>
                <a:gd name="T4" fmla="*/ 2147483647 w 127"/>
                <a:gd name="T5" fmla="*/ 0 h 89"/>
                <a:gd name="T6" fmla="*/ 2147483647 w 127"/>
                <a:gd name="T7" fmla="*/ 336138 h 89"/>
                <a:gd name="T8" fmla="*/ 2147483647 w 127"/>
                <a:gd name="T9" fmla="*/ 1735109 h 89"/>
                <a:gd name="T10" fmla="*/ 2147483647 w 127"/>
                <a:gd name="T11" fmla="*/ 1765285 h 89"/>
                <a:gd name="T12" fmla="*/ 2147483647 w 127"/>
                <a:gd name="T13" fmla="*/ 954278 h 89"/>
                <a:gd name="T14" fmla="*/ 2147483647 w 127"/>
                <a:gd name="T15" fmla="*/ 1265832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2076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2" name="Freeform 33"/>
            <p:cNvSpPr>
              <a:spLocks noChangeArrowheads="1"/>
            </p:cNvSpPr>
            <p:nvPr/>
          </p:nvSpPr>
          <p:spPr bwMode="auto">
            <a:xfrm rot="840000" flipH="1" flipV="1">
              <a:off x="1360" y="1915"/>
              <a:ext cx="854" cy="154"/>
            </a:xfrm>
            <a:custGeom>
              <a:avLst/>
              <a:gdLst>
                <a:gd name="T0" fmla="*/ 2147483647 w 127"/>
                <a:gd name="T1" fmla="*/ 4164093 h 89"/>
                <a:gd name="T2" fmla="*/ 2147483647 w 127"/>
                <a:gd name="T3" fmla="*/ 1658416 h 89"/>
                <a:gd name="T4" fmla="*/ 2147483647 w 127"/>
                <a:gd name="T5" fmla="*/ 0 h 89"/>
                <a:gd name="T6" fmla="*/ 2147483647 w 127"/>
                <a:gd name="T7" fmla="*/ 1123228 h 89"/>
                <a:gd name="T8" fmla="*/ 2147483647 w 127"/>
                <a:gd name="T9" fmla="*/ 5736839 h 89"/>
                <a:gd name="T10" fmla="*/ 2147483647 w 127"/>
                <a:gd name="T11" fmla="*/ 5825647 h 89"/>
                <a:gd name="T12" fmla="*/ 2147483647 w 127"/>
                <a:gd name="T13" fmla="*/ 3146159 h 89"/>
                <a:gd name="T14" fmla="*/ 2147483647 w 127"/>
                <a:gd name="T15" fmla="*/ 4164093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158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3" name="Freeform 34"/>
            <p:cNvSpPr>
              <a:spLocks noChangeArrowheads="1"/>
            </p:cNvSpPr>
            <p:nvPr/>
          </p:nvSpPr>
          <p:spPr bwMode="auto">
            <a:xfrm rot="-720000" flipH="1" flipV="1">
              <a:off x="1831" y="2132"/>
              <a:ext cx="455" cy="147"/>
            </a:xfrm>
            <a:custGeom>
              <a:avLst/>
              <a:gdLst>
                <a:gd name="T0" fmla="*/ 2147483647 w 127"/>
                <a:gd name="T1" fmla="*/ 1654292 h 89"/>
                <a:gd name="T2" fmla="*/ 2147483647 w 127"/>
                <a:gd name="T3" fmla="*/ 655896 h 89"/>
                <a:gd name="T4" fmla="*/ 2147483647 w 127"/>
                <a:gd name="T5" fmla="*/ 0 h 89"/>
                <a:gd name="T6" fmla="*/ 2147483647 w 127"/>
                <a:gd name="T7" fmla="*/ 440874 h 89"/>
                <a:gd name="T8" fmla="*/ 2147483647 w 127"/>
                <a:gd name="T9" fmla="*/ 2280626 h 89"/>
                <a:gd name="T10" fmla="*/ 2147483647 w 127"/>
                <a:gd name="T11" fmla="*/ 2310539 h 89"/>
                <a:gd name="T12" fmla="*/ 2147483647 w 127"/>
                <a:gd name="T13" fmla="*/ 1250172 h 89"/>
                <a:gd name="T14" fmla="*/ 2147483647 w 127"/>
                <a:gd name="T15" fmla="*/ 1654292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1008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4" name="Freeform 35"/>
            <p:cNvSpPr>
              <a:spLocks noChangeArrowheads="1"/>
            </p:cNvSpPr>
            <p:nvPr/>
          </p:nvSpPr>
          <p:spPr bwMode="auto">
            <a:xfrm rot="-3780000" flipH="1" flipV="1">
              <a:off x="1996" y="2376"/>
              <a:ext cx="793" cy="165"/>
            </a:xfrm>
            <a:custGeom>
              <a:avLst/>
              <a:gdLst>
                <a:gd name="T0" fmla="*/ 2147483647 w 127"/>
                <a:gd name="T1" fmla="*/ 16463311 h 89"/>
                <a:gd name="T2" fmla="*/ 2147483647 w 127"/>
                <a:gd name="T3" fmla="*/ 6526518 h 89"/>
                <a:gd name="T4" fmla="*/ 2147483647 w 127"/>
                <a:gd name="T5" fmla="*/ 0 h 89"/>
                <a:gd name="T6" fmla="*/ 2147483647 w 127"/>
                <a:gd name="T7" fmla="*/ 4455964 h 89"/>
                <a:gd name="T8" fmla="*/ 2147483647 w 127"/>
                <a:gd name="T9" fmla="*/ 22704797 h 89"/>
                <a:gd name="T10" fmla="*/ 2147483647 w 127"/>
                <a:gd name="T11" fmla="*/ 22991858 h 89"/>
                <a:gd name="T12" fmla="*/ 2147483647 w 127"/>
                <a:gd name="T13" fmla="*/ 12447452 h 89"/>
                <a:gd name="T14" fmla="*/ 2147483647 w 127"/>
                <a:gd name="T15" fmla="*/ 16463311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702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sp>
          <p:nvSpPr>
            <p:cNvPr id="117805" name="Freeform 36"/>
            <p:cNvSpPr>
              <a:spLocks noChangeArrowheads="1"/>
            </p:cNvSpPr>
            <p:nvPr/>
          </p:nvSpPr>
          <p:spPr bwMode="auto">
            <a:xfrm rot="-6660000" flipH="1" flipV="1">
              <a:off x="2489" y="2290"/>
              <a:ext cx="556" cy="154"/>
            </a:xfrm>
            <a:custGeom>
              <a:avLst/>
              <a:gdLst>
                <a:gd name="T0" fmla="*/ 2147483647 w 127"/>
                <a:gd name="T1" fmla="*/ 4164093 h 89"/>
                <a:gd name="T2" fmla="*/ 2147483647 w 127"/>
                <a:gd name="T3" fmla="*/ 1658416 h 89"/>
                <a:gd name="T4" fmla="*/ 2147483647 w 127"/>
                <a:gd name="T5" fmla="*/ 0 h 89"/>
                <a:gd name="T6" fmla="*/ 2147483647 w 127"/>
                <a:gd name="T7" fmla="*/ 1123228 h 89"/>
                <a:gd name="T8" fmla="*/ 2147483647 w 127"/>
                <a:gd name="T9" fmla="*/ 5736839 h 89"/>
                <a:gd name="T10" fmla="*/ 2147483647 w 127"/>
                <a:gd name="T11" fmla="*/ 5825647 h 89"/>
                <a:gd name="T12" fmla="*/ 2147483647 w 127"/>
                <a:gd name="T13" fmla="*/ 3146159 h 89"/>
                <a:gd name="T14" fmla="*/ 2147483647 w 127"/>
                <a:gd name="T15" fmla="*/ 4164093 h 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9"/>
                <a:gd name="T26" fmla="*/ 127 w 127"/>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0">
              <a:gsLst>
                <a:gs pos="0">
                  <a:srgbClr val="6699FF"/>
                </a:gs>
                <a:gs pos="100000">
                  <a:srgbClr val="0033CC"/>
                </a:gs>
              </a:gsLst>
              <a:lin ang="414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sz="3200" b="1">
                <a:solidFill>
                  <a:srgbClr val="FFFFFF"/>
                </a:solidFill>
                <a:latin typeface="Calibri" panose="020F0502020204030204" pitchFamily="34" charset="0"/>
              </a:endParaRPr>
            </a:p>
          </p:txBody>
        </p:sp>
      </p:grpSp>
      <p:grpSp>
        <p:nvGrpSpPr>
          <p:cNvPr id="117786" name="Group 37"/>
          <p:cNvGrpSpPr>
            <a:grpSpLocks/>
          </p:cNvGrpSpPr>
          <p:nvPr/>
        </p:nvGrpSpPr>
        <p:grpSpPr bwMode="auto">
          <a:xfrm>
            <a:off x="3384550" y="2424113"/>
            <a:ext cx="1304925" cy="1111250"/>
            <a:chOff x="2132" y="1527"/>
            <a:chExt cx="822" cy="700"/>
          </a:xfrm>
        </p:grpSpPr>
        <p:sp>
          <p:nvSpPr>
            <p:cNvPr id="117788" name="Oval 38"/>
            <p:cNvSpPr>
              <a:spLocks noChangeArrowheads="1"/>
            </p:cNvSpPr>
            <p:nvPr/>
          </p:nvSpPr>
          <p:spPr bwMode="auto">
            <a:xfrm>
              <a:off x="2518" y="1899"/>
              <a:ext cx="328" cy="328"/>
            </a:xfrm>
            <a:prstGeom prst="ellipse">
              <a:avLst/>
            </a:prstGeom>
            <a:gradFill rotWithShape="0">
              <a:gsLst>
                <a:gs pos="0">
                  <a:srgbClr val="CF660F"/>
                </a:gs>
                <a:gs pos="100000">
                  <a:srgbClr val="602F07"/>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7789" name="Oval 39"/>
            <p:cNvSpPr>
              <a:spLocks noChangeArrowheads="1"/>
            </p:cNvSpPr>
            <p:nvPr/>
          </p:nvSpPr>
          <p:spPr bwMode="auto">
            <a:xfrm>
              <a:off x="2132" y="1655"/>
              <a:ext cx="328" cy="328"/>
            </a:xfrm>
            <a:prstGeom prst="ellipse">
              <a:avLst/>
            </a:prstGeom>
            <a:gradFill rotWithShape="0">
              <a:gsLst>
                <a:gs pos="0">
                  <a:srgbClr val="FF9900"/>
                </a:gs>
                <a:gs pos="100000">
                  <a:srgbClr val="764700"/>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7790" name="Oval 40"/>
            <p:cNvSpPr>
              <a:spLocks noChangeArrowheads="1"/>
            </p:cNvSpPr>
            <p:nvPr/>
          </p:nvSpPr>
          <p:spPr bwMode="auto">
            <a:xfrm>
              <a:off x="2392" y="1527"/>
              <a:ext cx="328" cy="328"/>
            </a:xfrm>
            <a:prstGeom prst="ellipse">
              <a:avLst/>
            </a:prstGeom>
            <a:gradFill rotWithShape="0">
              <a:gsLst>
                <a:gs pos="0">
                  <a:srgbClr val="CF660F"/>
                </a:gs>
                <a:gs pos="100000">
                  <a:srgbClr val="602F07"/>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7791" name="Oval 41"/>
            <p:cNvSpPr>
              <a:spLocks noChangeArrowheads="1"/>
            </p:cNvSpPr>
            <p:nvPr/>
          </p:nvSpPr>
          <p:spPr bwMode="auto">
            <a:xfrm>
              <a:off x="2204" y="1890"/>
              <a:ext cx="328" cy="328"/>
            </a:xfrm>
            <a:prstGeom prst="ellipse">
              <a:avLst/>
            </a:prstGeom>
            <a:gradFill rotWithShape="0">
              <a:gsLst>
                <a:gs pos="0">
                  <a:srgbClr val="CF660F"/>
                </a:gs>
                <a:gs pos="100000">
                  <a:srgbClr val="602F07"/>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7792" name="Oval 42"/>
            <p:cNvSpPr>
              <a:spLocks noChangeArrowheads="1"/>
            </p:cNvSpPr>
            <p:nvPr/>
          </p:nvSpPr>
          <p:spPr bwMode="auto">
            <a:xfrm>
              <a:off x="2626" y="1668"/>
              <a:ext cx="328" cy="328"/>
            </a:xfrm>
            <a:prstGeom prst="ellipse">
              <a:avLst/>
            </a:prstGeom>
            <a:gradFill rotWithShape="0">
              <a:gsLst>
                <a:gs pos="0">
                  <a:srgbClr val="FF9900"/>
                </a:gs>
                <a:gs pos="100000">
                  <a:srgbClr val="764700"/>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sp>
          <p:nvSpPr>
            <p:cNvPr id="117793" name="Oval 43"/>
            <p:cNvSpPr>
              <a:spLocks noChangeArrowheads="1"/>
            </p:cNvSpPr>
            <p:nvPr/>
          </p:nvSpPr>
          <p:spPr bwMode="auto">
            <a:xfrm>
              <a:off x="2369" y="1761"/>
              <a:ext cx="328" cy="328"/>
            </a:xfrm>
            <a:prstGeom prst="ellipse">
              <a:avLst/>
            </a:prstGeom>
            <a:gradFill rotWithShape="0">
              <a:gsLst>
                <a:gs pos="0">
                  <a:srgbClr val="FF9900"/>
                </a:gs>
                <a:gs pos="100000">
                  <a:srgbClr val="764700"/>
                </a:gs>
              </a:gsLst>
              <a:path path="shape">
                <a:fillToRect l="50000" t="50000" r="50000" b="50000"/>
              </a:path>
            </a:gradFill>
            <a:ln w="284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it-IT" altLang="it-IT" sz="3200" b="1">
                <a:solidFill>
                  <a:srgbClr val="FFFFFF"/>
                </a:solidFill>
                <a:latin typeface="Calibri" panose="020F0502020204030204" pitchFamily="34" charset="0"/>
              </a:endParaRPr>
            </a:p>
          </p:txBody>
        </p:sp>
      </p:grpSp>
      <p:sp>
        <p:nvSpPr>
          <p:cNvPr id="118828" name="Text Box 44"/>
          <p:cNvSpPr txBox="1">
            <a:spLocks noChangeArrowheads="1"/>
          </p:cNvSpPr>
          <p:nvPr/>
        </p:nvSpPr>
        <p:spPr bwMode="auto">
          <a:xfrm>
            <a:off x="5353050" y="2652713"/>
            <a:ext cx="2058988" cy="36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900">
                <a:solidFill>
                  <a:srgbClr val="FFFFFF"/>
                </a:solidFill>
                <a:latin typeface="Univers Condensed" pitchFamily="32" charset="0"/>
                <a:ea typeface="Microsoft YaHei" charset="-122"/>
              </a:defRPr>
            </a:lvl9pPr>
          </a:lstStyle>
          <a:p>
            <a:pPr defTabSz="449263" eaLnBrk="0" fontAlgn="base" hangingPunct="0">
              <a:lnSpc>
                <a:spcPct val="110000"/>
              </a:lnSpc>
              <a:spcBef>
                <a:spcPts val="700"/>
              </a:spcBef>
              <a:spcAft>
                <a:spcPct val="0"/>
              </a:spcAft>
              <a:buSzPct val="100000"/>
              <a:defRPr/>
            </a:pPr>
            <a:r>
              <a:rPr lang="en-US" altLang="it-IT" sz="1600" b="1">
                <a:effectLst>
                  <a:outerShdw blurRad="38100" dist="38100" dir="2700000" algn="tl">
                    <a:srgbClr val="000000"/>
                  </a:outerShdw>
                </a:effectLst>
                <a:latin typeface="Calibri" panose="020F0502020204030204" pitchFamily="34" charset="0"/>
              </a:rPr>
              <a:t> Free Fatty Acids</a:t>
            </a:r>
          </a:p>
        </p:txBody>
      </p:sp>
    </p:spTree>
    <p:extLst>
      <p:ext uri="{BB962C8B-B14F-4D97-AF65-F5344CB8AC3E}">
        <p14:creationId xmlns:p14="http://schemas.microsoft.com/office/powerpoint/2010/main" val="2898704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0" y="148208"/>
            <a:ext cx="9144000"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eaLnBrk="0" fontAlgn="base" hangingPunct="0">
              <a:spcBef>
                <a:spcPct val="50000"/>
              </a:spcBef>
              <a:spcAft>
                <a:spcPct val="0"/>
              </a:spcAft>
            </a:pPr>
            <a:r>
              <a:rPr lang="en-US" altLang="it-IT" sz="3600" b="1" cap="all" dirty="0">
                <a:solidFill>
                  <a:srgbClr val="FFFF00"/>
                </a:solidFill>
                <a:latin typeface="Calibri" panose="020F0502020204030204" pitchFamily="34" charset="0"/>
              </a:rPr>
              <a:t>Prevalence of the Metabolic Syndrome Among U.S. Adults IN THE NHANES 1988-94</a:t>
            </a:r>
          </a:p>
        </p:txBody>
      </p:sp>
      <p:grpSp>
        <p:nvGrpSpPr>
          <p:cNvPr id="546819" name="Group 3"/>
          <p:cNvGrpSpPr>
            <a:grpSpLocks/>
          </p:cNvGrpSpPr>
          <p:nvPr/>
        </p:nvGrpSpPr>
        <p:grpSpPr bwMode="auto">
          <a:xfrm>
            <a:off x="50800" y="1481187"/>
            <a:ext cx="8985696" cy="4571677"/>
            <a:chOff x="589" y="884"/>
            <a:chExt cx="4768" cy="3076"/>
          </a:xfrm>
        </p:grpSpPr>
        <p:sp>
          <p:nvSpPr>
            <p:cNvPr id="546820" name="Rectangle 4"/>
            <p:cNvSpPr>
              <a:spLocks noChangeArrowheads="1"/>
            </p:cNvSpPr>
            <p:nvPr/>
          </p:nvSpPr>
          <p:spPr bwMode="invGray">
            <a:xfrm>
              <a:off x="1229" y="912"/>
              <a:ext cx="4096" cy="2688"/>
            </a:xfrm>
            <a:prstGeom prst="rect">
              <a:avLst/>
            </a:prstGeom>
            <a:solidFill>
              <a:schemeClr val="bg2"/>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1" name="Text Box 5"/>
            <p:cNvSpPr txBox="1">
              <a:spLocks noChangeArrowheads="1"/>
            </p:cNvSpPr>
            <p:nvPr/>
          </p:nvSpPr>
          <p:spPr bwMode="auto">
            <a:xfrm rot="-5400000">
              <a:off x="-558" y="2201"/>
              <a:ext cx="2544" cy="2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it-IT" sz="2000" b="1">
                  <a:solidFill>
                    <a:srgbClr val="FFFF00"/>
                  </a:solidFill>
                  <a:latin typeface="Calibri" panose="020F0502020204030204" pitchFamily="34" charset="0"/>
                </a:rPr>
                <a:t>Prevalence (%)  </a:t>
              </a:r>
            </a:p>
          </p:txBody>
        </p:sp>
        <p:sp>
          <p:nvSpPr>
            <p:cNvPr id="546822" name="Freeform 6"/>
            <p:cNvSpPr>
              <a:spLocks/>
            </p:cNvSpPr>
            <p:nvPr/>
          </p:nvSpPr>
          <p:spPr bwMode="auto">
            <a:xfrm>
              <a:off x="1232" y="925"/>
              <a:ext cx="64" cy="2685"/>
            </a:xfrm>
            <a:custGeom>
              <a:avLst/>
              <a:gdLst>
                <a:gd name="T0" fmla="*/ 0 w 64"/>
                <a:gd name="T1" fmla="*/ 2685 h 2685"/>
                <a:gd name="T2" fmla="*/ 0 w 64"/>
                <a:gd name="T3" fmla="*/ 48 h 2685"/>
                <a:gd name="T4" fmla="*/ 64 w 64"/>
                <a:gd name="T5" fmla="*/ 0 h 2685"/>
                <a:gd name="T6" fmla="*/ 64 w 64"/>
                <a:gd name="T7" fmla="*/ 2637 h 2685"/>
                <a:gd name="T8" fmla="*/ 0 w 64"/>
                <a:gd name="T9" fmla="*/ 2685 h 2685"/>
              </a:gdLst>
              <a:ahLst/>
              <a:cxnLst>
                <a:cxn ang="0">
                  <a:pos x="T0" y="T1"/>
                </a:cxn>
                <a:cxn ang="0">
                  <a:pos x="T2" y="T3"/>
                </a:cxn>
                <a:cxn ang="0">
                  <a:pos x="T4" y="T5"/>
                </a:cxn>
                <a:cxn ang="0">
                  <a:pos x="T6" y="T7"/>
                </a:cxn>
                <a:cxn ang="0">
                  <a:pos x="T8" y="T9"/>
                </a:cxn>
              </a:cxnLst>
              <a:rect l="0" t="0" r="r" b="b"/>
              <a:pathLst>
                <a:path w="64" h="2685">
                  <a:moveTo>
                    <a:pt x="0" y="2685"/>
                  </a:moveTo>
                  <a:lnTo>
                    <a:pt x="0" y="48"/>
                  </a:lnTo>
                  <a:lnTo>
                    <a:pt x="64" y="0"/>
                  </a:lnTo>
                  <a:lnTo>
                    <a:pt x="64" y="2637"/>
                  </a:lnTo>
                  <a:lnTo>
                    <a:pt x="0" y="26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3" name="Rectangle 7"/>
            <p:cNvSpPr>
              <a:spLocks noChangeArrowheads="1"/>
            </p:cNvSpPr>
            <p:nvPr/>
          </p:nvSpPr>
          <p:spPr bwMode="auto">
            <a:xfrm>
              <a:off x="1296" y="925"/>
              <a:ext cx="4061" cy="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4" name="Freeform 8"/>
            <p:cNvSpPr>
              <a:spLocks/>
            </p:cNvSpPr>
            <p:nvPr/>
          </p:nvSpPr>
          <p:spPr bwMode="auto">
            <a:xfrm>
              <a:off x="1232" y="3271"/>
              <a:ext cx="4125" cy="48"/>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5" name="Freeform 9"/>
            <p:cNvSpPr>
              <a:spLocks/>
            </p:cNvSpPr>
            <p:nvPr/>
          </p:nvSpPr>
          <p:spPr bwMode="auto">
            <a:xfrm>
              <a:off x="1232" y="2971"/>
              <a:ext cx="4125" cy="57"/>
            </a:xfrm>
            <a:custGeom>
              <a:avLst/>
              <a:gdLst>
                <a:gd name="T0" fmla="*/ 0 w 510"/>
                <a:gd name="T1" fmla="*/ 7 h 7"/>
                <a:gd name="T2" fmla="*/ 8 w 510"/>
                <a:gd name="T3" fmla="*/ 0 h 7"/>
                <a:gd name="T4" fmla="*/ 510 w 510"/>
                <a:gd name="T5" fmla="*/ 0 h 7"/>
              </a:gdLst>
              <a:ahLst/>
              <a:cxnLst>
                <a:cxn ang="0">
                  <a:pos x="T0" y="T1"/>
                </a:cxn>
                <a:cxn ang="0">
                  <a:pos x="T2" y="T3"/>
                </a:cxn>
                <a:cxn ang="0">
                  <a:pos x="T4" y="T5"/>
                </a:cxn>
              </a:cxnLst>
              <a:rect l="0" t="0" r="r" b="b"/>
              <a:pathLst>
                <a:path w="510" h="7">
                  <a:moveTo>
                    <a:pt x="0" y="7"/>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6" name="Freeform 10"/>
            <p:cNvSpPr>
              <a:spLocks/>
            </p:cNvSpPr>
            <p:nvPr/>
          </p:nvSpPr>
          <p:spPr bwMode="auto">
            <a:xfrm>
              <a:off x="1232" y="2389"/>
              <a:ext cx="4125" cy="48"/>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7" name="Freeform 11"/>
            <p:cNvSpPr>
              <a:spLocks/>
            </p:cNvSpPr>
            <p:nvPr/>
          </p:nvSpPr>
          <p:spPr bwMode="auto">
            <a:xfrm>
              <a:off x="1232" y="2098"/>
              <a:ext cx="4125" cy="48"/>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8" name="Freeform 12"/>
            <p:cNvSpPr>
              <a:spLocks/>
            </p:cNvSpPr>
            <p:nvPr/>
          </p:nvSpPr>
          <p:spPr bwMode="auto">
            <a:xfrm>
              <a:off x="1232" y="1806"/>
              <a:ext cx="4125" cy="49"/>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29" name="Freeform 13"/>
            <p:cNvSpPr>
              <a:spLocks/>
            </p:cNvSpPr>
            <p:nvPr/>
          </p:nvSpPr>
          <p:spPr bwMode="auto">
            <a:xfrm>
              <a:off x="1232" y="1507"/>
              <a:ext cx="4125" cy="57"/>
            </a:xfrm>
            <a:custGeom>
              <a:avLst/>
              <a:gdLst>
                <a:gd name="T0" fmla="*/ 0 w 510"/>
                <a:gd name="T1" fmla="*/ 7 h 7"/>
                <a:gd name="T2" fmla="*/ 8 w 510"/>
                <a:gd name="T3" fmla="*/ 0 h 7"/>
                <a:gd name="T4" fmla="*/ 510 w 510"/>
                <a:gd name="T5" fmla="*/ 0 h 7"/>
              </a:gdLst>
              <a:ahLst/>
              <a:cxnLst>
                <a:cxn ang="0">
                  <a:pos x="T0" y="T1"/>
                </a:cxn>
                <a:cxn ang="0">
                  <a:pos x="T2" y="T3"/>
                </a:cxn>
                <a:cxn ang="0">
                  <a:pos x="T4" y="T5"/>
                </a:cxn>
              </a:cxnLst>
              <a:rect l="0" t="0" r="r" b="b"/>
              <a:pathLst>
                <a:path w="510" h="7">
                  <a:moveTo>
                    <a:pt x="0" y="7"/>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0" name="Freeform 14"/>
            <p:cNvSpPr>
              <a:spLocks/>
            </p:cNvSpPr>
            <p:nvPr/>
          </p:nvSpPr>
          <p:spPr bwMode="auto">
            <a:xfrm>
              <a:off x="1232" y="1216"/>
              <a:ext cx="4125" cy="49"/>
            </a:xfrm>
            <a:custGeom>
              <a:avLst/>
              <a:gdLst>
                <a:gd name="T0" fmla="*/ 0 w 510"/>
                <a:gd name="T1" fmla="*/ 6 h 6"/>
                <a:gd name="T2" fmla="*/ 8 w 510"/>
                <a:gd name="T3" fmla="*/ 0 h 6"/>
                <a:gd name="T4" fmla="*/ 510 w 510"/>
                <a:gd name="T5" fmla="*/ 0 h 6"/>
              </a:gdLst>
              <a:ahLst/>
              <a:cxnLst>
                <a:cxn ang="0">
                  <a:pos x="T0" y="T1"/>
                </a:cxn>
                <a:cxn ang="0">
                  <a:pos x="T2" y="T3"/>
                </a:cxn>
                <a:cxn ang="0">
                  <a:pos x="T4" y="T5"/>
                </a:cxn>
              </a:cxnLst>
              <a:rect l="0" t="0" r="r" b="b"/>
              <a:pathLst>
                <a:path w="510" h="6">
                  <a:moveTo>
                    <a:pt x="0" y="6"/>
                  </a:moveTo>
                  <a:lnTo>
                    <a:pt x="8" y="0"/>
                  </a:lnTo>
                  <a:lnTo>
                    <a:pt x="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prstDash val="solid"/>
                  <a:round/>
                  <a:headEnd/>
                  <a:tailEnd/>
                </a14:hiddenLine>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1" name="Rectangle 15"/>
            <p:cNvSpPr>
              <a:spLocks noChangeArrowheads="1"/>
            </p:cNvSpPr>
            <p:nvPr/>
          </p:nvSpPr>
          <p:spPr bwMode="auto">
            <a:xfrm>
              <a:off x="1377" y="3204"/>
              <a:ext cx="194" cy="396"/>
            </a:xfrm>
            <a:prstGeom prst="rect">
              <a:avLst/>
            </a:prstGeom>
            <a:solidFill>
              <a:srgbClr val="33CC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2" name="Rectangle 16"/>
            <p:cNvSpPr>
              <a:spLocks noChangeArrowheads="1"/>
            </p:cNvSpPr>
            <p:nvPr/>
          </p:nvSpPr>
          <p:spPr bwMode="auto">
            <a:xfrm>
              <a:off x="1571" y="3252"/>
              <a:ext cx="194" cy="348"/>
            </a:xfrm>
            <a:prstGeom prst="rect">
              <a:avLst/>
            </a:prstGeom>
            <a:solidFill>
              <a:srgbClr val="FF9900"/>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3" name="Rectangle 17"/>
            <p:cNvSpPr>
              <a:spLocks noChangeArrowheads="1"/>
            </p:cNvSpPr>
            <p:nvPr/>
          </p:nvSpPr>
          <p:spPr bwMode="auto">
            <a:xfrm>
              <a:off x="2057" y="2888"/>
              <a:ext cx="194" cy="712"/>
            </a:xfrm>
            <a:prstGeom prst="rect">
              <a:avLst/>
            </a:prstGeom>
            <a:solidFill>
              <a:srgbClr val="33CCFF"/>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4" name="Rectangle 18"/>
            <p:cNvSpPr>
              <a:spLocks noChangeArrowheads="1"/>
            </p:cNvSpPr>
            <p:nvPr/>
          </p:nvSpPr>
          <p:spPr bwMode="auto">
            <a:xfrm>
              <a:off x="2251" y="2783"/>
              <a:ext cx="186" cy="817"/>
            </a:xfrm>
            <a:prstGeom prst="rect">
              <a:avLst/>
            </a:prstGeom>
            <a:solidFill>
              <a:srgbClr val="FF9900"/>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5" name="Rectangle 19"/>
            <p:cNvSpPr>
              <a:spLocks noChangeArrowheads="1"/>
            </p:cNvSpPr>
            <p:nvPr/>
          </p:nvSpPr>
          <p:spPr bwMode="auto">
            <a:xfrm>
              <a:off x="2728" y="2144"/>
              <a:ext cx="194" cy="1456"/>
            </a:xfrm>
            <a:prstGeom prst="rect">
              <a:avLst/>
            </a:prstGeom>
            <a:solidFill>
              <a:srgbClr val="33CCFF"/>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6" name="Rectangle 20"/>
            <p:cNvSpPr>
              <a:spLocks noChangeArrowheads="1"/>
            </p:cNvSpPr>
            <p:nvPr/>
          </p:nvSpPr>
          <p:spPr bwMode="auto">
            <a:xfrm>
              <a:off x="2922" y="2427"/>
              <a:ext cx="194" cy="1173"/>
            </a:xfrm>
            <a:prstGeom prst="rect">
              <a:avLst/>
            </a:prstGeom>
            <a:solidFill>
              <a:srgbClr val="FF9900"/>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7" name="Rectangle 21"/>
            <p:cNvSpPr>
              <a:spLocks noChangeArrowheads="1"/>
            </p:cNvSpPr>
            <p:nvPr/>
          </p:nvSpPr>
          <p:spPr bwMode="auto">
            <a:xfrm>
              <a:off x="3408" y="1610"/>
              <a:ext cx="194" cy="1990"/>
            </a:xfrm>
            <a:prstGeom prst="rect">
              <a:avLst/>
            </a:prstGeom>
            <a:solidFill>
              <a:srgbClr val="33CCFF"/>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8" name="Rectangle 22"/>
            <p:cNvSpPr>
              <a:spLocks noChangeArrowheads="1"/>
            </p:cNvSpPr>
            <p:nvPr/>
          </p:nvSpPr>
          <p:spPr bwMode="auto">
            <a:xfrm>
              <a:off x="3602" y="1667"/>
              <a:ext cx="194" cy="1933"/>
            </a:xfrm>
            <a:prstGeom prst="rect">
              <a:avLst/>
            </a:prstGeom>
            <a:solidFill>
              <a:srgbClr val="FF9900"/>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39" name="Rectangle 23"/>
            <p:cNvSpPr>
              <a:spLocks noChangeArrowheads="1"/>
            </p:cNvSpPr>
            <p:nvPr/>
          </p:nvSpPr>
          <p:spPr bwMode="auto">
            <a:xfrm>
              <a:off x="4079" y="1052"/>
              <a:ext cx="194" cy="2548"/>
            </a:xfrm>
            <a:prstGeom prst="rect">
              <a:avLst/>
            </a:prstGeom>
            <a:solidFill>
              <a:srgbClr val="33CCFF"/>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0" name="Rectangle 24"/>
            <p:cNvSpPr>
              <a:spLocks noChangeArrowheads="1"/>
            </p:cNvSpPr>
            <p:nvPr/>
          </p:nvSpPr>
          <p:spPr bwMode="auto">
            <a:xfrm>
              <a:off x="4273" y="1060"/>
              <a:ext cx="194" cy="2540"/>
            </a:xfrm>
            <a:prstGeom prst="rect">
              <a:avLst/>
            </a:prstGeom>
            <a:solidFill>
              <a:srgbClr val="FF9900"/>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1" name="Rectangle 25"/>
            <p:cNvSpPr>
              <a:spLocks noChangeArrowheads="1"/>
            </p:cNvSpPr>
            <p:nvPr/>
          </p:nvSpPr>
          <p:spPr bwMode="auto">
            <a:xfrm>
              <a:off x="4758" y="1141"/>
              <a:ext cx="195" cy="2459"/>
            </a:xfrm>
            <a:prstGeom prst="rect">
              <a:avLst/>
            </a:prstGeom>
            <a:solidFill>
              <a:srgbClr val="33CCFF"/>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2" name="Rectangle 26"/>
            <p:cNvSpPr>
              <a:spLocks noChangeArrowheads="1"/>
            </p:cNvSpPr>
            <p:nvPr/>
          </p:nvSpPr>
          <p:spPr bwMode="auto">
            <a:xfrm>
              <a:off x="4953" y="1060"/>
              <a:ext cx="194" cy="2540"/>
            </a:xfrm>
            <a:prstGeom prst="rect">
              <a:avLst/>
            </a:prstGeom>
            <a:solidFill>
              <a:srgbClr val="FF9900"/>
            </a:solidFill>
            <a:ln w="12700">
              <a:solidFill>
                <a:srgbClr val="FFFFFF"/>
              </a:solidFill>
              <a:miter lim="800000"/>
              <a:headEnd/>
              <a:tailEnd/>
            </a:ln>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3" name="Line 27"/>
            <p:cNvSpPr>
              <a:spLocks noChangeShapeType="1"/>
            </p:cNvSpPr>
            <p:nvPr/>
          </p:nvSpPr>
          <p:spPr bwMode="auto">
            <a:xfrm flipV="1">
              <a:off x="1232" y="973"/>
              <a:ext cx="1" cy="26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4" name="Line 28"/>
            <p:cNvSpPr>
              <a:spLocks noChangeShapeType="1"/>
            </p:cNvSpPr>
            <p:nvPr/>
          </p:nvSpPr>
          <p:spPr bwMode="auto">
            <a:xfrm flipH="1">
              <a:off x="1191" y="3610"/>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5" name="Line 29"/>
            <p:cNvSpPr>
              <a:spLocks noChangeShapeType="1"/>
            </p:cNvSpPr>
            <p:nvPr/>
          </p:nvSpPr>
          <p:spPr bwMode="auto">
            <a:xfrm flipH="1">
              <a:off x="1191" y="3319"/>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6" name="Line 30"/>
            <p:cNvSpPr>
              <a:spLocks noChangeShapeType="1"/>
            </p:cNvSpPr>
            <p:nvPr/>
          </p:nvSpPr>
          <p:spPr bwMode="auto">
            <a:xfrm flipH="1">
              <a:off x="1191" y="3028"/>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7" name="Line 31"/>
            <p:cNvSpPr>
              <a:spLocks noChangeShapeType="1"/>
            </p:cNvSpPr>
            <p:nvPr/>
          </p:nvSpPr>
          <p:spPr bwMode="auto">
            <a:xfrm flipH="1">
              <a:off x="1191" y="2729"/>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8" name="Line 32"/>
            <p:cNvSpPr>
              <a:spLocks noChangeShapeType="1"/>
            </p:cNvSpPr>
            <p:nvPr/>
          </p:nvSpPr>
          <p:spPr bwMode="auto">
            <a:xfrm flipH="1">
              <a:off x="1191" y="2437"/>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49" name="Line 33"/>
            <p:cNvSpPr>
              <a:spLocks noChangeShapeType="1"/>
            </p:cNvSpPr>
            <p:nvPr/>
          </p:nvSpPr>
          <p:spPr bwMode="auto">
            <a:xfrm flipH="1">
              <a:off x="1191" y="2146"/>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50" name="Line 34"/>
            <p:cNvSpPr>
              <a:spLocks noChangeShapeType="1"/>
            </p:cNvSpPr>
            <p:nvPr/>
          </p:nvSpPr>
          <p:spPr bwMode="auto">
            <a:xfrm flipH="1">
              <a:off x="1191" y="1855"/>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51" name="Line 35"/>
            <p:cNvSpPr>
              <a:spLocks noChangeShapeType="1"/>
            </p:cNvSpPr>
            <p:nvPr/>
          </p:nvSpPr>
          <p:spPr bwMode="auto">
            <a:xfrm flipH="1">
              <a:off x="1191" y="1564"/>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52" name="Line 36"/>
            <p:cNvSpPr>
              <a:spLocks noChangeShapeType="1"/>
            </p:cNvSpPr>
            <p:nvPr/>
          </p:nvSpPr>
          <p:spPr bwMode="auto">
            <a:xfrm flipH="1">
              <a:off x="1191" y="1265"/>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53" name="Line 37"/>
            <p:cNvSpPr>
              <a:spLocks noChangeShapeType="1"/>
            </p:cNvSpPr>
            <p:nvPr/>
          </p:nvSpPr>
          <p:spPr bwMode="auto">
            <a:xfrm flipH="1">
              <a:off x="1191" y="973"/>
              <a:ext cx="4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54" name="Rectangle 38"/>
            <p:cNvSpPr>
              <a:spLocks noChangeArrowheads="1"/>
            </p:cNvSpPr>
            <p:nvPr/>
          </p:nvSpPr>
          <p:spPr bwMode="auto">
            <a:xfrm>
              <a:off x="1122" y="3521"/>
              <a:ext cx="7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0</a:t>
              </a:r>
              <a:endParaRPr lang="en-US" altLang="it-IT">
                <a:solidFill>
                  <a:srgbClr val="FFFF00"/>
                </a:solidFill>
                <a:latin typeface="Calibri" panose="020F0502020204030204" pitchFamily="34" charset="0"/>
              </a:endParaRPr>
            </a:p>
          </p:txBody>
        </p:sp>
        <p:sp>
          <p:nvSpPr>
            <p:cNvPr id="546855" name="Rectangle 39"/>
            <p:cNvSpPr>
              <a:spLocks noChangeArrowheads="1"/>
            </p:cNvSpPr>
            <p:nvPr/>
          </p:nvSpPr>
          <p:spPr bwMode="auto">
            <a:xfrm>
              <a:off x="1122" y="3230"/>
              <a:ext cx="7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5</a:t>
              </a:r>
              <a:endParaRPr lang="en-US" altLang="it-IT">
                <a:solidFill>
                  <a:srgbClr val="FFFF00"/>
                </a:solidFill>
                <a:latin typeface="Calibri" panose="020F0502020204030204" pitchFamily="34" charset="0"/>
              </a:endParaRPr>
            </a:p>
          </p:txBody>
        </p:sp>
        <p:sp>
          <p:nvSpPr>
            <p:cNvPr id="546856" name="Rectangle 40"/>
            <p:cNvSpPr>
              <a:spLocks noChangeArrowheads="1"/>
            </p:cNvSpPr>
            <p:nvPr/>
          </p:nvSpPr>
          <p:spPr bwMode="auto">
            <a:xfrm>
              <a:off x="1036" y="2940"/>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10</a:t>
              </a:r>
              <a:endParaRPr lang="en-US" altLang="it-IT">
                <a:solidFill>
                  <a:srgbClr val="FFFF00"/>
                </a:solidFill>
                <a:latin typeface="Calibri" panose="020F0502020204030204" pitchFamily="34" charset="0"/>
              </a:endParaRPr>
            </a:p>
          </p:txBody>
        </p:sp>
        <p:sp>
          <p:nvSpPr>
            <p:cNvPr id="546857" name="Rectangle 41"/>
            <p:cNvSpPr>
              <a:spLocks noChangeArrowheads="1"/>
            </p:cNvSpPr>
            <p:nvPr/>
          </p:nvSpPr>
          <p:spPr bwMode="auto">
            <a:xfrm>
              <a:off x="1036" y="2640"/>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15</a:t>
              </a:r>
              <a:endParaRPr lang="en-US" altLang="it-IT">
                <a:solidFill>
                  <a:srgbClr val="FFFF00"/>
                </a:solidFill>
                <a:latin typeface="Calibri" panose="020F0502020204030204" pitchFamily="34" charset="0"/>
              </a:endParaRPr>
            </a:p>
          </p:txBody>
        </p:sp>
        <p:sp>
          <p:nvSpPr>
            <p:cNvPr id="546858" name="Rectangle 42"/>
            <p:cNvSpPr>
              <a:spLocks noChangeArrowheads="1"/>
            </p:cNvSpPr>
            <p:nvPr/>
          </p:nvSpPr>
          <p:spPr bwMode="auto">
            <a:xfrm>
              <a:off x="1036" y="2348"/>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20</a:t>
              </a:r>
              <a:endParaRPr lang="en-US" altLang="it-IT">
                <a:solidFill>
                  <a:srgbClr val="FFFF00"/>
                </a:solidFill>
                <a:latin typeface="Calibri" panose="020F0502020204030204" pitchFamily="34" charset="0"/>
              </a:endParaRPr>
            </a:p>
          </p:txBody>
        </p:sp>
        <p:sp>
          <p:nvSpPr>
            <p:cNvPr id="546859" name="Rectangle 43"/>
            <p:cNvSpPr>
              <a:spLocks noChangeArrowheads="1"/>
            </p:cNvSpPr>
            <p:nvPr/>
          </p:nvSpPr>
          <p:spPr bwMode="auto">
            <a:xfrm>
              <a:off x="1036" y="2058"/>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25</a:t>
              </a:r>
              <a:endParaRPr lang="en-US" altLang="it-IT">
                <a:solidFill>
                  <a:srgbClr val="FFFF00"/>
                </a:solidFill>
                <a:latin typeface="Calibri" panose="020F0502020204030204" pitchFamily="34" charset="0"/>
              </a:endParaRPr>
            </a:p>
          </p:txBody>
        </p:sp>
        <p:sp>
          <p:nvSpPr>
            <p:cNvPr id="546860" name="Rectangle 44"/>
            <p:cNvSpPr>
              <a:spLocks noChangeArrowheads="1"/>
            </p:cNvSpPr>
            <p:nvPr/>
          </p:nvSpPr>
          <p:spPr bwMode="auto">
            <a:xfrm>
              <a:off x="1036" y="1766"/>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30</a:t>
              </a:r>
              <a:endParaRPr lang="en-US" altLang="it-IT">
                <a:solidFill>
                  <a:srgbClr val="FFFF00"/>
                </a:solidFill>
                <a:latin typeface="Calibri" panose="020F0502020204030204" pitchFamily="34" charset="0"/>
              </a:endParaRPr>
            </a:p>
          </p:txBody>
        </p:sp>
        <p:sp>
          <p:nvSpPr>
            <p:cNvPr id="546861" name="Rectangle 45"/>
            <p:cNvSpPr>
              <a:spLocks noChangeArrowheads="1"/>
            </p:cNvSpPr>
            <p:nvPr/>
          </p:nvSpPr>
          <p:spPr bwMode="auto">
            <a:xfrm>
              <a:off x="1036" y="1477"/>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35</a:t>
              </a:r>
              <a:endParaRPr lang="en-US" altLang="it-IT">
                <a:solidFill>
                  <a:srgbClr val="FFFF00"/>
                </a:solidFill>
                <a:latin typeface="Calibri" panose="020F0502020204030204" pitchFamily="34" charset="0"/>
              </a:endParaRPr>
            </a:p>
          </p:txBody>
        </p:sp>
        <p:sp>
          <p:nvSpPr>
            <p:cNvPr id="546862" name="Rectangle 46"/>
            <p:cNvSpPr>
              <a:spLocks noChangeArrowheads="1"/>
            </p:cNvSpPr>
            <p:nvPr/>
          </p:nvSpPr>
          <p:spPr bwMode="auto">
            <a:xfrm>
              <a:off x="1036" y="1176"/>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40</a:t>
              </a:r>
              <a:endParaRPr lang="en-US" altLang="it-IT">
                <a:solidFill>
                  <a:srgbClr val="FFFF00"/>
                </a:solidFill>
                <a:latin typeface="Calibri" panose="020F0502020204030204" pitchFamily="34" charset="0"/>
              </a:endParaRPr>
            </a:p>
          </p:txBody>
        </p:sp>
        <p:sp>
          <p:nvSpPr>
            <p:cNvPr id="546863" name="Rectangle 47"/>
            <p:cNvSpPr>
              <a:spLocks noChangeArrowheads="1"/>
            </p:cNvSpPr>
            <p:nvPr/>
          </p:nvSpPr>
          <p:spPr bwMode="auto">
            <a:xfrm>
              <a:off x="1036" y="884"/>
              <a:ext cx="14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45</a:t>
              </a:r>
              <a:endParaRPr lang="en-US" altLang="it-IT">
                <a:solidFill>
                  <a:srgbClr val="FFFF00"/>
                </a:solidFill>
                <a:latin typeface="Calibri" panose="020F0502020204030204" pitchFamily="34" charset="0"/>
              </a:endParaRPr>
            </a:p>
          </p:txBody>
        </p:sp>
        <p:sp>
          <p:nvSpPr>
            <p:cNvPr id="546864" name="Line 48"/>
            <p:cNvSpPr>
              <a:spLocks noChangeShapeType="1"/>
            </p:cNvSpPr>
            <p:nvPr/>
          </p:nvSpPr>
          <p:spPr bwMode="auto">
            <a:xfrm>
              <a:off x="1232" y="3600"/>
              <a:ext cx="4060"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65" name="Line 49"/>
            <p:cNvSpPr>
              <a:spLocks noChangeShapeType="1"/>
            </p:cNvSpPr>
            <p:nvPr/>
          </p:nvSpPr>
          <p:spPr bwMode="auto">
            <a:xfrm>
              <a:off x="1232"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66" name="Line 50"/>
            <p:cNvSpPr>
              <a:spLocks noChangeShapeType="1"/>
            </p:cNvSpPr>
            <p:nvPr/>
          </p:nvSpPr>
          <p:spPr bwMode="auto">
            <a:xfrm>
              <a:off x="2582"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67" name="Line 51"/>
            <p:cNvSpPr>
              <a:spLocks noChangeShapeType="1"/>
            </p:cNvSpPr>
            <p:nvPr/>
          </p:nvSpPr>
          <p:spPr bwMode="auto">
            <a:xfrm>
              <a:off x="3262"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68" name="Line 52"/>
            <p:cNvSpPr>
              <a:spLocks noChangeShapeType="1"/>
            </p:cNvSpPr>
            <p:nvPr/>
          </p:nvSpPr>
          <p:spPr bwMode="auto">
            <a:xfrm>
              <a:off x="3933"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69" name="Line 53"/>
            <p:cNvSpPr>
              <a:spLocks noChangeShapeType="1"/>
            </p:cNvSpPr>
            <p:nvPr/>
          </p:nvSpPr>
          <p:spPr bwMode="auto">
            <a:xfrm>
              <a:off x="4613"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70" name="Line 54"/>
            <p:cNvSpPr>
              <a:spLocks noChangeShapeType="1"/>
            </p:cNvSpPr>
            <p:nvPr/>
          </p:nvSpPr>
          <p:spPr bwMode="auto">
            <a:xfrm>
              <a:off x="5292" y="3610"/>
              <a:ext cx="1" cy="4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71" name="Rectangle 55"/>
            <p:cNvSpPr>
              <a:spLocks noChangeArrowheads="1"/>
            </p:cNvSpPr>
            <p:nvPr/>
          </p:nvSpPr>
          <p:spPr bwMode="auto">
            <a:xfrm>
              <a:off x="1427" y="3707"/>
              <a:ext cx="33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20-29</a:t>
              </a:r>
              <a:endParaRPr lang="en-US" altLang="it-IT">
                <a:solidFill>
                  <a:srgbClr val="FFFF00"/>
                </a:solidFill>
                <a:latin typeface="Calibri" panose="020F0502020204030204" pitchFamily="34" charset="0"/>
              </a:endParaRPr>
            </a:p>
          </p:txBody>
        </p:sp>
        <p:sp>
          <p:nvSpPr>
            <p:cNvPr id="546872" name="Rectangle 56"/>
            <p:cNvSpPr>
              <a:spLocks noChangeArrowheads="1"/>
            </p:cNvSpPr>
            <p:nvPr/>
          </p:nvSpPr>
          <p:spPr bwMode="auto">
            <a:xfrm>
              <a:off x="2091" y="3707"/>
              <a:ext cx="36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30-39</a:t>
              </a:r>
              <a:endParaRPr lang="en-US" altLang="it-IT">
                <a:solidFill>
                  <a:srgbClr val="FFFF00"/>
                </a:solidFill>
                <a:latin typeface="Calibri" panose="020F0502020204030204" pitchFamily="34" charset="0"/>
              </a:endParaRPr>
            </a:p>
          </p:txBody>
        </p:sp>
        <p:sp>
          <p:nvSpPr>
            <p:cNvPr id="546873" name="Rectangle 57"/>
            <p:cNvSpPr>
              <a:spLocks noChangeArrowheads="1"/>
            </p:cNvSpPr>
            <p:nvPr/>
          </p:nvSpPr>
          <p:spPr bwMode="auto">
            <a:xfrm>
              <a:off x="2777" y="3707"/>
              <a:ext cx="33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40-49</a:t>
              </a:r>
              <a:endParaRPr lang="en-US" altLang="it-IT">
                <a:solidFill>
                  <a:srgbClr val="FFFF00"/>
                </a:solidFill>
                <a:latin typeface="Calibri" panose="020F0502020204030204" pitchFamily="34" charset="0"/>
              </a:endParaRPr>
            </a:p>
          </p:txBody>
        </p:sp>
        <p:sp>
          <p:nvSpPr>
            <p:cNvPr id="546874" name="Rectangle 58"/>
            <p:cNvSpPr>
              <a:spLocks noChangeArrowheads="1"/>
            </p:cNvSpPr>
            <p:nvPr/>
          </p:nvSpPr>
          <p:spPr bwMode="auto">
            <a:xfrm>
              <a:off x="3456" y="3707"/>
              <a:ext cx="33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50-59</a:t>
              </a:r>
              <a:endParaRPr lang="en-US" altLang="it-IT">
                <a:solidFill>
                  <a:srgbClr val="FFFF00"/>
                </a:solidFill>
                <a:latin typeface="Calibri" panose="020F0502020204030204" pitchFamily="34" charset="0"/>
              </a:endParaRPr>
            </a:p>
          </p:txBody>
        </p:sp>
        <p:sp>
          <p:nvSpPr>
            <p:cNvPr id="546875" name="Rectangle 59"/>
            <p:cNvSpPr>
              <a:spLocks noChangeArrowheads="1"/>
            </p:cNvSpPr>
            <p:nvPr/>
          </p:nvSpPr>
          <p:spPr bwMode="auto">
            <a:xfrm>
              <a:off x="4127" y="3707"/>
              <a:ext cx="33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60-69</a:t>
              </a:r>
              <a:endParaRPr lang="en-US" altLang="it-IT">
                <a:solidFill>
                  <a:srgbClr val="FFFF00"/>
                </a:solidFill>
                <a:latin typeface="Calibri" panose="020F0502020204030204" pitchFamily="34" charset="0"/>
              </a:endParaRPr>
            </a:p>
          </p:txBody>
        </p:sp>
        <p:sp>
          <p:nvSpPr>
            <p:cNvPr id="546876" name="Rectangle 60"/>
            <p:cNvSpPr>
              <a:spLocks noChangeArrowheads="1"/>
            </p:cNvSpPr>
            <p:nvPr/>
          </p:nvSpPr>
          <p:spPr bwMode="auto">
            <a:xfrm>
              <a:off x="4842" y="3707"/>
              <a:ext cx="25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it-IT" b="1">
                  <a:solidFill>
                    <a:srgbClr val="FFFF00"/>
                  </a:solidFill>
                  <a:latin typeface="Calibri" panose="020F0502020204030204" pitchFamily="34" charset="0"/>
                </a:rPr>
                <a:t>&gt; 70</a:t>
              </a:r>
              <a:endParaRPr lang="en-US" altLang="it-IT">
                <a:solidFill>
                  <a:srgbClr val="FFFF00"/>
                </a:solidFill>
                <a:latin typeface="Calibri" panose="020F0502020204030204" pitchFamily="34" charset="0"/>
              </a:endParaRPr>
            </a:p>
          </p:txBody>
        </p:sp>
        <p:sp>
          <p:nvSpPr>
            <p:cNvPr id="546877" name="Text Box 61"/>
            <p:cNvSpPr txBox="1">
              <a:spLocks noChangeArrowheads="1"/>
            </p:cNvSpPr>
            <p:nvPr/>
          </p:nvSpPr>
          <p:spPr bwMode="auto">
            <a:xfrm>
              <a:off x="1376" y="1071"/>
              <a:ext cx="1240" cy="36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it-IT" sz="2000" b="1" dirty="0">
                  <a:solidFill>
                    <a:srgbClr val="FFFF00"/>
                  </a:solidFill>
                  <a:latin typeface="Calibri" panose="020F0502020204030204" pitchFamily="34" charset="0"/>
                </a:rPr>
                <a:t>Men</a:t>
              </a:r>
            </a:p>
          </p:txBody>
        </p:sp>
        <p:sp>
          <p:nvSpPr>
            <p:cNvPr id="546878" name="Rectangle 62"/>
            <p:cNvSpPr>
              <a:spLocks noChangeArrowheads="1"/>
            </p:cNvSpPr>
            <p:nvPr/>
          </p:nvSpPr>
          <p:spPr bwMode="auto">
            <a:xfrm>
              <a:off x="1568" y="1144"/>
              <a:ext cx="136" cy="144"/>
            </a:xfrm>
            <a:prstGeom prst="rect">
              <a:avLst/>
            </a:prstGeom>
            <a:solidFill>
              <a:srgbClr val="33CCFF"/>
            </a:solidFill>
            <a:ln w="12700">
              <a:solidFill>
                <a:srgbClr val="FFFFFF"/>
              </a:solidFill>
              <a:miter lim="800000"/>
              <a:headEnd/>
              <a:tailEnd/>
            </a:ln>
            <a:effectLst>
              <a:outerShdw dist="35921" dir="2700000" algn="ctr" rotWithShape="0">
                <a:srgbClr val="000000"/>
              </a:outerShdw>
            </a:effectLst>
          </p:spPr>
          <p:txBody>
            <a:bodyPr wrap="none" anchor="ct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79" name="Rectangle 63"/>
            <p:cNvSpPr>
              <a:spLocks noChangeArrowheads="1"/>
            </p:cNvSpPr>
            <p:nvPr/>
          </p:nvSpPr>
          <p:spPr bwMode="auto">
            <a:xfrm>
              <a:off x="1576" y="1376"/>
              <a:ext cx="136" cy="144"/>
            </a:xfrm>
            <a:prstGeom prst="rect">
              <a:avLst/>
            </a:prstGeom>
            <a:solidFill>
              <a:srgbClr val="FF9900"/>
            </a:solidFill>
            <a:ln w="12700">
              <a:solidFill>
                <a:srgbClr val="FFFFFF"/>
              </a:solidFill>
              <a:miter lim="800000"/>
              <a:headEnd/>
              <a:tailEnd/>
            </a:ln>
            <a:effectLst>
              <a:outerShdw dist="35921" dir="2700000" algn="ctr" rotWithShape="0">
                <a:srgbClr val="000000"/>
              </a:outerShdw>
            </a:effectLst>
          </p:spPr>
          <p:txBody>
            <a:bodyPr wrap="none" anchor="ctr"/>
            <a:lstStyle/>
            <a:p>
              <a:pPr fontAlgn="base">
                <a:spcBef>
                  <a:spcPct val="0"/>
                </a:spcBef>
                <a:spcAft>
                  <a:spcPct val="0"/>
                </a:spcAft>
              </a:pPr>
              <a:endParaRPr lang="it-IT">
                <a:solidFill>
                  <a:srgbClr val="000000"/>
                </a:solidFill>
                <a:latin typeface="Calibri" panose="020F0502020204030204" pitchFamily="34" charset="0"/>
              </a:endParaRPr>
            </a:p>
          </p:txBody>
        </p:sp>
        <p:sp>
          <p:nvSpPr>
            <p:cNvPr id="546880" name="Text Box 64"/>
            <p:cNvSpPr txBox="1">
              <a:spLocks noChangeArrowheads="1"/>
            </p:cNvSpPr>
            <p:nvPr/>
          </p:nvSpPr>
          <p:spPr bwMode="auto">
            <a:xfrm>
              <a:off x="1680" y="1304"/>
              <a:ext cx="944" cy="3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it-IT" sz="2000" b="1" dirty="0">
                  <a:solidFill>
                    <a:srgbClr val="FFFF00"/>
                  </a:solidFill>
                  <a:latin typeface="Calibri" panose="020F0502020204030204" pitchFamily="34" charset="0"/>
                </a:rPr>
                <a:t>Women</a:t>
              </a:r>
            </a:p>
          </p:txBody>
        </p:sp>
      </p:grpSp>
      <p:sp>
        <p:nvSpPr>
          <p:cNvPr id="546881" name="Text Box 65"/>
          <p:cNvSpPr txBox="1">
            <a:spLocks noChangeArrowheads="1"/>
          </p:cNvSpPr>
          <p:nvPr/>
        </p:nvSpPr>
        <p:spPr bwMode="auto">
          <a:xfrm>
            <a:off x="3425552" y="6093296"/>
            <a:ext cx="2514600" cy="396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it-IT" sz="2000" b="1" dirty="0">
                <a:solidFill>
                  <a:srgbClr val="FFFF00"/>
                </a:solidFill>
                <a:latin typeface="Calibri" panose="020F0502020204030204" pitchFamily="34" charset="0"/>
              </a:rPr>
              <a:t>Age (years)</a:t>
            </a:r>
          </a:p>
        </p:txBody>
      </p:sp>
      <p:sp>
        <p:nvSpPr>
          <p:cNvPr id="546882" name="Text Box 66"/>
          <p:cNvSpPr txBox="1">
            <a:spLocks noChangeArrowheads="1"/>
          </p:cNvSpPr>
          <p:nvPr/>
        </p:nvSpPr>
        <p:spPr bwMode="auto">
          <a:xfrm>
            <a:off x="50800" y="6525344"/>
            <a:ext cx="90932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eaLnBrk="0" fontAlgn="base" hangingPunct="0">
              <a:spcBef>
                <a:spcPct val="50000"/>
              </a:spcBef>
              <a:spcAft>
                <a:spcPct val="0"/>
              </a:spcAft>
            </a:pPr>
            <a:r>
              <a:rPr lang="en-US" altLang="it-IT" b="1" dirty="0">
                <a:solidFill>
                  <a:srgbClr val="66FF33"/>
                </a:solidFill>
                <a:latin typeface="Calibri" panose="020F0502020204030204" pitchFamily="34" charset="0"/>
              </a:rPr>
              <a:t>Ford E et al. JAMA 2002; 287 : 356-60</a:t>
            </a:r>
          </a:p>
        </p:txBody>
      </p:sp>
    </p:spTree>
    <p:extLst>
      <p:ext uri="{BB962C8B-B14F-4D97-AF65-F5344CB8AC3E}">
        <p14:creationId xmlns:p14="http://schemas.microsoft.com/office/powerpoint/2010/main" val="29027894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699296"/>
            <a:ext cx="8953529" cy="1729704"/>
          </a:xfrm>
          <a:prstGeom prst="rect">
            <a:avLst/>
          </a:prstGeom>
          <a:noFill/>
        </p:spPr>
        <p:txBody>
          <a:bodyPr>
            <a:spAutoFit/>
          </a:bodyPr>
          <a:lstStyle/>
          <a:p>
            <a:pPr algn="ctr" defTabSz="399305" fontAlgn="base">
              <a:lnSpc>
                <a:spcPct val="95000"/>
              </a:lnSpc>
              <a:spcBef>
                <a:spcPct val="0"/>
              </a:spcBef>
              <a:spcAft>
                <a:spcPct val="0"/>
              </a:spcAft>
              <a:buClr>
                <a:srgbClr val="FFFFFF"/>
              </a:buClr>
              <a:buSzPct val="100000"/>
              <a:defRPr/>
            </a:pPr>
            <a:r>
              <a:rPr lang="it-IT" sz="2800" b="1" cap="all" dirty="0">
                <a:solidFill>
                  <a:srgbClr val="FFFF00"/>
                </a:solidFill>
                <a:effectLst>
                  <a:outerShdw blurRad="38100" dist="38100" dir="2700000" algn="tl">
                    <a:srgbClr val="000000"/>
                  </a:outerShdw>
                </a:effectLst>
                <a:latin typeface="Calibri" panose="020F0502020204030204" pitchFamily="34" charset="0"/>
              </a:rPr>
              <a:t>IN QUESTO è </a:t>
            </a:r>
            <a:r>
              <a:rPr lang="it-IT" sz="2800" b="1" cap="all" dirty="0" err="1">
                <a:solidFill>
                  <a:srgbClr val="FFFF00"/>
                </a:solidFill>
                <a:effectLst>
                  <a:outerShdw blurRad="38100" dist="38100" dir="2700000" algn="tl">
                    <a:srgbClr val="000000"/>
                  </a:outerShdw>
                </a:effectLst>
                <a:latin typeface="Calibri" panose="020F0502020204030204" pitchFamily="34" charset="0"/>
              </a:rPr>
              <a:t>statA</a:t>
            </a:r>
            <a:r>
              <a:rPr lang="it-IT" sz="2800" b="1" cap="all" dirty="0">
                <a:solidFill>
                  <a:srgbClr val="FFFF00"/>
                </a:solidFill>
                <a:effectLst>
                  <a:outerShdw blurRad="38100" dist="38100" dir="2700000" algn="tl">
                    <a:srgbClr val="000000"/>
                  </a:outerShdw>
                </a:effectLst>
                <a:latin typeface="Calibri" panose="020F0502020204030204" pitchFamily="34" charset="0"/>
              </a:rPr>
              <a:t> </a:t>
            </a:r>
            <a:r>
              <a:rPr lang="it-IT" sz="2800" b="1" cap="all" dirty="0" err="1">
                <a:solidFill>
                  <a:srgbClr val="FFFF00"/>
                </a:solidFill>
                <a:effectLst>
                  <a:outerShdw blurRad="38100" dist="38100" dir="2700000" algn="tl">
                    <a:srgbClr val="000000"/>
                  </a:outerShdw>
                </a:effectLst>
                <a:latin typeface="Calibri" panose="020F0502020204030204" pitchFamily="34" charset="0"/>
              </a:rPr>
              <a:t>valutaTA</a:t>
            </a:r>
            <a:r>
              <a:rPr lang="it-IT" sz="2800" b="1" cap="all" dirty="0">
                <a:solidFill>
                  <a:srgbClr val="FFFF00"/>
                </a:solidFill>
                <a:effectLst>
                  <a:outerShdw blurRad="38100" dist="38100" dir="2700000" algn="tl">
                    <a:srgbClr val="000000"/>
                  </a:outerShdw>
                </a:effectLst>
                <a:latin typeface="Calibri" panose="020F0502020204030204" pitchFamily="34" charset="0"/>
              </a:rPr>
              <a:t> la prevalenza della SM usando tre definizioni diverse (ATPIII, l’IDF e AHA)  e l’associazione  CON l’</a:t>
            </a:r>
            <a:r>
              <a:rPr lang="it-IT" sz="2800" b="1" cap="all" dirty="0" err="1">
                <a:solidFill>
                  <a:srgbClr val="FFFF00"/>
                </a:solidFill>
                <a:effectLst>
                  <a:outerShdw blurRad="38100" dist="38100" dir="2700000" algn="tl">
                    <a:srgbClr val="000000"/>
                  </a:outerShdw>
                </a:effectLst>
                <a:latin typeface="Calibri" panose="020F0502020204030204" pitchFamily="34" charset="0"/>
              </a:rPr>
              <a:t>atS</a:t>
            </a:r>
            <a:r>
              <a:rPr lang="it-IT" sz="2800" b="1" cap="all" dirty="0">
                <a:solidFill>
                  <a:srgbClr val="FFFF00"/>
                </a:solidFill>
                <a:effectLst>
                  <a:outerShdw blurRad="38100" dist="38100" dir="2700000" algn="tl">
                    <a:srgbClr val="000000"/>
                  </a:outerShdw>
                </a:effectLst>
                <a:latin typeface="Calibri" panose="020F0502020204030204" pitchFamily="34" charset="0"/>
              </a:rPr>
              <a:t> coronarica e periferica IN 947 PTS (52% M e 48% F).</a:t>
            </a:r>
          </a:p>
        </p:txBody>
      </p:sp>
      <p:graphicFrame>
        <p:nvGraphicFramePr>
          <p:cNvPr id="1026" name="Object 2"/>
          <p:cNvGraphicFramePr>
            <a:graphicFrameLocks noChangeAspect="1"/>
          </p:cNvGraphicFramePr>
          <p:nvPr>
            <p:extLst>
              <p:ext uri="{D42A27DB-BD31-4B8C-83A1-F6EECF244321}">
                <p14:modId xmlns:p14="http://schemas.microsoft.com/office/powerpoint/2010/main" val="1602335531"/>
              </p:ext>
            </p:extLst>
          </p:nvPr>
        </p:nvGraphicFramePr>
        <p:xfrm>
          <a:off x="82967" y="3620882"/>
          <a:ext cx="8953529" cy="3237118"/>
        </p:xfrm>
        <a:graphic>
          <a:graphicData uri="http://schemas.openxmlformats.org/presentationml/2006/ole">
            <mc:AlternateContent xmlns:mc="http://schemas.openxmlformats.org/markup-compatibility/2006">
              <mc:Choice xmlns:v="urn:schemas-microsoft-com:vml" Requires="v">
                <p:oleObj spid="_x0000_s1106" name="Document" r:id="rId3" imgW="9223502" imgH="6109723" progId="Word.Document.8">
                  <p:embed/>
                </p:oleObj>
              </mc:Choice>
              <mc:Fallback>
                <p:oleObj name="Document" r:id="rId3" imgW="9223502" imgH="6109723" progId="Word.Document.8">
                  <p:embed/>
                  <p:pic>
                    <p:nvPicPr>
                      <p:cNvPr id="0" name=""/>
                      <p:cNvPicPr>
                        <a:picLocks noChangeAspect="1" noChangeArrowheads="1"/>
                      </p:cNvPicPr>
                      <p:nvPr/>
                    </p:nvPicPr>
                    <p:blipFill>
                      <a:blip r:embed="rId4"/>
                      <a:srcRect/>
                      <a:stretch>
                        <a:fillRect/>
                      </a:stretch>
                    </p:blipFill>
                    <p:spPr bwMode="auto">
                      <a:xfrm>
                        <a:off x="82967" y="3620882"/>
                        <a:ext cx="8953529" cy="3237118"/>
                      </a:xfrm>
                      <a:prstGeom prst="rect">
                        <a:avLst/>
                      </a:prstGeom>
                      <a:noFill/>
                      <a:extLst/>
                    </p:spPr>
                  </p:pic>
                </p:oleObj>
              </mc:Fallback>
            </mc:AlternateContent>
          </a:graphicData>
        </a:graphic>
      </p:graphicFrame>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624"/>
            <a:ext cx="914399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84835"/>
      </p:ext>
    </p:extLst>
  </p:cSld>
  <p:clrMapOvr>
    <a:masterClrMapping/>
  </p:clrMapOvr>
</p:sld>
</file>

<file path=ppt/theme/theme1.xml><?xml version="1.0" encoding="utf-8"?>
<a:theme xmlns:a="http://schemas.openxmlformats.org/drawingml/2006/main" name="Arco">
  <a:themeElements>
    <a:clrScheme name="">
      <a:dk1>
        <a:srgbClr val="000000"/>
      </a:dk1>
      <a:lt1>
        <a:srgbClr val="FFFFFF"/>
      </a:lt1>
      <a:dk2>
        <a:srgbClr val="0000FF"/>
      </a:dk2>
      <a:lt2>
        <a:srgbClr val="FFFF99"/>
      </a:lt2>
      <a:accent1>
        <a:srgbClr val="009966"/>
      </a:accent1>
      <a:accent2>
        <a:srgbClr val="0545F9"/>
      </a:accent2>
      <a:accent3>
        <a:srgbClr val="AAAAFF"/>
      </a:accent3>
      <a:accent4>
        <a:srgbClr val="DADADA"/>
      </a:accent4>
      <a:accent5>
        <a:srgbClr val="AACAB8"/>
      </a:accent5>
      <a:accent6>
        <a:srgbClr val="043EE2"/>
      </a:accent6>
      <a:hlink>
        <a:srgbClr val="0B50FB"/>
      </a:hlink>
      <a:folHlink>
        <a:srgbClr val="9999FF"/>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rco 6">
        <a:dk1>
          <a:srgbClr val="000000"/>
        </a:dk1>
        <a:lt1>
          <a:srgbClr val="FFFFFF"/>
        </a:lt1>
        <a:dk2>
          <a:srgbClr val="0000FF"/>
        </a:dk2>
        <a:lt2>
          <a:srgbClr val="FFFF99"/>
        </a:lt2>
        <a:accent1>
          <a:srgbClr val="009966"/>
        </a:accent1>
        <a:accent2>
          <a:srgbClr val="376495"/>
        </a:accent2>
        <a:accent3>
          <a:srgbClr val="AAAAFF"/>
        </a:accent3>
        <a:accent4>
          <a:srgbClr val="DADADA"/>
        </a:accent4>
        <a:accent5>
          <a:srgbClr val="AACAB8"/>
        </a:accent5>
        <a:accent6>
          <a:srgbClr val="315A87"/>
        </a:accent6>
        <a:hlink>
          <a:srgbClr val="203B60"/>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Garamond"/>
        <a:ea typeface=""/>
        <a:cs typeface="Lucida Sans Unicode"/>
      </a:majorFont>
      <a:minorFont>
        <a:latin typeface="Garamond"/>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FFFFFF"/>
          </a:buClr>
          <a:buSzPct val="100000"/>
          <a:buFont typeface="Times New Roman" pitchFamily="18" charset="0"/>
          <a:buNone/>
          <a:tabLst/>
          <a:defRPr kumimoji="0" lang="en-GB" sz="24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FFFFFF"/>
          </a:buClr>
          <a:buSzPct val="100000"/>
          <a:buFont typeface="Times New Roman" pitchFamily="18" charset="0"/>
          <a:buNone/>
          <a:tabLst/>
          <a:defRPr kumimoji="0" lang="en-GB" sz="24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co">
  <a:themeElements>
    <a:clrScheme name="">
      <a:dk1>
        <a:srgbClr val="000000"/>
      </a:dk1>
      <a:lt1>
        <a:srgbClr val="FFFFFF"/>
      </a:lt1>
      <a:dk2>
        <a:srgbClr val="0000FF"/>
      </a:dk2>
      <a:lt2>
        <a:srgbClr val="FFFF99"/>
      </a:lt2>
      <a:accent1>
        <a:srgbClr val="009966"/>
      </a:accent1>
      <a:accent2>
        <a:srgbClr val="0545F9"/>
      </a:accent2>
      <a:accent3>
        <a:srgbClr val="AAAAFF"/>
      </a:accent3>
      <a:accent4>
        <a:srgbClr val="DADADA"/>
      </a:accent4>
      <a:accent5>
        <a:srgbClr val="AACAB8"/>
      </a:accent5>
      <a:accent6>
        <a:srgbClr val="043EE2"/>
      </a:accent6>
      <a:hlink>
        <a:srgbClr val="0B50FB"/>
      </a:hlink>
      <a:folHlink>
        <a:srgbClr val="9999FF"/>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rco 6">
        <a:dk1>
          <a:srgbClr val="000000"/>
        </a:dk1>
        <a:lt1>
          <a:srgbClr val="FFFFFF"/>
        </a:lt1>
        <a:dk2>
          <a:srgbClr val="0000FF"/>
        </a:dk2>
        <a:lt2>
          <a:srgbClr val="FFFF99"/>
        </a:lt2>
        <a:accent1>
          <a:srgbClr val="009966"/>
        </a:accent1>
        <a:accent2>
          <a:srgbClr val="376495"/>
        </a:accent2>
        <a:accent3>
          <a:srgbClr val="AAAAFF"/>
        </a:accent3>
        <a:accent4>
          <a:srgbClr val="DADADA"/>
        </a:accent4>
        <a:accent5>
          <a:srgbClr val="AACAB8"/>
        </a:accent5>
        <a:accent6>
          <a:srgbClr val="315A87"/>
        </a:accent6>
        <a:hlink>
          <a:srgbClr val="203B60"/>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rco">
  <a:themeElements>
    <a:clrScheme name="">
      <a:dk1>
        <a:srgbClr val="000000"/>
      </a:dk1>
      <a:lt1>
        <a:srgbClr val="FFFFFF"/>
      </a:lt1>
      <a:dk2>
        <a:srgbClr val="0000FF"/>
      </a:dk2>
      <a:lt2>
        <a:srgbClr val="FFFF99"/>
      </a:lt2>
      <a:accent1>
        <a:srgbClr val="009966"/>
      </a:accent1>
      <a:accent2>
        <a:srgbClr val="0545F9"/>
      </a:accent2>
      <a:accent3>
        <a:srgbClr val="AAAAFF"/>
      </a:accent3>
      <a:accent4>
        <a:srgbClr val="DADADA"/>
      </a:accent4>
      <a:accent5>
        <a:srgbClr val="AACAB8"/>
      </a:accent5>
      <a:accent6>
        <a:srgbClr val="043EE2"/>
      </a:accent6>
      <a:hlink>
        <a:srgbClr val="0B50FB"/>
      </a:hlink>
      <a:folHlink>
        <a:srgbClr val="9999FF"/>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rco 6">
        <a:dk1>
          <a:srgbClr val="000000"/>
        </a:dk1>
        <a:lt1>
          <a:srgbClr val="FFFFFF"/>
        </a:lt1>
        <a:dk2>
          <a:srgbClr val="0000FF"/>
        </a:dk2>
        <a:lt2>
          <a:srgbClr val="FFFF99"/>
        </a:lt2>
        <a:accent1>
          <a:srgbClr val="009966"/>
        </a:accent1>
        <a:accent2>
          <a:srgbClr val="376495"/>
        </a:accent2>
        <a:accent3>
          <a:srgbClr val="AAAAFF"/>
        </a:accent3>
        <a:accent4>
          <a:srgbClr val="DADADA"/>
        </a:accent4>
        <a:accent5>
          <a:srgbClr val="AACAB8"/>
        </a:accent5>
        <a:accent6>
          <a:srgbClr val="315A87"/>
        </a:accent6>
        <a:hlink>
          <a:srgbClr val="203B60"/>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Arco">
  <a:themeElements>
    <a:clrScheme name="">
      <a:dk1>
        <a:srgbClr val="000000"/>
      </a:dk1>
      <a:lt1>
        <a:srgbClr val="FFFFFF"/>
      </a:lt1>
      <a:dk2>
        <a:srgbClr val="0000FF"/>
      </a:dk2>
      <a:lt2>
        <a:srgbClr val="FFFF99"/>
      </a:lt2>
      <a:accent1>
        <a:srgbClr val="009966"/>
      </a:accent1>
      <a:accent2>
        <a:srgbClr val="0545F9"/>
      </a:accent2>
      <a:accent3>
        <a:srgbClr val="AAAAFF"/>
      </a:accent3>
      <a:accent4>
        <a:srgbClr val="DADADA"/>
      </a:accent4>
      <a:accent5>
        <a:srgbClr val="AACAB8"/>
      </a:accent5>
      <a:accent6>
        <a:srgbClr val="043EE2"/>
      </a:accent6>
      <a:hlink>
        <a:srgbClr val="0B50FB"/>
      </a:hlink>
      <a:folHlink>
        <a:srgbClr val="9999FF"/>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rco 6">
        <a:dk1>
          <a:srgbClr val="000000"/>
        </a:dk1>
        <a:lt1>
          <a:srgbClr val="FFFFFF"/>
        </a:lt1>
        <a:dk2>
          <a:srgbClr val="0000FF"/>
        </a:dk2>
        <a:lt2>
          <a:srgbClr val="FFFF99"/>
        </a:lt2>
        <a:accent1>
          <a:srgbClr val="009966"/>
        </a:accent1>
        <a:accent2>
          <a:srgbClr val="376495"/>
        </a:accent2>
        <a:accent3>
          <a:srgbClr val="AAAAFF"/>
        </a:accent3>
        <a:accent4>
          <a:srgbClr val="DADADA"/>
        </a:accent4>
        <a:accent5>
          <a:srgbClr val="AACAB8"/>
        </a:accent5>
        <a:accent6>
          <a:srgbClr val="315A87"/>
        </a:accent6>
        <a:hlink>
          <a:srgbClr val="203B60"/>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Arco">
  <a:themeElements>
    <a:clrScheme name="">
      <a:dk1>
        <a:srgbClr val="000000"/>
      </a:dk1>
      <a:lt1>
        <a:srgbClr val="FFFFFF"/>
      </a:lt1>
      <a:dk2>
        <a:srgbClr val="0000FF"/>
      </a:dk2>
      <a:lt2>
        <a:srgbClr val="FFFF99"/>
      </a:lt2>
      <a:accent1>
        <a:srgbClr val="009966"/>
      </a:accent1>
      <a:accent2>
        <a:srgbClr val="0545F9"/>
      </a:accent2>
      <a:accent3>
        <a:srgbClr val="AAAAFF"/>
      </a:accent3>
      <a:accent4>
        <a:srgbClr val="DADADA"/>
      </a:accent4>
      <a:accent5>
        <a:srgbClr val="AACAB8"/>
      </a:accent5>
      <a:accent6>
        <a:srgbClr val="043EE2"/>
      </a:accent6>
      <a:hlink>
        <a:srgbClr val="0B50FB"/>
      </a:hlink>
      <a:folHlink>
        <a:srgbClr val="9999FF"/>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rco 6">
        <a:dk1>
          <a:srgbClr val="000000"/>
        </a:dk1>
        <a:lt1>
          <a:srgbClr val="FFFFFF"/>
        </a:lt1>
        <a:dk2>
          <a:srgbClr val="0000FF"/>
        </a:dk2>
        <a:lt2>
          <a:srgbClr val="FFFF99"/>
        </a:lt2>
        <a:accent1>
          <a:srgbClr val="009966"/>
        </a:accent1>
        <a:accent2>
          <a:srgbClr val="376495"/>
        </a:accent2>
        <a:accent3>
          <a:srgbClr val="AAAAFF"/>
        </a:accent3>
        <a:accent4>
          <a:srgbClr val="DADADA"/>
        </a:accent4>
        <a:accent5>
          <a:srgbClr val="AACAB8"/>
        </a:accent5>
        <a:accent6>
          <a:srgbClr val="315A87"/>
        </a:accent6>
        <a:hlink>
          <a:srgbClr val="203B60"/>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Garamond"/>
        <a:ea typeface=""/>
        <a:cs typeface="Lucida Sans Unicode"/>
      </a:majorFont>
      <a:minorFont>
        <a:latin typeface="Garamond"/>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FFFFFF"/>
          </a:buClr>
          <a:buSzPct val="100000"/>
          <a:buFont typeface="Times New Roman" pitchFamily="18" charset="0"/>
          <a:buNone/>
          <a:tabLst/>
          <a:defRPr kumimoji="0" lang="en-GB" sz="24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FFFFFF"/>
          </a:buClr>
          <a:buSzPct val="100000"/>
          <a:buFont typeface="Times New Roman" pitchFamily="18" charset="0"/>
          <a:buNone/>
          <a:tabLst/>
          <a:defRPr kumimoji="0" lang="en-GB" sz="24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cs typeface="Lucida Sans Unicode"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cs typeface="Arial" charset="0"/>
          </a:defRPr>
        </a:defPPr>
      </a:lst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5222</TotalTime>
  <Words>3891</Words>
  <Application>Microsoft Office PowerPoint</Application>
  <PresentationFormat>Presentazione su schermo (4:3)</PresentationFormat>
  <Paragraphs>468</Paragraphs>
  <Slides>53</Slides>
  <Notes>17</Notes>
  <HiddenSlides>0</HiddenSlides>
  <MMClips>0</MMClips>
  <ScaleCrop>false</ScaleCrop>
  <HeadingPairs>
    <vt:vector size="8" baseType="variant">
      <vt:variant>
        <vt:lpstr>Caratteri utilizzati</vt:lpstr>
      </vt:variant>
      <vt:variant>
        <vt:i4>14</vt:i4>
      </vt:variant>
      <vt:variant>
        <vt:lpstr>Tema</vt:lpstr>
      </vt:variant>
      <vt:variant>
        <vt:i4>9</vt:i4>
      </vt:variant>
      <vt:variant>
        <vt:lpstr>Server OLE incorporati</vt:lpstr>
      </vt:variant>
      <vt:variant>
        <vt:i4>2</vt:i4>
      </vt:variant>
      <vt:variant>
        <vt:lpstr>Titoli diapositive</vt:lpstr>
      </vt:variant>
      <vt:variant>
        <vt:i4>53</vt:i4>
      </vt:variant>
    </vt:vector>
  </HeadingPairs>
  <TitlesOfParts>
    <vt:vector size="78" baseType="lpstr">
      <vt:lpstr>Microsoft YaHei</vt:lpstr>
      <vt:lpstr>MS Mincho</vt:lpstr>
      <vt:lpstr>ＭＳ Ｐゴシック</vt:lpstr>
      <vt:lpstr>SimSun</vt:lpstr>
      <vt:lpstr>Arial</vt:lpstr>
      <vt:lpstr>Calibri</vt:lpstr>
      <vt:lpstr>Garamond</vt:lpstr>
      <vt:lpstr>Lucida Sans Unicode</vt:lpstr>
      <vt:lpstr>Mangal</vt:lpstr>
      <vt:lpstr>Segoe UI</vt:lpstr>
      <vt:lpstr>Symbol</vt:lpstr>
      <vt:lpstr>Times New Roman</vt:lpstr>
      <vt:lpstr>Tms Rmn</vt:lpstr>
      <vt:lpstr>Wingdings</vt:lpstr>
      <vt:lpstr>Arco</vt:lpstr>
      <vt:lpstr>Struttura predefinita</vt:lpstr>
      <vt:lpstr>1_Arco</vt:lpstr>
      <vt:lpstr>61_Struttura predefinita</vt:lpstr>
      <vt:lpstr>4_Arco</vt:lpstr>
      <vt:lpstr>5_Arco</vt:lpstr>
      <vt:lpstr>6_Arco</vt:lpstr>
      <vt:lpstr>1_Struttura predefinita</vt:lpstr>
      <vt:lpstr>Flusso</vt:lpstr>
      <vt:lpstr>Document</vt:lpstr>
      <vt:lpstr>Foglio di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DEFINITION OF Metabolic Syndrome </vt:lpstr>
      <vt:lpstr>Presentazione standard di PowerPoint</vt:lpstr>
      <vt:lpstr>Presentazione standard di PowerPoint</vt:lpstr>
      <vt:lpstr>Presentazione standard di PowerPoint</vt:lpstr>
      <vt:lpstr>Presentazione standard di PowerPoint</vt:lpstr>
      <vt:lpstr>Presentazione standard di PowerPoint</vt:lpstr>
      <vt:lpstr>Results</vt:lpstr>
      <vt:lpstr>Presentazione standard di PowerPoint</vt:lpstr>
      <vt:lpstr>Presentazione standard di PowerPoint</vt:lpstr>
      <vt:lpstr>Presentazione standard di PowerPoint</vt:lpstr>
      <vt:lpstr>Presentazione standard di PowerPoint</vt:lpstr>
      <vt:lpstr>METS INCREASE Cardiovascular Mortality in the Kuopio IHD AND RF Study</vt:lpstr>
      <vt:lpstr>Presentazione standard di PowerPoint</vt:lpstr>
      <vt:lpstr>* La SM è presente in almeno 1/3 della popolazione mondiale, è in aumento (vedi EuroAspire IV) ed è preceduta dalla Sindrome da Insulino Resistenza * L’Insulino-Resistenza e il tessuto adiposo in eccesso creano una serie di condizioni fisiopatologiche favorenti l’ATS preclinica e, successivamente, conclamata, con le sue classice complicanze (AMI, Ictus, PAD, etc) * Anche il microcircolo coronarico è compromesso nella SM ancorquando i pazienti sono apparentemente asintomatici o pauci-sintomatici * L’IMA e le complicanze cardiovascolari cerebrali sono significativamente più frequenti nei pazienti con SM</vt:lpstr>
      <vt:lpstr>Presentazione standard di PowerPoint</vt:lpstr>
      <vt:lpstr>Presentazione standard di PowerPoint</vt:lpstr>
      <vt:lpstr>Presentazione standard di PowerPoint</vt:lpstr>
      <vt:lpstr>Presentazione standard di PowerPoint</vt:lpstr>
      <vt:lpstr>Presentazione standard di PowerPoint</vt:lpstr>
      <vt:lpstr>NOSTRO INTERESSE A STUDIARE LE ALTERAZIONI PRECOCI DELLA FUNZIONE MIOCARDICA, VASCOLARE E DELLA REATTIVITA’ DEL SISTEMA NERVOSO AUTONOMICO SIMPATICO IN SOGGETTI APPARENTEMNENTE SANI MA CON INSULINA RESISTENZA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COLLABORATORI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Bronte</dc:creator>
  <cp:lastModifiedBy>shiatsu.ok@gmail.com</cp:lastModifiedBy>
  <cp:revision>749</cp:revision>
  <dcterms:created xsi:type="dcterms:W3CDTF">2013-12-03T09:49:23Z</dcterms:created>
  <dcterms:modified xsi:type="dcterms:W3CDTF">2018-11-16T14:20:26Z</dcterms:modified>
</cp:coreProperties>
</file>