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tif" ContentType="image/tiff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9.xml" ContentType="application/vnd.openxmlformats-officedocument.presentationml.notesSlide+xml"/>
  <Override PartName="/ppt/charts/chart11.xml" ContentType="application/vnd.openxmlformats-officedocument.drawingml.char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2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3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4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5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6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7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8" r:id="rId2"/>
  </p:sldMasterIdLst>
  <p:notesMasterIdLst>
    <p:notesMasterId r:id="rId46"/>
  </p:notesMasterIdLst>
  <p:sldIdLst>
    <p:sldId id="256" r:id="rId3"/>
    <p:sldId id="264" r:id="rId4"/>
    <p:sldId id="790" r:id="rId5"/>
    <p:sldId id="765" r:id="rId6"/>
    <p:sldId id="766" r:id="rId7"/>
    <p:sldId id="257" r:id="rId8"/>
    <p:sldId id="261" r:id="rId9"/>
    <p:sldId id="262" r:id="rId10"/>
    <p:sldId id="302" r:id="rId11"/>
    <p:sldId id="763" r:id="rId12"/>
    <p:sldId id="281" r:id="rId13"/>
    <p:sldId id="288" r:id="rId14"/>
    <p:sldId id="266" r:id="rId15"/>
    <p:sldId id="276" r:id="rId16"/>
    <p:sldId id="271" r:id="rId17"/>
    <p:sldId id="272" r:id="rId18"/>
    <p:sldId id="267" r:id="rId19"/>
    <p:sldId id="268" r:id="rId20"/>
    <p:sldId id="280" r:id="rId21"/>
    <p:sldId id="289" r:id="rId22"/>
    <p:sldId id="273" r:id="rId23"/>
    <p:sldId id="274" r:id="rId24"/>
    <p:sldId id="789" r:id="rId25"/>
    <p:sldId id="290" r:id="rId26"/>
    <p:sldId id="755" r:id="rId27"/>
    <p:sldId id="756" r:id="rId28"/>
    <p:sldId id="760" r:id="rId29"/>
    <p:sldId id="749" r:id="rId30"/>
    <p:sldId id="786" r:id="rId31"/>
    <p:sldId id="785" r:id="rId32"/>
    <p:sldId id="294" r:id="rId33"/>
    <p:sldId id="295" r:id="rId34"/>
    <p:sldId id="296" r:id="rId35"/>
    <p:sldId id="278" r:id="rId36"/>
    <p:sldId id="291" r:id="rId37"/>
    <p:sldId id="787" r:id="rId38"/>
    <p:sldId id="788" r:id="rId39"/>
    <p:sldId id="292" r:id="rId40"/>
    <p:sldId id="287" r:id="rId41"/>
    <p:sldId id="293" r:id="rId42"/>
    <p:sldId id="277" r:id="rId43"/>
    <p:sldId id="263" r:id="rId44"/>
    <p:sldId id="764" r:id="rId4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3FDD6"/>
    <a:srgbClr val="FF7E79"/>
    <a:srgbClr val="FFFD78"/>
    <a:srgbClr val="D5FC79"/>
    <a:srgbClr val="009193"/>
    <a:srgbClr val="FFD579"/>
    <a:srgbClr val="FF2600"/>
    <a:srgbClr val="FFFC00"/>
    <a:srgbClr val="941100"/>
    <a:srgbClr val="009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Stile con tema 1 - Colore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ile medio 2 - Color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636"/>
    <p:restoredTop sz="89273"/>
  </p:normalViewPr>
  <p:slideViewPr>
    <p:cSldViewPr snapToGrid="0" snapToObjects="1">
      <p:cViewPr varScale="1">
        <p:scale>
          <a:sx n="65" d="100"/>
          <a:sy n="65" d="100"/>
        </p:scale>
        <p:origin x="588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350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Excel10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11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12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13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14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15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16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1-9810-459A-B4F6-E742074C5D74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3-9810-459A-B4F6-E742074C5D74}"/>
              </c:ext>
            </c:extLst>
          </c:dPt>
          <c:errBars>
            <c:errBarType val="plus"/>
            <c:errValType val="cust"/>
            <c:noEndCap val="0"/>
            <c:plus>
              <c:numRef>
                <c:f>Foglio1!$D$2:$D$3</c:f>
                <c:numCache>
                  <c:formatCode>General</c:formatCode>
                  <c:ptCount val="2"/>
                  <c:pt idx="0">
                    <c:v>0.4</c:v>
                  </c:pt>
                  <c:pt idx="1">
                    <c:v>0.3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Foglio1!$A$2:$A$3</c:f>
              <c:strCache>
                <c:ptCount val="2"/>
                <c:pt idx="0">
                  <c:v>RVDYS-</c:v>
                </c:pt>
                <c:pt idx="1">
                  <c:v>RVDYS+</c:v>
                </c:pt>
              </c:strCache>
            </c:strRef>
          </c:cat>
          <c:val>
            <c:numRef>
              <c:f>Foglio1!$B$2:$B$3</c:f>
              <c:numCache>
                <c:formatCode>General</c:formatCode>
                <c:ptCount val="2"/>
                <c:pt idx="0">
                  <c:v>1.9</c:v>
                </c:pt>
                <c:pt idx="1">
                  <c:v>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810-459A-B4F6-E742074C5D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5"/>
        <c:overlap val="-37"/>
        <c:axId val="-878164816"/>
        <c:axId val="-877684544"/>
      </c:barChart>
      <c:catAx>
        <c:axId val="-8781648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-877684544"/>
        <c:crosses val="autoZero"/>
        <c:auto val="1"/>
        <c:lblAlgn val="ctr"/>
        <c:lblOffset val="100"/>
        <c:noMultiLvlLbl val="0"/>
      </c:catAx>
      <c:valAx>
        <c:axId val="-8776845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TAPSE (cm)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-8781648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/>
      </a:pPr>
      <a:endParaRPr lang="it-IT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Valore Y 1</c:v>
                </c:pt>
              </c:strCache>
            </c:strRef>
          </c:tx>
          <c:spPr>
            <a:ln w="47625" cap="rnd">
              <a:noFill/>
              <a:round/>
            </a:ln>
            <a:effectLst/>
          </c:spPr>
          <c:marker>
            <c:symbol val="circle"/>
            <c:size val="8"/>
            <c:spPr>
              <a:solidFill>
                <a:schemeClr val="tx1">
                  <a:lumMod val="95000"/>
                </a:schemeClr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Foglio1!$A$2:$A$74</c:f>
              <c:numCache>
                <c:formatCode>0.00</c:formatCode>
                <c:ptCount val="73"/>
                <c:pt idx="0">
                  <c:v>37.65</c:v>
                </c:pt>
                <c:pt idx="1">
                  <c:v>58</c:v>
                </c:pt>
                <c:pt idx="2">
                  <c:v>56.48</c:v>
                </c:pt>
                <c:pt idx="3">
                  <c:v>50</c:v>
                </c:pt>
                <c:pt idx="4">
                  <c:v>25.15</c:v>
                </c:pt>
                <c:pt idx="5">
                  <c:v>66.930000000000007</c:v>
                </c:pt>
                <c:pt idx="6">
                  <c:v>50</c:v>
                </c:pt>
                <c:pt idx="7">
                  <c:v>72</c:v>
                </c:pt>
                <c:pt idx="8">
                  <c:v>62</c:v>
                </c:pt>
                <c:pt idx="9">
                  <c:v>75</c:v>
                </c:pt>
                <c:pt idx="10">
                  <c:v>49.74</c:v>
                </c:pt>
                <c:pt idx="11">
                  <c:v>50</c:v>
                </c:pt>
                <c:pt idx="12">
                  <c:v>54.78</c:v>
                </c:pt>
                <c:pt idx="13">
                  <c:v>54.17</c:v>
                </c:pt>
                <c:pt idx="14">
                  <c:v>35.549999999999997</c:v>
                </c:pt>
                <c:pt idx="15">
                  <c:v>28.62</c:v>
                </c:pt>
                <c:pt idx="16">
                  <c:v>46.84</c:v>
                </c:pt>
                <c:pt idx="17">
                  <c:v>57.97</c:v>
                </c:pt>
                <c:pt idx="18">
                  <c:v>57.38</c:v>
                </c:pt>
                <c:pt idx="19">
                  <c:v>73.28</c:v>
                </c:pt>
                <c:pt idx="20">
                  <c:v>58</c:v>
                </c:pt>
                <c:pt idx="21">
                  <c:v>64</c:v>
                </c:pt>
                <c:pt idx="22">
                  <c:v>55.94</c:v>
                </c:pt>
                <c:pt idx="23">
                  <c:v>57</c:v>
                </c:pt>
                <c:pt idx="24">
                  <c:v>50</c:v>
                </c:pt>
                <c:pt idx="25">
                  <c:v>51</c:v>
                </c:pt>
                <c:pt idx="26">
                  <c:v>49.57</c:v>
                </c:pt>
                <c:pt idx="27">
                  <c:v>29.96</c:v>
                </c:pt>
                <c:pt idx="28">
                  <c:v>65.25</c:v>
                </c:pt>
                <c:pt idx="29">
                  <c:v>22.32</c:v>
                </c:pt>
                <c:pt idx="30">
                  <c:v>50.43</c:v>
                </c:pt>
                <c:pt idx="31">
                  <c:v>64.08</c:v>
                </c:pt>
                <c:pt idx="32">
                  <c:v>55.7</c:v>
                </c:pt>
                <c:pt idx="33">
                  <c:v>53.81</c:v>
                </c:pt>
                <c:pt idx="34">
                  <c:v>60</c:v>
                </c:pt>
                <c:pt idx="35">
                  <c:v>33.33</c:v>
                </c:pt>
                <c:pt idx="36">
                  <c:v>59</c:v>
                </c:pt>
                <c:pt idx="37">
                  <c:v>62</c:v>
                </c:pt>
                <c:pt idx="38">
                  <c:v>65</c:v>
                </c:pt>
                <c:pt idx="39">
                  <c:v>43.79</c:v>
                </c:pt>
                <c:pt idx="40">
                  <c:v>47</c:v>
                </c:pt>
                <c:pt idx="41">
                  <c:v>43</c:v>
                </c:pt>
                <c:pt idx="42">
                  <c:v>25</c:v>
                </c:pt>
                <c:pt idx="43">
                  <c:v>58.6</c:v>
                </c:pt>
                <c:pt idx="44">
                  <c:v>44</c:v>
                </c:pt>
                <c:pt idx="45">
                  <c:v>32</c:v>
                </c:pt>
                <c:pt idx="46">
                  <c:v>68</c:v>
                </c:pt>
                <c:pt idx="47">
                  <c:v>59</c:v>
                </c:pt>
                <c:pt idx="48">
                  <c:v>49</c:v>
                </c:pt>
                <c:pt idx="49">
                  <c:v>61</c:v>
                </c:pt>
                <c:pt idx="50">
                  <c:v>42</c:v>
                </c:pt>
                <c:pt idx="51">
                  <c:v>56</c:v>
                </c:pt>
                <c:pt idx="52">
                  <c:v>66.669999999999973</c:v>
                </c:pt>
                <c:pt idx="53">
                  <c:v>54</c:v>
                </c:pt>
                <c:pt idx="54">
                  <c:v>41</c:v>
                </c:pt>
                <c:pt idx="55">
                  <c:v>50.65</c:v>
                </c:pt>
                <c:pt idx="56">
                  <c:v>41.8</c:v>
                </c:pt>
                <c:pt idx="57">
                  <c:v>40.82</c:v>
                </c:pt>
                <c:pt idx="58">
                  <c:v>50</c:v>
                </c:pt>
                <c:pt idx="59">
                  <c:v>56</c:v>
                </c:pt>
                <c:pt idx="60">
                  <c:v>68.12</c:v>
                </c:pt>
                <c:pt idx="61">
                  <c:v>52.6</c:v>
                </c:pt>
                <c:pt idx="62">
                  <c:v>39.79</c:v>
                </c:pt>
                <c:pt idx="63">
                  <c:v>33.94</c:v>
                </c:pt>
                <c:pt idx="64">
                  <c:v>60</c:v>
                </c:pt>
                <c:pt idx="65">
                  <c:v>57.79</c:v>
                </c:pt>
                <c:pt idx="66">
                  <c:v>61.22</c:v>
                </c:pt>
                <c:pt idx="67">
                  <c:v>41.32</c:v>
                </c:pt>
                <c:pt idx="68">
                  <c:v>42.86</c:v>
                </c:pt>
                <c:pt idx="69">
                  <c:v>44.93</c:v>
                </c:pt>
                <c:pt idx="70">
                  <c:v>58.28</c:v>
                </c:pt>
                <c:pt idx="71">
                  <c:v>65.56</c:v>
                </c:pt>
                <c:pt idx="72">
                  <c:v>50</c:v>
                </c:pt>
              </c:numCache>
            </c:numRef>
          </c:xVal>
          <c:yVal>
            <c:numRef>
              <c:f>Foglio1!$B$2:$B$74</c:f>
              <c:numCache>
                <c:formatCode>0.00</c:formatCode>
                <c:ptCount val="73"/>
                <c:pt idx="0">
                  <c:v>10.09</c:v>
                </c:pt>
                <c:pt idx="1">
                  <c:v>23.47</c:v>
                </c:pt>
                <c:pt idx="2">
                  <c:v>20.03</c:v>
                </c:pt>
                <c:pt idx="3">
                  <c:v>18.38</c:v>
                </c:pt>
                <c:pt idx="4">
                  <c:v>7.8199999999999976</c:v>
                </c:pt>
                <c:pt idx="5">
                  <c:v>20.56</c:v>
                </c:pt>
                <c:pt idx="6">
                  <c:v>13.42</c:v>
                </c:pt>
                <c:pt idx="7">
                  <c:v>29.61</c:v>
                </c:pt>
                <c:pt idx="8">
                  <c:v>17.600000000000001</c:v>
                </c:pt>
                <c:pt idx="9">
                  <c:v>20.309999999999999</c:v>
                </c:pt>
                <c:pt idx="10">
                  <c:v>21.14</c:v>
                </c:pt>
                <c:pt idx="11">
                  <c:v>15.96</c:v>
                </c:pt>
                <c:pt idx="12">
                  <c:v>14.91</c:v>
                </c:pt>
                <c:pt idx="13">
                  <c:v>21.91</c:v>
                </c:pt>
                <c:pt idx="14">
                  <c:v>17.79</c:v>
                </c:pt>
                <c:pt idx="15">
                  <c:v>13.96</c:v>
                </c:pt>
                <c:pt idx="16">
                  <c:v>19.940000000000001</c:v>
                </c:pt>
                <c:pt idx="17">
                  <c:v>13.72</c:v>
                </c:pt>
                <c:pt idx="18">
                  <c:v>22.38</c:v>
                </c:pt>
                <c:pt idx="19">
                  <c:v>21.47</c:v>
                </c:pt>
                <c:pt idx="20">
                  <c:v>23.68</c:v>
                </c:pt>
                <c:pt idx="21">
                  <c:v>21.49</c:v>
                </c:pt>
                <c:pt idx="22">
                  <c:v>20.63</c:v>
                </c:pt>
                <c:pt idx="23">
                  <c:v>26.94</c:v>
                </c:pt>
                <c:pt idx="24">
                  <c:v>25.64</c:v>
                </c:pt>
                <c:pt idx="25">
                  <c:v>18.91</c:v>
                </c:pt>
                <c:pt idx="26">
                  <c:v>21.24</c:v>
                </c:pt>
                <c:pt idx="27">
                  <c:v>12.22</c:v>
                </c:pt>
                <c:pt idx="28">
                  <c:v>21.3</c:v>
                </c:pt>
                <c:pt idx="29">
                  <c:v>9.8000000000000007</c:v>
                </c:pt>
                <c:pt idx="30">
                  <c:v>18.329999999999991</c:v>
                </c:pt>
                <c:pt idx="31">
                  <c:v>24.39</c:v>
                </c:pt>
                <c:pt idx="32">
                  <c:v>20.8</c:v>
                </c:pt>
                <c:pt idx="33">
                  <c:v>18.22</c:v>
                </c:pt>
                <c:pt idx="34">
                  <c:v>26.18</c:v>
                </c:pt>
                <c:pt idx="35">
                  <c:v>13.31</c:v>
                </c:pt>
                <c:pt idx="37">
                  <c:v>18.8</c:v>
                </c:pt>
                <c:pt idx="38">
                  <c:v>16.09</c:v>
                </c:pt>
                <c:pt idx="39">
                  <c:v>10.02</c:v>
                </c:pt>
                <c:pt idx="40">
                  <c:v>18.559999999999999</c:v>
                </c:pt>
                <c:pt idx="41">
                  <c:v>13.79</c:v>
                </c:pt>
                <c:pt idx="42">
                  <c:v>11.26</c:v>
                </c:pt>
                <c:pt idx="43">
                  <c:v>20.05</c:v>
                </c:pt>
                <c:pt idx="44">
                  <c:v>11.14</c:v>
                </c:pt>
                <c:pt idx="45">
                  <c:v>5.33</c:v>
                </c:pt>
                <c:pt idx="47">
                  <c:v>22.31</c:v>
                </c:pt>
                <c:pt idx="48">
                  <c:v>8.9700000000000006</c:v>
                </c:pt>
                <c:pt idx="49">
                  <c:v>24.72</c:v>
                </c:pt>
                <c:pt idx="50">
                  <c:v>10.37</c:v>
                </c:pt>
                <c:pt idx="51">
                  <c:v>22.48</c:v>
                </c:pt>
                <c:pt idx="52">
                  <c:v>24.87</c:v>
                </c:pt>
                <c:pt idx="53">
                  <c:v>17.77</c:v>
                </c:pt>
                <c:pt idx="54">
                  <c:v>13.19</c:v>
                </c:pt>
                <c:pt idx="55">
                  <c:v>21.28</c:v>
                </c:pt>
                <c:pt idx="56">
                  <c:v>14.81</c:v>
                </c:pt>
                <c:pt idx="57">
                  <c:v>15.34</c:v>
                </c:pt>
                <c:pt idx="58">
                  <c:v>21.72</c:v>
                </c:pt>
                <c:pt idx="59">
                  <c:v>24.22</c:v>
                </c:pt>
                <c:pt idx="60">
                  <c:v>22.25</c:v>
                </c:pt>
                <c:pt idx="61">
                  <c:v>20.03</c:v>
                </c:pt>
                <c:pt idx="62">
                  <c:v>16.68</c:v>
                </c:pt>
                <c:pt idx="63">
                  <c:v>16.34</c:v>
                </c:pt>
                <c:pt idx="64">
                  <c:v>25</c:v>
                </c:pt>
                <c:pt idx="65">
                  <c:v>22.74</c:v>
                </c:pt>
                <c:pt idx="66">
                  <c:v>24.49</c:v>
                </c:pt>
                <c:pt idx="67">
                  <c:v>10.130000000000001</c:v>
                </c:pt>
                <c:pt idx="68">
                  <c:v>9.19</c:v>
                </c:pt>
                <c:pt idx="69">
                  <c:v>14.53</c:v>
                </c:pt>
                <c:pt idx="70">
                  <c:v>21.39</c:v>
                </c:pt>
                <c:pt idx="71">
                  <c:v>20.34</c:v>
                </c:pt>
                <c:pt idx="72">
                  <c:v>21.51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13B-4B48-A304-9C28359F55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878825184"/>
        <c:axId val="-878822064"/>
      </c:scatterChart>
      <c:valAx>
        <c:axId val="-878825184"/>
        <c:scaling>
          <c:orientation val="minMax"/>
          <c:min val="1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 dirty="0"/>
                  <a:t>CMR-RVEF (%)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-878822064"/>
        <c:crosses val="autoZero"/>
        <c:crossBetween val="midCat"/>
      </c:valAx>
      <c:valAx>
        <c:axId val="-87882206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1" dirty="0"/>
                  <a:t>RV-GLS(%)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-87882518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9694357226921"/>
          <c:y val="4.5606987200777202E-2"/>
          <c:w val="0.80615647316224204"/>
          <c:h val="0.814158760886707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chemeClr val="tx2">
                <a:lumMod val="9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1-6821-40DE-AAA4-08C7963ABC9C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3-6821-40DE-AAA4-08C7963ABC9C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5-6821-40DE-AAA4-08C7963ABC9C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>
                  <a:lumMod val="5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7-6821-40DE-AAA4-08C7963ABC9C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Foglio1!$A$2:$A$5</c:f>
              <c:strCache>
                <c:ptCount val="4"/>
                <c:pt idx="0">
                  <c:v>TAPSE</c:v>
                </c:pt>
                <c:pt idx="1">
                  <c:v>RV-S'</c:v>
                </c:pt>
                <c:pt idx="2">
                  <c:v>RV-FAC</c:v>
                </c:pt>
                <c:pt idx="3">
                  <c:v>RV-GLS</c:v>
                </c:pt>
              </c:strCache>
            </c:strRef>
          </c:cat>
          <c:val>
            <c:numRef>
              <c:f>Foglio1!$B$2:$B$5</c:f>
              <c:numCache>
                <c:formatCode>General</c:formatCode>
                <c:ptCount val="4"/>
                <c:pt idx="0">
                  <c:v>22.9</c:v>
                </c:pt>
                <c:pt idx="1">
                  <c:v>23.7</c:v>
                </c:pt>
                <c:pt idx="2">
                  <c:v>26.6</c:v>
                </c:pt>
                <c:pt idx="3">
                  <c:v>31.9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821-40DE-AAA4-08C7963ABC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3"/>
        <c:overlap val="-27"/>
        <c:axId val="-847760592"/>
        <c:axId val="-847758816"/>
      </c:barChart>
      <c:catAx>
        <c:axId val="-847760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222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 anchor="b"/>
          <a:lstStyle/>
          <a:p>
            <a:pPr>
              <a:defRPr sz="1800"/>
            </a:pPr>
            <a:endParaRPr lang="it-IT"/>
          </a:p>
        </c:txPr>
        <c:crossAx val="-847758816"/>
        <c:crosses val="autoZero"/>
        <c:auto val="1"/>
        <c:lblAlgn val="ctr"/>
        <c:lblOffset val="100"/>
        <c:noMultiLvlLbl val="0"/>
      </c:catAx>
      <c:valAx>
        <c:axId val="-847758816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300"/>
                </a:pPr>
                <a:r>
                  <a:rPr lang="en-US" sz="1300" dirty="0"/>
                  <a:t>Magnitude of difference (%) </a:t>
                </a:r>
              </a:p>
              <a:p>
                <a:pPr>
                  <a:defRPr sz="1300"/>
                </a:pPr>
                <a:r>
                  <a:rPr lang="en-US" sz="1300" dirty="0"/>
                  <a:t>between patients with and without NIF</a:t>
                </a:r>
              </a:p>
            </c:rich>
          </c:tx>
          <c:layout>
            <c:manualLayout>
              <c:xMode val="edge"/>
              <c:yMode val="edge"/>
              <c:x val="9.2881421580142606E-3"/>
              <c:y val="8.7282005503457494E-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none"/>
        <c:minorTickMark val="none"/>
        <c:tickLblPos val="nextTo"/>
        <c:spPr>
          <a:noFill/>
          <a:ln w="19050">
            <a:solidFill>
              <a:schemeClr val="tx1">
                <a:lumMod val="15000"/>
                <a:lumOff val="85000"/>
              </a:schemeClr>
            </a:solidFill>
          </a:ln>
          <a:effectLst/>
        </c:spPr>
        <c:txPr>
          <a:bodyPr rot="-60000000" vert="horz"/>
          <a:lstStyle/>
          <a:p>
            <a:pPr>
              <a:defRPr/>
            </a:pPr>
            <a:endParaRPr lang="it-IT"/>
          </a:p>
        </c:txPr>
        <c:crossAx val="-8477605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it-IT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Valore Y 1</c:v>
                </c:pt>
              </c:strCache>
            </c:strRef>
          </c:tx>
          <c:spPr>
            <a:ln w="47625" cap="rnd">
              <a:noFill/>
              <a:round/>
            </a:ln>
            <a:effectLst/>
          </c:spPr>
          <c:marker>
            <c:symbol val="circle"/>
            <c:size val="8"/>
            <c:spPr>
              <a:solidFill>
                <a:srgbClr val="D5FC79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Foglio1!$A$2:$A$74</c:f>
              <c:numCache>
                <c:formatCode>0.00</c:formatCode>
                <c:ptCount val="73"/>
                <c:pt idx="0">
                  <c:v>37.65</c:v>
                </c:pt>
                <c:pt idx="1">
                  <c:v>58</c:v>
                </c:pt>
                <c:pt idx="2">
                  <c:v>56.48</c:v>
                </c:pt>
                <c:pt idx="3">
                  <c:v>50</c:v>
                </c:pt>
                <c:pt idx="4">
                  <c:v>25.15</c:v>
                </c:pt>
                <c:pt idx="5">
                  <c:v>66.930000000000007</c:v>
                </c:pt>
                <c:pt idx="6">
                  <c:v>50</c:v>
                </c:pt>
                <c:pt idx="7">
                  <c:v>72</c:v>
                </c:pt>
                <c:pt idx="8">
                  <c:v>62</c:v>
                </c:pt>
                <c:pt idx="9">
                  <c:v>75</c:v>
                </c:pt>
                <c:pt idx="10">
                  <c:v>49.74</c:v>
                </c:pt>
                <c:pt idx="11">
                  <c:v>50</c:v>
                </c:pt>
                <c:pt idx="12">
                  <c:v>54.78</c:v>
                </c:pt>
                <c:pt idx="13">
                  <c:v>54.17</c:v>
                </c:pt>
                <c:pt idx="14">
                  <c:v>35.549999999999997</c:v>
                </c:pt>
                <c:pt idx="15">
                  <c:v>28.62</c:v>
                </c:pt>
                <c:pt idx="16">
                  <c:v>46.84</c:v>
                </c:pt>
                <c:pt idx="17">
                  <c:v>57.97</c:v>
                </c:pt>
                <c:pt idx="18">
                  <c:v>57.38</c:v>
                </c:pt>
                <c:pt idx="19">
                  <c:v>73.28</c:v>
                </c:pt>
                <c:pt idx="20">
                  <c:v>58</c:v>
                </c:pt>
                <c:pt idx="21">
                  <c:v>64</c:v>
                </c:pt>
                <c:pt idx="22">
                  <c:v>55.94</c:v>
                </c:pt>
                <c:pt idx="23">
                  <c:v>57</c:v>
                </c:pt>
                <c:pt idx="24">
                  <c:v>50</c:v>
                </c:pt>
                <c:pt idx="25">
                  <c:v>51</c:v>
                </c:pt>
                <c:pt idx="26">
                  <c:v>49.57</c:v>
                </c:pt>
                <c:pt idx="27">
                  <c:v>29.96</c:v>
                </c:pt>
                <c:pt idx="28">
                  <c:v>65.25</c:v>
                </c:pt>
                <c:pt idx="29">
                  <c:v>22.32</c:v>
                </c:pt>
                <c:pt idx="30">
                  <c:v>50.43</c:v>
                </c:pt>
                <c:pt idx="31">
                  <c:v>64.08</c:v>
                </c:pt>
                <c:pt idx="32">
                  <c:v>55.7</c:v>
                </c:pt>
                <c:pt idx="33">
                  <c:v>53.81</c:v>
                </c:pt>
                <c:pt idx="34">
                  <c:v>60</c:v>
                </c:pt>
                <c:pt idx="35">
                  <c:v>33.33</c:v>
                </c:pt>
                <c:pt idx="36">
                  <c:v>59</c:v>
                </c:pt>
                <c:pt idx="37">
                  <c:v>62</c:v>
                </c:pt>
                <c:pt idx="38">
                  <c:v>65</c:v>
                </c:pt>
                <c:pt idx="39">
                  <c:v>43.79</c:v>
                </c:pt>
                <c:pt idx="40">
                  <c:v>47</c:v>
                </c:pt>
                <c:pt idx="41">
                  <c:v>43</c:v>
                </c:pt>
                <c:pt idx="42">
                  <c:v>25</c:v>
                </c:pt>
                <c:pt idx="43">
                  <c:v>58.6</c:v>
                </c:pt>
                <c:pt idx="44">
                  <c:v>44</c:v>
                </c:pt>
                <c:pt idx="45">
                  <c:v>32</c:v>
                </c:pt>
                <c:pt idx="46">
                  <c:v>68</c:v>
                </c:pt>
                <c:pt idx="47">
                  <c:v>59</c:v>
                </c:pt>
                <c:pt idx="48">
                  <c:v>49</c:v>
                </c:pt>
                <c:pt idx="49">
                  <c:v>61</c:v>
                </c:pt>
                <c:pt idx="50">
                  <c:v>42</c:v>
                </c:pt>
                <c:pt idx="51">
                  <c:v>56</c:v>
                </c:pt>
                <c:pt idx="52">
                  <c:v>66.669999999999973</c:v>
                </c:pt>
                <c:pt idx="53">
                  <c:v>54</c:v>
                </c:pt>
                <c:pt idx="54">
                  <c:v>41</c:v>
                </c:pt>
                <c:pt idx="55">
                  <c:v>50.65</c:v>
                </c:pt>
                <c:pt idx="56">
                  <c:v>41.8</c:v>
                </c:pt>
                <c:pt idx="57">
                  <c:v>40.82</c:v>
                </c:pt>
                <c:pt idx="58">
                  <c:v>50</c:v>
                </c:pt>
                <c:pt idx="59">
                  <c:v>56</c:v>
                </c:pt>
                <c:pt idx="60">
                  <c:v>68.12</c:v>
                </c:pt>
                <c:pt idx="61">
                  <c:v>52.6</c:v>
                </c:pt>
                <c:pt idx="62">
                  <c:v>39.79</c:v>
                </c:pt>
                <c:pt idx="63">
                  <c:v>33.94</c:v>
                </c:pt>
                <c:pt idx="64">
                  <c:v>60</c:v>
                </c:pt>
                <c:pt idx="65">
                  <c:v>57.79</c:v>
                </c:pt>
                <c:pt idx="66">
                  <c:v>61.22</c:v>
                </c:pt>
                <c:pt idx="67">
                  <c:v>41.32</c:v>
                </c:pt>
                <c:pt idx="68">
                  <c:v>42.86</c:v>
                </c:pt>
                <c:pt idx="69">
                  <c:v>44.93</c:v>
                </c:pt>
                <c:pt idx="70">
                  <c:v>58.28</c:v>
                </c:pt>
                <c:pt idx="71">
                  <c:v>65.56</c:v>
                </c:pt>
                <c:pt idx="72">
                  <c:v>50</c:v>
                </c:pt>
              </c:numCache>
            </c:numRef>
          </c:xVal>
          <c:yVal>
            <c:numRef>
              <c:f>Foglio1!$B$2:$B$74</c:f>
              <c:numCache>
                <c:formatCode>0.00</c:formatCode>
                <c:ptCount val="73"/>
                <c:pt idx="0">
                  <c:v>7.3</c:v>
                </c:pt>
                <c:pt idx="1">
                  <c:v>25.2</c:v>
                </c:pt>
                <c:pt idx="2">
                  <c:v>24.8</c:v>
                </c:pt>
                <c:pt idx="3">
                  <c:v>16.399999999999999</c:v>
                </c:pt>
                <c:pt idx="4">
                  <c:v>4.5</c:v>
                </c:pt>
                <c:pt idx="5">
                  <c:v>20.3</c:v>
                </c:pt>
                <c:pt idx="6">
                  <c:v>12.2</c:v>
                </c:pt>
                <c:pt idx="7">
                  <c:v>30.7</c:v>
                </c:pt>
                <c:pt idx="8">
                  <c:v>16.600000000000001</c:v>
                </c:pt>
                <c:pt idx="9">
                  <c:v>20.100000000000001</c:v>
                </c:pt>
                <c:pt idx="10">
                  <c:v>24.9</c:v>
                </c:pt>
                <c:pt idx="11">
                  <c:v>19.3</c:v>
                </c:pt>
                <c:pt idx="12">
                  <c:v>14.7</c:v>
                </c:pt>
                <c:pt idx="13">
                  <c:v>19.899999999999999</c:v>
                </c:pt>
                <c:pt idx="14">
                  <c:v>19.7</c:v>
                </c:pt>
                <c:pt idx="15">
                  <c:v>11.3</c:v>
                </c:pt>
                <c:pt idx="16">
                  <c:v>22.5</c:v>
                </c:pt>
                <c:pt idx="17">
                  <c:v>9.6999999999999993</c:v>
                </c:pt>
                <c:pt idx="18">
                  <c:v>21.7</c:v>
                </c:pt>
                <c:pt idx="19">
                  <c:v>22.3</c:v>
                </c:pt>
                <c:pt idx="20">
                  <c:v>24</c:v>
                </c:pt>
                <c:pt idx="21">
                  <c:v>22.7</c:v>
                </c:pt>
                <c:pt idx="22">
                  <c:v>23</c:v>
                </c:pt>
                <c:pt idx="23">
                  <c:v>23.3</c:v>
                </c:pt>
                <c:pt idx="24">
                  <c:v>26.7</c:v>
                </c:pt>
                <c:pt idx="25">
                  <c:v>23.4</c:v>
                </c:pt>
                <c:pt idx="26">
                  <c:v>22.1</c:v>
                </c:pt>
                <c:pt idx="27">
                  <c:v>5.8</c:v>
                </c:pt>
                <c:pt idx="28">
                  <c:v>24</c:v>
                </c:pt>
                <c:pt idx="29">
                  <c:v>8.6</c:v>
                </c:pt>
                <c:pt idx="30">
                  <c:v>19.7</c:v>
                </c:pt>
                <c:pt idx="31">
                  <c:v>24.4</c:v>
                </c:pt>
                <c:pt idx="32">
                  <c:v>21.2</c:v>
                </c:pt>
                <c:pt idx="33">
                  <c:v>19.399999999999999</c:v>
                </c:pt>
                <c:pt idx="34">
                  <c:v>24</c:v>
                </c:pt>
                <c:pt idx="35">
                  <c:v>15.9</c:v>
                </c:pt>
                <c:pt idx="37">
                  <c:v>19.3</c:v>
                </c:pt>
                <c:pt idx="38">
                  <c:v>16.7</c:v>
                </c:pt>
                <c:pt idx="39">
                  <c:v>6</c:v>
                </c:pt>
                <c:pt idx="40">
                  <c:v>12.1</c:v>
                </c:pt>
                <c:pt idx="41">
                  <c:v>14.4</c:v>
                </c:pt>
                <c:pt idx="42">
                  <c:v>5.3</c:v>
                </c:pt>
                <c:pt idx="43">
                  <c:v>20.2</c:v>
                </c:pt>
                <c:pt idx="44">
                  <c:v>10.1</c:v>
                </c:pt>
                <c:pt idx="45">
                  <c:v>4.7</c:v>
                </c:pt>
                <c:pt idx="47">
                  <c:v>19.5</c:v>
                </c:pt>
                <c:pt idx="48">
                  <c:v>8.1999999999999993</c:v>
                </c:pt>
                <c:pt idx="49">
                  <c:v>26.3</c:v>
                </c:pt>
                <c:pt idx="50">
                  <c:v>11.6</c:v>
                </c:pt>
                <c:pt idx="51">
                  <c:v>18.8</c:v>
                </c:pt>
                <c:pt idx="52">
                  <c:v>26.3</c:v>
                </c:pt>
                <c:pt idx="53">
                  <c:v>24.1</c:v>
                </c:pt>
                <c:pt idx="54">
                  <c:v>12.5</c:v>
                </c:pt>
                <c:pt idx="55">
                  <c:v>19.7</c:v>
                </c:pt>
                <c:pt idx="56">
                  <c:v>9.1</c:v>
                </c:pt>
                <c:pt idx="57">
                  <c:v>16.100000000000001</c:v>
                </c:pt>
                <c:pt idx="58">
                  <c:v>22.7</c:v>
                </c:pt>
                <c:pt idx="59">
                  <c:v>27.9</c:v>
                </c:pt>
                <c:pt idx="60">
                  <c:v>23.6</c:v>
                </c:pt>
                <c:pt idx="61">
                  <c:v>11.4</c:v>
                </c:pt>
                <c:pt idx="62">
                  <c:v>18.399999999999999</c:v>
                </c:pt>
                <c:pt idx="63">
                  <c:v>14.4</c:v>
                </c:pt>
                <c:pt idx="64">
                  <c:v>26.5</c:v>
                </c:pt>
                <c:pt idx="65">
                  <c:v>23.5</c:v>
                </c:pt>
                <c:pt idx="66">
                  <c:v>21.5</c:v>
                </c:pt>
                <c:pt idx="67">
                  <c:v>9.8000000000000007</c:v>
                </c:pt>
                <c:pt idx="68">
                  <c:v>7.2</c:v>
                </c:pt>
                <c:pt idx="69">
                  <c:v>16.100000000000001</c:v>
                </c:pt>
                <c:pt idx="70">
                  <c:v>18.899999999999999</c:v>
                </c:pt>
                <c:pt idx="71">
                  <c:v>24.2</c:v>
                </c:pt>
                <c:pt idx="72">
                  <c:v>26.5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1FA-46D1-80F0-6430D598C9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848193312"/>
        <c:axId val="-848190880"/>
      </c:scatterChart>
      <c:valAx>
        <c:axId val="-848193312"/>
        <c:scaling>
          <c:orientation val="minMax"/>
          <c:min val="1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 dirty="0"/>
                  <a:t>CMR-RVEF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-848190880"/>
        <c:crosses val="autoZero"/>
        <c:crossBetween val="midCat"/>
      </c:valAx>
      <c:valAx>
        <c:axId val="-848190880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1" dirty="0"/>
                  <a:t>RV-Free Wall LS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-84819331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Valore Y 1</c:v>
                </c:pt>
              </c:strCache>
            </c:strRef>
          </c:tx>
          <c:spPr>
            <a:ln w="47625" cap="rnd">
              <a:noFill/>
              <a:round/>
            </a:ln>
            <a:effectLst/>
          </c:spPr>
          <c:marker>
            <c:symbol val="circle"/>
            <c:size val="8"/>
            <c:spPr>
              <a:solidFill>
                <a:srgbClr val="FFD579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Foglio1!$A$2:$A$74</c:f>
              <c:numCache>
                <c:formatCode>0.00</c:formatCode>
                <c:ptCount val="73"/>
                <c:pt idx="0">
                  <c:v>37.65</c:v>
                </c:pt>
                <c:pt idx="1">
                  <c:v>58</c:v>
                </c:pt>
                <c:pt idx="2">
                  <c:v>56.48</c:v>
                </c:pt>
                <c:pt idx="3">
                  <c:v>50</c:v>
                </c:pt>
                <c:pt idx="4">
                  <c:v>25.15</c:v>
                </c:pt>
                <c:pt idx="5">
                  <c:v>66.930000000000007</c:v>
                </c:pt>
                <c:pt idx="6">
                  <c:v>50</c:v>
                </c:pt>
                <c:pt idx="7">
                  <c:v>72</c:v>
                </c:pt>
                <c:pt idx="8">
                  <c:v>62</c:v>
                </c:pt>
                <c:pt idx="9">
                  <c:v>75</c:v>
                </c:pt>
                <c:pt idx="10">
                  <c:v>49.74</c:v>
                </c:pt>
                <c:pt idx="11">
                  <c:v>50</c:v>
                </c:pt>
                <c:pt idx="12">
                  <c:v>54.78</c:v>
                </c:pt>
                <c:pt idx="13">
                  <c:v>54.17</c:v>
                </c:pt>
                <c:pt idx="14">
                  <c:v>35.549999999999997</c:v>
                </c:pt>
                <c:pt idx="15">
                  <c:v>28.62</c:v>
                </c:pt>
                <c:pt idx="16">
                  <c:v>46.84</c:v>
                </c:pt>
                <c:pt idx="17">
                  <c:v>57.97</c:v>
                </c:pt>
                <c:pt idx="18">
                  <c:v>57.38</c:v>
                </c:pt>
                <c:pt idx="19">
                  <c:v>73.28</c:v>
                </c:pt>
                <c:pt idx="20">
                  <c:v>58</c:v>
                </c:pt>
                <c:pt idx="21">
                  <c:v>64</c:v>
                </c:pt>
                <c:pt idx="22">
                  <c:v>55.94</c:v>
                </c:pt>
                <c:pt idx="23">
                  <c:v>57</c:v>
                </c:pt>
                <c:pt idx="24">
                  <c:v>50</c:v>
                </c:pt>
                <c:pt idx="25">
                  <c:v>51</c:v>
                </c:pt>
                <c:pt idx="26">
                  <c:v>49.57</c:v>
                </c:pt>
                <c:pt idx="27">
                  <c:v>29.96</c:v>
                </c:pt>
                <c:pt idx="28">
                  <c:v>65.25</c:v>
                </c:pt>
                <c:pt idx="29">
                  <c:v>22.32</c:v>
                </c:pt>
                <c:pt idx="30">
                  <c:v>50.43</c:v>
                </c:pt>
                <c:pt idx="31">
                  <c:v>64.08</c:v>
                </c:pt>
                <c:pt idx="32">
                  <c:v>55.7</c:v>
                </c:pt>
                <c:pt idx="33">
                  <c:v>53.81</c:v>
                </c:pt>
                <c:pt idx="34">
                  <c:v>60</c:v>
                </c:pt>
                <c:pt idx="35">
                  <c:v>33.33</c:v>
                </c:pt>
                <c:pt idx="36">
                  <c:v>59</c:v>
                </c:pt>
                <c:pt idx="37">
                  <c:v>62</c:v>
                </c:pt>
                <c:pt idx="38">
                  <c:v>65</c:v>
                </c:pt>
                <c:pt idx="39">
                  <c:v>43.79</c:v>
                </c:pt>
                <c:pt idx="40">
                  <c:v>47</c:v>
                </c:pt>
                <c:pt idx="41">
                  <c:v>43</c:v>
                </c:pt>
                <c:pt idx="42">
                  <c:v>25</c:v>
                </c:pt>
                <c:pt idx="43">
                  <c:v>58.6</c:v>
                </c:pt>
                <c:pt idx="44">
                  <c:v>44</c:v>
                </c:pt>
                <c:pt idx="45">
                  <c:v>32</c:v>
                </c:pt>
                <c:pt idx="46">
                  <c:v>68</c:v>
                </c:pt>
                <c:pt idx="47">
                  <c:v>59</c:v>
                </c:pt>
                <c:pt idx="48">
                  <c:v>49</c:v>
                </c:pt>
                <c:pt idx="49">
                  <c:v>61</c:v>
                </c:pt>
                <c:pt idx="50">
                  <c:v>42</c:v>
                </c:pt>
                <c:pt idx="51">
                  <c:v>56</c:v>
                </c:pt>
                <c:pt idx="52">
                  <c:v>66.669999999999973</c:v>
                </c:pt>
                <c:pt idx="53">
                  <c:v>54</c:v>
                </c:pt>
                <c:pt idx="54">
                  <c:v>41</c:v>
                </c:pt>
                <c:pt idx="55">
                  <c:v>50.65</c:v>
                </c:pt>
                <c:pt idx="56">
                  <c:v>41.8</c:v>
                </c:pt>
                <c:pt idx="57">
                  <c:v>40.82</c:v>
                </c:pt>
                <c:pt idx="58">
                  <c:v>50</c:v>
                </c:pt>
                <c:pt idx="59">
                  <c:v>56</c:v>
                </c:pt>
                <c:pt idx="60">
                  <c:v>68.12</c:v>
                </c:pt>
                <c:pt idx="61">
                  <c:v>52.6</c:v>
                </c:pt>
                <c:pt idx="62">
                  <c:v>39.79</c:v>
                </c:pt>
                <c:pt idx="63">
                  <c:v>33.94</c:v>
                </c:pt>
                <c:pt idx="64">
                  <c:v>60</c:v>
                </c:pt>
                <c:pt idx="65">
                  <c:v>57.79</c:v>
                </c:pt>
                <c:pt idx="66">
                  <c:v>61.22</c:v>
                </c:pt>
                <c:pt idx="67">
                  <c:v>41.32</c:v>
                </c:pt>
                <c:pt idx="68">
                  <c:v>42.86</c:v>
                </c:pt>
                <c:pt idx="69">
                  <c:v>44.93</c:v>
                </c:pt>
                <c:pt idx="70">
                  <c:v>58.28</c:v>
                </c:pt>
                <c:pt idx="71">
                  <c:v>65.56</c:v>
                </c:pt>
                <c:pt idx="72">
                  <c:v>50</c:v>
                </c:pt>
              </c:numCache>
            </c:numRef>
          </c:xVal>
          <c:yVal>
            <c:numRef>
              <c:f>Foglio1!$B$2:$B$74</c:f>
              <c:numCache>
                <c:formatCode>0.00</c:formatCode>
                <c:ptCount val="73"/>
                <c:pt idx="0">
                  <c:v>6.9</c:v>
                </c:pt>
                <c:pt idx="1">
                  <c:v>15.5</c:v>
                </c:pt>
                <c:pt idx="2">
                  <c:v>20.2</c:v>
                </c:pt>
                <c:pt idx="3">
                  <c:v>11.7</c:v>
                </c:pt>
                <c:pt idx="4">
                  <c:v>1.3</c:v>
                </c:pt>
                <c:pt idx="5">
                  <c:v>6.3</c:v>
                </c:pt>
                <c:pt idx="6">
                  <c:v>8.3000000000000007</c:v>
                </c:pt>
                <c:pt idx="7">
                  <c:v>19.100000000000001</c:v>
                </c:pt>
                <c:pt idx="8">
                  <c:v>16.8</c:v>
                </c:pt>
                <c:pt idx="9">
                  <c:v>13</c:v>
                </c:pt>
                <c:pt idx="10">
                  <c:v>17.5</c:v>
                </c:pt>
                <c:pt idx="11">
                  <c:v>3.5</c:v>
                </c:pt>
                <c:pt idx="12">
                  <c:v>11.7</c:v>
                </c:pt>
                <c:pt idx="13">
                  <c:v>12.1</c:v>
                </c:pt>
                <c:pt idx="14">
                  <c:v>13.2</c:v>
                </c:pt>
                <c:pt idx="15">
                  <c:v>13.5</c:v>
                </c:pt>
                <c:pt idx="16">
                  <c:v>17.600000000000001</c:v>
                </c:pt>
                <c:pt idx="17">
                  <c:v>4.5</c:v>
                </c:pt>
                <c:pt idx="18">
                  <c:v>19</c:v>
                </c:pt>
                <c:pt idx="19">
                  <c:v>15</c:v>
                </c:pt>
                <c:pt idx="20">
                  <c:v>9.9</c:v>
                </c:pt>
                <c:pt idx="21">
                  <c:v>20.6</c:v>
                </c:pt>
                <c:pt idx="22">
                  <c:v>16.100000000000001</c:v>
                </c:pt>
                <c:pt idx="23">
                  <c:v>12.1</c:v>
                </c:pt>
                <c:pt idx="24">
                  <c:v>21.4</c:v>
                </c:pt>
                <c:pt idx="25">
                  <c:v>5.9</c:v>
                </c:pt>
                <c:pt idx="26">
                  <c:v>17.2</c:v>
                </c:pt>
                <c:pt idx="27">
                  <c:v>1.9</c:v>
                </c:pt>
                <c:pt idx="28">
                  <c:v>14.9</c:v>
                </c:pt>
                <c:pt idx="29">
                  <c:v>-0.8</c:v>
                </c:pt>
                <c:pt idx="30">
                  <c:v>0.3</c:v>
                </c:pt>
                <c:pt idx="31">
                  <c:v>21.7</c:v>
                </c:pt>
                <c:pt idx="32">
                  <c:v>12.3</c:v>
                </c:pt>
                <c:pt idx="33">
                  <c:v>16.2</c:v>
                </c:pt>
                <c:pt idx="34">
                  <c:v>21.2</c:v>
                </c:pt>
                <c:pt idx="35">
                  <c:v>11.2</c:v>
                </c:pt>
                <c:pt idx="37">
                  <c:v>14.9</c:v>
                </c:pt>
                <c:pt idx="38">
                  <c:v>9</c:v>
                </c:pt>
                <c:pt idx="39">
                  <c:v>5.7</c:v>
                </c:pt>
                <c:pt idx="40">
                  <c:v>3.8</c:v>
                </c:pt>
                <c:pt idx="41">
                  <c:v>5.0999999999999996</c:v>
                </c:pt>
                <c:pt idx="42">
                  <c:v>3.1</c:v>
                </c:pt>
                <c:pt idx="43">
                  <c:v>12.1</c:v>
                </c:pt>
                <c:pt idx="44">
                  <c:v>13.5</c:v>
                </c:pt>
                <c:pt idx="45">
                  <c:v>-5.4</c:v>
                </c:pt>
                <c:pt idx="47">
                  <c:v>15.7</c:v>
                </c:pt>
                <c:pt idx="48">
                  <c:v>9.3000000000000007</c:v>
                </c:pt>
                <c:pt idx="49">
                  <c:v>21.5</c:v>
                </c:pt>
                <c:pt idx="50">
                  <c:v>6</c:v>
                </c:pt>
                <c:pt idx="51">
                  <c:v>13.8</c:v>
                </c:pt>
                <c:pt idx="52">
                  <c:v>15.7</c:v>
                </c:pt>
                <c:pt idx="53">
                  <c:v>-5.9</c:v>
                </c:pt>
                <c:pt idx="54">
                  <c:v>8.6999999999999993</c:v>
                </c:pt>
                <c:pt idx="55">
                  <c:v>15.5</c:v>
                </c:pt>
                <c:pt idx="56">
                  <c:v>10.9</c:v>
                </c:pt>
                <c:pt idx="57">
                  <c:v>2.4</c:v>
                </c:pt>
                <c:pt idx="58">
                  <c:v>18.899999999999999</c:v>
                </c:pt>
                <c:pt idx="59">
                  <c:v>13.4</c:v>
                </c:pt>
                <c:pt idx="60">
                  <c:v>15</c:v>
                </c:pt>
                <c:pt idx="61">
                  <c:v>-5.7</c:v>
                </c:pt>
                <c:pt idx="62">
                  <c:v>5.3</c:v>
                </c:pt>
                <c:pt idx="63">
                  <c:v>11.8</c:v>
                </c:pt>
                <c:pt idx="64">
                  <c:v>13.9</c:v>
                </c:pt>
                <c:pt idx="65">
                  <c:v>20.2</c:v>
                </c:pt>
                <c:pt idx="66">
                  <c:v>15.7</c:v>
                </c:pt>
                <c:pt idx="67">
                  <c:v>0.8</c:v>
                </c:pt>
                <c:pt idx="68">
                  <c:v>8</c:v>
                </c:pt>
                <c:pt idx="69">
                  <c:v>9.3000000000000007</c:v>
                </c:pt>
                <c:pt idx="70">
                  <c:v>15.6</c:v>
                </c:pt>
                <c:pt idx="71">
                  <c:v>8.1999999999999993</c:v>
                </c:pt>
                <c:pt idx="72">
                  <c:v>15.8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896-4232-9332-3913C082DC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852790144"/>
        <c:axId val="-852775808"/>
      </c:scatterChart>
      <c:valAx>
        <c:axId val="-852790144"/>
        <c:scaling>
          <c:orientation val="minMax"/>
          <c:min val="1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 dirty="0"/>
                  <a:t>CMR-RVEF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-852775808"/>
        <c:crossesAt val="-5"/>
        <c:crossBetween val="midCat"/>
      </c:valAx>
      <c:valAx>
        <c:axId val="-85277580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1" dirty="0"/>
                  <a:t>RV-Septum LS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-85279014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rgbClr val="D5FC79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D5FC79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1-9810-459A-B4F6-E742074C5D74}"/>
              </c:ext>
            </c:extLst>
          </c:dPt>
          <c:dPt>
            <c:idx val="1"/>
            <c:invertIfNegative val="0"/>
            <c:bubble3D val="0"/>
            <c:spPr>
              <a:solidFill>
                <a:srgbClr val="D5FC79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3-9810-459A-B4F6-E742074C5D74}"/>
              </c:ext>
            </c:extLst>
          </c:dPt>
          <c:errBars>
            <c:errBarType val="plus"/>
            <c:errValType val="cust"/>
            <c:noEndCap val="0"/>
            <c:plus>
              <c:numRef>
                <c:f>Foglio1!$D$2:$D$3</c:f>
                <c:numCache>
                  <c:formatCode>General</c:formatCode>
                  <c:ptCount val="2"/>
                  <c:pt idx="0">
                    <c:v>6</c:v>
                  </c:pt>
                  <c:pt idx="1">
                    <c:v>5.8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Foglio1!$A$2:$A$3</c:f>
              <c:strCache>
                <c:ptCount val="2"/>
                <c:pt idx="0">
                  <c:v>NIF-</c:v>
                </c:pt>
                <c:pt idx="1">
                  <c:v>NIF+</c:v>
                </c:pt>
              </c:strCache>
            </c:strRef>
          </c:cat>
          <c:val>
            <c:numRef>
              <c:f>Foglio1!$B$2:$B$3</c:f>
              <c:numCache>
                <c:formatCode>General</c:formatCode>
                <c:ptCount val="2"/>
                <c:pt idx="0">
                  <c:v>20</c:v>
                </c:pt>
                <c:pt idx="1">
                  <c:v>11.9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810-459A-B4F6-E742074C5D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5"/>
        <c:overlap val="-37"/>
        <c:axId val="-878063696"/>
        <c:axId val="-794397280"/>
      </c:barChart>
      <c:catAx>
        <c:axId val="-878063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-794397280"/>
        <c:crosses val="autoZero"/>
        <c:auto val="1"/>
        <c:lblAlgn val="ctr"/>
        <c:lblOffset val="100"/>
        <c:noMultiLvlLbl val="0"/>
      </c:catAx>
      <c:valAx>
        <c:axId val="-7943972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dirty="0"/>
                  <a:t>RV-Free </a:t>
                </a:r>
                <a:r>
                  <a:rPr lang="en-US" sz="1800"/>
                  <a:t>Wall LS (%)</a:t>
                </a:r>
                <a:endParaRPr lang="en-US" sz="180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-8780636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/>
      </a:pPr>
      <a:endParaRPr lang="it-IT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Colonna1</c:v>
                </c:pt>
              </c:strCache>
            </c:strRef>
          </c:tx>
          <c:spPr>
            <a:solidFill>
              <a:srgbClr val="FFD579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errBars>
            <c:errBarType val="plus"/>
            <c:errValType val="cust"/>
            <c:noEndCap val="0"/>
            <c:plus>
              <c:numRef>
                <c:f>Foglio1!$D$2:$D$3</c:f>
                <c:numCache>
                  <c:formatCode>General</c:formatCode>
                  <c:ptCount val="2"/>
                  <c:pt idx="0">
                    <c:v>6.7</c:v>
                  </c:pt>
                  <c:pt idx="1">
                    <c:v>6.2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Foglio1!$A$2:$A$3</c:f>
              <c:strCache>
                <c:ptCount val="2"/>
                <c:pt idx="0">
                  <c:v>NIF-</c:v>
                </c:pt>
                <c:pt idx="1">
                  <c:v>NIF+</c:v>
                </c:pt>
              </c:strCache>
            </c:strRef>
          </c:cat>
          <c:val>
            <c:numRef>
              <c:f>Foglio1!$B$2:$B$3</c:f>
              <c:numCache>
                <c:formatCode>General</c:formatCode>
                <c:ptCount val="2"/>
                <c:pt idx="0">
                  <c:v>12.3</c:v>
                </c:pt>
                <c:pt idx="1">
                  <c:v>7.2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931-4FD1-9C6D-2BF1FF9AAB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5"/>
        <c:overlap val="-37"/>
        <c:axId val="-794630832"/>
        <c:axId val="-794628512"/>
      </c:barChart>
      <c:catAx>
        <c:axId val="-794630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-794628512"/>
        <c:crosses val="autoZero"/>
        <c:auto val="1"/>
        <c:lblAlgn val="ctr"/>
        <c:lblOffset val="100"/>
        <c:noMultiLvlLbl val="0"/>
      </c:catAx>
      <c:valAx>
        <c:axId val="-7946285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RV-Septum LS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-7946308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/>
      </a:pPr>
      <a:endParaRPr lang="it-IT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rgbClr val="D5FC79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D5FC79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1-9810-459A-B4F6-E742074C5D74}"/>
              </c:ext>
            </c:extLst>
          </c:dPt>
          <c:dPt>
            <c:idx val="1"/>
            <c:invertIfNegative val="0"/>
            <c:bubble3D val="0"/>
            <c:spPr>
              <a:solidFill>
                <a:srgbClr val="D5FC79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3-9810-459A-B4F6-E742074C5D74}"/>
              </c:ext>
            </c:extLst>
          </c:dPt>
          <c:errBars>
            <c:errBarType val="plus"/>
            <c:errValType val="cust"/>
            <c:noEndCap val="0"/>
            <c:plus>
              <c:numRef>
                <c:f>Foglio1!$D$2:$D$3</c:f>
                <c:numCache>
                  <c:formatCode>General</c:formatCode>
                  <c:ptCount val="2"/>
                  <c:pt idx="0">
                    <c:v>4.3</c:v>
                  </c:pt>
                  <c:pt idx="1">
                    <c:v>5.8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Foglio1!$A$2:$A$3</c:f>
              <c:strCache>
                <c:ptCount val="2"/>
                <c:pt idx="0">
                  <c:v>RVDYS-</c:v>
                </c:pt>
                <c:pt idx="1">
                  <c:v>RVDYS+</c:v>
                </c:pt>
              </c:strCache>
            </c:strRef>
          </c:cat>
          <c:val>
            <c:numRef>
              <c:f>Foglio1!$B$2:$B$3</c:f>
              <c:numCache>
                <c:formatCode>General</c:formatCode>
                <c:ptCount val="2"/>
                <c:pt idx="0">
                  <c:v>21.5</c:v>
                </c:pt>
                <c:pt idx="1">
                  <c:v>12.2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810-459A-B4F6-E742074C5D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5"/>
        <c:overlap val="-37"/>
        <c:axId val="-852747952"/>
        <c:axId val="-852745632"/>
      </c:barChart>
      <c:catAx>
        <c:axId val="-852747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-852745632"/>
        <c:crosses val="autoZero"/>
        <c:auto val="1"/>
        <c:lblAlgn val="ctr"/>
        <c:lblOffset val="100"/>
        <c:noMultiLvlLbl val="0"/>
      </c:catAx>
      <c:valAx>
        <c:axId val="-8527456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dirty="0"/>
                  <a:t>RV-Free </a:t>
                </a:r>
                <a:r>
                  <a:rPr lang="en-US" sz="1800"/>
                  <a:t>Wall LS (%)</a:t>
                </a:r>
                <a:endParaRPr lang="en-US" sz="180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-8527479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/>
      </a:pPr>
      <a:endParaRPr lang="it-IT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Colonna1</c:v>
                </c:pt>
              </c:strCache>
            </c:strRef>
          </c:tx>
          <c:spPr>
            <a:solidFill>
              <a:srgbClr val="FFD579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errBars>
            <c:errBarType val="plus"/>
            <c:errValType val="cust"/>
            <c:noEndCap val="0"/>
            <c:plus>
              <c:numRef>
                <c:f>Foglio1!$D$2:$D$3</c:f>
                <c:numCache>
                  <c:formatCode>General</c:formatCode>
                  <c:ptCount val="2"/>
                  <c:pt idx="0">
                    <c:v>6.5</c:v>
                  </c:pt>
                  <c:pt idx="1">
                    <c:v>5.9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Foglio1!$A$2:$A$3</c:f>
              <c:strCache>
                <c:ptCount val="2"/>
                <c:pt idx="0">
                  <c:v>RVDYS-</c:v>
                </c:pt>
                <c:pt idx="1">
                  <c:v>RVDYS+</c:v>
                </c:pt>
              </c:strCache>
            </c:strRef>
          </c:cat>
          <c:val>
            <c:numRef>
              <c:f>Foglio1!$B$2:$B$3</c:f>
              <c:numCache>
                <c:formatCode>General</c:formatCode>
                <c:ptCount val="2"/>
                <c:pt idx="0">
                  <c:v>13.2</c:v>
                </c:pt>
                <c:pt idx="1">
                  <c:v>7.6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931-4FD1-9C6D-2BF1FF9AAB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5"/>
        <c:overlap val="-37"/>
        <c:axId val="-853446496"/>
        <c:axId val="-853529120"/>
      </c:barChart>
      <c:catAx>
        <c:axId val="-853446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-853529120"/>
        <c:crosses val="autoZero"/>
        <c:auto val="1"/>
        <c:lblAlgn val="ctr"/>
        <c:lblOffset val="100"/>
        <c:noMultiLvlLbl val="0"/>
      </c:catAx>
      <c:valAx>
        <c:axId val="-8535291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RV-Septum LS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-8534464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/>
      </a:pPr>
      <a:endParaRPr lang="it-I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Colonna1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errBars>
            <c:errBarType val="plus"/>
            <c:errValType val="cust"/>
            <c:noEndCap val="0"/>
            <c:plus>
              <c:numRef>
                <c:f>Foglio1!$D$2:$D$3</c:f>
                <c:numCache>
                  <c:formatCode>General</c:formatCode>
                  <c:ptCount val="2"/>
                  <c:pt idx="0">
                    <c:v>2.8</c:v>
                  </c:pt>
                  <c:pt idx="1">
                    <c:v>2.2999999999999998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Foglio1!$A$2:$A$3</c:f>
              <c:strCache>
                <c:ptCount val="2"/>
                <c:pt idx="0">
                  <c:v>RVDYS-</c:v>
                </c:pt>
                <c:pt idx="1">
                  <c:v>RVDYS+</c:v>
                </c:pt>
              </c:strCache>
            </c:strRef>
          </c:cat>
          <c:val>
            <c:numRef>
              <c:f>Foglio1!$B$2:$B$3</c:f>
              <c:numCache>
                <c:formatCode>General</c:formatCode>
                <c:ptCount val="2"/>
                <c:pt idx="0">
                  <c:v>12</c:v>
                </c:pt>
                <c:pt idx="1">
                  <c:v>9.3000000000000007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931-4FD1-9C6D-2BF1FF9AAB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5"/>
        <c:overlap val="-37"/>
        <c:axId val="-878103760"/>
        <c:axId val="-878101984"/>
      </c:barChart>
      <c:catAx>
        <c:axId val="-8781037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-878101984"/>
        <c:crosses val="autoZero"/>
        <c:auto val="1"/>
        <c:lblAlgn val="ctr"/>
        <c:lblOffset val="100"/>
        <c:noMultiLvlLbl val="0"/>
      </c:catAx>
      <c:valAx>
        <c:axId val="-8781019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RV-S’ (cm/sec)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-8781037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/>
      </a:pPr>
      <a:endParaRPr lang="it-IT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Colonna1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errBars>
            <c:errBarType val="plus"/>
            <c:errValType val="cust"/>
            <c:noEndCap val="0"/>
            <c:plus>
              <c:numRef>
                <c:f>Foglio1!$D$2:$D$3</c:f>
                <c:numCache>
                  <c:formatCode>General</c:formatCode>
                  <c:ptCount val="2"/>
                  <c:pt idx="0">
                    <c:v>6.1</c:v>
                  </c:pt>
                  <c:pt idx="1">
                    <c:v>8.4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Foglio1!$A$2:$A$3</c:f>
              <c:strCache>
                <c:ptCount val="2"/>
                <c:pt idx="0">
                  <c:v>RVDYS-</c:v>
                </c:pt>
                <c:pt idx="1">
                  <c:v>RVDYS+</c:v>
                </c:pt>
              </c:strCache>
            </c:strRef>
          </c:cat>
          <c:val>
            <c:numRef>
              <c:f>Foglio1!$B$2:$B$3</c:f>
              <c:numCache>
                <c:formatCode>General</c:formatCode>
                <c:ptCount val="2"/>
                <c:pt idx="0">
                  <c:v>42.2</c:v>
                </c:pt>
                <c:pt idx="1">
                  <c:v>31.1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6F6-4B57-BDDA-288019FFFB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5"/>
        <c:overlap val="-37"/>
        <c:axId val="-878901280"/>
        <c:axId val="-878917216"/>
      </c:barChart>
      <c:catAx>
        <c:axId val="-878901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-878917216"/>
        <c:crosses val="autoZero"/>
        <c:auto val="1"/>
        <c:lblAlgn val="ctr"/>
        <c:lblOffset val="100"/>
        <c:noMultiLvlLbl val="0"/>
      </c:catAx>
      <c:valAx>
        <c:axId val="-8789172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FAC (%)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-8789012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/>
      </a:pPr>
      <a:endParaRPr lang="it-IT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rgbClr val="FFFD78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FD7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1-C383-4544-B570-6EAC4377BA04}"/>
              </c:ext>
            </c:extLst>
          </c:dPt>
          <c:dPt>
            <c:idx val="1"/>
            <c:invertIfNegative val="0"/>
            <c:bubble3D val="0"/>
            <c:spPr>
              <a:solidFill>
                <a:srgbClr val="FFFD7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3-C383-4544-B570-6EAC4377BA04}"/>
              </c:ext>
            </c:extLst>
          </c:dPt>
          <c:errBars>
            <c:errBarType val="plus"/>
            <c:errValType val="cust"/>
            <c:noEndCap val="0"/>
            <c:plus>
              <c:numRef>
                <c:f>Foglio1!$D$2:$D$3</c:f>
                <c:numCache>
                  <c:formatCode>General</c:formatCode>
                  <c:ptCount val="2"/>
                  <c:pt idx="0">
                    <c:v>3.4</c:v>
                  </c:pt>
                  <c:pt idx="1">
                    <c:v>4.2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Foglio1!$A$2:$A$3</c:f>
              <c:strCache>
                <c:ptCount val="2"/>
                <c:pt idx="0">
                  <c:v>RVDYS-</c:v>
                </c:pt>
                <c:pt idx="1">
                  <c:v>RVDYS+</c:v>
                </c:pt>
              </c:strCache>
            </c:strRef>
          </c:cat>
          <c:val>
            <c:numRef>
              <c:f>Foglio1!$B$2:$B$3</c:f>
              <c:numCache>
                <c:formatCode>General</c:formatCode>
                <c:ptCount val="2"/>
                <c:pt idx="0">
                  <c:v>21.2</c:v>
                </c:pt>
                <c:pt idx="1">
                  <c:v>13.3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383-4544-B570-6EAC4377BA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5"/>
        <c:overlap val="-37"/>
        <c:axId val="-878369856"/>
        <c:axId val="-878367536"/>
      </c:barChart>
      <c:catAx>
        <c:axId val="-878369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-878367536"/>
        <c:crosses val="autoZero"/>
        <c:auto val="1"/>
        <c:lblAlgn val="ctr"/>
        <c:lblOffset val="100"/>
        <c:noMultiLvlLbl val="0"/>
      </c:catAx>
      <c:valAx>
        <c:axId val="-878367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RV-GLS (%)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-8783698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/>
      </a:pPr>
      <a:endParaRPr lang="it-IT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Colonna1</c:v>
                </c:pt>
              </c:strCache>
            </c:strRef>
          </c:tx>
          <c:spPr>
            <a:solidFill>
              <a:srgbClr val="D5FC79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errBars>
            <c:errBarType val="plus"/>
            <c:errValType val="cust"/>
            <c:noEndCap val="0"/>
            <c:plus>
              <c:numRef>
                <c:f>Foglio1!$D$2:$D$3</c:f>
                <c:numCache>
                  <c:formatCode>General</c:formatCode>
                  <c:ptCount val="2"/>
                  <c:pt idx="0">
                    <c:v>4.3</c:v>
                  </c:pt>
                  <c:pt idx="1">
                    <c:v>5.8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Foglio1!$A$2:$A$3</c:f>
              <c:strCache>
                <c:ptCount val="2"/>
                <c:pt idx="0">
                  <c:v>RVDYS-</c:v>
                </c:pt>
                <c:pt idx="1">
                  <c:v>RVDYS+</c:v>
                </c:pt>
              </c:strCache>
            </c:strRef>
          </c:cat>
          <c:val>
            <c:numRef>
              <c:f>Foglio1!$B$2:$B$3</c:f>
              <c:numCache>
                <c:formatCode>General</c:formatCode>
                <c:ptCount val="2"/>
                <c:pt idx="0">
                  <c:v>21.5</c:v>
                </c:pt>
                <c:pt idx="1">
                  <c:v>12.3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93A-4021-9CA6-0D3BBE2982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5"/>
        <c:overlap val="-37"/>
        <c:axId val="-878952000"/>
        <c:axId val="-879711184"/>
      </c:barChart>
      <c:catAx>
        <c:axId val="-878952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-879711184"/>
        <c:crosses val="autoZero"/>
        <c:auto val="1"/>
        <c:lblAlgn val="ctr"/>
        <c:lblOffset val="100"/>
        <c:noMultiLvlLbl val="0"/>
      </c:catAx>
      <c:valAx>
        <c:axId val="-8797111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dirty="0"/>
                  <a:t>RV-FREE WALL </a:t>
                </a:r>
                <a:r>
                  <a:rPr lang="en-US" sz="1600"/>
                  <a:t>LS (%)</a:t>
                </a:r>
                <a:endParaRPr lang="en-US" sz="1600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-8789520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/>
      </a:pPr>
      <a:endParaRPr lang="it-IT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Colonna1</c:v>
                </c:pt>
              </c:strCache>
            </c:strRef>
          </c:tx>
          <c:spPr>
            <a:solidFill>
              <a:srgbClr val="FFD579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errBars>
            <c:errBarType val="plus"/>
            <c:errValType val="cust"/>
            <c:noEndCap val="0"/>
            <c:plus>
              <c:numRef>
                <c:f>Foglio1!$D$2:$D$3</c:f>
                <c:numCache>
                  <c:formatCode>General</c:formatCode>
                  <c:ptCount val="2"/>
                  <c:pt idx="0">
                    <c:v>6.5</c:v>
                  </c:pt>
                  <c:pt idx="1">
                    <c:v>5.9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Foglio1!$A$2:$A$3</c:f>
              <c:strCache>
                <c:ptCount val="2"/>
                <c:pt idx="0">
                  <c:v>RVDYS-</c:v>
                </c:pt>
                <c:pt idx="1">
                  <c:v>RVDYS+</c:v>
                </c:pt>
              </c:strCache>
            </c:strRef>
          </c:cat>
          <c:val>
            <c:numRef>
              <c:f>Foglio1!$B$2:$B$3</c:f>
              <c:numCache>
                <c:formatCode>General</c:formatCode>
                <c:ptCount val="2"/>
                <c:pt idx="0">
                  <c:v>13.2</c:v>
                </c:pt>
                <c:pt idx="1">
                  <c:v>7.6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18F-4C1F-BD94-1F1604682C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5"/>
        <c:overlap val="-37"/>
        <c:axId val="-878571360"/>
        <c:axId val="-877793280"/>
      </c:barChart>
      <c:catAx>
        <c:axId val="-878571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-877793280"/>
        <c:crosses val="autoZero"/>
        <c:auto val="1"/>
        <c:lblAlgn val="ctr"/>
        <c:lblOffset val="100"/>
        <c:noMultiLvlLbl val="0"/>
      </c:catAx>
      <c:valAx>
        <c:axId val="-8777932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/>
                  <a:t>RV-SEPTUM LS (%)</a:t>
                </a:r>
                <a:endParaRPr lang="en-US" sz="1800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-8785713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/>
      </a:pPr>
      <a:endParaRPr lang="it-IT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Valore Y 1</c:v>
                </c:pt>
              </c:strCache>
            </c:strRef>
          </c:tx>
          <c:spPr>
            <a:ln w="47625" cap="rnd">
              <a:noFill/>
              <a:round/>
            </a:ln>
            <a:effectLst/>
          </c:spPr>
          <c:marker>
            <c:symbol val="circle"/>
            <c:size val="8"/>
            <c:spPr>
              <a:solidFill>
                <a:srgbClr val="FFFF00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Foglio1!$A$2:$A$74</c:f>
              <c:numCache>
                <c:formatCode>0.00</c:formatCode>
                <c:ptCount val="73"/>
                <c:pt idx="0">
                  <c:v>37.65</c:v>
                </c:pt>
                <c:pt idx="1">
                  <c:v>58</c:v>
                </c:pt>
                <c:pt idx="2">
                  <c:v>56.48</c:v>
                </c:pt>
                <c:pt idx="3">
                  <c:v>50</c:v>
                </c:pt>
                <c:pt idx="4">
                  <c:v>25.15</c:v>
                </c:pt>
                <c:pt idx="5">
                  <c:v>66.930000000000007</c:v>
                </c:pt>
                <c:pt idx="6">
                  <c:v>50</c:v>
                </c:pt>
                <c:pt idx="7">
                  <c:v>72</c:v>
                </c:pt>
                <c:pt idx="8">
                  <c:v>62</c:v>
                </c:pt>
                <c:pt idx="9">
                  <c:v>75</c:v>
                </c:pt>
                <c:pt idx="10">
                  <c:v>49.74</c:v>
                </c:pt>
                <c:pt idx="11">
                  <c:v>50</c:v>
                </c:pt>
                <c:pt idx="12">
                  <c:v>54.78</c:v>
                </c:pt>
                <c:pt idx="13">
                  <c:v>54.17</c:v>
                </c:pt>
                <c:pt idx="14">
                  <c:v>35.549999999999997</c:v>
                </c:pt>
                <c:pt idx="15">
                  <c:v>28.62</c:v>
                </c:pt>
                <c:pt idx="16">
                  <c:v>46.84</c:v>
                </c:pt>
                <c:pt idx="17">
                  <c:v>57.97</c:v>
                </c:pt>
                <c:pt idx="18">
                  <c:v>57.38</c:v>
                </c:pt>
                <c:pt idx="19">
                  <c:v>73.28</c:v>
                </c:pt>
                <c:pt idx="20">
                  <c:v>58</c:v>
                </c:pt>
                <c:pt idx="21">
                  <c:v>64</c:v>
                </c:pt>
                <c:pt idx="22">
                  <c:v>55.94</c:v>
                </c:pt>
                <c:pt idx="23">
                  <c:v>57</c:v>
                </c:pt>
                <c:pt idx="24">
                  <c:v>50</c:v>
                </c:pt>
                <c:pt idx="25">
                  <c:v>51</c:v>
                </c:pt>
                <c:pt idx="26">
                  <c:v>49.57</c:v>
                </c:pt>
                <c:pt idx="27">
                  <c:v>29.96</c:v>
                </c:pt>
                <c:pt idx="28">
                  <c:v>65.25</c:v>
                </c:pt>
                <c:pt idx="29">
                  <c:v>22.32</c:v>
                </c:pt>
                <c:pt idx="30">
                  <c:v>50.43</c:v>
                </c:pt>
                <c:pt idx="31">
                  <c:v>64.08</c:v>
                </c:pt>
                <c:pt idx="32">
                  <c:v>55.7</c:v>
                </c:pt>
                <c:pt idx="33">
                  <c:v>53.81</c:v>
                </c:pt>
                <c:pt idx="34">
                  <c:v>60</c:v>
                </c:pt>
                <c:pt idx="35">
                  <c:v>33.33</c:v>
                </c:pt>
                <c:pt idx="36">
                  <c:v>59</c:v>
                </c:pt>
                <c:pt idx="37">
                  <c:v>62</c:v>
                </c:pt>
                <c:pt idx="38">
                  <c:v>65</c:v>
                </c:pt>
                <c:pt idx="39">
                  <c:v>43.79</c:v>
                </c:pt>
                <c:pt idx="40">
                  <c:v>47</c:v>
                </c:pt>
                <c:pt idx="41">
                  <c:v>43</c:v>
                </c:pt>
                <c:pt idx="42">
                  <c:v>25</c:v>
                </c:pt>
                <c:pt idx="43">
                  <c:v>58.6</c:v>
                </c:pt>
                <c:pt idx="44">
                  <c:v>44</c:v>
                </c:pt>
                <c:pt idx="45">
                  <c:v>32</c:v>
                </c:pt>
                <c:pt idx="46">
                  <c:v>68</c:v>
                </c:pt>
                <c:pt idx="47">
                  <c:v>59</c:v>
                </c:pt>
                <c:pt idx="48">
                  <c:v>49</c:v>
                </c:pt>
                <c:pt idx="49">
                  <c:v>61</c:v>
                </c:pt>
                <c:pt idx="50">
                  <c:v>42</c:v>
                </c:pt>
                <c:pt idx="51">
                  <c:v>56</c:v>
                </c:pt>
                <c:pt idx="52">
                  <c:v>66.669999999999973</c:v>
                </c:pt>
                <c:pt idx="53">
                  <c:v>54</c:v>
                </c:pt>
                <c:pt idx="54">
                  <c:v>41</c:v>
                </c:pt>
                <c:pt idx="55">
                  <c:v>50.65</c:v>
                </c:pt>
                <c:pt idx="56">
                  <c:v>41.8</c:v>
                </c:pt>
                <c:pt idx="57">
                  <c:v>40.82</c:v>
                </c:pt>
                <c:pt idx="58">
                  <c:v>50</c:v>
                </c:pt>
                <c:pt idx="59">
                  <c:v>56</c:v>
                </c:pt>
                <c:pt idx="60">
                  <c:v>68.12</c:v>
                </c:pt>
                <c:pt idx="61">
                  <c:v>52.6</c:v>
                </c:pt>
                <c:pt idx="62">
                  <c:v>39.79</c:v>
                </c:pt>
                <c:pt idx="63">
                  <c:v>33.94</c:v>
                </c:pt>
                <c:pt idx="64">
                  <c:v>60</c:v>
                </c:pt>
                <c:pt idx="65">
                  <c:v>57.79</c:v>
                </c:pt>
                <c:pt idx="66">
                  <c:v>61.22</c:v>
                </c:pt>
                <c:pt idx="67">
                  <c:v>41.32</c:v>
                </c:pt>
                <c:pt idx="68">
                  <c:v>42.86</c:v>
                </c:pt>
                <c:pt idx="69">
                  <c:v>44.93</c:v>
                </c:pt>
                <c:pt idx="70">
                  <c:v>58.28</c:v>
                </c:pt>
                <c:pt idx="71">
                  <c:v>65.56</c:v>
                </c:pt>
                <c:pt idx="72">
                  <c:v>50</c:v>
                </c:pt>
              </c:numCache>
            </c:numRef>
          </c:xVal>
          <c:yVal>
            <c:numRef>
              <c:f>Foglio1!$B$2:$B$74</c:f>
              <c:numCache>
                <c:formatCode>0.0</c:formatCode>
                <c:ptCount val="73"/>
                <c:pt idx="0">
                  <c:v>1.1000000000000001</c:v>
                </c:pt>
                <c:pt idx="1">
                  <c:v>2.2000000000000002</c:v>
                </c:pt>
                <c:pt idx="2">
                  <c:v>1.6</c:v>
                </c:pt>
                <c:pt idx="3">
                  <c:v>1.8</c:v>
                </c:pt>
                <c:pt idx="4">
                  <c:v>1.3</c:v>
                </c:pt>
                <c:pt idx="5">
                  <c:v>1.8</c:v>
                </c:pt>
                <c:pt idx="6">
                  <c:v>1.8</c:v>
                </c:pt>
                <c:pt idx="7">
                  <c:v>1.8</c:v>
                </c:pt>
                <c:pt idx="8">
                  <c:v>1.3</c:v>
                </c:pt>
                <c:pt idx="9">
                  <c:v>1.4</c:v>
                </c:pt>
                <c:pt idx="10">
                  <c:v>2.5</c:v>
                </c:pt>
                <c:pt idx="11">
                  <c:v>1.6</c:v>
                </c:pt>
                <c:pt idx="12">
                  <c:v>1.6</c:v>
                </c:pt>
                <c:pt idx="13">
                  <c:v>1.8</c:v>
                </c:pt>
                <c:pt idx="14">
                  <c:v>1.5</c:v>
                </c:pt>
                <c:pt idx="15">
                  <c:v>1.3</c:v>
                </c:pt>
                <c:pt idx="16">
                  <c:v>1.6</c:v>
                </c:pt>
                <c:pt idx="17">
                  <c:v>1.2</c:v>
                </c:pt>
                <c:pt idx="18">
                  <c:v>2</c:v>
                </c:pt>
                <c:pt idx="19">
                  <c:v>2</c:v>
                </c:pt>
                <c:pt idx="20">
                  <c:v>2.2999999999999998</c:v>
                </c:pt>
                <c:pt idx="21">
                  <c:v>1.7</c:v>
                </c:pt>
                <c:pt idx="22">
                  <c:v>1.7</c:v>
                </c:pt>
                <c:pt idx="23">
                  <c:v>2.9</c:v>
                </c:pt>
                <c:pt idx="24">
                  <c:v>2</c:v>
                </c:pt>
                <c:pt idx="25">
                  <c:v>1.9</c:v>
                </c:pt>
                <c:pt idx="26">
                  <c:v>1.9</c:v>
                </c:pt>
                <c:pt idx="27">
                  <c:v>1.4</c:v>
                </c:pt>
                <c:pt idx="28">
                  <c:v>2.1</c:v>
                </c:pt>
                <c:pt idx="29">
                  <c:v>1.4</c:v>
                </c:pt>
                <c:pt idx="30">
                  <c:v>1.7</c:v>
                </c:pt>
                <c:pt idx="31">
                  <c:v>1.8</c:v>
                </c:pt>
                <c:pt idx="32">
                  <c:v>2</c:v>
                </c:pt>
                <c:pt idx="33">
                  <c:v>1.6</c:v>
                </c:pt>
                <c:pt idx="34">
                  <c:v>2.8</c:v>
                </c:pt>
                <c:pt idx="35">
                  <c:v>1.4</c:v>
                </c:pt>
                <c:pt idx="36">
                  <c:v>2</c:v>
                </c:pt>
                <c:pt idx="37">
                  <c:v>1.6</c:v>
                </c:pt>
                <c:pt idx="38">
                  <c:v>2.2000000000000002</c:v>
                </c:pt>
                <c:pt idx="39">
                  <c:v>1.5</c:v>
                </c:pt>
                <c:pt idx="41">
                  <c:v>1.6</c:v>
                </c:pt>
                <c:pt idx="42">
                  <c:v>1.4</c:v>
                </c:pt>
                <c:pt idx="43">
                  <c:v>2.4</c:v>
                </c:pt>
                <c:pt idx="44">
                  <c:v>1.5</c:v>
                </c:pt>
                <c:pt idx="45">
                  <c:v>1.5</c:v>
                </c:pt>
                <c:pt idx="46">
                  <c:v>2</c:v>
                </c:pt>
                <c:pt idx="47">
                  <c:v>2.2999999999999998</c:v>
                </c:pt>
                <c:pt idx="48">
                  <c:v>1.5</c:v>
                </c:pt>
                <c:pt idx="49">
                  <c:v>1.8</c:v>
                </c:pt>
                <c:pt idx="50">
                  <c:v>1.4</c:v>
                </c:pt>
                <c:pt idx="51">
                  <c:v>2.2999999999999998</c:v>
                </c:pt>
                <c:pt idx="52">
                  <c:v>1.8</c:v>
                </c:pt>
                <c:pt idx="53">
                  <c:v>1.2</c:v>
                </c:pt>
                <c:pt idx="54">
                  <c:v>1.5</c:v>
                </c:pt>
                <c:pt idx="55">
                  <c:v>1.4</c:v>
                </c:pt>
                <c:pt idx="56">
                  <c:v>1.4</c:v>
                </c:pt>
                <c:pt idx="57">
                  <c:v>2.2999999999999998</c:v>
                </c:pt>
                <c:pt idx="59">
                  <c:v>2.2000000000000002</c:v>
                </c:pt>
                <c:pt idx="60">
                  <c:v>1.5</c:v>
                </c:pt>
                <c:pt idx="61">
                  <c:v>2.7</c:v>
                </c:pt>
                <c:pt idx="62">
                  <c:v>1.3</c:v>
                </c:pt>
                <c:pt idx="63">
                  <c:v>1.3</c:v>
                </c:pt>
                <c:pt idx="64">
                  <c:v>2.2000000000000002</c:v>
                </c:pt>
                <c:pt idx="65">
                  <c:v>2</c:v>
                </c:pt>
                <c:pt idx="66">
                  <c:v>2.2000000000000002</c:v>
                </c:pt>
                <c:pt idx="67">
                  <c:v>1.2</c:v>
                </c:pt>
                <c:pt idx="68">
                  <c:v>1.5</c:v>
                </c:pt>
                <c:pt idx="69">
                  <c:v>1.7</c:v>
                </c:pt>
                <c:pt idx="70">
                  <c:v>1.8</c:v>
                </c:pt>
                <c:pt idx="71">
                  <c:v>2</c:v>
                </c:pt>
                <c:pt idx="72">
                  <c:v>1.5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1FA-46D1-80F0-6430D598C9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876732368"/>
        <c:axId val="-876731040"/>
      </c:scatterChart>
      <c:valAx>
        <c:axId val="-876732368"/>
        <c:scaling>
          <c:orientation val="minMax"/>
          <c:min val="1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 dirty="0"/>
                  <a:t>CMR-RVEF (%)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-876731040"/>
        <c:crosses val="autoZero"/>
        <c:crossBetween val="midCat"/>
      </c:valAx>
      <c:valAx>
        <c:axId val="-876731040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1" dirty="0"/>
                  <a:t>TAPSE (cm)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0.0" sourceLinked="0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-87673236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Valore Y 1</c:v>
                </c:pt>
              </c:strCache>
            </c:strRef>
          </c:tx>
          <c:spPr>
            <a:ln w="47625" cap="rnd">
              <a:noFill/>
              <a:round/>
            </a:ln>
            <a:effectLst/>
          </c:spPr>
          <c:marker>
            <c:symbol val="circle"/>
            <c:size val="8"/>
            <c:spPr>
              <a:solidFill>
                <a:srgbClr val="FFC000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Foglio1!$A$2:$A$74</c:f>
              <c:numCache>
                <c:formatCode>0.00</c:formatCode>
                <c:ptCount val="73"/>
                <c:pt idx="0">
                  <c:v>37.65</c:v>
                </c:pt>
                <c:pt idx="1">
                  <c:v>58</c:v>
                </c:pt>
                <c:pt idx="2">
                  <c:v>56.48</c:v>
                </c:pt>
                <c:pt idx="3">
                  <c:v>50</c:v>
                </c:pt>
                <c:pt idx="4">
                  <c:v>25.15</c:v>
                </c:pt>
                <c:pt idx="5">
                  <c:v>66.930000000000007</c:v>
                </c:pt>
                <c:pt idx="6">
                  <c:v>50</c:v>
                </c:pt>
                <c:pt idx="7">
                  <c:v>72</c:v>
                </c:pt>
                <c:pt idx="8">
                  <c:v>62</c:v>
                </c:pt>
                <c:pt idx="9">
                  <c:v>75</c:v>
                </c:pt>
                <c:pt idx="10">
                  <c:v>49.74</c:v>
                </c:pt>
                <c:pt idx="11">
                  <c:v>50</c:v>
                </c:pt>
                <c:pt idx="12">
                  <c:v>54.78</c:v>
                </c:pt>
                <c:pt idx="13">
                  <c:v>54.17</c:v>
                </c:pt>
                <c:pt idx="14">
                  <c:v>35.549999999999997</c:v>
                </c:pt>
                <c:pt idx="15">
                  <c:v>28.62</c:v>
                </c:pt>
                <c:pt idx="16">
                  <c:v>46.84</c:v>
                </c:pt>
                <c:pt idx="17">
                  <c:v>57.97</c:v>
                </c:pt>
                <c:pt idx="18">
                  <c:v>57.38</c:v>
                </c:pt>
                <c:pt idx="19">
                  <c:v>73.28</c:v>
                </c:pt>
                <c:pt idx="20">
                  <c:v>58</c:v>
                </c:pt>
                <c:pt idx="21">
                  <c:v>64</c:v>
                </c:pt>
                <c:pt idx="22">
                  <c:v>55.94</c:v>
                </c:pt>
                <c:pt idx="23">
                  <c:v>57</c:v>
                </c:pt>
                <c:pt idx="24">
                  <c:v>50</c:v>
                </c:pt>
                <c:pt idx="25">
                  <c:v>51</c:v>
                </c:pt>
                <c:pt idx="26">
                  <c:v>49.57</c:v>
                </c:pt>
                <c:pt idx="27">
                  <c:v>29.96</c:v>
                </c:pt>
                <c:pt idx="28">
                  <c:v>65.25</c:v>
                </c:pt>
                <c:pt idx="29">
                  <c:v>22.32</c:v>
                </c:pt>
                <c:pt idx="30">
                  <c:v>50.43</c:v>
                </c:pt>
                <c:pt idx="31">
                  <c:v>64.08</c:v>
                </c:pt>
                <c:pt idx="32">
                  <c:v>55.7</c:v>
                </c:pt>
                <c:pt idx="33">
                  <c:v>53.81</c:v>
                </c:pt>
                <c:pt idx="34">
                  <c:v>60</c:v>
                </c:pt>
                <c:pt idx="35">
                  <c:v>33.33</c:v>
                </c:pt>
                <c:pt idx="36">
                  <c:v>59</c:v>
                </c:pt>
                <c:pt idx="37">
                  <c:v>62</c:v>
                </c:pt>
                <c:pt idx="38">
                  <c:v>65</c:v>
                </c:pt>
                <c:pt idx="39">
                  <c:v>43.79</c:v>
                </c:pt>
                <c:pt idx="40">
                  <c:v>47</c:v>
                </c:pt>
                <c:pt idx="41">
                  <c:v>43</c:v>
                </c:pt>
                <c:pt idx="42">
                  <c:v>25</c:v>
                </c:pt>
                <c:pt idx="43">
                  <c:v>58.6</c:v>
                </c:pt>
                <c:pt idx="44">
                  <c:v>44</c:v>
                </c:pt>
                <c:pt idx="45">
                  <c:v>32</c:v>
                </c:pt>
                <c:pt idx="46">
                  <c:v>68</c:v>
                </c:pt>
                <c:pt idx="47">
                  <c:v>59</c:v>
                </c:pt>
                <c:pt idx="48">
                  <c:v>49</c:v>
                </c:pt>
                <c:pt idx="49">
                  <c:v>61</c:v>
                </c:pt>
                <c:pt idx="50">
                  <c:v>42</c:v>
                </c:pt>
                <c:pt idx="51">
                  <c:v>56</c:v>
                </c:pt>
                <c:pt idx="52">
                  <c:v>66.669999999999973</c:v>
                </c:pt>
                <c:pt idx="53">
                  <c:v>54</c:v>
                </c:pt>
                <c:pt idx="54">
                  <c:v>41</c:v>
                </c:pt>
                <c:pt idx="55">
                  <c:v>50.65</c:v>
                </c:pt>
                <c:pt idx="56">
                  <c:v>41.8</c:v>
                </c:pt>
                <c:pt idx="57">
                  <c:v>40.82</c:v>
                </c:pt>
                <c:pt idx="58">
                  <c:v>50</c:v>
                </c:pt>
                <c:pt idx="59">
                  <c:v>56</c:v>
                </c:pt>
                <c:pt idx="60">
                  <c:v>68.12</c:v>
                </c:pt>
                <c:pt idx="61">
                  <c:v>52.6</c:v>
                </c:pt>
                <c:pt idx="62">
                  <c:v>39.79</c:v>
                </c:pt>
                <c:pt idx="63">
                  <c:v>33.94</c:v>
                </c:pt>
                <c:pt idx="64">
                  <c:v>60</c:v>
                </c:pt>
                <c:pt idx="65">
                  <c:v>57.79</c:v>
                </c:pt>
                <c:pt idx="66">
                  <c:v>61.22</c:v>
                </c:pt>
                <c:pt idx="67">
                  <c:v>41.32</c:v>
                </c:pt>
                <c:pt idx="68">
                  <c:v>42.86</c:v>
                </c:pt>
                <c:pt idx="69">
                  <c:v>44.93</c:v>
                </c:pt>
                <c:pt idx="70">
                  <c:v>58.28</c:v>
                </c:pt>
                <c:pt idx="71">
                  <c:v>65.56</c:v>
                </c:pt>
                <c:pt idx="72">
                  <c:v>50</c:v>
                </c:pt>
              </c:numCache>
            </c:numRef>
          </c:xVal>
          <c:yVal>
            <c:numRef>
              <c:f>Foglio1!$B$2:$B$74</c:f>
              <c:numCache>
                <c:formatCode>0.0</c:formatCode>
                <c:ptCount val="73"/>
                <c:pt idx="0">
                  <c:v>6.3</c:v>
                </c:pt>
                <c:pt idx="1">
                  <c:v>13</c:v>
                </c:pt>
                <c:pt idx="2">
                  <c:v>8.6</c:v>
                </c:pt>
                <c:pt idx="3">
                  <c:v>10.1</c:v>
                </c:pt>
                <c:pt idx="4">
                  <c:v>6.8</c:v>
                </c:pt>
                <c:pt idx="5">
                  <c:v>14.4</c:v>
                </c:pt>
                <c:pt idx="6">
                  <c:v>11</c:v>
                </c:pt>
                <c:pt idx="7">
                  <c:v>12.4</c:v>
                </c:pt>
                <c:pt idx="8">
                  <c:v>9.9</c:v>
                </c:pt>
                <c:pt idx="9">
                  <c:v>9.3000000000000007</c:v>
                </c:pt>
                <c:pt idx="10">
                  <c:v>14.8</c:v>
                </c:pt>
                <c:pt idx="11">
                  <c:v>10</c:v>
                </c:pt>
                <c:pt idx="12">
                  <c:v>11.7</c:v>
                </c:pt>
                <c:pt idx="13">
                  <c:v>16.2</c:v>
                </c:pt>
                <c:pt idx="14">
                  <c:v>7.6</c:v>
                </c:pt>
                <c:pt idx="15">
                  <c:v>8.2000000000000011</c:v>
                </c:pt>
                <c:pt idx="16">
                  <c:v>8.4</c:v>
                </c:pt>
                <c:pt idx="17">
                  <c:v>6.3</c:v>
                </c:pt>
                <c:pt idx="18">
                  <c:v>11.4</c:v>
                </c:pt>
                <c:pt idx="19">
                  <c:v>9</c:v>
                </c:pt>
                <c:pt idx="20">
                  <c:v>11.8</c:v>
                </c:pt>
                <c:pt idx="21">
                  <c:v>13</c:v>
                </c:pt>
                <c:pt idx="22">
                  <c:v>11.3</c:v>
                </c:pt>
                <c:pt idx="23">
                  <c:v>14</c:v>
                </c:pt>
                <c:pt idx="24">
                  <c:v>13.1</c:v>
                </c:pt>
                <c:pt idx="25">
                  <c:v>11.8</c:v>
                </c:pt>
                <c:pt idx="26">
                  <c:v>13</c:v>
                </c:pt>
                <c:pt idx="27">
                  <c:v>7.1</c:v>
                </c:pt>
                <c:pt idx="28">
                  <c:v>11.2</c:v>
                </c:pt>
                <c:pt idx="29">
                  <c:v>10.4</c:v>
                </c:pt>
                <c:pt idx="30">
                  <c:v>9</c:v>
                </c:pt>
                <c:pt idx="31">
                  <c:v>10.8</c:v>
                </c:pt>
                <c:pt idx="32">
                  <c:v>18</c:v>
                </c:pt>
                <c:pt idx="33">
                  <c:v>10.4</c:v>
                </c:pt>
                <c:pt idx="34">
                  <c:v>14.3</c:v>
                </c:pt>
                <c:pt idx="35">
                  <c:v>7.7</c:v>
                </c:pt>
                <c:pt idx="36">
                  <c:v>11.3</c:v>
                </c:pt>
                <c:pt idx="37">
                  <c:v>10.4</c:v>
                </c:pt>
                <c:pt idx="38">
                  <c:v>14</c:v>
                </c:pt>
                <c:pt idx="39">
                  <c:v>9.5</c:v>
                </c:pt>
                <c:pt idx="41">
                  <c:v>11.9</c:v>
                </c:pt>
                <c:pt idx="42">
                  <c:v>8.5</c:v>
                </c:pt>
                <c:pt idx="43">
                  <c:v>12.6</c:v>
                </c:pt>
                <c:pt idx="44">
                  <c:v>8.9</c:v>
                </c:pt>
                <c:pt idx="45">
                  <c:v>9</c:v>
                </c:pt>
                <c:pt idx="46">
                  <c:v>12.8</c:v>
                </c:pt>
                <c:pt idx="47">
                  <c:v>11.4</c:v>
                </c:pt>
                <c:pt idx="48">
                  <c:v>9.1</c:v>
                </c:pt>
                <c:pt idx="49">
                  <c:v>12.8</c:v>
                </c:pt>
                <c:pt idx="50">
                  <c:v>6.8</c:v>
                </c:pt>
                <c:pt idx="51">
                  <c:v>10.7</c:v>
                </c:pt>
                <c:pt idx="52">
                  <c:v>10.3</c:v>
                </c:pt>
                <c:pt idx="53">
                  <c:v>9.8000000000000007</c:v>
                </c:pt>
                <c:pt idx="54">
                  <c:v>6.5</c:v>
                </c:pt>
                <c:pt idx="55">
                  <c:v>10.9</c:v>
                </c:pt>
                <c:pt idx="56">
                  <c:v>11.3</c:v>
                </c:pt>
                <c:pt idx="57">
                  <c:v>12.8</c:v>
                </c:pt>
                <c:pt idx="58">
                  <c:v>7</c:v>
                </c:pt>
                <c:pt idx="59">
                  <c:v>13.6</c:v>
                </c:pt>
                <c:pt idx="60">
                  <c:v>9.1</c:v>
                </c:pt>
                <c:pt idx="61">
                  <c:v>14.6</c:v>
                </c:pt>
                <c:pt idx="62">
                  <c:v>7.9</c:v>
                </c:pt>
                <c:pt idx="63">
                  <c:v>8.8000000000000007</c:v>
                </c:pt>
                <c:pt idx="64">
                  <c:v>21.3</c:v>
                </c:pt>
                <c:pt idx="65">
                  <c:v>10.4</c:v>
                </c:pt>
                <c:pt idx="66">
                  <c:v>16.899999999999999</c:v>
                </c:pt>
                <c:pt idx="67">
                  <c:v>7.9</c:v>
                </c:pt>
                <c:pt idx="68">
                  <c:v>10.3</c:v>
                </c:pt>
                <c:pt idx="69">
                  <c:v>12.9</c:v>
                </c:pt>
                <c:pt idx="70">
                  <c:v>13.3</c:v>
                </c:pt>
                <c:pt idx="71">
                  <c:v>11.8</c:v>
                </c:pt>
                <c:pt idx="72">
                  <c:v>15.3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896-4232-9332-3913C082DC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853131456"/>
        <c:axId val="-853129328"/>
      </c:scatterChart>
      <c:valAx>
        <c:axId val="-853131456"/>
        <c:scaling>
          <c:orientation val="minMax"/>
          <c:min val="1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 dirty="0"/>
                  <a:t>CMR-RVEF (%)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-853129328"/>
        <c:crosses val="autoZero"/>
        <c:crossBetween val="midCat"/>
      </c:valAx>
      <c:valAx>
        <c:axId val="-85312932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1" dirty="0"/>
                  <a:t>RV-S’(cm/sec)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-85313145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Valore Y 1</c:v>
                </c:pt>
              </c:strCache>
            </c:strRef>
          </c:tx>
          <c:spPr>
            <a:ln w="47625" cap="rnd">
              <a:noFill/>
              <a:round/>
            </a:ln>
            <a:effectLst/>
          </c:spPr>
          <c:marker>
            <c:symbol val="circle"/>
            <c:size val="8"/>
            <c:spPr>
              <a:solidFill>
                <a:srgbClr val="FF7E79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Foglio1!$A$2:$A$74</c:f>
              <c:numCache>
                <c:formatCode>0.00</c:formatCode>
                <c:ptCount val="73"/>
                <c:pt idx="0">
                  <c:v>37.65</c:v>
                </c:pt>
                <c:pt idx="1">
                  <c:v>58</c:v>
                </c:pt>
                <c:pt idx="2">
                  <c:v>56.48</c:v>
                </c:pt>
                <c:pt idx="3">
                  <c:v>50</c:v>
                </c:pt>
                <c:pt idx="4">
                  <c:v>25.15</c:v>
                </c:pt>
                <c:pt idx="5">
                  <c:v>66.930000000000007</c:v>
                </c:pt>
                <c:pt idx="6">
                  <c:v>50</c:v>
                </c:pt>
                <c:pt idx="7">
                  <c:v>72</c:v>
                </c:pt>
                <c:pt idx="8">
                  <c:v>62</c:v>
                </c:pt>
                <c:pt idx="9">
                  <c:v>75</c:v>
                </c:pt>
                <c:pt idx="10">
                  <c:v>49.74</c:v>
                </c:pt>
                <c:pt idx="11">
                  <c:v>50</c:v>
                </c:pt>
                <c:pt idx="12">
                  <c:v>54.78</c:v>
                </c:pt>
                <c:pt idx="13">
                  <c:v>54.17</c:v>
                </c:pt>
                <c:pt idx="14">
                  <c:v>35.549999999999997</c:v>
                </c:pt>
                <c:pt idx="15">
                  <c:v>28.62</c:v>
                </c:pt>
                <c:pt idx="16">
                  <c:v>46.84</c:v>
                </c:pt>
                <c:pt idx="17">
                  <c:v>57.97</c:v>
                </c:pt>
                <c:pt idx="18">
                  <c:v>57.38</c:v>
                </c:pt>
                <c:pt idx="19">
                  <c:v>73.28</c:v>
                </c:pt>
                <c:pt idx="20">
                  <c:v>58</c:v>
                </c:pt>
                <c:pt idx="21">
                  <c:v>64</c:v>
                </c:pt>
                <c:pt idx="22">
                  <c:v>55.94</c:v>
                </c:pt>
                <c:pt idx="23">
                  <c:v>57</c:v>
                </c:pt>
                <c:pt idx="24">
                  <c:v>50</c:v>
                </c:pt>
                <c:pt idx="25">
                  <c:v>51</c:v>
                </c:pt>
                <c:pt idx="26">
                  <c:v>49.57</c:v>
                </c:pt>
                <c:pt idx="27">
                  <c:v>29.96</c:v>
                </c:pt>
                <c:pt idx="28">
                  <c:v>65.25</c:v>
                </c:pt>
                <c:pt idx="29">
                  <c:v>22.32</c:v>
                </c:pt>
                <c:pt idx="30">
                  <c:v>50.43</c:v>
                </c:pt>
                <c:pt idx="31">
                  <c:v>64.08</c:v>
                </c:pt>
                <c:pt idx="32">
                  <c:v>55.7</c:v>
                </c:pt>
                <c:pt idx="33">
                  <c:v>53.81</c:v>
                </c:pt>
                <c:pt idx="34">
                  <c:v>60</c:v>
                </c:pt>
                <c:pt idx="35">
                  <c:v>33.33</c:v>
                </c:pt>
                <c:pt idx="36">
                  <c:v>59</c:v>
                </c:pt>
                <c:pt idx="37">
                  <c:v>62</c:v>
                </c:pt>
                <c:pt idx="38">
                  <c:v>65</c:v>
                </c:pt>
                <c:pt idx="39">
                  <c:v>43.79</c:v>
                </c:pt>
                <c:pt idx="40">
                  <c:v>47</c:v>
                </c:pt>
                <c:pt idx="41">
                  <c:v>43</c:v>
                </c:pt>
                <c:pt idx="42">
                  <c:v>25</c:v>
                </c:pt>
                <c:pt idx="43">
                  <c:v>58.6</c:v>
                </c:pt>
                <c:pt idx="44">
                  <c:v>44</c:v>
                </c:pt>
                <c:pt idx="45">
                  <c:v>32</c:v>
                </c:pt>
                <c:pt idx="46">
                  <c:v>68</c:v>
                </c:pt>
                <c:pt idx="47">
                  <c:v>59</c:v>
                </c:pt>
                <c:pt idx="48">
                  <c:v>49</c:v>
                </c:pt>
                <c:pt idx="49">
                  <c:v>61</c:v>
                </c:pt>
                <c:pt idx="50">
                  <c:v>42</c:v>
                </c:pt>
                <c:pt idx="51">
                  <c:v>56</c:v>
                </c:pt>
                <c:pt idx="52">
                  <c:v>66.669999999999973</c:v>
                </c:pt>
                <c:pt idx="53">
                  <c:v>54</c:v>
                </c:pt>
                <c:pt idx="54">
                  <c:v>41</c:v>
                </c:pt>
                <c:pt idx="55">
                  <c:v>50.65</c:v>
                </c:pt>
                <c:pt idx="56">
                  <c:v>41.8</c:v>
                </c:pt>
                <c:pt idx="57">
                  <c:v>40.82</c:v>
                </c:pt>
                <c:pt idx="58">
                  <c:v>50</c:v>
                </c:pt>
                <c:pt idx="59">
                  <c:v>56</c:v>
                </c:pt>
                <c:pt idx="60">
                  <c:v>68.12</c:v>
                </c:pt>
                <c:pt idx="61">
                  <c:v>52.6</c:v>
                </c:pt>
                <c:pt idx="62">
                  <c:v>39.79</c:v>
                </c:pt>
                <c:pt idx="63">
                  <c:v>33.94</c:v>
                </c:pt>
                <c:pt idx="64">
                  <c:v>60</c:v>
                </c:pt>
                <c:pt idx="65">
                  <c:v>57.79</c:v>
                </c:pt>
                <c:pt idx="66">
                  <c:v>61.22</c:v>
                </c:pt>
                <c:pt idx="67">
                  <c:v>41.32</c:v>
                </c:pt>
                <c:pt idx="68">
                  <c:v>42.86</c:v>
                </c:pt>
                <c:pt idx="69">
                  <c:v>44.93</c:v>
                </c:pt>
                <c:pt idx="70">
                  <c:v>58.28</c:v>
                </c:pt>
                <c:pt idx="71">
                  <c:v>65.56</c:v>
                </c:pt>
                <c:pt idx="72">
                  <c:v>50</c:v>
                </c:pt>
              </c:numCache>
            </c:numRef>
          </c:xVal>
          <c:yVal>
            <c:numRef>
              <c:f>Foglio1!$B$2:$B$74</c:f>
              <c:numCache>
                <c:formatCode>0.00</c:formatCode>
                <c:ptCount val="73"/>
                <c:pt idx="0">
                  <c:v>20.5</c:v>
                </c:pt>
                <c:pt idx="1">
                  <c:v>43.3</c:v>
                </c:pt>
                <c:pt idx="2">
                  <c:v>41</c:v>
                </c:pt>
                <c:pt idx="3">
                  <c:v>22.3</c:v>
                </c:pt>
                <c:pt idx="4">
                  <c:v>29.5</c:v>
                </c:pt>
                <c:pt idx="5">
                  <c:v>33.6</c:v>
                </c:pt>
                <c:pt idx="6">
                  <c:v>43.5</c:v>
                </c:pt>
                <c:pt idx="7">
                  <c:v>49.7</c:v>
                </c:pt>
                <c:pt idx="8">
                  <c:v>35.9</c:v>
                </c:pt>
                <c:pt idx="9">
                  <c:v>46.6</c:v>
                </c:pt>
                <c:pt idx="10">
                  <c:v>36.200000000000003</c:v>
                </c:pt>
                <c:pt idx="11">
                  <c:v>40.6</c:v>
                </c:pt>
                <c:pt idx="12">
                  <c:v>36.700000000000003</c:v>
                </c:pt>
                <c:pt idx="13">
                  <c:v>39.299999999999997</c:v>
                </c:pt>
                <c:pt idx="14">
                  <c:v>24.9</c:v>
                </c:pt>
                <c:pt idx="15">
                  <c:v>18.8</c:v>
                </c:pt>
                <c:pt idx="16">
                  <c:v>43</c:v>
                </c:pt>
                <c:pt idx="17">
                  <c:v>46.1</c:v>
                </c:pt>
                <c:pt idx="18">
                  <c:v>61.2</c:v>
                </c:pt>
                <c:pt idx="19">
                  <c:v>52.2</c:v>
                </c:pt>
                <c:pt idx="20">
                  <c:v>40.9</c:v>
                </c:pt>
                <c:pt idx="21">
                  <c:v>39</c:v>
                </c:pt>
                <c:pt idx="22">
                  <c:v>37</c:v>
                </c:pt>
                <c:pt idx="23">
                  <c:v>41.6</c:v>
                </c:pt>
                <c:pt idx="24">
                  <c:v>42.3</c:v>
                </c:pt>
                <c:pt idx="25">
                  <c:v>42.7</c:v>
                </c:pt>
                <c:pt idx="26">
                  <c:v>28.6</c:v>
                </c:pt>
                <c:pt idx="27">
                  <c:v>21.7</c:v>
                </c:pt>
                <c:pt idx="28">
                  <c:v>44.3</c:v>
                </c:pt>
                <c:pt idx="29">
                  <c:v>28.9</c:v>
                </c:pt>
                <c:pt idx="31">
                  <c:v>43.8</c:v>
                </c:pt>
                <c:pt idx="32">
                  <c:v>44.6</c:v>
                </c:pt>
                <c:pt idx="33">
                  <c:v>37.6</c:v>
                </c:pt>
                <c:pt idx="34">
                  <c:v>54.4</c:v>
                </c:pt>
                <c:pt idx="35">
                  <c:v>35.4</c:v>
                </c:pt>
                <c:pt idx="36">
                  <c:v>44.6</c:v>
                </c:pt>
                <c:pt idx="37">
                  <c:v>38.4</c:v>
                </c:pt>
                <c:pt idx="38">
                  <c:v>42.1</c:v>
                </c:pt>
                <c:pt idx="39">
                  <c:v>36.799999999999997</c:v>
                </c:pt>
                <c:pt idx="40">
                  <c:v>28.7</c:v>
                </c:pt>
                <c:pt idx="41">
                  <c:v>20.399999999999999</c:v>
                </c:pt>
                <c:pt idx="42">
                  <c:v>31.2</c:v>
                </c:pt>
                <c:pt idx="43">
                  <c:v>37.799999999999997</c:v>
                </c:pt>
                <c:pt idx="44">
                  <c:v>41.2</c:v>
                </c:pt>
                <c:pt idx="45">
                  <c:v>18.2</c:v>
                </c:pt>
                <c:pt idx="46">
                  <c:v>44.4</c:v>
                </c:pt>
                <c:pt idx="47">
                  <c:v>43.4</c:v>
                </c:pt>
                <c:pt idx="48">
                  <c:v>29.3</c:v>
                </c:pt>
                <c:pt idx="49">
                  <c:v>43.5</c:v>
                </c:pt>
                <c:pt idx="50">
                  <c:v>27.2</c:v>
                </c:pt>
                <c:pt idx="51">
                  <c:v>41.2</c:v>
                </c:pt>
                <c:pt idx="52">
                  <c:v>42</c:v>
                </c:pt>
                <c:pt idx="53">
                  <c:v>41.2</c:v>
                </c:pt>
                <c:pt idx="54">
                  <c:v>30.8</c:v>
                </c:pt>
                <c:pt idx="55">
                  <c:v>43</c:v>
                </c:pt>
                <c:pt idx="56">
                  <c:v>36.9</c:v>
                </c:pt>
                <c:pt idx="57">
                  <c:v>45.2</c:v>
                </c:pt>
                <c:pt idx="58">
                  <c:v>37</c:v>
                </c:pt>
                <c:pt idx="59">
                  <c:v>51.6</c:v>
                </c:pt>
                <c:pt idx="60">
                  <c:v>40.200000000000003</c:v>
                </c:pt>
                <c:pt idx="61">
                  <c:v>39.5</c:v>
                </c:pt>
                <c:pt idx="62">
                  <c:v>39.5</c:v>
                </c:pt>
                <c:pt idx="63">
                  <c:v>50.3</c:v>
                </c:pt>
                <c:pt idx="64">
                  <c:v>43.8</c:v>
                </c:pt>
                <c:pt idx="65">
                  <c:v>36.9</c:v>
                </c:pt>
                <c:pt idx="66">
                  <c:v>41</c:v>
                </c:pt>
                <c:pt idx="67">
                  <c:v>33.5</c:v>
                </c:pt>
                <c:pt idx="68">
                  <c:v>24.6</c:v>
                </c:pt>
                <c:pt idx="69">
                  <c:v>27.6</c:v>
                </c:pt>
                <c:pt idx="70">
                  <c:v>52.4</c:v>
                </c:pt>
                <c:pt idx="71">
                  <c:v>38.4</c:v>
                </c:pt>
                <c:pt idx="72">
                  <c:v>40.6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831-463A-849D-8FF03F0561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875704480"/>
        <c:axId val="-853216608"/>
      </c:scatterChart>
      <c:valAx>
        <c:axId val="-875704480"/>
        <c:scaling>
          <c:orientation val="minMax"/>
          <c:min val="1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 dirty="0"/>
                  <a:t>CMR-RVEF (%)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-853216608"/>
        <c:crosses val="autoZero"/>
        <c:crossBetween val="midCat"/>
      </c:valAx>
      <c:valAx>
        <c:axId val="-85321660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1" dirty="0"/>
                  <a:t>FAC(%)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-87570448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F64AB1-F58E-384C-A90D-D758D17ED073}" type="datetimeFigureOut">
              <a:rPr lang="en-US" smtClean="0"/>
              <a:t>10/5/2018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CCCE3F-0529-E341-A033-48AC676B793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8332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CCE3F-0529-E341-A033-48AC676B793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4022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a representative case of a</a:t>
            </a:r>
            <a:r>
              <a:rPr lang="en-US" baseline="0" dirty="0"/>
              <a:t> patient enrolled in our study</a:t>
            </a:r>
            <a:r>
              <a:rPr lang="mr-IN" baseline="0" dirty="0"/>
              <a:t>…</a:t>
            </a:r>
            <a:endParaRPr lang="it-IT" baseline="0" dirty="0"/>
          </a:p>
          <a:p>
            <a:r>
              <a:rPr lang="it-IT" baseline="0" dirty="0"/>
              <a:t>CMR </a:t>
            </a:r>
            <a:r>
              <a:rPr lang="it-IT" baseline="0" dirty="0" err="1"/>
              <a:t>showed</a:t>
            </a:r>
            <a:r>
              <a:rPr lang="it-IT" baseline="0" dirty="0"/>
              <a:t> RVEF of 43% so </a:t>
            </a:r>
            <a:r>
              <a:rPr lang="it-IT" baseline="0" dirty="0" err="1"/>
              <a:t>this</a:t>
            </a:r>
            <a:r>
              <a:rPr lang="it-IT" baseline="0" dirty="0"/>
              <a:t> </a:t>
            </a:r>
            <a:r>
              <a:rPr lang="it-IT" baseline="0" dirty="0" err="1"/>
              <a:t>patient</a:t>
            </a:r>
            <a:r>
              <a:rPr lang="it-IT" baseline="0" dirty="0"/>
              <a:t> </a:t>
            </a:r>
            <a:r>
              <a:rPr lang="it-IT" baseline="0" dirty="0" err="1"/>
              <a:t>had</a:t>
            </a:r>
            <a:r>
              <a:rPr lang="it-IT" baseline="0" dirty="0"/>
              <a:t> RVDYS. </a:t>
            </a:r>
          </a:p>
          <a:p>
            <a:endParaRPr lang="it-IT" baseline="0" dirty="0"/>
          </a:p>
          <a:p>
            <a:r>
              <a:rPr lang="it-IT" baseline="0" dirty="0" err="1"/>
              <a:t>But</a:t>
            </a:r>
            <a:r>
              <a:rPr lang="it-IT" baseline="0" dirty="0"/>
              <a:t> </a:t>
            </a:r>
            <a:r>
              <a:rPr lang="it-IT" baseline="0" dirty="0" err="1"/>
              <a:t>if</a:t>
            </a:r>
            <a:r>
              <a:rPr lang="it-IT" baseline="0" dirty="0"/>
              <a:t> </a:t>
            </a:r>
            <a:r>
              <a:rPr lang="it-IT" baseline="0" dirty="0" err="1"/>
              <a:t>we</a:t>
            </a:r>
            <a:r>
              <a:rPr lang="it-IT" baseline="0" dirty="0"/>
              <a:t> </a:t>
            </a:r>
            <a:r>
              <a:rPr lang="it-IT" baseline="0" dirty="0" err="1"/>
              <a:t>assess</a:t>
            </a:r>
            <a:r>
              <a:rPr lang="it-IT" baseline="0" dirty="0"/>
              <a:t> RV </a:t>
            </a:r>
            <a:r>
              <a:rPr lang="it-IT" baseline="0" dirty="0" err="1"/>
              <a:t>function</a:t>
            </a:r>
            <a:r>
              <a:rPr lang="it-IT" baseline="0" dirty="0"/>
              <a:t> by </a:t>
            </a:r>
            <a:r>
              <a:rPr lang="it-IT" baseline="0" dirty="0" err="1"/>
              <a:t>means</a:t>
            </a:r>
            <a:r>
              <a:rPr lang="it-IT" baseline="0" dirty="0"/>
              <a:t> of </a:t>
            </a:r>
            <a:r>
              <a:rPr lang="it-IT" baseline="0" dirty="0" err="1"/>
              <a:t>conventional</a:t>
            </a:r>
            <a:r>
              <a:rPr lang="it-IT" baseline="0" dirty="0"/>
              <a:t> linear </a:t>
            </a:r>
            <a:r>
              <a:rPr lang="it-IT" baseline="0" dirty="0" err="1"/>
              <a:t>indices</a:t>
            </a:r>
            <a:r>
              <a:rPr lang="it-IT" baseline="0" dirty="0"/>
              <a:t> </a:t>
            </a:r>
            <a:r>
              <a:rPr lang="it-IT" baseline="0" dirty="0" err="1"/>
              <a:t>like</a:t>
            </a:r>
            <a:r>
              <a:rPr lang="it-IT" baseline="0" dirty="0"/>
              <a:t> TAPSE, </a:t>
            </a:r>
            <a:r>
              <a:rPr lang="it-IT" baseline="0" dirty="0" err="1"/>
              <a:t>results</a:t>
            </a:r>
            <a:r>
              <a:rPr lang="it-IT" baseline="0" dirty="0"/>
              <a:t> are in the </a:t>
            </a:r>
            <a:r>
              <a:rPr lang="it-IT" baseline="0" dirty="0" err="1"/>
              <a:t>normal</a:t>
            </a:r>
            <a:r>
              <a:rPr lang="it-IT" baseline="0" dirty="0"/>
              <a:t> </a:t>
            </a:r>
            <a:r>
              <a:rPr lang="it-IT" baseline="0" dirty="0" err="1"/>
              <a:t>range</a:t>
            </a:r>
            <a:r>
              <a:rPr lang="it-IT" baseline="0" dirty="0"/>
              <a:t> (TAPSE </a:t>
            </a:r>
            <a:r>
              <a:rPr lang="it-IT" baseline="0" dirty="0" err="1"/>
              <a:t>was</a:t>
            </a:r>
            <a:r>
              <a:rPr lang="it-IT" baseline="0" dirty="0"/>
              <a:t> 1.8 cm). </a:t>
            </a:r>
          </a:p>
          <a:p>
            <a:endParaRPr lang="it-IT" baseline="0" dirty="0"/>
          </a:p>
          <a:p>
            <a:r>
              <a:rPr lang="it-IT" baseline="0" dirty="0" err="1"/>
              <a:t>Nevertheless</a:t>
            </a:r>
            <a:r>
              <a:rPr lang="it-IT" baseline="0" dirty="0"/>
              <a:t>, </a:t>
            </a:r>
            <a:r>
              <a:rPr lang="it-IT" baseline="0" dirty="0" err="1"/>
              <a:t>when</a:t>
            </a:r>
            <a:r>
              <a:rPr lang="it-IT" baseline="0" dirty="0"/>
              <a:t> RVGLS </a:t>
            </a:r>
            <a:r>
              <a:rPr lang="it-IT" baseline="0" dirty="0" err="1"/>
              <a:t>was</a:t>
            </a:r>
            <a:r>
              <a:rPr lang="it-IT" baseline="0" dirty="0"/>
              <a:t> </a:t>
            </a:r>
            <a:r>
              <a:rPr lang="it-IT" baseline="0" dirty="0" err="1"/>
              <a:t>performed</a:t>
            </a:r>
            <a:r>
              <a:rPr lang="it-IT" baseline="0" dirty="0"/>
              <a:t>, </a:t>
            </a:r>
            <a:r>
              <a:rPr lang="it-IT" baseline="0" dirty="0" err="1"/>
              <a:t>results</a:t>
            </a:r>
            <a:r>
              <a:rPr lang="it-IT" baseline="0" dirty="0"/>
              <a:t> </a:t>
            </a:r>
            <a:r>
              <a:rPr lang="it-IT" baseline="0" dirty="0" err="1"/>
              <a:t>were</a:t>
            </a:r>
            <a:r>
              <a:rPr lang="it-IT" baseline="0" dirty="0"/>
              <a:t> </a:t>
            </a:r>
            <a:r>
              <a:rPr lang="it-IT" baseline="0" dirty="0" err="1"/>
              <a:t>consistent</a:t>
            </a:r>
            <a:r>
              <a:rPr lang="it-IT" baseline="0" dirty="0"/>
              <a:t> with CMR-RVEF (RV-GLS 13.8%), </a:t>
            </a:r>
            <a:r>
              <a:rPr lang="it-IT" baseline="0" dirty="0" err="1"/>
              <a:t>as</a:t>
            </a:r>
            <a:r>
              <a:rPr lang="it-IT" baseline="0" dirty="0"/>
              <a:t> </a:t>
            </a:r>
            <a:r>
              <a:rPr lang="it-IT" baseline="0" dirty="0" err="1"/>
              <a:t>opposed</a:t>
            </a:r>
            <a:r>
              <a:rPr lang="it-IT" baseline="0" dirty="0"/>
              <a:t> to </a:t>
            </a:r>
            <a:r>
              <a:rPr lang="it-IT" baseline="0" dirty="0" err="1"/>
              <a:t>conventiale</a:t>
            </a:r>
            <a:r>
              <a:rPr lang="it-IT" baseline="0" dirty="0"/>
              <a:t> linear </a:t>
            </a:r>
            <a:r>
              <a:rPr lang="it-IT" baseline="0" dirty="0" err="1"/>
              <a:t>indices</a:t>
            </a:r>
            <a:r>
              <a:rPr lang="it-IT" baseline="0" dirty="0"/>
              <a:t>.</a:t>
            </a:r>
          </a:p>
          <a:p>
            <a:endParaRPr lang="it-IT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MWF: yes, prior MI and prior PCI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CCE3F-0529-E341-A033-48AC676B793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7181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4034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x-none"/>
          </a:p>
        </p:txBody>
      </p:sp>
      <p:sp>
        <p:nvSpPr>
          <p:cNvPr id="44035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fld id="{329744F2-7A54-7F47-95FA-F3297E0304A9}" type="slidenum">
              <a:rPr lang="it-IT" altLang="en-US"/>
              <a:pPr/>
              <a:t>26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37479557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7106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47107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fld id="{49C2C924-7644-8042-B99B-0DA6BC7595A1}" type="slidenum">
              <a:rPr lang="it-IT" altLang="en-US"/>
              <a:pPr/>
              <a:t>28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31604066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9154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49155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fld id="{FA9E33FF-08AA-5D41-990A-B1CF110DCD34}" type="slidenum">
              <a:rPr lang="it-IT" altLang="en-US"/>
              <a:pPr/>
              <a:t>30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07753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CCE3F-0529-E341-A033-48AC676B7933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1541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begin this talk we</a:t>
            </a:r>
            <a:r>
              <a:rPr lang="en-US" baseline="0" dirty="0"/>
              <a:t> want to keep in mind that ischemic MR is known to predispose</a:t>
            </a:r>
            <a:r>
              <a:rPr lang="mr-IN" baseline="0"/>
              <a:t>…</a:t>
            </a:r>
            <a:endParaRPr lang="it-IT" baseline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CCE3F-0529-E341-A033-48AC676B793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1528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begin this talk we</a:t>
            </a:r>
            <a:r>
              <a:rPr lang="en-US" baseline="0" dirty="0"/>
              <a:t> want to keep in mind that ischemic MR is known to predispose</a:t>
            </a:r>
            <a:r>
              <a:rPr lang="mr-IN" baseline="0"/>
              <a:t>…</a:t>
            </a:r>
            <a:endParaRPr lang="it-IT" baseline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CCE3F-0529-E341-A033-48AC676B793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7150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CCE3F-0529-E341-A033-48AC676B793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6114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a representative case of a</a:t>
            </a:r>
            <a:r>
              <a:rPr lang="en-US" baseline="0" dirty="0"/>
              <a:t> patient enrolled in our study</a:t>
            </a:r>
            <a:r>
              <a:rPr lang="mr-IN" baseline="0" dirty="0"/>
              <a:t>…</a:t>
            </a:r>
            <a:endParaRPr lang="it-IT" baseline="0" dirty="0"/>
          </a:p>
          <a:p>
            <a:r>
              <a:rPr lang="it-IT" baseline="0" dirty="0"/>
              <a:t>CMR </a:t>
            </a:r>
            <a:r>
              <a:rPr lang="it-IT" baseline="0" dirty="0" err="1"/>
              <a:t>showed</a:t>
            </a:r>
            <a:r>
              <a:rPr lang="it-IT" baseline="0" dirty="0"/>
              <a:t> RVEF of 41% so </a:t>
            </a:r>
            <a:r>
              <a:rPr lang="it-IT" baseline="0" dirty="0" err="1"/>
              <a:t>this</a:t>
            </a:r>
            <a:r>
              <a:rPr lang="it-IT" baseline="0" dirty="0"/>
              <a:t> </a:t>
            </a:r>
            <a:r>
              <a:rPr lang="it-IT" baseline="0" dirty="0" err="1"/>
              <a:t>patient</a:t>
            </a:r>
            <a:r>
              <a:rPr lang="it-IT" baseline="0" dirty="0"/>
              <a:t> </a:t>
            </a:r>
            <a:r>
              <a:rPr lang="it-IT" baseline="0" dirty="0" err="1"/>
              <a:t>had</a:t>
            </a:r>
            <a:r>
              <a:rPr lang="it-IT" baseline="0" dirty="0"/>
              <a:t> RVDYS. </a:t>
            </a:r>
          </a:p>
          <a:p>
            <a:endParaRPr lang="it-IT" baseline="0" dirty="0"/>
          </a:p>
          <a:p>
            <a:r>
              <a:rPr lang="it-IT" baseline="0" dirty="0" err="1"/>
              <a:t>But</a:t>
            </a:r>
            <a:r>
              <a:rPr lang="it-IT" baseline="0" dirty="0"/>
              <a:t> </a:t>
            </a:r>
            <a:r>
              <a:rPr lang="it-IT" baseline="0" dirty="0" err="1"/>
              <a:t>if</a:t>
            </a:r>
            <a:r>
              <a:rPr lang="it-IT" baseline="0" dirty="0"/>
              <a:t> </a:t>
            </a:r>
            <a:r>
              <a:rPr lang="it-IT" baseline="0" dirty="0" err="1"/>
              <a:t>we</a:t>
            </a:r>
            <a:r>
              <a:rPr lang="it-IT" baseline="0" dirty="0"/>
              <a:t> </a:t>
            </a:r>
            <a:r>
              <a:rPr lang="it-IT" baseline="0" dirty="0" err="1"/>
              <a:t>assess</a:t>
            </a:r>
            <a:r>
              <a:rPr lang="it-IT" baseline="0" dirty="0"/>
              <a:t> RV </a:t>
            </a:r>
            <a:r>
              <a:rPr lang="it-IT" baseline="0" dirty="0" err="1"/>
              <a:t>function</a:t>
            </a:r>
            <a:r>
              <a:rPr lang="it-IT" baseline="0" dirty="0"/>
              <a:t> by </a:t>
            </a:r>
            <a:r>
              <a:rPr lang="it-IT" baseline="0" dirty="0" err="1"/>
              <a:t>means</a:t>
            </a:r>
            <a:r>
              <a:rPr lang="it-IT" baseline="0" dirty="0"/>
              <a:t> of </a:t>
            </a:r>
            <a:r>
              <a:rPr lang="it-IT" baseline="0" dirty="0" err="1"/>
              <a:t>conventional</a:t>
            </a:r>
            <a:r>
              <a:rPr lang="it-IT" baseline="0" dirty="0"/>
              <a:t> linear </a:t>
            </a:r>
            <a:r>
              <a:rPr lang="it-IT" baseline="0" dirty="0" err="1"/>
              <a:t>indices</a:t>
            </a:r>
            <a:r>
              <a:rPr lang="it-IT" baseline="0" dirty="0"/>
              <a:t> </a:t>
            </a:r>
            <a:r>
              <a:rPr lang="it-IT" baseline="0" dirty="0" err="1"/>
              <a:t>like</a:t>
            </a:r>
            <a:r>
              <a:rPr lang="it-IT" baseline="0" dirty="0"/>
              <a:t> TAPSE, </a:t>
            </a:r>
            <a:r>
              <a:rPr lang="it-IT" baseline="0" dirty="0" err="1"/>
              <a:t>results</a:t>
            </a:r>
            <a:r>
              <a:rPr lang="it-IT" baseline="0" dirty="0"/>
              <a:t> are in the </a:t>
            </a:r>
            <a:r>
              <a:rPr lang="it-IT" baseline="0" dirty="0" err="1"/>
              <a:t>normal</a:t>
            </a:r>
            <a:r>
              <a:rPr lang="it-IT" baseline="0" dirty="0"/>
              <a:t> </a:t>
            </a:r>
            <a:r>
              <a:rPr lang="it-IT" baseline="0" dirty="0" err="1"/>
              <a:t>range</a:t>
            </a:r>
            <a:r>
              <a:rPr lang="it-IT" baseline="0" dirty="0"/>
              <a:t> (TAPSE </a:t>
            </a:r>
            <a:r>
              <a:rPr lang="it-IT" baseline="0" dirty="0" err="1"/>
              <a:t>was</a:t>
            </a:r>
            <a:r>
              <a:rPr lang="it-IT" baseline="0" dirty="0"/>
              <a:t> 1.9 cm). </a:t>
            </a:r>
          </a:p>
          <a:p>
            <a:endParaRPr lang="it-IT" baseline="0" dirty="0"/>
          </a:p>
          <a:p>
            <a:r>
              <a:rPr lang="it-IT" baseline="0" dirty="0" err="1"/>
              <a:t>Nevertheless</a:t>
            </a:r>
            <a:r>
              <a:rPr lang="it-IT" baseline="0" dirty="0"/>
              <a:t>, </a:t>
            </a:r>
            <a:r>
              <a:rPr lang="it-IT" baseline="0" dirty="0" err="1"/>
              <a:t>when</a:t>
            </a:r>
            <a:r>
              <a:rPr lang="it-IT" baseline="0" dirty="0"/>
              <a:t> area-</a:t>
            </a:r>
            <a:r>
              <a:rPr lang="it-IT" baseline="0" dirty="0" err="1"/>
              <a:t>based</a:t>
            </a:r>
            <a:r>
              <a:rPr lang="it-IT" baseline="0" dirty="0"/>
              <a:t> and </a:t>
            </a:r>
            <a:r>
              <a:rPr lang="it-IT" baseline="0" dirty="0" err="1"/>
              <a:t>strain</a:t>
            </a:r>
            <a:r>
              <a:rPr lang="it-IT" baseline="0" dirty="0"/>
              <a:t> </a:t>
            </a:r>
            <a:r>
              <a:rPr lang="it-IT" baseline="0" dirty="0" err="1"/>
              <a:t>evaluations</a:t>
            </a:r>
            <a:r>
              <a:rPr lang="it-IT" baseline="0" dirty="0"/>
              <a:t> </a:t>
            </a:r>
            <a:r>
              <a:rPr lang="it-IT" baseline="0" dirty="0" err="1"/>
              <a:t>were</a:t>
            </a:r>
            <a:r>
              <a:rPr lang="it-IT" baseline="0" dirty="0"/>
              <a:t> </a:t>
            </a:r>
            <a:r>
              <a:rPr lang="it-IT" baseline="0" dirty="0" err="1"/>
              <a:t>performed</a:t>
            </a:r>
            <a:r>
              <a:rPr lang="it-IT" baseline="0" dirty="0"/>
              <a:t>, </a:t>
            </a:r>
            <a:r>
              <a:rPr lang="it-IT" baseline="0" dirty="0" err="1"/>
              <a:t>results</a:t>
            </a:r>
            <a:r>
              <a:rPr lang="it-IT" baseline="0" dirty="0"/>
              <a:t> </a:t>
            </a:r>
            <a:r>
              <a:rPr lang="it-IT" baseline="0" dirty="0" err="1"/>
              <a:t>were</a:t>
            </a:r>
            <a:r>
              <a:rPr lang="it-IT" baseline="0" dirty="0"/>
              <a:t> </a:t>
            </a:r>
            <a:r>
              <a:rPr lang="it-IT" baseline="0" dirty="0" err="1"/>
              <a:t>consistent</a:t>
            </a:r>
            <a:r>
              <a:rPr lang="it-IT" baseline="0" dirty="0"/>
              <a:t> with CMR-RVEF (FAC 21%, </a:t>
            </a:r>
            <a:r>
              <a:rPr lang="it-IT" baseline="0"/>
              <a:t>RV-GLS 15%), </a:t>
            </a:r>
            <a:r>
              <a:rPr lang="it-IT" baseline="0" dirty="0" err="1"/>
              <a:t>as</a:t>
            </a:r>
            <a:r>
              <a:rPr lang="it-IT" baseline="0" dirty="0"/>
              <a:t> </a:t>
            </a:r>
            <a:r>
              <a:rPr lang="it-IT" baseline="0" dirty="0" err="1"/>
              <a:t>opposed</a:t>
            </a:r>
            <a:r>
              <a:rPr lang="it-IT" baseline="0" dirty="0"/>
              <a:t> to </a:t>
            </a:r>
            <a:r>
              <a:rPr lang="it-IT" baseline="0" dirty="0" err="1"/>
              <a:t>conventiale</a:t>
            </a:r>
            <a:r>
              <a:rPr lang="it-IT" baseline="0" dirty="0"/>
              <a:t> linear </a:t>
            </a:r>
            <a:r>
              <a:rPr lang="it-IT" baseline="0" dirty="0" err="1"/>
              <a:t>indices</a:t>
            </a:r>
            <a:r>
              <a:rPr lang="it-IT" baseline="0" dirty="0"/>
              <a:t>.</a:t>
            </a:r>
          </a:p>
          <a:p>
            <a:endParaRPr lang="it-IT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MWF: yes, prior MI and prior PCI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CCE3F-0529-E341-A033-48AC676B793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1317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Note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this</a:t>
            </a:r>
            <a:r>
              <a:rPr lang="it-IT" dirty="0"/>
              <a:t> pattern </a:t>
            </a:r>
            <a:r>
              <a:rPr lang="it-IT" dirty="0" err="1"/>
              <a:t>spares</a:t>
            </a:r>
            <a:r>
              <a:rPr lang="it-IT" dirty="0"/>
              <a:t> the </a:t>
            </a:r>
            <a:r>
              <a:rPr lang="it-IT" dirty="0" err="1"/>
              <a:t>subendocardium</a:t>
            </a:r>
            <a:r>
              <a:rPr lang="it-IT" dirty="0"/>
              <a:t> and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localized</a:t>
            </a:r>
            <a:r>
              <a:rPr lang="it-IT" dirty="0"/>
              <a:t> in </a:t>
            </a:r>
            <a:r>
              <a:rPr lang="it-IT" dirty="0" err="1"/>
              <a:t>mid-myocardial</a:t>
            </a:r>
            <a:r>
              <a:rPr lang="it-IT" dirty="0"/>
              <a:t> </a:t>
            </a:r>
            <a:r>
              <a:rPr lang="it-IT" dirty="0" err="1"/>
              <a:t>aspect</a:t>
            </a:r>
            <a:r>
              <a:rPr lang="it-IT" dirty="0"/>
              <a:t> of the IV </a:t>
            </a:r>
            <a:r>
              <a:rPr lang="it-IT" dirty="0" err="1"/>
              <a:t>septum</a:t>
            </a:r>
            <a:r>
              <a:rPr lang="it-IT" dirty="0"/>
              <a:t> </a:t>
            </a:r>
            <a:r>
              <a:rPr lang="it-IT" dirty="0" err="1"/>
              <a:t>only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CCE3F-0529-E341-A033-48AC676B793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265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Nearly all people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CCE3F-0529-E341-A033-48AC676B793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9096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Strong, NOT EXTREMELY STRONG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CCE3F-0529-E341-A033-48AC676B793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056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err="1"/>
              <a:t>Please</a:t>
            </a:r>
            <a:r>
              <a:rPr lang="it-IT" baseline="0" dirty="0"/>
              <a:t> take a look </a:t>
            </a:r>
            <a:r>
              <a:rPr lang="it-IT" baseline="0" dirty="0" err="1"/>
              <a:t>at</a:t>
            </a:r>
            <a:r>
              <a:rPr lang="it-IT" baseline="0" dirty="0"/>
              <a:t> </a:t>
            </a:r>
            <a:r>
              <a:rPr lang="it-IT" baseline="0" dirty="0" err="1"/>
              <a:t>this</a:t>
            </a:r>
            <a:r>
              <a:rPr lang="it-IT" baseline="0" dirty="0"/>
              <a:t> </a:t>
            </a:r>
            <a:r>
              <a:rPr lang="it-IT" baseline="0" dirty="0" err="1"/>
              <a:t>picture</a:t>
            </a:r>
            <a:r>
              <a:rPr lang="it-IT" baseline="0" dirty="0"/>
              <a:t>. The </a:t>
            </a:r>
            <a:r>
              <a:rPr lang="it-IT" baseline="0" dirty="0" err="1"/>
              <a:t>arrow</a:t>
            </a:r>
            <a:r>
              <a:rPr lang="it-IT" baseline="0" dirty="0"/>
              <a:t> </a:t>
            </a:r>
            <a:r>
              <a:rPr lang="it-IT" b="1" baseline="0" dirty="0" err="1"/>
              <a:t>indicates</a:t>
            </a:r>
            <a:r>
              <a:rPr lang="it-IT" b="1" baseline="0" dirty="0"/>
              <a:t> the </a:t>
            </a:r>
            <a:r>
              <a:rPr lang="it-IT" b="1" baseline="0" dirty="0" err="1"/>
              <a:t>presence</a:t>
            </a:r>
            <a:r>
              <a:rPr lang="it-IT" b="1" baseline="0" dirty="0"/>
              <a:t> of NIF</a:t>
            </a:r>
            <a:r>
              <a:rPr lang="it-IT" baseline="0" dirty="0"/>
              <a:t>. </a:t>
            </a:r>
            <a:r>
              <a:rPr lang="it-IT" u="sng" dirty="0"/>
              <a:t>Note </a:t>
            </a:r>
            <a:r>
              <a:rPr lang="it-IT" u="sng" dirty="0" err="1"/>
              <a:t>that</a:t>
            </a:r>
            <a:r>
              <a:rPr lang="it-IT" u="sng" dirty="0"/>
              <a:t> </a:t>
            </a:r>
            <a:r>
              <a:rPr lang="it-IT" u="sng" dirty="0" err="1"/>
              <a:t>this</a:t>
            </a:r>
            <a:r>
              <a:rPr lang="it-IT" u="sng" dirty="0"/>
              <a:t> pattern </a:t>
            </a:r>
            <a:r>
              <a:rPr lang="it-IT" u="sng" dirty="0" err="1"/>
              <a:t>spares</a:t>
            </a:r>
            <a:r>
              <a:rPr lang="it-IT" u="sng" dirty="0"/>
              <a:t> the </a:t>
            </a:r>
            <a:r>
              <a:rPr lang="it-IT" u="sng" dirty="0" err="1"/>
              <a:t>subendocardium</a:t>
            </a:r>
            <a:r>
              <a:rPr lang="it-IT" dirty="0"/>
              <a:t> and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localized</a:t>
            </a:r>
            <a:r>
              <a:rPr lang="it-IT" dirty="0"/>
              <a:t> in </a:t>
            </a:r>
            <a:r>
              <a:rPr lang="it-IT" u="sng" dirty="0" err="1"/>
              <a:t>mid-myocardial</a:t>
            </a:r>
            <a:r>
              <a:rPr lang="it-IT" u="sng" dirty="0"/>
              <a:t> </a:t>
            </a:r>
            <a:r>
              <a:rPr lang="it-IT" u="sng" dirty="0" err="1"/>
              <a:t>aspect</a:t>
            </a:r>
            <a:r>
              <a:rPr lang="it-IT" u="sng" dirty="0"/>
              <a:t> of the IV </a:t>
            </a:r>
            <a:r>
              <a:rPr lang="it-IT" u="sng" dirty="0" err="1"/>
              <a:t>septum</a:t>
            </a:r>
            <a:r>
              <a:rPr lang="it-IT" u="sng" dirty="0"/>
              <a:t> </a:t>
            </a:r>
            <a:r>
              <a:rPr lang="it-IT" u="sng" dirty="0" err="1"/>
              <a:t>only</a:t>
            </a:r>
            <a:r>
              <a:rPr lang="it-IT" dirty="0"/>
              <a:t>, </a:t>
            </a:r>
            <a:r>
              <a:rPr lang="it-IT" b="1" dirty="0" err="1"/>
              <a:t>as</a:t>
            </a:r>
            <a:r>
              <a:rPr lang="it-IT" b="1" dirty="0"/>
              <a:t> </a:t>
            </a:r>
            <a:r>
              <a:rPr lang="it-IT" b="1" dirty="0" err="1"/>
              <a:t>opposed</a:t>
            </a:r>
            <a:r>
              <a:rPr lang="it-IT" b="1" dirty="0"/>
              <a:t> to</a:t>
            </a:r>
            <a:r>
              <a:rPr lang="it-IT" baseline="0" dirty="0"/>
              <a:t> post-</a:t>
            </a:r>
            <a:r>
              <a:rPr lang="it-IT" baseline="0" dirty="0" err="1"/>
              <a:t>infarction</a:t>
            </a:r>
            <a:r>
              <a:rPr lang="it-IT" baseline="0" dirty="0"/>
              <a:t> </a:t>
            </a:r>
            <a:r>
              <a:rPr lang="it-IT" baseline="0" dirty="0" err="1"/>
              <a:t>ischemic</a:t>
            </a:r>
            <a:r>
              <a:rPr lang="it-IT" baseline="0" dirty="0"/>
              <a:t> </a:t>
            </a:r>
            <a:r>
              <a:rPr lang="it-IT" baseline="0" dirty="0" err="1"/>
              <a:t>fibrosis</a:t>
            </a:r>
            <a:r>
              <a:rPr lang="it-IT" baseline="0" dirty="0"/>
              <a:t> </a:t>
            </a:r>
            <a:r>
              <a:rPr lang="it-IT" baseline="0" dirty="0" err="1"/>
              <a:t>which</a:t>
            </a:r>
            <a:r>
              <a:rPr lang="it-IT" baseline="0" dirty="0"/>
              <a:t> </a:t>
            </a:r>
            <a:r>
              <a:rPr lang="it-IT" baseline="0" dirty="0" err="1"/>
              <a:t>is</a:t>
            </a:r>
            <a:r>
              <a:rPr lang="it-IT" baseline="0" dirty="0"/>
              <a:t> </a:t>
            </a:r>
            <a:r>
              <a:rPr lang="it-IT" baseline="0" dirty="0" err="1"/>
              <a:t>tipically</a:t>
            </a:r>
            <a:r>
              <a:rPr lang="it-IT" baseline="0" dirty="0"/>
              <a:t> </a:t>
            </a:r>
            <a:r>
              <a:rPr lang="it-IT" baseline="0" dirty="0" err="1"/>
              <a:t>subendocardial</a:t>
            </a:r>
            <a:r>
              <a:rPr lang="it-IT" baseline="0" dirty="0"/>
              <a:t>, </a:t>
            </a:r>
            <a:r>
              <a:rPr lang="it-IT" baseline="0" dirty="0" err="1"/>
              <a:t>as</a:t>
            </a:r>
            <a:r>
              <a:rPr lang="it-IT" baseline="0" dirty="0"/>
              <a:t> </a:t>
            </a:r>
            <a:r>
              <a:rPr lang="it-IT" baseline="0" dirty="0" err="1"/>
              <a:t>shown</a:t>
            </a:r>
            <a:r>
              <a:rPr lang="it-IT" baseline="0" dirty="0"/>
              <a:t> by the </a:t>
            </a:r>
            <a:r>
              <a:rPr lang="it-IT" baseline="0" dirty="0" err="1"/>
              <a:t>red</a:t>
            </a:r>
            <a:r>
              <a:rPr lang="it-IT" baseline="0" dirty="0"/>
              <a:t> </a:t>
            </a:r>
            <a:r>
              <a:rPr lang="it-IT" baseline="0" dirty="0" err="1"/>
              <a:t>arrow</a:t>
            </a:r>
            <a:r>
              <a:rPr lang="it-IT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CCE3F-0529-E341-A033-48AC676B793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8610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Trascinare l'immagine su un segnaposto o fare clic sull'icona per aggiungerla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F49B70F-306F-A344-BA73-3F1CAC280E21}" type="datetimeFigureOut">
              <a:rPr lang="it-IT" altLang="x-none"/>
              <a:pPr/>
              <a:t>05/10/2018</a:t>
            </a:fld>
            <a:endParaRPr lang="it-IT" altLang="x-none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x-none" altLang="x-none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3D75B2-3BEB-7D4B-B626-1C4263502AB6}" type="slidenum">
              <a:rPr lang="it-IT" altLang="en-US"/>
              <a:pPr/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525065816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727DE84-7EA8-F542-9388-B4906A190189}" type="datetimeFigureOut">
              <a:rPr lang="it-IT" altLang="x-none"/>
              <a:pPr/>
              <a:t>05/10/2018</a:t>
            </a:fld>
            <a:endParaRPr lang="it-IT" altLang="x-none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x-none" altLang="x-none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EF9EBB-1EC9-6C47-AC42-8C52B140E340}" type="slidenum">
              <a:rPr lang="it-IT" altLang="en-US"/>
              <a:pPr/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761465811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4F58F43-F70E-9648-922B-010E57A37115}" type="datetimeFigureOut">
              <a:rPr lang="it-IT" altLang="x-none"/>
              <a:pPr/>
              <a:t>05/10/2018</a:t>
            </a:fld>
            <a:endParaRPr lang="it-IT" altLang="x-none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x-none" altLang="x-none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AF1D55-B34F-2943-9E0F-54E785AF71AA}" type="slidenum">
              <a:rPr lang="it-IT" altLang="en-US"/>
              <a:pPr/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545595258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06BB4B6-198E-AF47-BC7F-BAC7FB406B50}" type="datetimeFigureOut">
              <a:rPr lang="it-IT" altLang="x-none"/>
              <a:pPr/>
              <a:t>05/10/2018</a:t>
            </a:fld>
            <a:endParaRPr lang="it-IT" altLang="x-none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x-none" altLang="x-none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F02DC8-7C61-6447-AFAB-71A017CBEBFA}" type="slidenum">
              <a:rPr lang="it-IT" altLang="en-US"/>
              <a:pPr/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738956265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DCCB2DE-9010-7649-84FB-6BEA34198688}" type="datetimeFigureOut">
              <a:rPr lang="it-IT" altLang="x-none"/>
              <a:pPr/>
              <a:t>05/10/2018</a:t>
            </a:fld>
            <a:endParaRPr lang="it-IT" altLang="x-none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x-none" altLang="x-none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743BDF-5658-8746-9F61-3AF5F5C82C24}" type="slidenum">
              <a:rPr lang="it-IT" altLang="en-US"/>
              <a:pPr/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4226392468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1477C49-3E04-7A4E-95E6-0BF76D225647}" type="datetimeFigureOut">
              <a:rPr lang="it-IT" altLang="x-none"/>
              <a:pPr/>
              <a:t>05/10/2018</a:t>
            </a:fld>
            <a:endParaRPr lang="it-IT" altLang="x-none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x-none" altLang="x-none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9115A7-7768-3C41-BBBB-FE8E56A6FA21}" type="slidenum">
              <a:rPr lang="it-IT" altLang="en-US"/>
              <a:pPr/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15342323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66AFA72-C725-DD49-A0F9-94FED58C3968}" type="datetimeFigureOut">
              <a:rPr lang="it-IT" altLang="x-none"/>
              <a:pPr/>
              <a:t>05/10/2018</a:t>
            </a:fld>
            <a:endParaRPr lang="it-IT" altLang="x-none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x-none" altLang="x-none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B093E5-AFC7-344E-8CF1-36F80A49997D}" type="slidenum">
              <a:rPr lang="it-IT" altLang="en-US"/>
              <a:pPr/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3018798774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9B52876-BBF1-DF43-B710-B27402CDE03A}" type="datetimeFigureOut">
              <a:rPr lang="it-IT" altLang="x-none"/>
              <a:pPr/>
              <a:t>05/10/2018</a:t>
            </a:fld>
            <a:endParaRPr lang="it-IT" altLang="x-none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x-none" altLang="x-none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15184B-EC0D-E745-83D9-6BC81E95F01A}" type="slidenum">
              <a:rPr lang="it-IT" altLang="en-US"/>
              <a:pPr/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215566559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0A796DC-F8FD-EB46-99F8-F1DC09556DC7}" type="datetimeFigureOut">
              <a:rPr lang="it-IT" altLang="x-none"/>
              <a:pPr/>
              <a:t>05/10/2018</a:t>
            </a:fld>
            <a:endParaRPr lang="it-IT" altLang="x-none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x-none" altLang="x-none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908000-79B5-6A49-86D9-34EDEF76E242}" type="slidenum">
              <a:rPr lang="it-IT" altLang="en-US"/>
              <a:pPr/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373986207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4DA28D5-E029-5642-9502-14A9AFA4FC4E}" type="datetimeFigureOut">
              <a:rPr lang="it-IT" altLang="x-none"/>
              <a:pPr/>
              <a:t>05/10/2018</a:t>
            </a:fld>
            <a:endParaRPr lang="it-IT" altLang="x-none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x-none" altLang="x-none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A330CF-F97B-114B-BE7E-94EE466E282A}" type="slidenum">
              <a:rPr lang="it-IT" altLang="en-US"/>
              <a:pPr/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959821696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315D748-815D-1A4D-927E-680CE6D42C32}" type="datetimeFigureOut">
              <a:rPr lang="it-IT" altLang="x-none"/>
              <a:pPr/>
              <a:t>05/10/2018</a:t>
            </a:fld>
            <a:endParaRPr lang="it-IT" altLang="x-none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x-none" altLang="x-none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A6596B-64F2-2943-9B8F-8690DF3C7287}" type="slidenum">
              <a:rPr lang="it-IT" altLang="en-US"/>
              <a:pPr/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746526502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10/5/2018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10/5/2018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Trascinare l'immagine su un segnaposto o fare clic sull'icona per aggiungerla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10/5/2018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10/5/2018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9A76F27C-FDF0-AF40-96A0-848C33D9F907}" type="datetimeFigureOut">
              <a:rPr lang="it-IT" altLang="x-none"/>
              <a:pPr/>
              <a:t>05/10/2018</a:t>
            </a:fld>
            <a:endParaRPr lang="it-IT" altLang="x-none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</a:defRPr>
            </a:lvl1pPr>
          </a:lstStyle>
          <a:p>
            <a:endParaRPr lang="x-none" altLang="x-none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44948853-8F12-E546-84EB-2A9847373546}" type="slidenum">
              <a:rPr lang="it-IT" altLang="en-US"/>
              <a:pPr/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3017076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jww2001@med.cornell.edu" TargetMode="Externa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0.xml"/><Relationship Id="rId4" Type="http://schemas.openxmlformats.org/officeDocument/2006/relationships/chart" Target="../charts/char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4.mp4"/><Relationship Id="rId7" Type="http://schemas.openxmlformats.org/officeDocument/2006/relationships/image" Target="../media/image1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mp4"/><Relationship Id="rId9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jww2001@med.cornell.edu" TargetMode="Externa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7.png"/><Relationship Id="rId4" Type="http://schemas.openxmlformats.org/officeDocument/2006/relationships/image" Target="../media/image31.t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7.xml"/><Relationship Id="rId4" Type="http://schemas.openxmlformats.org/officeDocument/2006/relationships/chart" Target="../charts/chart1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tangolo 22">
            <a:extLst>
              <a:ext uri="{FF2B5EF4-FFF2-40B4-BE49-F238E27FC236}">
                <a16:creationId xmlns:a16="http://schemas.microsoft.com/office/drawing/2014/main" id="{FE20BFCB-03FC-9344-BCEF-DA331F54B1A9}"/>
              </a:ext>
            </a:extLst>
          </p:cNvPr>
          <p:cNvSpPr/>
          <p:nvPr/>
        </p:nvSpPr>
        <p:spPr>
          <a:xfrm>
            <a:off x="-188256" y="6411438"/>
            <a:ext cx="1474751" cy="468000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8" name="Rettangolo 17"/>
          <p:cNvSpPr/>
          <p:nvPr/>
        </p:nvSpPr>
        <p:spPr>
          <a:xfrm>
            <a:off x="2994212" y="6411438"/>
            <a:ext cx="9197788" cy="468000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pic>
        <p:nvPicPr>
          <p:cNvPr id="20" name="Immagine 1">
            <a:extLst>
              <a:ext uri="{FF2B5EF4-FFF2-40B4-BE49-F238E27FC236}">
                <a16:creationId xmlns:a16="http://schemas.microsoft.com/office/drawing/2014/main" id="{70F02A93-1A08-364D-AC62-139EF1C0174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47" t="6554" r="9090"/>
          <a:stretch>
            <a:fillRect/>
          </a:stretch>
        </p:blipFill>
        <p:spPr bwMode="auto">
          <a:xfrm>
            <a:off x="-669510" y="493484"/>
            <a:ext cx="5256021" cy="6971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0" y="-90634"/>
            <a:ext cx="12192000" cy="1771339"/>
          </a:xfrm>
        </p:spPr>
        <p:txBody>
          <a:bodyPr>
            <a:normAutofit/>
          </a:bodyPr>
          <a:lstStyle/>
          <a:p>
            <a:pPr algn="r"/>
            <a:r>
              <a:rPr lang="en-US" sz="2400" b="1" dirty="0">
                <a:solidFill>
                  <a:schemeClr val="accent5"/>
                </a:solidFill>
                <a:effectLst/>
              </a:rPr>
              <a:t>Impact of Non-Ischemic Fibrosis on </a:t>
            </a:r>
            <a:br>
              <a:rPr lang="en-US" sz="2400" b="1" dirty="0">
                <a:solidFill>
                  <a:schemeClr val="accent5"/>
                </a:solidFill>
                <a:effectLst/>
              </a:rPr>
            </a:br>
            <a:r>
              <a:rPr lang="en-US" sz="2400" b="1" dirty="0">
                <a:solidFill>
                  <a:schemeClr val="accent5"/>
                </a:solidFill>
                <a:effectLst/>
              </a:rPr>
              <a:t>Echo-evidenced Right Ventricular Function </a:t>
            </a:r>
            <a:br>
              <a:rPr lang="en-US" sz="2400" b="1" dirty="0">
                <a:solidFill>
                  <a:schemeClr val="accent5"/>
                </a:solidFill>
                <a:effectLst/>
              </a:rPr>
            </a:br>
            <a:r>
              <a:rPr lang="en-US" sz="2400" b="1" dirty="0">
                <a:solidFill>
                  <a:schemeClr val="accent5"/>
                </a:solidFill>
                <a:effectLst/>
              </a:rPr>
              <a:t>among Patients with Ischemic Mitral Regurgitation</a:t>
            </a:r>
            <a:endParaRPr lang="en-US" sz="2400" dirty="0">
              <a:solidFill>
                <a:schemeClr val="accent5"/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120984" y="2840800"/>
            <a:ext cx="9982033" cy="596200"/>
          </a:xfrm>
          <a:ln>
            <a:noFill/>
          </a:ln>
        </p:spPr>
        <p:txBody>
          <a:bodyPr>
            <a:no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en-US" altLang="x-none" sz="2000" b="1" dirty="0">
                <a:solidFill>
                  <a:schemeClr val="tx1"/>
                </a:solidFill>
                <a:ea typeface="Times New Roman" charset="0"/>
                <a:cs typeface="Times New Roman" charset="0"/>
              </a:rPr>
              <a:t>Di Franco Antonino, MD</a:t>
            </a:r>
          </a:p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chemeClr val="tx2">
                    <a:lumMod val="90000"/>
                  </a:schemeClr>
                </a:solidFill>
                <a:latin typeface="+mj-lt"/>
              </a:rPr>
              <a:t>Postdoctoral Associate in Medicine - Dept. of Cardiology</a:t>
            </a:r>
          </a:p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chemeClr val="tx2">
                    <a:lumMod val="90000"/>
                  </a:schemeClr>
                </a:solidFill>
                <a:latin typeface="+mj-lt"/>
              </a:rPr>
              <a:t>Advanced Cardiovascular Imaging Program</a:t>
            </a:r>
            <a:endParaRPr lang="en-US" sz="1800" b="1" dirty="0">
              <a:solidFill>
                <a:schemeClr val="tx2">
                  <a:lumMod val="90000"/>
                </a:schemeClr>
              </a:solidFill>
              <a:latin typeface="+mj-lt"/>
            </a:endParaRPr>
          </a:p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FFC000"/>
                </a:solidFill>
                <a:latin typeface="+mj-lt"/>
              </a:rPr>
              <a:t>Weill Cornell Medicine | New York-Presbyterian Hospital</a:t>
            </a:r>
            <a:endParaRPr lang="en-US" sz="1600" dirty="0">
              <a:solidFill>
                <a:srgbClr val="FFC000"/>
              </a:solidFill>
              <a:latin typeface="+mj-lt"/>
            </a:endParaRPr>
          </a:p>
          <a:p>
            <a:pPr algn="r"/>
            <a:endParaRPr lang="en-US" sz="1800" dirty="0">
              <a:solidFill>
                <a:schemeClr val="tx1"/>
              </a:solidFill>
            </a:endParaRPr>
          </a:p>
        </p:txBody>
      </p:sp>
      <p:cxnSp>
        <p:nvCxnSpPr>
          <p:cNvPr id="5" name="Connettore 1 4"/>
          <p:cNvCxnSpPr/>
          <p:nvPr/>
        </p:nvCxnSpPr>
        <p:spPr>
          <a:xfrm>
            <a:off x="3620528" y="1681592"/>
            <a:ext cx="8460000" cy="13627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ottotitolo 2"/>
          <p:cNvSpPr txBox="1">
            <a:spLocks/>
          </p:cNvSpPr>
          <p:nvPr/>
        </p:nvSpPr>
        <p:spPr>
          <a:xfrm>
            <a:off x="9671817" y="4362499"/>
            <a:ext cx="2398765" cy="38349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2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8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6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4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4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it-IT" altLang="x-none" sz="1400" dirty="0">
                <a:solidFill>
                  <a:schemeClr val="tx1"/>
                </a:solidFill>
                <a:ea typeface="Times New Roman" charset="0"/>
                <a:cs typeface="Times New Roman" charset="0"/>
              </a:rPr>
              <a:t>DISCLOSURES: NONE</a:t>
            </a:r>
            <a:endParaRPr lang="en-US" altLang="x-none" sz="1400" dirty="0">
              <a:solidFill>
                <a:schemeClr val="tx1"/>
              </a:solidFill>
            </a:endParaRPr>
          </a:p>
          <a:p>
            <a:pPr algn="r"/>
            <a:endParaRPr lang="en-US" sz="1400" dirty="0">
              <a:solidFill>
                <a:schemeClr val="tx1"/>
              </a:solidFill>
            </a:endParaRPr>
          </a:p>
        </p:txBody>
      </p:sp>
      <p:grpSp>
        <p:nvGrpSpPr>
          <p:cNvPr id="6" name="Gruppo 14"/>
          <p:cNvGrpSpPr>
            <a:grpSpLocks noChangeAspect="1"/>
          </p:cNvGrpSpPr>
          <p:nvPr/>
        </p:nvGrpSpPr>
        <p:grpSpPr bwMode="auto">
          <a:xfrm>
            <a:off x="10486275" y="6451156"/>
            <a:ext cx="1481396" cy="396000"/>
            <a:chOff x="6800480" y="1296056"/>
            <a:chExt cx="2276959" cy="620776"/>
          </a:xfrm>
        </p:grpSpPr>
        <p:pic>
          <p:nvPicPr>
            <p:cNvPr id="7" name="Picture 10" descr="http://images.med.cornell.edu/body/dean/2015/10_02_15logolg.jp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531"/>
            <a:stretch>
              <a:fillRect/>
            </a:stretch>
          </p:blipFill>
          <p:spPr bwMode="auto">
            <a:xfrm>
              <a:off x="7433540" y="1311920"/>
              <a:ext cx="1643899" cy="5184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4" descr="http://images.med.cornell.edu/body/dean/2015/10_02_15logolg.jpg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800" b="58078"/>
            <a:stretch>
              <a:fillRect/>
            </a:stretch>
          </p:blipFill>
          <p:spPr bwMode="auto">
            <a:xfrm>
              <a:off x="6800480" y="1296056"/>
              <a:ext cx="620776" cy="620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Rettangolo 8">
            <a:extLst>
              <a:ext uri="{FF2B5EF4-FFF2-40B4-BE49-F238E27FC236}">
                <a16:creationId xmlns:a16="http://schemas.microsoft.com/office/drawing/2014/main" id="{39666FAC-B26C-694E-A689-ADB34E7FAD08}"/>
              </a:ext>
            </a:extLst>
          </p:cNvPr>
          <p:cNvSpPr/>
          <p:nvPr/>
        </p:nvSpPr>
        <p:spPr>
          <a:xfrm>
            <a:off x="5999704" y="4957245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1200" dirty="0"/>
              <a:t>525 East 68</a:t>
            </a:r>
            <a:r>
              <a:rPr lang="en-US" sz="1200" baseline="30000" dirty="0"/>
              <a:t>th</a:t>
            </a:r>
            <a:r>
              <a:rPr lang="en-US" sz="1200" dirty="0"/>
              <a:t> Street</a:t>
            </a:r>
            <a:endParaRPr lang="it-IT" sz="1200" dirty="0"/>
          </a:p>
          <a:p>
            <a:pPr algn="r"/>
            <a:r>
              <a:rPr lang="en-US" sz="1200" dirty="0"/>
              <a:t>New York, NY 10021</a:t>
            </a:r>
            <a:endParaRPr lang="it-IT" sz="1200" dirty="0"/>
          </a:p>
          <a:p>
            <a:pPr algn="r"/>
            <a:r>
              <a:rPr lang="fr-FR" sz="1200" dirty="0"/>
              <a:t>Phone: (646) 962-4733, </a:t>
            </a:r>
          </a:p>
          <a:p>
            <a:pPr algn="r"/>
            <a:r>
              <a:rPr lang="fr-FR" sz="1200" dirty="0"/>
              <a:t>Fax: (212) 746-8561</a:t>
            </a:r>
            <a:endParaRPr lang="it-IT" sz="1200" dirty="0"/>
          </a:p>
          <a:p>
            <a:pPr algn="r"/>
            <a:r>
              <a:rPr lang="fr-FR" sz="1200" u="sng" dirty="0">
                <a:solidFill>
                  <a:schemeClr val="tx1">
                    <a:lumMod val="95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and2052@med.cornell.edu</a:t>
            </a:r>
            <a:endParaRPr lang="it-IT" sz="1200" dirty="0">
              <a:solidFill>
                <a:schemeClr val="tx1">
                  <a:lumMod val="95000"/>
                </a:schemeClr>
              </a:solidFill>
            </a:endParaRPr>
          </a:p>
        </p:txBody>
      </p:sp>
      <p:cxnSp>
        <p:nvCxnSpPr>
          <p:cNvPr id="22" name="Connettore 1 21">
            <a:extLst>
              <a:ext uri="{FF2B5EF4-FFF2-40B4-BE49-F238E27FC236}">
                <a16:creationId xmlns:a16="http://schemas.microsoft.com/office/drawing/2014/main" id="{DD8559C4-1320-3F41-A58E-762D2A48B7E6}"/>
              </a:ext>
            </a:extLst>
          </p:cNvPr>
          <p:cNvCxnSpPr/>
          <p:nvPr/>
        </p:nvCxnSpPr>
        <p:spPr>
          <a:xfrm>
            <a:off x="3620528" y="474115"/>
            <a:ext cx="8460000" cy="13627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934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audry gls 15.02_kVObqj.mp4">
            <a:hlinkClick r:id="" action="ppaction://media"/>
            <a:extLst>
              <a:ext uri="{FF2B5EF4-FFF2-40B4-BE49-F238E27FC236}">
                <a16:creationId xmlns:a16="http://schemas.microsoft.com/office/drawing/2014/main" id="{08B10F03-AF9E-AC4C-99A0-FEF8A5B27F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72357" y="1212916"/>
            <a:ext cx="6647286" cy="5061028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cxnSp>
        <p:nvCxnSpPr>
          <p:cNvPr id="5" name="Connettore 1 4">
            <a:extLst>
              <a:ext uri="{FF2B5EF4-FFF2-40B4-BE49-F238E27FC236}">
                <a16:creationId xmlns:a16="http://schemas.microsoft.com/office/drawing/2014/main" id="{1D7CD2A7-5C76-B941-9E96-388C14A00850}"/>
              </a:ext>
            </a:extLst>
          </p:cNvPr>
          <p:cNvCxnSpPr/>
          <p:nvPr/>
        </p:nvCxnSpPr>
        <p:spPr>
          <a:xfrm>
            <a:off x="210000" y="777240"/>
            <a:ext cx="11772000" cy="0"/>
          </a:xfrm>
          <a:prstGeom prst="line">
            <a:avLst/>
          </a:prstGeom>
          <a:ln w="38100"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olo 1">
            <a:extLst>
              <a:ext uri="{FF2B5EF4-FFF2-40B4-BE49-F238E27FC236}">
                <a16:creationId xmlns:a16="http://schemas.microsoft.com/office/drawing/2014/main" id="{5B5E2402-5E9D-CA41-9428-74C01EDBE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623" y="112647"/>
            <a:ext cx="3211926" cy="742122"/>
          </a:xfrm>
        </p:spPr>
        <p:txBody>
          <a:bodyPr/>
          <a:lstStyle/>
          <a:p>
            <a:r>
              <a:rPr lang="en-US" b="1" dirty="0">
                <a:solidFill>
                  <a:schemeClr val="accent4"/>
                </a:solidFill>
              </a:rPr>
              <a:t>METHODS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316C3992-7889-DE4C-912B-02D077CEEF16}"/>
              </a:ext>
            </a:extLst>
          </p:cNvPr>
          <p:cNvSpPr/>
          <p:nvPr/>
        </p:nvSpPr>
        <p:spPr>
          <a:xfrm>
            <a:off x="4672041" y="953233"/>
            <a:ext cx="2847918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tx2"/>
                </a:solidFill>
                <a:sym typeface="Wingdings"/>
              </a:rPr>
              <a:t>RV-GLS</a:t>
            </a:r>
            <a:r>
              <a:rPr lang="en-US" sz="2800" b="1">
                <a:solidFill>
                  <a:schemeClr val="tx2"/>
                </a:solidFill>
                <a:sym typeface="Wingdings"/>
              </a:rPr>
              <a:t>: 15.0%</a:t>
            </a:r>
            <a:endParaRPr lang="en-US" sz="2800" b="1" dirty="0">
              <a:solidFill>
                <a:schemeClr val="tx2"/>
              </a:solidFill>
            </a:endParaRPr>
          </a:p>
        </p:txBody>
      </p:sp>
      <p:sp>
        <p:nvSpPr>
          <p:cNvPr id="2" name="Freccia destra 1">
            <a:extLst>
              <a:ext uri="{FF2B5EF4-FFF2-40B4-BE49-F238E27FC236}">
                <a16:creationId xmlns:a16="http://schemas.microsoft.com/office/drawing/2014/main" id="{C62E917D-07F9-FB44-B6D3-AB77902C1411}"/>
              </a:ext>
            </a:extLst>
          </p:cNvPr>
          <p:cNvSpPr/>
          <p:nvPr/>
        </p:nvSpPr>
        <p:spPr>
          <a:xfrm rot="1467980">
            <a:off x="5030953" y="2446048"/>
            <a:ext cx="545875" cy="482727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ccia destra 7">
            <a:extLst>
              <a:ext uri="{FF2B5EF4-FFF2-40B4-BE49-F238E27FC236}">
                <a16:creationId xmlns:a16="http://schemas.microsoft.com/office/drawing/2014/main" id="{A5E3EBAD-CA7E-DE40-91B4-FEF2529329A2}"/>
              </a:ext>
            </a:extLst>
          </p:cNvPr>
          <p:cNvSpPr/>
          <p:nvPr/>
        </p:nvSpPr>
        <p:spPr>
          <a:xfrm rot="1467980">
            <a:off x="4470823" y="3338793"/>
            <a:ext cx="545875" cy="482727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ccia destra 8">
            <a:extLst>
              <a:ext uri="{FF2B5EF4-FFF2-40B4-BE49-F238E27FC236}">
                <a16:creationId xmlns:a16="http://schemas.microsoft.com/office/drawing/2014/main" id="{79418A62-2842-134A-88C5-8347006C3E41}"/>
              </a:ext>
            </a:extLst>
          </p:cNvPr>
          <p:cNvSpPr/>
          <p:nvPr/>
        </p:nvSpPr>
        <p:spPr>
          <a:xfrm rot="1467980">
            <a:off x="4637739" y="2830041"/>
            <a:ext cx="545875" cy="482727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ccia destra 9">
            <a:extLst>
              <a:ext uri="{FF2B5EF4-FFF2-40B4-BE49-F238E27FC236}">
                <a16:creationId xmlns:a16="http://schemas.microsoft.com/office/drawing/2014/main" id="{A18C0EE0-112A-6A47-9C25-77B0B9134FD6}"/>
              </a:ext>
            </a:extLst>
          </p:cNvPr>
          <p:cNvSpPr/>
          <p:nvPr/>
        </p:nvSpPr>
        <p:spPr>
          <a:xfrm rot="9199134">
            <a:off x="5963447" y="2343960"/>
            <a:ext cx="545875" cy="482727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ccia destra 10">
            <a:extLst>
              <a:ext uri="{FF2B5EF4-FFF2-40B4-BE49-F238E27FC236}">
                <a16:creationId xmlns:a16="http://schemas.microsoft.com/office/drawing/2014/main" id="{18BC5578-7208-BE42-A7C1-BBE822EBFB8E}"/>
              </a:ext>
            </a:extLst>
          </p:cNvPr>
          <p:cNvSpPr/>
          <p:nvPr/>
        </p:nvSpPr>
        <p:spPr>
          <a:xfrm rot="9199134">
            <a:off x="5896831" y="2843488"/>
            <a:ext cx="545875" cy="482727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ccia destra 11">
            <a:extLst>
              <a:ext uri="{FF2B5EF4-FFF2-40B4-BE49-F238E27FC236}">
                <a16:creationId xmlns:a16="http://schemas.microsoft.com/office/drawing/2014/main" id="{4900E4CC-BC66-1C4A-82B5-C370B5E472A8}"/>
              </a:ext>
            </a:extLst>
          </p:cNvPr>
          <p:cNvSpPr/>
          <p:nvPr/>
        </p:nvSpPr>
        <p:spPr>
          <a:xfrm rot="9199134">
            <a:off x="5946533" y="3318142"/>
            <a:ext cx="545875" cy="482727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59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4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1 3"/>
          <p:cNvCxnSpPr/>
          <p:nvPr/>
        </p:nvCxnSpPr>
        <p:spPr>
          <a:xfrm>
            <a:off x="210000" y="777240"/>
            <a:ext cx="11772000" cy="0"/>
          </a:xfrm>
          <a:prstGeom prst="line">
            <a:avLst/>
          </a:prstGeom>
          <a:ln w="38100"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127623" y="112647"/>
            <a:ext cx="3211926" cy="742122"/>
          </a:xfrm>
        </p:spPr>
        <p:txBody>
          <a:bodyPr/>
          <a:lstStyle/>
          <a:p>
            <a:r>
              <a:rPr lang="en-US" b="1" dirty="0">
                <a:solidFill>
                  <a:schemeClr val="accent4"/>
                </a:solidFill>
              </a:rPr>
              <a:t>METHODS</a:t>
            </a:r>
          </a:p>
        </p:txBody>
      </p:sp>
      <p:sp>
        <p:nvSpPr>
          <p:cNvPr id="6" name="Segnaposto contenuto 2"/>
          <p:cNvSpPr>
            <a:spLocks noGrp="1"/>
          </p:cNvSpPr>
          <p:nvPr>
            <p:ph idx="1"/>
          </p:nvPr>
        </p:nvSpPr>
        <p:spPr>
          <a:xfrm>
            <a:off x="127623" y="1813590"/>
            <a:ext cx="5799648" cy="1087011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en-US" sz="1800" b="1" dirty="0">
                <a:solidFill>
                  <a:srgbClr val="73FDD6"/>
                </a:solidFill>
                <a:effectLst/>
              </a:rPr>
              <a:t>RVdys </a:t>
            </a:r>
            <a:r>
              <a:rPr lang="en-US" sz="1800" b="1" dirty="0">
                <a:solidFill>
                  <a:schemeClr val="tx2"/>
                </a:solidFill>
                <a:effectLst/>
              </a:rPr>
              <a:t>assessed both as a continuous variable (RVEF) as well as using a binary cutoff of EF&lt; 50%</a:t>
            </a:r>
          </a:p>
        </p:txBody>
      </p:sp>
      <p:cxnSp>
        <p:nvCxnSpPr>
          <p:cNvPr id="3" name="Connettore 1 2"/>
          <p:cNvCxnSpPr/>
          <p:nvPr/>
        </p:nvCxnSpPr>
        <p:spPr>
          <a:xfrm>
            <a:off x="6081010" y="2157195"/>
            <a:ext cx="29981" cy="4428000"/>
          </a:xfrm>
          <a:prstGeom prst="line">
            <a:avLst/>
          </a:prstGeom>
          <a:ln w="57150">
            <a:solidFill>
              <a:schemeClr val="tx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653458" y="975514"/>
            <a:ext cx="108850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2"/>
                </a:solidFill>
              </a:rPr>
              <a:t>CMR was used as the reference standard for </a:t>
            </a:r>
          </a:p>
          <a:p>
            <a:pPr algn="ctr"/>
            <a:r>
              <a:rPr lang="en-US" sz="2800" b="1" dirty="0">
                <a:solidFill>
                  <a:srgbClr val="73FDD6"/>
                </a:solidFill>
              </a:rPr>
              <a:t>RV</a:t>
            </a:r>
            <a:r>
              <a:rPr lang="en-US" sz="2800" b="1" baseline="-25000" dirty="0">
                <a:solidFill>
                  <a:srgbClr val="73FDD6"/>
                </a:solidFill>
              </a:rPr>
              <a:t>DYS</a:t>
            </a:r>
            <a:r>
              <a:rPr lang="en-US" sz="2800" b="1" dirty="0">
                <a:solidFill>
                  <a:schemeClr val="accent5"/>
                </a:solidFill>
              </a:rPr>
              <a:t> </a:t>
            </a:r>
            <a:r>
              <a:rPr lang="en-US" sz="2800" b="1" dirty="0">
                <a:solidFill>
                  <a:schemeClr val="tx2"/>
                </a:solidFill>
              </a:rPr>
              <a:t>and</a:t>
            </a:r>
            <a:r>
              <a:rPr lang="en-US" sz="2800" b="1" dirty="0">
                <a:solidFill>
                  <a:schemeClr val="accent5"/>
                </a:solidFill>
              </a:rPr>
              <a:t> </a:t>
            </a:r>
            <a:r>
              <a:rPr lang="en-US" sz="2800" b="1" dirty="0">
                <a:solidFill>
                  <a:srgbClr val="FFC000"/>
                </a:solidFill>
              </a:rPr>
              <a:t>tissue remodeling</a:t>
            </a:r>
          </a:p>
        </p:txBody>
      </p:sp>
      <p:pic>
        <p:nvPicPr>
          <p:cNvPr id="9" name="Neal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38808" y="3247936"/>
            <a:ext cx="3251200" cy="3251200"/>
          </a:xfrm>
          <a:prstGeom prst="rect">
            <a:avLst/>
          </a:prstGeom>
          <a:ln w="28575">
            <a:solidFill>
              <a:schemeClr val="tx2">
                <a:lumMod val="90000"/>
              </a:schemeClr>
            </a:solidFill>
          </a:ln>
        </p:spPr>
      </p:pic>
      <p:sp>
        <p:nvSpPr>
          <p:cNvPr id="11" name="Segnaposto contenuto 2"/>
          <p:cNvSpPr txBox="1">
            <a:spLocks/>
          </p:cNvSpPr>
          <p:nvPr/>
        </p:nvSpPr>
        <p:spPr>
          <a:xfrm>
            <a:off x="6400407" y="2222915"/>
            <a:ext cx="5673570" cy="10870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en-US" sz="1800" b="1" dirty="0">
                <a:solidFill>
                  <a:srgbClr val="FFC000"/>
                </a:solidFill>
                <a:effectLst/>
              </a:rPr>
              <a:t>NIF </a:t>
            </a:r>
            <a:r>
              <a:rPr lang="en-US" sz="1800" b="1" dirty="0">
                <a:solidFill>
                  <a:schemeClr val="tx1">
                    <a:lumMod val="85000"/>
                  </a:schemeClr>
                </a:solidFill>
                <a:effectLst/>
              </a:rPr>
              <a:t>defined as localized </a:t>
            </a:r>
            <a:r>
              <a:rPr lang="en-US" sz="1800" b="1" dirty="0" err="1">
                <a:solidFill>
                  <a:schemeClr val="tx1">
                    <a:lumMod val="85000"/>
                  </a:schemeClr>
                </a:solidFill>
                <a:effectLst/>
              </a:rPr>
              <a:t>hyperenhancement</a:t>
            </a:r>
            <a:r>
              <a:rPr lang="en-US" sz="1800" b="1" dirty="0">
                <a:solidFill>
                  <a:schemeClr val="tx1">
                    <a:lumMod val="85000"/>
                  </a:schemeClr>
                </a:solidFill>
                <a:effectLst/>
              </a:rPr>
              <a:t> in the </a:t>
            </a:r>
            <a:r>
              <a:rPr lang="en-US" sz="1800" b="1" dirty="0">
                <a:solidFill>
                  <a:srgbClr val="FFC000"/>
                </a:solidFill>
                <a:effectLst/>
              </a:rPr>
              <a:t>mid myocardial or </a:t>
            </a:r>
            <a:r>
              <a:rPr lang="en-US" sz="1800" b="1" dirty="0" err="1">
                <a:solidFill>
                  <a:srgbClr val="FFC000"/>
                </a:solidFill>
                <a:effectLst/>
              </a:rPr>
              <a:t>epicardial</a:t>
            </a:r>
            <a:r>
              <a:rPr lang="en-US" sz="1800" b="1" dirty="0">
                <a:solidFill>
                  <a:srgbClr val="FFC000"/>
                </a:solidFill>
                <a:effectLst/>
              </a:rPr>
              <a:t> </a:t>
            </a:r>
            <a:r>
              <a:rPr lang="en-US" sz="1800" b="1" dirty="0">
                <a:solidFill>
                  <a:schemeClr val="tx1">
                    <a:lumMod val="85000"/>
                  </a:schemeClr>
                </a:solidFill>
                <a:effectLst/>
              </a:rPr>
              <a:t>aspect of the basal to mid inter-ventricular septum</a:t>
            </a:r>
          </a:p>
          <a:p>
            <a:pPr marL="673100" lvl="0" indent="0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en-US" altLang="it-IT" sz="1400" i="1" cap="none" dirty="0">
                <a:solidFill>
                  <a:prstClr val="white"/>
                </a:solidFill>
                <a:effectLst/>
              </a:rPr>
              <a:t>Kim et al. </a:t>
            </a:r>
            <a:r>
              <a:rPr lang="en-US" sz="1400" i="1" cap="none" dirty="0" err="1">
                <a:solidFill>
                  <a:prstClr val="white"/>
                </a:solidFill>
                <a:effectLst/>
              </a:rPr>
              <a:t>PloS</a:t>
            </a:r>
            <a:r>
              <a:rPr lang="en-US" sz="1400" i="1" cap="none" dirty="0">
                <a:solidFill>
                  <a:prstClr val="white"/>
                </a:solidFill>
                <a:effectLst/>
              </a:rPr>
              <a:t> One</a:t>
            </a:r>
            <a:r>
              <a:rPr lang="en-US" sz="1400" cap="none" dirty="0">
                <a:solidFill>
                  <a:prstClr val="white"/>
                </a:solidFill>
                <a:effectLst/>
              </a:rPr>
              <a:t> 2016, </a:t>
            </a:r>
            <a:r>
              <a:rPr lang="en-US" altLang="it-IT" sz="1400" i="1" cap="none" dirty="0">
                <a:solidFill>
                  <a:prstClr val="white"/>
                </a:solidFill>
                <a:effectLst/>
              </a:rPr>
              <a:t>Swift  et al. </a:t>
            </a:r>
            <a:r>
              <a:rPr lang="en-US" sz="1400" i="1" cap="none" dirty="0">
                <a:solidFill>
                  <a:prstClr val="white"/>
                </a:solidFill>
                <a:effectLst/>
              </a:rPr>
              <a:t>JACC CV </a:t>
            </a:r>
            <a:r>
              <a:rPr lang="en-US" sz="1400" i="1" cap="none" dirty="0" err="1">
                <a:solidFill>
                  <a:prstClr val="white"/>
                </a:solidFill>
                <a:effectLst/>
              </a:rPr>
              <a:t>Img</a:t>
            </a:r>
            <a:r>
              <a:rPr lang="en-US" sz="1400" i="1" cap="none" dirty="0">
                <a:solidFill>
                  <a:prstClr val="white"/>
                </a:solidFill>
                <a:effectLst/>
              </a:rPr>
              <a:t> </a:t>
            </a:r>
            <a:r>
              <a:rPr lang="en-US" sz="1400" cap="none" dirty="0">
                <a:solidFill>
                  <a:prstClr val="white"/>
                </a:solidFill>
                <a:effectLst/>
              </a:rPr>
              <a:t>2014</a:t>
            </a:r>
            <a:endParaRPr lang="it-IT" sz="1400" cap="none" dirty="0">
              <a:solidFill>
                <a:prstClr val="white"/>
              </a:solidFill>
              <a:effectLst/>
            </a:endParaRPr>
          </a:p>
          <a:p>
            <a:pPr>
              <a:spcAft>
                <a:spcPts val="0"/>
              </a:spcAft>
            </a:pPr>
            <a:endParaRPr lang="en-US" sz="1800" b="1" dirty="0">
              <a:solidFill>
                <a:schemeClr val="tx1">
                  <a:lumMod val="85000"/>
                </a:schemeClr>
              </a:solidFill>
              <a:effectLst/>
            </a:endParaRP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033CAB11-BF3B-9943-95D2-F92445251F9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56" t="44" r="7975" b="9582"/>
          <a:stretch/>
        </p:blipFill>
        <p:spPr>
          <a:xfrm>
            <a:off x="7739742" y="3315874"/>
            <a:ext cx="3121326" cy="312032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8" name="Freccia destra 17">
            <a:extLst>
              <a:ext uri="{FF2B5EF4-FFF2-40B4-BE49-F238E27FC236}">
                <a16:creationId xmlns:a16="http://schemas.microsoft.com/office/drawing/2014/main" id="{B4BBA649-3535-7642-A4BF-C638279CBE9C}"/>
              </a:ext>
            </a:extLst>
          </p:cNvPr>
          <p:cNvSpPr/>
          <p:nvPr/>
        </p:nvSpPr>
        <p:spPr>
          <a:xfrm rot="12928811">
            <a:off x="9243984" y="4803874"/>
            <a:ext cx="390511" cy="296310"/>
          </a:xfrm>
          <a:prstGeom prst="rightArrow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ccia destra 20">
            <a:extLst>
              <a:ext uri="{FF2B5EF4-FFF2-40B4-BE49-F238E27FC236}">
                <a16:creationId xmlns:a16="http://schemas.microsoft.com/office/drawing/2014/main" id="{16BF24F3-9112-B14B-883F-49AF24364578}"/>
              </a:ext>
            </a:extLst>
          </p:cNvPr>
          <p:cNvSpPr/>
          <p:nvPr/>
        </p:nvSpPr>
        <p:spPr>
          <a:xfrm rot="12928811">
            <a:off x="9975143" y="5703151"/>
            <a:ext cx="390511" cy="296310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D1E40FCA-EB4C-6648-A05F-826026E71291}"/>
              </a:ext>
            </a:extLst>
          </p:cNvPr>
          <p:cNvSpPr txBox="1"/>
          <p:nvPr/>
        </p:nvSpPr>
        <p:spPr>
          <a:xfrm>
            <a:off x="8582817" y="3349471"/>
            <a:ext cx="228142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Marker of response </a:t>
            </a:r>
          </a:p>
          <a:p>
            <a:pPr algn="r"/>
            <a:r>
              <a:rPr lang="en-US" sz="1400" dirty="0"/>
              <a:t>to increased </a:t>
            </a:r>
          </a:p>
          <a:p>
            <a:pPr algn="r"/>
            <a:r>
              <a:rPr lang="en-US" sz="1400" dirty="0"/>
              <a:t>RV afterload</a:t>
            </a:r>
          </a:p>
        </p:txBody>
      </p:sp>
    </p:spTree>
    <p:extLst>
      <p:ext uri="{BB962C8B-B14F-4D97-AF65-F5344CB8AC3E}">
        <p14:creationId xmlns:p14="http://schemas.microsoft.com/office/powerpoint/2010/main" val="75518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7623" y="112647"/>
            <a:ext cx="3211926" cy="742122"/>
          </a:xfrm>
        </p:spPr>
        <p:txBody>
          <a:bodyPr/>
          <a:lstStyle/>
          <a:p>
            <a:r>
              <a:rPr lang="en-US" b="1" dirty="0">
                <a:solidFill>
                  <a:schemeClr val="accent4"/>
                </a:solidFill>
              </a:rPr>
              <a:t>STUDY AIMS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3602" y="2941983"/>
            <a:ext cx="11424796" cy="1759272"/>
          </a:xfrm>
        </p:spPr>
        <p:txBody>
          <a:bodyPr>
            <a:noAutofit/>
          </a:bodyPr>
          <a:lstStyle/>
          <a:p>
            <a:r>
              <a:rPr lang="en-US" sz="3100" b="1" dirty="0">
                <a:effectLst/>
              </a:rPr>
              <a:t>To </a:t>
            </a:r>
            <a:r>
              <a:rPr lang="en-US" sz="3100" b="1" u="sng" dirty="0">
                <a:effectLst/>
              </a:rPr>
              <a:t>assess prevalence</a:t>
            </a:r>
            <a:r>
              <a:rPr lang="en-US" sz="3100" b="1" dirty="0">
                <a:effectLst/>
              </a:rPr>
              <a:t> of </a:t>
            </a:r>
            <a:r>
              <a:rPr lang="en-US" sz="3100" b="1" dirty="0">
                <a:solidFill>
                  <a:srgbClr val="73FDD6"/>
                </a:solidFill>
                <a:effectLst/>
              </a:rPr>
              <a:t>CMR-evidenced RV</a:t>
            </a:r>
            <a:r>
              <a:rPr lang="en-US" sz="3100" b="1" baseline="-25000" dirty="0">
                <a:solidFill>
                  <a:srgbClr val="73FDD6"/>
                </a:solidFill>
                <a:effectLst/>
              </a:rPr>
              <a:t>DYS</a:t>
            </a:r>
            <a:r>
              <a:rPr lang="en-US" sz="3100" b="1" dirty="0">
                <a:solidFill>
                  <a:srgbClr val="73FDD6"/>
                </a:solidFill>
                <a:effectLst/>
              </a:rPr>
              <a:t> (RVEF&lt; 50%) </a:t>
            </a:r>
            <a:r>
              <a:rPr lang="en-US" sz="3100" b="1" dirty="0">
                <a:effectLst/>
              </a:rPr>
              <a:t>among </a:t>
            </a:r>
            <a:r>
              <a:rPr lang="en-US" sz="3100" b="1" dirty="0">
                <a:solidFill>
                  <a:srgbClr val="FF7E79"/>
                </a:solidFill>
                <a:effectLst/>
              </a:rPr>
              <a:t>patients with</a:t>
            </a:r>
            <a:r>
              <a:rPr lang="en-US" sz="3100" b="1" dirty="0">
                <a:effectLst/>
              </a:rPr>
              <a:t> </a:t>
            </a:r>
            <a:r>
              <a:rPr lang="en-US" sz="3100" b="1" dirty="0" err="1">
                <a:solidFill>
                  <a:srgbClr val="FF7E79"/>
                </a:solidFill>
                <a:effectLst/>
              </a:rPr>
              <a:t>iMR</a:t>
            </a:r>
            <a:r>
              <a:rPr lang="en-US" sz="3100" b="1" dirty="0">
                <a:effectLst/>
              </a:rPr>
              <a:t> and </a:t>
            </a:r>
            <a:r>
              <a:rPr lang="en-US" sz="3100" b="1" u="sng" dirty="0">
                <a:effectLst/>
              </a:rPr>
              <a:t>compare the ability</a:t>
            </a:r>
            <a:r>
              <a:rPr lang="en-US" sz="3100" b="1" dirty="0">
                <a:effectLst/>
              </a:rPr>
              <a:t> of conventional and strain echo indices to act as markers of </a:t>
            </a:r>
            <a:r>
              <a:rPr lang="en-US" sz="3100" b="1" dirty="0">
                <a:solidFill>
                  <a:srgbClr val="73FDD6"/>
                </a:solidFill>
                <a:effectLst/>
              </a:rPr>
              <a:t>CMR-evidenced RV</a:t>
            </a:r>
            <a:r>
              <a:rPr lang="en-US" sz="3100" b="1" baseline="-25000" dirty="0">
                <a:solidFill>
                  <a:srgbClr val="73FDD6"/>
                </a:solidFill>
                <a:effectLst/>
              </a:rPr>
              <a:t>DYS</a:t>
            </a:r>
            <a:r>
              <a:rPr lang="en-US" sz="3100" b="1" dirty="0">
                <a:solidFill>
                  <a:srgbClr val="73FDD6"/>
                </a:solidFill>
                <a:effectLst/>
              </a:rPr>
              <a:t> </a:t>
            </a:r>
            <a:endParaRPr lang="en-US" sz="3100" b="1" dirty="0">
              <a:effectLst/>
            </a:endParaRPr>
          </a:p>
          <a:p>
            <a:endParaRPr lang="it-IT" sz="3100" b="1" dirty="0">
              <a:effectLst/>
            </a:endParaRPr>
          </a:p>
          <a:p>
            <a:r>
              <a:rPr lang="en-US" sz="3100" b="1" dirty="0">
                <a:solidFill>
                  <a:schemeClr val="tx2">
                    <a:lumMod val="50000"/>
                  </a:schemeClr>
                </a:solidFill>
                <a:effectLst/>
              </a:rPr>
              <a:t>To </a:t>
            </a:r>
            <a:r>
              <a:rPr lang="en-US" sz="3100" b="1" u="sng" dirty="0">
                <a:solidFill>
                  <a:schemeClr val="tx2">
                    <a:lumMod val="50000"/>
                  </a:schemeClr>
                </a:solidFill>
                <a:effectLst/>
              </a:rPr>
              <a:t>assess prevalence</a:t>
            </a:r>
            <a:r>
              <a:rPr lang="en-US" sz="3100" b="1" dirty="0">
                <a:solidFill>
                  <a:schemeClr val="tx2">
                    <a:lumMod val="50000"/>
                  </a:schemeClr>
                </a:solidFill>
                <a:effectLst/>
              </a:rPr>
              <a:t> of Non-Ischemic Fibrosis (NIF)  among patients with </a:t>
            </a:r>
            <a:r>
              <a:rPr lang="en-US" sz="3100" b="1" dirty="0" err="1">
                <a:solidFill>
                  <a:schemeClr val="tx2">
                    <a:lumMod val="50000"/>
                  </a:schemeClr>
                </a:solidFill>
                <a:effectLst/>
              </a:rPr>
              <a:t>iMR</a:t>
            </a:r>
            <a:r>
              <a:rPr lang="en-US" sz="3100" b="1" dirty="0">
                <a:solidFill>
                  <a:schemeClr val="tx2">
                    <a:lumMod val="50000"/>
                  </a:schemeClr>
                </a:solidFill>
                <a:effectLst/>
              </a:rPr>
              <a:t> and </a:t>
            </a:r>
            <a:r>
              <a:rPr lang="en-US" sz="3100" b="1" u="sng" dirty="0">
                <a:solidFill>
                  <a:schemeClr val="tx2">
                    <a:lumMod val="50000"/>
                  </a:schemeClr>
                </a:solidFill>
                <a:effectLst/>
              </a:rPr>
              <a:t>compare the ability</a:t>
            </a:r>
            <a:r>
              <a:rPr lang="en-US" sz="3100" b="1" dirty="0">
                <a:solidFill>
                  <a:schemeClr val="tx2">
                    <a:lumMod val="50000"/>
                  </a:schemeClr>
                </a:solidFill>
                <a:effectLst/>
              </a:rPr>
              <a:t> of conventional and strain echo indices to act as markers of NIF</a:t>
            </a:r>
            <a:r>
              <a:rPr lang="it-IT" sz="3100" b="1" dirty="0">
                <a:solidFill>
                  <a:schemeClr val="tx2">
                    <a:lumMod val="50000"/>
                  </a:schemeClr>
                </a:solidFill>
                <a:effectLst/>
              </a:rPr>
              <a:t> </a:t>
            </a:r>
            <a:endParaRPr lang="en-US" sz="3100" b="1" dirty="0">
              <a:solidFill>
                <a:schemeClr val="tx2">
                  <a:lumMod val="50000"/>
                </a:schemeClr>
              </a:solidFill>
            </a:endParaRPr>
          </a:p>
        </p:txBody>
      </p:sp>
      <p:cxnSp>
        <p:nvCxnSpPr>
          <p:cNvPr id="4" name="Connettore 1 3"/>
          <p:cNvCxnSpPr/>
          <p:nvPr/>
        </p:nvCxnSpPr>
        <p:spPr>
          <a:xfrm>
            <a:off x="210000" y="777240"/>
            <a:ext cx="11772000" cy="0"/>
          </a:xfrm>
          <a:prstGeom prst="line">
            <a:avLst/>
          </a:prstGeom>
          <a:ln w="38100"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31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127623" y="112647"/>
            <a:ext cx="3211926" cy="742122"/>
          </a:xfrm>
        </p:spPr>
        <p:txBody>
          <a:bodyPr/>
          <a:lstStyle/>
          <a:p>
            <a:r>
              <a:rPr lang="en-US" b="1" dirty="0">
                <a:solidFill>
                  <a:schemeClr val="accent4"/>
                </a:solidFill>
              </a:rPr>
              <a:t>RESULTS</a:t>
            </a:r>
          </a:p>
        </p:txBody>
      </p:sp>
      <p:sp>
        <p:nvSpPr>
          <p:cNvPr id="7" name="Segnaposto contenuto 2"/>
          <p:cNvSpPr>
            <a:spLocks noGrp="1"/>
          </p:cNvSpPr>
          <p:nvPr>
            <p:ph idx="1"/>
          </p:nvPr>
        </p:nvSpPr>
        <p:spPr>
          <a:xfrm>
            <a:off x="4532242" y="579077"/>
            <a:ext cx="7198842" cy="5679191"/>
          </a:xfrm>
        </p:spPr>
        <p:txBody>
          <a:bodyPr>
            <a:noAutofit/>
          </a:bodyPr>
          <a:lstStyle/>
          <a:p>
            <a:pPr>
              <a:lnSpc>
                <a:spcPts val="2760"/>
              </a:lnSpc>
              <a:spcAft>
                <a:spcPts val="0"/>
              </a:spcAft>
            </a:pPr>
            <a:r>
              <a:rPr lang="en-US" sz="2800" b="1" dirty="0">
                <a:effectLst/>
              </a:rPr>
              <a:t>73 patients with </a:t>
            </a:r>
            <a:r>
              <a:rPr lang="en-US" sz="2800" b="1" dirty="0" err="1">
                <a:effectLst/>
              </a:rPr>
              <a:t>iMR</a:t>
            </a:r>
            <a:r>
              <a:rPr lang="en-US" sz="2800" b="1" dirty="0">
                <a:effectLst/>
              </a:rPr>
              <a:t> undergoing Echo and CMR within 3 days </a:t>
            </a:r>
          </a:p>
          <a:p>
            <a:pPr marL="674688" indent="0">
              <a:lnSpc>
                <a:spcPts val="2360"/>
              </a:lnSpc>
              <a:buNone/>
            </a:pPr>
            <a:r>
              <a:rPr lang="en-US" sz="2800" b="1" dirty="0">
                <a:effectLst/>
              </a:rPr>
              <a:t>- 96% same day</a:t>
            </a:r>
          </a:p>
          <a:p>
            <a:pPr marL="1131888" indent="-457200">
              <a:lnSpc>
                <a:spcPts val="276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800" b="1" dirty="0">
                <a:effectLst/>
              </a:rPr>
              <a:t>mean interval: 0.2</a:t>
            </a:r>
            <a:r>
              <a:rPr lang="en-US" sz="2800" b="1" dirty="0">
                <a:effectLst/>
                <a:sym typeface="Symbol" charset="2"/>
              </a:rPr>
              <a:t></a:t>
            </a:r>
            <a:r>
              <a:rPr lang="en-US" sz="2800" b="1" dirty="0">
                <a:effectLst/>
              </a:rPr>
              <a:t>0.6 days</a:t>
            </a:r>
          </a:p>
          <a:p>
            <a:pPr marL="1131888" indent="-457200">
              <a:lnSpc>
                <a:spcPts val="276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US" sz="2800" b="1" dirty="0">
              <a:effectLst/>
              <a:sym typeface="Wingdings"/>
            </a:endParaRPr>
          </a:p>
          <a:p>
            <a:r>
              <a:rPr lang="en-US" sz="2800" b="1" dirty="0">
                <a:solidFill>
                  <a:srgbClr val="73FDD6"/>
                </a:solidFill>
                <a:effectLst/>
                <a:sym typeface="Wingdings"/>
              </a:rPr>
              <a:t>CMR-DEFINED RV</a:t>
            </a:r>
            <a:r>
              <a:rPr lang="en-US" sz="2800" b="1" baseline="-25000" dirty="0">
                <a:solidFill>
                  <a:srgbClr val="73FDD6"/>
                </a:solidFill>
                <a:effectLst/>
                <a:sym typeface="Wingdings"/>
              </a:rPr>
              <a:t>DYS </a:t>
            </a:r>
            <a:r>
              <a:rPr lang="en-US" sz="2800" b="1" dirty="0">
                <a:solidFill>
                  <a:srgbClr val="73FDD6"/>
                </a:solidFill>
                <a:effectLst/>
                <a:sym typeface="Wingdings"/>
              </a:rPr>
              <a:t>(RVEF&lt; 50%) was present in 36% of the population</a:t>
            </a:r>
            <a:endParaRPr lang="en-US" sz="2800" b="1" dirty="0">
              <a:solidFill>
                <a:srgbClr val="FF7E79"/>
              </a:solidFill>
              <a:effectLst/>
              <a:sym typeface="Wingdings"/>
            </a:endParaRPr>
          </a:p>
          <a:p>
            <a:endParaRPr lang="en-US" sz="2800" b="1" dirty="0">
              <a:effectLst/>
              <a:sym typeface="Wingdings"/>
            </a:endParaRPr>
          </a:p>
        </p:txBody>
      </p:sp>
      <p:cxnSp>
        <p:nvCxnSpPr>
          <p:cNvPr id="9" name="Connettore 1 8"/>
          <p:cNvCxnSpPr/>
          <p:nvPr/>
        </p:nvCxnSpPr>
        <p:spPr>
          <a:xfrm>
            <a:off x="210000" y="777240"/>
            <a:ext cx="11772000" cy="0"/>
          </a:xfrm>
          <a:prstGeom prst="line">
            <a:avLst/>
          </a:prstGeom>
          <a:ln w="38100"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Neal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3109" y="1293106"/>
            <a:ext cx="3670514" cy="3670514"/>
          </a:xfrm>
          <a:prstGeom prst="rect">
            <a:avLst/>
          </a:prstGeom>
          <a:ln w="28575">
            <a:solidFill>
              <a:schemeClr val="tx2">
                <a:lumMod val="90000"/>
              </a:schemeClr>
            </a:solidFill>
          </a:ln>
        </p:spPr>
      </p:pic>
      <p:sp>
        <p:nvSpPr>
          <p:cNvPr id="3" name="Freccia destra 2">
            <a:extLst>
              <a:ext uri="{FF2B5EF4-FFF2-40B4-BE49-F238E27FC236}">
                <a16:creationId xmlns:a16="http://schemas.microsoft.com/office/drawing/2014/main" id="{92613C46-C1CD-7A4B-9678-76C4A2699BB6}"/>
              </a:ext>
            </a:extLst>
          </p:cNvPr>
          <p:cNvSpPr/>
          <p:nvPr/>
        </p:nvSpPr>
        <p:spPr>
          <a:xfrm flipH="1">
            <a:off x="7876276" y="2453266"/>
            <a:ext cx="526067" cy="366469"/>
          </a:xfrm>
          <a:prstGeom prst="rightArrow">
            <a:avLst/>
          </a:prstGeom>
          <a:solidFill>
            <a:srgbClr val="FFFD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CFB0667C-7540-F147-8537-C9A9D1A50D13}"/>
              </a:ext>
            </a:extLst>
          </p:cNvPr>
          <p:cNvSpPr/>
          <p:nvPr/>
        </p:nvSpPr>
        <p:spPr>
          <a:xfrm>
            <a:off x="832623" y="5627884"/>
            <a:ext cx="1052675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2800" b="1" dirty="0">
                <a:solidFill>
                  <a:srgbClr val="73FDD6"/>
                </a:solidFill>
              </a:rPr>
              <a:t>CMR-DEFINED RV</a:t>
            </a:r>
            <a:r>
              <a:rPr lang="en-US" sz="2800" b="1" baseline="-25000" dirty="0">
                <a:solidFill>
                  <a:srgbClr val="73FDD6"/>
                </a:solidFill>
              </a:rPr>
              <a:t>DYS</a:t>
            </a:r>
            <a:r>
              <a:rPr lang="en-US" sz="2800" b="1" dirty="0">
                <a:solidFill>
                  <a:srgbClr val="73FDD6"/>
                </a:solidFill>
              </a:rPr>
              <a:t> </a:t>
            </a:r>
            <a:r>
              <a:rPr lang="en-US" sz="2800" b="1" dirty="0">
                <a:sym typeface="Wingdings" pitchFamily="2" charset="2"/>
              </a:rPr>
              <a:t></a:t>
            </a:r>
            <a:r>
              <a:rPr lang="en-US" sz="2800" b="1" dirty="0"/>
              <a:t> 3-FOLD MORE COMMON </a:t>
            </a:r>
          </a:p>
          <a:p>
            <a:pPr algn="ctr">
              <a:spcAft>
                <a:spcPts val="0"/>
              </a:spcAft>
            </a:pPr>
            <a:r>
              <a:rPr lang="en-US" sz="2800" b="1" dirty="0"/>
              <a:t>IN </a:t>
            </a:r>
            <a:r>
              <a:rPr lang="en-US" sz="2800" b="1" dirty="0">
                <a:solidFill>
                  <a:srgbClr val="FF7E79"/>
                </a:solidFill>
              </a:rPr>
              <a:t>PATIENTS WITH</a:t>
            </a:r>
            <a:r>
              <a:rPr lang="en-US" sz="2800" b="1" dirty="0"/>
              <a:t> </a:t>
            </a:r>
            <a:r>
              <a:rPr lang="en-US" sz="2800" b="1" dirty="0">
                <a:solidFill>
                  <a:srgbClr val="FF7E79"/>
                </a:solidFill>
              </a:rPr>
              <a:t>ADVANCED MR </a:t>
            </a:r>
            <a:r>
              <a:rPr lang="en-US" sz="2800" b="1" dirty="0"/>
              <a:t>[73% vs 27%, P&gt;0.001]</a:t>
            </a:r>
            <a:endParaRPr lang="en-US" sz="2400" b="1" dirty="0">
              <a:sym typeface="Wingdings"/>
            </a:endParaRPr>
          </a:p>
        </p:txBody>
      </p:sp>
      <p:cxnSp>
        <p:nvCxnSpPr>
          <p:cNvPr id="10" name="Connettore 1 9">
            <a:extLst>
              <a:ext uri="{FF2B5EF4-FFF2-40B4-BE49-F238E27FC236}">
                <a16:creationId xmlns:a16="http://schemas.microsoft.com/office/drawing/2014/main" id="{E93E3495-8262-0A45-8CE6-724CF0F3BEA9}"/>
              </a:ext>
            </a:extLst>
          </p:cNvPr>
          <p:cNvCxnSpPr/>
          <p:nvPr/>
        </p:nvCxnSpPr>
        <p:spPr>
          <a:xfrm>
            <a:off x="462000" y="5390783"/>
            <a:ext cx="11268000" cy="0"/>
          </a:xfrm>
          <a:prstGeom prst="line">
            <a:avLst/>
          </a:prstGeom>
          <a:ln w="19050"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ttore 1 3">
            <a:extLst>
              <a:ext uri="{FF2B5EF4-FFF2-40B4-BE49-F238E27FC236}">
                <a16:creationId xmlns:a16="http://schemas.microsoft.com/office/drawing/2014/main" id="{2A1911A9-8A9A-264A-AB64-E1101573116B}"/>
              </a:ext>
            </a:extLst>
          </p:cNvPr>
          <p:cNvCxnSpPr/>
          <p:nvPr/>
        </p:nvCxnSpPr>
        <p:spPr>
          <a:xfrm>
            <a:off x="5320145" y="2786483"/>
            <a:ext cx="2539505" cy="0"/>
          </a:xfrm>
          <a:prstGeom prst="line">
            <a:avLst/>
          </a:prstGeom>
          <a:ln w="28575">
            <a:solidFill>
              <a:srgbClr val="FFFD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ttangolo 10">
            <a:extLst>
              <a:ext uri="{FF2B5EF4-FFF2-40B4-BE49-F238E27FC236}">
                <a16:creationId xmlns:a16="http://schemas.microsoft.com/office/drawing/2014/main" id="{C8500D95-5AC8-A441-B45C-01EEB93BAAD4}"/>
              </a:ext>
            </a:extLst>
          </p:cNvPr>
          <p:cNvSpPr/>
          <p:nvPr/>
        </p:nvSpPr>
        <p:spPr>
          <a:xfrm>
            <a:off x="5894615" y="5644213"/>
            <a:ext cx="1296000" cy="468000"/>
          </a:xfrm>
          <a:prstGeom prst="rect">
            <a:avLst/>
          </a:prstGeom>
          <a:noFill/>
          <a:ln w="28575">
            <a:solidFill>
              <a:srgbClr val="FFFD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68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39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3" grpId="0" animBg="1"/>
      <p:bldP spid="8" grpId="0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4886323" y="2501033"/>
            <a:ext cx="662008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srgbClr val="FFC000"/>
                </a:solidFill>
              </a:rPr>
              <a:t>RV</a:t>
            </a:r>
            <a:r>
              <a:rPr lang="en-US" b="1" baseline="-25000" dirty="0">
                <a:solidFill>
                  <a:srgbClr val="FFC000"/>
                </a:solidFill>
              </a:rPr>
              <a:t>DYS</a:t>
            </a:r>
            <a:r>
              <a:rPr lang="en-US" b="1" dirty="0">
                <a:solidFill>
                  <a:srgbClr val="FFC000"/>
                </a:solidFill>
              </a:rPr>
              <a:t> on CMR independently associated with advanced MR </a:t>
            </a:r>
            <a:r>
              <a:rPr lang="en-US" b="1" dirty="0"/>
              <a:t>(OR 6.1 [95% CI 1.7-21.4]; p=0.005) </a:t>
            </a:r>
            <a:r>
              <a:rPr lang="en-US" b="1" dirty="0">
                <a:solidFill>
                  <a:srgbClr val="FFC000"/>
                </a:solidFill>
              </a:rPr>
              <a:t>after controlling for magnitude of </a:t>
            </a:r>
            <a:r>
              <a:rPr lang="en-US" b="1" u="sng" dirty="0">
                <a:solidFill>
                  <a:srgbClr val="FFC000"/>
                </a:solidFill>
              </a:rPr>
              <a:t>CMR-defined LV</a:t>
            </a:r>
            <a:r>
              <a:rPr lang="en-US" b="1" u="sng" baseline="-25000" dirty="0">
                <a:solidFill>
                  <a:srgbClr val="FFC000"/>
                </a:solidFill>
              </a:rPr>
              <a:t>DYS</a:t>
            </a:r>
            <a:r>
              <a:rPr lang="en-US" b="1" u="sng" dirty="0">
                <a:solidFill>
                  <a:srgbClr val="FFC000"/>
                </a:solidFill>
              </a:rPr>
              <a:t> </a:t>
            </a:r>
          </a:p>
          <a:p>
            <a:r>
              <a:rPr lang="en-US" b="1" dirty="0">
                <a:solidFill>
                  <a:srgbClr val="FFC000"/>
                </a:solidFill>
              </a:rPr>
              <a:t>     </a:t>
            </a:r>
            <a:r>
              <a:rPr lang="en-US" b="1" dirty="0"/>
              <a:t>(OR 2.0 per 10-point decrement in LVEF [CI 1.4-2.6] </a:t>
            </a:r>
          </a:p>
          <a:p>
            <a:r>
              <a:rPr lang="en-US" b="1" dirty="0"/>
              <a:t>     p&lt; 0.001) (model </a:t>
            </a:r>
            <a:r>
              <a:rPr lang="en-US" b="1" dirty="0">
                <a:sym typeface="Symbol" charset="2"/>
              </a:rPr>
              <a:t></a:t>
            </a:r>
            <a:r>
              <a:rPr lang="en-US" b="1" baseline="30000" dirty="0"/>
              <a:t>2</a:t>
            </a:r>
            <a:r>
              <a:rPr lang="en-US" b="1" dirty="0"/>
              <a:t>=32.95, p&lt;0.001)</a:t>
            </a:r>
          </a:p>
          <a:p>
            <a:pPr marL="627063"/>
            <a:endParaRPr lang="en-US" b="1" dirty="0"/>
          </a:p>
          <a:p>
            <a:endParaRPr lang="en-US" b="1" dirty="0"/>
          </a:p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srgbClr val="D5FC79"/>
                </a:solidFill>
              </a:rPr>
              <a:t>Substitution of </a:t>
            </a:r>
            <a:r>
              <a:rPr lang="en-US" b="1" u="sng" dirty="0">
                <a:solidFill>
                  <a:srgbClr val="D5FC79"/>
                </a:solidFill>
              </a:rPr>
              <a:t>echo derived LVEF</a:t>
            </a:r>
            <a:r>
              <a:rPr lang="en-US" b="1" dirty="0">
                <a:solidFill>
                  <a:srgbClr val="D5FC79"/>
                </a:solidFill>
              </a:rPr>
              <a:t> in the model yielded similar results</a:t>
            </a:r>
            <a:r>
              <a:rPr lang="en-US" b="1" dirty="0"/>
              <a:t>, again showing RV</a:t>
            </a:r>
            <a:r>
              <a:rPr lang="en-US" b="1" baseline="-25000" dirty="0"/>
              <a:t>DYS </a:t>
            </a:r>
            <a:r>
              <a:rPr lang="en-US" b="1" dirty="0"/>
              <a:t>to be associated with advanced MR (OR 5.5 [95% CI 1.6-19.3]; p=0.008) independent of global LV dysfunction (OR 2.0 per 10-point decrement in LVEF [95% CI 1.5-2.6]; p&lt; 0.001) (model </a:t>
            </a:r>
            <a:r>
              <a:rPr lang="en-US" b="1" dirty="0">
                <a:sym typeface="Symbol" charset="2"/>
              </a:rPr>
              <a:t></a:t>
            </a:r>
            <a:r>
              <a:rPr lang="en-US" b="1" baseline="30000" dirty="0"/>
              <a:t>2</a:t>
            </a:r>
            <a:r>
              <a:rPr lang="en-US" b="1" dirty="0"/>
              <a:t>=32.98, p&lt; 0.001)</a:t>
            </a:r>
          </a:p>
        </p:txBody>
      </p:sp>
      <p:cxnSp>
        <p:nvCxnSpPr>
          <p:cNvPr id="5" name="Connettore 1 4"/>
          <p:cNvCxnSpPr/>
          <p:nvPr/>
        </p:nvCxnSpPr>
        <p:spPr>
          <a:xfrm>
            <a:off x="210000" y="777240"/>
            <a:ext cx="11772000" cy="0"/>
          </a:xfrm>
          <a:prstGeom prst="line">
            <a:avLst/>
          </a:prstGeom>
          <a:ln w="38100"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olo 1"/>
          <p:cNvSpPr>
            <a:spLocks noGrp="1"/>
          </p:cNvSpPr>
          <p:nvPr>
            <p:ph type="title"/>
          </p:nvPr>
        </p:nvSpPr>
        <p:spPr>
          <a:xfrm>
            <a:off x="127623" y="112647"/>
            <a:ext cx="3211926" cy="742122"/>
          </a:xfrm>
        </p:spPr>
        <p:txBody>
          <a:bodyPr/>
          <a:lstStyle/>
          <a:p>
            <a:r>
              <a:rPr lang="en-US" b="1" dirty="0">
                <a:solidFill>
                  <a:schemeClr val="accent4"/>
                </a:solidFill>
              </a:rPr>
              <a:t>RESULTS</a:t>
            </a:r>
          </a:p>
        </p:txBody>
      </p:sp>
      <p:sp>
        <p:nvSpPr>
          <p:cNvPr id="7" name="Rettangolo 6"/>
          <p:cNvSpPr/>
          <p:nvPr/>
        </p:nvSpPr>
        <p:spPr>
          <a:xfrm>
            <a:off x="685595" y="974812"/>
            <a:ext cx="1082081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2800" b="1" dirty="0">
                <a:solidFill>
                  <a:srgbClr val="FF7E79"/>
                </a:solidFill>
              </a:rPr>
              <a:t>ADVANCED MR</a:t>
            </a:r>
            <a:r>
              <a:rPr lang="en-US" sz="2800" b="1" dirty="0"/>
              <a:t> </a:t>
            </a:r>
            <a:r>
              <a:rPr lang="en-US" sz="2800" b="1" dirty="0">
                <a:sym typeface="Wingdings" pitchFamily="2" charset="2"/>
              </a:rPr>
              <a:t></a:t>
            </a:r>
            <a:r>
              <a:rPr lang="en-US" sz="2800" b="1" dirty="0"/>
              <a:t> 2.5-FOLD MORE COMMON AMONG </a:t>
            </a:r>
            <a:r>
              <a:rPr lang="en-US" sz="2800" b="1" dirty="0">
                <a:solidFill>
                  <a:srgbClr val="73FDD6"/>
                </a:solidFill>
              </a:rPr>
              <a:t>PATIENTS WITH CMR-EVIDENCED RV</a:t>
            </a:r>
            <a:r>
              <a:rPr lang="en-US" sz="2800" b="1" baseline="-25000" dirty="0">
                <a:solidFill>
                  <a:srgbClr val="73FDD6"/>
                </a:solidFill>
              </a:rPr>
              <a:t>DYS</a:t>
            </a:r>
            <a:r>
              <a:rPr lang="en-US" sz="2800" b="1" dirty="0"/>
              <a:t> </a:t>
            </a:r>
            <a:r>
              <a:rPr lang="en-US" sz="2400" b="1" dirty="0"/>
              <a:t>[73% vs. 30%, p= 0.001]</a:t>
            </a:r>
            <a:endParaRPr lang="en-US" sz="2400" b="1" dirty="0">
              <a:sym typeface="Wingdings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3"/>
          <a:srcRect l="4782" t="11070" r="2343"/>
          <a:stretch/>
        </p:blipFill>
        <p:spPr>
          <a:xfrm>
            <a:off x="394875" y="2605933"/>
            <a:ext cx="4262848" cy="2899793"/>
          </a:xfrm>
          <a:prstGeom prst="rect">
            <a:avLst/>
          </a:prstGeom>
          <a:ln w="28575">
            <a:solidFill>
              <a:schemeClr val="tx1">
                <a:lumMod val="75000"/>
              </a:schemeClr>
            </a:solidFill>
          </a:ln>
        </p:spPr>
      </p:pic>
      <p:cxnSp>
        <p:nvCxnSpPr>
          <p:cNvPr id="10" name="Connettore 1 9"/>
          <p:cNvCxnSpPr/>
          <p:nvPr/>
        </p:nvCxnSpPr>
        <p:spPr>
          <a:xfrm>
            <a:off x="1002000" y="2067717"/>
            <a:ext cx="10188000" cy="0"/>
          </a:xfrm>
          <a:prstGeom prst="line">
            <a:avLst/>
          </a:prstGeom>
          <a:ln w="19050"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ttangolo 7">
            <a:extLst>
              <a:ext uri="{FF2B5EF4-FFF2-40B4-BE49-F238E27FC236}">
                <a16:creationId xmlns:a16="http://schemas.microsoft.com/office/drawing/2014/main" id="{13E20ECE-8535-234B-8A34-3D320D9CB632}"/>
              </a:ext>
            </a:extLst>
          </p:cNvPr>
          <p:cNvSpPr/>
          <p:nvPr/>
        </p:nvSpPr>
        <p:spPr>
          <a:xfrm>
            <a:off x="4604652" y="990565"/>
            <a:ext cx="1620000" cy="468000"/>
          </a:xfrm>
          <a:prstGeom prst="rect">
            <a:avLst/>
          </a:prstGeom>
          <a:noFill/>
          <a:ln w="28575">
            <a:solidFill>
              <a:srgbClr val="FFFD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315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3944048"/>
              </p:ext>
            </p:extLst>
          </p:nvPr>
        </p:nvGraphicFramePr>
        <p:xfrm>
          <a:off x="1697631" y="173156"/>
          <a:ext cx="8750003" cy="6550152"/>
        </p:xfrm>
        <a:graphic>
          <a:graphicData uri="http://schemas.openxmlformats.org/drawingml/2006/table">
            <a:tbl>
              <a:tblPr/>
              <a:tblGrid>
                <a:gridCol w="40154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71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41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796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7370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2897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x-non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Calibri" charset="0"/>
                        <a:cs typeface="Times New Roman" charset="0"/>
                      </a:endParaRPr>
                    </a:p>
                  </a:txBody>
                  <a:tcPr marL="42874" marR="42874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  <a:t>Overall </a:t>
                      </a:r>
                      <a:endParaRPr lang="it-IT" sz="3200" dirty="0">
                        <a:solidFill>
                          <a:schemeClr val="bg1"/>
                        </a:solidFill>
                        <a:effectLst/>
                        <a:latin typeface="+mn-lt"/>
                        <a:ea typeface="Yu Mincho" charset="-128"/>
                        <a:cs typeface="Times New Roman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  <a:t>(n=73)</a:t>
                      </a:r>
                      <a:endParaRPr lang="it-IT" sz="3200" dirty="0">
                        <a:solidFill>
                          <a:schemeClr val="bg1"/>
                        </a:solidFill>
                        <a:effectLst/>
                        <a:latin typeface="+mn-lt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  <a:t>RV</a:t>
                      </a:r>
                      <a:r>
                        <a:rPr lang="en-US" sz="2000" b="1" baseline="-250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  <a:t>DYS 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  <a:t>- </a:t>
                      </a:r>
                      <a:b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</a:b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  <a:t>(n=47)</a:t>
                      </a:r>
                      <a:endParaRPr lang="it-IT" sz="3200" dirty="0">
                        <a:solidFill>
                          <a:schemeClr val="bg1"/>
                        </a:solidFill>
                        <a:effectLst/>
                        <a:latin typeface="+mn-lt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  <a:t>RV</a:t>
                      </a:r>
                      <a:r>
                        <a:rPr lang="en-US" sz="2000" b="1" baseline="-250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  <a:t>DYS 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  <a:t>+</a:t>
                      </a:r>
                      <a:b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</a:b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  <a:t> (n=26)</a:t>
                      </a:r>
                      <a:endParaRPr lang="it-IT" sz="3200" dirty="0">
                        <a:solidFill>
                          <a:schemeClr val="bg1"/>
                        </a:solidFill>
                        <a:effectLst/>
                        <a:latin typeface="+mn-lt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20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charset="0"/>
                          <a:cs typeface="Times New Roman" charset="0"/>
                        </a:rPr>
                        <a:t>p</a:t>
                      </a:r>
                      <a:endParaRPr kumimoji="0" lang="it-IT" altLang="x-none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Calibri" charset="0"/>
                        <a:cs typeface="Times New Roman" charset="0"/>
                      </a:endParaRPr>
                    </a:p>
                  </a:txBody>
                  <a:tcPr marL="42874" marR="42874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713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+mn-lt"/>
                          <a:ea typeface="Calibri" charset="0"/>
                          <a:cs typeface="Times New Roman" charset="0"/>
                        </a:rPr>
                        <a:t>Clinical</a:t>
                      </a:r>
                      <a:r>
                        <a:rPr kumimoji="0" lang="it-IT" altLang="x-none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+mn-lt"/>
                          <a:ea typeface="Calibri" charset="0"/>
                          <a:cs typeface="Times New Roman" charset="0"/>
                        </a:rPr>
                        <a:t> </a:t>
                      </a:r>
                      <a:endParaRPr kumimoji="0" lang="it-IT" altLang="x-non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+mn-lt"/>
                        <a:ea typeface="Calibri" charset="0"/>
                        <a:cs typeface="Times New Roman" charset="0"/>
                      </a:endParaRPr>
                    </a:p>
                  </a:txBody>
                  <a:tcPr marL="42874" marR="42874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2000" b="0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+mn-lt"/>
                        <a:ea typeface="Calibri" charset="0"/>
                        <a:cs typeface="Times New Roman" charset="0"/>
                      </a:endParaRPr>
                    </a:p>
                  </a:txBody>
                  <a:tcPr marL="42874" marR="42874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2000" b="0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+mn-lt"/>
                        <a:ea typeface="Calibri" charset="0"/>
                        <a:cs typeface="Times New Roman" charset="0"/>
                      </a:endParaRPr>
                    </a:p>
                  </a:txBody>
                  <a:tcPr marL="42874" marR="42874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2000" b="0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+mn-lt"/>
                        <a:ea typeface="Calibri" charset="0"/>
                        <a:cs typeface="Times New Roman" charset="0"/>
                      </a:endParaRPr>
                    </a:p>
                  </a:txBody>
                  <a:tcPr marL="42874" marR="42874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+mn-lt"/>
                        <a:ea typeface="Calibri" charset="0"/>
                        <a:cs typeface="Times New Roman" charset="0"/>
                      </a:endParaRPr>
                    </a:p>
                  </a:txBody>
                  <a:tcPr marL="42874" marR="42874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713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+mn-lt"/>
                          <a:ea typeface="Calibri" charset="0"/>
                          <a:cs typeface="Times New Roman" charset="0"/>
                        </a:rPr>
                        <a:t>  Age (</a:t>
                      </a:r>
                      <a:r>
                        <a:rPr kumimoji="0" lang="it-IT" altLang="x-none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+mn-lt"/>
                          <a:ea typeface="Calibri" charset="0"/>
                          <a:cs typeface="Times New Roman" charset="0"/>
                        </a:rPr>
                        <a:t>years</a:t>
                      </a:r>
                      <a:r>
                        <a:rPr kumimoji="0" lang="it-IT" altLang="x-non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+mn-lt"/>
                          <a:ea typeface="Calibri" charset="0"/>
                          <a:cs typeface="Times New Roman" charset="0"/>
                        </a:rPr>
                        <a:t>)</a:t>
                      </a:r>
                    </a:p>
                  </a:txBody>
                  <a:tcPr marL="42874" marR="42874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  <a:t>68.3±9.9</a:t>
                      </a:r>
                      <a:endParaRPr lang="it-IT" sz="200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+mn-lt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  <a:t>68±9</a:t>
                      </a:r>
                      <a:endParaRPr lang="it-IT" sz="200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+mn-lt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  <a:t>70±11</a:t>
                      </a:r>
                      <a:endParaRPr lang="it-IT" sz="200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+mn-lt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  <a:t>0.38</a:t>
                      </a:r>
                      <a:endParaRPr lang="it-IT" sz="2000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+mn-lt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713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+mn-lt"/>
                          <a:ea typeface="Calibri" charset="0"/>
                          <a:cs typeface="Times New Roman" charset="0"/>
                        </a:rPr>
                        <a:t>  Male gender </a:t>
                      </a:r>
                    </a:p>
                  </a:txBody>
                  <a:tcPr marL="42874" marR="42874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  <a:t>61 (84%)</a:t>
                      </a:r>
                      <a:endParaRPr lang="it-IT" sz="2000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+mn-lt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  <a:t>37 (79%)</a:t>
                      </a:r>
                      <a:endParaRPr lang="it-IT" sz="2000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+mn-lt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  <a:t>24 (92%)</a:t>
                      </a:r>
                      <a:endParaRPr lang="it-IT" sz="2000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+mn-lt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  <a:t>0.19</a:t>
                      </a:r>
                      <a:endParaRPr lang="it-IT" sz="2000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+mn-lt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673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+mn-lt"/>
                          <a:ea typeface="Calibri" charset="0"/>
                          <a:cs typeface="Times New Roman" charset="0"/>
                        </a:rPr>
                        <a:t>Cardiovascular</a:t>
                      </a:r>
                      <a:r>
                        <a:rPr kumimoji="0" lang="it-IT" altLang="x-none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+mn-lt"/>
                          <a:ea typeface="Calibri" charset="0"/>
                          <a:cs typeface="Times New Roman" charset="0"/>
                        </a:rPr>
                        <a:t> </a:t>
                      </a:r>
                      <a:r>
                        <a:rPr kumimoji="0" lang="it-IT" altLang="x-none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+mn-lt"/>
                          <a:ea typeface="Calibri" charset="0"/>
                          <a:cs typeface="Times New Roman" charset="0"/>
                        </a:rPr>
                        <a:t>risk</a:t>
                      </a:r>
                      <a:r>
                        <a:rPr kumimoji="0" lang="it-IT" altLang="x-none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+mn-lt"/>
                          <a:ea typeface="Calibri" charset="0"/>
                          <a:cs typeface="Times New Roman" charset="0"/>
                        </a:rPr>
                        <a:t> </a:t>
                      </a:r>
                      <a:r>
                        <a:rPr kumimoji="0" lang="it-IT" altLang="x-none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+mn-lt"/>
                          <a:ea typeface="Calibri" charset="0"/>
                          <a:cs typeface="Times New Roman" charset="0"/>
                        </a:rPr>
                        <a:t>factors</a:t>
                      </a:r>
                      <a:endParaRPr kumimoji="0" lang="it-IT" altLang="x-non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+mn-lt"/>
                        <a:ea typeface="Calibri" charset="0"/>
                        <a:cs typeface="Times New Roman" charset="0"/>
                      </a:endParaRPr>
                    </a:p>
                  </a:txBody>
                  <a:tcPr marL="42874" marR="42874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2000" b="0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+mn-lt"/>
                        <a:ea typeface="Calibri" charset="0"/>
                        <a:cs typeface="Times New Roman" charset="0"/>
                      </a:endParaRPr>
                    </a:p>
                  </a:txBody>
                  <a:tcPr marL="42874" marR="42874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+mn-lt"/>
                        <a:ea typeface="Calibri" charset="0"/>
                        <a:cs typeface="Times New Roman" charset="0"/>
                      </a:endParaRPr>
                    </a:p>
                  </a:txBody>
                  <a:tcPr marL="42874" marR="42874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2000" b="0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+mn-lt"/>
                        <a:ea typeface="Calibri" charset="0"/>
                        <a:cs typeface="Times New Roman" charset="0"/>
                      </a:endParaRPr>
                    </a:p>
                  </a:txBody>
                  <a:tcPr marL="42874" marR="42874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+mn-lt"/>
                        <a:ea typeface="Calibri" charset="0"/>
                        <a:cs typeface="Times New Roman" charset="0"/>
                      </a:endParaRPr>
                    </a:p>
                  </a:txBody>
                  <a:tcPr marL="42874" marR="42874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9181">
                <a:tc>
                  <a:txBody>
                    <a:bodyPr/>
                    <a:lstStyle/>
                    <a:p>
                      <a:pPr marL="88900" indent="0">
                        <a:spcAft>
                          <a:spcPts val="0"/>
                        </a:spcAft>
                        <a:tabLst/>
                      </a:pPr>
                      <a:r>
                        <a:rPr lang="en-US" sz="200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  <a:t>Hypertension </a:t>
                      </a:r>
                      <a:endParaRPr lang="it-IT" sz="2000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+mn-lt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  <a:t>58 (80%)</a:t>
                      </a:r>
                      <a:endParaRPr lang="it-IT" sz="2000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+mn-lt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  <a:t>39 (83%)</a:t>
                      </a:r>
                      <a:endParaRPr lang="it-IT" sz="2000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+mn-lt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  <a:t>19 (73%)</a:t>
                      </a:r>
                      <a:endParaRPr lang="it-IT" sz="2000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+mn-lt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  <a:t>0.32</a:t>
                      </a:r>
                      <a:endParaRPr lang="it-IT" sz="2000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+mn-lt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9181">
                <a:tc>
                  <a:txBody>
                    <a:bodyPr/>
                    <a:lstStyle/>
                    <a:p>
                      <a:pPr marL="88900" indent="0">
                        <a:spcAft>
                          <a:spcPts val="0"/>
                        </a:spcAft>
                        <a:tabLst/>
                      </a:pPr>
                      <a:r>
                        <a:rPr lang="en-US" sz="200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  <a:t>Hypercholesterolemia </a:t>
                      </a:r>
                      <a:endParaRPr lang="it-IT" sz="2000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+mn-lt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  <a:t>55 (75%)</a:t>
                      </a:r>
                      <a:endParaRPr lang="it-IT" sz="200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+mn-lt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  <a:t>37 (79%)</a:t>
                      </a:r>
                      <a:endParaRPr lang="it-IT" sz="200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+mn-lt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  <a:t>18 (69%)</a:t>
                      </a:r>
                      <a:endParaRPr lang="it-IT" sz="200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+mn-lt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  <a:t>0.37</a:t>
                      </a:r>
                      <a:endParaRPr lang="it-IT" sz="2000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+mn-lt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8454">
                <a:tc>
                  <a:txBody>
                    <a:bodyPr/>
                    <a:lstStyle/>
                    <a:p>
                      <a:pPr marL="88900" indent="0">
                        <a:spcAft>
                          <a:spcPts val="0"/>
                        </a:spcAft>
                        <a:tabLst/>
                      </a:pPr>
                      <a:r>
                        <a:rPr lang="en-US" sz="200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  <a:t>Diabetes Mellitus</a:t>
                      </a:r>
                      <a:endParaRPr lang="it-IT" sz="2000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+mn-lt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  <a:t>39 (53%)</a:t>
                      </a:r>
                      <a:endParaRPr lang="it-IT" sz="200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+mn-lt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  <a:t>24 (51%)</a:t>
                      </a:r>
                      <a:endParaRPr lang="it-IT" sz="200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+mn-lt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  <a:t>15 (58%)</a:t>
                      </a:r>
                      <a:endParaRPr lang="it-IT" sz="200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+mn-lt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  <a:t>0.59</a:t>
                      </a:r>
                      <a:endParaRPr lang="it-IT" sz="2000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+mn-lt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9181">
                <a:tc>
                  <a:txBody>
                    <a:bodyPr/>
                    <a:lstStyle/>
                    <a:p>
                      <a:pPr marL="38100" indent="0">
                        <a:spcAft>
                          <a:spcPts val="0"/>
                        </a:spcAft>
                        <a:tabLst>
                          <a:tab pos="228600" algn="l"/>
                          <a:tab pos="876300" algn="ctr"/>
                        </a:tabLst>
                      </a:pPr>
                      <a:r>
                        <a:rPr lang="en-US" sz="2000" baseline="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  <a:t> </a:t>
                      </a:r>
                      <a:r>
                        <a:rPr lang="en-US" sz="200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  <a:t>Tobacco Use</a:t>
                      </a:r>
                      <a:endParaRPr lang="it-IT" sz="2000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+mn-lt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  <a:t>43 (59%)</a:t>
                      </a:r>
                      <a:endParaRPr lang="it-IT" sz="200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+mn-lt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  <a:t>26 (55%)</a:t>
                      </a:r>
                      <a:endParaRPr lang="it-IT" sz="200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+mn-lt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17 (65</a:t>
                      </a:r>
                      <a:r>
                        <a:rPr lang="en-US" sz="200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  <a:t>%)</a:t>
                      </a:r>
                      <a:endParaRPr lang="it-IT" sz="200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+mn-lt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0.40</a:t>
                      </a:r>
                      <a:endParaRPr lang="it-IT" sz="2000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+mn-lt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9181">
                <a:tc>
                  <a:txBody>
                    <a:bodyPr/>
                    <a:lstStyle/>
                    <a:p>
                      <a:pPr marL="88900" indent="0">
                        <a:spcAft>
                          <a:spcPts val="0"/>
                        </a:spcAft>
                        <a:tabLst/>
                      </a:pPr>
                      <a:r>
                        <a:rPr lang="en-US" sz="200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  <a:t>Family History </a:t>
                      </a:r>
                      <a:endParaRPr lang="it-IT" sz="2000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+mn-lt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  <a:t>17 (23%)</a:t>
                      </a:r>
                      <a:endParaRPr lang="it-IT" sz="2000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+mn-lt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  <a:t>11 (23%)</a:t>
                      </a:r>
                      <a:endParaRPr lang="it-IT" sz="2000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+mn-lt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  <a:t>6 (23%)</a:t>
                      </a:r>
                      <a:endParaRPr lang="it-IT" sz="2000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+mn-lt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  <a:t>0.98</a:t>
                      </a:r>
                      <a:endParaRPr lang="it-IT" sz="2000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+mn-lt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673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+mn-lt"/>
                          <a:ea typeface="Calibri" charset="0"/>
                          <a:cs typeface="Times New Roman" charset="0"/>
                        </a:rPr>
                        <a:t>Prior</a:t>
                      </a:r>
                      <a:r>
                        <a:rPr kumimoji="0" lang="it-IT" altLang="x-none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+mn-lt"/>
                          <a:ea typeface="Calibri" charset="0"/>
                          <a:cs typeface="Times New Roman" charset="0"/>
                        </a:rPr>
                        <a:t> </a:t>
                      </a:r>
                      <a:r>
                        <a:rPr kumimoji="0" lang="it-IT" altLang="x-none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+mn-lt"/>
                          <a:ea typeface="Calibri" charset="0"/>
                          <a:cs typeface="Times New Roman" charset="0"/>
                        </a:rPr>
                        <a:t>events</a:t>
                      </a:r>
                      <a:r>
                        <a:rPr kumimoji="0" lang="it-IT" altLang="x-none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+mn-lt"/>
                          <a:ea typeface="Calibri" charset="0"/>
                          <a:cs typeface="Times New Roman" charset="0"/>
                        </a:rPr>
                        <a:t>/</a:t>
                      </a:r>
                      <a:r>
                        <a:rPr kumimoji="0" lang="it-IT" altLang="x-none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+mn-lt"/>
                          <a:ea typeface="Calibri" charset="0"/>
                          <a:cs typeface="Times New Roman" charset="0"/>
                        </a:rPr>
                        <a:t>procedures</a:t>
                      </a:r>
                      <a:endParaRPr kumimoji="0" lang="it-IT" altLang="x-non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+mn-lt"/>
                        <a:ea typeface="Calibri" charset="0"/>
                        <a:cs typeface="Times New Roman" charset="0"/>
                      </a:endParaRPr>
                    </a:p>
                  </a:txBody>
                  <a:tcPr marL="42874" marR="42874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x-non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+mn-lt"/>
                        <a:ea typeface="Calibri" charset="0"/>
                        <a:cs typeface="Times New Roman" charset="0"/>
                      </a:endParaRPr>
                    </a:p>
                  </a:txBody>
                  <a:tcPr marL="42874" marR="42874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x-non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+mn-lt"/>
                        <a:ea typeface="Calibri" charset="0"/>
                        <a:cs typeface="Times New Roman" charset="0"/>
                      </a:endParaRPr>
                    </a:p>
                  </a:txBody>
                  <a:tcPr marL="42874" marR="42874" marT="0" marB="0" anchor="ctr" horzOverflow="overflow">
                    <a:lnL>
                      <a:noFill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x-non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+mn-lt"/>
                        <a:ea typeface="Calibri" charset="0"/>
                        <a:cs typeface="Times New Roman" charset="0"/>
                      </a:endParaRPr>
                    </a:p>
                  </a:txBody>
                  <a:tcPr marL="42874" marR="42874" marT="0" marB="0" anchor="ctr" horzOverflow="overflow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x-non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+mn-lt"/>
                        <a:ea typeface="Calibri" charset="0"/>
                        <a:cs typeface="Times New Roman" charset="0"/>
                      </a:endParaRPr>
                    </a:p>
                  </a:txBody>
                  <a:tcPr marL="42874" marR="42874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713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+mn-lt"/>
                          <a:ea typeface="Calibri" charset="0"/>
                          <a:cs typeface="Times New Roman" charset="0"/>
                        </a:rPr>
                        <a:t>  </a:t>
                      </a:r>
                      <a:r>
                        <a:rPr kumimoji="0" lang="it-IT" altLang="x-none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+mn-lt"/>
                          <a:ea typeface="Calibri" charset="0"/>
                          <a:cs typeface="Times New Roman" charset="0"/>
                        </a:rPr>
                        <a:t>Prior</a:t>
                      </a:r>
                      <a:r>
                        <a:rPr kumimoji="0" lang="it-IT" altLang="x-non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+mn-lt"/>
                          <a:ea typeface="Calibri" charset="0"/>
                          <a:cs typeface="Times New Roman" charset="0"/>
                        </a:rPr>
                        <a:t> </a:t>
                      </a:r>
                      <a:r>
                        <a:rPr kumimoji="0" lang="it-IT" altLang="x-none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+mn-lt"/>
                          <a:ea typeface="Calibri" charset="0"/>
                          <a:cs typeface="Times New Roman" charset="0"/>
                        </a:rPr>
                        <a:t>myocardial</a:t>
                      </a:r>
                      <a:r>
                        <a:rPr kumimoji="0" lang="it-IT" altLang="x-non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+mn-lt"/>
                          <a:ea typeface="Calibri" charset="0"/>
                          <a:cs typeface="Times New Roman" charset="0"/>
                        </a:rPr>
                        <a:t> </a:t>
                      </a:r>
                      <a:r>
                        <a:rPr kumimoji="0" lang="it-IT" altLang="x-none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+mn-lt"/>
                          <a:ea typeface="Calibri" charset="0"/>
                          <a:cs typeface="Times New Roman" charset="0"/>
                        </a:rPr>
                        <a:t>infarction</a:t>
                      </a:r>
                      <a:endParaRPr kumimoji="0" lang="it-IT" altLang="x-non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+mn-lt"/>
                        <a:ea typeface="Calibri" charset="0"/>
                        <a:cs typeface="Times New Roman" charset="0"/>
                      </a:endParaRPr>
                    </a:p>
                  </a:txBody>
                  <a:tcPr marL="42874" marR="42874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  <a:t>42 (58%)</a:t>
                      </a:r>
                      <a:endParaRPr lang="it-IT" sz="200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+mn-lt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  <a:t>26 (55%)</a:t>
                      </a:r>
                      <a:endParaRPr lang="it-IT" sz="200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+mn-lt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16 (62</a:t>
                      </a:r>
                      <a:r>
                        <a:rPr lang="en-US" sz="200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  <a:t>%)</a:t>
                      </a:r>
                      <a:endParaRPr lang="it-IT" sz="200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+mn-lt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0.61</a:t>
                      </a:r>
                      <a:endParaRPr lang="it-IT" sz="2000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+mn-lt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9181">
                <a:tc>
                  <a:txBody>
                    <a:bodyPr/>
                    <a:lstStyle/>
                    <a:p>
                      <a:pPr marL="92075" indent="0">
                        <a:spcAft>
                          <a:spcPts val="0"/>
                        </a:spcAft>
                        <a:tabLst>
                          <a:tab pos="228600" algn="l"/>
                          <a:tab pos="1754188" algn="r"/>
                        </a:tabLst>
                      </a:pPr>
                      <a:r>
                        <a:rPr lang="en-US" sz="2000" b="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  <a:t> Prior PCI or CABG</a:t>
                      </a:r>
                      <a:endParaRPr lang="it-IT" sz="2000" b="0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+mn-lt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  <a:t>58 (80%)</a:t>
                      </a:r>
                      <a:endParaRPr lang="it-IT" sz="2000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+mn-lt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  <a:t>36 (77%)</a:t>
                      </a:r>
                      <a:endParaRPr lang="it-IT" sz="2000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+mn-lt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22 (85%)</a:t>
                      </a:r>
                      <a:endParaRPr lang="it-IT" sz="2000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+mn-lt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0.42</a:t>
                      </a:r>
                      <a:endParaRPr lang="it-IT" sz="2000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+mn-lt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673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+mn-lt"/>
                          <a:ea typeface="Calibri" charset="0"/>
                          <a:cs typeface="Times New Roman" charset="0"/>
                        </a:rPr>
                        <a:t>Medications</a:t>
                      </a:r>
                      <a:endParaRPr kumimoji="0" lang="it-IT" altLang="x-non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+mn-lt"/>
                        <a:ea typeface="Calibri" charset="0"/>
                        <a:cs typeface="Times New Roman" charset="0"/>
                      </a:endParaRPr>
                    </a:p>
                  </a:txBody>
                  <a:tcPr marL="42874" marR="42874" marT="0" marB="0"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+mn-lt"/>
                        <a:ea typeface="Calibri" charset="0"/>
                        <a:cs typeface="Times New Roman" charset="0"/>
                      </a:endParaRPr>
                    </a:p>
                  </a:txBody>
                  <a:tcPr marL="42874" marR="42874" marT="0" marB="0"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+mn-lt"/>
                        <a:ea typeface="Calibri" charset="0"/>
                        <a:cs typeface="Times New Roman" charset="0"/>
                      </a:endParaRPr>
                    </a:p>
                  </a:txBody>
                  <a:tcPr marL="42874" marR="42874" marT="0" marB="0"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+mn-lt"/>
                        <a:ea typeface="Calibri" charset="0"/>
                        <a:cs typeface="Times New Roman" charset="0"/>
                      </a:endParaRPr>
                    </a:p>
                  </a:txBody>
                  <a:tcPr marL="42874" marR="42874" marT="0" marB="0"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+mn-lt"/>
                        <a:ea typeface="Calibri" charset="0"/>
                        <a:cs typeface="Times New Roman" charset="0"/>
                      </a:endParaRPr>
                    </a:p>
                  </a:txBody>
                  <a:tcPr marL="42874" marR="42874" marT="0" marB="0"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89181">
                <a:tc>
                  <a:txBody>
                    <a:bodyPr/>
                    <a:lstStyle/>
                    <a:p>
                      <a:pPr marL="0" indent="0">
                        <a:spcAft>
                          <a:spcPts val="0"/>
                        </a:spcAft>
                        <a:tabLst>
                          <a:tab pos="228600" algn="l"/>
                          <a:tab pos="1295400" algn="l"/>
                        </a:tabLst>
                      </a:pPr>
                      <a:r>
                        <a:rPr lang="en-US" sz="200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  <a:t> Beta-blocker</a:t>
                      </a:r>
                      <a:endParaRPr lang="it-IT" sz="2000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+mn-lt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  <a:t>60 (82%)</a:t>
                      </a:r>
                      <a:endParaRPr lang="it-IT" sz="200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+mn-lt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  <a:t>38 (81%)</a:t>
                      </a:r>
                      <a:endParaRPr lang="it-IT" sz="200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+mn-lt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22 (85</a:t>
                      </a:r>
                      <a:r>
                        <a:rPr lang="en-US" sz="200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  <a:t>%)</a:t>
                      </a:r>
                      <a:endParaRPr lang="it-IT" sz="200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+mn-lt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0.76</a:t>
                      </a:r>
                      <a:endParaRPr lang="it-IT" sz="2000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+mn-lt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89181">
                <a:tc>
                  <a:txBody>
                    <a:bodyPr/>
                    <a:lstStyle/>
                    <a:p>
                      <a:pPr marL="0" indent="88900">
                        <a:spcAft>
                          <a:spcPts val="0"/>
                        </a:spcAft>
                        <a:tabLst>
                          <a:tab pos="228600" algn="l"/>
                          <a:tab pos="1295400" algn="l"/>
                        </a:tabLst>
                      </a:pPr>
                      <a:r>
                        <a:rPr lang="en-US" sz="200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  <a:t>ACE-Inhibitor or</a:t>
                      </a:r>
                      <a:r>
                        <a:rPr lang="en-US" sz="2000" baseline="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  <a:t> ARBs</a:t>
                      </a:r>
                      <a:endParaRPr lang="it-IT" sz="2000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+mn-lt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  <a:t>42 (58%)</a:t>
                      </a:r>
                      <a:endParaRPr lang="it-IT" sz="200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+mn-lt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  <a:t>22 (47%)</a:t>
                      </a:r>
                      <a:endParaRPr lang="it-IT" sz="200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+mn-lt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  <a:t>20 (77%)</a:t>
                      </a:r>
                      <a:endParaRPr lang="it-IT" sz="2000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+mn-lt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0.013</a:t>
                      </a:r>
                      <a:endParaRPr lang="it-IT" sz="2000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+mn-lt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89181">
                <a:tc>
                  <a:txBody>
                    <a:bodyPr/>
                    <a:lstStyle/>
                    <a:p>
                      <a:pPr marL="0" indent="88900">
                        <a:spcAft>
                          <a:spcPts val="0"/>
                        </a:spcAft>
                        <a:tabLst>
                          <a:tab pos="88900" algn="l"/>
                          <a:tab pos="1295400" algn="l"/>
                        </a:tabLst>
                      </a:pPr>
                      <a:r>
                        <a:rPr lang="en-US" sz="200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  <a:t>Loop diuretic</a:t>
                      </a:r>
                      <a:endParaRPr lang="it-IT" sz="2000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+mn-lt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  <a:t>26 (36%)</a:t>
                      </a:r>
                      <a:endParaRPr lang="it-IT" sz="200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+mn-lt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  <a:t>11 (23%)</a:t>
                      </a:r>
                      <a:endParaRPr lang="it-IT" sz="200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+mn-lt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15 (58%)</a:t>
                      </a:r>
                      <a:endParaRPr lang="it-IT" sz="2000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+mn-lt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0.003</a:t>
                      </a:r>
                      <a:endParaRPr lang="it-IT" sz="2000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+mn-lt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89181">
                <a:tc>
                  <a:txBody>
                    <a:bodyPr/>
                    <a:lstStyle/>
                    <a:p>
                      <a:pPr marL="0" indent="88900">
                        <a:spcAft>
                          <a:spcPts val="0"/>
                        </a:spcAft>
                        <a:tabLst>
                          <a:tab pos="228600" algn="l"/>
                          <a:tab pos="1295400" algn="l"/>
                        </a:tabLst>
                      </a:pPr>
                      <a:r>
                        <a:rPr lang="en-US" sz="200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  <a:t>HMG CoA-Reductase Inhibitor</a:t>
                      </a:r>
                      <a:endParaRPr lang="it-IT" sz="2000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+mn-lt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  <a:t>59 (81%)</a:t>
                      </a:r>
                      <a:endParaRPr lang="it-IT" sz="200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+mn-lt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  <a:t>38 (81%)</a:t>
                      </a:r>
                      <a:endParaRPr lang="it-IT" sz="200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+mn-lt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21 (81%)</a:t>
                      </a:r>
                      <a:endParaRPr lang="it-IT" sz="2000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+mn-lt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0.99</a:t>
                      </a:r>
                      <a:endParaRPr lang="it-IT" sz="2000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+mn-lt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89181">
                <a:tc>
                  <a:txBody>
                    <a:bodyPr/>
                    <a:lstStyle/>
                    <a:p>
                      <a:pPr marL="0" indent="88900">
                        <a:spcAft>
                          <a:spcPts val="0"/>
                        </a:spcAft>
                        <a:tabLst>
                          <a:tab pos="228600" algn="l"/>
                          <a:tab pos="1295400" algn="l"/>
                        </a:tabLst>
                      </a:pPr>
                      <a:r>
                        <a:rPr lang="en-US" sz="200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  <a:t>Aspirin</a:t>
                      </a:r>
                      <a:endParaRPr lang="it-IT" sz="2000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+mn-lt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  <a:t>62 (85%)</a:t>
                      </a:r>
                      <a:endParaRPr lang="it-IT" sz="200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+mn-lt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  <a:t>41 (87%)</a:t>
                      </a:r>
                      <a:endParaRPr lang="it-IT" sz="200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+mn-lt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21 (81%)</a:t>
                      </a:r>
                      <a:endParaRPr lang="it-IT" sz="2000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+mn-lt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0.51</a:t>
                      </a:r>
                      <a:endParaRPr lang="it-IT" sz="2000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+mn-lt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89181">
                <a:tc>
                  <a:txBody>
                    <a:bodyPr/>
                    <a:lstStyle/>
                    <a:p>
                      <a:pPr marL="0" indent="88900">
                        <a:spcAft>
                          <a:spcPts val="0"/>
                        </a:spcAft>
                        <a:tabLst>
                          <a:tab pos="88900" algn="l"/>
                          <a:tab pos="1295400" algn="l"/>
                        </a:tabLst>
                      </a:pPr>
                      <a:r>
                        <a:rPr lang="en-US" sz="2000" dirty="0" err="1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  <a:t>Thienopyridine</a:t>
                      </a:r>
                      <a:endParaRPr lang="it-IT" sz="2000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+mn-lt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  <a:t>32 (44%)</a:t>
                      </a:r>
                      <a:endParaRPr lang="it-IT" sz="2000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+mn-lt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  <a:t>20 (43%)</a:t>
                      </a:r>
                      <a:endParaRPr lang="it-IT" sz="2000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+mn-lt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12 (46%)</a:t>
                      </a:r>
                      <a:endParaRPr lang="it-IT" sz="2000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+mn-lt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0.81</a:t>
                      </a:r>
                      <a:endParaRPr lang="it-IT" sz="2000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+mn-lt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sp>
        <p:nvSpPr>
          <p:cNvPr id="6" name="Rettangolo 5"/>
          <p:cNvSpPr/>
          <p:nvPr/>
        </p:nvSpPr>
        <p:spPr>
          <a:xfrm>
            <a:off x="9472613" y="5217813"/>
            <a:ext cx="857250" cy="642938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Connettore 1 7"/>
          <p:cNvCxnSpPr/>
          <p:nvPr/>
        </p:nvCxnSpPr>
        <p:spPr>
          <a:xfrm>
            <a:off x="1868557" y="5494424"/>
            <a:ext cx="7368208" cy="26504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1 8"/>
          <p:cNvCxnSpPr/>
          <p:nvPr/>
        </p:nvCxnSpPr>
        <p:spPr>
          <a:xfrm>
            <a:off x="1875185" y="5816023"/>
            <a:ext cx="7368208" cy="26504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874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168466"/>
              </p:ext>
            </p:extLst>
          </p:nvPr>
        </p:nvGraphicFramePr>
        <p:xfrm>
          <a:off x="281583" y="1053689"/>
          <a:ext cx="11479132" cy="4614672"/>
        </p:xfrm>
        <a:graphic>
          <a:graphicData uri="http://schemas.openxmlformats.org/drawingml/2006/table">
            <a:tbl>
              <a:tblPr/>
              <a:tblGrid>
                <a:gridCol w="56362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97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97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897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7370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2897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x-non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Calibri" charset="0"/>
                        <a:cs typeface="Times New Roman" charset="0"/>
                      </a:endParaRPr>
                    </a:p>
                  </a:txBody>
                  <a:tcPr marL="42874" marR="42874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  <a:t>Overall </a:t>
                      </a:r>
                      <a:endParaRPr lang="it-IT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Yu Mincho" charset="-128"/>
                        <a:cs typeface="Times New Roman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  <a:t>(n=73)</a:t>
                      </a:r>
                      <a:endParaRPr lang="it-IT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  <a:t>RV</a:t>
                      </a:r>
                      <a:r>
                        <a:rPr lang="en-US" sz="2000" b="1" baseline="-250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  <a:t>DYS 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  <a:t>- </a:t>
                      </a:r>
                      <a:b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</a:b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  <a:t>(n=47)</a:t>
                      </a:r>
                      <a:endParaRPr lang="it-IT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  <a:t>RV</a:t>
                      </a:r>
                      <a:r>
                        <a:rPr lang="en-US" sz="2000" b="1" baseline="-250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  <a:t>DYS 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  <a:t>+</a:t>
                      </a:r>
                      <a:b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</a:b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  <a:t> (n=26)</a:t>
                      </a:r>
                      <a:endParaRPr lang="it-IT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20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charset="0"/>
                          <a:cs typeface="Times New Roman" charset="0"/>
                        </a:rPr>
                        <a:t>p</a:t>
                      </a:r>
                      <a:endParaRPr kumimoji="0" lang="it-IT" altLang="x-non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Calibri" charset="0"/>
                        <a:cs typeface="Times New Roman" charset="0"/>
                      </a:endParaRPr>
                    </a:p>
                  </a:txBody>
                  <a:tcPr marL="42874" marR="42874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71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2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charset="0"/>
                          <a:cs typeface="Times New Roman" charset="0"/>
                        </a:rPr>
                        <a:t>CARDIAC MAGNETIC RESONANCE 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7137">
                <a:tc>
                  <a:txBody>
                    <a:bodyPr/>
                    <a:lstStyle/>
                    <a:p>
                      <a:pPr marL="88900" indent="0">
                        <a:spcAft>
                          <a:spcPts val="0"/>
                        </a:spcAft>
                        <a:tabLst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  <a:t>LV Ejection fraction (%)</a:t>
                      </a:r>
                      <a:endParaRPr lang="it-IT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  <a:t>42.4±16.0</a:t>
                      </a:r>
                      <a:endParaRPr lang="it-IT" sz="2000">
                        <a:solidFill>
                          <a:schemeClr val="tx1"/>
                        </a:solidFill>
                        <a:effectLst/>
                        <a:latin typeface="+mn-lt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  <a:t>48.7±14.4</a:t>
                      </a:r>
                      <a:endParaRPr lang="it-IT" sz="2000">
                        <a:solidFill>
                          <a:schemeClr val="tx1"/>
                        </a:solidFill>
                        <a:effectLst/>
                        <a:latin typeface="+mn-lt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  <a:t>31.1±12.2</a:t>
                      </a:r>
                      <a:endParaRPr lang="it-IT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  <a:t>&lt;0.001</a:t>
                      </a:r>
                      <a:endParaRPr lang="it-IT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7137">
                <a:tc>
                  <a:txBody>
                    <a:bodyPr/>
                    <a:lstStyle/>
                    <a:p>
                      <a:pPr marL="88900" indent="0">
                        <a:spcAft>
                          <a:spcPts val="0"/>
                        </a:spcAft>
                        <a:tabLst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  <a:t>LV End-diastolic volume (ml)</a:t>
                      </a:r>
                      <a:endParaRPr lang="it-IT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  <a:t>202.7±61.9</a:t>
                      </a:r>
                      <a:endParaRPr lang="it-IT" sz="2000">
                        <a:solidFill>
                          <a:schemeClr val="tx1"/>
                        </a:solidFill>
                        <a:effectLst/>
                        <a:latin typeface="+mn-lt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  <a:t>186.3±60.1</a:t>
                      </a:r>
                      <a:endParaRPr lang="it-IT" sz="2000">
                        <a:solidFill>
                          <a:schemeClr val="tx1"/>
                        </a:solidFill>
                        <a:effectLst/>
                        <a:latin typeface="+mn-lt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  <a:t>232.4±54.6</a:t>
                      </a:r>
                      <a:endParaRPr lang="it-IT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  <a:t>0.002</a:t>
                      </a:r>
                      <a:endParaRPr lang="it-IT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6731">
                <a:tc>
                  <a:txBody>
                    <a:bodyPr/>
                    <a:lstStyle/>
                    <a:p>
                      <a:pPr marL="0" indent="88900">
                        <a:spcAft>
                          <a:spcPts val="0"/>
                        </a:spcAft>
                        <a:tabLst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  <a:t>RV Ejection fraction (%)</a:t>
                      </a:r>
                      <a:endParaRPr lang="it-IT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  <a:t>51.7±11.9</a:t>
                      </a:r>
                      <a:endParaRPr lang="it-IT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  <a:t>58.8±6.6</a:t>
                      </a:r>
                      <a:endParaRPr lang="it-IT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  <a:t>38.9±7.9</a:t>
                      </a:r>
                      <a:endParaRPr lang="it-IT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  <a:t>&lt;0.001</a:t>
                      </a:r>
                      <a:endParaRPr lang="it-IT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9181">
                <a:tc>
                  <a:txBody>
                    <a:bodyPr/>
                    <a:lstStyle/>
                    <a:p>
                      <a:pPr marL="0" indent="88900">
                        <a:spcAft>
                          <a:spcPts val="0"/>
                        </a:spcAft>
                        <a:tabLst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  <a:t>RV End-diastolic volume (ml)</a:t>
                      </a:r>
                      <a:endParaRPr lang="it-IT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  <a:t>151.5±51.1</a:t>
                      </a:r>
                      <a:endParaRPr lang="it-IT" sz="2000">
                        <a:solidFill>
                          <a:schemeClr val="tx1"/>
                        </a:solidFill>
                        <a:effectLst/>
                        <a:latin typeface="+mn-lt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  <a:t>138.7±43.0</a:t>
                      </a:r>
                      <a:endParaRPr lang="it-IT" sz="2000">
                        <a:solidFill>
                          <a:schemeClr val="tx1"/>
                        </a:solidFill>
                        <a:effectLst/>
                        <a:latin typeface="+mn-lt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  <a:t>174.7±56.9</a:t>
                      </a:r>
                      <a:endParaRPr lang="it-IT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  <a:t>0.003</a:t>
                      </a:r>
                      <a:endParaRPr lang="it-IT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91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2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charset="0"/>
                          <a:cs typeface="Times New Roman" charset="0"/>
                        </a:rPr>
                        <a:t>ECHOCARDIOGRAPHY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8454">
                <a:tc>
                  <a:txBody>
                    <a:bodyPr/>
                    <a:lstStyle/>
                    <a:p>
                      <a:pPr marL="1371600" indent="-1371600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  <a:t> LV Ejection fraction (%)</a:t>
                      </a:r>
                      <a:endParaRPr lang="it-IT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  <a:t>41.9±15.9</a:t>
                      </a:r>
                      <a:endParaRPr lang="it-IT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  <a:t>48.1±14.8</a:t>
                      </a:r>
                      <a:endParaRPr lang="it-IT" sz="2000">
                        <a:solidFill>
                          <a:schemeClr val="tx1"/>
                        </a:solidFill>
                        <a:effectLst/>
                        <a:latin typeface="+mn-lt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  <a:t>30.6±10.8</a:t>
                      </a:r>
                      <a:endParaRPr lang="it-IT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  <a:t>&lt;0.001</a:t>
                      </a:r>
                      <a:endParaRPr lang="it-IT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9181">
                <a:tc>
                  <a:txBody>
                    <a:bodyPr/>
                    <a:lstStyle/>
                    <a:p>
                      <a:pPr marL="1371600" indent="-1371600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  <a:t> LV End-diastolic diameter (cm)</a:t>
                      </a:r>
                      <a:endParaRPr lang="it-IT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  <a:t>5.9±0.6</a:t>
                      </a:r>
                      <a:endParaRPr lang="it-IT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  <a:t>5.7±0.6</a:t>
                      </a:r>
                      <a:endParaRPr lang="it-IT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  <a:t>6.2±0.6</a:t>
                      </a:r>
                      <a:endParaRPr lang="it-IT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  <a:t>0.004</a:t>
                      </a:r>
                      <a:endParaRPr lang="it-IT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9181">
                <a:tc>
                  <a:txBody>
                    <a:bodyPr/>
                    <a:lstStyle/>
                    <a:p>
                      <a:pPr marL="1371600" indent="-1371600"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  <a:t> Pulmonary Arterial Pressure* (mmHg)</a:t>
                      </a:r>
                      <a:endParaRPr lang="it-IT" sz="2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  <a:t>38.0±16.1</a:t>
                      </a:r>
                      <a:endParaRPr lang="it-IT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  <a:t>34.3±14.5</a:t>
                      </a:r>
                      <a:endParaRPr lang="it-IT" sz="2000">
                        <a:solidFill>
                          <a:schemeClr val="tx1"/>
                        </a:solidFill>
                        <a:effectLst/>
                        <a:latin typeface="+mn-lt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  <a:t>44.4±16.9</a:t>
                      </a:r>
                      <a:endParaRPr lang="it-IT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  <a:t>0.02</a:t>
                      </a:r>
                      <a:endParaRPr lang="it-IT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6731">
                <a:tc>
                  <a:txBody>
                    <a:bodyPr/>
                    <a:lstStyle/>
                    <a:p>
                      <a:pPr marL="1371600" indent="-1371600"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  <a:t> Pulmonary Hypertension*</a:t>
                      </a:r>
                      <a:endParaRPr lang="it-IT" sz="2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  <a:t>30 (41%)</a:t>
                      </a:r>
                      <a:endParaRPr lang="it-IT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  <a:t>15 (32%)</a:t>
                      </a:r>
                      <a:endParaRPr lang="it-IT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  <a:t>15 (58%)</a:t>
                      </a:r>
                      <a:endParaRPr lang="it-IT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  <a:t>0.032</a:t>
                      </a:r>
                      <a:endParaRPr lang="it-IT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7137">
                <a:tc>
                  <a:txBody>
                    <a:bodyPr/>
                    <a:lstStyle/>
                    <a:p>
                      <a:pPr marL="98425" indent="0">
                        <a:spcAft>
                          <a:spcPts val="0"/>
                        </a:spcAft>
                        <a:tabLst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  <a:t>Advanced mitral regurgitation (≥moderate)</a:t>
                      </a:r>
                      <a:endParaRPr lang="it-IT" sz="2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  <a:t>33 (45%)</a:t>
                      </a:r>
                      <a:endParaRPr lang="it-IT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  <a:t>14 (30%)</a:t>
                      </a:r>
                      <a:endParaRPr lang="it-IT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  <a:t>19 (73%)</a:t>
                      </a:r>
                      <a:endParaRPr lang="it-IT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  <a:t>0.001</a:t>
                      </a:r>
                      <a:endParaRPr lang="it-IT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9181">
                <a:tc>
                  <a:txBody>
                    <a:bodyPr/>
                    <a:lstStyle/>
                    <a:p>
                      <a:pPr marL="1371600" indent="-1073150"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  <a:t>Regurgitant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  <a:t> Fraction (%)</a:t>
                      </a:r>
                      <a:endParaRPr lang="it-IT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  <a:t>39.2±14.6</a:t>
                      </a:r>
                      <a:endParaRPr lang="it-IT" sz="2000">
                        <a:solidFill>
                          <a:schemeClr val="tx1"/>
                        </a:solidFill>
                        <a:effectLst/>
                        <a:latin typeface="+mn-lt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  <a:t>35.9±14.8</a:t>
                      </a:r>
                      <a:endParaRPr lang="it-IT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  <a:t>43.9±13.3</a:t>
                      </a:r>
                      <a:endParaRPr lang="it-IT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  <a:t>0.03</a:t>
                      </a:r>
                      <a:endParaRPr lang="it-IT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89181">
                <a:tc>
                  <a:txBody>
                    <a:bodyPr/>
                    <a:lstStyle/>
                    <a:p>
                      <a:pPr marL="1371600" indent="-1073150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  <a:t>Vena </a:t>
                      </a:r>
                      <a:r>
                        <a:rPr lang="en-US" sz="2000" dirty="0" err="1"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  <a:t>Contracta</a:t>
                      </a:r>
                      <a:endParaRPr lang="it-IT" sz="2000" dirty="0">
                        <a:effectLst/>
                        <a:latin typeface="+mn-lt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  <a:t>0.3±0.1</a:t>
                      </a:r>
                      <a:endParaRPr lang="it-IT" sz="2000" dirty="0">
                        <a:effectLst/>
                        <a:latin typeface="+mn-lt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  <a:t>0.3±0.1</a:t>
                      </a:r>
                      <a:endParaRPr lang="it-IT" sz="2000" dirty="0">
                        <a:effectLst/>
                        <a:latin typeface="+mn-lt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  <a:t>0.4±0.1</a:t>
                      </a:r>
                      <a:endParaRPr lang="it-IT" sz="2000" dirty="0">
                        <a:effectLst/>
                        <a:latin typeface="+mn-lt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  <a:t>0.02</a:t>
                      </a:r>
                      <a:endParaRPr lang="it-IT" sz="2000" dirty="0">
                        <a:effectLst/>
                        <a:latin typeface="+mn-lt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5" name="CasellaDiTesto 39"/>
          <p:cNvSpPr txBox="1">
            <a:spLocks noChangeArrowheads="1"/>
          </p:cNvSpPr>
          <p:nvPr/>
        </p:nvSpPr>
        <p:spPr bwMode="auto">
          <a:xfrm>
            <a:off x="96832" y="6366472"/>
            <a:ext cx="564673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000" dirty="0">
                <a:latin typeface="+mn-lt"/>
              </a:rPr>
              <a:t>*</a:t>
            </a:r>
            <a:r>
              <a:rPr lang="it-IT" altLang="it-IT" sz="2000" dirty="0" err="1">
                <a:latin typeface="+mn-lt"/>
              </a:rPr>
              <a:t>Available</a:t>
            </a:r>
            <a:r>
              <a:rPr lang="it-IT" altLang="it-IT" sz="2000" dirty="0">
                <a:latin typeface="+mn-lt"/>
              </a:rPr>
              <a:t> in 78% of the </a:t>
            </a:r>
            <a:r>
              <a:rPr lang="it-IT" altLang="it-IT" sz="2000" dirty="0" err="1">
                <a:latin typeface="+mn-lt"/>
              </a:rPr>
              <a:t>study</a:t>
            </a:r>
            <a:r>
              <a:rPr lang="it-IT" altLang="it-IT" sz="2000" dirty="0">
                <a:latin typeface="+mn-lt"/>
              </a:rPr>
              <a:t> </a:t>
            </a:r>
            <a:r>
              <a:rPr lang="it-IT" altLang="it-IT" sz="2000" dirty="0" err="1">
                <a:latin typeface="+mn-lt"/>
              </a:rPr>
              <a:t>population</a:t>
            </a:r>
            <a:endParaRPr lang="it-IT" altLang="it-IT" sz="2000" dirty="0">
              <a:latin typeface="+mn-lt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10822786" y="4773401"/>
            <a:ext cx="792000" cy="288000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ttangolo 6"/>
          <p:cNvSpPr/>
          <p:nvPr/>
        </p:nvSpPr>
        <p:spPr>
          <a:xfrm>
            <a:off x="10822786" y="4468594"/>
            <a:ext cx="792000" cy="288000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ttangolo 7"/>
          <p:cNvSpPr/>
          <p:nvPr/>
        </p:nvSpPr>
        <p:spPr>
          <a:xfrm>
            <a:off x="10822786" y="2306413"/>
            <a:ext cx="792000" cy="288000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ttangolo 8"/>
          <p:cNvSpPr/>
          <p:nvPr/>
        </p:nvSpPr>
        <p:spPr>
          <a:xfrm>
            <a:off x="10822786" y="2916023"/>
            <a:ext cx="792000" cy="288000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Connettore 1 9"/>
          <p:cNvCxnSpPr/>
          <p:nvPr/>
        </p:nvCxnSpPr>
        <p:spPr>
          <a:xfrm>
            <a:off x="463095" y="2575254"/>
            <a:ext cx="10008000" cy="26504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1 10"/>
          <p:cNvCxnSpPr/>
          <p:nvPr/>
        </p:nvCxnSpPr>
        <p:spPr>
          <a:xfrm>
            <a:off x="446165" y="3184846"/>
            <a:ext cx="10008000" cy="26504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1 11"/>
          <p:cNvCxnSpPr/>
          <p:nvPr/>
        </p:nvCxnSpPr>
        <p:spPr>
          <a:xfrm>
            <a:off x="412302" y="4742712"/>
            <a:ext cx="10008000" cy="26504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1 12"/>
          <p:cNvCxnSpPr/>
          <p:nvPr/>
        </p:nvCxnSpPr>
        <p:spPr>
          <a:xfrm>
            <a:off x="412305" y="5047509"/>
            <a:ext cx="10008000" cy="26504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3998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1 3"/>
          <p:cNvCxnSpPr/>
          <p:nvPr/>
        </p:nvCxnSpPr>
        <p:spPr>
          <a:xfrm>
            <a:off x="210000" y="777240"/>
            <a:ext cx="11772000" cy="0"/>
          </a:xfrm>
          <a:prstGeom prst="line">
            <a:avLst/>
          </a:prstGeom>
          <a:ln w="38100"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127623" y="112647"/>
            <a:ext cx="3211926" cy="742122"/>
          </a:xfrm>
        </p:spPr>
        <p:txBody>
          <a:bodyPr/>
          <a:lstStyle/>
          <a:p>
            <a:r>
              <a:rPr lang="en-US" b="1" dirty="0">
                <a:solidFill>
                  <a:schemeClr val="accent4"/>
                </a:solidFill>
              </a:rPr>
              <a:t>RESULTS</a:t>
            </a:r>
          </a:p>
        </p:txBody>
      </p:sp>
      <p:graphicFrame>
        <p:nvGraphicFramePr>
          <p:cNvPr id="7" name="Grafico 6"/>
          <p:cNvGraphicFramePr/>
          <p:nvPr>
            <p:extLst>
              <p:ext uri="{D42A27DB-BD31-4B8C-83A1-F6EECF244321}">
                <p14:modId xmlns:p14="http://schemas.microsoft.com/office/powerpoint/2010/main" val="541769377"/>
              </p:ext>
            </p:extLst>
          </p:nvPr>
        </p:nvGraphicFramePr>
        <p:xfrm>
          <a:off x="140007" y="1914462"/>
          <a:ext cx="3703783" cy="27115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Grafico 7"/>
          <p:cNvGraphicFramePr/>
          <p:nvPr>
            <p:extLst>
              <p:ext uri="{D42A27DB-BD31-4B8C-83A1-F6EECF244321}">
                <p14:modId xmlns:p14="http://schemas.microsoft.com/office/powerpoint/2010/main" val="187255959"/>
              </p:ext>
            </p:extLst>
          </p:nvPr>
        </p:nvGraphicFramePr>
        <p:xfrm>
          <a:off x="3975243" y="1914462"/>
          <a:ext cx="3870042" cy="27733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Grafico 8"/>
          <p:cNvGraphicFramePr/>
          <p:nvPr>
            <p:extLst>
              <p:ext uri="{D42A27DB-BD31-4B8C-83A1-F6EECF244321}">
                <p14:modId xmlns:p14="http://schemas.microsoft.com/office/powerpoint/2010/main" val="1147360058"/>
              </p:ext>
            </p:extLst>
          </p:nvPr>
        </p:nvGraphicFramePr>
        <p:xfrm>
          <a:off x="7951965" y="1914462"/>
          <a:ext cx="3917139" cy="27115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CasellaDiTesto 9"/>
          <p:cNvSpPr txBox="1"/>
          <p:nvPr/>
        </p:nvSpPr>
        <p:spPr>
          <a:xfrm>
            <a:off x="1902144" y="2112537"/>
            <a:ext cx="1249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p&lt; </a:t>
            </a:r>
            <a:r>
              <a:rPr lang="en-US" b="1" dirty="0"/>
              <a:t>0.001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5895024" y="2126725"/>
            <a:ext cx="1249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p&lt; </a:t>
            </a:r>
            <a:r>
              <a:rPr lang="en-US" b="1" dirty="0"/>
              <a:t>0.001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9781224" y="2143017"/>
            <a:ext cx="1249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p&lt; </a:t>
            </a:r>
            <a:r>
              <a:rPr lang="en-US" b="1" dirty="0"/>
              <a:t>0.001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1112520" y="1095539"/>
            <a:ext cx="9966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CONVENTIONAL ECHO INDICES OF RV FUNCTION</a:t>
            </a:r>
          </a:p>
        </p:txBody>
      </p:sp>
      <p:cxnSp>
        <p:nvCxnSpPr>
          <p:cNvPr id="15" name="Connettore 1 14"/>
          <p:cNvCxnSpPr/>
          <p:nvPr/>
        </p:nvCxnSpPr>
        <p:spPr>
          <a:xfrm>
            <a:off x="3975243" y="1716297"/>
            <a:ext cx="0" cy="2971563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1 15"/>
          <p:cNvCxnSpPr/>
          <p:nvPr/>
        </p:nvCxnSpPr>
        <p:spPr>
          <a:xfrm>
            <a:off x="7983363" y="1731537"/>
            <a:ext cx="0" cy="2971563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7" name="Tabella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3462837"/>
              </p:ext>
            </p:extLst>
          </p:nvPr>
        </p:nvGraphicFramePr>
        <p:xfrm>
          <a:off x="2227919" y="5014157"/>
          <a:ext cx="7736163" cy="1524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866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728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17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948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</a:rPr>
                        <a:t>                     </a:t>
                      </a:r>
                      <a:endParaRPr lang="it-IT" sz="2400" dirty="0">
                        <a:solidFill>
                          <a:schemeClr val="bg1"/>
                        </a:solidFill>
                        <a:effectLst/>
                        <a:latin typeface="Calibri" charset="0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Overall</a:t>
                      </a:r>
                      <a:endParaRPr lang="it-IT" sz="24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(n=73)</a:t>
                      </a:r>
                      <a:endParaRPr lang="it-IT" sz="2400" dirty="0">
                        <a:solidFill>
                          <a:schemeClr val="bg1"/>
                        </a:solidFill>
                        <a:effectLst/>
                        <a:latin typeface="Calibri" charset="0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effectLst/>
                        </a:rPr>
                        <a:t>RV</a:t>
                      </a:r>
                      <a:r>
                        <a:rPr lang="en-US" sz="1600" baseline="-25000">
                          <a:solidFill>
                            <a:schemeClr val="bg1"/>
                          </a:solidFill>
                          <a:effectLst/>
                        </a:rPr>
                        <a:t>DYS </a:t>
                      </a:r>
                      <a:r>
                        <a:rPr lang="en-US" sz="1600">
                          <a:solidFill>
                            <a:schemeClr val="bg1"/>
                          </a:solidFill>
                          <a:effectLst/>
                        </a:rPr>
                        <a:t>- </a:t>
                      </a:r>
                      <a:br>
                        <a:rPr lang="en-US" sz="160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US" sz="1600">
                          <a:solidFill>
                            <a:schemeClr val="bg1"/>
                          </a:solidFill>
                          <a:effectLst/>
                        </a:rPr>
                        <a:t>(n=47)</a:t>
                      </a:r>
                      <a:endParaRPr lang="it-IT" sz="2400">
                        <a:solidFill>
                          <a:schemeClr val="bg1"/>
                        </a:solidFill>
                        <a:effectLst/>
                        <a:latin typeface="Calibri" charset="0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RV</a:t>
                      </a:r>
                      <a:r>
                        <a:rPr lang="en-US" sz="1600" baseline="-25000" dirty="0">
                          <a:solidFill>
                            <a:schemeClr val="bg1"/>
                          </a:solidFill>
                          <a:effectLst/>
                        </a:rPr>
                        <a:t>DYS 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+</a:t>
                      </a:r>
                      <a:b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 (n=26)</a:t>
                      </a:r>
                      <a:endParaRPr lang="it-IT" sz="2400" dirty="0">
                        <a:solidFill>
                          <a:schemeClr val="bg1"/>
                        </a:solidFill>
                        <a:effectLst/>
                        <a:latin typeface="Calibri" charset="0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   TAPSE (cm)</a:t>
                      </a:r>
                      <a:endParaRPr lang="it-IT" sz="2400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1.8±0.4</a:t>
                      </a:r>
                      <a:endParaRPr lang="it-IT" sz="2400">
                        <a:solidFill>
                          <a:schemeClr val="tx1"/>
                        </a:solidFill>
                        <a:effectLst/>
                        <a:latin typeface="Calibri" charset="0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1.9±0.4</a:t>
                      </a:r>
                      <a:endParaRPr lang="it-IT" sz="2400">
                        <a:solidFill>
                          <a:schemeClr val="tx1"/>
                        </a:solidFill>
                        <a:effectLst/>
                        <a:latin typeface="Calibri" charset="0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1.5±0.3</a:t>
                      </a:r>
                      <a:endParaRPr lang="it-IT" sz="2400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39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   RV-S’ (cm/sec)</a:t>
                      </a:r>
                      <a:endParaRPr lang="it-IT" sz="2400">
                        <a:solidFill>
                          <a:schemeClr val="tx1"/>
                        </a:solidFill>
                        <a:effectLst/>
                        <a:latin typeface="Calibri" charset="0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11.0±2.9</a:t>
                      </a:r>
                      <a:endParaRPr lang="it-IT" sz="2400">
                        <a:solidFill>
                          <a:schemeClr val="tx1"/>
                        </a:solidFill>
                        <a:effectLst/>
                        <a:latin typeface="Calibri" charset="0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12.0±2.8</a:t>
                      </a:r>
                      <a:endParaRPr lang="it-IT" sz="2400">
                        <a:solidFill>
                          <a:schemeClr val="tx1"/>
                        </a:solidFill>
                        <a:effectLst/>
                        <a:latin typeface="Calibri" charset="0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9.3±2.3</a:t>
                      </a:r>
                      <a:endParaRPr lang="it-IT" sz="2400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39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   FAC (%)</a:t>
                      </a:r>
                      <a:endParaRPr lang="it-IT" sz="2400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38.2±8.8</a:t>
                      </a:r>
                      <a:endParaRPr lang="it-IT" sz="2400">
                        <a:solidFill>
                          <a:schemeClr val="tx1"/>
                        </a:solidFill>
                        <a:effectLst/>
                        <a:latin typeface="Calibri" charset="0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42.2±6.1</a:t>
                      </a:r>
                      <a:endParaRPr lang="it-IT" sz="2400">
                        <a:solidFill>
                          <a:schemeClr val="tx1"/>
                        </a:solidFill>
                        <a:effectLst/>
                        <a:latin typeface="Calibri" charset="0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31.1±8.4</a:t>
                      </a:r>
                      <a:endParaRPr lang="it-IT" sz="2400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2971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1 3"/>
          <p:cNvCxnSpPr/>
          <p:nvPr/>
        </p:nvCxnSpPr>
        <p:spPr>
          <a:xfrm>
            <a:off x="210000" y="777240"/>
            <a:ext cx="11772000" cy="0"/>
          </a:xfrm>
          <a:prstGeom prst="line">
            <a:avLst/>
          </a:prstGeom>
          <a:ln w="38100"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127623" y="112647"/>
            <a:ext cx="3211926" cy="742122"/>
          </a:xfrm>
        </p:spPr>
        <p:txBody>
          <a:bodyPr/>
          <a:lstStyle/>
          <a:p>
            <a:r>
              <a:rPr lang="en-US" b="1" dirty="0">
                <a:solidFill>
                  <a:schemeClr val="accent4"/>
                </a:solidFill>
              </a:rPr>
              <a:t>RESULTS</a:t>
            </a:r>
          </a:p>
        </p:txBody>
      </p:sp>
      <p:graphicFrame>
        <p:nvGraphicFramePr>
          <p:cNvPr id="7" name="Grafico 6"/>
          <p:cNvGraphicFramePr/>
          <p:nvPr>
            <p:extLst>
              <p:ext uri="{D42A27DB-BD31-4B8C-83A1-F6EECF244321}">
                <p14:modId xmlns:p14="http://schemas.microsoft.com/office/powerpoint/2010/main" val="1663899"/>
              </p:ext>
            </p:extLst>
          </p:nvPr>
        </p:nvGraphicFramePr>
        <p:xfrm>
          <a:off x="182871" y="1931395"/>
          <a:ext cx="3703783" cy="27115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Grafico 7"/>
          <p:cNvGraphicFramePr/>
          <p:nvPr>
            <p:extLst>
              <p:ext uri="{D42A27DB-BD31-4B8C-83A1-F6EECF244321}">
                <p14:modId xmlns:p14="http://schemas.microsoft.com/office/powerpoint/2010/main" val="47863082"/>
              </p:ext>
            </p:extLst>
          </p:nvPr>
        </p:nvGraphicFramePr>
        <p:xfrm>
          <a:off x="4018107" y="1931395"/>
          <a:ext cx="3870042" cy="27733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Grafico 8"/>
          <p:cNvGraphicFramePr/>
          <p:nvPr>
            <p:extLst>
              <p:ext uri="{D42A27DB-BD31-4B8C-83A1-F6EECF244321}">
                <p14:modId xmlns:p14="http://schemas.microsoft.com/office/powerpoint/2010/main" val="1275935196"/>
              </p:ext>
            </p:extLst>
          </p:nvPr>
        </p:nvGraphicFramePr>
        <p:xfrm>
          <a:off x="7994829" y="1931395"/>
          <a:ext cx="3917139" cy="27115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CasellaDiTesto 9"/>
          <p:cNvSpPr txBox="1"/>
          <p:nvPr/>
        </p:nvSpPr>
        <p:spPr>
          <a:xfrm>
            <a:off x="1945008" y="2129470"/>
            <a:ext cx="1249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p&lt; </a:t>
            </a:r>
            <a:r>
              <a:rPr lang="en-US" b="1" dirty="0"/>
              <a:t>0.001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5937888" y="2143658"/>
            <a:ext cx="1249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p&lt; </a:t>
            </a:r>
            <a:r>
              <a:rPr lang="en-US" b="1" dirty="0"/>
              <a:t>0.001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9824088" y="2159950"/>
            <a:ext cx="1249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p= 0.001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1112520" y="1095540"/>
            <a:ext cx="9966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STRAIN ECHO INDICES OF RV FUNCTION</a:t>
            </a:r>
          </a:p>
        </p:txBody>
      </p:sp>
      <p:cxnSp>
        <p:nvCxnSpPr>
          <p:cNvPr id="15" name="Connettore 1 14"/>
          <p:cNvCxnSpPr/>
          <p:nvPr/>
        </p:nvCxnSpPr>
        <p:spPr>
          <a:xfrm>
            <a:off x="4018107" y="1733230"/>
            <a:ext cx="0" cy="2971563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1 15"/>
          <p:cNvCxnSpPr/>
          <p:nvPr/>
        </p:nvCxnSpPr>
        <p:spPr>
          <a:xfrm>
            <a:off x="8026227" y="1748470"/>
            <a:ext cx="0" cy="2971563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Tabel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808241"/>
              </p:ext>
            </p:extLst>
          </p:nvPr>
        </p:nvGraphicFramePr>
        <p:xfrm>
          <a:off x="1682218" y="5090342"/>
          <a:ext cx="8827565" cy="14020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5329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10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17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817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                     </a:t>
                      </a:r>
                      <a:endParaRPr lang="it-IT" sz="1600" dirty="0">
                        <a:solidFill>
                          <a:schemeClr val="bg1"/>
                        </a:solidFill>
                        <a:effectLst/>
                        <a:latin typeface="Calibri" charset="0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Overall</a:t>
                      </a:r>
                      <a:endParaRPr lang="it-IT" sz="16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(n=73)</a:t>
                      </a:r>
                      <a:endParaRPr lang="it-IT" sz="1600" dirty="0">
                        <a:solidFill>
                          <a:schemeClr val="bg1"/>
                        </a:solidFill>
                        <a:effectLst/>
                        <a:latin typeface="Calibri" charset="0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RV</a:t>
                      </a:r>
                      <a:r>
                        <a:rPr lang="en-US" sz="1600" baseline="-25000" dirty="0">
                          <a:solidFill>
                            <a:schemeClr val="bg1"/>
                          </a:solidFill>
                          <a:effectLst/>
                        </a:rPr>
                        <a:t>DYS 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- </a:t>
                      </a:r>
                      <a:b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(n=47)</a:t>
                      </a:r>
                      <a:endParaRPr lang="it-IT" sz="1600" dirty="0">
                        <a:solidFill>
                          <a:schemeClr val="bg1"/>
                        </a:solidFill>
                        <a:effectLst/>
                        <a:latin typeface="Calibri" charset="0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RV</a:t>
                      </a:r>
                      <a:r>
                        <a:rPr lang="en-US" sz="1600" baseline="-25000" dirty="0">
                          <a:solidFill>
                            <a:schemeClr val="bg1"/>
                          </a:solidFill>
                          <a:effectLst/>
                        </a:rPr>
                        <a:t>DYS 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+</a:t>
                      </a:r>
                      <a:b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 (n=26)</a:t>
                      </a:r>
                      <a:endParaRPr lang="it-IT" sz="1600" dirty="0">
                        <a:solidFill>
                          <a:schemeClr val="bg1"/>
                        </a:solidFill>
                        <a:effectLst/>
                        <a:latin typeface="Calibri" charset="0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1445">
                <a:tc>
                  <a:txBody>
                    <a:bodyPr/>
                    <a:lstStyle/>
                    <a:p>
                      <a:pPr marL="184150" indent="0">
                        <a:spcAft>
                          <a:spcPts val="0"/>
                        </a:spcAft>
                        <a:tabLst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RV global longitudinal strain (%)</a:t>
                      </a:r>
                      <a:endParaRPr lang="it-IT" sz="2000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18.3±5.3</a:t>
                      </a:r>
                      <a:endParaRPr lang="it-IT" sz="2000">
                        <a:solidFill>
                          <a:schemeClr val="tx1"/>
                        </a:solidFill>
                        <a:effectLst/>
                        <a:latin typeface="Calibri" charset="0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21.2±3.4</a:t>
                      </a:r>
                      <a:endParaRPr lang="it-IT" sz="2000">
                        <a:solidFill>
                          <a:schemeClr val="tx1"/>
                        </a:solidFill>
                        <a:effectLst/>
                        <a:latin typeface="Calibri" charset="0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13.3±4.2</a:t>
                      </a:r>
                      <a:endParaRPr lang="it-IT" sz="2000">
                        <a:solidFill>
                          <a:schemeClr val="tx1"/>
                        </a:solidFill>
                        <a:effectLst/>
                        <a:latin typeface="Calibri" charset="0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98425" indent="85725">
                        <a:spcAft>
                          <a:spcPts val="0"/>
                        </a:spcAft>
                        <a:tabLst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RV free wall longitudinal strain (%)</a:t>
                      </a:r>
                      <a:endParaRPr lang="it-IT" sz="2000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18.1±6.6</a:t>
                      </a:r>
                      <a:endParaRPr lang="it-IT" sz="2000">
                        <a:solidFill>
                          <a:schemeClr val="tx1"/>
                        </a:solidFill>
                        <a:effectLst/>
                        <a:latin typeface="Calibri" charset="0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21.5±4.3</a:t>
                      </a:r>
                      <a:endParaRPr lang="it-IT" sz="2000">
                        <a:solidFill>
                          <a:schemeClr val="tx1"/>
                        </a:solidFill>
                        <a:effectLst/>
                        <a:latin typeface="Calibri" charset="0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12.3±5.8</a:t>
                      </a:r>
                      <a:endParaRPr lang="it-IT" sz="2000">
                        <a:solidFill>
                          <a:schemeClr val="tx1"/>
                        </a:solidFill>
                        <a:effectLst/>
                        <a:latin typeface="Calibri" charset="0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640">
                <a:tc>
                  <a:txBody>
                    <a:bodyPr/>
                    <a:lstStyle/>
                    <a:p>
                      <a:pPr marL="141288" indent="36513">
                        <a:spcAft>
                          <a:spcPts val="0"/>
                        </a:spcAft>
                        <a:tabLst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RV septal longitudinal strain (%)</a:t>
                      </a:r>
                      <a:endParaRPr lang="it-IT" sz="2000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11.1±6.8</a:t>
                      </a:r>
                      <a:endParaRPr lang="it-IT" sz="2000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13.2±6.5</a:t>
                      </a:r>
                      <a:endParaRPr lang="it-IT" sz="2000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7.6±5.9</a:t>
                      </a:r>
                      <a:endParaRPr lang="it-IT" sz="2000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851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ico 3"/>
          <p:cNvGraphicFramePr/>
          <p:nvPr>
            <p:extLst>
              <p:ext uri="{D42A27DB-BD31-4B8C-83A1-F6EECF244321}">
                <p14:modId xmlns:p14="http://schemas.microsoft.com/office/powerpoint/2010/main" val="732769230"/>
              </p:ext>
            </p:extLst>
          </p:nvPr>
        </p:nvGraphicFramePr>
        <p:xfrm>
          <a:off x="965196" y="237070"/>
          <a:ext cx="4622799" cy="3225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afico 4"/>
          <p:cNvGraphicFramePr/>
          <p:nvPr>
            <p:extLst>
              <p:ext uri="{D42A27DB-BD31-4B8C-83A1-F6EECF244321}">
                <p14:modId xmlns:p14="http://schemas.microsoft.com/office/powerpoint/2010/main" val="19207852"/>
              </p:ext>
            </p:extLst>
          </p:nvPr>
        </p:nvGraphicFramePr>
        <p:xfrm>
          <a:off x="6485452" y="237070"/>
          <a:ext cx="4622799" cy="3225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Grafico 5"/>
          <p:cNvGraphicFramePr/>
          <p:nvPr>
            <p:extLst>
              <p:ext uri="{D42A27DB-BD31-4B8C-83A1-F6EECF244321}">
                <p14:modId xmlns:p14="http://schemas.microsoft.com/office/powerpoint/2010/main" val="1833448715"/>
              </p:ext>
            </p:extLst>
          </p:nvPr>
        </p:nvGraphicFramePr>
        <p:xfrm>
          <a:off x="965196" y="3632200"/>
          <a:ext cx="4622799" cy="3225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Grafico 6"/>
          <p:cNvGraphicFramePr/>
          <p:nvPr>
            <p:extLst>
              <p:ext uri="{D42A27DB-BD31-4B8C-83A1-F6EECF244321}">
                <p14:modId xmlns:p14="http://schemas.microsoft.com/office/powerpoint/2010/main" val="20677205"/>
              </p:ext>
            </p:extLst>
          </p:nvPr>
        </p:nvGraphicFramePr>
        <p:xfrm>
          <a:off x="6485452" y="3632200"/>
          <a:ext cx="4622799" cy="3225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CasellaDiTesto 7"/>
          <p:cNvSpPr txBox="1"/>
          <p:nvPr/>
        </p:nvSpPr>
        <p:spPr>
          <a:xfrm>
            <a:off x="1815650" y="343075"/>
            <a:ext cx="10920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ea typeface="Arial" charset="0"/>
                <a:cs typeface="Arial" charset="0"/>
              </a:rPr>
              <a:t>r= 0.46 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1484089" y="556402"/>
            <a:ext cx="14643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ea typeface="Arial" charset="0"/>
                <a:cs typeface="Arial" charset="0"/>
              </a:rPr>
              <a:t>p&lt; 0.001 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7330959" y="349279"/>
            <a:ext cx="10680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ea typeface="Arial" charset="0"/>
                <a:cs typeface="Arial" charset="0"/>
              </a:rPr>
              <a:t>r= 0.44 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7190121" y="563671"/>
            <a:ext cx="12660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ea typeface="Arial" charset="0"/>
                <a:cs typeface="Arial" charset="0"/>
              </a:rPr>
              <a:t>p&lt; 0.001 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1748963" y="3785674"/>
            <a:ext cx="11372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ea typeface="Arial" charset="0"/>
                <a:cs typeface="Arial" charset="0"/>
              </a:rPr>
              <a:t>r= 0.61 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1585232" y="3999467"/>
            <a:ext cx="13295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ea typeface="Arial" charset="0"/>
                <a:cs typeface="Arial" charset="0"/>
              </a:rPr>
              <a:t>p&lt; 0.001 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7303419" y="3803764"/>
            <a:ext cx="12086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+mn-lt"/>
                <a:ea typeface="Arial" charset="0"/>
                <a:cs typeface="Arial" charset="0"/>
              </a:rPr>
              <a:t>r= 0.73 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7220784" y="4010446"/>
            <a:ext cx="12794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latin typeface="+mn-lt"/>
                <a:ea typeface="Arial" charset="0"/>
                <a:cs typeface="Arial" charset="0"/>
              </a:rPr>
              <a:t>p&lt; 0.001 </a:t>
            </a:r>
          </a:p>
        </p:txBody>
      </p:sp>
      <p:cxnSp>
        <p:nvCxnSpPr>
          <p:cNvPr id="19" name="Connettore 1 18"/>
          <p:cNvCxnSpPr/>
          <p:nvPr/>
        </p:nvCxnSpPr>
        <p:spPr>
          <a:xfrm>
            <a:off x="6100178" y="251927"/>
            <a:ext cx="0" cy="3060000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1 19"/>
          <p:cNvCxnSpPr/>
          <p:nvPr/>
        </p:nvCxnSpPr>
        <p:spPr>
          <a:xfrm rot="5400000">
            <a:off x="6237581" y="-1611000"/>
            <a:ext cx="0" cy="10080000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ttangolo 20"/>
          <p:cNvSpPr/>
          <p:nvPr/>
        </p:nvSpPr>
        <p:spPr>
          <a:xfrm>
            <a:off x="7494176" y="3831827"/>
            <a:ext cx="972000" cy="504000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Connettore 1 21"/>
          <p:cNvCxnSpPr/>
          <p:nvPr/>
        </p:nvCxnSpPr>
        <p:spPr>
          <a:xfrm>
            <a:off x="6096000" y="3636257"/>
            <a:ext cx="0" cy="3060000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reccia destra 1">
            <a:extLst>
              <a:ext uri="{FF2B5EF4-FFF2-40B4-BE49-F238E27FC236}">
                <a16:creationId xmlns:a16="http://schemas.microsoft.com/office/drawing/2014/main" id="{ADFECA4A-E7C1-6040-A319-39F6EEC8CDE0}"/>
              </a:ext>
            </a:extLst>
          </p:cNvPr>
          <p:cNvSpPr/>
          <p:nvPr/>
        </p:nvSpPr>
        <p:spPr>
          <a:xfrm rot="9215195">
            <a:off x="8510338" y="3737810"/>
            <a:ext cx="513347" cy="426523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090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1" animBg="1"/>
      <p:bldP spid="21" grpId="2" animBg="1"/>
      <p:bldP spid="2" grpId="0" animBg="1"/>
      <p:bldP spid="2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127623" y="112647"/>
            <a:ext cx="3211926" cy="742122"/>
          </a:xfrm>
        </p:spPr>
        <p:txBody>
          <a:bodyPr/>
          <a:lstStyle/>
          <a:p>
            <a:r>
              <a:rPr lang="en-US" b="1" dirty="0">
                <a:solidFill>
                  <a:schemeClr val="accent4"/>
                </a:solidFill>
              </a:rPr>
              <a:t>Background</a:t>
            </a:r>
          </a:p>
        </p:txBody>
      </p:sp>
      <p:cxnSp>
        <p:nvCxnSpPr>
          <p:cNvPr id="5" name="Connettore 1 4"/>
          <p:cNvCxnSpPr/>
          <p:nvPr/>
        </p:nvCxnSpPr>
        <p:spPr>
          <a:xfrm>
            <a:off x="210000" y="777240"/>
            <a:ext cx="11772000" cy="0"/>
          </a:xfrm>
          <a:prstGeom prst="line">
            <a:avLst/>
          </a:prstGeom>
          <a:ln w="38100"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egnaposto contenuto 2"/>
          <p:cNvSpPr>
            <a:spLocks noGrp="1"/>
          </p:cNvSpPr>
          <p:nvPr>
            <p:ph idx="1"/>
          </p:nvPr>
        </p:nvSpPr>
        <p:spPr>
          <a:xfrm>
            <a:off x="210000" y="4043329"/>
            <a:ext cx="5514939" cy="936553"/>
          </a:xfrm>
        </p:spPr>
        <p:txBody>
          <a:bodyPr>
            <a:noAutofit/>
          </a:bodyPr>
          <a:lstStyle/>
          <a:p>
            <a:r>
              <a:rPr lang="en-US" sz="2200" b="1" dirty="0">
                <a:effectLst/>
              </a:rPr>
              <a:t>Ischemic mitral regurgitation (</a:t>
            </a:r>
            <a:r>
              <a:rPr lang="en-US" sz="2200" b="1" dirty="0" err="1">
                <a:effectLst/>
              </a:rPr>
              <a:t>iMR</a:t>
            </a:r>
            <a:r>
              <a:rPr lang="en-US" sz="2200" b="1" dirty="0">
                <a:effectLst/>
              </a:rPr>
              <a:t>) predisposes to </a:t>
            </a:r>
            <a:r>
              <a:rPr lang="en-US" sz="2200" b="1" u="sng" dirty="0">
                <a:effectLst/>
              </a:rPr>
              <a:t>RV Pressure</a:t>
            </a:r>
            <a:r>
              <a:rPr lang="en-US" sz="2200" b="1" dirty="0">
                <a:effectLst/>
              </a:rPr>
              <a:t> and </a:t>
            </a:r>
            <a:r>
              <a:rPr lang="en-US" sz="2200" b="1" u="sng" dirty="0">
                <a:effectLst/>
              </a:rPr>
              <a:t>Volume</a:t>
            </a:r>
            <a:r>
              <a:rPr lang="en-US" sz="2200" b="1" dirty="0">
                <a:effectLst/>
              </a:rPr>
              <a:t> overload, providing a nidus for         </a:t>
            </a:r>
            <a:r>
              <a:rPr lang="en-US" sz="2200" b="1" dirty="0">
                <a:solidFill>
                  <a:srgbClr val="73FDD6"/>
                </a:solidFill>
                <a:effectLst/>
              </a:rPr>
              <a:t>RV dysfunction (RV</a:t>
            </a:r>
            <a:r>
              <a:rPr lang="en-US" sz="2200" b="1" baseline="-25000" dirty="0">
                <a:solidFill>
                  <a:srgbClr val="73FDD6"/>
                </a:solidFill>
                <a:effectLst/>
              </a:rPr>
              <a:t>DYS</a:t>
            </a:r>
            <a:r>
              <a:rPr lang="en-US" sz="2200" b="1" dirty="0">
                <a:solidFill>
                  <a:srgbClr val="73FDD6"/>
                </a:solidFill>
                <a:effectLst/>
              </a:rPr>
              <a:t>)</a:t>
            </a:r>
            <a:r>
              <a:rPr lang="en-US" sz="2200" b="1" dirty="0">
                <a:effectLst/>
              </a:rPr>
              <a:t> and            </a:t>
            </a:r>
            <a:r>
              <a:rPr lang="en-US" sz="2200" b="1" dirty="0">
                <a:solidFill>
                  <a:srgbClr val="FFC000"/>
                </a:solidFill>
                <a:effectLst/>
              </a:rPr>
              <a:t>Non-Ischemic</a:t>
            </a:r>
            <a:r>
              <a:rPr lang="en-US" sz="2200" b="1" dirty="0">
                <a:effectLst/>
              </a:rPr>
              <a:t> </a:t>
            </a:r>
            <a:r>
              <a:rPr lang="en-US" sz="2200" b="1" dirty="0">
                <a:solidFill>
                  <a:srgbClr val="FFC000"/>
                </a:solidFill>
                <a:effectLst/>
              </a:rPr>
              <a:t>Fibrosis (NIF)</a:t>
            </a:r>
          </a:p>
          <a:p>
            <a:endParaRPr lang="it-IT" sz="2200" dirty="0">
              <a:solidFill>
                <a:srgbClr val="FFC000"/>
              </a:solidFill>
              <a:effectLst/>
            </a:endParaRPr>
          </a:p>
          <a:p>
            <a:r>
              <a:rPr lang="en-US" sz="2200" b="1" dirty="0">
                <a:effectLst/>
              </a:rPr>
              <a:t>Cardiac Magnetic Resonance (CMR) provides accurate volumetric quantification of </a:t>
            </a:r>
            <a:r>
              <a:rPr lang="en-US" sz="2200" b="1" dirty="0">
                <a:solidFill>
                  <a:srgbClr val="73FDD6"/>
                </a:solidFill>
                <a:effectLst/>
              </a:rPr>
              <a:t>RV function</a:t>
            </a:r>
            <a:r>
              <a:rPr lang="en-US" sz="2200" b="1" dirty="0">
                <a:effectLst/>
              </a:rPr>
              <a:t> and tissue properties, including </a:t>
            </a:r>
            <a:r>
              <a:rPr lang="en-US" sz="2200" b="1" dirty="0">
                <a:solidFill>
                  <a:srgbClr val="FFC000"/>
                </a:solidFill>
                <a:effectLst/>
              </a:rPr>
              <a:t>NIF</a:t>
            </a:r>
          </a:p>
          <a:p>
            <a:pPr marL="0" indent="0">
              <a:buNone/>
            </a:pPr>
            <a:endParaRPr lang="en-US" sz="2200" b="1" dirty="0">
              <a:effectLst/>
            </a:endParaRPr>
          </a:p>
          <a:p>
            <a:pPr marL="0" indent="0">
              <a:buNone/>
            </a:pPr>
            <a:endParaRPr lang="it-IT" sz="2200" b="1" dirty="0">
              <a:effectLst/>
            </a:endParaRPr>
          </a:p>
          <a:p>
            <a:pPr algn="ctr"/>
            <a:endParaRPr 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2085878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7623" y="112647"/>
            <a:ext cx="3211926" cy="742122"/>
          </a:xfrm>
        </p:spPr>
        <p:txBody>
          <a:bodyPr/>
          <a:lstStyle/>
          <a:p>
            <a:r>
              <a:rPr lang="en-US" b="1" dirty="0">
                <a:solidFill>
                  <a:schemeClr val="accent4"/>
                </a:solidFill>
              </a:rPr>
              <a:t>STUDY AIMS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3602" y="2941983"/>
            <a:ext cx="11424796" cy="1759272"/>
          </a:xfrm>
        </p:spPr>
        <p:txBody>
          <a:bodyPr>
            <a:noAutofit/>
          </a:bodyPr>
          <a:lstStyle/>
          <a:p>
            <a:r>
              <a:rPr lang="en-US" sz="3100" b="1" dirty="0">
                <a:solidFill>
                  <a:schemeClr val="tx2">
                    <a:lumMod val="50000"/>
                  </a:schemeClr>
                </a:solidFill>
                <a:effectLst/>
              </a:rPr>
              <a:t>To </a:t>
            </a:r>
            <a:r>
              <a:rPr lang="en-US" sz="3100" b="1" u="sng" dirty="0">
                <a:solidFill>
                  <a:schemeClr val="tx2">
                    <a:lumMod val="50000"/>
                  </a:schemeClr>
                </a:solidFill>
                <a:effectLst/>
              </a:rPr>
              <a:t>assess prevalence</a:t>
            </a:r>
            <a:r>
              <a:rPr lang="en-US" sz="3100" b="1" dirty="0">
                <a:solidFill>
                  <a:schemeClr val="tx2">
                    <a:lumMod val="50000"/>
                  </a:schemeClr>
                </a:solidFill>
                <a:effectLst/>
              </a:rPr>
              <a:t> of CMR-evidenced RV</a:t>
            </a:r>
            <a:r>
              <a:rPr lang="en-US" sz="3100" b="1" baseline="-25000" dirty="0">
                <a:solidFill>
                  <a:schemeClr val="tx2">
                    <a:lumMod val="50000"/>
                  </a:schemeClr>
                </a:solidFill>
                <a:effectLst/>
              </a:rPr>
              <a:t>DYS</a:t>
            </a:r>
            <a:r>
              <a:rPr lang="en-US" sz="3100" b="1" dirty="0">
                <a:solidFill>
                  <a:schemeClr val="tx2">
                    <a:lumMod val="50000"/>
                  </a:schemeClr>
                </a:solidFill>
                <a:effectLst/>
              </a:rPr>
              <a:t> (RVEF&lt; 50%) among patients with </a:t>
            </a:r>
            <a:r>
              <a:rPr lang="en-US" sz="3100" b="1" dirty="0" err="1">
                <a:solidFill>
                  <a:schemeClr val="tx2">
                    <a:lumMod val="50000"/>
                  </a:schemeClr>
                </a:solidFill>
                <a:effectLst/>
              </a:rPr>
              <a:t>iMR</a:t>
            </a:r>
            <a:r>
              <a:rPr lang="en-US" sz="3100" b="1" dirty="0">
                <a:solidFill>
                  <a:schemeClr val="tx2">
                    <a:lumMod val="50000"/>
                  </a:schemeClr>
                </a:solidFill>
                <a:effectLst/>
              </a:rPr>
              <a:t> and </a:t>
            </a:r>
            <a:r>
              <a:rPr lang="en-US" sz="3100" b="1" u="sng" dirty="0">
                <a:solidFill>
                  <a:schemeClr val="tx2">
                    <a:lumMod val="50000"/>
                  </a:schemeClr>
                </a:solidFill>
                <a:effectLst/>
              </a:rPr>
              <a:t>compare the ability</a:t>
            </a:r>
            <a:r>
              <a:rPr lang="en-US" sz="3100" b="1" dirty="0">
                <a:solidFill>
                  <a:schemeClr val="tx2">
                    <a:lumMod val="50000"/>
                  </a:schemeClr>
                </a:solidFill>
                <a:effectLst/>
              </a:rPr>
              <a:t> of conventional and strain echo indices to act as markers of CMR-evidenced RV</a:t>
            </a:r>
            <a:r>
              <a:rPr lang="en-US" sz="3100" b="1" baseline="-25000" dirty="0">
                <a:solidFill>
                  <a:schemeClr val="tx2">
                    <a:lumMod val="50000"/>
                  </a:schemeClr>
                </a:solidFill>
                <a:effectLst/>
              </a:rPr>
              <a:t>DYS</a:t>
            </a:r>
            <a:r>
              <a:rPr lang="en-US" sz="3100" b="1" dirty="0">
                <a:solidFill>
                  <a:schemeClr val="tx2">
                    <a:lumMod val="50000"/>
                  </a:schemeClr>
                </a:solidFill>
                <a:effectLst/>
              </a:rPr>
              <a:t> </a:t>
            </a:r>
          </a:p>
          <a:p>
            <a:endParaRPr lang="it-IT" sz="3100" b="1" dirty="0">
              <a:effectLst/>
            </a:endParaRPr>
          </a:p>
          <a:p>
            <a:r>
              <a:rPr lang="en-US" sz="3100" b="1" dirty="0">
                <a:effectLst/>
              </a:rPr>
              <a:t>To </a:t>
            </a:r>
            <a:r>
              <a:rPr lang="en-US" sz="3100" b="1" u="sng" dirty="0">
                <a:effectLst/>
              </a:rPr>
              <a:t>assess prevalence</a:t>
            </a:r>
            <a:r>
              <a:rPr lang="en-US" sz="3100" b="1" dirty="0">
                <a:effectLst/>
              </a:rPr>
              <a:t> of </a:t>
            </a:r>
            <a:r>
              <a:rPr lang="en-US" sz="3100" b="1" dirty="0">
                <a:solidFill>
                  <a:srgbClr val="FFC000"/>
                </a:solidFill>
                <a:effectLst/>
              </a:rPr>
              <a:t>Non-Ischemic Fibrosis (NIF) </a:t>
            </a:r>
            <a:r>
              <a:rPr lang="en-US" sz="3100" b="1" dirty="0">
                <a:effectLst/>
              </a:rPr>
              <a:t> among </a:t>
            </a:r>
            <a:r>
              <a:rPr lang="en-US" sz="3100" b="1" dirty="0">
                <a:solidFill>
                  <a:srgbClr val="FF7E79"/>
                </a:solidFill>
                <a:effectLst/>
              </a:rPr>
              <a:t>patients with </a:t>
            </a:r>
            <a:r>
              <a:rPr lang="en-US" sz="3100" b="1" dirty="0" err="1">
                <a:solidFill>
                  <a:srgbClr val="FF7E79"/>
                </a:solidFill>
                <a:effectLst/>
              </a:rPr>
              <a:t>iMR</a:t>
            </a:r>
            <a:r>
              <a:rPr lang="en-US" sz="3100" b="1" dirty="0">
                <a:effectLst/>
              </a:rPr>
              <a:t> and </a:t>
            </a:r>
            <a:r>
              <a:rPr lang="en-US" sz="3100" b="1" u="sng" dirty="0">
                <a:effectLst/>
              </a:rPr>
              <a:t>compare the ability</a:t>
            </a:r>
            <a:r>
              <a:rPr lang="en-US" sz="3100" b="1" dirty="0">
                <a:effectLst/>
              </a:rPr>
              <a:t> of conventional and strain echo indices to act as markers of </a:t>
            </a:r>
            <a:r>
              <a:rPr lang="en-US" sz="3100" b="1" dirty="0">
                <a:solidFill>
                  <a:srgbClr val="FFC000"/>
                </a:solidFill>
                <a:effectLst/>
              </a:rPr>
              <a:t>NIF</a:t>
            </a:r>
            <a:r>
              <a:rPr lang="it-IT" sz="3100" b="1" dirty="0">
                <a:solidFill>
                  <a:srgbClr val="FFC000"/>
                </a:solidFill>
                <a:effectLst/>
              </a:rPr>
              <a:t> </a:t>
            </a:r>
            <a:endParaRPr lang="en-US" sz="3100" b="1" dirty="0">
              <a:solidFill>
                <a:srgbClr val="FFC000"/>
              </a:solidFill>
            </a:endParaRPr>
          </a:p>
        </p:txBody>
      </p:sp>
      <p:cxnSp>
        <p:nvCxnSpPr>
          <p:cNvPr id="4" name="Connettore 1 3"/>
          <p:cNvCxnSpPr/>
          <p:nvPr/>
        </p:nvCxnSpPr>
        <p:spPr>
          <a:xfrm>
            <a:off x="210000" y="777240"/>
            <a:ext cx="11772000" cy="0"/>
          </a:xfrm>
          <a:prstGeom prst="line">
            <a:avLst/>
          </a:prstGeom>
          <a:ln w="38100"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674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1 3"/>
          <p:cNvCxnSpPr/>
          <p:nvPr/>
        </p:nvCxnSpPr>
        <p:spPr>
          <a:xfrm>
            <a:off x="210000" y="777240"/>
            <a:ext cx="11772000" cy="0"/>
          </a:xfrm>
          <a:prstGeom prst="line">
            <a:avLst/>
          </a:prstGeom>
          <a:ln w="38100"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127623" y="112647"/>
            <a:ext cx="3211926" cy="742122"/>
          </a:xfrm>
        </p:spPr>
        <p:txBody>
          <a:bodyPr/>
          <a:lstStyle/>
          <a:p>
            <a:r>
              <a:rPr lang="en-US" b="1" dirty="0">
                <a:solidFill>
                  <a:schemeClr val="accent4"/>
                </a:solidFill>
              </a:rPr>
              <a:t>RESULTS</a:t>
            </a:r>
          </a:p>
        </p:txBody>
      </p:sp>
      <p:sp>
        <p:nvSpPr>
          <p:cNvPr id="62" name="CasellaDiTesto 61"/>
          <p:cNvSpPr txBox="1"/>
          <p:nvPr/>
        </p:nvSpPr>
        <p:spPr>
          <a:xfrm>
            <a:off x="3783496" y="1759692"/>
            <a:ext cx="8368748" cy="3893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600" b="1" dirty="0">
                <a:solidFill>
                  <a:srgbClr val="FFC000"/>
                </a:solidFill>
              </a:rPr>
              <a:t>NIF was present in 24% of the population</a:t>
            </a:r>
            <a:r>
              <a:rPr lang="en-US" sz="2600" b="1" dirty="0"/>
              <a:t>, and was </a:t>
            </a:r>
            <a:r>
              <a:rPr lang="en-US" sz="2600" b="1" dirty="0">
                <a:solidFill>
                  <a:schemeClr val="tx2"/>
                </a:solidFill>
              </a:rPr>
              <a:t>8-fold more common</a:t>
            </a:r>
            <a:r>
              <a:rPr lang="en-US" sz="2600" b="1" dirty="0"/>
              <a:t> in patients with </a:t>
            </a:r>
            <a:r>
              <a:rPr lang="en-US" sz="2600" b="1" dirty="0">
                <a:solidFill>
                  <a:srgbClr val="73FDD6"/>
                </a:solidFill>
              </a:rPr>
              <a:t>RV</a:t>
            </a:r>
            <a:r>
              <a:rPr lang="en-US" sz="2600" b="1" baseline="-25000" dirty="0">
                <a:solidFill>
                  <a:srgbClr val="73FDD6"/>
                </a:solidFill>
              </a:rPr>
              <a:t>DYS</a:t>
            </a:r>
            <a:r>
              <a:rPr lang="en-US" sz="2600" b="1" dirty="0"/>
              <a:t> (54% vs. 7%; p&lt;0.001)</a:t>
            </a:r>
            <a:r>
              <a:rPr lang="it-IT" sz="2600" b="1" dirty="0"/>
              <a:t> </a:t>
            </a:r>
            <a:endParaRPr lang="en-US" sz="2600" b="1" dirty="0"/>
          </a:p>
          <a:p>
            <a:pPr marL="457200" indent="-457200">
              <a:buFont typeface="Arial" charset="0"/>
              <a:buChar char="•"/>
            </a:pPr>
            <a:endParaRPr lang="en-US" sz="2400" b="1" dirty="0"/>
          </a:p>
          <a:p>
            <a:pPr marL="457200" indent="-457200">
              <a:buFont typeface="Arial" charset="0"/>
              <a:buChar char="•"/>
            </a:pPr>
            <a:endParaRPr lang="en-US" sz="2400" b="1" dirty="0"/>
          </a:p>
          <a:p>
            <a:pPr marL="457200" indent="-457200">
              <a:spcAft>
                <a:spcPts val="600"/>
              </a:spcAft>
              <a:buFont typeface="Arial" charset="0"/>
              <a:buChar char="•"/>
            </a:pPr>
            <a:r>
              <a:rPr lang="en-US" sz="2600" b="1" dirty="0">
                <a:solidFill>
                  <a:srgbClr val="FFC000"/>
                </a:solidFill>
              </a:rPr>
              <a:t>Patients with NIF had </a:t>
            </a:r>
            <a:r>
              <a:rPr lang="en-US" sz="2600" b="1" dirty="0">
                <a:solidFill>
                  <a:srgbClr val="73FDD6"/>
                </a:solidFill>
              </a:rPr>
              <a:t>more advanced RV</a:t>
            </a:r>
            <a:r>
              <a:rPr lang="en-US" sz="2600" b="1" baseline="-25000" dirty="0">
                <a:solidFill>
                  <a:srgbClr val="73FDD6"/>
                </a:solidFill>
              </a:rPr>
              <a:t>DYS</a:t>
            </a:r>
            <a:r>
              <a:rPr lang="en-US" sz="2600" b="1" dirty="0">
                <a:solidFill>
                  <a:srgbClr val="FFC000"/>
                </a:solidFill>
              </a:rPr>
              <a:t> </a:t>
            </a:r>
            <a:r>
              <a:rPr lang="en-US" sz="2600" b="1" dirty="0">
                <a:solidFill>
                  <a:schemeClr val="tx2"/>
                </a:solidFill>
              </a:rPr>
              <a:t>and </a:t>
            </a:r>
            <a:r>
              <a:rPr lang="en-US" sz="2600" b="1" dirty="0">
                <a:solidFill>
                  <a:srgbClr val="73FDD6"/>
                </a:solidFill>
              </a:rPr>
              <a:t>adverse remodeling</a:t>
            </a:r>
            <a:r>
              <a:rPr lang="en-US" sz="2600" b="1" dirty="0">
                <a:solidFill>
                  <a:srgbClr val="FFC000"/>
                </a:solidFill>
              </a:rPr>
              <a:t> </a:t>
            </a:r>
            <a:r>
              <a:rPr lang="en-US" sz="2600" b="1" dirty="0">
                <a:solidFill>
                  <a:schemeClr val="tx2"/>
                </a:solidFill>
              </a:rPr>
              <a:t>on CMR:</a:t>
            </a:r>
            <a:r>
              <a:rPr lang="en-US" sz="2600" b="1" dirty="0">
                <a:solidFill>
                  <a:srgbClr val="FFC000"/>
                </a:solidFill>
              </a:rPr>
              <a:t> </a:t>
            </a:r>
          </a:p>
          <a:p>
            <a:pPr marL="669925">
              <a:spcAft>
                <a:spcPts val="600"/>
              </a:spcAft>
            </a:pPr>
            <a:r>
              <a:rPr lang="en-US" dirty="0"/>
              <a:t>-   lower RVEF (41±10 vs. 54±11%, p&lt; 0.001)</a:t>
            </a:r>
          </a:p>
          <a:p>
            <a:pPr marL="955675" indent="-285750">
              <a:spcAft>
                <a:spcPts val="600"/>
              </a:spcAft>
              <a:buFontTx/>
              <a:buChar char="-"/>
            </a:pPr>
            <a:r>
              <a:rPr lang="en-US" dirty="0"/>
              <a:t>larger chamber size (RVEDV: 182±60 vs. 144±45 ml, p= 0.01)</a:t>
            </a:r>
          </a:p>
          <a:p>
            <a:pPr marL="955675" indent="-285750">
              <a:spcAft>
                <a:spcPts val="600"/>
              </a:spcAft>
              <a:buFontTx/>
              <a:buChar char="-"/>
            </a:pPr>
            <a:r>
              <a:rPr lang="en-US" dirty="0"/>
              <a:t>higher PA pressure (53±23 vs. 35±11 mmHg, p&lt; 0.001)</a:t>
            </a:r>
            <a:endParaRPr lang="it-IT" b="1" dirty="0"/>
          </a:p>
        </p:txBody>
      </p:sp>
      <p:pic>
        <p:nvPicPr>
          <p:cNvPr id="39" name="Immagine 3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56" t="44" r="7975" b="9582"/>
          <a:stretch/>
        </p:blipFill>
        <p:spPr>
          <a:xfrm>
            <a:off x="190124" y="1938598"/>
            <a:ext cx="3519019" cy="35178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" name="Freccia destra 1"/>
          <p:cNvSpPr/>
          <p:nvPr/>
        </p:nvSpPr>
        <p:spPr>
          <a:xfrm rot="12928811">
            <a:off x="1879601" y="3640668"/>
            <a:ext cx="440267" cy="338667"/>
          </a:xfrm>
          <a:prstGeom prst="rightArrow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907A80AC-3CF7-5945-8D3E-B9469C68DDF1}"/>
              </a:ext>
            </a:extLst>
          </p:cNvPr>
          <p:cNvSpPr/>
          <p:nvPr/>
        </p:nvSpPr>
        <p:spPr>
          <a:xfrm>
            <a:off x="5012869" y="2182555"/>
            <a:ext cx="1008000" cy="432000"/>
          </a:xfrm>
          <a:prstGeom prst="rect">
            <a:avLst/>
          </a:prstGeom>
          <a:noFill/>
          <a:ln w="28575">
            <a:solidFill>
              <a:srgbClr val="FFFD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6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80418" y="755993"/>
            <a:ext cx="500856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cap="all" dirty="0">
                <a:solidFill>
                  <a:schemeClr val="tx2"/>
                </a:solidFill>
              </a:rPr>
              <a:t>all echo RV indices differed between patients </a:t>
            </a:r>
            <a:r>
              <a:rPr lang="en-US" sz="2200" b="1" u="sng" dirty="0">
                <a:solidFill>
                  <a:schemeClr val="tx2"/>
                </a:solidFill>
              </a:rPr>
              <a:t>w</a:t>
            </a:r>
            <a:r>
              <a:rPr lang="en-US" sz="2200" b="1" u="sng" cap="all" dirty="0">
                <a:solidFill>
                  <a:schemeClr val="tx2"/>
                </a:solidFill>
              </a:rPr>
              <a:t>/</a:t>
            </a:r>
            <a:r>
              <a:rPr lang="en-US" sz="2200" b="1" cap="all" dirty="0">
                <a:solidFill>
                  <a:schemeClr val="tx2"/>
                </a:solidFill>
              </a:rPr>
              <a:t> and </a:t>
            </a:r>
            <a:r>
              <a:rPr lang="en-US" sz="2200" b="1" u="sng" dirty="0">
                <a:solidFill>
                  <a:schemeClr val="tx2"/>
                </a:solidFill>
              </a:rPr>
              <a:t>w</a:t>
            </a:r>
            <a:r>
              <a:rPr lang="en-US" sz="2200" b="1" u="sng" cap="all" dirty="0">
                <a:solidFill>
                  <a:schemeClr val="tx2"/>
                </a:solidFill>
              </a:rPr>
              <a:t>/</a:t>
            </a:r>
            <a:r>
              <a:rPr lang="en-US" sz="2200" b="1" u="sng" dirty="0">
                <a:solidFill>
                  <a:schemeClr val="tx2"/>
                </a:solidFill>
              </a:rPr>
              <a:t>o</a:t>
            </a:r>
            <a:r>
              <a:rPr lang="en-US" sz="2200" b="1" cap="all" dirty="0">
                <a:solidFill>
                  <a:schemeClr val="tx2"/>
                </a:solidFill>
              </a:rPr>
              <a:t> </a:t>
            </a:r>
            <a:r>
              <a:rPr lang="en-US" sz="2200" b="1" u="sng" cap="all" dirty="0">
                <a:solidFill>
                  <a:schemeClr val="tx2"/>
                </a:solidFill>
              </a:rPr>
              <a:t>NIF </a:t>
            </a:r>
            <a:r>
              <a:rPr lang="en-US" sz="2200" b="1" cap="all" dirty="0">
                <a:solidFill>
                  <a:schemeClr val="tx2"/>
                </a:solidFill>
              </a:rPr>
              <a:t>(</a:t>
            </a:r>
            <a:r>
              <a:rPr lang="en-US" sz="2200" b="1" dirty="0">
                <a:solidFill>
                  <a:schemeClr val="tx2"/>
                </a:solidFill>
              </a:rPr>
              <a:t>all</a:t>
            </a:r>
            <a:r>
              <a:rPr lang="en-US" sz="2200" b="1" cap="all" dirty="0">
                <a:solidFill>
                  <a:schemeClr val="tx2"/>
                </a:solidFill>
              </a:rPr>
              <a:t> </a:t>
            </a:r>
            <a:r>
              <a:rPr lang="en-US" sz="2200" b="1" dirty="0">
                <a:solidFill>
                  <a:schemeClr val="tx2"/>
                </a:solidFill>
              </a:rPr>
              <a:t>p</a:t>
            </a:r>
            <a:r>
              <a:rPr lang="en-US" sz="2200" b="1" cap="all" dirty="0">
                <a:solidFill>
                  <a:schemeClr val="tx2"/>
                </a:solidFill>
              </a:rPr>
              <a:t>&lt; 0.001) </a:t>
            </a:r>
          </a:p>
        </p:txBody>
      </p:sp>
      <p:graphicFrame>
        <p:nvGraphicFramePr>
          <p:cNvPr id="5" name="Grafico 4"/>
          <p:cNvGraphicFramePr/>
          <p:nvPr>
            <p:extLst>
              <p:ext uri="{D42A27DB-BD31-4B8C-83A1-F6EECF244321}">
                <p14:modId xmlns:p14="http://schemas.microsoft.com/office/powerpoint/2010/main" val="1525824895"/>
              </p:ext>
            </p:extLst>
          </p:nvPr>
        </p:nvGraphicFramePr>
        <p:xfrm>
          <a:off x="5891156" y="2425547"/>
          <a:ext cx="6036006" cy="41452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10" name="Connettore 1 9"/>
          <p:cNvCxnSpPr/>
          <p:nvPr/>
        </p:nvCxnSpPr>
        <p:spPr>
          <a:xfrm>
            <a:off x="5727641" y="522855"/>
            <a:ext cx="0" cy="6084000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reccia destra 1"/>
          <p:cNvSpPr/>
          <p:nvPr/>
        </p:nvSpPr>
        <p:spPr>
          <a:xfrm rot="1134404">
            <a:off x="10259568" y="2334107"/>
            <a:ext cx="603504" cy="44905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ttangolo 2"/>
          <p:cNvSpPr/>
          <p:nvPr/>
        </p:nvSpPr>
        <p:spPr>
          <a:xfrm>
            <a:off x="5831162" y="755993"/>
            <a:ext cx="60960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200" b="1" cap="all" dirty="0">
                <a:solidFill>
                  <a:srgbClr val="FFC000"/>
                </a:solidFill>
              </a:rPr>
              <a:t>magnitude of difference</a:t>
            </a:r>
            <a:r>
              <a:rPr lang="en-US" sz="2200" b="1" cap="all" dirty="0">
                <a:solidFill>
                  <a:schemeClr val="tx2"/>
                </a:solidFill>
              </a:rPr>
              <a:t> </a:t>
            </a:r>
          </a:p>
          <a:p>
            <a:pPr algn="ctr"/>
            <a:r>
              <a:rPr lang="en-US" sz="2200" b="1" cap="all" dirty="0">
                <a:solidFill>
                  <a:schemeClr val="tx2"/>
                </a:solidFill>
              </a:rPr>
              <a:t>was larger for strain compared to </a:t>
            </a:r>
          </a:p>
          <a:p>
            <a:pPr algn="ctr"/>
            <a:r>
              <a:rPr lang="en-US" sz="2200" b="1" cap="all" dirty="0">
                <a:solidFill>
                  <a:schemeClr val="tx2"/>
                </a:solidFill>
              </a:rPr>
              <a:t>conventional indices</a:t>
            </a:r>
            <a:r>
              <a:rPr lang="it-IT" sz="2200" b="1" cap="all" dirty="0">
                <a:solidFill>
                  <a:schemeClr val="tx2"/>
                </a:solidFill>
              </a:rPr>
              <a:t> </a:t>
            </a:r>
            <a:endParaRPr lang="en-US" sz="2200" b="1" cap="all" dirty="0">
              <a:solidFill>
                <a:schemeClr val="tx2"/>
              </a:solidFill>
            </a:endParaRPr>
          </a:p>
        </p:txBody>
      </p:sp>
      <p:sp useBgFill="1">
        <p:nvSpPr>
          <p:cNvPr id="11" name="Rettangolo 10"/>
          <p:cNvSpPr/>
          <p:nvPr/>
        </p:nvSpPr>
        <p:spPr>
          <a:xfrm>
            <a:off x="5479152" y="195222"/>
            <a:ext cx="6496997" cy="65095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" name="Tabel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5215417"/>
              </p:ext>
            </p:extLst>
          </p:nvPr>
        </p:nvGraphicFramePr>
        <p:xfrm>
          <a:off x="331217" y="2522888"/>
          <a:ext cx="5008563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00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3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37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737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723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                     </a:t>
                      </a:r>
                      <a:endParaRPr lang="it-IT" sz="1100" dirty="0">
                        <a:solidFill>
                          <a:schemeClr val="bg1"/>
                        </a:solidFill>
                        <a:effectLst/>
                        <a:latin typeface="Calibri" charset="0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Overall</a:t>
                      </a:r>
                      <a:endParaRPr lang="it-IT" sz="12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(n=72)</a:t>
                      </a:r>
                      <a:endParaRPr lang="it-IT" sz="1200" dirty="0">
                        <a:solidFill>
                          <a:schemeClr val="bg1"/>
                        </a:solidFill>
                        <a:effectLst/>
                        <a:latin typeface="Calibri" charset="0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NIF</a:t>
                      </a:r>
                      <a:r>
                        <a:rPr lang="en-US" sz="1200" baseline="-250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- </a:t>
                      </a:r>
                      <a:b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(n=56)</a:t>
                      </a:r>
                      <a:endParaRPr lang="it-IT" sz="1200" dirty="0">
                        <a:solidFill>
                          <a:schemeClr val="bg1"/>
                        </a:solidFill>
                        <a:effectLst/>
                        <a:latin typeface="Calibri" charset="0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NIF</a:t>
                      </a:r>
                      <a:r>
                        <a:rPr lang="en-US" sz="1200" baseline="-250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+</a:t>
                      </a:r>
                      <a:b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 (n=16)</a:t>
                      </a:r>
                      <a:endParaRPr lang="it-IT" sz="1200" dirty="0">
                        <a:solidFill>
                          <a:schemeClr val="bg1"/>
                        </a:solidFill>
                        <a:effectLst/>
                        <a:latin typeface="Calibri" charset="0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 err="1"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Yu Mincho" charset="-128"/>
                          <a:cs typeface="Times New Roman" charset="0"/>
                        </a:rPr>
                        <a:t>p</a:t>
                      </a:r>
                      <a:endParaRPr lang="it-IT" sz="1200" dirty="0">
                        <a:solidFill>
                          <a:schemeClr val="bg1"/>
                        </a:solidFill>
                        <a:effectLst/>
                        <a:latin typeface="Calibri" charset="0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84150" indent="0">
                        <a:spcAft>
                          <a:spcPts val="0"/>
                        </a:spcAft>
                        <a:tabLst/>
                      </a:pPr>
                      <a:r>
                        <a:rPr lang="it-IT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  <a:t>TAPSE (cm)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1.8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±0.4</a:t>
                      </a:r>
                      <a:endParaRPr lang="it-IT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  <a:t>1.9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±0.4</a:t>
                      </a:r>
                      <a:endParaRPr lang="it-IT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  <a:t>1.4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±0.1</a:t>
                      </a:r>
                      <a:endParaRPr lang="it-IT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  <a:t>&lt;0.001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84150" indent="0">
                        <a:spcAft>
                          <a:spcPts val="0"/>
                        </a:spcAft>
                        <a:tabLst/>
                      </a:pPr>
                      <a:r>
                        <a:rPr lang="it-IT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  <a:t>RV-S’ (cm/sec)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  <a:t>10.9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±2.9</a:t>
                      </a:r>
                      <a:endParaRPr lang="it-IT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  <a:t>11.6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±2.9</a:t>
                      </a:r>
                      <a:endParaRPr lang="it-IT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  <a:t>8.8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±1.9</a:t>
                      </a:r>
                      <a:endParaRPr lang="it-IT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  <a:t>&lt;0.001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84150" indent="0">
                        <a:spcAft>
                          <a:spcPts val="0"/>
                        </a:spcAft>
                        <a:tabLst/>
                      </a:pPr>
                      <a:r>
                        <a:rPr lang="it-IT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  <a:t>FAC (%)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  <a:t>38.2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±8.8</a:t>
                      </a:r>
                      <a:endParaRPr lang="it-IT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  <a:t>40.6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±7.7</a:t>
                      </a:r>
                      <a:endParaRPr lang="it-IT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  <a:t>29.8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±7.3</a:t>
                      </a:r>
                      <a:endParaRPr lang="it-IT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  <a:t>&lt;0.001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84150" indent="0">
                        <a:spcAft>
                          <a:spcPts val="0"/>
                        </a:spcAft>
                        <a:tabLst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RV-GLS (%)</a:t>
                      </a:r>
                      <a:endParaRPr lang="it-IT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18.3±5.3</a:t>
                      </a:r>
                      <a:endParaRPr lang="it-IT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  <a:t>19.8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±4.8</a:t>
                      </a:r>
                      <a:endParaRPr lang="it-IT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  <a:t>13.5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±3.9</a:t>
                      </a:r>
                      <a:endParaRPr lang="it-IT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Yu Mincho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Mincho" charset="-128"/>
                          <a:cs typeface="Times New Roman" charset="0"/>
                        </a:rPr>
                        <a:t>&lt;0.001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08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104FDEBD-3E85-4B43-BE5E-A835675EE4EE}"/>
              </a:ext>
            </a:extLst>
          </p:cNvPr>
          <p:cNvSpPr/>
          <p:nvPr/>
        </p:nvSpPr>
        <p:spPr>
          <a:xfrm>
            <a:off x="3048000" y="2806761"/>
            <a:ext cx="6096000" cy="6924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900" b="1" dirty="0">
                <a:solidFill>
                  <a:schemeClr val="tx2"/>
                </a:solidFill>
              </a:rPr>
              <a:t>LET’S GET PRACTICAL</a:t>
            </a:r>
          </a:p>
        </p:txBody>
      </p:sp>
    </p:spTree>
    <p:extLst>
      <p:ext uri="{BB962C8B-B14F-4D97-AF65-F5344CB8AC3E}">
        <p14:creationId xmlns:p14="http://schemas.microsoft.com/office/powerpoint/2010/main" val="3287132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urphy RVEF 43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3670" y="2062533"/>
            <a:ext cx="3210008" cy="3210008"/>
          </a:xfrm>
          <a:prstGeom prst="rect">
            <a:avLst/>
          </a:prstGeom>
          <a:ln w="28575">
            <a:solidFill>
              <a:schemeClr val="tx1">
                <a:lumMod val="85000"/>
              </a:schemeClr>
            </a:solidFill>
          </a:ln>
        </p:spPr>
      </p:pic>
      <p:sp>
        <p:nvSpPr>
          <p:cNvPr id="7" name="Rettangolo 6"/>
          <p:cNvSpPr/>
          <p:nvPr/>
        </p:nvSpPr>
        <p:spPr>
          <a:xfrm>
            <a:off x="860917" y="5132391"/>
            <a:ext cx="192251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  <a:sym typeface="Wingdings"/>
              </a:rPr>
              <a:t>CMR-RVEF: 43%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725" y="2062533"/>
            <a:ext cx="3939379" cy="3210008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sp>
        <p:nvSpPr>
          <p:cNvPr id="8" name="Rettangolo 7"/>
          <p:cNvSpPr/>
          <p:nvPr/>
        </p:nvSpPr>
        <p:spPr>
          <a:xfrm>
            <a:off x="4781678" y="5132391"/>
            <a:ext cx="170347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r"/>
            <a:r>
              <a:rPr lang="en-US" b="1">
                <a:sym typeface="Wingdings"/>
              </a:rPr>
              <a:t>TAPSE</a:t>
            </a:r>
            <a:r>
              <a:rPr lang="en-US" b="1" dirty="0">
                <a:sym typeface="Wingdings"/>
              </a:rPr>
              <a:t>: 1.8 cm</a:t>
            </a:r>
            <a:endParaRPr lang="en-US" b="1" dirty="0"/>
          </a:p>
        </p:txBody>
      </p:sp>
      <p:pic>
        <p:nvPicPr>
          <p:cNvPr id="11" name="murphy_NF4tK6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780425" y="2062534"/>
            <a:ext cx="4216106" cy="3210007"/>
          </a:xfrm>
          <a:prstGeom prst="rect">
            <a:avLst/>
          </a:prstGeom>
          <a:ln w="38100">
            <a:solidFill>
              <a:schemeClr val="tx1">
                <a:lumMod val="85000"/>
              </a:schemeClr>
            </a:solidFill>
          </a:ln>
        </p:spPr>
      </p:pic>
      <p:sp>
        <p:nvSpPr>
          <p:cNvPr id="12" name="Rettangolo 11"/>
          <p:cNvSpPr/>
          <p:nvPr/>
        </p:nvSpPr>
        <p:spPr>
          <a:xfrm>
            <a:off x="8994879" y="5132391"/>
            <a:ext cx="178719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  <a:sym typeface="Wingdings"/>
              </a:rPr>
              <a:t>RV-GLS: 13.8%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210000" y="753504"/>
            <a:ext cx="1177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60 years old man, ischemic cardiomyopathy, </a:t>
            </a:r>
            <a:r>
              <a:rPr lang="en-US" sz="2400" b="1" dirty="0" err="1"/>
              <a:t>iMR</a:t>
            </a:r>
            <a:r>
              <a:rPr lang="en-US" sz="2400" b="1" dirty="0"/>
              <a:t>, NIF+</a:t>
            </a:r>
          </a:p>
        </p:txBody>
      </p:sp>
      <p:cxnSp>
        <p:nvCxnSpPr>
          <p:cNvPr id="15" name="Connettore 1 14"/>
          <p:cNvCxnSpPr/>
          <p:nvPr/>
        </p:nvCxnSpPr>
        <p:spPr>
          <a:xfrm>
            <a:off x="1714500" y="1227869"/>
            <a:ext cx="8742412" cy="0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/>
          <p:cNvSpPr txBox="1"/>
          <p:nvPr/>
        </p:nvSpPr>
        <p:spPr>
          <a:xfrm>
            <a:off x="1020417" y="2161205"/>
            <a:ext cx="1603513" cy="523220"/>
          </a:xfrm>
          <a:prstGeom prst="rect">
            <a:avLst/>
          </a:prstGeom>
          <a:solidFill>
            <a:srgbClr val="73FDD6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RV</a:t>
            </a:r>
            <a:r>
              <a:rPr lang="en-US" sz="2800" b="1" baseline="-25000" dirty="0">
                <a:solidFill>
                  <a:schemeClr val="bg1"/>
                </a:solidFill>
              </a:rPr>
              <a:t>DYS</a:t>
            </a:r>
            <a:r>
              <a:rPr lang="en-US" sz="2800" b="1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4831656" y="2161205"/>
            <a:ext cx="1603513" cy="646331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NORMAL RV FUNCTION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9098280" y="2161205"/>
            <a:ext cx="1603513" cy="523220"/>
          </a:xfrm>
          <a:prstGeom prst="rect">
            <a:avLst/>
          </a:prstGeom>
          <a:solidFill>
            <a:srgbClr val="73FDD6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RV</a:t>
            </a:r>
            <a:r>
              <a:rPr lang="en-US" sz="2800" b="1" baseline="-25000" dirty="0">
                <a:solidFill>
                  <a:schemeClr val="bg1"/>
                </a:solidFill>
              </a:rPr>
              <a:t>DYS</a:t>
            </a:r>
            <a:r>
              <a:rPr lang="en-US" sz="2800" b="1" dirty="0">
                <a:solidFill>
                  <a:schemeClr val="bg1"/>
                </a:solidFill>
              </a:rPr>
              <a:t>+</a:t>
            </a:r>
          </a:p>
        </p:txBody>
      </p:sp>
      <p:sp useBgFill="1">
        <p:nvSpPr>
          <p:cNvPr id="5" name="Rettangolo 4"/>
          <p:cNvSpPr/>
          <p:nvPr/>
        </p:nvSpPr>
        <p:spPr>
          <a:xfrm>
            <a:off x="3586205" y="1615817"/>
            <a:ext cx="4124407" cy="469127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ttangolo 12"/>
          <p:cNvSpPr/>
          <p:nvPr/>
        </p:nvSpPr>
        <p:spPr>
          <a:xfrm>
            <a:off x="7625176" y="1438248"/>
            <a:ext cx="4485856" cy="469127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440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6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8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6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57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2" grpId="0" animBg="1"/>
      <p:bldP spid="16" grpId="0" animBg="1"/>
      <p:bldP spid="17" grpId="0" animBg="1"/>
      <p:bldP spid="5" grpId="0" animBg="1"/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Immagine 16" descr="clock_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0" y="3704055"/>
            <a:ext cx="3886200" cy="257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5024439" y="701219"/>
            <a:ext cx="5278437" cy="16160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4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sz="6000" b="1" dirty="0">
                <a:ln w="28575">
                  <a:solidFill>
                    <a:prstClr val="black"/>
                  </a:solidFill>
                  <a:prstDash val="solid"/>
                </a:ln>
                <a:solidFill>
                  <a:prstClr val="white">
                    <a:lumMod val="65000"/>
                  </a:prstClr>
                </a:solidFill>
                <a:latin typeface="Aharoni" pitchFamily="2" charset="-79"/>
                <a:cs typeface="Aharoni" pitchFamily="2" charset="-79"/>
              </a:rPr>
              <a:t>YOU NEED TO</a:t>
            </a:r>
            <a:r>
              <a:rPr lang="en-GB" sz="6000" b="1" spc="-200" dirty="0">
                <a:ln w="28575">
                  <a:solidFill>
                    <a:prstClr val="black"/>
                  </a:solidFill>
                  <a:prstDash val="solid"/>
                </a:ln>
                <a:solidFill>
                  <a:prstClr val="white">
                    <a:lumMod val="65000"/>
                  </a:prstClr>
                </a:solidFill>
                <a:latin typeface="Aharoni" pitchFamily="2" charset="-79"/>
                <a:cs typeface="Aharoni" pitchFamily="2" charset="-79"/>
              </a:rPr>
              <a:t/>
            </a:r>
            <a:br>
              <a:rPr lang="en-GB" sz="6000" b="1" spc="-200" dirty="0">
                <a:ln w="28575">
                  <a:solidFill>
                    <a:prstClr val="black"/>
                  </a:solidFill>
                  <a:prstDash val="solid"/>
                </a:ln>
                <a:solidFill>
                  <a:prstClr val="white">
                    <a:lumMod val="65000"/>
                  </a:prstClr>
                </a:solidFill>
                <a:latin typeface="Aharoni" pitchFamily="2" charset="-79"/>
                <a:cs typeface="Aharoni" pitchFamily="2" charset="-79"/>
              </a:rPr>
            </a:br>
            <a:r>
              <a:rPr lang="en-GB" sz="6000" b="1" spc="-200" dirty="0">
                <a:ln w="28575">
                  <a:solidFill>
                    <a:prstClr val="black"/>
                  </a:solidFill>
                  <a:prstDash val="solid"/>
                </a:ln>
                <a:solidFill>
                  <a:prstClr val="white">
                    <a:lumMod val="65000"/>
                  </a:prstClr>
                </a:solidFill>
                <a:latin typeface="Aharoni" pitchFamily="2" charset="-79"/>
                <a:cs typeface="Aharoni" pitchFamily="2" charset="-79"/>
              </a:rPr>
              <a:t>KNOW ABOUT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1809833" y="629780"/>
            <a:ext cx="3241592" cy="20282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defTabSz="9144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4800" b="1" spc="-200" dirty="0">
                <a:ln w="28575">
                  <a:solidFill>
                    <a:prstClr val="black"/>
                  </a:solidFill>
                  <a:prstDash val="solid"/>
                </a:ln>
                <a:solidFill>
                  <a:srgbClr val="4BACC6">
                    <a:lumMod val="75000"/>
                  </a:srgbClr>
                </a:solidFill>
                <a:latin typeface="Aharoni" pitchFamily="2" charset="-79"/>
                <a:cs typeface="Aharoni" pitchFamily="2" charset="-79"/>
              </a:rPr>
              <a:t>ALL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3046728" y="2334043"/>
            <a:ext cx="5679760" cy="7201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defTabSz="9144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800" b="1" spc="-200" dirty="0">
                <a:ln w="28575">
                  <a:noFill/>
                  <a:prstDash val="solid"/>
                </a:ln>
                <a:solidFill>
                  <a:srgbClr val="4BACC6">
                    <a:lumMod val="75000"/>
                  </a:srgbClr>
                </a:solidFill>
                <a:latin typeface="Aharoni" pitchFamily="2" charset="-79"/>
                <a:cs typeface="Aharoni" pitchFamily="2" charset="-79"/>
              </a:rPr>
              <a:t>THE PRESENT STUDY </a:t>
            </a:r>
          </a:p>
        </p:txBody>
      </p:sp>
      <p:cxnSp>
        <p:nvCxnSpPr>
          <p:cNvPr id="11" name="Connettore 1 10"/>
          <p:cNvCxnSpPr/>
          <p:nvPr/>
        </p:nvCxnSpPr>
        <p:spPr>
          <a:xfrm>
            <a:off x="1952625" y="2286417"/>
            <a:ext cx="8286750" cy="1588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/>
          <p:cNvSpPr txBox="1"/>
          <p:nvPr/>
        </p:nvSpPr>
        <p:spPr>
          <a:xfrm>
            <a:off x="1999830" y="1506956"/>
            <a:ext cx="2820003" cy="663258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defTabSz="9144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sz="50000" spc="-200" dirty="0">
                <a:ln w="28575">
                  <a:solidFill>
                    <a:prstClr val="black"/>
                  </a:solidFill>
                  <a:prstDash val="solid"/>
                </a:ln>
                <a:solidFill>
                  <a:srgbClr val="4BACC6">
                    <a:lumMod val="75000"/>
                  </a:srgbClr>
                </a:solidFill>
                <a:latin typeface="Aharoni" pitchFamily="2" charset="-79"/>
                <a:cs typeface="Aharoni" pitchFamily="2" charset="-79"/>
              </a:rPr>
              <a:t>1</a:t>
            </a:r>
            <a:endParaRPr lang="it-IT" sz="14800" b="1" spc="-200" dirty="0">
              <a:ln w="28575">
                <a:solidFill>
                  <a:prstClr val="black"/>
                </a:solidFill>
                <a:prstDash val="solid"/>
              </a:ln>
              <a:solidFill>
                <a:srgbClr val="4BACC6">
                  <a:lumMod val="75000"/>
                </a:srgbClr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1927051" y="3138906"/>
            <a:ext cx="814647" cy="667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just" defTabSz="9144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400" b="1" dirty="0">
                <a:ln w="28575">
                  <a:solidFill>
                    <a:prstClr val="black"/>
                  </a:solidFill>
                  <a:prstDash val="solid"/>
                </a:ln>
                <a:solidFill>
                  <a:prstClr val="white">
                    <a:lumMod val="65000"/>
                  </a:prstClr>
                </a:solidFill>
                <a:latin typeface="Aharoni" pitchFamily="2" charset="-79"/>
                <a:cs typeface="Aharoni" pitchFamily="2" charset="-79"/>
              </a:rPr>
              <a:t>IN</a:t>
            </a:r>
            <a:endParaRPr lang="it-IT" sz="4400" b="1" spc="-200" dirty="0">
              <a:ln w="28575">
                <a:solidFill>
                  <a:prstClr val="black"/>
                </a:solidFill>
                <a:prstDash val="solid"/>
              </a:ln>
              <a:solidFill>
                <a:prstClr val="white">
                  <a:lumMod val="65000"/>
                </a:prstClr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66570" name="CasellaDiTesto 15"/>
          <p:cNvSpPr txBox="1">
            <a:spLocks noChangeArrowheads="1"/>
          </p:cNvSpPr>
          <p:nvPr/>
        </p:nvSpPr>
        <p:spPr bwMode="auto">
          <a:xfrm>
            <a:off x="4295800" y="3138905"/>
            <a:ext cx="3329758" cy="1611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just" defTabSz="9144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it-IT" sz="6600" b="1" dirty="0">
                <a:ln w="28575">
                  <a:solidFill>
                    <a:prstClr val="black"/>
                  </a:solidFill>
                </a:ln>
                <a:solidFill>
                  <a:prstClr val="white">
                    <a:lumMod val="65000"/>
                  </a:prstClr>
                </a:solidFill>
                <a:latin typeface="Aharoni" pitchFamily="2" charset="-79"/>
                <a:cs typeface="Aharoni" pitchFamily="2" charset="-79"/>
              </a:rPr>
              <a:t>MINUTE</a:t>
            </a:r>
          </a:p>
          <a:p>
            <a:pPr algn="just" defTabSz="9144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it-IT" sz="5400" b="1" dirty="0">
                <a:ln w="28575">
                  <a:solidFill>
                    <a:prstClr val="black"/>
                  </a:solidFill>
                </a:ln>
                <a:solidFill>
                  <a:prstClr val="white">
                    <a:lumMod val="65000"/>
                  </a:prstClr>
                </a:solidFill>
                <a:latin typeface="Aharoni" pitchFamily="2" charset="-79"/>
                <a:cs typeface="Aharoni" pitchFamily="2" charset="-79"/>
              </a:rPr>
              <a:t>OR LESS</a:t>
            </a:r>
          </a:p>
        </p:txBody>
      </p:sp>
      <p:cxnSp>
        <p:nvCxnSpPr>
          <p:cNvPr id="16" name="Connettore 1 15"/>
          <p:cNvCxnSpPr/>
          <p:nvPr/>
        </p:nvCxnSpPr>
        <p:spPr>
          <a:xfrm>
            <a:off x="1952625" y="2935706"/>
            <a:ext cx="8286750" cy="1587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62850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/>
          <p:nvPr/>
        </p:nvSpPr>
        <p:spPr>
          <a:xfrm>
            <a:off x="2200276" y="917575"/>
            <a:ext cx="720725" cy="165735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x-none" sz="1800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sp>
        <p:nvSpPr>
          <p:cNvPr id="6" name="CasellaDiTesto 16"/>
          <p:cNvSpPr txBox="1"/>
          <p:nvPr/>
        </p:nvSpPr>
        <p:spPr bwMode="auto">
          <a:xfrm rot="16200000">
            <a:off x="2239169" y="1359694"/>
            <a:ext cx="2197100" cy="8366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en-GB" sz="5700" b="1" spc="-200" dirty="0">
                <a:ln w="3175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haroni" pitchFamily="2" charset="-79"/>
                <a:cs typeface="Aharoni" pitchFamily="2" charset="-79"/>
              </a:rPr>
              <a:t>FIRST</a:t>
            </a:r>
          </a:p>
        </p:txBody>
      </p:sp>
      <p:sp>
        <p:nvSpPr>
          <p:cNvPr id="13" name="CasellaDiTesto 12"/>
          <p:cNvSpPr txBox="1"/>
          <p:nvPr/>
        </p:nvSpPr>
        <p:spPr bwMode="auto">
          <a:xfrm>
            <a:off x="3580017" y="891310"/>
            <a:ext cx="6445995" cy="159659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eaLnBrk="1" hangingPunct="1">
              <a:lnSpc>
                <a:spcPct val="80000"/>
              </a:lnSpc>
              <a:defRPr/>
            </a:pPr>
            <a:r>
              <a:rPr lang="en-GB" sz="11500" b="1" spc="-600" dirty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STUDY TO</a:t>
            </a:r>
          </a:p>
        </p:txBody>
      </p:sp>
      <p:cxnSp>
        <p:nvCxnSpPr>
          <p:cNvPr id="14" name="Connettore 1 13"/>
          <p:cNvCxnSpPr/>
          <p:nvPr/>
        </p:nvCxnSpPr>
        <p:spPr bwMode="auto">
          <a:xfrm>
            <a:off x="3717926" y="2108200"/>
            <a:ext cx="6227763" cy="1588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/>
          <p:cNvSpPr txBox="1"/>
          <p:nvPr/>
        </p:nvSpPr>
        <p:spPr bwMode="auto">
          <a:xfrm>
            <a:off x="2171701" y="2166939"/>
            <a:ext cx="9324975" cy="5365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en-GB" sz="3400" b="1" spc="-100">
                <a:ln w="3175">
                  <a:noFill/>
                  <a:prstDash val="solid"/>
                </a:ln>
                <a:solidFill>
                  <a:schemeClr val="bg1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  <a:t>INVESTIGATE THE LINK BETWEEN</a:t>
            </a:r>
            <a:endParaRPr lang="en-GB" sz="3400" b="1" spc="-100" dirty="0">
              <a:ln w="3175">
                <a:noFill/>
                <a:prstDash val="solid"/>
              </a:ln>
              <a:solidFill>
                <a:schemeClr val="bg1">
                  <a:lumMod val="50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4" name="Gruppo 15"/>
          <p:cNvGrpSpPr>
            <a:grpSpLocks/>
          </p:cNvGrpSpPr>
          <p:nvPr/>
        </p:nvGrpSpPr>
        <p:grpSpPr bwMode="auto">
          <a:xfrm>
            <a:off x="7569200" y="1558925"/>
            <a:ext cx="2351088" cy="3854450"/>
            <a:chOff x="6072502" y="1407771"/>
            <a:chExt cx="2351987" cy="3854450"/>
          </a:xfrm>
        </p:grpSpPr>
        <p:sp>
          <p:nvSpPr>
            <p:cNvPr id="17" name="Rettangolo 16"/>
            <p:cNvSpPr/>
            <p:nvPr/>
          </p:nvSpPr>
          <p:spPr>
            <a:xfrm>
              <a:off x="7092067" y="2480921"/>
              <a:ext cx="1332422" cy="1439863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x-none" altLang="x-none" sz="1800">
                <a:solidFill>
                  <a:srgbClr val="FFFFFF"/>
                </a:solidFill>
                <a:ea typeface="Arial" charset="0"/>
                <a:cs typeface="Arial" charset="0"/>
              </a:endParaRPr>
            </a:p>
          </p:txBody>
        </p:sp>
        <p:sp>
          <p:nvSpPr>
            <p:cNvPr id="18" name="CasellaDiTesto 16"/>
            <p:cNvSpPr txBox="1"/>
            <p:nvPr/>
          </p:nvSpPr>
          <p:spPr bwMode="auto">
            <a:xfrm rot="16200000">
              <a:off x="4845633" y="2634640"/>
              <a:ext cx="3854450" cy="140071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hangingPunct="1">
                <a:lnSpc>
                  <a:spcPct val="80000"/>
                </a:lnSpc>
                <a:defRPr/>
              </a:pPr>
              <a:r>
                <a:rPr lang="en-GB" sz="9600" b="1" spc="-1200" dirty="0">
                  <a:ln w="3175">
                    <a:noFill/>
                    <a:prstDash val="solid"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Aharoni" pitchFamily="2" charset="-79"/>
                  <a:cs typeface="Aharoni" pitchFamily="2" charset="-79"/>
                </a:rPr>
                <a:t>RV</a:t>
              </a:r>
            </a:p>
          </p:txBody>
        </p:sp>
        <p:grpSp>
          <p:nvGrpSpPr>
            <p:cNvPr id="43050" name="Gruppo 39"/>
            <p:cNvGrpSpPr>
              <a:grpSpLocks/>
            </p:cNvGrpSpPr>
            <p:nvPr/>
          </p:nvGrpSpPr>
          <p:grpSpPr bwMode="auto">
            <a:xfrm>
              <a:off x="7053496" y="2502825"/>
              <a:ext cx="1334379" cy="1514579"/>
              <a:chOff x="5575280" y="3849173"/>
              <a:chExt cx="1334379" cy="1514579"/>
            </a:xfrm>
          </p:grpSpPr>
          <p:sp>
            <p:nvSpPr>
              <p:cNvPr id="20" name="CasellaDiTesto 23"/>
              <p:cNvSpPr txBox="1"/>
              <p:nvPr/>
            </p:nvSpPr>
            <p:spPr bwMode="auto">
              <a:xfrm>
                <a:off x="5575280" y="3849173"/>
                <a:ext cx="1218603" cy="79868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 eaLnBrk="1" hangingPunct="1">
                  <a:lnSpc>
                    <a:spcPct val="80000"/>
                  </a:lnSpc>
                  <a:defRPr/>
                </a:pPr>
                <a:r>
                  <a:rPr lang="en-GB" sz="5400" b="1" spc="-400" dirty="0">
                    <a:ln w="28575">
                      <a:solidFill>
                        <a:schemeClr val="tx1"/>
                      </a:solidFill>
                      <a:prstDash val="solid"/>
                    </a:ln>
                    <a:solidFill>
                      <a:schemeClr val="bg1"/>
                    </a:solidFill>
                    <a:latin typeface="Aharoni" pitchFamily="2" charset="-79"/>
                    <a:cs typeface="Aharoni" pitchFamily="2" charset="-79"/>
                  </a:rPr>
                  <a:t>PER</a:t>
                </a:r>
              </a:p>
            </p:txBody>
          </p:sp>
          <p:sp>
            <p:nvSpPr>
              <p:cNvPr id="21" name="CasellaDiTesto 23"/>
              <p:cNvSpPr txBox="1"/>
              <p:nvPr/>
            </p:nvSpPr>
            <p:spPr bwMode="auto">
              <a:xfrm>
                <a:off x="5615104" y="4365248"/>
                <a:ext cx="1218603" cy="720197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 eaLnBrk="1" hangingPunct="1">
                  <a:lnSpc>
                    <a:spcPct val="80000"/>
                  </a:lnSpc>
                  <a:defRPr/>
                </a:pPr>
                <a:r>
                  <a:rPr lang="en-GB" sz="4800" b="1" spc="-400" dirty="0">
                    <a:ln w="28575">
                      <a:solidFill>
                        <a:schemeClr val="tx1"/>
                      </a:solidFill>
                      <a:prstDash val="solid"/>
                    </a:ln>
                    <a:solidFill>
                      <a:schemeClr val="bg1"/>
                    </a:solidFill>
                    <a:latin typeface="Aharoni" pitchFamily="2" charset="-79"/>
                    <a:cs typeface="Aharoni" pitchFamily="2" charset="-79"/>
                  </a:rPr>
                  <a:t>FOR</a:t>
                </a:r>
              </a:p>
            </p:txBody>
          </p:sp>
          <p:sp>
            <p:nvSpPr>
              <p:cNvPr id="22" name="CasellaDiTesto 23"/>
              <p:cNvSpPr txBox="1"/>
              <p:nvPr/>
            </p:nvSpPr>
            <p:spPr bwMode="auto">
              <a:xfrm>
                <a:off x="5631745" y="4879004"/>
                <a:ext cx="1277914" cy="48474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 eaLnBrk="1" hangingPunct="1">
                  <a:lnSpc>
                    <a:spcPct val="80000"/>
                  </a:lnSpc>
                  <a:defRPr/>
                </a:pPr>
                <a:r>
                  <a:rPr lang="en-GB" sz="3000" b="1" spc="-400" dirty="0">
                    <a:ln w="28575">
                      <a:solidFill>
                        <a:schemeClr val="tx1"/>
                      </a:solidFill>
                      <a:prstDash val="solid"/>
                    </a:ln>
                    <a:solidFill>
                      <a:schemeClr val="bg1"/>
                    </a:solidFill>
                    <a:latin typeface="Aharoni" pitchFamily="2" charset="-79"/>
                    <a:cs typeface="Aharoni" pitchFamily="2" charset="-79"/>
                  </a:rPr>
                  <a:t>MANCE</a:t>
                </a:r>
              </a:p>
            </p:txBody>
          </p:sp>
        </p:grpSp>
      </p:grpSp>
      <p:sp>
        <p:nvSpPr>
          <p:cNvPr id="43015" name="Rettangolo 46"/>
          <p:cNvSpPr>
            <a:spLocks noChangeArrowheads="1"/>
          </p:cNvSpPr>
          <p:nvPr/>
        </p:nvSpPr>
        <p:spPr bwMode="auto">
          <a:xfrm>
            <a:off x="2116139" y="293689"/>
            <a:ext cx="823912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x-none" sz="3700" b="1">
                <a:solidFill>
                  <a:srgbClr val="7F7F7F"/>
                </a:solidFill>
                <a:latin typeface="Aharoni" charset="0"/>
                <a:cs typeface="Aharoni" charset="0"/>
              </a:rPr>
              <a:t>TO  THE BEST OF OUR KNOWLEDGE</a:t>
            </a:r>
            <a:endParaRPr lang="it-IT" altLang="x-none" sz="3700">
              <a:solidFill>
                <a:srgbClr val="7F7F7F"/>
              </a:solidFill>
              <a:cs typeface="Aharoni" charset="0"/>
            </a:endParaRPr>
          </a:p>
        </p:txBody>
      </p:sp>
      <p:cxnSp>
        <p:nvCxnSpPr>
          <p:cNvPr id="48" name="Connettore 1 47"/>
          <p:cNvCxnSpPr/>
          <p:nvPr/>
        </p:nvCxnSpPr>
        <p:spPr bwMode="auto">
          <a:xfrm>
            <a:off x="2200275" y="838200"/>
            <a:ext cx="7740650" cy="1588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257" name="Gruppo 2"/>
          <p:cNvGrpSpPr>
            <a:grpSpLocks/>
          </p:cNvGrpSpPr>
          <p:nvPr/>
        </p:nvGrpSpPr>
        <p:grpSpPr bwMode="auto">
          <a:xfrm>
            <a:off x="1890961" y="2635251"/>
            <a:ext cx="3252787" cy="879475"/>
            <a:chOff x="1500041" y="3121025"/>
            <a:chExt cx="3251607" cy="879658"/>
          </a:xfrm>
        </p:grpSpPr>
        <p:sp>
          <p:nvSpPr>
            <p:cNvPr id="49" name="Rettangolo 20"/>
            <p:cNvSpPr/>
            <p:nvPr/>
          </p:nvSpPr>
          <p:spPr bwMode="auto">
            <a:xfrm>
              <a:off x="1799969" y="3121025"/>
              <a:ext cx="2735857" cy="73199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x-none" altLang="x-none" sz="1800">
                <a:solidFill>
                  <a:srgbClr val="FFFFFF"/>
                </a:solidFill>
                <a:ea typeface="Arial" charset="0"/>
                <a:cs typeface="Arial" charset="0"/>
              </a:endParaRPr>
            </a:p>
          </p:txBody>
        </p:sp>
        <p:sp>
          <p:nvSpPr>
            <p:cNvPr id="50" name="CasellaDiTesto 23"/>
            <p:cNvSpPr txBox="1"/>
            <p:nvPr/>
          </p:nvSpPr>
          <p:spPr bwMode="auto">
            <a:xfrm>
              <a:off x="1500041" y="3201788"/>
              <a:ext cx="3251607" cy="79889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hangingPunct="1">
                <a:lnSpc>
                  <a:spcPct val="80000"/>
                </a:lnSpc>
                <a:defRPr/>
              </a:pPr>
              <a:r>
                <a:rPr lang="en-GB" sz="5200" b="1" spc="-400" dirty="0">
                  <a:ln w="28575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ISCHEMIC</a:t>
              </a:r>
            </a:p>
          </p:txBody>
        </p:sp>
      </p:grpSp>
      <p:sp>
        <p:nvSpPr>
          <p:cNvPr id="52" name="CasellaDiTesto 16"/>
          <p:cNvSpPr txBox="1"/>
          <p:nvPr/>
        </p:nvSpPr>
        <p:spPr bwMode="auto">
          <a:xfrm>
            <a:off x="2020120" y="3328984"/>
            <a:ext cx="1747440" cy="1204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en-GB" sz="8500" b="1" spc="-1200">
                <a:ln w="3175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haroni" pitchFamily="2" charset="-79"/>
                <a:cs typeface="Aharoni" pitchFamily="2" charset="-79"/>
              </a:rPr>
              <a:t>MR</a:t>
            </a:r>
            <a:endParaRPr lang="en-GB" sz="8500" b="1" spc="-1200" dirty="0">
              <a:ln w="3175">
                <a:noFill/>
                <a:prstDash val="solid"/>
              </a:ln>
              <a:solidFill>
                <a:schemeClr val="tx1">
                  <a:lumMod val="65000"/>
                  <a:lumOff val="35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53262" name="Gruppo 2"/>
          <p:cNvGrpSpPr>
            <a:grpSpLocks/>
          </p:cNvGrpSpPr>
          <p:nvPr/>
        </p:nvGrpSpPr>
        <p:grpSpPr bwMode="auto">
          <a:xfrm>
            <a:off x="6818313" y="2608264"/>
            <a:ext cx="660400" cy="1697037"/>
            <a:chOff x="5240005" y="3583916"/>
            <a:chExt cx="660757" cy="1697375"/>
          </a:xfrm>
        </p:grpSpPr>
        <p:sp>
          <p:nvSpPr>
            <p:cNvPr id="70" name="CasellaDiTesto 23"/>
            <p:cNvSpPr txBox="1"/>
            <p:nvPr/>
          </p:nvSpPr>
          <p:spPr bwMode="auto">
            <a:xfrm>
              <a:off x="5273360" y="3583916"/>
              <a:ext cx="598812" cy="75897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eaLnBrk="1" hangingPunct="1">
                <a:lnSpc>
                  <a:spcPct val="80000"/>
                </a:lnSpc>
                <a:defRPr/>
              </a:pPr>
              <a:r>
                <a:rPr lang="en-GB" sz="5100" b="1" spc="-400" dirty="0">
                  <a:ln w="28575">
                    <a:noFill/>
                    <a:prstDash val="solid"/>
                  </a:ln>
                  <a:solidFill>
                    <a:schemeClr val="bg1">
                      <a:lumMod val="50000"/>
                    </a:schemeClr>
                  </a:solidFill>
                  <a:latin typeface="Aharoni" pitchFamily="2" charset="-79"/>
                  <a:cs typeface="Aharoni" pitchFamily="2" charset="-79"/>
                </a:rPr>
                <a:t>A</a:t>
              </a:r>
            </a:p>
          </p:txBody>
        </p:sp>
        <p:sp>
          <p:nvSpPr>
            <p:cNvPr id="71" name="CasellaDiTesto 23"/>
            <p:cNvSpPr txBox="1"/>
            <p:nvPr/>
          </p:nvSpPr>
          <p:spPr bwMode="auto">
            <a:xfrm>
              <a:off x="5240005" y="4058673"/>
              <a:ext cx="660757" cy="76056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eaLnBrk="1" hangingPunct="1">
                <a:lnSpc>
                  <a:spcPct val="80000"/>
                </a:lnSpc>
                <a:defRPr/>
              </a:pPr>
              <a:r>
                <a:rPr lang="en-GB" sz="5100" b="1" spc="-400" dirty="0">
                  <a:ln w="28575">
                    <a:noFill/>
                    <a:prstDash val="solid"/>
                  </a:ln>
                  <a:solidFill>
                    <a:schemeClr val="bg1">
                      <a:lumMod val="50000"/>
                    </a:schemeClr>
                  </a:solidFill>
                  <a:latin typeface="Aharoni" pitchFamily="2" charset="-79"/>
                  <a:cs typeface="Aharoni" pitchFamily="2" charset="-79"/>
                </a:rPr>
                <a:t>N</a:t>
              </a:r>
            </a:p>
          </p:txBody>
        </p:sp>
        <p:sp>
          <p:nvSpPr>
            <p:cNvPr id="72" name="CasellaDiTesto 23"/>
            <p:cNvSpPr txBox="1"/>
            <p:nvPr/>
          </p:nvSpPr>
          <p:spPr bwMode="auto">
            <a:xfrm>
              <a:off x="5278126" y="4522315"/>
              <a:ext cx="586104" cy="75897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eaLnBrk="1" hangingPunct="1">
                <a:lnSpc>
                  <a:spcPct val="80000"/>
                </a:lnSpc>
                <a:defRPr/>
              </a:pPr>
              <a:r>
                <a:rPr lang="en-GB" sz="5100" b="1" spc="-400" dirty="0">
                  <a:ln w="28575">
                    <a:noFill/>
                    <a:prstDash val="solid"/>
                  </a:ln>
                  <a:solidFill>
                    <a:schemeClr val="bg1">
                      <a:lumMod val="50000"/>
                    </a:schemeClr>
                  </a:solidFill>
                  <a:latin typeface="Aharoni" pitchFamily="2" charset="-79"/>
                  <a:cs typeface="Aharoni" pitchFamily="2" charset="-79"/>
                </a:rPr>
                <a:t>D</a:t>
              </a:r>
            </a:p>
          </p:txBody>
        </p:sp>
      </p:grpSp>
      <p:grpSp>
        <p:nvGrpSpPr>
          <p:cNvPr id="73" name="Gruppo 25"/>
          <p:cNvGrpSpPr>
            <a:grpSpLocks/>
          </p:cNvGrpSpPr>
          <p:nvPr/>
        </p:nvGrpSpPr>
        <p:grpSpPr bwMode="auto">
          <a:xfrm>
            <a:off x="6772275" y="2668589"/>
            <a:ext cx="101600" cy="1455737"/>
            <a:chOff x="278816" y="1700213"/>
            <a:chExt cx="106436" cy="973732"/>
          </a:xfrm>
        </p:grpSpPr>
        <p:cxnSp>
          <p:nvCxnSpPr>
            <p:cNvPr id="75" name="Connettore 1 74"/>
            <p:cNvCxnSpPr/>
            <p:nvPr/>
          </p:nvCxnSpPr>
          <p:spPr bwMode="auto">
            <a:xfrm rot="16200000">
              <a:off x="-102445" y="2186248"/>
              <a:ext cx="973732" cy="1663"/>
            </a:xfrm>
            <a:prstGeom prst="line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nettore 1 75"/>
            <p:cNvCxnSpPr/>
            <p:nvPr/>
          </p:nvCxnSpPr>
          <p:spPr bwMode="auto">
            <a:xfrm rot="16200000">
              <a:off x="-207219" y="2186248"/>
              <a:ext cx="973732" cy="1664"/>
            </a:xfrm>
            <a:prstGeom prst="line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" name="Gruppo 25"/>
          <p:cNvGrpSpPr>
            <a:grpSpLocks/>
          </p:cNvGrpSpPr>
          <p:nvPr/>
        </p:nvGrpSpPr>
        <p:grpSpPr bwMode="auto">
          <a:xfrm>
            <a:off x="7450139" y="2654300"/>
            <a:ext cx="103187" cy="1455738"/>
            <a:chOff x="278816" y="1700213"/>
            <a:chExt cx="106436" cy="973732"/>
          </a:xfrm>
        </p:grpSpPr>
        <p:cxnSp>
          <p:nvCxnSpPr>
            <p:cNvPr id="84" name="Connettore 1 83"/>
            <p:cNvCxnSpPr/>
            <p:nvPr/>
          </p:nvCxnSpPr>
          <p:spPr bwMode="auto">
            <a:xfrm rot="16200000">
              <a:off x="-102432" y="2186260"/>
              <a:ext cx="973732" cy="1637"/>
            </a:xfrm>
            <a:prstGeom prst="line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nettore 1 84"/>
            <p:cNvCxnSpPr/>
            <p:nvPr/>
          </p:nvCxnSpPr>
          <p:spPr bwMode="auto">
            <a:xfrm rot="16200000">
              <a:off x="-207231" y="2186260"/>
              <a:ext cx="973732" cy="1637"/>
            </a:xfrm>
            <a:prstGeom prst="line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uppo 2"/>
          <p:cNvGrpSpPr>
            <a:grpSpLocks/>
          </p:cNvGrpSpPr>
          <p:nvPr/>
        </p:nvGrpSpPr>
        <p:grpSpPr bwMode="auto">
          <a:xfrm>
            <a:off x="5292726" y="2673351"/>
            <a:ext cx="1825625" cy="1724025"/>
            <a:chOff x="3768792" y="3648668"/>
            <a:chExt cx="1825927" cy="1724548"/>
          </a:xfrm>
        </p:grpSpPr>
        <p:sp>
          <p:nvSpPr>
            <p:cNvPr id="47" name="Rettangolo 46"/>
            <p:cNvSpPr/>
            <p:nvPr/>
          </p:nvSpPr>
          <p:spPr bwMode="auto">
            <a:xfrm>
              <a:off x="4346738" y="3648668"/>
              <a:ext cx="825637" cy="147841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x-none" sz="1600">
                <a:solidFill>
                  <a:srgbClr val="FFFFFF"/>
                </a:solidFill>
                <a:ea typeface="Arial" charset="0"/>
                <a:cs typeface="Arial" charset="0"/>
              </a:endParaRPr>
            </a:p>
          </p:txBody>
        </p:sp>
        <p:grpSp>
          <p:nvGrpSpPr>
            <p:cNvPr id="43027" name="Gruppo 1"/>
            <p:cNvGrpSpPr>
              <a:grpSpLocks/>
            </p:cNvGrpSpPr>
            <p:nvPr/>
          </p:nvGrpSpPr>
          <p:grpSpPr bwMode="auto">
            <a:xfrm>
              <a:off x="3768792" y="3651858"/>
              <a:ext cx="1825927" cy="1721358"/>
              <a:chOff x="3727227" y="5266477"/>
              <a:chExt cx="1825927" cy="1721358"/>
            </a:xfrm>
          </p:grpSpPr>
          <p:sp>
            <p:nvSpPr>
              <p:cNvPr id="57" name="CasellaDiTesto 16"/>
              <p:cNvSpPr txBox="1"/>
              <p:nvPr/>
            </p:nvSpPr>
            <p:spPr bwMode="auto">
              <a:xfrm>
                <a:off x="3735623" y="5266477"/>
                <a:ext cx="1817531" cy="1034131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 eaLnBrk="1" hangingPunct="1">
                  <a:lnSpc>
                    <a:spcPct val="80000"/>
                  </a:lnSpc>
                  <a:defRPr/>
                </a:pPr>
                <a:r>
                  <a:rPr lang="en-GB" sz="7200" b="1" spc="-1200" dirty="0">
                    <a:ln w="28575">
                      <a:solidFill>
                        <a:schemeClr val="tx1"/>
                      </a:solidFill>
                      <a:prstDash val="solid"/>
                    </a:ln>
                    <a:solidFill>
                      <a:schemeClr val="bg1"/>
                    </a:solidFill>
                    <a:latin typeface="Aharoni" pitchFamily="2" charset="-79"/>
                    <a:cs typeface="Aharoni" pitchFamily="2" charset="-79"/>
                  </a:rPr>
                  <a:t>N </a:t>
                </a:r>
              </a:p>
            </p:txBody>
          </p:sp>
          <p:sp>
            <p:nvSpPr>
              <p:cNvPr id="59" name="CasellaDiTesto 16"/>
              <p:cNvSpPr txBox="1"/>
              <p:nvPr/>
            </p:nvSpPr>
            <p:spPr bwMode="auto">
              <a:xfrm>
                <a:off x="3727227" y="5953704"/>
                <a:ext cx="1817531" cy="1034131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 eaLnBrk="1" hangingPunct="1">
                  <a:lnSpc>
                    <a:spcPct val="80000"/>
                  </a:lnSpc>
                  <a:defRPr/>
                </a:pPr>
                <a:r>
                  <a:rPr lang="en-GB" sz="7200" b="1" spc="-1200" dirty="0">
                    <a:ln w="28575">
                      <a:solidFill>
                        <a:schemeClr val="tx1"/>
                      </a:solidFill>
                      <a:prstDash val="solid"/>
                    </a:ln>
                    <a:solidFill>
                      <a:schemeClr val="bg1"/>
                    </a:solidFill>
                    <a:latin typeface="Aharoni" pitchFamily="2" charset="-79"/>
                    <a:cs typeface="Aharoni" pitchFamily="2" charset="-79"/>
                  </a:rPr>
                  <a:t>I F</a:t>
                </a:r>
              </a:p>
            </p:txBody>
          </p:sp>
        </p:grpSp>
      </p:grpSp>
      <p:pic>
        <p:nvPicPr>
          <p:cNvPr id="43025" name="Immagine 6"/>
          <p:cNvPicPr>
            <a:picLocks noChangeAspect="1"/>
          </p:cNvPicPr>
          <p:nvPr/>
        </p:nvPicPr>
        <p:blipFill>
          <a:blip r:embed="rId3">
            <a:clrChange>
              <a:clrFrom>
                <a:srgbClr val="F8F8FA"/>
              </a:clrFrom>
              <a:clrTo>
                <a:srgbClr val="F8F8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032" y="4407968"/>
            <a:ext cx="3024188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8" name="Gruppo 2"/>
          <p:cNvGrpSpPr>
            <a:grpSpLocks/>
          </p:cNvGrpSpPr>
          <p:nvPr/>
        </p:nvGrpSpPr>
        <p:grpSpPr bwMode="auto">
          <a:xfrm>
            <a:off x="5044380" y="2594617"/>
            <a:ext cx="660400" cy="1697037"/>
            <a:chOff x="5240005" y="3583916"/>
            <a:chExt cx="660757" cy="1697375"/>
          </a:xfrm>
        </p:grpSpPr>
        <p:sp>
          <p:nvSpPr>
            <p:cNvPr id="69" name="CasellaDiTesto 23"/>
            <p:cNvSpPr txBox="1"/>
            <p:nvPr/>
          </p:nvSpPr>
          <p:spPr bwMode="auto">
            <a:xfrm>
              <a:off x="5273360" y="3583916"/>
              <a:ext cx="598812" cy="75897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eaLnBrk="1" hangingPunct="1">
                <a:lnSpc>
                  <a:spcPct val="80000"/>
                </a:lnSpc>
                <a:defRPr/>
              </a:pPr>
              <a:r>
                <a:rPr lang="en-GB" sz="5100" b="1" spc="-400" dirty="0">
                  <a:ln w="28575">
                    <a:noFill/>
                    <a:prstDash val="solid"/>
                  </a:ln>
                  <a:solidFill>
                    <a:schemeClr val="bg1">
                      <a:lumMod val="50000"/>
                    </a:schemeClr>
                  </a:solidFill>
                  <a:latin typeface="Aharoni" pitchFamily="2" charset="-79"/>
                  <a:cs typeface="Aharoni" pitchFamily="2" charset="-79"/>
                </a:rPr>
                <a:t>A</a:t>
              </a:r>
            </a:p>
          </p:txBody>
        </p:sp>
        <p:sp>
          <p:nvSpPr>
            <p:cNvPr id="74" name="CasellaDiTesto 23"/>
            <p:cNvSpPr txBox="1"/>
            <p:nvPr/>
          </p:nvSpPr>
          <p:spPr bwMode="auto">
            <a:xfrm>
              <a:off x="5240005" y="4058673"/>
              <a:ext cx="660757" cy="76056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eaLnBrk="1" hangingPunct="1">
                <a:lnSpc>
                  <a:spcPct val="80000"/>
                </a:lnSpc>
                <a:defRPr/>
              </a:pPr>
              <a:r>
                <a:rPr lang="en-GB" sz="5100" b="1" spc="-400" dirty="0">
                  <a:ln w="28575">
                    <a:noFill/>
                    <a:prstDash val="solid"/>
                  </a:ln>
                  <a:solidFill>
                    <a:schemeClr val="bg1">
                      <a:lumMod val="50000"/>
                    </a:schemeClr>
                  </a:solidFill>
                  <a:latin typeface="Aharoni" pitchFamily="2" charset="-79"/>
                  <a:cs typeface="Aharoni" pitchFamily="2" charset="-79"/>
                </a:rPr>
                <a:t>N</a:t>
              </a:r>
            </a:p>
          </p:txBody>
        </p:sp>
        <p:sp>
          <p:nvSpPr>
            <p:cNvPr id="77" name="CasellaDiTesto 23"/>
            <p:cNvSpPr txBox="1"/>
            <p:nvPr/>
          </p:nvSpPr>
          <p:spPr bwMode="auto">
            <a:xfrm>
              <a:off x="5278126" y="4522315"/>
              <a:ext cx="586104" cy="75897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eaLnBrk="1" hangingPunct="1">
                <a:lnSpc>
                  <a:spcPct val="80000"/>
                </a:lnSpc>
                <a:defRPr/>
              </a:pPr>
              <a:r>
                <a:rPr lang="en-GB" sz="5100" b="1" spc="-400" dirty="0">
                  <a:ln w="28575">
                    <a:noFill/>
                    <a:prstDash val="solid"/>
                  </a:ln>
                  <a:solidFill>
                    <a:schemeClr val="bg1">
                      <a:lumMod val="50000"/>
                    </a:schemeClr>
                  </a:solidFill>
                  <a:latin typeface="Aharoni" pitchFamily="2" charset="-79"/>
                  <a:cs typeface="Aharoni" pitchFamily="2" charset="-79"/>
                </a:rPr>
                <a:t>D</a:t>
              </a:r>
            </a:p>
          </p:txBody>
        </p:sp>
      </p:grpSp>
      <p:grpSp>
        <p:nvGrpSpPr>
          <p:cNvPr id="78" name="Gruppo 25"/>
          <p:cNvGrpSpPr>
            <a:grpSpLocks/>
          </p:cNvGrpSpPr>
          <p:nvPr/>
        </p:nvGrpSpPr>
        <p:grpSpPr bwMode="auto">
          <a:xfrm>
            <a:off x="4998342" y="2654942"/>
            <a:ext cx="101600" cy="1455737"/>
            <a:chOff x="278816" y="1700213"/>
            <a:chExt cx="106436" cy="973732"/>
          </a:xfrm>
        </p:grpSpPr>
        <p:cxnSp>
          <p:nvCxnSpPr>
            <p:cNvPr id="79" name="Connettore 1 78"/>
            <p:cNvCxnSpPr/>
            <p:nvPr/>
          </p:nvCxnSpPr>
          <p:spPr bwMode="auto">
            <a:xfrm rot="16200000">
              <a:off x="-102445" y="2186248"/>
              <a:ext cx="973732" cy="1663"/>
            </a:xfrm>
            <a:prstGeom prst="line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Connettore 1 79"/>
            <p:cNvCxnSpPr/>
            <p:nvPr/>
          </p:nvCxnSpPr>
          <p:spPr bwMode="auto">
            <a:xfrm rot="16200000">
              <a:off x="-207219" y="2186248"/>
              <a:ext cx="973732" cy="1664"/>
            </a:xfrm>
            <a:prstGeom prst="line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1" name="Gruppo 25"/>
          <p:cNvGrpSpPr>
            <a:grpSpLocks/>
          </p:cNvGrpSpPr>
          <p:nvPr/>
        </p:nvGrpSpPr>
        <p:grpSpPr bwMode="auto">
          <a:xfrm>
            <a:off x="5676206" y="2640653"/>
            <a:ext cx="103187" cy="1455738"/>
            <a:chOff x="278816" y="1700213"/>
            <a:chExt cx="106436" cy="973732"/>
          </a:xfrm>
        </p:grpSpPr>
        <p:cxnSp>
          <p:nvCxnSpPr>
            <p:cNvPr id="82" name="Connettore 1 81"/>
            <p:cNvCxnSpPr/>
            <p:nvPr/>
          </p:nvCxnSpPr>
          <p:spPr bwMode="auto">
            <a:xfrm rot="16200000">
              <a:off x="-102432" y="2186260"/>
              <a:ext cx="973732" cy="1637"/>
            </a:xfrm>
            <a:prstGeom prst="line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nettore 1 85"/>
            <p:cNvCxnSpPr/>
            <p:nvPr/>
          </p:nvCxnSpPr>
          <p:spPr bwMode="auto">
            <a:xfrm rot="16200000">
              <a:off x="-207231" y="2186260"/>
              <a:ext cx="973732" cy="1637"/>
            </a:xfrm>
            <a:prstGeom prst="line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uppo 1"/>
          <p:cNvGrpSpPr/>
          <p:nvPr/>
        </p:nvGrpSpPr>
        <p:grpSpPr>
          <a:xfrm>
            <a:off x="3850032" y="3424237"/>
            <a:ext cx="1021832" cy="691254"/>
            <a:chOff x="2326032" y="3438525"/>
            <a:chExt cx="1021832" cy="691254"/>
          </a:xfrm>
        </p:grpSpPr>
        <p:grpSp>
          <p:nvGrpSpPr>
            <p:cNvPr id="53" name="Gruppo 25"/>
            <p:cNvGrpSpPr>
              <a:grpSpLocks/>
            </p:cNvGrpSpPr>
            <p:nvPr/>
          </p:nvGrpSpPr>
          <p:grpSpPr bwMode="auto">
            <a:xfrm>
              <a:off x="2326032" y="3438525"/>
              <a:ext cx="706438" cy="684213"/>
              <a:chOff x="278816" y="1700211"/>
              <a:chExt cx="777299" cy="973734"/>
            </a:xfrm>
          </p:grpSpPr>
          <p:grpSp>
            <p:nvGrpSpPr>
              <p:cNvPr id="43037" name="Gruppo 113"/>
              <p:cNvGrpSpPr>
                <a:grpSpLocks/>
              </p:cNvGrpSpPr>
              <p:nvPr/>
            </p:nvGrpSpPr>
            <p:grpSpPr bwMode="auto">
              <a:xfrm>
                <a:off x="480567" y="1700211"/>
                <a:ext cx="575548" cy="973732"/>
                <a:chOff x="7679" y="4731969"/>
                <a:chExt cx="544075" cy="1260771"/>
              </a:xfrm>
            </p:grpSpPr>
            <p:cxnSp>
              <p:nvCxnSpPr>
                <p:cNvPr id="58" name="Connettore 1 57"/>
                <p:cNvCxnSpPr/>
                <p:nvPr/>
              </p:nvCxnSpPr>
              <p:spPr bwMode="auto">
                <a:xfrm rot="16200000">
                  <a:off x="-79459" y="5361530"/>
                  <a:ext cx="1260773" cy="1652"/>
                </a:xfrm>
                <a:prstGeom prst="line">
                  <a:avLst/>
                </a:prstGeom>
                <a:ln w="38100">
                  <a:solidFill>
                    <a:schemeClr val="tx1">
                      <a:lumMod val="65000"/>
                      <a:lumOff val="3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Connettore 1 59"/>
                <p:cNvCxnSpPr/>
                <p:nvPr/>
              </p:nvCxnSpPr>
              <p:spPr bwMode="auto">
                <a:xfrm rot="16200000">
                  <a:off x="-193393" y="5361530"/>
                  <a:ext cx="1260773" cy="1651"/>
                </a:xfrm>
                <a:prstGeom prst="line">
                  <a:avLst/>
                </a:prstGeom>
                <a:ln w="38100">
                  <a:solidFill>
                    <a:schemeClr val="tx1">
                      <a:lumMod val="65000"/>
                      <a:lumOff val="3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Connettore 1 60"/>
                <p:cNvCxnSpPr/>
                <p:nvPr/>
              </p:nvCxnSpPr>
              <p:spPr bwMode="auto">
                <a:xfrm rot="16200000">
                  <a:off x="-305676" y="5361530"/>
                  <a:ext cx="1260773" cy="1651"/>
                </a:xfrm>
                <a:prstGeom prst="line">
                  <a:avLst/>
                </a:prstGeom>
                <a:ln w="38100">
                  <a:solidFill>
                    <a:schemeClr val="tx1">
                      <a:lumMod val="65000"/>
                      <a:lumOff val="3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Connettore 1 61"/>
                <p:cNvCxnSpPr/>
                <p:nvPr/>
              </p:nvCxnSpPr>
              <p:spPr bwMode="auto">
                <a:xfrm rot="16200000">
                  <a:off x="-409703" y="5361530"/>
                  <a:ext cx="1260773" cy="1652"/>
                </a:xfrm>
                <a:prstGeom prst="line">
                  <a:avLst/>
                </a:prstGeom>
                <a:ln w="38100">
                  <a:solidFill>
                    <a:schemeClr val="tx1">
                      <a:lumMod val="65000"/>
                      <a:lumOff val="3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Connettore 1 62"/>
                <p:cNvCxnSpPr/>
                <p:nvPr/>
              </p:nvCxnSpPr>
              <p:spPr bwMode="auto">
                <a:xfrm rot="16200000">
                  <a:off x="-521986" y="5361530"/>
                  <a:ext cx="1260773" cy="1652"/>
                </a:xfrm>
                <a:prstGeom prst="line">
                  <a:avLst/>
                </a:prstGeom>
                <a:ln w="38100">
                  <a:solidFill>
                    <a:schemeClr val="tx1">
                      <a:lumMod val="65000"/>
                      <a:lumOff val="3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Connettore 1 63"/>
                <p:cNvCxnSpPr/>
                <p:nvPr/>
              </p:nvCxnSpPr>
              <p:spPr bwMode="auto">
                <a:xfrm rot="16200000">
                  <a:off x="-621059" y="5361530"/>
                  <a:ext cx="1260773" cy="1652"/>
                </a:xfrm>
                <a:prstGeom prst="line">
                  <a:avLst/>
                </a:prstGeom>
                <a:ln w="38100">
                  <a:solidFill>
                    <a:schemeClr val="tx1">
                      <a:lumMod val="65000"/>
                      <a:lumOff val="3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5" name="Connettore 1 54"/>
              <p:cNvCxnSpPr/>
              <p:nvPr/>
            </p:nvCxnSpPr>
            <p:spPr bwMode="auto">
              <a:xfrm rot="16200000">
                <a:off x="-102374" y="2186205"/>
                <a:ext cx="973734" cy="1747"/>
              </a:xfrm>
              <a:prstGeom prst="line">
                <a:avLst/>
              </a:prstGeom>
              <a:ln w="38100">
                <a:solidFill>
                  <a:schemeClr val="tx1">
                    <a:lumMod val="65000"/>
                    <a:lumOff val="3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Connettore 1 55"/>
              <p:cNvCxnSpPr/>
              <p:nvPr/>
            </p:nvCxnSpPr>
            <p:spPr bwMode="auto">
              <a:xfrm rot="16200000">
                <a:off x="-207178" y="2186205"/>
                <a:ext cx="973734" cy="1747"/>
              </a:xfrm>
              <a:prstGeom prst="line">
                <a:avLst/>
              </a:prstGeom>
              <a:ln w="38100">
                <a:solidFill>
                  <a:schemeClr val="tx1">
                    <a:lumMod val="65000"/>
                    <a:lumOff val="3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7" name="Gruppo 25"/>
            <p:cNvGrpSpPr>
              <a:grpSpLocks/>
            </p:cNvGrpSpPr>
            <p:nvPr/>
          </p:nvGrpSpPr>
          <p:grpSpPr bwMode="auto">
            <a:xfrm>
              <a:off x="3137823" y="3445564"/>
              <a:ext cx="210041" cy="684215"/>
              <a:chOff x="278815" y="1700212"/>
              <a:chExt cx="204373" cy="973736"/>
            </a:xfrm>
          </p:grpSpPr>
          <p:cxnSp>
            <p:nvCxnSpPr>
              <p:cNvPr id="96" name="Connettore 1 95"/>
              <p:cNvCxnSpPr/>
              <p:nvPr/>
            </p:nvCxnSpPr>
            <p:spPr bwMode="auto">
              <a:xfrm rot="16200000">
                <a:off x="-4553" y="2186207"/>
                <a:ext cx="973734" cy="1748"/>
              </a:xfrm>
              <a:prstGeom prst="line">
                <a:avLst/>
              </a:prstGeom>
              <a:ln w="38100">
                <a:solidFill>
                  <a:schemeClr val="tx1">
                    <a:lumMod val="65000"/>
                    <a:lumOff val="3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Connettore 1 88"/>
              <p:cNvCxnSpPr/>
              <p:nvPr/>
            </p:nvCxnSpPr>
            <p:spPr bwMode="auto">
              <a:xfrm rot="16200000">
                <a:off x="-102374" y="2186205"/>
                <a:ext cx="973734" cy="1747"/>
              </a:xfrm>
              <a:prstGeom prst="line">
                <a:avLst/>
              </a:prstGeom>
              <a:ln w="38100">
                <a:solidFill>
                  <a:schemeClr val="tx1">
                    <a:lumMod val="65000"/>
                    <a:lumOff val="3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Connettore 1 89"/>
              <p:cNvCxnSpPr/>
              <p:nvPr/>
            </p:nvCxnSpPr>
            <p:spPr bwMode="auto">
              <a:xfrm rot="16200000">
                <a:off x="-207178" y="2186205"/>
                <a:ext cx="973734" cy="1747"/>
              </a:xfrm>
              <a:prstGeom prst="line">
                <a:avLst/>
              </a:prstGeom>
              <a:ln w="38100">
                <a:solidFill>
                  <a:schemeClr val="tx1">
                    <a:lumMod val="65000"/>
                    <a:lumOff val="3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8774747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53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53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3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3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5" grpId="0"/>
      <p:bldP spid="5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3621089" y="-2214563"/>
            <a:ext cx="4949825" cy="1186497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lnSpc>
                <a:spcPct val="80000"/>
              </a:lnSpc>
              <a:defRPr/>
            </a:pPr>
            <a:r>
              <a:rPr lang="it-IT" sz="90000" spc="-200" dirty="0">
                <a:ln w="3175">
                  <a:noFill/>
                  <a:prstDash val="solid"/>
                </a:ln>
                <a:solidFill>
                  <a:schemeClr val="bg1">
                    <a:lumMod val="85000"/>
                  </a:schemeClr>
                </a:solidFill>
                <a:latin typeface="Aharoni" pitchFamily="2" charset="-79"/>
                <a:cs typeface="Aharoni" pitchFamily="2" charset="-79"/>
              </a:rPr>
              <a:t>1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1820864" y="1757364"/>
            <a:ext cx="8550275" cy="33432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GB" sz="12800" b="1" spc="-800" dirty="0">
                <a:ln w="3175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TAKE-HOME</a:t>
            </a:r>
          </a:p>
          <a:p>
            <a:pPr algn="ctr">
              <a:lnSpc>
                <a:spcPct val="80000"/>
              </a:lnSpc>
              <a:defRPr/>
            </a:pPr>
            <a:r>
              <a:rPr lang="en-GB" sz="12800" b="1" dirty="0">
                <a:ln w="3175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MESSAGES</a:t>
            </a:r>
          </a:p>
        </p:txBody>
      </p:sp>
    </p:spTree>
    <p:extLst>
      <p:ext uri="{BB962C8B-B14F-4D97-AF65-F5344CB8AC3E}">
        <p14:creationId xmlns:p14="http://schemas.microsoft.com/office/powerpoint/2010/main" val="18606123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sellaDiTesto 11"/>
          <p:cNvSpPr txBox="1"/>
          <p:nvPr/>
        </p:nvSpPr>
        <p:spPr bwMode="auto">
          <a:xfrm>
            <a:off x="2694361" y="908721"/>
            <a:ext cx="7473521" cy="10341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eaLnBrk="1" hangingPunct="1">
              <a:lnSpc>
                <a:spcPct val="80000"/>
              </a:lnSpc>
              <a:defRPr/>
            </a:pPr>
            <a:r>
              <a:rPr lang="en-GB" sz="7200" b="1" spc="-400" dirty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RV </a:t>
            </a:r>
            <a:r>
              <a:rPr lang="en-GB" sz="7200" b="1" spc="-250" dirty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DYSFUNCTION</a:t>
            </a:r>
          </a:p>
        </p:txBody>
      </p:sp>
      <p:cxnSp>
        <p:nvCxnSpPr>
          <p:cNvPr id="13" name="Connettore 1 12"/>
          <p:cNvCxnSpPr/>
          <p:nvPr/>
        </p:nvCxnSpPr>
        <p:spPr bwMode="auto">
          <a:xfrm>
            <a:off x="2835276" y="1722935"/>
            <a:ext cx="7235825" cy="1587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/>
          <p:cNvSpPr txBox="1"/>
          <p:nvPr/>
        </p:nvSpPr>
        <p:spPr bwMode="auto">
          <a:xfrm>
            <a:off x="2700339" y="1973760"/>
            <a:ext cx="3176587" cy="4585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en-GB" sz="2800" b="1" spc="-100" dirty="0">
                <a:ln w="3175">
                  <a:noFill/>
                  <a:prstDash val="solid"/>
                </a:ln>
                <a:solidFill>
                  <a:schemeClr val="bg1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  <a:t>IN PATIENTS WITH</a:t>
            </a:r>
          </a:p>
        </p:txBody>
      </p:sp>
      <p:grpSp>
        <p:nvGrpSpPr>
          <p:cNvPr id="2" name="Gruppo 54"/>
          <p:cNvGrpSpPr>
            <a:grpSpLocks/>
          </p:cNvGrpSpPr>
          <p:nvPr/>
        </p:nvGrpSpPr>
        <p:grpSpPr bwMode="auto">
          <a:xfrm>
            <a:off x="5746751" y="3636553"/>
            <a:ext cx="4302125" cy="1379538"/>
            <a:chOff x="6840783" y="2264710"/>
            <a:chExt cx="4301633" cy="1378061"/>
          </a:xfrm>
        </p:grpSpPr>
        <p:sp>
          <p:nvSpPr>
            <p:cNvPr id="16" name="Rettangolo 15"/>
            <p:cNvSpPr/>
            <p:nvPr/>
          </p:nvSpPr>
          <p:spPr>
            <a:xfrm>
              <a:off x="6840783" y="2264710"/>
              <a:ext cx="4301633" cy="122423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x-none" altLang="x-none" sz="1800">
                <a:solidFill>
                  <a:srgbClr val="FFFFFF"/>
                </a:solidFill>
                <a:ea typeface="Arial" charset="0"/>
                <a:cs typeface="Arial" charset="0"/>
              </a:endParaRPr>
            </a:p>
          </p:txBody>
        </p:sp>
        <p:grpSp>
          <p:nvGrpSpPr>
            <p:cNvPr id="46151" name="Gruppo 39"/>
            <p:cNvGrpSpPr>
              <a:grpSpLocks/>
            </p:cNvGrpSpPr>
            <p:nvPr/>
          </p:nvGrpSpPr>
          <p:grpSpPr bwMode="auto">
            <a:xfrm>
              <a:off x="7049809" y="2300650"/>
              <a:ext cx="3816738" cy="1342121"/>
              <a:chOff x="5570150" y="3863022"/>
              <a:chExt cx="1662676" cy="1342121"/>
            </a:xfrm>
          </p:grpSpPr>
          <p:sp>
            <p:nvSpPr>
              <p:cNvPr id="19" name="CasellaDiTesto 23"/>
              <p:cNvSpPr txBox="1"/>
              <p:nvPr/>
            </p:nvSpPr>
            <p:spPr bwMode="auto">
              <a:xfrm>
                <a:off x="6073128" y="3863022"/>
                <a:ext cx="639738" cy="798347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 eaLnBrk="1" hangingPunct="1">
                  <a:lnSpc>
                    <a:spcPct val="80000"/>
                  </a:lnSpc>
                  <a:defRPr/>
                </a:pPr>
                <a:r>
                  <a:rPr lang="en-GB" sz="5400" b="1" spc="-400" dirty="0">
                    <a:ln w="28575">
                      <a:solidFill>
                        <a:schemeClr val="tx1"/>
                      </a:solidFill>
                      <a:prstDash val="solid"/>
                    </a:ln>
                    <a:solidFill>
                      <a:schemeClr val="bg1"/>
                    </a:solidFill>
                    <a:latin typeface="Aharoni" pitchFamily="2" charset="-79"/>
                    <a:cs typeface="Aharoni" pitchFamily="2" charset="-79"/>
                  </a:rPr>
                  <a:t>BEST</a:t>
                </a:r>
              </a:p>
            </p:txBody>
          </p:sp>
          <p:sp>
            <p:nvSpPr>
              <p:cNvPr id="20" name="CasellaDiTesto 23"/>
              <p:cNvSpPr txBox="1"/>
              <p:nvPr/>
            </p:nvSpPr>
            <p:spPr bwMode="auto">
              <a:xfrm>
                <a:off x="5570150" y="4406796"/>
                <a:ext cx="1662676" cy="798347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 eaLnBrk="1" hangingPunct="1">
                  <a:lnSpc>
                    <a:spcPct val="80000"/>
                  </a:lnSpc>
                  <a:defRPr/>
                </a:pPr>
                <a:r>
                  <a:rPr lang="en-GB" sz="5400" b="1" spc="-400" dirty="0">
                    <a:ln w="28575">
                      <a:solidFill>
                        <a:schemeClr val="tx1"/>
                      </a:solidFill>
                      <a:prstDash val="solid"/>
                    </a:ln>
                    <a:solidFill>
                      <a:schemeClr val="bg1"/>
                    </a:solidFill>
                    <a:latin typeface="Aharoni" pitchFamily="2" charset="-79"/>
                    <a:cs typeface="Aharoni" pitchFamily="2" charset="-79"/>
                  </a:rPr>
                  <a:t>CORRELATED</a:t>
                </a:r>
              </a:p>
            </p:txBody>
          </p:sp>
        </p:grpSp>
      </p:grpSp>
      <p:sp>
        <p:nvSpPr>
          <p:cNvPr id="68" name="CasellaDiTesto 67"/>
          <p:cNvSpPr txBox="1"/>
          <p:nvPr/>
        </p:nvSpPr>
        <p:spPr bwMode="auto">
          <a:xfrm>
            <a:off x="1995488" y="3538129"/>
            <a:ext cx="4279900" cy="1857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en-GB" sz="13500" b="1" spc="-900">
                <a:ln w="3175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haroni" pitchFamily="2" charset="-79"/>
                <a:cs typeface="Aharoni" pitchFamily="2" charset="-79"/>
              </a:rPr>
              <a:t>AND</a:t>
            </a:r>
            <a:endParaRPr lang="en-GB" sz="13500" b="1" spc="-900" dirty="0">
              <a:ln w="3175">
                <a:noFill/>
                <a:prstDash val="solid"/>
              </a:ln>
              <a:solidFill>
                <a:schemeClr val="tx1">
                  <a:lumMod val="65000"/>
                  <a:lumOff val="35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  <p:cxnSp>
        <p:nvCxnSpPr>
          <p:cNvPr id="35" name="Connettore 1 34"/>
          <p:cNvCxnSpPr/>
          <p:nvPr/>
        </p:nvCxnSpPr>
        <p:spPr bwMode="auto">
          <a:xfrm>
            <a:off x="2822576" y="2584946"/>
            <a:ext cx="7235825" cy="1588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6328" name="Gruppo 2"/>
          <p:cNvGrpSpPr>
            <a:grpSpLocks/>
          </p:cNvGrpSpPr>
          <p:nvPr/>
        </p:nvGrpSpPr>
        <p:grpSpPr bwMode="auto">
          <a:xfrm>
            <a:off x="5483244" y="1792785"/>
            <a:ext cx="3384000" cy="879475"/>
            <a:chOff x="1519351" y="3121025"/>
            <a:chExt cx="3251607" cy="879658"/>
          </a:xfrm>
        </p:grpSpPr>
        <p:sp>
          <p:nvSpPr>
            <p:cNvPr id="37" name="Rettangolo 20"/>
            <p:cNvSpPr/>
            <p:nvPr/>
          </p:nvSpPr>
          <p:spPr bwMode="auto">
            <a:xfrm>
              <a:off x="1799969" y="3121025"/>
              <a:ext cx="2735857" cy="7319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x-none" altLang="x-none" sz="1800">
                <a:solidFill>
                  <a:srgbClr val="FFFFFF"/>
                </a:solidFill>
                <a:ea typeface="Arial" charset="0"/>
                <a:cs typeface="Arial" charset="0"/>
              </a:endParaRPr>
            </a:p>
          </p:txBody>
        </p:sp>
        <p:sp>
          <p:nvSpPr>
            <p:cNvPr id="38" name="CasellaDiTesto 23"/>
            <p:cNvSpPr txBox="1"/>
            <p:nvPr/>
          </p:nvSpPr>
          <p:spPr bwMode="auto">
            <a:xfrm>
              <a:off x="1519351" y="3201788"/>
              <a:ext cx="3251607" cy="79889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hangingPunct="1">
                <a:lnSpc>
                  <a:spcPct val="80000"/>
                </a:lnSpc>
                <a:defRPr/>
              </a:pPr>
              <a:r>
                <a:rPr lang="en-GB" sz="5200" b="1" spc="-300" dirty="0">
                  <a:ln w="28575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ISCHEMIC</a:t>
              </a:r>
            </a:p>
          </p:txBody>
        </p:sp>
      </p:grpSp>
      <p:sp>
        <p:nvSpPr>
          <p:cNvPr id="39" name="CasellaDiTesto 38"/>
          <p:cNvSpPr txBox="1"/>
          <p:nvPr/>
        </p:nvSpPr>
        <p:spPr bwMode="auto">
          <a:xfrm>
            <a:off x="8582025" y="1778497"/>
            <a:ext cx="1466850" cy="10334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en-GB" sz="7200" b="1" spc="-1200" dirty="0">
                <a:ln w="3175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haroni" pitchFamily="2" charset="-79"/>
                <a:cs typeface="Aharoni" pitchFamily="2" charset="-79"/>
              </a:rPr>
              <a:t>M R</a:t>
            </a:r>
          </a:p>
        </p:txBody>
      </p:sp>
      <p:sp>
        <p:nvSpPr>
          <p:cNvPr id="40" name="CasellaDiTesto 39"/>
          <p:cNvSpPr txBox="1"/>
          <p:nvPr/>
        </p:nvSpPr>
        <p:spPr bwMode="auto">
          <a:xfrm>
            <a:off x="1658939" y="2632572"/>
            <a:ext cx="3176587" cy="8032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en-GB" sz="2800" b="1" spc="-100">
                <a:ln w="3175">
                  <a:noFill/>
                  <a:prstDash val="solid"/>
                </a:ln>
                <a:solidFill>
                  <a:schemeClr val="bg1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  <a:t>IS COMMONLY ACCOMPANIED</a:t>
            </a:r>
            <a:endParaRPr lang="en-GB" sz="2800" b="1" spc="-100" dirty="0">
              <a:ln w="3175">
                <a:noFill/>
                <a:prstDash val="solid"/>
              </a:ln>
              <a:solidFill>
                <a:schemeClr val="bg1">
                  <a:lumMod val="50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41" name="CasellaDiTesto 40"/>
          <p:cNvSpPr txBox="1"/>
          <p:nvPr/>
        </p:nvSpPr>
        <p:spPr bwMode="auto">
          <a:xfrm>
            <a:off x="4459288" y="2608759"/>
            <a:ext cx="1466850" cy="1085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en-GB" sz="7600" b="1" spc="-1200">
                <a:ln w="3175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haroni" pitchFamily="2" charset="-79"/>
                <a:cs typeface="Aharoni" pitchFamily="2" charset="-79"/>
              </a:rPr>
              <a:t>BY</a:t>
            </a:r>
            <a:endParaRPr lang="en-GB" sz="7600" b="1" spc="-1200" dirty="0">
              <a:ln w="3175">
                <a:noFill/>
                <a:prstDash val="solid"/>
              </a:ln>
              <a:solidFill>
                <a:schemeClr val="tx1">
                  <a:lumMod val="65000"/>
                  <a:lumOff val="35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56332" name="Gruppo 2"/>
          <p:cNvGrpSpPr>
            <a:grpSpLocks/>
          </p:cNvGrpSpPr>
          <p:nvPr/>
        </p:nvGrpSpPr>
        <p:grpSpPr bwMode="auto">
          <a:xfrm>
            <a:off x="5226050" y="2672260"/>
            <a:ext cx="2230438" cy="962025"/>
            <a:chOff x="3896218" y="3373176"/>
            <a:chExt cx="2230239" cy="962253"/>
          </a:xfrm>
        </p:grpSpPr>
        <p:sp>
          <p:nvSpPr>
            <p:cNvPr id="43" name="Rettangolo 42"/>
            <p:cNvSpPr/>
            <p:nvPr/>
          </p:nvSpPr>
          <p:spPr bwMode="auto">
            <a:xfrm>
              <a:off x="4393062" y="3377939"/>
              <a:ext cx="1403225" cy="71930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x-none" sz="1800">
                <a:solidFill>
                  <a:srgbClr val="FFFFFF"/>
                </a:solidFill>
                <a:ea typeface="Arial" charset="0"/>
                <a:cs typeface="Arial" charset="0"/>
              </a:endParaRPr>
            </a:p>
          </p:txBody>
        </p:sp>
        <p:sp>
          <p:nvSpPr>
            <p:cNvPr id="45" name="CasellaDiTesto 16"/>
            <p:cNvSpPr txBox="1"/>
            <p:nvPr/>
          </p:nvSpPr>
          <p:spPr bwMode="auto">
            <a:xfrm>
              <a:off x="3896218" y="3379783"/>
              <a:ext cx="1654175" cy="95564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hangingPunct="1">
                <a:lnSpc>
                  <a:spcPct val="80000"/>
                </a:lnSpc>
                <a:defRPr/>
              </a:pPr>
              <a:r>
                <a:rPr lang="en-GB" sz="6600" b="1" spc="-1200" dirty="0">
                  <a:ln w="28575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N </a:t>
              </a:r>
            </a:p>
          </p:txBody>
        </p:sp>
        <p:sp>
          <p:nvSpPr>
            <p:cNvPr id="46" name="CasellaDiTesto 16"/>
            <p:cNvSpPr txBox="1"/>
            <p:nvPr/>
          </p:nvSpPr>
          <p:spPr bwMode="auto">
            <a:xfrm>
              <a:off x="4472282" y="3373176"/>
              <a:ext cx="1654175" cy="95564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hangingPunct="1">
                <a:lnSpc>
                  <a:spcPct val="80000"/>
                </a:lnSpc>
                <a:defRPr/>
              </a:pPr>
              <a:r>
                <a:rPr lang="en-GB" sz="6600" b="1" spc="-1200" dirty="0">
                  <a:ln w="28575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I F</a:t>
              </a:r>
            </a:p>
          </p:txBody>
        </p:sp>
      </p:grpSp>
      <p:grpSp>
        <p:nvGrpSpPr>
          <p:cNvPr id="3" name="Gruppo 2"/>
          <p:cNvGrpSpPr>
            <a:grpSpLocks/>
          </p:cNvGrpSpPr>
          <p:nvPr/>
        </p:nvGrpSpPr>
        <p:grpSpPr bwMode="auto">
          <a:xfrm>
            <a:off x="7256464" y="2678610"/>
            <a:ext cx="2757487" cy="719137"/>
            <a:chOff x="5732463" y="2190750"/>
            <a:chExt cx="2757487" cy="719138"/>
          </a:xfrm>
        </p:grpSpPr>
        <p:grpSp>
          <p:nvGrpSpPr>
            <p:cNvPr id="46117" name="Gruppo 25"/>
            <p:cNvGrpSpPr>
              <a:grpSpLocks/>
            </p:cNvGrpSpPr>
            <p:nvPr/>
          </p:nvGrpSpPr>
          <p:grpSpPr bwMode="auto">
            <a:xfrm>
              <a:off x="5732463" y="2195513"/>
              <a:ext cx="1165225" cy="714375"/>
              <a:chOff x="278816" y="1700213"/>
              <a:chExt cx="994464" cy="973732"/>
            </a:xfrm>
          </p:grpSpPr>
          <p:grpSp>
            <p:nvGrpSpPr>
              <p:cNvPr id="46134" name="Gruppo 113"/>
              <p:cNvGrpSpPr>
                <a:grpSpLocks/>
              </p:cNvGrpSpPr>
              <p:nvPr/>
            </p:nvGrpSpPr>
            <p:grpSpPr bwMode="auto">
              <a:xfrm>
                <a:off x="481118" y="1700213"/>
                <a:ext cx="792162" cy="973137"/>
                <a:chOff x="8200" y="4731969"/>
                <a:chExt cx="748844" cy="1260000"/>
              </a:xfrm>
            </p:grpSpPr>
            <p:cxnSp>
              <p:nvCxnSpPr>
                <p:cNvPr id="60" name="Connettore 1 59"/>
                <p:cNvCxnSpPr/>
                <p:nvPr/>
              </p:nvCxnSpPr>
              <p:spPr bwMode="auto">
                <a:xfrm rot="16200000">
                  <a:off x="126017" y="5361714"/>
                  <a:ext cx="1260773" cy="1281"/>
                </a:xfrm>
                <a:prstGeom prst="line">
                  <a:avLst/>
                </a:prstGeom>
                <a:ln w="38100">
                  <a:solidFill>
                    <a:schemeClr val="tx1">
                      <a:lumMod val="65000"/>
                      <a:lumOff val="3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Connettore 1 60"/>
                <p:cNvCxnSpPr/>
                <p:nvPr/>
              </p:nvCxnSpPr>
              <p:spPr bwMode="auto">
                <a:xfrm rot="16200000">
                  <a:off x="8826" y="5361073"/>
                  <a:ext cx="1260773" cy="2562"/>
                </a:xfrm>
                <a:prstGeom prst="line">
                  <a:avLst/>
                </a:prstGeom>
                <a:ln w="38100">
                  <a:solidFill>
                    <a:schemeClr val="tx1">
                      <a:lumMod val="65000"/>
                      <a:lumOff val="3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Connettore 1 61"/>
                <p:cNvCxnSpPr/>
                <p:nvPr/>
              </p:nvCxnSpPr>
              <p:spPr bwMode="auto">
                <a:xfrm rot="16200000">
                  <a:off x="-90433" y="5361714"/>
                  <a:ext cx="1260773" cy="1280"/>
                </a:xfrm>
                <a:prstGeom prst="line">
                  <a:avLst/>
                </a:prstGeom>
                <a:ln w="38100">
                  <a:solidFill>
                    <a:schemeClr val="tx1">
                      <a:lumMod val="65000"/>
                      <a:lumOff val="3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Connettore 1 62"/>
                <p:cNvCxnSpPr/>
                <p:nvPr/>
              </p:nvCxnSpPr>
              <p:spPr bwMode="auto">
                <a:xfrm rot="16200000">
                  <a:off x="-194176" y="5361714"/>
                  <a:ext cx="1260773" cy="1281"/>
                </a:xfrm>
                <a:prstGeom prst="line">
                  <a:avLst/>
                </a:prstGeom>
                <a:ln w="38100">
                  <a:solidFill>
                    <a:schemeClr val="tx1">
                      <a:lumMod val="65000"/>
                      <a:lumOff val="3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Connettore 1 63"/>
                <p:cNvCxnSpPr/>
                <p:nvPr/>
              </p:nvCxnSpPr>
              <p:spPr bwMode="auto">
                <a:xfrm rot="16200000">
                  <a:off x="-306883" y="5361714"/>
                  <a:ext cx="1260773" cy="1281"/>
                </a:xfrm>
                <a:prstGeom prst="line">
                  <a:avLst/>
                </a:prstGeom>
                <a:ln w="38100">
                  <a:solidFill>
                    <a:schemeClr val="tx1">
                      <a:lumMod val="65000"/>
                      <a:lumOff val="3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Connettore 1 64"/>
                <p:cNvCxnSpPr/>
                <p:nvPr/>
              </p:nvCxnSpPr>
              <p:spPr bwMode="auto">
                <a:xfrm rot="16200000">
                  <a:off x="-410625" y="5361714"/>
                  <a:ext cx="1260773" cy="1280"/>
                </a:xfrm>
                <a:prstGeom prst="line">
                  <a:avLst/>
                </a:prstGeom>
                <a:ln w="38100">
                  <a:solidFill>
                    <a:schemeClr val="tx1">
                      <a:lumMod val="65000"/>
                      <a:lumOff val="3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Connettore 1 65"/>
                <p:cNvCxnSpPr/>
                <p:nvPr/>
              </p:nvCxnSpPr>
              <p:spPr bwMode="auto">
                <a:xfrm rot="16200000">
                  <a:off x="-522692" y="5361073"/>
                  <a:ext cx="1260773" cy="2562"/>
                </a:xfrm>
                <a:prstGeom prst="line">
                  <a:avLst/>
                </a:prstGeom>
                <a:ln w="38100">
                  <a:solidFill>
                    <a:schemeClr val="tx1">
                      <a:lumMod val="65000"/>
                      <a:lumOff val="3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Connettore 1 66"/>
                <p:cNvCxnSpPr/>
                <p:nvPr/>
              </p:nvCxnSpPr>
              <p:spPr bwMode="auto">
                <a:xfrm rot="16200000">
                  <a:off x="-622592" y="5361073"/>
                  <a:ext cx="1260773" cy="2562"/>
                </a:xfrm>
                <a:prstGeom prst="line">
                  <a:avLst/>
                </a:prstGeom>
                <a:ln w="38100">
                  <a:solidFill>
                    <a:schemeClr val="tx1">
                      <a:lumMod val="65000"/>
                      <a:lumOff val="3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8" name="Connettore 1 57"/>
              <p:cNvCxnSpPr/>
              <p:nvPr/>
            </p:nvCxnSpPr>
            <p:spPr bwMode="auto">
              <a:xfrm rot="16200000">
                <a:off x="-102372" y="2187079"/>
                <a:ext cx="973733" cy="0"/>
              </a:xfrm>
              <a:prstGeom prst="line">
                <a:avLst/>
              </a:prstGeom>
              <a:ln w="38100">
                <a:solidFill>
                  <a:schemeClr val="tx1">
                    <a:lumMod val="65000"/>
                    <a:lumOff val="3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Connettore 1 58"/>
              <p:cNvCxnSpPr/>
              <p:nvPr/>
            </p:nvCxnSpPr>
            <p:spPr bwMode="auto">
              <a:xfrm rot="16200000">
                <a:off x="-207373" y="2186401"/>
                <a:ext cx="973733" cy="1354"/>
              </a:xfrm>
              <a:prstGeom prst="line">
                <a:avLst/>
              </a:prstGeom>
              <a:ln w="38100">
                <a:solidFill>
                  <a:schemeClr val="tx1">
                    <a:lumMod val="65000"/>
                    <a:lumOff val="3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6118" name="Gruppo 25"/>
            <p:cNvGrpSpPr>
              <a:grpSpLocks/>
            </p:cNvGrpSpPr>
            <p:nvPr/>
          </p:nvGrpSpPr>
          <p:grpSpPr bwMode="auto">
            <a:xfrm>
              <a:off x="7324725" y="2190750"/>
              <a:ext cx="1165225" cy="714375"/>
              <a:chOff x="278816" y="1700213"/>
              <a:chExt cx="994464" cy="973732"/>
            </a:xfrm>
          </p:grpSpPr>
          <p:grpSp>
            <p:nvGrpSpPr>
              <p:cNvPr id="46123" name="Gruppo 113"/>
              <p:cNvGrpSpPr>
                <a:grpSpLocks/>
              </p:cNvGrpSpPr>
              <p:nvPr/>
            </p:nvGrpSpPr>
            <p:grpSpPr bwMode="auto">
              <a:xfrm>
                <a:off x="481118" y="1700213"/>
                <a:ext cx="792162" cy="973137"/>
                <a:chOff x="8200" y="4731969"/>
                <a:chExt cx="748844" cy="1260000"/>
              </a:xfrm>
            </p:grpSpPr>
            <p:cxnSp>
              <p:nvCxnSpPr>
                <p:cNvPr id="55" name="Connettore 1 54"/>
                <p:cNvCxnSpPr/>
                <p:nvPr/>
              </p:nvCxnSpPr>
              <p:spPr bwMode="auto">
                <a:xfrm rot="16200000">
                  <a:off x="126017" y="5361715"/>
                  <a:ext cx="1260773" cy="1280"/>
                </a:xfrm>
                <a:prstGeom prst="line">
                  <a:avLst/>
                </a:prstGeom>
                <a:ln w="38100">
                  <a:solidFill>
                    <a:schemeClr val="tx1">
                      <a:lumMod val="65000"/>
                      <a:lumOff val="3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Connettore 1 55"/>
                <p:cNvCxnSpPr/>
                <p:nvPr/>
              </p:nvCxnSpPr>
              <p:spPr bwMode="auto">
                <a:xfrm rot="16200000">
                  <a:off x="8827" y="5361075"/>
                  <a:ext cx="1260773" cy="2562"/>
                </a:xfrm>
                <a:prstGeom prst="line">
                  <a:avLst/>
                </a:prstGeom>
                <a:ln w="38100">
                  <a:solidFill>
                    <a:schemeClr val="tx1">
                      <a:lumMod val="65000"/>
                      <a:lumOff val="3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Connettore 1 56"/>
                <p:cNvCxnSpPr/>
                <p:nvPr/>
              </p:nvCxnSpPr>
              <p:spPr bwMode="auto">
                <a:xfrm rot="16200000">
                  <a:off x="-90433" y="5361716"/>
                  <a:ext cx="1260773" cy="1281"/>
                </a:xfrm>
                <a:prstGeom prst="line">
                  <a:avLst/>
                </a:prstGeom>
                <a:ln w="38100">
                  <a:solidFill>
                    <a:schemeClr val="tx1">
                      <a:lumMod val="65000"/>
                      <a:lumOff val="3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Connettore 1 74"/>
                <p:cNvCxnSpPr/>
                <p:nvPr/>
              </p:nvCxnSpPr>
              <p:spPr bwMode="auto">
                <a:xfrm rot="16200000">
                  <a:off x="-194175" y="5361715"/>
                  <a:ext cx="1260773" cy="1280"/>
                </a:xfrm>
                <a:prstGeom prst="line">
                  <a:avLst/>
                </a:prstGeom>
                <a:ln w="38100">
                  <a:solidFill>
                    <a:schemeClr val="tx1">
                      <a:lumMod val="65000"/>
                      <a:lumOff val="3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Connettore 1 75"/>
                <p:cNvCxnSpPr/>
                <p:nvPr/>
              </p:nvCxnSpPr>
              <p:spPr bwMode="auto">
                <a:xfrm rot="16200000">
                  <a:off x="-306882" y="5361715"/>
                  <a:ext cx="1260773" cy="1280"/>
                </a:xfrm>
                <a:prstGeom prst="line">
                  <a:avLst/>
                </a:prstGeom>
                <a:ln w="38100">
                  <a:solidFill>
                    <a:schemeClr val="tx1">
                      <a:lumMod val="65000"/>
                      <a:lumOff val="3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Connettore 1 76"/>
                <p:cNvCxnSpPr/>
                <p:nvPr/>
              </p:nvCxnSpPr>
              <p:spPr bwMode="auto">
                <a:xfrm rot="16200000">
                  <a:off x="-410625" y="5361716"/>
                  <a:ext cx="1260773" cy="1281"/>
                </a:xfrm>
                <a:prstGeom prst="line">
                  <a:avLst/>
                </a:prstGeom>
                <a:ln w="38100">
                  <a:solidFill>
                    <a:schemeClr val="tx1">
                      <a:lumMod val="65000"/>
                      <a:lumOff val="3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Connettore 1 77"/>
                <p:cNvCxnSpPr/>
                <p:nvPr/>
              </p:nvCxnSpPr>
              <p:spPr bwMode="auto">
                <a:xfrm rot="16200000">
                  <a:off x="-522692" y="5361075"/>
                  <a:ext cx="1260773" cy="2562"/>
                </a:xfrm>
                <a:prstGeom prst="line">
                  <a:avLst/>
                </a:prstGeom>
                <a:ln w="38100">
                  <a:solidFill>
                    <a:schemeClr val="tx1">
                      <a:lumMod val="65000"/>
                      <a:lumOff val="3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Connettore 1 78"/>
                <p:cNvCxnSpPr/>
                <p:nvPr/>
              </p:nvCxnSpPr>
              <p:spPr bwMode="auto">
                <a:xfrm rot="16200000">
                  <a:off x="-622592" y="5361075"/>
                  <a:ext cx="1260773" cy="2562"/>
                </a:xfrm>
                <a:prstGeom prst="line">
                  <a:avLst/>
                </a:prstGeom>
                <a:ln w="38100">
                  <a:solidFill>
                    <a:schemeClr val="tx1">
                      <a:lumMod val="65000"/>
                      <a:lumOff val="3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0" name="Connettore 1 49"/>
              <p:cNvCxnSpPr/>
              <p:nvPr/>
            </p:nvCxnSpPr>
            <p:spPr bwMode="auto">
              <a:xfrm rot="16200000">
                <a:off x="-102372" y="2187080"/>
                <a:ext cx="973733" cy="0"/>
              </a:xfrm>
              <a:prstGeom prst="line">
                <a:avLst/>
              </a:prstGeom>
              <a:ln w="38100">
                <a:solidFill>
                  <a:schemeClr val="tx1">
                    <a:lumMod val="65000"/>
                    <a:lumOff val="3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Connettore 1 50"/>
              <p:cNvCxnSpPr/>
              <p:nvPr/>
            </p:nvCxnSpPr>
            <p:spPr bwMode="auto">
              <a:xfrm rot="16200000">
                <a:off x="-207373" y="2186403"/>
                <a:ext cx="973733" cy="1355"/>
              </a:xfrm>
              <a:prstGeom prst="line">
                <a:avLst/>
              </a:prstGeom>
              <a:ln w="38100">
                <a:solidFill>
                  <a:schemeClr val="tx1">
                    <a:lumMod val="65000"/>
                    <a:lumOff val="3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6119" name="Gruppo 25"/>
            <p:cNvGrpSpPr>
              <a:grpSpLocks/>
            </p:cNvGrpSpPr>
            <p:nvPr/>
          </p:nvGrpSpPr>
          <p:grpSpPr bwMode="auto">
            <a:xfrm>
              <a:off x="7000875" y="2193925"/>
              <a:ext cx="238125" cy="714375"/>
              <a:chOff x="278816" y="1700209"/>
              <a:chExt cx="203565" cy="973736"/>
            </a:xfrm>
          </p:grpSpPr>
          <p:cxnSp>
            <p:nvCxnSpPr>
              <p:cNvPr id="91" name="Connettore 1 90"/>
              <p:cNvCxnSpPr/>
              <p:nvPr/>
            </p:nvCxnSpPr>
            <p:spPr bwMode="auto">
              <a:xfrm rot="16200000">
                <a:off x="-5166" y="2186399"/>
                <a:ext cx="973737" cy="1357"/>
              </a:xfrm>
              <a:prstGeom prst="line">
                <a:avLst/>
              </a:prstGeom>
              <a:ln w="38100">
                <a:solidFill>
                  <a:schemeClr val="tx1">
                    <a:lumMod val="65000"/>
                    <a:lumOff val="3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Connettore 1 81"/>
              <p:cNvCxnSpPr/>
              <p:nvPr/>
            </p:nvCxnSpPr>
            <p:spPr bwMode="auto">
              <a:xfrm rot="16200000">
                <a:off x="-102199" y="2187078"/>
                <a:ext cx="973737" cy="0"/>
              </a:xfrm>
              <a:prstGeom prst="line">
                <a:avLst/>
              </a:prstGeom>
              <a:ln w="38100">
                <a:solidFill>
                  <a:schemeClr val="tx1">
                    <a:lumMod val="65000"/>
                    <a:lumOff val="3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Connettore 1 82"/>
              <p:cNvCxnSpPr/>
              <p:nvPr/>
            </p:nvCxnSpPr>
            <p:spPr bwMode="auto">
              <a:xfrm rot="16200000">
                <a:off x="-207374" y="2186400"/>
                <a:ext cx="973737" cy="1358"/>
              </a:xfrm>
              <a:prstGeom prst="line">
                <a:avLst/>
              </a:prstGeom>
              <a:ln w="38100">
                <a:solidFill>
                  <a:schemeClr val="tx1">
                    <a:lumMod val="65000"/>
                    <a:lumOff val="3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92" name="CasellaDiTesto 91"/>
          <p:cNvSpPr txBox="1"/>
          <p:nvPr/>
        </p:nvSpPr>
        <p:spPr bwMode="auto">
          <a:xfrm>
            <a:off x="1955800" y="4863692"/>
            <a:ext cx="1150938" cy="4585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en-GB" sz="2800" b="1" spc="-100">
                <a:ln w="3175">
                  <a:noFill/>
                  <a:prstDash val="solid"/>
                </a:ln>
                <a:solidFill>
                  <a:schemeClr val="bg1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  <a:t>WITH</a:t>
            </a:r>
            <a:endParaRPr lang="en-GB" sz="2800" b="1" spc="-100" dirty="0">
              <a:ln w="3175">
                <a:noFill/>
                <a:prstDash val="solid"/>
              </a:ln>
              <a:solidFill>
                <a:schemeClr val="bg1">
                  <a:lumMod val="50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93" name="CasellaDiTesto 23"/>
          <p:cNvSpPr txBox="1"/>
          <p:nvPr/>
        </p:nvSpPr>
        <p:spPr bwMode="auto">
          <a:xfrm>
            <a:off x="2877359" y="4849511"/>
            <a:ext cx="7336945" cy="12957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en-GB" sz="9200" b="1" spc="-290">
                <a:ln w="28575">
                  <a:solidFill>
                    <a:schemeClr val="tx1"/>
                  </a:solidFill>
                  <a:prstDash val="solid"/>
                </a:ln>
                <a:solidFill>
                  <a:srgbClr val="009193"/>
                </a:solidFill>
                <a:latin typeface="Aharoni" pitchFamily="2" charset="-79"/>
                <a:cs typeface="Aharoni" pitchFamily="2" charset="-79"/>
              </a:rPr>
              <a:t>ECHO STRAIN</a:t>
            </a:r>
            <a:endParaRPr lang="en-GB" sz="9200" b="1" spc="-290" dirty="0">
              <a:ln w="28575">
                <a:solidFill>
                  <a:schemeClr val="tx1"/>
                </a:solidFill>
                <a:prstDash val="solid"/>
              </a:ln>
              <a:solidFill>
                <a:srgbClr val="009193"/>
              </a:solidFill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94" name="Gruppo 25"/>
          <p:cNvGrpSpPr>
            <a:grpSpLocks/>
          </p:cNvGrpSpPr>
          <p:nvPr/>
        </p:nvGrpSpPr>
        <p:grpSpPr bwMode="auto">
          <a:xfrm>
            <a:off x="2138364" y="5251041"/>
            <a:ext cx="769937" cy="430212"/>
            <a:chOff x="278816" y="1700210"/>
            <a:chExt cx="656482" cy="973735"/>
          </a:xfrm>
        </p:grpSpPr>
        <p:grpSp>
          <p:nvGrpSpPr>
            <p:cNvPr id="46109" name="Gruppo 113"/>
            <p:cNvGrpSpPr>
              <a:grpSpLocks/>
            </p:cNvGrpSpPr>
            <p:nvPr/>
          </p:nvGrpSpPr>
          <p:grpSpPr bwMode="auto">
            <a:xfrm>
              <a:off x="480436" y="1700210"/>
              <a:ext cx="454862" cy="973732"/>
              <a:chOff x="7555" y="4731968"/>
              <a:chExt cx="429989" cy="1260771"/>
            </a:xfrm>
          </p:grpSpPr>
          <p:cxnSp>
            <p:nvCxnSpPr>
              <p:cNvPr id="101" name="Connettore 1 100"/>
              <p:cNvCxnSpPr/>
              <p:nvPr/>
            </p:nvCxnSpPr>
            <p:spPr bwMode="auto">
              <a:xfrm rot="16200000">
                <a:off x="-193482" y="5361714"/>
                <a:ext cx="1260774" cy="1279"/>
              </a:xfrm>
              <a:prstGeom prst="line">
                <a:avLst/>
              </a:prstGeom>
              <a:ln w="38100">
                <a:solidFill>
                  <a:schemeClr val="tx1">
                    <a:lumMod val="65000"/>
                    <a:lumOff val="3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Connettore 1 101"/>
              <p:cNvCxnSpPr/>
              <p:nvPr/>
            </p:nvCxnSpPr>
            <p:spPr bwMode="auto">
              <a:xfrm rot="16200000">
                <a:off x="-306083" y="5361714"/>
                <a:ext cx="1260774" cy="1279"/>
              </a:xfrm>
              <a:prstGeom prst="line">
                <a:avLst/>
              </a:prstGeom>
              <a:ln w="38100">
                <a:solidFill>
                  <a:schemeClr val="tx1">
                    <a:lumMod val="65000"/>
                    <a:lumOff val="3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Connettore 1 102"/>
              <p:cNvCxnSpPr/>
              <p:nvPr/>
            </p:nvCxnSpPr>
            <p:spPr bwMode="auto">
              <a:xfrm rot="16200000">
                <a:off x="-410367" y="5361074"/>
                <a:ext cx="1260774" cy="2559"/>
              </a:xfrm>
              <a:prstGeom prst="line">
                <a:avLst/>
              </a:prstGeom>
              <a:ln w="38100">
                <a:solidFill>
                  <a:schemeClr val="tx1">
                    <a:lumMod val="65000"/>
                    <a:lumOff val="3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Connettore 1 103"/>
              <p:cNvCxnSpPr/>
              <p:nvPr/>
            </p:nvCxnSpPr>
            <p:spPr bwMode="auto">
              <a:xfrm rot="16200000">
                <a:off x="-522329" y="5361715"/>
                <a:ext cx="1260774" cy="1280"/>
              </a:xfrm>
              <a:prstGeom prst="line">
                <a:avLst/>
              </a:prstGeom>
              <a:ln w="38100">
                <a:solidFill>
                  <a:schemeClr val="tx1">
                    <a:lumMod val="65000"/>
                    <a:lumOff val="3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Connettore 1 104"/>
              <p:cNvCxnSpPr/>
              <p:nvPr/>
            </p:nvCxnSpPr>
            <p:spPr bwMode="auto">
              <a:xfrm rot="16200000">
                <a:off x="-622134" y="5361715"/>
                <a:ext cx="1260774" cy="1280"/>
              </a:xfrm>
              <a:prstGeom prst="line">
                <a:avLst/>
              </a:prstGeom>
              <a:ln w="38100">
                <a:solidFill>
                  <a:schemeClr val="tx1">
                    <a:lumMod val="65000"/>
                    <a:lumOff val="3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6" name="Connettore 1 95"/>
            <p:cNvCxnSpPr/>
            <p:nvPr/>
          </p:nvCxnSpPr>
          <p:spPr bwMode="auto">
            <a:xfrm rot="16200000">
              <a:off x="-102473" y="2187077"/>
              <a:ext cx="973735" cy="0"/>
            </a:xfrm>
            <a:prstGeom prst="line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Connettore 1 96"/>
            <p:cNvCxnSpPr/>
            <p:nvPr/>
          </p:nvCxnSpPr>
          <p:spPr bwMode="auto">
            <a:xfrm rot="16200000">
              <a:off x="-207375" y="2186400"/>
              <a:ext cx="973735" cy="1353"/>
            </a:xfrm>
            <a:prstGeom prst="line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" name="Gruppo 25"/>
          <p:cNvGrpSpPr>
            <a:grpSpLocks/>
          </p:cNvGrpSpPr>
          <p:nvPr/>
        </p:nvGrpSpPr>
        <p:grpSpPr bwMode="auto">
          <a:xfrm>
            <a:off x="2093914" y="967284"/>
            <a:ext cx="630237" cy="1619250"/>
            <a:chOff x="278816" y="1700210"/>
            <a:chExt cx="536680" cy="973735"/>
          </a:xfrm>
        </p:grpSpPr>
        <p:grpSp>
          <p:nvGrpSpPr>
            <p:cNvPr id="46102" name="Gruppo 113"/>
            <p:cNvGrpSpPr>
              <a:grpSpLocks/>
            </p:cNvGrpSpPr>
            <p:nvPr/>
          </p:nvGrpSpPr>
          <p:grpSpPr bwMode="auto">
            <a:xfrm>
              <a:off x="480436" y="1700210"/>
              <a:ext cx="335060" cy="973732"/>
              <a:chOff x="7555" y="4731968"/>
              <a:chExt cx="316738" cy="1260771"/>
            </a:xfrm>
          </p:grpSpPr>
          <p:cxnSp>
            <p:nvCxnSpPr>
              <p:cNvPr id="111" name="Connettore 1 110"/>
              <p:cNvCxnSpPr/>
              <p:nvPr/>
            </p:nvCxnSpPr>
            <p:spPr bwMode="auto">
              <a:xfrm rot="16200000">
                <a:off x="-306733" y="5361716"/>
                <a:ext cx="1260775" cy="1278"/>
              </a:xfrm>
              <a:prstGeom prst="line">
                <a:avLst/>
              </a:prstGeom>
              <a:ln w="38100">
                <a:solidFill>
                  <a:schemeClr val="tx1">
                    <a:lumMod val="65000"/>
                    <a:lumOff val="3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Connettore 1 111"/>
              <p:cNvCxnSpPr/>
              <p:nvPr/>
            </p:nvCxnSpPr>
            <p:spPr bwMode="auto">
              <a:xfrm rot="16200000">
                <a:off x="-410245" y="5361716"/>
                <a:ext cx="1260775" cy="1278"/>
              </a:xfrm>
              <a:prstGeom prst="line">
                <a:avLst/>
              </a:prstGeom>
              <a:ln w="38100">
                <a:solidFill>
                  <a:schemeClr val="tx1">
                    <a:lumMod val="65000"/>
                    <a:lumOff val="3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Connettore 1 112"/>
              <p:cNvCxnSpPr/>
              <p:nvPr/>
            </p:nvCxnSpPr>
            <p:spPr bwMode="auto">
              <a:xfrm rot="16200000">
                <a:off x="-522702" y="5361716"/>
                <a:ext cx="1260775" cy="1278"/>
              </a:xfrm>
              <a:prstGeom prst="line">
                <a:avLst/>
              </a:prstGeom>
              <a:ln w="38100">
                <a:solidFill>
                  <a:schemeClr val="tx1">
                    <a:lumMod val="65000"/>
                    <a:lumOff val="3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Connettore 1 113"/>
              <p:cNvCxnSpPr/>
              <p:nvPr/>
            </p:nvCxnSpPr>
            <p:spPr bwMode="auto">
              <a:xfrm rot="16200000">
                <a:off x="-622379" y="5361716"/>
                <a:ext cx="1260775" cy="1278"/>
              </a:xfrm>
              <a:prstGeom prst="line">
                <a:avLst/>
              </a:prstGeom>
              <a:ln w="38100">
                <a:solidFill>
                  <a:schemeClr val="tx1">
                    <a:lumMod val="65000"/>
                    <a:lumOff val="3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8" name="Connettore 1 107"/>
            <p:cNvCxnSpPr/>
            <p:nvPr/>
          </p:nvCxnSpPr>
          <p:spPr bwMode="auto">
            <a:xfrm rot="16200000">
              <a:off x="-101932" y="2186401"/>
              <a:ext cx="973735" cy="1351"/>
            </a:xfrm>
            <a:prstGeom prst="line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Connettore 1 108"/>
            <p:cNvCxnSpPr/>
            <p:nvPr/>
          </p:nvCxnSpPr>
          <p:spPr bwMode="auto">
            <a:xfrm rot="16200000">
              <a:off x="-207375" y="2186401"/>
              <a:ext cx="973735" cy="1351"/>
            </a:xfrm>
            <a:prstGeom prst="line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1" name="Connettore 1 70"/>
          <p:cNvCxnSpPr/>
          <p:nvPr/>
        </p:nvCxnSpPr>
        <p:spPr bwMode="auto">
          <a:xfrm>
            <a:off x="2009129" y="3496952"/>
            <a:ext cx="8028000" cy="1587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63982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56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6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6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6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68" grpId="0"/>
      <p:bldP spid="39" grpId="0"/>
      <p:bldP spid="40" grpId="0"/>
      <p:bldP spid="41" grpId="0"/>
      <p:bldP spid="9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3621089" y="-2214563"/>
            <a:ext cx="4949825" cy="1186497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lnSpc>
                <a:spcPct val="80000"/>
              </a:lnSpc>
              <a:defRPr/>
            </a:pPr>
            <a:r>
              <a:rPr lang="it-IT" sz="90000" spc="-200" dirty="0">
                <a:ln w="3175">
                  <a:noFill/>
                  <a:prstDash val="solid"/>
                </a:ln>
                <a:solidFill>
                  <a:schemeClr val="bg1">
                    <a:lumMod val="85000"/>
                  </a:schemeClr>
                </a:solidFill>
                <a:latin typeface="Aharoni" pitchFamily="2" charset="-79"/>
                <a:cs typeface="Aharoni" pitchFamily="2" charset="-79"/>
              </a:rPr>
              <a:t>2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1820864" y="1757364"/>
            <a:ext cx="8550275" cy="33432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GB" sz="12800" b="1" spc="-800" dirty="0">
                <a:ln w="3175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TAKE-HOME</a:t>
            </a:r>
          </a:p>
          <a:p>
            <a:pPr algn="ctr">
              <a:lnSpc>
                <a:spcPct val="80000"/>
              </a:lnSpc>
              <a:defRPr/>
            </a:pPr>
            <a:r>
              <a:rPr lang="en-GB" sz="12800" b="1" dirty="0">
                <a:ln w="3175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MESSAGES</a:t>
            </a:r>
          </a:p>
        </p:txBody>
      </p:sp>
    </p:spTree>
    <p:extLst>
      <p:ext uri="{BB962C8B-B14F-4D97-AF65-F5344CB8AC3E}">
        <p14:creationId xmlns:p14="http://schemas.microsoft.com/office/powerpoint/2010/main" val="4165367742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FC7BF5E3-7EAD-BD46-AC25-DB655C1E3118}"/>
              </a:ext>
            </a:extLst>
          </p:cNvPr>
          <p:cNvSpPr/>
          <p:nvPr/>
        </p:nvSpPr>
        <p:spPr>
          <a:xfrm>
            <a:off x="1498147" y="1881192"/>
            <a:ext cx="919570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chemeClr val="tx2"/>
                </a:solidFill>
              </a:rPr>
              <a:t>HOW MUCH ATTENTION </a:t>
            </a:r>
          </a:p>
          <a:p>
            <a:pPr algn="ctr"/>
            <a:r>
              <a:rPr lang="en-US" sz="5400" b="1" dirty="0">
                <a:solidFill>
                  <a:schemeClr val="tx2"/>
                </a:solidFill>
              </a:rPr>
              <a:t>DO WE ACTUALLY PAY ON </a:t>
            </a:r>
          </a:p>
          <a:p>
            <a:pPr algn="ctr"/>
            <a:r>
              <a:rPr lang="en-US" sz="5400" b="1" dirty="0">
                <a:solidFill>
                  <a:srgbClr val="73FDD6"/>
                </a:solidFill>
              </a:rPr>
              <a:t>RV FUNCTION</a:t>
            </a:r>
            <a:r>
              <a:rPr lang="en-US" sz="5400" b="1" dirty="0">
                <a:solidFill>
                  <a:srgbClr val="FFC000"/>
                </a:solidFill>
              </a:rPr>
              <a:t> </a:t>
            </a:r>
            <a:r>
              <a:rPr lang="en-US" sz="5400" b="1" dirty="0">
                <a:solidFill>
                  <a:schemeClr val="tx2"/>
                </a:solidFill>
              </a:rPr>
              <a:t>AND</a:t>
            </a:r>
            <a:r>
              <a:rPr lang="en-US" sz="5400" b="1" dirty="0">
                <a:solidFill>
                  <a:srgbClr val="FFC000"/>
                </a:solidFill>
              </a:rPr>
              <a:t> NIF</a:t>
            </a:r>
            <a:r>
              <a:rPr lang="en-US" sz="5400" b="1" dirty="0">
                <a:solidFill>
                  <a:schemeClr val="tx2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15157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54"/>
          <p:cNvGrpSpPr>
            <a:grpSpLocks/>
          </p:cNvGrpSpPr>
          <p:nvPr/>
        </p:nvGrpSpPr>
        <p:grpSpPr bwMode="auto">
          <a:xfrm>
            <a:off x="4476751" y="1646188"/>
            <a:ext cx="5635625" cy="777875"/>
            <a:chOff x="6838157" y="2264710"/>
            <a:chExt cx="3301942" cy="1018345"/>
          </a:xfrm>
        </p:grpSpPr>
        <p:sp>
          <p:nvSpPr>
            <p:cNvPr id="16" name="Rettangolo 15"/>
            <p:cNvSpPr/>
            <p:nvPr/>
          </p:nvSpPr>
          <p:spPr>
            <a:xfrm>
              <a:off x="6840948" y="2264710"/>
              <a:ext cx="3299151" cy="924824"/>
            </a:xfrm>
            <a:prstGeom prst="rect">
              <a:avLst/>
            </a:prstGeom>
            <a:solidFill>
              <a:srgbClr val="0091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x-none" altLang="x-none" sz="1800">
                <a:solidFill>
                  <a:srgbClr val="FFFFFF"/>
                </a:solidFill>
                <a:ea typeface="Arial" charset="0"/>
                <a:cs typeface="Arial" charset="0"/>
              </a:endParaRPr>
            </a:p>
          </p:txBody>
        </p:sp>
        <p:sp>
          <p:nvSpPr>
            <p:cNvPr id="19" name="CasellaDiTesto 23"/>
            <p:cNvSpPr txBox="1"/>
            <p:nvPr/>
          </p:nvSpPr>
          <p:spPr bwMode="auto">
            <a:xfrm>
              <a:off x="6838157" y="2374714"/>
              <a:ext cx="3257750" cy="90834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eaLnBrk="1" hangingPunct="1">
                <a:lnSpc>
                  <a:spcPct val="80000"/>
                </a:lnSpc>
                <a:defRPr/>
              </a:pPr>
              <a:r>
                <a:rPr lang="en-GB" sz="4600" b="1" spc="-400" dirty="0">
                  <a:ln w="28575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RV SEPTAL </a:t>
              </a:r>
              <a:r>
                <a:rPr lang="en-GB" sz="3600" b="1" spc="-400" dirty="0">
                  <a:ln w="28575">
                    <a:solidFill>
                      <a:schemeClr val="tx1"/>
                    </a:solidFill>
                    <a:prstDash val="solid"/>
                  </a:ln>
                  <a:solidFill>
                    <a:schemeClr val="bg1">
                      <a:lumMod val="85000"/>
                    </a:schemeClr>
                  </a:solidFill>
                  <a:latin typeface="Aharoni" pitchFamily="2" charset="-79"/>
                  <a:cs typeface="Aharoni" pitchFamily="2" charset="-79"/>
                </a:rPr>
                <a:t>&amp;</a:t>
              </a:r>
              <a:r>
                <a:rPr lang="en-GB" sz="3600" b="1" spc="-400" dirty="0">
                  <a:ln w="28575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 </a:t>
              </a:r>
              <a:r>
                <a:rPr lang="en-GB" sz="4600" b="1" spc="-400" dirty="0">
                  <a:ln w="28575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FREE WALL</a:t>
              </a:r>
            </a:p>
          </p:txBody>
        </p:sp>
      </p:grpSp>
      <p:sp>
        <p:nvSpPr>
          <p:cNvPr id="93" name="CasellaDiTesto 23"/>
          <p:cNvSpPr txBox="1"/>
          <p:nvPr/>
        </p:nvSpPr>
        <p:spPr bwMode="auto">
          <a:xfrm>
            <a:off x="4374500" y="2355977"/>
            <a:ext cx="4089260" cy="12957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en-GB" sz="9200" b="1" spc="-290" dirty="0">
                <a:ln w="28575">
                  <a:solidFill>
                    <a:schemeClr val="tx1"/>
                  </a:solidFill>
                  <a:prstDash val="solid"/>
                </a:ln>
                <a:solidFill>
                  <a:srgbClr val="009193"/>
                </a:solidFill>
                <a:latin typeface="Aharoni" pitchFamily="2" charset="-79"/>
                <a:cs typeface="Aharoni" pitchFamily="2" charset="-79"/>
              </a:rPr>
              <a:t>STRAIN</a:t>
            </a:r>
          </a:p>
        </p:txBody>
      </p:sp>
      <p:sp>
        <p:nvSpPr>
          <p:cNvPr id="69" name="CasellaDiTesto 68"/>
          <p:cNvSpPr txBox="1"/>
          <p:nvPr/>
        </p:nvSpPr>
        <p:spPr bwMode="auto">
          <a:xfrm>
            <a:off x="4354513" y="1125488"/>
            <a:ext cx="5918200" cy="5632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en-GB" sz="3600" b="1" spc="-100">
                <a:ln w="3175">
                  <a:noFill/>
                  <a:prstDash val="solid"/>
                </a:ln>
                <a:solidFill>
                  <a:schemeClr val="bg1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  <a:t>IS PARALLELED BY REDUCED</a:t>
            </a:r>
            <a:endParaRPr lang="en-GB" sz="3600" b="1" spc="-100" dirty="0">
              <a:ln w="3175">
                <a:noFill/>
                <a:prstDash val="solid"/>
              </a:ln>
              <a:solidFill>
                <a:schemeClr val="bg1">
                  <a:lumMod val="50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85" name="CasellaDiTesto 84"/>
          <p:cNvSpPr txBox="1"/>
          <p:nvPr/>
        </p:nvSpPr>
        <p:spPr bwMode="auto">
          <a:xfrm>
            <a:off x="1852613" y="1087388"/>
            <a:ext cx="3313112" cy="1858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en-GB" sz="13500" b="1" spc="-900" dirty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accent6"/>
                </a:solidFill>
                <a:latin typeface="Aharoni" pitchFamily="2" charset="-79"/>
                <a:cs typeface="Aharoni" pitchFamily="2" charset="-79"/>
              </a:rPr>
              <a:t>NIF</a:t>
            </a:r>
          </a:p>
        </p:txBody>
      </p:sp>
      <p:grpSp>
        <p:nvGrpSpPr>
          <p:cNvPr id="86" name="Gruppo 25"/>
          <p:cNvGrpSpPr>
            <a:grpSpLocks/>
          </p:cNvGrpSpPr>
          <p:nvPr/>
        </p:nvGrpSpPr>
        <p:grpSpPr bwMode="auto">
          <a:xfrm>
            <a:off x="2074864" y="2417713"/>
            <a:ext cx="1165225" cy="792163"/>
            <a:chOff x="278816" y="1700213"/>
            <a:chExt cx="994464" cy="973732"/>
          </a:xfrm>
        </p:grpSpPr>
        <p:grpSp>
          <p:nvGrpSpPr>
            <p:cNvPr id="48223" name="Gruppo 113"/>
            <p:cNvGrpSpPr>
              <a:grpSpLocks/>
            </p:cNvGrpSpPr>
            <p:nvPr/>
          </p:nvGrpSpPr>
          <p:grpSpPr bwMode="auto">
            <a:xfrm>
              <a:off x="481118" y="1700213"/>
              <a:ext cx="792162" cy="973137"/>
              <a:chOff x="8200" y="4731969"/>
              <a:chExt cx="748844" cy="1260000"/>
            </a:xfrm>
          </p:grpSpPr>
          <p:cxnSp>
            <p:nvCxnSpPr>
              <p:cNvPr id="90" name="Connettore 1 89"/>
              <p:cNvCxnSpPr/>
              <p:nvPr/>
            </p:nvCxnSpPr>
            <p:spPr bwMode="auto">
              <a:xfrm rot="16200000">
                <a:off x="126018" y="5361714"/>
                <a:ext cx="1260770" cy="1281"/>
              </a:xfrm>
              <a:prstGeom prst="line">
                <a:avLst/>
              </a:prstGeom>
              <a:ln w="38100">
                <a:solidFill>
                  <a:schemeClr val="tx1">
                    <a:lumMod val="65000"/>
                    <a:lumOff val="3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Connettore 1 94"/>
              <p:cNvCxnSpPr/>
              <p:nvPr/>
            </p:nvCxnSpPr>
            <p:spPr bwMode="auto">
              <a:xfrm rot="16200000">
                <a:off x="8828" y="5361073"/>
                <a:ext cx="1260770" cy="2562"/>
              </a:xfrm>
              <a:prstGeom prst="line">
                <a:avLst/>
              </a:prstGeom>
              <a:ln w="38100">
                <a:solidFill>
                  <a:schemeClr val="tx1">
                    <a:lumMod val="65000"/>
                    <a:lumOff val="3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Connettore 1 97"/>
              <p:cNvCxnSpPr/>
              <p:nvPr/>
            </p:nvCxnSpPr>
            <p:spPr bwMode="auto">
              <a:xfrm rot="16200000">
                <a:off x="-90432" y="5361714"/>
                <a:ext cx="1260770" cy="1280"/>
              </a:xfrm>
              <a:prstGeom prst="line">
                <a:avLst/>
              </a:prstGeom>
              <a:ln w="38100">
                <a:solidFill>
                  <a:schemeClr val="tx1">
                    <a:lumMod val="65000"/>
                    <a:lumOff val="3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Connettore 1 98"/>
              <p:cNvCxnSpPr/>
              <p:nvPr/>
            </p:nvCxnSpPr>
            <p:spPr bwMode="auto">
              <a:xfrm rot="16200000">
                <a:off x="-194174" y="5361714"/>
                <a:ext cx="1260770" cy="1281"/>
              </a:xfrm>
              <a:prstGeom prst="line">
                <a:avLst/>
              </a:prstGeom>
              <a:ln w="38100">
                <a:solidFill>
                  <a:schemeClr val="tx1">
                    <a:lumMod val="65000"/>
                    <a:lumOff val="3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Connettore 1 99"/>
              <p:cNvCxnSpPr/>
              <p:nvPr/>
            </p:nvCxnSpPr>
            <p:spPr bwMode="auto">
              <a:xfrm rot="16200000">
                <a:off x="-306882" y="5361714"/>
                <a:ext cx="1260770" cy="1281"/>
              </a:xfrm>
              <a:prstGeom prst="line">
                <a:avLst/>
              </a:prstGeom>
              <a:ln w="38100">
                <a:solidFill>
                  <a:schemeClr val="tx1">
                    <a:lumMod val="65000"/>
                    <a:lumOff val="3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Connettore 1 106"/>
              <p:cNvCxnSpPr/>
              <p:nvPr/>
            </p:nvCxnSpPr>
            <p:spPr bwMode="auto">
              <a:xfrm rot="16200000">
                <a:off x="-410624" y="5361714"/>
                <a:ext cx="1260770" cy="1280"/>
              </a:xfrm>
              <a:prstGeom prst="line">
                <a:avLst/>
              </a:prstGeom>
              <a:ln w="38100">
                <a:solidFill>
                  <a:schemeClr val="tx1">
                    <a:lumMod val="65000"/>
                    <a:lumOff val="3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Connettore 1 109"/>
              <p:cNvCxnSpPr/>
              <p:nvPr/>
            </p:nvCxnSpPr>
            <p:spPr bwMode="auto">
              <a:xfrm rot="16200000">
                <a:off x="-522691" y="5361073"/>
                <a:ext cx="1260770" cy="2562"/>
              </a:xfrm>
              <a:prstGeom prst="line">
                <a:avLst/>
              </a:prstGeom>
              <a:ln w="38100">
                <a:solidFill>
                  <a:schemeClr val="tx1">
                    <a:lumMod val="65000"/>
                    <a:lumOff val="3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Connettore 1 114"/>
              <p:cNvCxnSpPr/>
              <p:nvPr/>
            </p:nvCxnSpPr>
            <p:spPr bwMode="auto">
              <a:xfrm rot="16200000">
                <a:off x="-622591" y="5361073"/>
                <a:ext cx="1260770" cy="2562"/>
              </a:xfrm>
              <a:prstGeom prst="line">
                <a:avLst/>
              </a:prstGeom>
              <a:ln w="38100">
                <a:solidFill>
                  <a:schemeClr val="tx1">
                    <a:lumMod val="65000"/>
                    <a:lumOff val="3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8" name="Connettore 1 87"/>
            <p:cNvCxnSpPr/>
            <p:nvPr/>
          </p:nvCxnSpPr>
          <p:spPr bwMode="auto">
            <a:xfrm rot="16200000">
              <a:off x="-102372" y="2187080"/>
              <a:ext cx="973732" cy="0"/>
            </a:xfrm>
            <a:prstGeom prst="line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Connettore 1 88"/>
            <p:cNvCxnSpPr/>
            <p:nvPr/>
          </p:nvCxnSpPr>
          <p:spPr bwMode="auto">
            <a:xfrm rot="16200000">
              <a:off x="-207373" y="2186402"/>
              <a:ext cx="973732" cy="1354"/>
            </a:xfrm>
            <a:prstGeom prst="line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6" name="Gruppo 25"/>
          <p:cNvGrpSpPr>
            <a:grpSpLocks/>
          </p:cNvGrpSpPr>
          <p:nvPr/>
        </p:nvGrpSpPr>
        <p:grpSpPr bwMode="auto">
          <a:xfrm>
            <a:off x="3667125" y="2412949"/>
            <a:ext cx="768350" cy="792164"/>
            <a:chOff x="278816" y="1700211"/>
            <a:chExt cx="655750" cy="973734"/>
          </a:xfrm>
        </p:grpSpPr>
        <p:grpSp>
          <p:nvGrpSpPr>
            <p:cNvPr id="48212" name="Gruppo 113"/>
            <p:cNvGrpSpPr>
              <a:grpSpLocks/>
            </p:cNvGrpSpPr>
            <p:nvPr/>
          </p:nvGrpSpPr>
          <p:grpSpPr bwMode="auto">
            <a:xfrm>
              <a:off x="479334" y="1700211"/>
              <a:ext cx="455232" cy="973733"/>
              <a:chOff x="6514" y="4731968"/>
              <a:chExt cx="430338" cy="1260772"/>
            </a:xfrm>
          </p:grpSpPr>
          <p:cxnSp>
            <p:nvCxnSpPr>
              <p:cNvPr id="123" name="Connettore 1 122"/>
              <p:cNvCxnSpPr/>
              <p:nvPr/>
            </p:nvCxnSpPr>
            <p:spPr bwMode="auto">
              <a:xfrm rot="16200000">
                <a:off x="-194173" y="5361713"/>
                <a:ext cx="1260770" cy="1280"/>
              </a:xfrm>
              <a:prstGeom prst="line">
                <a:avLst/>
              </a:prstGeom>
              <a:ln w="38100">
                <a:solidFill>
                  <a:schemeClr val="tx1">
                    <a:lumMod val="65000"/>
                    <a:lumOff val="3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Connettore 1 123"/>
              <p:cNvCxnSpPr/>
              <p:nvPr/>
            </p:nvCxnSpPr>
            <p:spPr bwMode="auto">
              <a:xfrm rot="16200000">
                <a:off x="-306881" y="5361713"/>
                <a:ext cx="1260770" cy="1280"/>
              </a:xfrm>
              <a:prstGeom prst="line">
                <a:avLst/>
              </a:prstGeom>
              <a:ln w="38100">
                <a:solidFill>
                  <a:schemeClr val="tx1">
                    <a:lumMod val="65000"/>
                    <a:lumOff val="3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Connettore 1 124"/>
              <p:cNvCxnSpPr/>
              <p:nvPr/>
            </p:nvCxnSpPr>
            <p:spPr bwMode="auto">
              <a:xfrm rot="16200000">
                <a:off x="-410623" y="5361714"/>
                <a:ext cx="1260770" cy="1281"/>
              </a:xfrm>
              <a:prstGeom prst="line">
                <a:avLst/>
              </a:prstGeom>
              <a:ln w="38100">
                <a:solidFill>
                  <a:schemeClr val="tx1">
                    <a:lumMod val="65000"/>
                    <a:lumOff val="3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Connettore 1 125"/>
              <p:cNvCxnSpPr/>
              <p:nvPr/>
            </p:nvCxnSpPr>
            <p:spPr bwMode="auto">
              <a:xfrm rot="16200000">
                <a:off x="-522690" y="5361073"/>
                <a:ext cx="1260770" cy="2562"/>
              </a:xfrm>
              <a:prstGeom prst="line">
                <a:avLst/>
              </a:prstGeom>
              <a:ln w="38100">
                <a:solidFill>
                  <a:schemeClr val="tx1">
                    <a:lumMod val="65000"/>
                    <a:lumOff val="3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Connettore 1 126"/>
              <p:cNvCxnSpPr/>
              <p:nvPr/>
            </p:nvCxnSpPr>
            <p:spPr bwMode="auto">
              <a:xfrm rot="16200000">
                <a:off x="-622590" y="5361073"/>
                <a:ext cx="1260770" cy="2562"/>
              </a:xfrm>
              <a:prstGeom prst="line">
                <a:avLst/>
              </a:prstGeom>
              <a:ln w="38100">
                <a:solidFill>
                  <a:schemeClr val="tx1">
                    <a:lumMod val="65000"/>
                    <a:lumOff val="3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8" name="Connettore 1 117"/>
            <p:cNvCxnSpPr/>
            <p:nvPr/>
          </p:nvCxnSpPr>
          <p:spPr bwMode="auto">
            <a:xfrm rot="16200000">
              <a:off x="-102371" y="2187079"/>
              <a:ext cx="973732" cy="0"/>
            </a:xfrm>
            <a:prstGeom prst="line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Connettore 1 118"/>
            <p:cNvCxnSpPr/>
            <p:nvPr/>
          </p:nvCxnSpPr>
          <p:spPr bwMode="auto">
            <a:xfrm rot="16200000">
              <a:off x="-207372" y="2186401"/>
              <a:ext cx="973732" cy="1355"/>
            </a:xfrm>
            <a:prstGeom prst="line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8" name="Gruppo 127"/>
          <p:cNvGrpSpPr>
            <a:grpSpLocks/>
          </p:cNvGrpSpPr>
          <p:nvPr/>
        </p:nvGrpSpPr>
        <p:grpSpPr bwMode="auto">
          <a:xfrm>
            <a:off x="3343276" y="2416125"/>
            <a:ext cx="238125" cy="792162"/>
            <a:chOff x="278816" y="1700209"/>
            <a:chExt cx="203565" cy="973736"/>
          </a:xfrm>
        </p:grpSpPr>
        <p:cxnSp>
          <p:nvCxnSpPr>
            <p:cNvPr id="129" name="Connettore 1 128"/>
            <p:cNvCxnSpPr/>
            <p:nvPr/>
          </p:nvCxnSpPr>
          <p:spPr bwMode="auto">
            <a:xfrm rot="16200000">
              <a:off x="-5165" y="2186398"/>
              <a:ext cx="973736" cy="1357"/>
            </a:xfrm>
            <a:prstGeom prst="line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Connettore 1 129"/>
            <p:cNvCxnSpPr/>
            <p:nvPr/>
          </p:nvCxnSpPr>
          <p:spPr bwMode="auto">
            <a:xfrm rot="16200000">
              <a:off x="-102198" y="2187077"/>
              <a:ext cx="973736" cy="0"/>
            </a:xfrm>
            <a:prstGeom prst="line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Connettore 1 130"/>
            <p:cNvCxnSpPr/>
            <p:nvPr/>
          </p:nvCxnSpPr>
          <p:spPr bwMode="auto">
            <a:xfrm rot="16200000">
              <a:off x="-207373" y="2186398"/>
              <a:ext cx="973736" cy="1358"/>
            </a:xfrm>
            <a:prstGeom prst="line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6" name="Gruppo 25"/>
          <p:cNvGrpSpPr>
            <a:grpSpLocks/>
          </p:cNvGrpSpPr>
          <p:nvPr/>
        </p:nvGrpSpPr>
        <p:grpSpPr bwMode="auto">
          <a:xfrm>
            <a:off x="9175750" y="2412950"/>
            <a:ext cx="896938" cy="792162"/>
            <a:chOff x="278816" y="1700212"/>
            <a:chExt cx="765492" cy="973734"/>
          </a:xfrm>
        </p:grpSpPr>
        <p:grpSp>
          <p:nvGrpSpPr>
            <p:cNvPr id="48200" name="Gruppo 113"/>
            <p:cNvGrpSpPr>
              <a:grpSpLocks/>
            </p:cNvGrpSpPr>
            <p:nvPr/>
          </p:nvGrpSpPr>
          <p:grpSpPr bwMode="auto">
            <a:xfrm>
              <a:off x="479334" y="1700212"/>
              <a:ext cx="564974" cy="973734"/>
              <a:chOff x="6514" y="4731968"/>
              <a:chExt cx="534080" cy="1260773"/>
            </a:xfrm>
          </p:grpSpPr>
          <p:cxnSp>
            <p:nvCxnSpPr>
              <p:cNvPr id="142" name="Connettore 1 141"/>
              <p:cNvCxnSpPr/>
              <p:nvPr/>
            </p:nvCxnSpPr>
            <p:spPr bwMode="auto">
              <a:xfrm rot="16200000">
                <a:off x="-90433" y="5361714"/>
                <a:ext cx="1260773" cy="1281"/>
              </a:xfrm>
              <a:prstGeom prst="line">
                <a:avLst/>
              </a:prstGeom>
              <a:ln w="38100">
                <a:solidFill>
                  <a:schemeClr val="tx1">
                    <a:lumMod val="65000"/>
                    <a:lumOff val="3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Connettore 1 142"/>
              <p:cNvCxnSpPr/>
              <p:nvPr/>
            </p:nvCxnSpPr>
            <p:spPr bwMode="auto">
              <a:xfrm rot="16200000">
                <a:off x="-194175" y="5361714"/>
                <a:ext cx="1260773" cy="1280"/>
              </a:xfrm>
              <a:prstGeom prst="line">
                <a:avLst/>
              </a:prstGeom>
              <a:ln w="38100">
                <a:solidFill>
                  <a:schemeClr val="tx1">
                    <a:lumMod val="65000"/>
                    <a:lumOff val="3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Connettore 1 143"/>
              <p:cNvCxnSpPr/>
              <p:nvPr/>
            </p:nvCxnSpPr>
            <p:spPr bwMode="auto">
              <a:xfrm rot="16200000">
                <a:off x="-306882" y="5361714"/>
                <a:ext cx="1260773" cy="1280"/>
              </a:xfrm>
              <a:prstGeom prst="line">
                <a:avLst/>
              </a:prstGeom>
              <a:ln w="38100">
                <a:solidFill>
                  <a:schemeClr val="tx1">
                    <a:lumMod val="65000"/>
                    <a:lumOff val="3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Connettore 1 144"/>
              <p:cNvCxnSpPr/>
              <p:nvPr/>
            </p:nvCxnSpPr>
            <p:spPr bwMode="auto">
              <a:xfrm rot="16200000">
                <a:off x="-410625" y="5361714"/>
                <a:ext cx="1260773" cy="1281"/>
              </a:xfrm>
              <a:prstGeom prst="line">
                <a:avLst/>
              </a:prstGeom>
              <a:ln w="38100">
                <a:solidFill>
                  <a:schemeClr val="tx1">
                    <a:lumMod val="65000"/>
                    <a:lumOff val="3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Connettore 1 145"/>
              <p:cNvCxnSpPr/>
              <p:nvPr/>
            </p:nvCxnSpPr>
            <p:spPr bwMode="auto">
              <a:xfrm rot="16200000">
                <a:off x="-522692" y="5361073"/>
                <a:ext cx="1260773" cy="2562"/>
              </a:xfrm>
              <a:prstGeom prst="line">
                <a:avLst/>
              </a:prstGeom>
              <a:ln w="38100">
                <a:solidFill>
                  <a:schemeClr val="tx1">
                    <a:lumMod val="65000"/>
                    <a:lumOff val="3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Connettore 1 146"/>
              <p:cNvCxnSpPr/>
              <p:nvPr/>
            </p:nvCxnSpPr>
            <p:spPr bwMode="auto">
              <a:xfrm rot="16200000">
                <a:off x="-622591" y="5361073"/>
                <a:ext cx="1260773" cy="2562"/>
              </a:xfrm>
              <a:prstGeom prst="line">
                <a:avLst/>
              </a:prstGeom>
              <a:ln w="38100">
                <a:solidFill>
                  <a:schemeClr val="tx1">
                    <a:lumMod val="65000"/>
                    <a:lumOff val="3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8" name="Connettore 1 137"/>
            <p:cNvCxnSpPr/>
            <p:nvPr/>
          </p:nvCxnSpPr>
          <p:spPr bwMode="auto">
            <a:xfrm rot="16200000">
              <a:off x="-102373" y="2187079"/>
              <a:ext cx="973734" cy="0"/>
            </a:xfrm>
            <a:prstGeom prst="line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Connettore 1 138"/>
            <p:cNvCxnSpPr/>
            <p:nvPr/>
          </p:nvCxnSpPr>
          <p:spPr bwMode="auto">
            <a:xfrm rot="16200000">
              <a:off x="-207373" y="2186401"/>
              <a:ext cx="973734" cy="1355"/>
            </a:xfrm>
            <a:prstGeom prst="line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9" name="CasellaDiTesto 148"/>
          <p:cNvSpPr txBox="1"/>
          <p:nvPr/>
        </p:nvSpPr>
        <p:spPr bwMode="auto">
          <a:xfrm>
            <a:off x="3282838" y="3474639"/>
            <a:ext cx="5626324" cy="66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en-GB" sz="4400" b="1" spc="-100" dirty="0">
                <a:ln w="3175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haroni" pitchFamily="2" charset="-79"/>
                <a:cs typeface="Aharoni" pitchFamily="2" charset="-79"/>
              </a:rPr>
              <a:t>SUGGESTING THAT</a:t>
            </a:r>
          </a:p>
        </p:txBody>
      </p:sp>
      <p:cxnSp>
        <p:nvCxnSpPr>
          <p:cNvPr id="150" name="Connettore 1 149"/>
          <p:cNvCxnSpPr/>
          <p:nvPr/>
        </p:nvCxnSpPr>
        <p:spPr bwMode="auto">
          <a:xfrm>
            <a:off x="2049463" y="3351162"/>
            <a:ext cx="8064500" cy="1588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uppo 2"/>
          <p:cNvGrpSpPr>
            <a:grpSpLocks/>
          </p:cNvGrpSpPr>
          <p:nvPr/>
        </p:nvGrpSpPr>
        <p:grpSpPr bwMode="auto">
          <a:xfrm>
            <a:off x="1792289" y="4151262"/>
            <a:ext cx="2574925" cy="1779588"/>
            <a:chOff x="268288" y="4594225"/>
            <a:chExt cx="2574925" cy="1779588"/>
          </a:xfrm>
        </p:grpSpPr>
        <p:grpSp>
          <p:nvGrpSpPr>
            <p:cNvPr id="48195" name="Gruppo 2"/>
            <p:cNvGrpSpPr>
              <a:grpSpLocks/>
            </p:cNvGrpSpPr>
            <p:nvPr/>
          </p:nvGrpSpPr>
          <p:grpSpPr bwMode="auto">
            <a:xfrm>
              <a:off x="268288" y="4594225"/>
              <a:ext cx="2574925" cy="1392238"/>
              <a:chOff x="641955" y="4593961"/>
              <a:chExt cx="2575748" cy="1392004"/>
            </a:xfrm>
          </p:grpSpPr>
          <p:sp>
            <p:nvSpPr>
              <p:cNvPr id="151" name="CasellaDiTesto 150"/>
              <p:cNvSpPr txBox="1"/>
              <p:nvPr/>
            </p:nvSpPr>
            <p:spPr bwMode="auto">
              <a:xfrm>
                <a:off x="683243" y="4593961"/>
                <a:ext cx="2477292" cy="511089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 eaLnBrk="1" hangingPunct="1">
                  <a:lnSpc>
                    <a:spcPct val="80000"/>
                  </a:lnSpc>
                  <a:defRPr/>
                </a:pPr>
                <a:r>
                  <a:rPr lang="en-GB" sz="3200" b="1" spc="-100" dirty="0">
                    <a:ln w="3175">
                      <a:noFill/>
                      <a:prstDash val="solid"/>
                    </a:ln>
                    <a:solidFill>
                      <a:schemeClr val="bg1">
                        <a:lumMod val="50000"/>
                      </a:schemeClr>
                    </a:solidFill>
                    <a:latin typeface="Aharoni" pitchFamily="2" charset="-79"/>
                    <a:cs typeface="Aharoni" pitchFamily="2" charset="-79"/>
                  </a:rPr>
                  <a:t>LOCALIZED</a:t>
                </a:r>
              </a:p>
            </p:txBody>
          </p:sp>
          <p:sp>
            <p:nvSpPr>
              <p:cNvPr id="152" name="CasellaDiTesto 151"/>
              <p:cNvSpPr txBox="1"/>
              <p:nvPr/>
            </p:nvSpPr>
            <p:spPr bwMode="auto">
              <a:xfrm>
                <a:off x="641955" y="4930454"/>
                <a:ext cx="2575748" cy="758697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 eaLnBrk="1" hangingPunct="1">
                  <a:lnSpc>
                    <a:spcPct val="80000"/>
                  </a:lnSpc>
                  <a:defRPr/>
                </a:pPr>
                <a:r>
                  <a:rPr lang="en-GB" sz="5100" b="1" spc="-100" dirty="0">
                    <a:ln w="3175">
                      <a:noFill/>
                      <a:prstDash val="solid"/>
                    </a:ln>
                    <a:solidFill>
                      <a:schemeClr val="accent6"/>
                    </a:solidFill>
                    <a:latin typeface="Aharoni" pitchFamily="2" charset="-79"/>
                    <a:cs typeface="Aharoni" pitchFamily="2" charset="-79"/>
                  </a:rPr>
                  <a:t>TISSUE</a:t>
                </a:r>
              </a:p>
            </p:txBody>
          </p:sp>
          <p:sp>
            <p:nvSpPr>
              <p:cNvPr id="153" name="CasellaDiTesto 152"/>
              <p:cNvSpPr txBox="1"/>
              <p:nvPr/>
            </p:nvSpPr>
            <p:spPr bwMode="auto">
              <a:xfrm>
                <a:off x="676891" y="5435195"/>
                <a:ext cx="2477292" cy="550770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 eaLnBrk="1" hangingPunct="1">
                  <a:lnSpc>
                    <a:spcPct val="80000"/>
                  </a:lnSpc>
                  <a:defRPr/>
                </a:pPr>
                <a:r>
                  <a:rPr lang="en-GB" sz="3500" b="1" spc="-100">
                    <a:ln w="3175">
                      <a:noFill/>
                      <a:prstDash val="solid"/>
                    </a:ln>
                    <a:solidFill>
                      <a:schemeClr val="bg1">
                        <a:lumMod val="50000"/>
                      </a:schemeClr>
                    </a:solidFill>
                    <a:latin typeface="Aharoni" pitchFamily="2" charset="-79"/>
                    <a:cs typeface="Aharoni" pitchFamily="2" charset="-79"/>
                  </a:rPr>
                  <a:t>CHANGES</a:t>
                </a:r>
                <a:endParaRPr lang="en-GB" sz="3500" b="1" spc="-100" dirty="0">
                  <a:ln w="3175">
                    <a:noFill/>
                    <a:prstDash val="solid"/>
                  </a:ln>
                  <a:solidFill>
                    <a:schemeClr val="bg1">
                      <a:lumMod val="50000"/>
                    </a:schemeClr>
                  </a:solidFill>
                  <a:latin typeface="Aharoni" pitchFamily="2" charset="-79"/>
                  <a:cs typeface="Aharoni" pitchFamily="2" charset="-79"/>
                </a:endParaRPr>
              </a:p>
            </p:txBody>
          </p:sp>
        </p:grpSp>
        <p:sp>
          <p:nvSpPr>
            <p:cNvPr id="154" name="CasellaDiTesto 153"/>
            <p:cNvSpPr txBox="1"/>
            <p:nvPr/>
          </p:nvSpPr>
          <p:spPr bwMode="auto">
            <a:xfrm>
              <a:off x="295275" y="5811838"/>
              <a:ext cx="2478088" cy="56197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hangingPunct="1">
                <a:lnSpc>
                  <a:spcPct val="80000"/>
                </a:lnSpc>
                <a:defRPr/>
              </a:pPr>
              <a:r>
                <a:rPr lang="en-GB" sz="3600" b="1" spc="-100" dirty="0">
                  <a:ln w="3175">
                    <a:noFill/>
                    <a:prstDash val="solid"/>
                  </a:ln>
                  <a:solidFill>
                    <a:schemeClr val="bg1">
                      <a:lumMod val="50000"/>
                    </a:schemeClr>
                  </a:solidFill>
                  <a:latin typeface="Aharoni" pitchFamily="2" charset="-79"/>
                  <a:cs typeface="Aharoni" pitchFamily="2" charset="-79"/>
                </a:rPr>
                <a:t>ON   </a:t>
              </a:r>
              <a:r>
                <a:rPr lang="en-GB" sz="3600" b="1" spc="-100" dirty="0">
                  <a:ln w="3175">
                    <a:noFill/>
                    <a:prstDash val="solid"/>
                  </a:ln>
                  <a:solidFill>
                    <a:schemeClr val="accent6"/>
                  </a:solidFill>
                  <a:latin typeface="Aharoni" pitchFamily="2" charset="-79"/>
                  <a:cs typeface="Aharoni" pitchFamily="2" charset="-79"/>
                </a:rPr>
                <a:t>CMR</a:t>
              </a:r>
            </a:p>
          </p:txBody>
        </p:sp>
      </p:grpSp>
      <p:sp>
        <p:nvSpPr>
          <p:cNvPr id="155" name="CasellaDiTesto 23"/>
          <p:cNvSpPr txBox="1"/>
          <p:nvPr/>
        </p:nvSpPr>
        <p:spPr bwMode="auto">
          <a:xfrm>
            <a:off x="4065921" y="4141786"/>
            <a:ext cx="3717364" cy="10341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en-GB" sz="7200" b="1" spc="-290" dirty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accent6"/>
                </a:solidFill>
                <a:latin typeface="Aharoni" pitchFamily="2" charset="-79"/>
                <a:cs typeface="Aharoni" pitchFamily="2" charset="-79"/>
              </a:rPr>
              <a:t>MARKER</a:t>
            </a:r>
          </a:p>
        </p:txBody>
      </p:sp>
      <p:grpSp>
        <p:nvGrpSpPr>
          <p:cNvPr id="158" name="Gruppo 15"/>
          <p:cNvGrpSpPr>
            <a:grpSpLocks/>
          </p:cNvGrpSpPr>
          <p:nvPr/>
        </p:nvGrpSpPr>
        <p:grpSpPr bwMode="auto">
          <a:xfrm>
            <a:off x="7751764" y="3174950"/>
            <a:ext cx="2384425" cy="3854450"/>
            <a:chOff x="6039684" y="1435481"/>
            <a:chExt cx="2384805" cy="3854450"/>
          </a:xfrm>
        </p:grpSpPr>
        <p:sp>
          <p:nvSpPr>
            <p:cNvPr id="159" name="Rettangolo 158"/>
            <p:cNvSpPr/>
            <p:nvPr/>
          </p:nvSpPr>
          <p:spPr>
            <a:xfrm>
              <a:off x="7092364" y="2481643"/>
              <a:ext cx="1332125" cy="15509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x-none" altLang="x-none" sz="1800">
                <a:solidFill>
                  <a:srgbClr val="FFFFFF"/>
                </a:solidFill>
                <a:ea typeface="Arial" charset="0"/>
                <a:cs typeface="Arial" charset="0"/>
              </a:endParaRPr>
            </a:p>
          </p:txBody>
        </p:sp>
        <p:sp>
          <p:nvSpPr>
            <p:cNvPr id="160" name="CasellaDiTesto 16"/>
            <p:cNvSpPr txBox="1"/>
            <p:nvPr/>
          </p:nvSpPr>
          <p:spPr bwMode="auto">
            <a:xfrm rot="16200000">
              <a:off x="4846001" y="2629164"/>
              <a:ext cx="3854450" cy="146708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hangingPunct="1">
                <a:lnSpc>
                  <a:spcPct val="80000"/>
                </a:lnSpc>
                <a:defRPr/>
              </a:pPr>
              <a:r>
                <a:rPr lang="en-GB" sz="10500" b="1" spc="-1200" dirty="0">
                  <a:ln w="3175">
                    <a:noFill/>
                    <a:prstDash val="solid"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Aharoni" pitchFamily="2" charset="-79"/>
                  <a:cs typeface="Aharoni" pitchFamily="2" charset="-79"/>
                </a:rPr>
                <a:t>RV</a:t>
              </a:r>
            </a:p>
          </p:txBody>
        </p:sp>
        <p:grpSp>
          <p:nvGrpSpPr>
            <p:cNvPr id="48191" name="Gruppo 39"/>
            <p:cNvGrpSpPr>
              <a:grpSpLocks/>
            </p:cNvGrpSpPr>
            <p:nvPr/>
          </p:nvGrpSpPr>
          <p:grpSpPr bwMode="auto">
            <a:xfrm>
              <a:off x="7053496" y="2544390"/>
              <a:ext cx="1334379" cy="1514579"/>
              <a:chOff x="5575280" y="3890738"/>
              <a:chExt cx="1334379" cy="1514579"/>
            </a:xfrm>
          </p:grpSpPr>
          <p:sp>
            <p:nvSpPr>
              <p:cNvPr id="162" name="CasellaDiTesto 23"/>
              <p:cNvSpPr txBox="1"/>
              <p:nvPr/>
            </p:nvSpPr>
            <p:spPr bwMode="auto">
              <a:xfrm>
                <a:off x="5575280" y="3890738"/>
                <a:ext cx="1218603" cy="79868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 eaLnBrk="1" hangingPunct="1">
                  <a:lnSpc>
                    <a:spcPct val="80000"/>
                  </a:lnSpc>
                  <a:defRPr/>
                </a:pPr>
                <a:r>
                  <a:rPr lang="en-GB" sz="5400" b="1" spc="-400" dirty="0">
                    <a:ln w="28575">
                      <a:solidFill>
                        <a:schemeClr val="tx1"/>
                      </a:solidFill>
                      <a:prstDash val="solid"/>
                    </a:ln>
                    <a:solidFill>
                      <a:schemeClr val="bg1"/>
                    </a:solidFill>
                    <a:latin typeface="Aharoni" pitchFamily="2" charset="-79"/>
                    <a:cs typeface="Aharoni" pitchFamily="2" charset="-79"/>
                  </a:rPr>
                  <a:t>PER</a:t>
                </a:r>
              </a:p>
            </p:txBody>
          </p:sp>
          <p:sp>
            <p:nvSpPr>
              <p:cNvPr id="163" name="CasellaDiTesto 23"/>
              <p:cNvSpPr txBox="1"/>
              <p:nvPr/>
            </p:nvSpPr>
            <p:spPr bwMode="auto">
              <a:xfrm>
                <a:off x="5615104" y="4406813"/>
                <a:ext cx="1218603" cy="720197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 eaLnBrk="1" hangingPunct="1">
                  <a:lnSpc>
                    <a:spcPct val="80000"/>
                  </a:lnSpc>
                  <a:defRPr/>
                </a:pPr>
                <a:r>
                  <a:rPr lang="en-GB" sz="4800" b="1" spc="-400" dirty="0">
                    <a:ln w="28575">
                      <a:solidFill>
                        <a:schemeClr val="tx1"/>
                      </a:solidFill>
                      <a:prstDash val="solid"/>
                    </a:ln>
                    <a:solidFill>
                      <a:schemeClr val="bg1"/>
                    </a:solidFill>
                    <a:latin typeface="Aharoni" pitchFamily="2" charset="-79"/>
                    <a:cs typeface="Aharoni" pitchFamily="2" charset="-79"/>
                  </a:rPr>
                  <a:t>FOR</a:t>
                </a:r>
              </a:p>
            </p:txBody>
          </p:sp>
          <p:sp>
            <p:nvSpPr>
              <p:cNvPr id="164" name="CasellaDiTesto 23"/>
              <p:cNvSpPr txBox="1"/>
              <p:nvPr/>
            </p:nvSpPr>
            <p:spPr bwMode="auto">
              <a:xfrm>
                <a:off x="5631745" y="4920569"/>
                <a:ext cx="1277914" cy="48474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 eaLnBrk="1" hangingPunct="1">
                  <a:lnSpc>
                    <a:spcPct val="80000"/>
                  </a:lnSpc>
                  <a:defRPr/>
                </a:pPr>
                <a:r>
                  <a:rPr lang="en-GB" sz="3000" b="1" spc="-400" dirty="0">
                    <a:ln w="28575">
                      <a:solidFill>
                        <a:schemeClr val="tx1"/>
                      </a:solidFill>
                      <a:prstDash val="solid"/>
                    </a:ln>
                    <a:solidFill>
                      <a:schemeClr val="bg1"/>
                    </a:solidFill>
                    <a:latin typeface="Aharoni" pitchFamily="2" charset="-79"/>
                    <a:cs typeface="Aharoni" pitchFamily="2" charset="-79"/>
                  </a:rPr>
                  <a:t>MANCE</a:t>
                </a:r>
              </a:p>
            </p:txBody>
          </p:sp>
        </p:grpSp>
      </p:grpSp>
      <p:grpSp>
        <p:nvGrpSpPr>
          <p:cNvPr id="4" name="Gruppo 3"/>
          <p:cNvGrpSpPr>
            <a:grpSpLocks/>
          </p:cNvGrpSpPr>
          <p:nvPr/>
        </p:nvGrpSpPr>
        <p:grpSpPr bwMode="auto">
          <a:xfrm>
            <a:off x="4083050" y="4830713"/>
            <a:ext cx="3771900" cy="949325"/>
            <a:chOff x="2559050" y="5273675"/>
            <a:chExt cx="3771900" cy="949325"/>
          </a:xfrm>
        </p:grpSpPr>
        <p:sp>
          <p:nvSpPr>
            <p:cNvPr id="156" name="CasellaDiTesto 155"/>
            <p:cNvSpPr txBox="1"/>
            <p:nvPr/>
          </p:nvSpPr>
          <p:spPr bwMode="auto">
            <a:xfrm>
              <a:off x="2559050" y="5273675"/>
              <a:ext cx="3743325" cy="41934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hangingPunct="1">
                <a:lnSpc>
                  <a:spcPct val="80000"/>
                </a:lnSpc>
                <a:defRPr/>
              </a:pPr>
              <a:r>
                <a:rPr lang="en-GB" sz="2500" b="1" spc="-100">
                  <a:ln w="3175">
                    <a:noFill/>
                    <a:prstDash val="solid"/>
                  </a:ln>
                  <a:solidFill>
                    <a:schemeClr val="bg1">
                      <a:lumMod val="50000"/>
                    </a:schemeClr>
                  </a:solidFill>
                  <a:latin typeface="Aharoni" pitchFamily="2" charset="-79"/>
                  <a:cs typeface="Aharoni" pitchFamily="2" charset="-79"/>
                </a:rPr>
                <a:t>OF GLOBAL IMPAIRMENT</a:t>
              </a:r>
              <a:endParaRPr lang="en-GB" sz="2500" b="1" spc="-100" dirty="0">
                <a:ln w="3175">
                  <a:noFill/>
                  <a:prstDash val="solid"/>
                </a:ln>
                <a:solidFill>
                  <a:schemeClr val="bg1">
                    <a:lumMod val="50000"/>
                  </a:schemeClr>
                </a:solidFill>
                <a:latin typeface="Aharoni" pitchFamily="2" charset="-79"/>
                <a:cs typeface="Aharoni" pitchFamily="2" charset="-79"/>
              </a:endParaRPr>
            </a:p>
          </p:txBody>
        </p:sp>
        <p:sp>
          <p:nvSpPr>
            <p:cNvPr id="165" name="CasellaDiTesto 164"/>
            <p:cNvSpPr txBox="1"/>
            <p:nvPr/>
          </p:nvSpPr>
          <p:spPr bwMode="auto">
            <a:xfrm>
              <a:off x="5657850" y="5572125"/>
              <a:ext cx="673100" cy="41934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hangingPunct="1">
                <a:lnSpc>
                  <a:spcPct val="80000"/>
                </a:lnSpc>
                <a:defRPr/>
              </a:pPr>
              <a:r>
                <a:rPr lang="en-GB" sz="2500" b="1" spc="-100" dirty="0">
                  <a:ln w="3175">
                    <a:noFill/>
                    <a:prstDash val="solid"/>
                  </a:ln>
                  <a:solidFill>
                    <a:schemeClr val="bg1">
                      <a:lumMod val="50000"/>
                    </a:schemeClr>
                  </a:solidFill>
                  <a:latin typeface="Aharoni" pitchFamily="2" charset="-79"/>
                  <a:cs typeface="Aharoni" pitchFamily="2" charset="-79"/>
                </a:rPr>
                <a:t>OF</a:t>
              </a:r>
            </a:p>
          </p:txBody>
        </p:sp>
        <p:grpSp>
          <p:nvGrpSpPr>
            <p:cNvPr id="48153" name="Gruppo 25"/>
            <p:cNvGrpSpPr>
              <a:grpSpLocks/>
            </p:cNvGrpSpPr>
            <p:nvPr/>
          </p:nvGrpSpPr>
          <p:grpSpPr bwMode="auto">
            <a:xfrm>
              <a:off x="2716213" y="5607050"/>
              <a:ext cx="1165225" cy="612775"/>
              <a:chOff x="278816" y="1700213"/>
              <a:chExt cx="994464" cy="973732"/>
            </a:xfrm>
          </p:grpSpPr>
          <p:grpSp>
            <p:nvGrpSpPr>
              <p:cNvPr id="48178" name="Gruppo 113"/>
              <p:cNvGrpSpPr>
                <a:grpSpLocks/>
              </p:cNvGrpSpPr>
              <p:nvPr/>
            </p:nvGrpSpPr>
            <p:grpSpPr bwMode="auto">
              <a:xfrm>
                <a:off x="481118" y="1700213"/>
                <a:ext cx="792162" cy="973137"/>
                <a:chOff x="8200" y="4731969"/>
                <a:chExt cx="748844" cy="1260000"/>
              </a:xfrm>
            </p:grpSpPr>
            <p:cxnSp>
              <p:nvCxnSpPr>
                <p:cNvPr id="170" name="Connettore 1 169"/>
                <p:cNvCxnSpPr/>
                <p:nvPr/>
              </p:nvCxnSpPr>
              <p:spPr bwMode="auto">
                <a:xfrm rot="16200000">
                  <a:off x="126018" y="5361714"/>
                  <a:ext cx="1260769" cy="1281"/>
                </a:xfrm>
                <a:prstGeom prst="line">
                  <a:avLst/>
                </a:prstGeom>
                <a:ln w="38100">
                  <a:solidFill>
                    <a:schemeClr val="tx1">
                      <a:lumMod val="65000"/>
                      <a:lumOff val="3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1" name="Connettore 1 170"/>
                <p:cNvCxnSpPr/>
                <p:nvPr/>
              </p:nvCxnSpPr>
              <p:spPr bwMode="auto">
                <a:xfrm rot="16200000">
                  <a:off x="8828" y="5361073"/>
                  <a:ext cx="1260769" cy="2562"/>
                </a:xfrm>
                <a:prstGeom prst="line">
                  <a:avLst/>
                </a:prstGeom>
                <a:ln w="38100">
                  <a:solidFill>
                    <a:schemeClr val="tx1">
                      <a:lumMod val="65000"/>
                      <a:lumOff val="3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2" name="Connettore 1 171"/>
                <p:cNvCxnSpPr/>
                <p:nvPr/>
              </p:nvCxnSpPr>
              <p:spPr bwMode="auto">
                <a:xfrm rot="16200000">
                  <a:off x="-90431" y="5361714"/>
                  <a:ext cx="1260769" cy="1280"/>
                </a:xfrm>
                <a:prstGeom prst="line">
                  <a:avLst/>
                </a:prstGeom>
                <a:ln w="38100">
                  <a:solidFill>
                    <a:schemeClr val="tx1">
                      <a:lumMod val="65000"/>
                      <a:lumOff val="3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3" name="Connettore 1 172"/>
                <p:cNvCxnSpPr/>
                <p:nvPr/>
              </p:nvCxnSpPr>
              <p:spPr bwMode="auto">
                <a:xfrm rot="16200000">
                  <a:off x="-194174" y="5361714"/>
                  <a:ext cx="1260769" cy="1281"/>
                </a:xfrm>
                <a:prstGeom prst="line">
                  <a:avLst/>
                </a:prstGeom>
                <a:ln w="38100">
                  <a:solidFill>
                    <a:schemeClr val="tx1">
                      <a:lumMod val="65000"/>
                      <a:lumOff val="3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4" name="Connettore 1 173"/>
                <p:cNvCxnSpPr/>
                <p:nvPr/>
              </p:nvCxnSpPr>
              <p:spPr bwMode="auto">
                <a:xfrm rot="16200000">
                  <a:off x="-306881" y="5361714"/>
                  <a:ext cx="1260769" cy="1281"/>
                </a:xfrm>
                <a:prstGeom prst="line">
                  <a:avLst/>
                </a:prstGeom>
                <a:ln w="38100">
                  <a:solidFill>
                    <a:schemeClr val="tx1">
                      <a:lumMod val="65000"/>
                      <a:lumOff val="3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5" name="Connettore 1 174"/>
                <p:cNvCxnSpPr/>
                <p:nvPr/>
              </p:nvCxnSpPr>
              <p:spPr bwMode="auto">
                <a:xfrm rot="16200000">
                  <a:off x="-410623" y="5361714"/>
                  <a:ext cx="1260769" cy="1280"/>
                </a:xfrm>
                <a:prstGeom prst="line">
                  <a:avLst/>
                </a:prstGeom>
                <a:ln w="38100">
                  <a:solidFill>
                    <a:schemeClr val="tx1">
                      <a:lumMod val="65000"/>
                      <a:lumOff val="3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6" name="Connettore 1 175"/>
                <p:cNvCxnSpPr/>
                <p:nvPr/>
              </p:nvCxnSpPr>
              <p:spPr bwMode="auto">
                <a:xfrm rot="16200000">
                  <a:off x="-522690" y="5361073"/>
                  <a:ext cx="1260769" cy="2562"/>
                </a:xfrm>
                <a:prstGeom prst="line">
                  <a:avLst/>
                </a:prstGeom>
                <a:ln w="38100">
                  <a:solidFill>
                    <a:schemeClr val="tx1">
                      <a:lumMod val="65000"/>
                      <a:lumOff val="3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7" name="Connettore 1 176"/>
                <p:cNvCxnSpPr/>
                <p:nvPr/>
              </p:nvCxnSpPr>
              <p:spPr bwMode="auto">
                <a:xfrm rot="16200000">
                  <a:off x="-622590" y="5361073"/>
                  <a:ext cx="1260769" cy="2562"/>
                </a:xfrm>
                <a:prstGeom prst="line">
                  <a:avLst/>
                </a:prstGeom>
                <a:ln w="38100">
                  <a:solidFill>
                    <a:schemeClr val="tx1">
                      <a:lumMod val="65000"/>
                      <a:lumOff val="3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68" name="Connettore 1 167"/>
              <p:cNvCxnSpPr/>
              <p:nvPr/>
            </p:nvCxnSpPr>
            <p:spPr bwMode="auto">
              <a:xfrm rot="16200000">
                <a:off x="-102372" y="2187080"/>
                <a:ext cx="973732" cy="0"/>
              </a:xfrm>
              <a:prstGeom prst="line">
                <a:avLst/>
              </a:prstGeom>
              <a:ln w="38100">
                <a:solidFill>
                  <a:schemeClr val="tx1">
                    <a:lumMod val="65000"/>
                    <a:lumOff val="3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Connettore 1 168"/>
              <p:cNvCxnSpPr/>
              <p:nvPr/>
            </p:nvCxnSpPr>
            <p:spPr bwMode="auto">
              <a:xfrm rot="16200000">
                <a:off x="-207373" y="2186402"/>
                <a:ext cx="973732" cy="1354"/>
              </a:xfrm>
              <a:prstGeom prst="line">
                <a:avLst/>
              </a:prstGeom>
              <a:ln w="38100">
                <a:solidFill>
                  <a:schemeClr val="tx1">
                    <a:lumMod val="65000"/>
                    <a:lumOff val="3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8154" name="Gruppo 25"/>
            <p:cNvGrpSpPr>
              <a:grpSpLocks/>
            </p:cNvGrpSpPr>
            <p:nvPr/>
          </p:nvGrpSpPr>
          <p:grpSpPr bwMode="auto">
            <a:xfrm>
              <a:off x="4308475" y="5602288"/>
              <a:ext cx="1165225" cy="612775"/>
              <a:chOff x="278816" y="1700213"/>
              <a:chExt cx="994464" cy="973732"/>
            </a:xfrm>
          </p:grpSpPr>
          <p:grpSp>
            <p:nvGrpSpPr>
              <p:cNvPr id="48167" name="Gruppo 113"/>
              <p:cNvGrpSpPr>
                <a:grpSpLocks/>
              </p:cNvGrpSpPr>
              <p:nvPr/>
            </p:nvGrpSpPr>
            <p:grpSpPr bwMode="auto">
              <a:xfrm>
                <a:off x="481118" y="1700213"/>
                <a:ext cx="792162" cy="973137"/>
                <a:chOff x="8200" y="4731969"/>
                <a:chExt cx="748844" cy="1260000"/>
              </a:xfrm>
            </p:grpSpPr>
            <p:cxnSp>
              <p:nvCxnSpPr>
                <p:cNvPr id="182" name="Connettore 1 181"/>
                <p:cNvCxnSpPr/>
                <p:nvPr/>
              </p:nvCxnSpPr>
              <p:spPr bwMode="auto">
                <a:xfrm rot="16200000">
                  <a:off x="126019" y="5361714"/>
                  <a:ext cx="1260769" cy="1280"/>
                </a:xfrm>
                <a:prstGeom prst="line">
                  <a:avLst/>
                </a:prstGeom>
                <a:ln w="38100">
                  <a:solidFill>
                    <a:schemeClr val="tx1">
                      <a:lumMod val="65000"/>
                      <a:lumOff val="3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3" name="Connettore 1 182"/>
                <p:cNvCxnSpPr/>
                <p:nvPr/>
              </p:nvCxnSpPr>
              <p:spPr bwMode="auto">
                <a:xfrm rot="16200000">
                  <a:off x="8829" y="5361073"/>
                  <a:ext cx="1260769" cy="2562"/>
                </a:xfrm>
                <a:prstGeom prst="line">
                  <a:avLst/>
                </a:prstGeom>
                <a:ln w="38100">
                  <a:solidFill>
                    <a:schemeClr val="tx1">
                      <a:lumMod val="65000"/>
                      <a:lumOff val="3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4" name="Connettore 1 183"/>
                <p:cNvCxnSpPr/>
                <p:nvPr/>
              </p:nvCxnSpPr>
              <p:spPr bwMode="auto">
                <a:xfrm rot="16200000">
                  <a:off x="-90431" y="5361714"/>
                  <a:ext cx="1260769" cy="1281"/>
                </a:xfrm>
                <a:prstGeom prst="line">
                  <a:avLst/>
                </a:prstGeom>
                <a:ln w="38100">
                  <a:solidFill>
                    <a:schemeClr val="tx1">
                      <a:lumMod val="65000"/>
                      <a:lumOff val="3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5" name="Connettore 1 184"/>
                <p:cNvCxnSpPr/>
                <p:nvPr/>
              </p:nvCxnSpPr>
              <p:spPr bwMode="auto">
                <a:xfrm rot="16200000">
                  <a:off x="-194173" y="5361714"/>
                  <a:ext cx="1260769" cy="1280"/>
                </a:xfrm>
                <a:prstGeom prst="line">
                  <a:avLst/>
                </a:prstGeom>
                <a:ln w="38100">
                  <a:solidFill>
                    <a:schemeClr val="tx1">
                      <a:lumMod val="65000"/>
                      <a:lumOff val="3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6" name="Connettore 1 185"/>
                <p:cNvCxnSpPr/>
                <p:nvPr/>
              </p:nvCxnSpPr>
              <p:spPr bwMode="auto">
                <a:xfrm rot="16200000">
                  <a:off x="-306881" y="5361714"/>
                  <a:ext cx="1260769" cy="1280"/>
                </a:xfrm>
                <a:prstGeom prst="line">
                  <a:avLst/>
                </a:prstGeom>
                <a:ln w="38100">
                  <a:solidFill>
                    <a:schemeClr val="tx1">
                      <a:lumMod val="65000"/>
                      <a:lumOff val="3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7" name="Connettore 1 186"/>
                <p:cNvCxnSpPr/>
                <p:nvPr/>
              </p:nvCxnSpPr>
              <p:spPr bwMode="auto">
                <a:xfrm rot="16200000">
                  <a:off x="-410623" y="5361714"/>
                  <a:ext cx="1260769" cy="1281"/>
                </a:xfrm>
                <a:prstGeom prst="line">
                  <a:avLst/>
                </a:prstGeom>
                <a:ln w="38100">
                  <a:solidFill>
                    <a:schemeClr val="tx1">
                      <a:lumMod val="65000"/>
                      <a:lumOff val="3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8" name="Connettore 1 187"/>
                <p:cNvCxnSpPr/>
                <p:nvPr/>
              </p:nvCxnSpPr>
              <p:spPr bwMode="auto">
                <a:xfrm rot="16200000">
                  <a:off x="-522690" y="5361073"/>
                  <a:ext cx="1260769" cy="2562"/>
                </a:xfrm>
                <a:prstGeom prst="line">
                  <a:avLst/>
                </a:prstGeom>
                <a:ln w="38100">
                  <a:solidFill>
                    <a:schemeClr val="tx1">
                      <a:lumMod val="65000"/>
                      <a:lumOff val="3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9" name="Connettore 1 188"/>
                <p:cNvCxnSpPr/>
                <p:nvPr/>
              </p:nvCxnSpPr>
              <p:spPr bwMode="auto">
                <a:xfrm rot="16200000">
                  <a:off x="-622590" y="5361073"/>
                  <a:ext cx="1260769" cy="2562"/>
                </a:xfrm>
                <a:prstGeom prst="line">
                  <a:avLst/>
                </a:prstGeom>
                <a:ln w="38100">
                  <a:solidFill>
                    <a:schemeClr val="tx1">
                      <a:lumMod val="65000"/>
                      <a:lumOff val="3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80" name="Connettore 1 179"/>
              <p:cNvCxnSpPr/>
              <p:nvPr/>
            </p:nvCxnSpPr>
            <p:spPr bwMode="auto">
              <a:xfrm rot="16200000">
                <a:off x="-102372" y="2187080"/>
                <a:ext cx="973732" cy="0"/>
              </a:xfrm>
              <a:prstGeom prst="line">
                <a:avLst/>
              </a:prstGeom>
              <a:ln w="38100">
                <a:solidFill>
                  <a:schemeClr val="tx1">
                    <a:lumMod val="65000"/>
                    <a:lumOff val="3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Connettore 1 180"/>
              <p:cNvCxnSpPr/>
              <p:nvPr/>
            </p:nvCxnSpPr>
            <p:spPr bwMode="auto">
              <a:xfrm rot="16200000">
                <a:off x="-207373" y="2186402"/>
                <a:ext cx="973732" cy="1355"/>
              </a:xfrm>
              <a:prstGeom prst="line">
                <a:avLst/>
              </a:prstGeom>
              <a:ln w="38100">
                <a:solidFill>
                  <a:schemeClr val="tx1">
                    <a:lumMod val="65000"/>
                    <a:lumOff val="3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8155" name="Gruppo 189"/>
            <p:cNvGrpSpPr>
              <a:grpSpLocks/>
            </p:cNvGrpSpPr>
            <p:nvPr/>
          </p:nvGrpSpPr>
          <p:grpSpPr bwMode="auto">
            <a:xfrm>
              <a:off x="3984625" y="5605463"/>
              <a:ext cx="238125" cy="612775"/>
              <a:chOff x="278816" y="1700209"/>
              <a:chExt cx="203565" cy="973736"/>
            </a:xfrm>
          </p:grpSpPr>
          <p:cxnSp>
            <p:nvCxnSpPr>
              <p:cNvPr id="191" name="Connettore 1 190"/>
              <p:cNvCxnSpPr/>
              <p:nvPr/>
            </p:nvCxnSpPr>
            <p:spPr bwMode="auto">
              <a:xfrm rot="16200000">
                <a:off x="-5165" y="2186399"/>
                <a:ext cx="973736" cy="1357"/>
              </a:xfrm>
              <a:prstGeom prst="line">
                <a:avLst/>
              </a:prstGeom>
              <a:ln w="38100">
                <a:solidFill>
                  <a:schemeClr val="tx1">
                    <a:lumMod val="65000"/>
                    <a:lumOff val="3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Connettore 1 191"/>
              <p:cNvCxnSpPr/>
              <p:nvPr/>
            </p:nvCxnSpPr>
            <p:spPr bwMode="auto">
              <a:xfrm rot="16200000">
                <a:off x="-102199" y="2187078"/>
                <a:ext cx="973736" cy="0"/>
              </a:xfrm>
              <a:prstGeom prst="line">
                <a:avLst/>
              </a:prstGeom>
              <a:ln w="38100">
                <a:solidFill>
                  <a:schemeClr val="tx1">
                    <a:lumMod val="65000"/>
                    <a:lumOff val="3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Connettore 1 192"/>
              <p:cNvCxnSpPr/>
              <p:nvPr/>
            </p:nvCxnSpPr>
            <p:spPr bwMode="auto">
              <a:xfrm rot="16200000">
                <a:off x="-207374" y="2186399"/>
                <a:ext cx="973736" cy="1358"/>
              </a:xfrm>
              <a:prstGeom prst="line">
                <a:avLst/>
              </a:prstGeom>
              <a:ln w="38100">
                <a:solidFill>
                  <a:schemeClr val="tx1">
                    <a:lumMod val="65000"/>
                    <a:lumOff val="3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8156" name="Gruppo 193"/>
            <p:cNvGrpSpPr>
              <a:grpSpLocks/>
            </p:cNvGrpSpPr>
            <p:nvPr/>
          </p:nvGrpSpPr>
          <p:grpSpPr bwMode="auto">
            <a:xfrm>
              <a:off x="5568950" y="5605463"/>
              <a:ext cx="123825" cy="612775"/>
              <a:chOff x="278815" y="1700210"/>
              <a:chExt cx="105854" cy="973736"/>
            </a:xfrm>
          </p:grpSpPr>
          <p:cxnSp>
            <p:nvCxnSpPr>
              <p:cNvPr id="196" name="Connettore 1 195"/>
              <p:cNvCxnSpPr/>
              <p:nvPr/>
            </p:nvCxnSpPr>
            <p:spPr bwMode="auto">
              <a:xfrm rot="16200000">
                <a:off x="-102199" y="2187079"/>
                <a:ext cx="973736" cy="0"/>
              </a:xfrm>
              <a:prstGeom prst="line">
                <a:avLst/>
              </a:prstGeom>
              <a:ln w="38100">
                <a:solidFill>
                  <a:schemeClr val="tx1">
                    <a:lumMod val="65000"/>
                    <a:lumOff val="3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Connettore 1 196"/>
              <p:cNvCxnSpPr/>
              <p:nvPr/>
            </p:nvCxnSpPr>
            <p:spPr bwMode="auto">
              <a:xfrm rot="16200000">
                <a:off x="-207375" y="2186400"/>
                <a:ext cx="973736" cy="1358"/>
              </a:xfrm>
              <a:prstGeom prst="line">
                <a:avLst/>
              </a:prstGeom>
              <a:ln w="38100">
                <a:solidFill>
                  <a:schemeClr val="tx1">
                    <a:lumMod val="65000"/>
                    <a:lumOff val="3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8157" name="Gruppo 200"/>
            <p:cNvGrpSpPr>
              <a:grpSpLocks/>
            </p:cNvGrpSpPr>
            <p:nvPr/>
          </p:nvGrpSpPr>
          <p:grpSpPr bwMode="auto">
            <a:xfrm>
              <a:off x="5803900" y="5888038"/>
              <a:ext cx="215900" cy="323850"/>
              <a:chOff x="278816" y="1700209"/>
              <a:chExt cx="203565" cy="973736"/>
            </a:xfrm>
          </p:grpSpPr>
          <p:cxnSp>
            <p:nvCxnSpPr>
              <p:cNvPr id="202" name="Connettore 1 201"/>
              <p:cNvCxnSpPr/>
              <p:nvPr/>
            </p:nvCxnSpPr>
            <p:spPr bwMode="auto">
              <a:xfrm rot="16200000">
                <a:off x="-5235" y="2186327"/>
                <a:ext cx="973736" cy="1496"/>
              </a:xfrm>
              <a:prstGeom prst="line">
                <a:avLst/>
              </a:prstGeom>
              <a:ln w="38100">
                <a:solidFill>
                  <a:schemeClr val="tx1">
                    <a:lumMod val="65000"/>
                    <a:lumOff val="3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Connettore 1 202"/>
              <p:cNvCxnSpPr/>
              <p:nvPr/>
            </p:nvCxnSpPr>
            <p:spPr bwMode="auto">
              <a:xfrm rot="16200000">
                <a:off x="-101779" y="2187077"/>
                <a:ext cx="973736" cy="0"/>
              </a:xfrm>
              <a:prstGeom prst="line">
                <a:avLst/>
              </a:prstGeom>
              <a:ln w="38100">
                <a:solidFill>
                  <a:schemeClr val="tx1">
                    <a:lumMod val="65000"/>
                    <a:lumOff val="3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Connettore 1 203"/>
              <p:cNvCxnSpPr/>
              <p:nvPr/>
            </p:nvCxnSpPr>
            <p:spPr bwMode="auto">
              <a:xfrm rot="16200000">
                <a:off x="-207303" y="2186328"/>
                <a:ext cx="973736" cy="1497"/>
              </a:xfrm>
              <a:prstGeom prst="line">
                <a:avLst/>
              </a:prstGeom>
              <a:ln w="38100">
                <a:solidFill>
                  <a:schemeClr val="tx1">
                    <a:lumMod val="65000"/>
                    <a:lumOff val="3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05" name="Connettore 1 204"/>
            <p:cNvCxnSpPr/>
            <p:nvPr/>
          </p:nvCxnSpPr>
          <p:spPr bwMode="auto">
            <a:xfrm rot="16200000">
              <a:off x="5965825" y="6061075"/>
              <a:ext cx="323850" cy="0"/>
            </a:xfrm>
            <a:prstGeom prst="line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06" name="Connettore 1 205"/>
          <p:cNvCxnSpPr/>
          <p:nvPr/>
        </p:nvCxnSpPr>
        <p:spPr bwMode="auto">
          <a:xfrm>
            <a:off x="2093913" y="4078237"/>
            <a:ext cx="8064500" cy="1588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4" name="Gruppo 25"/>
          <p:cNvGrpSpPr>
            <a:grpSpLocks/>
          </p:cNvGrpSpPr>
          <p:nvPr/>
        </p:nvGrpSpPr>
        <p:grpSpPr bwMode="auto">
          <a:xfrm>
            <a:off x="8414771" y="2412544"/>
            <a:ext cx="628651" cy="792163"/>
            <a:chOff x="278816" y="1700212"/>
            <a:chExt cx="536522" cy="973735"/>
          </a:xfrm>
        </p:grpSpPr>
        <p:grpSp>
          <p:nvGrpSpPr>
            <p:cNvPr id="117" name="Gruppo 113"/>
            <p:cNvGrpSpPr>
              <a:grpSpLocks/>
            </p:cNvGrpSpPr>
            <p:nvPr/>
          </p:nvGrpSpPr>
          <p:grpSpPr bwMode="auto">
            <a:xfrm>
              <a:off x="479335" y="1700212"/>
              <a:ext cx="336003" cy="973735"/>
              <a:chOff x="6515" y="4731967"/>
              <a:chExt cx="317630" cy="1260774"/>
            </a:xfrm>
          </p:grpSpPr>
          <p:cxnSp>
            <p:nvCxnSpPr>
              <p:cNvPr id="140" name="Connettore 1 139"/>
              <p:cNvCxnSpPr/>
              <p:nvPr/>
            </p:nvCxnSpPr>
            <p:spPr bwMode="auto">
              <a:xfrm rot="16200000">
                <a:off x="-306882" y="5361714"/>
                <a:ext cx="1260773" cy="1280"/>
              </a:xfrm>
              <a:prstGeom prst="line">
                <a:avLst/>
              </a:prstGeom>
              <a:ln w="38100">
                <a:solidFill>
                  <a:schemeClr val="tx1">
                    <a:lumMod val="65000"/>
                    <a:lumOff val="3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Connettore 1 140"/>
              <p:cNvCxnSpPr/>
              <p:nvPr/>
            </p:nvCxnSpPr>
            <p:spPr bwMode="auto">
              <a:xfrm rot="16200000">
                <a:off x="-410625" y="5361714"/>
                <a:ext cx="1260773" cy="1281"/>
              </a:xfrm>
              <a:prstGeom prst="line">
                <a:avLst/>
              </a:prstGeom>
              <a:ln w="38100">
                <a:solidFill>
                  <a:schemeClr val="tx1">
                    <a:lumMod val="65000"/>
                    <a:lumOff val="3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Connettore 1 156"/>
              <p:cNvCxnSpPr/>
              <p:nvPr/>
            </p:nvCxnSpPr>
            <p:spPr bwMode="auto">
              <a:xfrm rot="16200000">
                <a:off x="-522692" y="5361073"/>
                <a:ext cx="1260773" cy="2562"/>
              </a:xfrm>
              <a:prstGeom prst="line">
                <a:avLst/>
              </a:prstGeom>
              <a:ln w="38100">
                <a:solidFill>
                  <a:schemeClr val="tx1">
                    <a:lumMod val="65000"/>
                    <a:lumOff val="3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Connettore 1 160"/>
              <p:cNvCxnSpPr/>
              <p:nvPr/>
            </p:nvCxnSpPr>
            <p:spPr bwMode="auto">
              <a:xfrm rot="16200000">
                <a:off x="-622591" y="5361073"/>
                <a:ext cx="1260773" cy="2562"/>
              </a:xfrm>
              <a:prstGeom prst="line">
                <a:avLst/>
              </a:prstGeom>
              <a:ln w="38100">
                <a:solidFill>
                  <a:schemeClr val="tx1">
                    <a:lumMod val="65000"/>
                    <a:lumOff val="3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2" name="Connettore 1 131"/>
            <p:cNvCxnSpPr/>
            <p:nvPr/>
          </p:nvCxnSpPr>
          <p:spPr bwMode="auto">
            <a:xfrm rot="16200000">
              <a:off x="-102373" y="2187079"/>
              <a:ext cx="973734" cy="0"/>
            </a:xfrm>
            <a:prstGeom prst="line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Connettore 1 132"/>
            <p:cNvCxnSpPr/>
            <p:nvPr/>
          </p:nvCxnSpPr>
          <p:spPr bwMode="auto">
            <a:xfrm rot="16200000">
              <a:off x="-207373" y="2186401"/>
              <a:ext cx="973734" cy="1355"/>
            </a:xfrm>
            <a:prstGeom prst="line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729208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14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E05B7C55-1366-E84B-AB03-7CC42F3C2DD9}"/>
              </a:ext>
            </a:extLst>
          </p:cNvPr>
          <p:cNvSpPr/>
          <p:nvPr/>
        </p:nvSpPr>
        <p:spPr>
          <a:xfrm>
            <a:off x="-239486" y="352878"/>
            <a:ext cx="12670972" cy="59172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A5AD700-05F2-C54D-8B2E-7737F8581D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" y="369211"/>
            <a:ext cx="12141200" cy="11557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7C7D7EB2-5F4F-3748-90E2-76BEC9721B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483" y="1594756"/>
            <a:ext cx="7439035" cy="4250877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84AC745E-136E-B343-8143-676BC51CCE39}"/>
              </a:ext>
            </a:extLst>
          </p:cNvPr>
          <p:cNvSpPr/>
          <p:nvPr/>
        </p:nvSpPr>
        <p:spPr>
          <a:xfrm>
            <a:off x="6101449" y="643584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it-IT" i="1" dirty="0">
                <a:solidFill>
                  <a:schemeClr val="bg1"/>
                </a:solidFill>
                <a:latin typeface="Helvetica" pitchFamily="2" charset="0"/>
              </a:rPr>
              <a:t>Di Franco A, et al. </a:t>
            </a:r>
            <a:r>
              <a:rPr lang="it-IT" i="1" dirty="0" err="1">
                <a:solidFill>
                  <a:schemeClr val="bg1"/>
                </a:solidFill>
                <a:latin typeface="Helvetica" pitchFamily="2" charset="0"/>
              </a:rPr>
              <a:t>PLoS</a:t>
            </a:r>
            <a:r>
              <a:rPr lang="it-IT" i="1" dirty="0">
                <a:solidFill>
                  <a:schemeClr val="bg1"/>
                </a:solidFill>
                <a:latin typeface="Helvetica" pitchFamily="2" charset="0"/>
              </a:rPr>
              <a:t> ONE. 2017;12:e0185657.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2286DF88-02D1-7345-B6B0-A8ECA0A66F99}"/>
              </a:ext>
            </a:extLst>
          </p:cNvPr>
          <p:cNvSpPr/>
          <p:nvPr/>
        </p:nvSpPr>
        <p:spPr>
          <a:xfrm>
            <a:off x="2425470" y="3801839"/>
            <a:ext cx="1728000" cy="288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755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magine 20">
            <a:extLst>
              <a:ext uri="{FF2B5EF4-FFF2-40B4-BE49-F238E27FC236}">
                <a16:creationId xmlns:a16="http://schemas.microsoft.com/office/drawing/2014/main" id="{B4B19D9C-8151-0644-A0AA-25794636F7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3974" y="704963"/>
            <a:ext cx="7624052" cy="5241535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4A1945A3-7097-DC41-9E65-0655833772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82144">
            <a:off x="530923" y="2193093"/>
            <a:ext cx="4351845" cy="3146012"/>
          </a:xfrm>
          <a:prstGeom prst="rect">
            <a:avLst/>
          </a:prstGeom>
          <a:ln w="38100">
            <a:noFill/>
          </a:ln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083FF34F-1425-E648-9E9D-E01065DAEC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8036" y="6259131"/>
            <a:ext cx="2505865" cy="468386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DCE4FDC1-13D9-504D-9593-1E498CC50FB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7093"/>
          <a:stretch/>
        </p:blipFill>
        <p:spPr>
          <a:xfrm rot="689220">
            <a:off x="6343882" y="2334596"/>
            <a:ext cx="5476868" cy="2549540"/>
          </a:xfrm>
          <a:prstGeom prst="rect">
            <a:avLst/>
          </a:prstGeom>
          <a:ln w="38100">
            <a:noFill/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FAD328BE-4CD8-2542-AC1E-01B933EAE5D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094" b="20954"/>
          <a:stretch/>
        </p:blipFill>
        <p:spPr>
          <a:xfrm>
            <a:off x="4168152" y="934758"/>
            <a:ext cx="3855697" cy="5208816"/>
          </a:xfrm>
          <a:prstGeom prst="rect">
            <a:avLst/>
          </a:prstGeom>
          <a:ln w="38100">
            <a:noFill/>
          </a:ln>
        </p:spPr>
      </p:pic>
    </p:spTree>
    <p:extLst>
      <p:ext uri="{BB962C8B-B14F-4D97-AF65-F5344CB8AC3E}">
        <p14:creationId xmlns:p14="http://schemas.microsoft.com/office/powerpoint/2010/main" val="318579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25191143-6C34-FF45-8A96-75DFB9FE31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8036" y="6259131"/>
            <a:ext cx="2505865" cy="468386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B8C07101-7FE8-3B44-AC90-764B9BE25A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359" y="742252"/>
            <a:ext cx="10291283" cy="5006269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8D696B0A-910A-2E45-9D44-939D77AAB8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0348" y="995414"/>
            <a:ext cx="6011305" cy="4311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952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5"/>
          <p:cNvSpPr txBox="1">
            <a:spLocks noChangeArrowheads="1"/>
          </p:cNvSpPr>
          <p:nvPr/>
        </p:nvSpPr>
        <p:spPr bwMode="auto">
          <a:xfrm>
            <a:off x="2836863" y="3066158"/>
            <a:ext cx="65182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it-IT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Aharoni" pitchFamily="2" charset="-79"/>
              </a:rPr>
              <a:t>THANK YOU FOR </a:t>
            </a:r>
            <a:r>
              <a:rPr lang="it-IT" sz="24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Aharoni" pitchFamily="2" charset="-79"/>
              </a:rPr>
              <a:t>YOUR ATTENTION</a:t>
            </a:r>
            <a:endParaRPr lang="it-IT" sz="2400" b="1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Aharoni" pitchFamily="2" charset="-79"/>
            </a:endParaRPr>
          </a:p>
        </p:txBody>
      </p:sp>
      <p:pic>
        <p:nvPicPr>
          <p:cNvPr id="5" name="Immagine 7" descr="firma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212121"/>
              </a:clrFrom>
              <a:clrTo>
                <a:srgbClr val="212121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560"/>
          <a:stretch>
            <a:fillRect/>
          </a:stretch>
        </p:blipFill>
        <p:spPr bwMode="auto">
          <a:xfrm>
            <a:off x="7996125" y="5745459"/>
            <a:ext cx="4014901" cy="1054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7414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4" descr="http://www.lassagne.net/portfolio/storage/cache/images/000/002/brooklyn-bridge,large.jpg?136723536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" t="198" r="-115"/>
          <a:stretch/>
        </p:blipFill>
        <p:spPr bwMode="auto">
          <a:xfrm>
            <a:off x="-544" y="0"/>
            <a:ext cx="12192544" cy="812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02" name="Gruppo 6"/>
          <p:cNvGrpSpPr>
            <a:grpSpLocks/>
          </p:cNvGrpSpPr>
          <p:nvPr/>
        </p:nvGrpSpPr>
        <p:grpSpPr bwMode="auto">
          <a:xfrm>
            <a:off x="8483052" y="47625"/>
            <a:ext cx="3600450" cy="681038"/>
            <a:chOff x="94302" y="188913"/>
            <a:chExt cx="3600450" cy="681037"/>
          </a:xfrm>
        </p:grpSpPr>
        <p:sp>
          <p:nvSpPr>
            <p:cNvPr id="51206" name="CasellaDiTesto 5"/>
            <p:cNvSpPr txBox="1">
              <a:spLocks noChangeArrowheads="1"/>
            </p:cNvSpPr>
            <p:nvPr/>
          </p:nvSpPr>
          <p:spPr bwMode="auto">
            <a:xfrm>
              <a:off x="94302" y="188913"/>
              <a:ext cx="3600450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1600">
                  <a:solidFill>
                    <a:srgbClr val="B2B2B2"/>
                  </a:solidFill>
                  <a:latin typeface="Courier New" charset="0"/>
                  <a:ea typeface="Courier New" charset="0"/>
                  <a:cs typeface="Courier New" charset="0"/>
                </a:rPr>
                <a:t>           Lat:    40.70349</a:t>
              </a:r>
            </a:p>
          </p:txBody>
        </p:sp>
        <p:sp>
          <p:nvSpPr>
            <p:cNvPr id="51207" name="CasellaDiTesto 6"/>
            <p:cNvSpPr txBox="1">
              <a:spLocks noChangeArrowheads="1"/>
            </p:cNvSpPr>
            <p:nvPr/>
          </p:nvSpPr>
          <p:spPr bwMode="auto">
            <a:xfrm>
              <a:off x="94302" y="357188"/>
              <a:ext cx="360045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1600">
                  <a:solidFill>
                    <a:srgbClr val="B2B2B2"/>
                  </a:solidFill>
                  <a:latin typeface="Courier New" charset="0"/>
                  <a:ea typeface="Courier New" charset="0"/>
                  <a:cs typeface="Courier New" charset="0"/>
                </a:rPr>
                <a:t>           Long:   -73.9894</a:t>
              </a:r>
            </a:p>
          </p:txBody>
        </p:sp>
        <p:sp>
          <p:nvSpPr>
            <p:cNvPr id="51208" name="CasellaDiTesto 7"/>
            <p:cNvSpPr txBox="1">
              <a:spLocks noChangeArrowheads="1"/>
            </p:cNvSpPr>
            <p:nvPr/>
          </p:nvSpPr>
          <p:spPr bwMode="auto">
            <a:xfrm>
              <a:off x="94302" y="531813"/>
              <a:ext cx="3600450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1600">
                  <a:solidFill>
                    <a:srgbClr val="B2B2B2"/>
                  </a:solidFill>
                  <a:latin typeface="Courier New" charset="0"/>
                  <a:ea typeface="Courier New" charset="0"/>
                  <a:cs typeface="Courier New" charset="0"/>
                </a:rPr>
                <a:t>           Height: 4m</a:t>
              </a:r>
            </a:p>
          </p:txBody>
        </p:sp>
      </p:grpSp>
      <p:sp>
        <p:nvSpPr>
          <p:cNvPr id="51203" name="CasellaDiTesto 5"/>
          <p:cNvSpPr txBox="1">
            <a:spLocks noChangeArrowheads="1"/>
          </p:cNvSpPr>
          <p:nvPr/>
        </p:nvSpPr>
        <p:spPr bwMode="auto">
          <a:xfrm>
            <a:off x="170072" y="66675"/>
            <a:ext cx="189520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600">
                <a:solidFill>
                  <a:srgbClr val="B2B2B2"/>
                </a:solidFill>
                <a:latin typeface="Courier New" charset="0"/>
                <a:ea typeface="Courier New" charset="0"/>
                <a:cs typeface="Courier New" charset="0"/>
              </a:rPr>
              <a:t>Pebble</a:t>
            </a:r>
            <a:r>
              <a:rPr lang="it-IT" altLang="it-IT" sz="1600" dirty="0">
                <a:solidFill>
                  <a:srgbClr val="B2B2B2"/>
                </a:solidFill>
                <a:latin typeface="Courier New" charset="0"/>
                <a:ea typeface="Courier New" charset="0"/>
                <a:cs typeface="Courier New" charset="0"/>
              </a:rPr>
              <a:t> Beach</a:t>
            </a:r>
          </a:p>
        </p:txBody>
      </p:sp>
      <p:sp>
        <p:nvSpPr>
          <p:cNvPr id="51204" name="Rettangolo 8"/>
          <p:cNvSpPr>
            <a:spLocks noChangeArrowheads="1"/>
          </p:cNvSpPr>
          <p:nvPr/>
        </p:nvSpPr>
        <p:spPr bwMode="auto">
          <a:xfrm>
            <a:off x="174835" y="241300"/>
            <a:ext cx="17891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600">
                <a:solidFill>
                  <a:srgbClr val="B2B2B2"/>
                </a:solidFill>
                <a:latin typeface="Courier New" charset="0"/>
                <a:ea typeface="Courier New" charset="0"/>
                <a:cs typeface="Courier New" charset="0"/>
              </a:rPr>
              <a:t>Brooklyn, NYC</a:t>
            </a:r>
          </a:p>
        </p:txBody>
      </p:sp>
      <p:sp>
        <p:nvSpPr>
          <p:cNvPr id="51205" name="Rettangolo 9"/>
          <p:cNvSpPr>
            <a:spLocks noChangeArrowheads="1"/>
          </p:cNvSpPr>
          <p:nvPr/>
        </p:nvSpPr>
        <p:spPr bwMode="auto">
          <a:xfrm>
            <a:off x="181185" y="422275"/>
            <a:ext cx="17891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600">
                <a:solidFill>
                  <a:srgbClr val="B2B2B2"/>
                </a:solidFill>
                <a:latin typeface="Courier New" charset="0"/>
                <a:ea typeface="Courier New" charset="0"/>
                <a:cs typeface="Courier New" charset="0"/>
              </a:rPr>
              <a:t>NY 11201, USA</a:t>
            </a:r>
          </a:p>
        </p:txBody>
      </p:sp>
    </p:spTree>
    <p:extLst>
      <p:ext uri="{BB962C8B-B14F-4D97-AF65-F5344CB8AC3E}">
        <p14:creationId xmlns:p14="http://schemas.microsoft.com/office/powerpoint/2010/main" val="1964153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9908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tangolo 22">
            <a:extLst>
              <a:ext uri="{FF2B5EF4-FFF2-40B4-BE49-F238E27FC236}">
                <a16:creationId xmlns:a16="http://schemas.microsoft.com/office/drawing/2014/main" id="{FE20BFCB-03FC-9344-BCEF-DA331F54B1A9}"/>
              </a:ext>
            </a:extLst>
          </p:cNvPr>
          <p:cNvSpPr/>
          <p:nvPr/>
        </p:nvSpPr>
        <p:spPr>
          <a:xfrm>
            <a:off x="-188256" y="6329793"/>
            <a:ext cx="1474751" cy="540000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8" name="Rettangolo 17"/>
          <p:cNvSpPr/>
          <p:nvPr/>
        </p:nvSpPr>
        <p:spPr>
          <a:xfrm>
            <a:off x="2994212" y="6329793"/>
            <a:ext cx="9197788" cy="540000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pic>
        <p:nvPicPr>
          <p:cNvPr id="20" name="Immagine 1">
            <a:extLst>
              <a:ext uri="{FF2B5EF4-FFF2-40B4-BE49-F238E27FC236}">
                <a16:creationId xmlns:a16="http://schemas.microsoft.com/office/drawing/2014/main" id="{70F02A93-1A08-364D-AC62-139EF1C0174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47" t="6554" r="9090"/>
          <a:stretch>
            <a:fillRect/>
          </a:stretch>
        </p:blipFill>
        <p:spPr bwMode="auto">
          <a:xfrm>
            <a:off x="-669510" y="493484"/>
            <a:ext cx="5256021" cy="6971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0" y="-90634"/>
            <a:ext cx="12192000" cy="1771339"/>
          </a:xfrm>
        </p:spPr>
        <p:txBody>
          <a:bodyPr>
            <a:normAutofit/>
          </a:bodyPr>
          <a:lstStyle/>
          <a:p>
            <a:pPr algn="r"/>
            <a:r>
              <a:rPr lang="en-US" sz="2400" b="1" dirty="0">
                <a:solidFill>
                  <a:srgbClr val="C00000"/>
                </a:solidFill>
                <a:effectLst/>
              </a:rPr>
              <a:t>Impact of Non-Ischemic Fibrosis on </a:t>
            </a:r>
            <a:br>
              <a:rPr lang="en-US" sz="2400" b="1" dirty="0">
                <a:solidFill>
                  <a:srgbClr val="C00000"/>
                </a:solidFill>
                <a:effectLst/>
              </a:rPr>
            </a:br>
            <a:r>
              <a:rPr lang="en-US" sz="2400" b="1" dirty="0">
                <a:solidFill>
                  <a:srgbClr val="C00000"/>
                </a:solidFill>
                <a:effectLst/>
              </a:rPr>
              <a:t>Echo-evidenced Right Ventricular Function </a:t>
            </a:r>
            <a:br>
              <a:rPr lang="en-US" sz="2400" b="1" dirty="0">
                <a:solidFill>
                  <a:srgbClr val="C00000"/>
                </a:solidFill>
                <a:effectLst/>
              </a:rPr>
            </a:br>
            <a:r>
              <a:rPr lang="en-US" sz="2400" b="1" dirty="0">
                <a:solidFill>
                  <a:srgbClr val="C00000"/>
                </a:solidFill>
                <a:effectLst/>
              </a:rPr>
              <a:t>among Patients with Ischemic Mitral Regurgitation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120984" y="2840800"/>
            <a:ext cx="9982033" cy="596200"/>
          </a:xfrm>
          <a:ln>
            <a:noFill/>
          </a:ln>
        </p:spPr>
        <p:txBody>
          <a:bodyPr>
            <a:no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en-US" altLang="x-none" sz="2000" b="1" dirty="0">
                <a:solidFill>
                  <a:schemeClr val="tx2">
                    <a:lumMod val="25000"/>
                  </a:schemeClr>
                </a:solidFill>
                <a:effectLst/>
                <a:ea typeface="Times New Roman" charset="0"/>
                <a:cs typeface="Times New Roman" charset="0"/>
              </a:rPr>
              <a:t>di </a:t>
            </a:r>
            <a:r>
              <a:rPr lang="en-US" altLang="x-none" sz="2000" b="1" dirty="0" err="1">
                <a:solidFill>
                  <a:schemeClr val="tx2">
                    <a:lumMod val="25000"/>
                  </a:schemeClr>
                </a:solidFill>
                <a:effectLst/>
                <a:ea typeface="Times New Roman" charset="0"/>
                <a:cs typeface="Times New Roman" charset="0"/>
              </a:rPr>
              <a:t>franco</a:t>
            </a:r>
            <a:r>
              <a:rPr lang="en-US" altLang="x-none" sz="2000" b="1" dirty="0">
                <a:solidFill>
                  <a:schemeClr val="tx2">
                    <a:lumMod val="25000"/>
                  </a:schemeClr>
                </a:solidFill>
                <a:effectLst/>
                <a:ea typeface="Times New Roman" charset="0"/>
                <a:cs typeface="Times New Roman" charset="0"/>
              </a:rPr>
              <a:t> </a:t>
            </a:r>
            <a:r>
              <a:rPr lang="en-US" altLang="x-none" sz="2000" b="1" dirty="0" err="1">
                <a:solidFill>
                  <a:schemeClr val="tx2">
                    <a:lumMod val="25000"/>
                  </a:schemeClr>
                </a:solidFill>
                <a:effectLst/>
                <a:ea typeface="Times New Roman" charset="0"/>
                <a:cs typeface="Times New Roman" charset="0"/>
              </a:rPr>
              <a:t>antonino</a:t>
            </a:r>
            <a:r>
              <a:rPr lang="en-US" altLang="x-none" sz="2000" b="1" dirty="0">
                <a:solidFill>
                  <a:schemeClr val="tx2">
                    <a:lumMod val="25000"/>
                  </a:schemeClr>
                </a:solidFill>
                <a:effectLst/>
                <a:ea typeface="Times New Roman" charset="0"/>
                <a:cs typeface="Times New Roman" charset="0"/>
              </a:rPr>
              <a:t>, md</a:t>
            </a:r>
          </a:p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chemeClr val="tx2">
                    <a:lumMod val="50000"/>
                  </a:schemeClr>
                </a:solidFill>
                <a:effectLst/>
                <a:latin typeface="+mj-lt"/>
              </a:rPr>
              <a:t>postdoctoral associate in medicine - dept. of cardiology</a:t>
            </a:r>
          </a:p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chemeClr val="tx2">
                    <a:lumMod val="50000"/>
                  </a:schemeClr>
                </a:solidFill>
                <a:effectLst/>
                <a:latin typeface="+mj-lt"/>
              </a:rPr>
              <a:t>advanced cardiovascular imaging program</a:t>
            </a:r>
            <a:endParaRPr lang="en-US" sz="1800" b="1" dirty="0">
              <a:solidFill>
                <a:schemeClr val="tx2">
                  <a:lumMod val="50000"/>
                </a:schemeClr>
              </a:solidFill>
              <a:effectLst/>
              <a:latin typeface="+mj-lt"/>
            </a:endParaRPr>
          </a:p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en-US" sz="1800" b="1" dirty="0" err="1">
                <a:solidFill>
                  <a:schemeClr val="accent5">
                    <a:lumMod val="75000"/>
                  </a:schemeClr>
                </a:solidFill>
                <a:effectLst/>
                <a:latin typeface="+mj-lt"/>
              </a:rPr>
              <a:t>weill</a:t>
            </a:r>
            <a:r>
              <a:rPr lang="en-US" sz="1800" b="1" dirty="0">
                <a:solidFill>
                  <a:schemeClr val="accent5">
                    <a:lumMod val="75000"/>
                  </a:schemeClr>
                </a:solidFill>
                <a:effectLst/>
                <a:latin typeface="+mj-lt"/>
              </a:rPr>
              <a:t> </a:t>
            </a:r>
            <a:r>
              <a:rPr lang="en-US" sz="1800" b="1" dirty="0" err="1">
                <a:solidFill>
                  <a:schemeClr val="accent5">
                    <a:lumMod val="75000"/>
                  </a:schemeClr>
                </a:solidFill>
                <a:effectLst/>
                <a:latin typeface="+mj-lt"/>
              </a:rPr>
              <a:t>cornell</a:t>
            </a:r>
            <a:r>
              <a:rPr lang="en-US" sz="1800" b="1" dirty="0">
                <a:solidFill>
                  <a:schemeClr val="accent5">
                    <a:lumMod val="75000"/>
                  </a:schemeClr>
                </a:solidFill>
                <a:effectLst/>
                <a:latin typeface="+mj-lt"/>
              </a:rPr>
              <a:t> </a:t>
            </a:r>
            <a:r>
              <a:rPr lang="en-US" sz="1800" b="1" dirty="0" err="1">
                <a:solidFill>
                  <a:schemeClr val="accent5">
                    <a:lumMod val="75000"/>
                  </a:schemeClr>
                </a:solidFill>
                <a:effectLst/>
                <a:latin typeface="+mj-lt"/>
              </a:rPr>
              <a:t>medicine|new</a:t>
            </a:r>
            <a:r>
              <a:rPr lang="en-US" sz="1800" b="1" dirty="0">
                <a:solidFill>
                  <a:schemeClr val="accent5">
                    <a:lumMod val="75000"/>
                  </a:schemeClr>
                </a:solidFill>
                <a:effectLst/>
                <a:latin typeface="+mj-lt"/>
              </a:rPr>
              <a:t> </a:t>
            </a:r>
            <a:r>
              <a:rPr lang="en-US" sz="1800" b="1" dirty="0" err="1">
                <a:solidFill>
                  <a:schemeClr val="accent5">
                    <a:lumMod val="75000"/>
                  </a:schemeClr>
                </a:solidFill>
                <a:effectLst/>
                <a:latin typeface="+mj-lt"/>
              </a:rPr>
              <a:t>york-presbyterian</a:t>
            </a:r>
            <a:r>
              <a:rPr lang="en-US" sz="1800" b="1" dirty="0">
                <a:solidFill>
                  <a:schemeClr val="accent5">
                    <a:lumMod val="75000"/>
                  </a:schemeClr>
                </a:solidFill>
                <a:effectLst/>
                <a:latin typeface="+mj-lt"/>
              </a:rPr>
              <a:t> hospital</a:t>
            </a:r>
            <a:endParaRPr lang="en-US" sz="1600" dirty="0">
              <a:solidFill>
                <a:schemeClr val="accent5">
                  <a:lumMod val="75000"/>
                </a:schemeClr>
              </a:solidFill>
              <a:effectLst/>
              <a:latin typeface="+mj-lt"/>
            </a:endParaRPr>
          </a:p>
          <a:p>
            <a:pPr algn="r"/>
            <a:endParaRPr lang="en-US" sz="1800" dirty="0">
              <a:solidFill>
                <a:schemeClr val="tx1"/>
              </a:solidFill>
              <a:effectLst/>
            </a:endParaRPr>
          </a:p>
        </p:txBody>
      </p:sp>
      <p:cxnSp>
        <p:nvCxnSpPr>
          <p:cNvPr id="5" name="Connettore 1 4"/>
          <p:cNvCxnSpPr/>
          <p:nvPr/>
        </p:nvCxnSpPr>
        <p:spPr>
          <a:xfrm>
            <a:off x="3620528" y="1681592"/>
            <a:ext cx="8460000" cy="13627"/>
          </a:xfrm>
          <a:prstGeom prst="line">
            <a:avLst/>
          </a:prstGeom>
          <a:ln>
            <a:solidFill>
              <a:schemeClr val="tx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ottotitolo 2"/>
          <p:cNvSpPr txBox="1">
            <a:spLocks/>
          </p:cNvSpPr>
          <p:nvPr/>
        </p:nvSpPr>
        <p:spPr>
          <a:xfrm>
            <a:off x="9671817" y="4362499"/>
            <a:ext cx="2398765" cy="38349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2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8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6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4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4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it-IT" altLang="x-none" sz="1400" dirty="0">
                <a:solidFill>
                  <a:schemeClr val="tx2">
                    <a:lumMod val="25000"/>
                  </a:schemeClr>
                </a:solidFill>
                <a:effectLst/>
                <a:ea typeface="Times New Roman" charset="0"/>
                <a:cs typeface="Times New Roman" charset="0"/>
              </a:rPr>
              <a:t>DISCLOSURES: NONE</a:t>
            </a:r>
            <a:endParaRPr lang="en-US" altLang="x-none" sz="1400" dirty="0">
              <a:solidFill>
                <a:schemeClr val="tx2">
                  <a:lumMod val="25000"/>
                </a:schemeClr>
              </a:solidFill>
              <a:effectLst/>
            </a:endParaRPr>
          </a:p>
          <a:p>
            <a:pPr algn="r"/>
            <a:endParaRPr lang="en-US" sz="1400" dirty="0">
              <a:solidFill>
                <a:schemeClr val="tx2">
                  <a:lumMod val="25000"/>
                </a:schemeClr>
              </a:solidFill>
              <a:effectLst/>
            </a:endParaRPr>
          </a:p>
        </p:txBody>
      </p:sp>
      <p:grpSp>
        <p:nvGrpSpPr>
          <p:cNvPr id="6" name="Gruppo 14"/>
          <p:cNvGrpSpPr>
            <a:grpSpLocks noChangeAspect="1"/>
          </p:cNvGrpSpPr>
          <p:nvPr/>
        </p:nvGrpSpPr>
        <p:grpSpPr bwMode="auto">
          <a:xfrm>
            <a:off x="10486275" y="6418498"/>
            <a:ext cx="1481396" cy="396000"/>
            <a:chOff x="6800480" y="1296056"/>
            <a:chExt cx="2276959" cy="620776"/>
          </a:xfrm>
        </p:grpSpPr>
        <p:pic>
          <p:nvPicPr>
            <p:cNvPr id="7" name="Picture 10" descr="http://images.med.cornell.edu/body/dean/2015/10_02_15logolg.jp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531"/>
            <a:stretch>
              <a:fillRect/>
            </a:stretch>
          </p:blipFill>
          <p:spPr bwMode="auto">
            <a:xfrm>
              <a:off x="7433540" y="1311920"/>
              <a:ext cx="1643899" cy="5184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4" descr="http://images.med.cornell.edu/body/dean/2015/10_02_15logolg.jpg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800" b="58078"/>
            <a:stretch>
              <a:fillRect/>
            </a:stretch>
          </p:blipFill>
          <p:spPr bwMode="auto">
            <a:xfrm>
              <a:off x="6800480" y="1296056"/>
              <a:ext cx="620776" cy="620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Rettangolo 8">
            <a:extLst>
              <a:ext uri="{FF2B5EF4-FFF2-40B4-BE49-F238E27FC236}">
                <a16:creationId xmlns:a16="http://schemas.microsoft.com/office/drawing/2014/main" id="{39666FAC-B26C-694E-A689-ADB34E7FAD08}"/>
              </a:ext>
            </a:extLst>
          </p:cNvPr>
          <p:cNvSpPr/>
          <p:nvPr/>
        </p:nvSpPr>
        <p:spPr>
          <a:xfrm>
            <a:off x="5999704" y="4957245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1200" dirty="0">
                <a:solidFill>
                  <a:schemeClr val="tx2">
                    <a:lumMod val="25000"/>
                  </a:schemeClr>
                </a:solidFill>
              </a:rPr>
              <a:t>525 East 68</a:t>
            </a:r>
            <a:r>
              <a:rPr lang="en-US" sz="1200" baseline="30000" dirty="0">
                <a:solidFill>
                  <a:schemeClr val="tx2">
                    <a:lumMod val="25000"/>
                  </a:schemeClr>
                </a:solidFill>
              </a:rPr>
              <a:t>th</a:t>
            </a:r>
            <a:r>
              <a:rPr lang="en-US" sz="1200" dirty="0">
                <a:solidFill>
                  <a:schemeClr val="tx2">
                    <a:lumMod val="25000"/>
                  </a:schemeClr>
                </a:solidFill>
              </a:rPr>
              <a:t> Street</a:t>
            </a:r>
            <a:endParaRPr lang="it-IT" sz="1200" dirty="0">
              <a:solidFill>
                <a:schemeClr val="tx2">
                  <a:lumMod val="25000"/>
                </a:schemeClr>
              </a:solidFill>
            </a:endParaRPr>
          </a:p>
          <a:p>
            <a:pPr algn="r"/>
            <a:r>
              <a:rPr lang="en-US" sz="1200" dirty="0">
                <a:solidFill>
                  <a:schemeClr val="tx2">
                    <a:lumMod val="25000"/>
                  </a:schemeClr>
                </a:solidFill>
              </a:rPr>
              <a:t>New York, NY 10021</a:t>
            </a:r>
            <a:endParaRPr lang="it-IT" sz="1200" dirty="0">
              <a:solidFill>
                <a:schemeClr val="tx2">
                  <a:lumMod val="25000"/>
                </a:schemeClr>
              </a:solidFill>
            </a:endParaRPr>
          </a:p>
          <a:p>
            <a:pPr algn="r"/>
            <a:r>
              <a:rPr lang="fr-FR" sz="1200" dirty="0">
                <a:solidFill>
                  <a:schemeClr val="tx2">
                    <a:lumMod val="25000"/>
                  </a:schemeClr>
                </a:solidFill>
              </a:rPr>
              <a:t>Phone: (646) 962-4733, </a:t>
            </a:r>
          </a:p>
          <a:p>
            <a:pPr algn="r"/>
            <a:r>
              <a:rPr lang="fr-FR" sz="1200" dirty="0">
                <a:solidFill>
                  <a:schemeClr val="tx2">
                    <a:lumMod val="25000"/>
                  </a:schemeClr>
                </a:solidFill>
              </a:rPr>
              <a:t>Fax: (212) 746-8561</a:t>
            </a:r>
            <a:endParaRPr lang="it-IT" sz="1200" dirty="0">
              <a:solidFill>
                <a:schemeClr val="tx2">
                  <a:lumMod val="25000"/>
                </a:schemeClr>
              </a:solidFill>
            </a:endParaRPr>
          </a:p>
          <a:p>
            <a:pPr algn="r"/>
            <a:r>
              <a:rPr lang="fr-FR" sz="1200" u="sng" dirty="0">
                <a:solidFill>
                  <a:schemeClr val="tx2">
                    <a:lumMod val="25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and2052@med.cornell.edu</a:t>
            </a:r>
            <a:endParaRPr lang="it-IT" sz="1200" dirty="0">
              <a:solidFill>
                <a:schemeClr val="tx2">
                  <a:lumMod val="25000"/>
                </a:schemeClr>
              </a:solidFill>
            </a:endParaRPr>
          </a:p>
        </p:txBody>
      </p:sp>
      <p:cxnSp>
        <p:nvCxnSpPr>
          <p:cNvPr id="22" name="Connettore 1 21">
            <a:extLst>
              <a:ext uri="{FF2B5EF4-FFF2-40B4-BE49-F238E27FC236}">
                <a16:creationId xmlns:a16="http://schemas.microsoft.com/office/drawing/2014/main" id="{DD8559C4-1320-3F41-A58E-762D2A48B7E6}"/>
              </a:ext>
            </a:extLst>
          </p:cNvPr>
          <p:cNvCxnSpPr/>
          <p:nvPr/>
        </p:nvCxnSpPr>
        <p:spPr>
          <a:xfrm>
            <a:off x="3620528" y="474115"/>
            <a:ext cx="8460000" cy="13627"/>
          </a:xfrm>
          <a:prstGeom prst="line">
            <a:avLst/>
          </a:prstGeom>
          <a:ln>
            <a:solidFill>
              <a:schemeClr val="tx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868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ico 3"/>
          <p:cNvGraphicFramePr/>
          <p:nvPr>
            <p:extLst>
              <p:ext uri="{D42A27DB-BD31-4B8C-83A1-F6EECF244321}">
                <p14:modId xmlns:p14="http://schemas.microsoft.com/office/powerpoint/2010/main" val="190875128"/>
              </p:ext>
            </p:extLst>
          </p:nvPr>
        </p:nvGraphicFramePr>
        <p:xfrm>
          <a:off x="965196" y="2670043"/>
          <a:ext cx="4622799" cy="3225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afico 4"/>
          <p:cNvGraphicFramePr/>
          <p:nvPr>
            <p:extLst>
              <p:ext uri="{D42A27DB-BD31-4B8C-83A1-F6EECF244321}">
                <p14:modId xmlns:p14="http://schemas.microsoft.com/office/powerpoint/2010/main" val="1845191325"/>
              </p:ext>
            </p:extLst>
          </p:nvPr>
        </p:nvGraphicFramePr>
        <p:xfrm>
          <a:off x="6485452" y="2670043"/>
          <a:ext cx="4622799" cy="3225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CasellaDiTesto 7"/>
          <p:cNvSpPr txBox="1"/>
          <p:nvPr/>
        </p:nvSpPr>
        <p:spPr>
          <a:xfrm>
            <a:off x="1815650" y="2776048"/>
            <a:ext cx="10920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ea typeface="Arial" charset="0"/>
                <a:cs typeface="Arial" charset="0"/>
              </a:rPr>
              <a:t>r</a:t>
            </a:r>
            <a:r>
              <a:rPr lang="en-US" sz="1600" b="1">
                <a:ea typeface="Arial" charset="0"/>
                <a:cs typeface="Arial" charset="0"/>
              </a:rPr>
              <a:t>= 0.70 </a:t>
            </a:r>
            <a:endParaRPr lang="en-US" sz="1600" b="1" dirty="0">
              <a:ea typeface="Arial" charset="0"/>
              <a:cs typeface="Arial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1484089" y="2989375"/>
            <a:ext cx="14643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ea typeface="Arial" charset="0"/>
                <a:cs typeface="Arial" charset="0"/>
              </a:rPr>
              <a:t>p&lt; 0.001 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7330959" y="2782252"/>
            <a:ext cx="10680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ea typeface="Arial" charset="0"/>
                <a:cs typeface="Arial" charset="0"/>
              </a:rPr>
              <a:t>r= 0.51 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7190121" y="2996644"/>
            <a:ext cx="12660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ea typeface="Arial" charset="0"/>
                <a:cs typeface="Arial" charset="0"/>
              </a:rPr>
              <a:t>p&lt; 0.001 </a:t>
            </a:r>
          </a:p>
        </p:txBody>
      </p:sp>
      <p:cxnSp>
        <p:nvCxnSpPr>
          <p:cNvPr id="19" name="Connettore 1 18"/>
          <p:cNvCxnSpPr/>
          <p:nvPr/>
        </p:nvCxnSpPr>
        <p:spPr>
          <a:xfrm>
            <a:off x="6100178" y="2684900"/>
            <a:ext cx="0" cy="3060000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/>
          <p:cNvSpPr txBox="1"/>
          <p:nvPr/>
        </p:nvSpPr>
        <p:spPr>
          <a:xfrm rot="16200000">
            <a:off x="-1294741" y="4991779"/>
            <a:ext cx="31915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/>
              <a:t>BACK-UP SLIDES</a:t>
            </a:r>
          </a:p>
        </p:txBody>
      </p:sp>
      <p:cxnSp>
        <p:nvCxnSpPr>
          <p:cNvPr id="10" name="Connettore 1 9"/>
          <p:cNvCxnSpPr/>
          <p:nvPr/>
        </p:nvCxnSpPr>
        <p:spPr>
          <a:xfrm>
            <a:off x="210000" y="777240"/>
            <a:ext cx="11772000" cy="0"/>
          </a:xfrm>
          <a:prstGeom prst="line">
            <a:avLst/>
          </a:prstGeom>
          <a:ln w="38100"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olo 1"/>
          <p:cNvSpPr>
            <a:spLocks noGrp="1"/>
          </p:cNvSpPr>
          <p:nvPr>
            <p:ph type="title"/>
          </p:nvPr>
        </p:nvSpPr>
        <p:spPr>
          <a:xfrm>
            <a:off x="127623" y="112647"/>
            <a:ext cx="3211926" cy="742122"/>
          </a:xfrm>
        </p:spPr>
        <p:txBody>
          <a:bodyPr/>
          <a:lstStyle/>
          <a:p>
            <a:r>
              <a:rPr lang="en-US" b="1" dirty="0">
                <a:solidFill>
                  <a:schemeClr val="accent4"/>
                </a:solidFill>
              </a:rPr>
              <a:t>RESULTS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1112520" y="1095539"/>
            <a:ext cx="99669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CORRELATIONS BETWEEN RV REGIONAL STRAIN INIDICES AND CMR-RVEF</a:t>
            </a:r>
          </a:p>
        </p:txBody>
      </p:sp>
    </p:spTree>
    <p:extLst>
      <p:ext uri="{BB962C8B-B14F-4D97-AF65-F5344CB8AC3E}">
        <p14:creationId xmlns:p14="http://schemas.microsoft.com/office/powerpoint/2010/main" val="23378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1 3"/>
          <p:cNvCxnSpPr/>
          <p:nvPr/>
        </p:nvCxnSpPr>
        <p:spPr>
          <a:xfrm>
            <a:off x="210000" y="777240"/>
            <a:ext cx="11772000" cy="0"/>
          </a:xfrm>
          <a:prstGeom prst="line">
            <a:avLst/>
          </a:prstGeom>
          <a:ln w="38100"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127623" y="112647"/>
            <a:ext cx="3211926" cy="742122"/>
          </a:xfrm>
        </p:spPr>
        <p:txBody>
          <a:bodyPr/>
          <a:lstStyle/>
          <a:p>
            <a:r>
              <a:rPr lang="en-US" b="1" dirty="0">
                <a:solidFill>
                  <a:schemeClr val="accent4"/>
                </a:solidFill>
              </a:rPr>
              <a:t>RESULTS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4201771" y="1765478"/>
            <a:ext cx="7595735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endParaRPr lang="en-US" sz="2400" b="1" dirty="0"/>
          </a:p>
          <a:p>
            <a:pPr marL="457200" indent="-457200">
              <a:buFont typeface="Arial" charset="0"/>
              <a:buChar char="•"/>
            </a:pPr>
            <a:r>
              <a:rPr lang="en-US" sz="2400" b="1" dirty="0">
                <a:solidFill>
                  <a:schemeClr val="tx1">
                    <a:lumMod val="95000"/>
                  </a:schemeClr>
                </a:solidFill>
              </a:rPr>
              <a:t>In multivariate analysis,</a:t>
            </a:r>
            <a:r>
              <a:rPr lang="en-US" sz="2400" b="1" dirty="0">
                <a:solidFill>
                  <a:srgbClr val="FFC000"/>
                </a:solidFill>
              </a:rPr>
              <a:t> </a:t>
            </a:r>
            <a:r>
              <a:rPr lang="en-US" sz="2400" b="1" u="sng" dirty="0">
                <a:solidFill>
                  <a:srgbClr val="D5FC79"/>
                </a:solidFill>
              </a:rPr>
              <a:t>RV-Free Wall LS was </a:t>
            </a:r>
            <a:r>
              <a:rPr lang="en-US" sz="2400" b="1" u="sng" dirty="0">
                <a:solidFill>
                  <a:srgbClr val="FFC000"/>
                </a:solidFill>
              </a:rPr>
              <a:t>associated with NIF</a:t>
            </a:r>
            <a:r>
              <a:rPr lang="en-US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en-US" b="1" dirty="0"/>
              <a:t>(regression coefficient 1.22 per % strain point [CI 1.09-1.36]; p&lt;0.001) </a:t>
            </a:r>
            <a:r>
              <a:rPr lang="en-US" sz="2400" b="1" dirty="0">
                <a:solidFill>
                  <a:srgbClr val="FF7E79"/>
                </a:solidFill>
              </a:rPr>
              <a:t>after controlling for MR severity</a:t>
            </a:r>
            <a:r>
              <a:rPr lang="en-US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en-US" b="1" dirty="0">
                <a:solidFill>
                  <a:schemeClr val="tx2"/>
                </a:solidFill>
              </a:rPr>
              <a:t>(p= 0.49)</a:t>
            </a:r>
          </a:p>
          <a:p>
            <a:pPr marL="457200" indent="-457200">
              <a:buFont typeface="Arial" charset="0"/>
              <a:buChar char="•"/>
            </a:pPr>
            <a:endParaRPr lang="it-IT" sz="2400" b="1" dirty="0"/>
          </a:p>
          <a:p>
            <a:pPr marL="457200" indent="-457200">
              <a:buFont typeface="Arial" charset="0"/>
              <a:buChar char="•"/>
            </a:pPr>
            <a:r>
              <a:rPr lang="en-US" sz="2400" b="1" dirty="0">
                <a:solidFill>
                  <a:srgbClr val="D5FC79"/>
                </a:solidFill>
              </a:rPr>
              <a:t>Substitution of RV-Septum LS in the model yielded similar magnitude of association</a:t>
            </a:r>
            <a:r>
              <a:rPr lang="en-US" sz="2400" b="1" dirty="0"/>
              <a:t> </a:t>
            </a:r>
            <a:r>
              <a:rPr lang="en-US" b="1" dirty="0"/>
              <a:t>(regression coefficient 1.12 [CI 1.02-1.22]; p=0.01)</a:t>
            </a:r>
            <a:endParaRPr lang="en-US" sz="2400" b="1" dirty="0"/>
          </a:p>
          <a:p>
            <a:pPr marL="457200" indent="-457200">
              <a:buFont typeface="Arial" charset="0"/>
              <a:buChar char="•"/>
            </a:pPr>
            <a:endParaRPr lang="it-IT" sz="2000" b="1" dirty="0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6" t="44" r="7975" b="9582"/>
          <a:stretch/>
        </p:blipFill>
        <p:spPr>
          <a:xfrm>
            <a:off x="948193" y="3946507"/>
            <a:ext cx="2411236" cy="244593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3" name="murphy_NF4tK6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6074" y="1285011"/>
            <a:ext cx="3035474" cy="2311112"/>
          </a:xfrm>
          <a:prstGeom prst="rect">
            <a:avLst/>
          </a:prstGeom>
          <a:ln w="38100">
            <a:solidFill>
              <a:schemeClr val="tx1">
                <a:lumMod val="85000"/>
              </a:schemeClr>
            </a:solidFill>
          </a:ln>
        </p:spPr>
      </p:pic>
      <p:sp>
        <p:nvSpPr>
          <p:cNvPr id="14" name="Freccia destra 13"/>
          <p:cNvSpPr/>
          <p:nvPr/>
        </p:nvSpPr>
        <p:spPr>
          <a:xfrm rot="12928811">
            <a:off x="2108911" y="5137831"/>
            <a:ext cx="357874" cy="216712"/>
          </a:xfrm>
          <a:prstGeom prst="rightArrow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3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78363891-F604-F442-8CFF-8E15F23204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6312" y="1362472"/>
            <a:ext cx="6059377" cy="4133056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AB53E2D0-7645-BE41-BF0A-DF0BA8B9B9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290" b="38833"/>
          <a:stretch/>
        </p:blipFill>
        <p:spPr>
          <a:xfrm>
            <a:off x="7799300" y="1362637"/>
            <a:ext cx="1315458" cy="2528051"/>
          </a:xfrm>
          <a:prstGeom prst="rect">
            <a:avLst/>
          </a:prstGeom>
          <a:ln w="76200">
            <a:solidFill>
              <a:srgbClr val="FFC00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AD5BE30F-68E4-8748-97BB-9CA483FDBB01}"/>
              </a:ext>
            </a:extLst>
          </p:cNvPr>
          <p:cNvSpPr txBox="1"/>
          <p:nvPr/>
        </p:nvSpPr>
        <p:spPr>
          <a:xfrm>
            <a:off x="1559859" y="251013"/>
            <a:ext cx="90722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A BRIEF TEST</a:t>
            </a:r>
          </a:p>
          <a:p>
            <a:pPr algn="ctr"/>
            <a:r>
              <a:rPr lang="en-US" sz="2400" dirty="0"/>
              <a:t>∼100% of men did not notice a gorilla is in the picture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B26C62D-A11B-8B40-A4F6-5D312E75730D}"/>
              </a:ext>
            </a:extLst>
          </p:cNvPr>
          <p:cNvSpPr txBox="1"/>
          <p:nvPr/>
        </p:nvSpPr>
        <p:spPr>
          <a:xfrm>
            <a:off x="1559859" y="5827711"/>
            <a:ext cx="90722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C000"/>
                </a:solidFill>
              </a:rPr>
              <a:t>IT IS ALL ABOUT YOUR FOCUS</a:t>
            </a:r>
          </a:p>
        </p:txBody>
      </p:sp>
    </p:spTree>
    <p:extLst>
      <p:ext uri="{BB962C8B-B14F-4D97-AF65-F5344CB8AC3E}">
        <p14:creationId xmlns:p14="http://schemas.microsoft.com/office/powerpoint/2010/main" val="281749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Grafico 22"/>
          <p:cNvGraphicFramePr/>
          <p:nvPr>
            <p:extLst>
              <p:ext uri="{D42A27DB-BD31-4B8C-83A1-F6EECF244321}">
                <p14:modId xmlns:p14="http://schemas.microsoft.com/office/powerpoint/2010/main" val="593795053"/>
              </p:ext>
            </p:extLst>
          </p:nvPr>
        </p:nvGraphicFramePr>
        <p:xfrm>
          <a:off x="1829510" y="4079180"/>
          <a:ext cx="3703783" cy="27115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4" name="Grafico 23"/>
          <p:cNvGraphicFramePr/>
          <p:nvPr>
            <p:extLst>
              <p:ext uri="{D42A27DB-BD31-4B8C-83A1-F6EECF244321}">
                <p14:modId xmlns:p14="http://schemas.microsoft.com/office/powerpoint/2010/main" val="556948162"/>
              </p:ext>
            </p:extLst>
          </p:nvPr>
        </p:nvGraphicFramePr>
        <p:xfrm>
          <a:off x="6492064" y="4048247"/>
          <a:ext cx="3870042" cy="27733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5" name="CasellaDiTesto 24"/>
          <p:cNvSpPr txBox="1"/>
          <p:nvPr/>
        </p:nvSpPr>
        <p:spPr>
          <a:xfrm>
            <a:off x="3635192" y="4296209"/>
            <a:ext cx="1249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p&lt; </a:t>
            </a:r>
            <a:r>
              <a:rPr lang="en-US" b="1" dirty="0"/>
              <a:t>0.001</a:t>
            </a:r>
          </a:p>
        </p:txBody>
      </p:sp>
      <p:sp>
        <p:nvSpPr>
          <p:cNvPr id="26" name="CasellaDiTesto 25"/>
          <p:cNvSpPr txBox="1"/>
          <p:nvPr/>
        </p:nvSpPr>
        <p:spPr>
          <a:xfrm>
            <a:off x="8362865" y="4310397"/>
            <a:ext cx="1249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p= 0.008</a:t>
            </a:r>
          </a:p>
        </p:txBody>
      </p:sp>
      <p:graphicFrame>
        <p:nvGraphicFramePr>
          <p:cNvPr id="15" name="Grafico 14"/>
          <p:cNvGraphicFramePr/>
          <p:nvPr>
            <p:extLst>
              <p:ext uri="{D42A27DB-BD31-4B8C-83A1-F6EECF244321}">
                <p14:modId xmlns:p14="http://schemas.microsoft.com/office/powerpoint/2010/main" val="1548238298"/>
              </p:ext>
            </p:extLst>
          </p:nvPr>
        </p:nvGraphicFramePr>
        <p:xfrm>
          <a:off x="1829510" y="1017474"/>
          <a:ext cx="3703783" cy="27115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6" name="Grafico 15"/>
          <p:cNvGraphicFramePr/>
          <p:nvPr>
            <p:extLst>
              <p:ext uri="{D42A27DB-BD31-4B8C-83A1-F6EECF244321}">
                <p14:modId xmlns:p14="http://schemas.microsoft.com/office/powerpoint/2010/main" val="181723787"/>
              </p:ext>
            </p:extLst>
          </p:nvPr>
        </p:nvGraphicFramePr>
        <p:xfrm>
          <a:off x="6492064" y="1032058"/>
          <a:ext cx="3870042" cy="27733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7" name="CasellaDiTesto 16"/>
          <p:cNvSpPr txBox="1"/>
          <p:nvPr/>
        </p:nvSpPr>
        <p:spPr>
          <a:xfrm>
            <a:off x="3591647" y="1215549"/>
            <a:ext cx="1249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p&lt; </a:t>
            </a:r>
            <a:r>
              <a:rPr lang="en-US" b="1" dirty="0"/>
              <a:t>0.001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8368305" y="1229737"/>
            <a:ext cx="1249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p= 0.001</a:t>
            </a:r>
          </a:p>
        </p:txBody>
      </p:sp>
      <p:cxnSp>
        <p:nvCxnSpPr>
          <p:cNvPr id="22" name="Connettore 1 21"/>
          <p:cNvCxnSpPr/>
          <p:nvPr/>
        </p:nvCxnSpPr>
        <p:spPr>
          <a:xfrm>
            <a:off x="6100178" y="921410"/>
            <a:ext cx="0" cy="2772000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rot="5400000">
            <a:off x="6237581" y="-1137459"/>
            <a:ext cx="0" cy="10080000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asellaDiTesto 29"/>
          <p:cNvSpPr txBox="1"/>
          <p:nvPr/>
        </p:nvSpPr>
        <p:spPr>
          <a:xfrm rot="16200000">
            <a:off x="-1294741" y="4991779"/>
            <a:ext cx="31915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/>
              <a:t>BACK-UP SLIDES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768532" y="132147"/>
            <a:ext cx="106549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REGIONAL STRAIN ECHO INDICES OF RV FUNCTION</a:t>
            </a:r>
          </a:p>
        </p:txBody>
      </p:sp>
      <p:cxnSp>
        <p:nvCxnSpPr>
          <p:cNvPr id="19" name="Connettore 1 18"/>
          <p:cNvCxnSpPr/>
          <p:nvPr/>
        </p:nvCxnSpPr>
        <p:spPr>
          <a:xfrm>
            <a:off x="6100178" y="4086000"/>
            <a:ext cx="0" cy="2664000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489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778565" y="1974717"/>
            <a:ext cx="1063487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800" b="1" dirty="0">
                <a:solidFill>
                  <a:srgbClr val="73FDD6"/>
                </a:solidFill>
              </a:rPr>
              <a:t>RV</a:t>
            </a:r>
            <a:r>
              <a:rPr lang="en-US" sz="2800" b="1" baseline="-25000" dirty="0">
                <a:solidFill>
                  <a:srgbClr val="73FDD6"/>
                </a:solidFill>
              </a:rPr>
              <a:t>DYS</a:t>
            </a:r>
            <a:r>
              <a:rPr lang="en-US" sz="2800" b="1" dirty="0"/>
              <a:t> in patients with </a:t>
            </a:r>
            <a:r>
              <a:rPr lang="en-US" sz="2800" b="1" dirty="0" err="1"/>
              <a:t>iMR</a:t>
            </a:r>
            <a:r>
              <a:rPr lang="en-US" sz="2800" b="1" dirty="0"/>
              <a:t> is commonly </a:t>
            </a:r>
            <a:r>
              <a:rPr lang="en-US" sz="2800" b="1" dirty="0">
                <a:solidFill>
                  <a:srgbClr val="FFC000"/>
                </a:solidFill>
              </a:rPr>
              <a:t>accompanied by NIF </a:t>
            </a:r>
            <a:r>
              <a:rPr lang="en-US" sz="2800" b="1" dirty="0">
                <a:solidFill>
                  <a:schemeClr val="tx2"/>
                </a:solidFill>
              </a:rPr>
              <a:t>and</a:t>
            </a:r>
            <a:r>
              <a:rPr lang="en-US" sz="2800" b="1" dirty="0">
                <a:solidFill>
                  <a:srgbClr val="FFC000"/>
                </a:solidFill>
              </a:rPr>
              <a:t> </a:t>
            </a:r>
            <a:r>
              <a:rPr lang="en-US" sz="2800" b="1" dirty="0">
                <a:solidFill>
                  <a:schemeClr val="tx2"/>
                </a:solidFill>
              </a:rPr>
              <a:t>best correlated with echo strain</a:t>
            </a:r>
          </a:p>
          <a:p>
            <a:pPr marL="457200" indent="-457200">
              <a:buFont typeface="Arial" charset="0"/>
              <a:buChar char="•"/>
            </a:pPr>
            <a:endParaRPr lang="en-US" sz="2800" b="1" dirty="0"/>
          </a:p>
          <a:p>
            <a:pPr marL="457200" indent="-457200">
              <a:buFont typeface="Arial" charset="0"/>
              <a:buChar char="•"/>
            </a:pPr>
            <a:endParaRPr lang="en-US" sz="2800" b="1" dirty="0"/>
          </a:p>
          <a:p>
            <a:pPr marL="457200" indent="-457200">
              <a:buFont typeface="Arial" charset="0"/>
              <a:buChar char="•"/>
            </a:pPr>
            <a:r>
              <a:rPr lang="en-US" sz="2800" b="1" dirty="0">
                <a:solidFill>
                  <a:srgbClr val="FFC000"/>
                </a:solidFill>
              </a:rPr>
              <a:t>NIF is paralleled by reduced regional and global            RV longitudinal strain </a:t>
            </a:r>
            <a:r>
              <a:rPr lang="en-US" sz="2800" b="1" dirty="0"/>
              <a:t>suggesting that localized tissue changes on CMR are a marker of global impairments in RV performance</a:t>
            </a:r>
            <a:endParaRPr lang="it-IT" sz="2800" b="1" dirty="0"/>
          </a:p>
        </p:txBody>
      </p:sp>
      <p:cxnSp>
        <p:nvCxnSpPr>
          <p:cNvPr id="5" name="Connettore 1 4"/>
          <p:cNvCxnSpPr/>
          <p:nvPr/>
        </p:nvCxnSpPr>
        <p:spPr>
          <a:xfrm>
            <a:off x="210000" y="777240"/>
            <a:ext cx="11772000" cy="0"/>
          </a:xfrm>
          <a:prstGeom prst="line">
            <a:avLst/>
          </a:prstGeom>
          <a:ln w="38100"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olo 1"/>
          <p:cNvSpPr>
            <a:spLocks noGrp="1"/>
          </p:cNvSpPr>
          <p:nvPr>
            <p:ph type="title"/>
          </p:nvPr>
        </p:nvSpPr>
        <p:spPr>
          <a:xfrm>
            <a:off x="127623" y="112647"/>
            <a:ext cx="3211926" cy="742122"/>
          </a:xfrm>
        </p:spPr>
        <p:txBody>
          <a:bodyPr/>
          <a:lstStyle/>
          <a:p>
            <a:r>
              <a:rPr lang="en-US" b="1" dirty="0">
                <a:solidFill>
                  <a:schemeClr val="accent4"/>
                </a:solidFill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1417468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1 3"/>
          <p:cNvCxnSpPr/>
          <p:nvPr/>
        </p:nvCxnSpPr>
        <p:spPr>
          <a:xfrm>
            <a:off x="210000" y="777240"/>
            <a:ext cx="11772000" cy="0"/>
          </a:xfrm>
          <a:prstGeom prst="line">
            <a:avLst/>
          </a:prstGeom>
          <a:ln w="38100"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127623" y="112647"/>
            <a:ext cx="3211926" cy="742122"/>
          </a:xfrm>
        </p:spPr>
        <p:txBody>
          <a:bodyPr/>
          <a:lstStyle/>
          <a:p>
            <a:r>
              <a:rPr lang="en-US" b="1" dirty="0">
                <a:solidFill>
                  <a:schemeClr val="accent4"/>
                </a:solidFill>
              </a:rPr>
              <a:t>METHODS</a:t>
            </a:r>
          </a:p>
        </p:txBody>
      </p:sp>
      <p:sp>
        <p:nvSpPr>
          <p:cNvPr id="6" name="Segnaposto contenuto 2"/>
          <p:cNvSpPr>
            <a:spLocks noGrp="1"/>
          </p:cNvSpPr>
          <p:nvPr>
            <p:ph idx="1"/>
          </p:nvPr>
        </p:nvSpPr>
        <p:spPr>
          <a:xfrm>
            <a:off x="109334" y="2137509"/>
            <a:ext cx="5953387" cy="4003637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en-US" sz="1800" b="1" dirty="0">
                <a:effectLst/>
              </a:rPr>
              <a:t>Commercial ultrasound equipment employed </a:t>
            </a:r>
          </a:p>
          <a:p>
            <a:pPr marL="635000" indent="0">
              <a:spcAft>
                <a:spcPts val="0"/>
              </a:spcAft>
              <a:buNone/>
            </a:pPr>
            <a:r>
              <a:rPr lang="en-US" sz="1800" b="1" dirty="0">
                <a:effectLst/>
              </a:rPr>
              <a:t>(Philips i33)</a:t>
            </a:r>
          </a:p>
          <a:p>
            <a:pPr>
              <a:spcAft>
                <a:spcPts val="0"/>
              </a:spcAft>
            </a:pPr>
            <a:endParaRPr lang="en-US" sz="1800" b="1" dirty="0">
              <a:effectLst/>
            </a:endParaRPr>
          </a:p>
          <a:p>
            <a:pPr>
              <a:spcAft>
                <a:spcPts val="0"/>
              </a:spcAft>
            </a:pPr>
            <a:r>
              <a:rPr lang="en-US" sz="1800" b="1" dirty="0">
                <a:solidFill>
                  <a:srgbClr val="73FDD6"/>
                </a:solidFill>
                <a:effectLst/>
              </a:rPr>
              <a:t>RV systolic function quantified via </a:t>
            </a:r>
            <a:r>
              <a:rPr lang="en-US" sz="2400" b="1" u="sng" dirty="0" err="1">
                <a:solidFill>
                  <a:srgbClr val="73FDD6"/>
                </a:solidFill>
                <a:effectLst/>
              </a:rPr>
              <a:t>tapse</a:t>
            </a:r>
            <a:r>
              <a:rPr lang="en-US" sz="1800" b="1" dirty="0">
                <a:solidFill>
                  <a:srgbClr val="73FDD6"/>
                </a:solidFill>
                <a:effectLst/>
              </a:rPr>
              <a:t>, </a:t>
            </a:r>
            <a:r>
              <a:rPr lang="en-US" sz="2400" b="1" u="sng" dirty="0" err="1">
                <a:solidFill>
                  <a:srgbClr val="73FDD6"/>
                </a:solidFill>
                <a:effectLst/>
              </a:rPr>
              <a:t>rv</a:t>
            </a:r>
            <a:r>
              <a:rPr lang="en-US" sz="2400" b="1" u="sng" dirty="0">
                <a:solidFill>
                  <a:srgbClr val="73FDD6"/>
                </a:solidFill>
                <a:effectLst/>
              </a:rPr>
              <a:t>-s’</a:t>
            </a:r>
            <a:r>
              <a:rPr lang="en-US" sz="1800" b="1" dirty="0">
                <a:solidFill>
                  <a:srgbClr val="73FDD6"/>
                </a:solidFill>
                <a:effectLst/>
              </a:rPr>
              <a:t>, </a:t>
            </a:r>
            <a:r>
              <a:rPr lang="en-US" sz="2400" b="1" u="sng" dirty="0" err="1">
                <a:solidFill>
                  <a:srgbClr val="73FDD6"/>
                </a:solidFill>
                <a:effectLst/>
              </a:rPr>
              <a:t>fac</a:t>
            </a:r>
            <a:r>
              <a:rPr lang="en-US" sz="1800" b="1" dirty="0">
                <a:solidFill>
                  <a:srgbClr val="73FDD6"/>
                </a:solidFill>
                <a:effectLst/>
              </a:rPr>
              <a:t>: </a:t>
            </a:r>
          </a:p>
          <a:p>
            <a:pPr marL="673100" indent="0">
              <a:spcAft>
                <a:spcPts val="0"/>
              </a:spcAft>
              <a:buNone/>
            </a:pPr>
            <a:r>
              <a:rPr lang="en-US" sz="1600" b="1" dirty="0">
                <a:solidFill>
                  <a:srgbClr val="73FDD6"/>
                </a:solidFill>
                <a:effectLst/>
              </a:rPr>
              <a:t>TAPSE&lt; 1.6 cm, RV-S’&lt; 10 mm/s, FAC&lt; 35%</a:t>
            </a:r>
          </a:p>
          <a:p>
            <a:pPr marL="679450" indent="0">
              <a:spcAft>
                <a:spcPts val="0"/>
              </a:spcAft>
              <a:buNone/>
            </a:pPr>
            <a:r>
              <a:rPr lang="en-US" altLang="it-IT" sz="1400" i="1" dirty="0"/>
              <a:t>JASE 2010;23:685-713</a:t>
            </a:r>
          </a:p>
          <a:p>
            <a:pPr marL="679450" indent="0">
              <a:spcAft>
                <a:spcPts val="0"/>
              </a:spcAft>
              <a:buNone/>
            </a:pPr>
            <a:endParaRPr lang="en-US" sz="1800" b="1" dirty="0">
              <a:effectLst/>
            </a:endParaRPr>
          </a:p>
          <a:p>
            <a:pPr>
              <a:spcAft>
                <a:spcPts val="0"/>
              </a:spcAft>
            </a:pPr>
            <a:r>
              <a:rPr lang="en-US" sz="1800" b="1" u="sng" dirty="0">
                <a:solidFill>
                  <a:schemeClr val="accent4"/>
                </a:solidFill>
                <a:effectLst/>
              </a:rPr>
              <a:t>Global and regional 2D RV longitudinal strain</a:t>
            </a:r>
            <a:r>
              <a:rPr lang="en-US" sz="1800" b="1" dirty="0">
                <a:solidFill>
                  <a:schemeClr val="accent4"/>
                </a:solidFill>
                <a:effectLst/>
              </a:rPr>
              <a:t> measured in apical 4 chamber </a:t>
            </a:r>
          </a:p>
          <a:p>
            <a:pPr marL="673100" indent="0">
              <a:spcAft>
                <a:spcPts val="0"/>
              </a:spcAft>
              <a:buNone/>
            </a:pPr>
            <a:r>
              <a:rPr lang="en-US" sz="1400" b="1" dirty="0">
                <a:effectLst/>
              </a:rPr>
              <a:t>-RV-GLS calculated as mean of all RV seed points </a:t>
            </a:r>
          </a:p>
          <a:p>
            <a:pPr marL="679450" indent="0">
              <a:spcAft>
                <a:spcPts val="0"/>
              </a:spcAft>
              <a:buNone/>
            </a:pPr>
            <a:r>
              <a:rPr lang="en-US" sz="1400" b="1" dirty="0">
                <a:effectLst/>
              </a:rPr>
              <a:t>-RV regional strain assessed in the Septum and Free wall</a:t>
            </a:r>
          </a:p>
          <a:p>
            <a:pPr marL="679450" indent="0">
              <a:spcAft>
                <a:spcPts val="0"/>
              </a:spcAft>
              <a:buNone/>
            </a:pPr>
            <a:endParaRPr lang="en-US" sz="1400" b="1" dirty="0">
              <a:effectLst/>
            </a:endParaRPr>
          </a:p>
          <a:p>
            <a:pPr>
              <a:spcAft>
                <a:spcPts val="0"/>
              </a:spcAft>
              <a:buFont typeface="Arial" charset="0"/>
              <a:buChar char="•"/>
            </a:pPr>
            <a:r>
              <a:rPr lang="en-US" sz="1800" b="1" dirty="0">
                <a:solidFill>
                  <a:srgbClr val="FF7E79"/>
                </a:solidFill>
                <a:effectLst/>
              </a:rPr>
              <a:t>Mitral Regurgitation measured quantitatively:</a:t>
            </a:r>
          </a:p>
          <a:p>
            <a:pPr marL="673100" indent="0">
              <a:spcAft>
                <a:spcPts val="0"/>
              </a:spcAft>
              <a:buNone/>
            </a:pPr>
            <a:r>
              <a:rPr lang="en-US" sz="1600" b="1" u="sng" dirty="0" err="1">
                <a:solidFill>
                  <a:srgbClr val="FF7E79"/>
                </a:solidFill>
                <a:effectLst/>
              </a:rPr>
              <a:t>Regurgitant</a:t>
            </a:r>
            <a:r>
              <a:rPr lang="en-US" sz="1600" b="1" u="sng" dirty="0">
                <a:solidFill>
                  <a:srgbClr val="FF7E79"/>
                </a:solidFill>
                <a:effectLst/>
              </a:rPr>
              <a:t> Fraction:</a:t>
            </a:r>
            <a:r>
              <a:rPr lang="en-US" sz="1600" b="1" dirty="0">
                <a:solidFill>
                  <a:srgbClr val="FF7E79"/>
                </a:solidFill>
                <a:effectLst/>
              </a:rPr>
              <a:t> &lt;30%; 30-50%; ≥50%</a:t>
            </a:r>
          </a:p>
          <a:p>
            <a:pPr marL="679450" indent="0">
              <a:spcAft>
                <a:spcPts val="0"/>
              </a:spcAft>
              <a:buNone/>
            </a:pPr>
            <a:r>
              <a:rPr lang="en-US" sz="1600" b="1" u="sng" dirty="0">
                <a:solidFill>
                  <a:srgbClr val="FF7E79"/>
                </a:solidFill>
                <a:effectLst/>
              </a:rPr>
              <a:t>Vena </a:t>
            </a:r>
            <a:r>
              <a:rPr lang="en-US" sz="1600" b="1" u="sng" dirty="0" err="1">
                <a:solidFill>
                  <a:srgbClr val="FF7E79"/>
                </a:solidFill>
                <a:effectLst/>
              </a:rPr>
              <a:t>Contracta</a:t>
            </a:r>
            <a:r>
              <a:rPr lang="en-US" sz="1600" b="1" u="sng" dirty="0">
                <a:solidFill>
                  <a:srgbClr val="FF7E79"/>
                </a:solidFill>
                <a:effectLst/>
              </a:rPr>
              <a:t>:</a:t>
            </a:r>
            <a:r>
              <a:rPr lang="en-US" sz="1600" b="1" dirty="0">
                <a:solidFill>
                  <a:srgbClr val="FF7E79"/>
                </a:solidFill>
                <a:effectLst/>
              </a:rPr>
              <a:t> &lt;0.3cm; 0.3-0.69cm; ≥0.7cm</a:t>
            </a:r>
          </a:p>
          <a:p>
            <a:pPr marL="679450" indent="0">
              <a:spcAft>
                <a:spcPts val="0"/>
              </a:spcAft>
              <a:buNone/>
            </a:pPr>
            <a:r>
              <a:rPr lang="en-US" altLang="it-IT" sz="1200" i="1" dirty="0"/>
              <a:t>JASE 2010;23:685-713</a:t>
            </a:r>
            <a:endParaRPr lang="en-US" sz="1200" i="1" dirty="0">
              <a:effectLst/>
            </a:endParaRPr>
          </a:p>
        </p:txBody>
      </p:sp>
      <p:cxnSp>
        <p:nvCxnSpPr>
          <p:cNvPr id="3" name="Connettore 1 2"/>
          <p:cNvCxnSpPr/>
          <p:nvPr/>
        </p:nvCxnSpPr>
        <p:spPr>
          <a:xfrm>
            <a:off x="6081010" y="1124263"/>
            <a:ext cx="29981" cy="5436000"/>
          </a:xfrm>
          <a:prstGeom prst="line">
            <a:avLst/>
          </a:prstGeom>
          <a:ln w="57150">
            <a:solidFill>
              <a:schemeClr val="tx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/>
          <p:cNvSpPr txBox="1"/>
          <p:nvPr/>
        </p:nvSpPr>
        <p:spPr>
          <a:xfrm>
            <a:off x="727457" y="1029498"/>
            <a:ext cx="4444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TRANSTHORACIC ECHO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6965869" y="1002018"/>
            <a:ext cx="4444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CARDIAC MRI</a:t>
            </a:r>
          </a:p>
        </p:txBody>
      </p:sp>
      <p:sp>
        <p:nvSpPr>
          <p:cNvPr id="13" name="Segnaposto contenuto 2"/>
          <p:cNvSpPr txBox="1">
            <a:spLocks/>
          </p:cNvSpPr>
          <p:nvPr/>
        </p:nvSpPr>
        <p:spPr>
          <a:xfrm>
            <a:off x="6341399" y="984030"/>
            <a:ext cx="5833667" cy="4003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en-US" b="1" dirty="0">
                <a:effectLst/>
              </a:rPr>
              <a:t>3 tesla scanners employed (GE) using a standard dose of gadolinium (0.2 </a:t>
            </a:r>
            <a:r>
              <a:rPr lang="en-US" b="1" dirty="0" err="1">
                <a:effectLst/>
              </a:rPr>
              <a:t>mmol</a:t>
            </a:r>
            <a:r>
              <a:rPr lang="en-US" b="1" dirty="0">
                <a:effectLst/>
              </a:rPr>
              <a:t>/kg) </a:t>
            </a:r>
          </a:p>
          <a:p>
            <a:pPr>
              <a:spcAft>
                <a:spcPts val="0"/>
              </a:spcAft>
            </a:pPr>
            <a:endParaRPr lang="en-US" b="1" dirty="0">
              <a:effectLst/>
            </a:endParaRPr>
          </a:p>
          <a:p>
            <a:pPr>
              <a:spcAft>
                <a:spcPts val="0"/>
              </a:spcAft>
            </a:pPr>
            <a:r>
              <a:rPr lang="en-US" b="1" dirty="0">
                <a:effectLst/>
              </a:rPr>
              <a:t>Exams consisted of two components: </a:t>
            </a:r>
          </a:p>
          <a:p>
            <a:pPr marL="538163" indent="0">
              <a:spcAft>
                <a:spcPts val="0"/>
              </a:spcAft>
              <a:buNone/>
            </a:pPr>
            <a:r>
              <a:rPr lang="en-US" sz="1800" b="1" dirty="0">
                <a:effectLst/>
              </a:rPr>
              <a:t>- cine-CMR (SSFP) for </a:t>
            </a:r>
            <a:r>
              <a:rPr lang="en-US" b="1" u="sng" dirty="0">
                <a:effectLst/>
              </a:rPr>
              <a:t>geometry/function</a:t>
            </a:r>
            <a:r>
              <a:rPr lang="en-US" sz="1600" b="1" dirty="0">
                <a:effectLst/>
              </a:rPr>
              <a:t> </a:t>
            </a:r>
          </a:p>
          <a:p>
            <a:pPr marL="538163" indent="0">
              <a:spcAft>
                <a:spcPts val="0"/>
              </a:spcAft>
              <a:buNone/>
            </a:pPr>
            <a:r>
              <a:rPr lang="en-US" sz="1800" b="1" dirty="0">
                <a:effectLst/>
              </a:rPr>
              <a:t>- DE-CMR (IR-GRE) for </a:t>
            </a:r>
            <a:r>
              <a:rPr lang="en-US" sz="1800" b="1" u="sng" dirty="0">
                <a:effectLst/>
              </a:rPr>
              <a:t>tissue characterization</a:t>
            </a:r>
          </a:p>
          <a:p>
            <a:pPr>
              <a:spcAft>
                <a:spcPts val="0"/>
              </a:spcAft>
            </a:pPr>
            <a:endParaRPr lang="en-US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5572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6D6C1F03-6AB0-7B4A-9235-6229AB5979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4217" y="-310030"/>
            <a:ext cx="3175000" cy="31750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ECCDABBE-2F48-7842-B274-88904DCF13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5153" y="2353982"/>
            <a:ext cx="11643658" cy="5821829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148674E0-81D3-E646-885D-815F855132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51324" y="-1075018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37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127623" y="112647"/>
            <a:ext cx="3211926" cy="742122"/>
          </a:xfrm>
        </p:spPr>
        <p:txBody>
          <a:bodyPr/>
          <a:lstStyle/>
          <a:p>
            <a:r>
              <a:rPr lang="en-US" b="1" dirty="0">
                <a:solidFill>
                  <a:schemeClr val="accent4"/>
                </a:solidFill>
              </a:rPr>
              <a:t>Background</a:t>
            </a:r>
          </a:p>
        </p:txBody>
      </p:sp>
      <p:cxnSp>
        <p:nvCxnSpPr>
          <p:cNvPr id="5" name="Connettore 1 4"/>
          <p:cNvCxnSpPr/>
          <p:nvPr/>
        </p:nvCxnSpPr>
        <p:spPr>
          <a:xfrm>
            <a:off x="210000" y="777240"/>
            <a:ext cx="11772000" cy="0"/>
          </a:xfrm>
          <a:prstGeom prst="line">
            <a:avLst/>
          </a:prstGeom>
          <a:ln w="38100"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egnaposto contenuto 2"/>
          <p:cNvSpPr>
            <a:spLocks noGrp="1"/>
          </p:cNvSpPr>
          <p:nvPr>
            <p:ph idx="1"/>
          </p:nvPr>
        </p:nvSpPr>
        <p:spPr>
          <a:xfrm>
            <a:off x="210000" y="3863712"/>
            <a:ext cx="5514939" cy="936553"/>
          </a:xfrm>
        </p:spPr>
        <p:txBody>
          <a:bodyPr>
            <a:noAutofit/>
          </a:bodyPr>
          <a:lstStyle/>
          <a:p>
            <a:r>
              <a:rPr lang="en-US" sz="2200" b="1" dirty="0">
                <a:effectLst/>
              </a:rPr>
              <a:t>Ischemic mitral regurgitation (</a:t>
            </a:r>
            <a:r>
              <a:rPr lang="en-US" sz="2200" b="1" dirty="0" err="1">
                <a:effectLst/>
              </a:rPr>
              <a:t>iMR</a:t>
            </a:r>
            <a:r>
              <a:rPr lang="en-US" sz="2200" b="1" dirty="0">
                <a:effectLst/>
              </a:rPr>
              <a:t>) predisposes to RV </a:t>
            </a:r>
            <a:r>
              <a:rPr lang="en-US" sz="2200" b="1" u="sng" dirty="0">
                <a:effectLst/>
              </a:rPr>
              <a:t>Pressure</a:t>
            </a:r>
            <a:r>
              <a:rPr lang="en-US" sz="2200" b="1" dirty="0">
                <a:effectLst/>
              </a:rPr>
              <a:t> and </a:t>
            </a:r>
            <a:r>
              <a:rPr lang="en-US" sz="2200" b="1" u="sng" dirty="0">
                <a:effectLst/>
              </a:rPr>
              <a:t>Volume</a:t>
            </a:r>
            <a:r>
              <a:rPr lang="en-US" sz="2200" b="1" dirty="0">
                <a:effectLst/>
              </a:rPr>
              <a:t> overload, providing a nidus for         </a:t>
            </a:r>
            <a:r>
              <a:rPr lang="en-US" sz="2200" b="1" dirty="0">
                <a:solidFill>
                  <a:srgbClr val="73FDD6"/>
                </a:solidFill>
                <a:effectLst/>
              </a:rPr>
              <a:t>RV dysfunction (RV</a:t>
            </a:r>
            <a:r>
              <a:rPr lang="en-US" sz="2200" b="1" baseline="-25000" dirty="0">
                <a:solidFill>
                  <a:srgbClr val="73FDD6"/>
                </a:solidFill>
                <a:effectLst/>
              </a:rPr>
              <a:t>DYS</a:t>
            </a:r>
            <a:r>
              <a:rPr lang="en-US" sz="2200" b="1" dirty="0">
                <a:solidFill>
                  <a:srgbClr val="73FDD6"/>
                </a:solidFill>
                <a:effectLst/>
              </a:rPr>
              <a:t>)</a:t>
            </a:r>
            <a:r>
              <a:rPr lang="en-US" sz="2200" b="1" dirty="0">
                <a:effectLst/>
              </a:rPr>
              <a:t> and            </a:t>
            </a:r>
            <a:r>
              <a:rPr lang="en-US" sz="2200" b="1" dirty="0">
                <a:solidFill>
                  <a:srgbClr val="FFC000"/>
                </a:solidFill>
                <a:effectLst/>
              </a:rPr>
              <a:t>Non-Ischemic</a:t>
            </a:r>
            <a:r>
              <a:rPr lang="en-US" sz="2200" b="1" dirty="0">
                <a:effectLst/>
              </a:rPr>
              <a:t> </a:t>
            </a:r>
            <a:r>
              <a:rPr lang="en-US" sz="2200" b="1" dirty="0">
                <a:solidFill>
                  <a:srgbClr val="FFC000"/>
                </a:solidFill>
                <a:effectLst/>
              </a:rPr>
              <a:t>Fibrosis (NIF)</a:t>
            </a:r>
          </a:p>
          <a:p>
            <a:endParaRPr lang="it-IT" sz="2200" dirty="0">
              <a:solidFill>
                <a:srgbClr val="FFC000"/>
              </a:solidFill>
              <a:effectLst/>
            </a:endParaRPr>
          </a:p>
          <a:p>
            <a:r>
              <a:rPr lang="en-US" sz="2200" b="1" dirty="0">
                <a:effectLst/>
              </a:rPr>
              <a:t>Cardiac Magnetic Resonance (CMR) provides accurate volumetric quantification of </a:t>
            </a:r>
            <a:r>
              <a:rPr lang="en-US" sz="2200" b="1" dirty="0">
                <a:solidFill>
                  <a:srgbClr val="73FDD6"/>
                </a:solidFill>
                <a:effectLst/>
              </a:rPr>
              <a:t>RV function</a:t>
            </a:r>
            <a:r>
              <a:rPr lang="en-US" sz="2200" b="1" dirty="0">
                <a:effectLst/>
              </a:rPr>
              <a:t> and tissue properties, including </a:t>
            </a:r>
            <a:r>
              <a:rPr lang="en-US" sz="2200" b="1" dirty="0">
                <a:solidFill>
                  <a:srgbClr val="FFC000"/>
                </a:solidFill>
                <a:effectLst/>
              </a:rPr>
              <a:t>NIF</a:t>
            </a:r>
          </a:p>
          <a:p>
            <a:endParaRPr lang="en-US" sz="2200" b="1" dirty="0">
              <a:effectLst/>
            </a:endParaRPr>
          </a:p>
          <a:p>
            <a:r>
              <a:rPr lang="en-US" sz="2200" b="1" dirty="0">
                <a:effectLst/>
              </a:rPr>
              <a:t>Both </a:t>
            </a:r>
            <a:r>
              <a:rPr lang="en-US" sz="2200" b="1" dirty="0">
                <a:solidFill>
                  <a:srgbClr val="73FDD6"/>
                </a:solidFill>
                <a:effectLst/>
              </a:rPr>
              <a:t>RV</a:t>
            </a:r>
            <a:r>
              <a:rPr lang="en-US" sz="2200" b="1" baseline="-25000" dirty="0">
                <a:solidFill>
                  <a:srgbClr val="73FDD6"/>
                </a:solidFill>
                <a:effectLst/>
              </a:rPr>
              <a:t>dys</a:t>
            </a:r>
            <a:r>
              <a:rPr lang="en-US" sz="2200" b="1" dirty="0">
                <a:effectLst/>
              </a:rPr>
              <a:t> and </a:t>
            </a:r>
            <a:r>
              <a:rPr lang="en-US" sz="2200" b="1" dirty="0">
                <a:solidFill>
                  <a:srgbClr val="FFC000"/>
                </a:solidFill>
                <a:effectLst/>
              </a:rPr>
              <a:t>NIF</a:t>
            </a:r>
            <a:r>
              <a:rPr lang="en-US" sz="2200" b="1" dirty="0">
                <a:effectLst/>
              </a:rPr>
              <a:t> on CMR have been associated with adverse prognosis </a:t>
            </a:r>
          </a:p>
          <a:p>
            <a:pPr algn="ctr"/>
            <a:endParaRPr lang="it-IT" sz="2200" b="1" dirty="0">
              <a:effectLst/>
            </a:endParaRPr>
          </a:p>
          <a:p>
            <a:pPr algn="ctr"/>
            <a:endParaRPr lang="en-US" sz="2200" b="1" dirty="0"/>
          </a:p>
        </p:txBody>
      </p:sp>
      <p:grpSp>
        <p:nvGrpSpPr>
          <p:cNvPr id="27" name="Gruppo 26"/>
          <p:cNvGrpSpPr>
            <a:grpSpLocks noChangeAspect="1"/>
          </p:cNvGrpSpPr>
          <p:nvPr/>
        </p:nvGrpSpPr>
        <p:grpSpPr>
          <a:xfrm>
            <a:off x="6726012" y="3932470"/>
            <a:ext cx="5020174" cy="2637664"/>
            <a:chOff x="3128291" y="3247917"/>
            <a:chExt cx="5218932" cy="2742093"/>
          </a:xfrm>
        </p:grpSpPr>
        <p:sp>
          <p:nvSpPr>
            <p:cNvPr id="25" name="Rettangolo 24"/>
            <p:cNvSpPr/>
            <p:nvPr/>
          </p:nvSpPr>
          <p:spPr>
            <a:xfrm>
              <a:off x="3128291" y="3247917"/>
              <a:ext cx="5161489" cy="2705252"/>
            </a:xfrm>
            <a:prstGeom prst="rect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Immagine 1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55" t="9596" b="17465"/>
            <a:stretch/>
          </p:blipFill>
          <p:spPr>
            <a:xfrm>
              <a:off x="3524091" y="3385217"/>
              <a:ext cx="4007998" cy="2354290"/>
            </a:xfrm>
            <a:prstGeom prst="rect">
              <a:avLst/>
            </a:prstGeom>
          </p:spPr>
        </p:pic>
        <p:sp>
          <p:nvSpPr>
            <p:cNvPr id="15" name="CasellaDiTesto 14"/>
            <p:cNvSpPr txBox="1"/>
            <p:nvPr/>
          </p:nvSpPr>
          <p:spPr>
            <a:xfrm>
              <a:off x="5050110" y="5676040"/>
              <a:ext cx="3297113" cy="313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000" dirty="0">
                  <a:solidFill>
                    <a:schemeClr val="bg1"/>
                  </a:solidFill>
                </a:rPr>
                <a:t>Gulati A et al. </a:t>
              </a:r>
              <a:r>
                <a:rPr lang="fr-FR" sz="1000" i="1" dirty="0">
                  <a:solidFill>
                    <a:schemeClr val="bg1"/>
                  </a:solidFill>
                </a:rPr>
                <a:t>JAMA</a:t>
              </a:r>
              <a:r>
                <a:rPr lang="fr-FR" sz="1000" dirty="0">
                  <a:solidFill>
                    <a:schemeClr val="bg1"/>
                  </a:solidFill>
                </a:rPr>
                <a:t>. 2013;309:896-908.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9" name="Gruppo 28"/>
          <p:cNvGrpSpPr>
            <a:grpSpLocks noChangeAspect="1"/>
          </p:cNvGrpSpPr>
          <p:nvPr/>
        </p:nvGrpSpPr>
        <p:grpSpPr>
          <a:xfrm>
            <a:off x="6707068" y="1115682"/>
            <a:ext cx="4988318" cy="2612565"/>
            <a:chOff x="370661" y="1448464"/>
            <a:chExt cx="5226651" cy="2737388"/>
          </a:xfrm>
        </p:grpSpPr>
        <p:grpSp>
          <p:nvGrpSpPr>
            <p:cNvPr id="28" name="Gruppo 27"/>
            <p:cNvGrpSpPr/>
            <p:nvPr/>
          </p:nvGrpSpPr>
          <p:grpSpPr>
            <a:xfrm>
              <a:off x="370661" y="1448464"/>
              <a:ext cx="5161489" cy="2705252"/>
              <a:chOff x="370661" y="2285374"/>
              <a:chExt cx="5161489" cy="2705252"/>
            </a:xfrm>
          </p:grpSpPr>
          <p:sp>
            <p:nvSpPr>
              <p:cNvPr id="8" name="Rettangolo 7"/>
              <p:cNvSpPr/>
              <p:nvPr/>
            </p:nvSpPr>
            <p:spPr>
              <a:xfrm>
                <a:off x="370661" y="2285374"/>
                <a:ext cx="5161489" cy="2705252"/>
              </a:xfrm>
              <a:prstGeom prst="rect">
                <a:avLst/>
              </a:prstGeom>
              <a:solidFill>
                <a:schemeClr val="tx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2" name="Gruppo 21"/>
              <p:cNvGrpSpPr/>
              <p:nvPr/>
            </p:nvGrpSpPr>
            <p:grpSpPr>
              <a:xfrm>
                <a:off x="771481" y="2544210"/>
                <a:ext cx="4537415" cy="2119918"/>
                <a:chOff x="1746841" y="2412130"/>
                <a:chExt cx="4537415" cy="2119918"/>
              </a:xfrm>
            </p:grpSpPr>
            <p:pic>
              <p:nvPicPr>
                <p:cNvPr id="9" name="Immagine 8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6648" b="32159"/>
                <a:stretch/>
              </p:blipFill>
              <p:spPr>
                <a:xfrm>
                  <a:off x="1746841" y="2412130"/>
                  <a:ext cx="3625351" cy="2119918"/>
                </a:xfrm>
                <a:prstGeom prst="rect">
                  <a:avLst/>
                </a:prstGeom>
              </p:spPr>
            </p:pic>
            <p:pic>
              <p:nvPicPr>
                <p:cNvPr id="19" name="Immagine 18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8533" t="87157" r="45258" b="7929"/>
                <a:stretch/>
              </p:blipFill>
              <p:spPr>
                <a:xfrm>
                  <a:off x="5053840" y="3478836"/>
                  <a:ext cx="704996" cy="153564"/>
                </a:xfrm>
                <a:prstGeom prst="rect">
                  <a:avLst/>
                </a:prstGeom>
              </p:spPr>
            </p:pic>
            <p:pic>
              <p:nvPicPr>
                <p:cNvPr id="20" name="Immagine 19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8865" t="86709" r="6975" b="7930"/>
                <a:stretch/>
              </p:blipFill>
              <p:spPr>
                <a:xfrm>
                  <a:off x="5233424" y="3298953"/>
                  <a:ext cx="1050832" cy="167524"/>
                </a:xfrm>
                <a:prstGeom prst="rect">
                  <a:avLst/>
                </a:prstGeom>
              </p:spPr>
            </p:pic>
            <p:pic>
              <p:nvPicPr>
                <p:cNvPr id="21" name="Immagine 20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8533" t="91847" r="44616" b="3239"/>
                <a:stretch/>
              </p:blipFill>
              <p:spPr>
                <a:xfrm>
                  <a:off x="5233424" y="3157020"/>
                  <a:ext cx="732916" cy="153563"/>
                </a:xfrm>
                <a:prstGeom prst="rect">
                  <a:avLst/>
                </a:prstGeom>
              </p:spPr>
            </p:pic>
          </p:grpSp>
        </p:grpSp>
        <p:sp>
          <p:nvSpPr>
            <p:cNvPr id="10" name="CasellaDiTesto 9"/>
            <p:cNvSpPr txBox="1"/>
            <p:nvPr/>
          </p:nvSpPr>
          <p:spPr>
            <a:xfrm>
              <a:off x="1248871" y="3872381"/>
              <a:ext cx="4348441" cy="313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000" dirty="0" err="1">
                  <a:solidFill>
                    <a:schemeClr val="bg1"/>
                  </a:solidFill>
                </a:rPr>
                <a:t>Sabe</a:t>
              </a:r>
              <a:r>
                <a:rPr lang="en-US" sz="1000" dirty="0">
                  <a:solidFill>
                    <a:schemeClr val="bg1"/>
                  </a:solidFill>
                </a:rPr>
                <a:t> MA et al. </a:t>
              </a:r>
              <a:r>
                <a:rPr lang="fr-FR" sz="1000" i="1" dirty="0">
                  <a:solidFill>
                    <a:schemeClr val="bg1"/>
                  </a:solidFill>
                </a:rPr>
                <a:t>Circulation</a:t>
              </a:r>
              <a:r>
                <a:rPr lang="fr-FR" sz="1000" dirty="0">
                  <a:solidFill>
                    <a:schemeClr val="bg1"/>
                  </a:solidFill>
                </a:rPr>
                <a:t>. 2016;134:656-665.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18" name="Connettore 1 17"/>
          <p:cNvCxnSpPr/>
          <p:nvPr/>
        </p:nvCxnSpPr>
        <p:spPr>
          <a:xfrm>
            <a:off x="6021374" y="1107331"/>
            <a:ext cx="29981" cy="5544000"/>
          </a:xfrm>
          <a:prstGeom prst="line">
            <a:avLst/>
          </a:prstGeom>
          <a:ln w="57150">
            <a:solidFill>
              <a:schemeClr val="tx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sellaDiTesto 22"/>
          <p:cNvSpPr txBox="1"/>
          <p:nvPr/>
        </p:nvSpPr>
        <p:spPr>
          <a:xfrm>
            <a:off x="8574641" y="1126674"/>
            <a:ext cx="30836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>
                <a:solidFill>
                  <a:srgbClr val="C00000"/>
                </a:solidFill>
              </a:rPr>
              <a:t>Ischemic Cardiomyopathy</a:t>
            </a:r>
          </a:p>
        </p:txBody>
      </p:sp>
    </p:spTree>
    <p:extLst>
      <p:ext uri="{BB962C8B-B14F-4D97-AF65-F5344CB8AC3E}">
        <p14:creationId xmlns:p14="http://schemas.microsoft.com/office/powerpoint/2010/main" val="77282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7623" y="112647"/>
            <a:ext cx="3211926" cy="742122"/>
          </a:xfrm>
        </p:spPr>
        <p:txBody>
          <a:bodyPr/>
          <a:lstStyle/>
          <a:p>
            <a:r>
              <a:rPr lang="en-US" b="1" dirty="0">
                <a:solidFill>
                  <a:schemeClr val="accent4"/>
                </a:solidFill>
              </a:rPr>
              <a:t>Background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27624" y="394981"/>
            <a:ext cx="11854376" cy="1208053"/>
          </a:xfrm>
        </p:spPr>
        <p:txBody>
          <a:bodyPr>
            <a:noAutofit/>
          </a:bodyPr>
          <a:lstStyle/>
          <a:p>
            <a:endParaRPr lang="en-US" sz="2800" dirty="0">
              <a:effectLst/>
            </a:endParaRPr>
          </a:p>
          <a:p>
            <a:pPr>
              <a:spcAft>
                <a:spcPts val="1200"/>
              </a:spcAft>
            </a:pPr>
            <a:r>
              <a:rPr lang="en-US" sz="2600" b="1" dirty="0">
                <a:effectLst/>
              </a:rPr>
              <a:t>C</a:t>
            </a:r>
            <a:r>
              <a:rPr lang="en-US" sz="2600" b="1" cap="none" dirty="0">
                <a:effectLst/>
              </a:rPr>
              <a:t>onventional echo RV indices </a:t>
            </a:r>
            <a:r>
              <a:rPr lang="en-US" sz="2600" b="1" cap="none" dirty="0">
                <a:effectLst/>
                <a:sym typeface="Wingdings" pitchFamily="2" charset="2"/>
              </a:rPr>
              <a:t></a:t>
            </a:r>
            <a:r>
              <a:rPr lang="en-US" sz="2600" b="1" cap="none" dirty="0">
                <a:effectLst/>
              </a:rPr>
              <a:t> </a:t>
            </a:r>
            <a:r>
              <a:rPr lang="en-US" sz="2600" b="1" u="sng" cap="none" dirty="0">
                <a:effectLst/>
              </a:rPr>
              <a:t>limited agreement</a:t>
            </a:r>
            <a:r>
              <a:rPr lang="en-US" sz="2600" b="1" cap="none" dirty="0">
                <a:effectLst/>
              </a:rPr>
              <a:t> with CMR-RVEF</a:t>
            </a:r>
            <a:endParaRPr lang="en-US" sz="28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cxnSp>
        <p:nvCxnSpPr>
          <p:cNvPr id="4" name="Connettore 1 3"/>
          <p:cNvCxnSpPr/>
          <p:nvPr/>
        </p:nvCxnSpPr>
        <p:spPr>
          <a:xfrm>
            <a:off x="210000" y="777240"/>
            <a:ext cx="11772000" cy="0"/>
          </a:xfrm>
          <a:prstGeom prst="line">
            <a:avLst/>
          </a:prstGeom>
          <a:ln w="38100"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ttangolo 8"/>
          <p:cNvSpPr/>
          <p:nvPr/>
        </p:nvSpPr>
        <p:spPr>
          <a:xfrm>
            <a:off x="441144" y="5838533"/>
            <a:ext cx="113097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</a:rPr>
              <a:t>Given that RV</a:t>
            </a:r>
            <a:r>
              <a:rPr lang="en-US" sz="2400" b="1" baseline="-25000" dirty="0">
                <a:solidFill>
                  <a:schemeClr val="tx2"/>
                </a:solidFill>
              </a:rPr>
              <a:t>DYS </a:t>
            </a:r>
            <a:r>
              <a:rPr lang="en-US" sz="2400" b="1" dirty="0">
                <a:solidFill>
                  <a:schemeClr val="tx2"/>
                </a:solidFill>
              </a:rPr>
              <a:t>and NIF impact prognosis, validation of</a:t>
            </a:r>
          </a:p>
          <a:p>
            <a:pPr algn="ctr"/>
            <a:r>
              <a:rPr lang="en-US" sz="2400" b="1" dirty="0">
                <a:solidFill>
                  <a:schemeClr val="tx2"/>
                </a:solidFill>
              </a:rPr>
              <a:t>conventional and emerging echo indices vs. CMR is important</a:t>
            </a:r>
            <a:endParaRPr lang="it-IT" sz="2400" b="1" dirty="0">
              <a:solidFill>
                <a:schemeClr val="tx2"/>
              </a:solidFill>
            </a:endParaRPr>
          </a:p>
        </p:txBody>
      </p:sp>
      <p:cxnSp>
        <p:nvCxnSpPr>
          <p:cNvPr id="10" name="Connettore 1 9"/>
          <p:cNvCxnSpPr/>
          <p:nvPr/>
        </p:nvCxnSpPr>
        <p:spPr>
          <a:xfrm>
            <a:off x="480000" y="5724710"/>
            <a:ext cx="11232000" cy="0"/>
          </a:xfrm>
          <a:prstGeom prst="line">
            <a:avLst/>
          </a:prstGeom>
          <a:ln w="19050"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105000" y="1772001"/>
            <a:ext cx="1198200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15913" indent="-315913">
              <a:spcAft>
                <a:spcPts val="0"/>
              </a:spcAft>
              <a:buFont typeface="Arial" charset="0"/>
              <a:buChar char="•"/>
            </a:pPr>
            <a:r>
              <a:rPr lang="en-US" sz="27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Possible reasons for CMR/echo discordances in prior literature:</a:t>
            </a:r>
          </a:p>
          <a:p>
            <a:pPr marL="989013" indent="0">
              <a:lnSpc>
                <a:spcPts val="1980"/>
              </a:lnSpc>
              <a:spcAft>
                <a:spcPts val="0"/>
              </a:spcAft>
              <a:buNone/>
            </a:pPr>
            <a:endParaRPr lang="en-US" sz="2400" b="1" i="1" u="sng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marL="989013" indent="0">
              <a:lnSpc>
                <a:spcPts val="1980"/>
              </a:lnSpc>
              <a:spcAft>
                <a:spcPts val="0"/>
              </a:spcAft>
              <a:buNone/>
            </a:pPr>
            <a:r>
              <a:rPr lang="en-US" sz="2000" b="1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-Mixed cohorts </a:t>
            </a:r>
          </a:p>
          <a:p>
            <a:pPr marL="1298575" indent="0">
              <a:lnSpc>
                <a:spcPts val="1980"/>
              </a:lnSpc>
              <a:spcAft>
                <a:spcPts val="0"/>
              </a:spcAft>
              <a:buNone/>
            </a:pPr>
            <a:r>
              <a:rPr lang="en-US" sz="14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Focardi</a:t>
            </a:r>
            <a:r>
              <a:rPr lang="en-US" sz="1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et al. EHJ CV IMG 2015 </a:t>
            </a:r>
            <a:r>
              <a:rPr lang="en-US" sz="1400" dirty="0">
                <a:solidFill>
                  <a:schemeClr val="accent1">
                    <a:lumMod val="20000"/>
                    <a:lumOff val="80000"/>
                  </a:schemeClr>
                </a:solidFill>
                <a:sym typeface="Wingdings"/>
              </a:rPr>
              <a:t> </a:t>
            </a:r>
            <a:r>
              <a:rPr lang="en-US" sz="1400" i="1" dirty="0">
                <a:solidFill>
                  <a:schemeClr val="accent1">
                    <a:lumMod val="20000"/>
                    <a:lumOff val="80000"/>
                  </a:schemeClr>
                </a:solidFill>
                <a:sym typeface="Wingdings"/>
              </a:rPr>
              <a:t>myocarditis, IDCM, HCM, ARVD, infiltrative diseases</a:t>
            </a:r>
            <a:endParaRPr lang="en-US" sz="1400" i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989013" indent="0">
              <a:lnSpc>
                <a:spcPts val="1980"/>
              </a:lnSpc>
              <a:spcAft>
                <a:spcPts val="0"/>
              </a:spcAft>
              <a:buNone/>
            </a:pPr>
            <a:endParaRPr lang="en-US" sz="2000" b="1" i="1" u="sng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marL="989013" indent="0">
              <a:lnSpc>
                <a:spcPts val="1980"/>
              </a:lnSpc>
              <a:spcAft>
                <a:spcPts val="0"/>
              </a:spcAft>
              <a:buNone/>
            </a:pPr>
            <a:r>
              <a:rPr lang="en-US" sz="2000" b="1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-Broad interval between modalities</a:t>
            </a:r>
            <a:endParaRPr lang="en-US" sz="2000" b="1" i="1" strike="sngStrike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marL="1343025" indent="0">
              <a:lnSpc>
                <a:spcPts val="1980"/>
              </a:lnSpc>
              <a:spcAft>
                <a:spcPts val="0"/>
              </a:spcAft>
              <a:buNone/>
            </a:pPr>
            <a:r>
              <a:rPr lang="en-US" sz="1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Park JH et al.  J CV US 2014 </a:t>
            </a:r>
            <a:r>
              <a:rPr lang="en-US" sz="1400" dirty="0">
                <a:solidFill>
                  <a:schemeClr val="accent1">
                    <a:lumMod val="20000"/>
                    <a:lumOff val="80000"/>
                  </a:schemeClr>
                </a:solidFill>
                <a:sym typeface="Wingdings"/>
              </a:rPr>
              <a:t> </a:t>
            </a:r>
            <a:r>
              <a:rPr lang="en-US" sz="1400" i="1" dirty="0">
                <a:solidFill>
                  <a:schemeClr val="accent1">
                    <a:lumMod val="20000"/>
                    <a:lumOff val="80000"/>
                  </a:schemeClr>
                </a:solidFill>
                <a:sym typeface="Wingdings"/>
              </a:rPr>
              <a:t>10±15 days</a:t>
            </a:r>
          </a:p>
          <a:p>
            <a:pPr marL="989013" indent="0">
              <a:lnSpc>
                <a:spcPts val="1980"/>
              </a:lnSpc>
              <a:spcAft>
                <a:spcPts val="0"/>
              </a:spcAft>
              <a:buNone/>
            </a:pPr>
            <a:endParaRPr lang="en-US" sz="2000" b="1" i="1" u="sng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marL="989013" indent="0">
              <a:lnSpc>
                <a:spcPts val="1980"/>
              </a:lnSpc>
              <a:spcAft>
                <a:spcPts val="0"/>
              </a:spcAft>
              <a:buNone/>
            </a:pPr>
            <a:r>
              <a:rPr lang="en-US" sz="2000" b="1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-State of the art echo approaches variably included</a:t>
            </a:r>
          </a:p>
          <a:p>
            <a:pPr marL="1343025" indent="0">
              <a:lnSpc>
                <a:spcPts val="1980"/>
              </a:lnSpc>
              <a:spcAft>
                <a:spcPts val="0"/>
              </a:spcAft>
              <a:buNone/>
            </a:pPr>
            <a:r>
              <a:rPr lang="en-US" sz="1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Kim J et al. JASE 2016 </a:t>
            </a:r>
            <a:r>
              <a:rPr lang="en-US" sz="1400" dirty="0">
                <a:solidFill>
                  <a:schemeClr val="accent1">
                    <a:lumMod val="20000"/>
                    <a:lumOff val="80000"/>
                  </a:schemeClr>
                </a:solidFill>
                <a:sym typeface="Wingdings"/>
              </a:rPr>
              <a:t> </a:t>
            </a:r>
            <a:r>
              <a:rPr lang="en-US" sz="1400" i="1" dirty="0">
                <a:solidFill>
                  <a:schemeClr val="accent1">
                    <a:lumMod val="20000"/>
                    <a:lumOff val="80000"/>
                  </a:schemeClr>
                </a:solidFill>
                <a:sym typeface="Wingdings"/>
              </a:rPr>
              <a:t>no strain assessment</a:t>
            </a:r>
          </a:p>
          <a:p>
            <a:pPr marL="989013">
              <a:lnSpc>
                <a:spcPts val="2180"/>
              </a:lnSpc>
            </a:pPr>
            <a:endParaRPr lang="en-US" sz="1600" i="1" dirty="0">
              <a:solidFill>
                <a:schemeClr val="accent1">
                  <a:lumMod val="20000"/>
                  <a:lumOff val="80000"/>
                </a:schemeClr>
              </a:solidFill>
              <a:sym typeface="Wingdings"/>
            </a:endParaRPr>
          </a:p>
          <a:p>
            <a:pPr marL="352425" indent="-352425">
              <a:lnSpc>
                <a:spcPts val="2180"/>
              </a:lnSpc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tx2"/>
                </a:solidFill>
              </a:rPr>
              <a:t>Impact of </a:t>
            </a:r>
            <a:r>
              <a:rPr lang="en-US" sz="2400" b="1" i="1" dirty="0">
                <a:solidFill>
                  <a:srgbClr val="FFC000"/>
                </a:solidFill>
              </a:rPr>
              <a:t>altered RV myocardial tissue properties</a:t>
            </a:r>
            <a:r>
              <a:rPr lang="en-US" sz="2400" b="1" i="1" dirty="0">
                <a:solidFill>
                  <a:schemeClr val="tx2"/>
                </a:solidFill>
              </a:rPr>
              <a:t> </a:t>
            </a:r>
            <a:r>
              <a:rPr lang="en-US" sz="2400" b="1" i="1" u="sng" dirty="0">
                <a:solidFill>
                  <a:schemeClr val="tx2"/>
                </a:solidFill>
              </a:rPr>
              <a:t>on agreement between CMR-RVEF and echo indices</a:t>
            </a:r>
            <a:r>
              <a:rPr lang="en-US" sz="2400" b="1" i="1" dirty="0">
                <a:solidFill>
                  <a:schemeClr val="tx2"/>
                </a:solidFill>
              </a:rPr>
              <a:t> has not been studied</a:t>
            </a:r>
          </a:p>
        </p:txBody>
      </p:sp>
    </p:spTree>
    <p:extLst>
      <p:ext uri="{BB962C8B-B14F-4D97-AF65-F5344CB8AC3E}">
        <p14:creationId xmlns:p14="http://schemas.microsoft.com/office/powerpoint/2010/main" val="2023691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7623" y="112647"/>
            <a:ext cx="3211926" cy="742122"/>
          </a:xfrm>
        </p:spPr>
        <p:txBody>
          <a:bodyPr/>
          <a:lstStyle/>
          <a:p>
            <a:r>
              <a:rPr lang="en-US" b="1" dirty="0">
                <a:solidFill>
                  <a:schemeClr val="accent4"/>
                </a:solidFill>
              </a:rPr>
              <a:t>STUDY AIMS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3602" y="2941983"/>
            <a:ext cx="11424796" cy="1759272"/>
          </a:xfrm>
        </p:spPr>
        <p:txBody>
          <a:bodyPr>
            <a:noAutofit/>
          </a:bodyPr>
          <a:lstStyle/>
          <a:p>
            <a:r>
              <a:rPr lang="en-US" sz="3100" b="1" dirty="0">
                <a:effectLst/>
              </a:rPr>
              <a:t>To </a:t>
            </a:r>
            <a:r>
              <a:rPr lang="en-US" sz="3100" b="1" u="sng" dirty="0">
                <a:effectLst/>
              </a:rPr>
              <a:t>assess prevalence</a:t>
            </a:r>
            <a:r>
              <a:rPr lang="en-US" sz="3100" b="1" dirty="0">
                <a:effectLst/>
              </a:rPr>
              <a:t> of </a:t>
            </a:r>
            <a:r>
              <a:rPr lang="en-US" sz="3100" b="1" dirty="0">
                <a:solidFill>
                  <a:srgbClr val="73FDD6"/>
                </a:solidFill>
                <a:effectLst/>
              </a:rPr>
              <a:t>CMR-evidenced RV</a:t>
            </a:r>
            <a:r>
              <a:rPr lang="en-US" sz="3100" b="1" baseline="-25000" dirty="0">
                <a:solidFill>
                  <a:srgbClr val="73FDD6"/>
                </a:solidFill>
                <a:effectLst/>
              </a:rPr>
              <a:t>DYS</a:t>
            </a:r>
            <a:r>
              <a:rPr lang="en-US" sz="3100" b="1" dirty="0">
                <a:solidFill>
                  <a:srgbClr val="73FDD6"/>
                </a:solidFill>
                <a:effectLst/>
              </a:rPr>
              <a:t> (RVEF&lt; 50%) </a:t>
            </a:r>
            <a:r>
              <a:rPr lang="en-US" sz="3100" b="1" dirty="0">
                <a:effectLst/>
              </a:rPr>
              <a:t>among </a:t>
            </a:r>
            <a:r>
              <a:rPr lang="en-US" sz="3100" b="1" dirty="0">
                <a:solidFill>
                  <a:srgbClr val="FF7E79"/>
                </a:solidFill>
                <a:effectLst/>
              </a:rPr>
              <a:t>patients with</a:t>
            </a:r>
            <a:r>
              <a:rPr lang="en-US" sz="3100" b="1" dirty="0">
                <a:effectLst/>
              </a:rPr>
              <a:t> </a:t>
            </a:r>
            <a:r>
              <a:rPr lang="en-US" sz="3100" b="1" dirty="0" err="1">
                <a:solidFill>
                  <a:srgbClr val="FF7E79"/>
                </a:solidFill>
                <a:effectLst/>
              </a:rPr>
              <a:t>iMR</a:t>
            </a:r>
            <a:r>
              <a:rPr lang="en-US" sz="3100" b="1" dirty="0">
                <a:effectLst/>
              </a:rPr>
              <a:t> and </a:t>
            </a:r>
            <a:r>
              <a:rPr lang="en-US" sz="3100" b="1" u="sng" dirty="0">
                <a:effectLst/>
              </a:rPr>
              <a:t>compare the ability</a:t>
            </a:r>
            <a:r>
              <a:rPr lang="en-US" sz="3100" b="1" dirty="0">
                <a:effectLst/>
              </a:rPr>
              <a:t> of conventional and strain echo indices to act as </a:t>
            </a:r>
            <a:r>
              <a:rPr lang="en-US" sz="3100" b="1" dirty="0">
                <a:solidFill>
                  <a:srgbClr val="73FDD6"/>
                </a:solidFill>
                <a:effectLst/>
              </a:rPr>
              <a:t>markers of CMR-evidenced RV</a:t>
            </a:r>
            <a:r>
              <a:rPr lang="en-US" sz="3100" b="1" baseline="-25000" dirty="0">
                <a:solidFill>
                  <a:srgbClr val="73FDD6"/>
                </a:solidFill>
                <a:effectLst/>
              </a:rPr>
              <a:t>DYS</a:t>
            </a:r>
            <a:r>
              <a:rPr lang="en-US" sz="3100" b="1" dirty="0">
                <a:solidFill>
                  <a:srgbClr val="73FDD6"/>
                </a:solidFill>
                <a:effectLst/>
              </a:rPr>
              <a:t> </a:t>
            </a:r>
            <a:endParaRPr lang="en-US" sz="3100" b="1" dirty="0">
              <a:effectLst/>
            </a:endParaRPr>
          </a:p>
          <a:p>
            <a:endParaRPr lang="it-IT" sz="3100" b="1" dirty="0">
              <a:effectLst/>
            </a:endParaRPr>
          </a:p>
          <a:p>
            <a:r>
              <a:rPr lang="en-US" sz="3100" b="1" dirty="0">
                <a:effectLst/>
              </a:rPr>
              <a:t>To </a:t>
            </a:r>
            <a:r>
              <a:rPr lang="en-US" sz="3100" b="1" u="sng" dirty="0">
                <a:effectLst/>
              </a:rPr>
              <a:t>assess prevalence</a:t>
            </a:r>
            <a:r>
              <a:rPr lang="en-US" sz="3100" b="1" dirty="0">
                <a:effectLst/>
              </a:rPr>
              <a:t> of </a:t>
            </a:r>
            <a:r>
              <a:rPr lang="en-US" sz="3100" b="1" dirty="0">
                <a:solidFill>
                  <a:srgbClr val="FFC000"/>
                </a:solidFill>
                <a:effectLst/>
              </a:rPr>
              <a:t>Non-Ischemic Fibrosis (NIF)</a:t>
            </a:r>
            <a:r>
              <a:rPr lang="en-US" sz="3100" b="1" dirty="0">
                <a:effectLst/>
              </a:rPr>
              <a:t> among </a:t>
            </a:r>
            <a:r>
              <a:rPr lang="en-US" sz="3100" b="1" dirty="0">
                <a:solidFill>
                  <a:srgbClr val="FF7E79"/>
                </a:solidFill>
                <a:effectLst/>
              </a:rPr>
              <a:t>patients with</a:t>
            </a:r>
            <a:r>
              <a:rPr lang="en-US" sz="3100" b="1" dirty="0">
                <a:effectLst/>
              </a:rPr>
              <a:t> </a:t>
            </a:r>
            <a:r>
              <a:rPr lang="en-US" sz="3100" b="1" dirty="0" err="1">
                <a:solidFill>
                  <a:srgbClr val="FF7E79"/>
                </a:solidFill>
                <a:effectLst/>
              </a:rPr>
              <a:t>iMR</a:t>
            </a:r>
            <a:r>
              <a:rPr lang="en-US" sz="3100" b="1" dirty="0">
                <a:effectLst/>
              </a:rPr>
              <a:t> and </a:t>
            </a:r>
            <a:r>
              <a:rPr lang="en-US" sz="3100" b="1" u="sng" dirty="0">
                <a:effectLst/>
              </a:rPr>
              <a:t>compare the ability</a:t>
            </a:r>
            <a:r>
              <a:rPr lang="en-US" sz="3100" b="1" dirty="0">
                <a:effectLst/>
              </a:rPr>
              <a:t> of conventional and strain echo indices to act as </a:t>
            </a:r>
            <a:r>
              <a:rPr lang="en-US" sz="3100" b="1" dirty="0">
                <a:solidFill>
                  <a:srgbClr val="FFC000"/>
                </a:solidFill>
                <a:effectLst/>
              </a:rPr>
              <a:t>markers of NIF</a:t>
            </a:r>
            <a:r>
              <a:rPr lang="it-IT" sz="3100" b="1" dirty="0">
                <a:solidFill>
                  <a:srgbClr val="FFC000"/>
                </a:solidFill>
                <a:effectLst/>
              </a:rPr>
              <a:t> </a:t>
            </a:r>
            <a:endParaRPr lang="en-US" sz="3100" b="1" dirty="0">
              <a:solidFill>
                <a:srgbClr val="FFC000"/>
              </a:solidFill>
            </a:endParaRPr>
          </a:p>
        </p:txBody>
      </p:sp>
      <p:cxnSp>
        <p:nvCxnSpPr>
          <p:cNvPr id="4" name="Connettore 1 3"/>
          <p:cNvCxnSpPr/>
          <p:nvPr/>
        </p:nvCxnSpPr>
        <p:spPr>
          <a:xfrm>
            <a:off x="210000" y="777240"/>
            <a:ext cx="11772000" cy="0"/>
          </a:xfrm>
          <a:prstGeom prst="line">
            <a:avLst/>
          </a:prstGeom>
          <a:ln w="38100"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4337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ttangolo 42"/>
          <p:cNvSpPr/>
          <p:nvPr/>
        </p:nvSpPr>
        <p:spPr>
          <a:xfrm>
            <a:off x="6175923" y="2062506"/>
            <a:ext cx="4586441" cy="2228573"/>
          </a:xfrm>
          <a:prstGeom prst="rect">
            <a:avLst/>
          </a:prstGeom>
          <a:solidFill>
            <a:schemeClr val="accent3">
              <a:alpha val="21961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Rettangolo 1"/>
          <p:cNvSpPr/>
          <p:nvPr/>
        </p:nvSpPr>
        <p:spPr>
          <a:xfrm>
            <a:off x="1387830" y="2062506"/>
            <a:ext cx="4655336" cy="2189806"/>
          </a:xfrm>
          <a:prstGeom prst="rect">
            <a:avLst/>
          </a:prstGeom>
          <a:solidFill>
            <a:srgbClr val="E9A039">
              <a:alpha val="21961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127623" y="112647"/>
            <a:ext cx="3211926" cy="742122"/>
          </a:xfrm>
        </p:spPr>
        <p:txBody>
          <a:bodyPr/>
          <a:lstStyle/>
          <a:p>
            <a:r>
              <a:rPr lang="en-US" b="1" dirty="0">
                <a:solidFill>
                  <a:schemeClr val="accent4"/>
                </a:solidFill>
              </a:rPr>
              <a:t>STUDY DESIGN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6792133" y="4987758"/>
            <a:ext cx="3677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CARDIAC MRI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531712" y="4987758"/>
            <a:ext cx="4479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TRANSTHORACIC ECHO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4563153" y="4894327"/>
            <a:ext cx="3087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Max interval: 72h</a:t>
            </a:r>
          </a:p>
        </p:txBody>
      </p:sp>
      <p:cxnSp>
        <p:nvCxnSpPr>
          <p:cNvPr id="19" name="Connettore 2 18"/>
          <p:cNvCxnSpPr/>
          <p:nvPr/>
        </p:nvCxnSpPr>
        <p:spPr>
          <a:xfrm>
            <a:off x="4884517" y="5266054"/>
            <a:ext cx="2445026" cy="0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/>
          <p:cNvCxnSpPr/>
          <p:nvPr/>
        </p:nvCxnSpPr>
        <p:spPr>
          <a:xfrm>
            <a:off x="6107029" y="1633761"/>
            <a:ext cx="0" cy="3312000"/>
          </a:xfrm>
          <a:prstGeom prst="straightConnector1">
            <a:avLst/>
          </a:prstGeom>
          <a:ln w="571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ttangolo 24"/>
          <p:cNvSpPr/>
          <p:nvPr/>
        </p:nvSpPr>
        <p:spPr>
          <a:xfrm>
            <a:off x="6187413" y="2397167"/>
            <a:ext cx="41136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Bef>
                <a:spcPct val="0"/>
              </a:spcBef>
              <a:buFontTx/>
              <a:buNone/>
            </a:pPr>
            <a:r>
              <a:rPr lang="en-US" altLang="x-none" sz="2400" dirty="0">
                <a:solidFill>
                  <a:srgbClr val="FFFFFF"/>
                </a:solidFill>
                <a:ea typeface="Arial" charset="0"/>
                <a:cs typeface="Arial" charset="0"/>
              </a:rPr>
              <a:t>Primary MR (e.g. prolapse)</a:t>
            </a:r>
            <a:endParaRPr lang="en-GB" altLang="x-none" sz="2400" dirty="0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sp>
        <p:nvSpPr>
          <p:cNvPr id="27" name="Rettangolo 26"/>
          <p:cNvSpPr/>
          <p:nvPr/>
        </p:nvSpPr>
        <p:spPr>
          <a:xfrm>
            <a:off x="6129820" y="2872952"/>
            <a:ext cx="40382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Bef>
                <a:spcPct val="0"/>
              </a:spcBef>
              <a:buFontTx/>
              <a:buNone/>
            </a:pPr>
            <a:r>
              <a:rPr lang="en-US" altLang="x-none" sz="2400" dirty="0">
                <a:solidFill>
                  <a:srgbClr val="FFFFFF"/>
                </a:solidFill>
                <a:ea typeface="Arial" charset="0"/>
                <a:cs typeface="Arial" charset="0"/>
              </a:rPr>
              <a:t>Mitral Valve replacement</a:t>
            </a:r>
            <a:endParaRPr lang="en-GB" altLang="x-none" sz="2400" dirty="0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sp>
        <p:nvSpPr>
          <p:cNvPr id="29" name="Rettangolo 28"/>
          <p:cNvSpPr/>
          <p:nvPr/>
        </p:nvSpPr>
        <p:spPr>
          <a:xfrm>
            <a:off x="6245250" y="3357131"/>
            <a:ext cx="40026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x-none" sz="2400" dirty="0">
                <a:solidFill>
                  <a:srgbClr val="FFFFFF"/>
                </a:solidFill>
                <a:ea typeface="Arial" charset="0"/>
                <a:cs typeface="Arial" charset="0"/>
              </a:rPr>
              <a:t>Contraindication to CMR</a:t>
            </a:r>
            <a:endParaRPr lang="en-GB" altLang="x-none" sz="2400" dirty="0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sp>
        <p:nvSpPr>
          <p:cNvPr id="30" name="Rettangolo 29"/>
          <p:cNvSpPr/>
          <p:nvPr/>
        </p:nvSpPr>
        <p:spPr>
          <a:xfrm>
            <a:off x="1420846" y="2373743"/>
            <a:ext cx="45723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ct val="0"/>
              </a:spcBef>
              <a:buFontTx/>
              <a:buNone/>
            </a:pPr>
            <a:r>
              <a:rPr lang="en-US" altLang="x-none" sz="1600" dirty="0">
                <a:solidFill>
                  <a:srgbClr val="FFFFFF"/>
                </a:solidFill>
                <a:ea typeface="Arial" charset="0"/>
                <a:cs typeface="Arial" charset="0"/>
              </a:rPr>
              <a:t>History of </a:t>
            </a:r>
            <a:r>
              <a:rPr lang="en-US" altLang="x-none" sz="1600" b="1" dirty="0">
                <a:solidFill>
                  <a:srgbClr val="FFFFFF"/>
                </a:solidFill>
                <a:ea typeface="Arial" charset="0"/>
                <a:cs typeface="Arial" charset="0"/>
              </a:rPr>
              <a:t>CAD</a:t>
            </a:r>
            <a:r>
              <a:rPr lang="en-US" altLang="x-none" sz="1600" dirty="0">
                <a:solidFill>
                  <a:srgbClr val="FFFFFF"/>
                </a:solidFill>
                <a:ea typeface="Arial" charset="0"/>
                <a:cs typeface="Arial" charset="0"/>
              </a:rPr>
              <a:t> and/or </a:t>
            </a:r>
            <a:r>
              <a:rPr lang="en-US" altLang="x-none" sz="1600" b="1" dirty="0">
                <a:solidFill>
                  <a:srgbClr val="FFFFFF"/>
                </a:solidFill>
                <a:ea typeface="Arial" charset="0"/>
                <a:cs typeface="Arial" charset="0"/>
              </a:rPr>
              <a:t>previous PCI 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en-US" altLang="x-none" sz="1600" dirty="0">
                <a:solidFill>
                  <a:srgbClr val="FFFFFF"/>
                </a:solidFill>
                <a:ea typeface="Arial" charset="0"/>
                <a:cs typeface="Arial" charset="0"/>
              </a:rPr>
              <a:t>and/or ECG/imaging-evidenced 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en-US" altLang="x-none" sz="1600" b="1" dirty="0" err="1">
                <a:solidFill>
                  <a:srgbClr val="FFFFFF"/>
                </a:solidFill>
                <a:ea typeface="Arial" charset="0"/>
                <a:cs typeface="Arial" charset="0"/>
              </a:rPr>
              <a:t>infero</a:t>
            </a:r>
            <a:r>
              <a:rPr lang="en-US" altLang="x-none" sz="1600" b="1" dirty="0">
                <a:solidFill>
                  <a:srgbClr val="FFFFFF"/>
                </a:solidFill>
                <a:ea typeface="Arial" charset="0"/>
                <a:cs typeface="Arial" charset="0"/>
              </a:rPr>
              <a:t>-lateral MI</a:t>
            </a:r>
            <a:endParaRPr lang="en-GB" altLang="x-none" sz="1600" b="1" dirty="0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sp>
        <p:nvSpPr>
          <p:cNvPr id="31" name="Rettangolo 30"/>
          <p:cNvSpPr/>
          <p:nvPr/>
        </p:nvSpPr>
        <p:spPr>
          <a:xfrm>
            <a:off x="2635624" y="3362195"/>
            <a:ext cx="33575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ct val="0"/>
              </a:spcBef>
              <a:buFontTx/>
              <a:buNone/>
            </a:pPr>
            <a:r>
              <a:rPr lang="en-US" altLang="x-none" sz="2400" dirty="0">
                <a:solidFill>
                  <a:srgbClr val="FFFFFF"/>
                </a:solidFill>
                <a:ea typeface="Arial" charset="0"/>
                <a:cs typeface="Arial" charset="0"/>
              </a:rPr>
              <a:t>≥MILD MR (via echo)</a:t>
            </a:r>
            <a:endParaRPr lang="en-GB" altLang="x-none" sz="2400" dirty="0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sp>
        <p:nvSpPr>
          <p:cNvPr id="42" name="Rettangolo 41"/>
          <p:cNvSpPr/>
          <p:nvPr/>
        </p:nvSpPr>
        <p:spPr>
          <a:xfrm rot="16200000">
            <a:off x="88692" y="2985034"/>
            <a:ext cx="2183610" cy="338554"/>
          </a:xfrm>
          <a:prstGeom prst="rect">
            <a:avLst/>
          </a:prstGeom>
          <a:solidFill>
            <a:schemeClr val="accent5"/>
          </a:solidFill>
          <a:ln>
            <a:solidFill>
              <a:schemeClr val="tx1">
                <a:lumMod val="65000"/>
              </a:schemeClr>
            </a:solidFill>
          </a:ln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x-none" sz="1600" b="1" dirty="0">
                <a:solidFill>
                  <a:schemeClr val="bg1">
                    <a:lumMod val="75000"/>
                    <a:lumOff val="25000"/>
                  </a:schemeClr>
                </a:solidFill>
                <a:ea typeface="Arial" charset="0"/>
                <a:cs typeface="Arial" charset="0"/>
              </a:rPr>
              <a:t>INCLUSION CRITERIA</a:t>
            </a:r>
            <a:endParaRPr lang="en-GB" altLang="x-none" sz="1600" b="1" dirty="0">
              <a:solidFill>
                <a:schemeClr val="bg1">
                  <a:lumMod val="75000"/>
                  <a:lumOff val="25000"/>
                </a:schemeClr>
              </a:solidFill>
              <a:ea typeface="Arial" charset="0"/>
              <a:cs typeface="Arial" charset="0"/>
            </a:endParaRPr>
          </a:p>
        </p:txBody>
      </p:sp>
      <p:sp>
        <p:nvSpPr>
          <p:cNvPr id="44" name="Rettangolo 43"/>
          <p:cNvSpPr/>
          <p:nvPr/>
        </p:nvSpPr>
        <p:spPr>
          <a:xfrm rot="16200000">
            <a:off x="9852250" y="3005874"/>
            <a:ext cx="2220480" cy="338554"/>
          </a:xfrm>
          <a:prstGeom prst="rect">
            <a:avLst/>
          </a:prstGeom>
          <a:solidFill>
            <a:schemeClr val="accent3"/>
          </a:solidFill>
          <a:ln>
            <a:solidFill>
              <a:schemeClr val="tx1">
                <a:lumMod val="65000"/>
              </a:schemeClr>
            </a:solidFill>
          </a:ln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x-none" sz="1600" b="1" dirty="0">
                <a:solidFill>
                  <a:schemeClr val="bg1">
                    <a:lumMod val="75000"/>
                    <a:lumOff val="25000"/>
                  </a:schemeClr>
                </a:solidFill>
                <a:ea typeface="Arial" charset="0"/>
                <a:cs typeface="Arial" charset="0"/>
              </a:rPr>
              <a:t>EXCLUSION CRITERIA</a:t>
            </a:r>
            <a:endParaRPr lang="en-GB" altLang="x-none" sz="1600" b="1" dirty="0">
              <a:solidFill>
                <a:schemeClr val="bg1">
                  <a:lumMod val="75000"/>
                  <a:lumOff val="25000"/>
                </a:schemeClr>
              </a:solidFill>
              <a:ea typeface="Arial" charset="0"/>
              <a:cs typeface="Arial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210000" y="1091435"/>
            <a:ext cx="1177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Prospective protocol examining </a:t>
            </a:r>
            <a:r>
              <a:rPr lang="en-US" sz="2400" b="1" dirty="0" err="1"/>
              <a:t>iMR</a:t>
            </a:r>
            <a:r>
              <a:rPr lang="en-US" sz="2400" b="1" dirty="0"/>
              <a:t> patients</a:t>
            </a:r>
          </a:p>
        </p:txBody>
      </p:sp>
      <p:cxnSp>
        <p:nvCxnSpPr>
          <p:cNvPr id="47" name="Connettore 1 46"/>
          <p:cNvCxnSpPr/>
          <p:nvPr/>
        </p:nvCxnSpPr>
        <p:spPr>
          <a:xfrm>
            <a:off x="210000" y="777240"/>
            <a:ext cx="11772000" cy="0"/>
          </a:xfrm>
          <a:prstGeom prst="line">
            <a:avLst/>
          </a:prstGeom>
          <a:ln w="38100"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ttangolo 47"/>
          <p:cNvSpPr/>
          <p:nvPr/>
        </p:nvSpPr>
        <p:spPr>
          <a:xfrm>
            <a:off x="762002" y="5502417"/>
            <a:ext cx="39175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0"/>
              </a:spcBef>
              <a:buFont typeface="Arial" charset="0"/>
              <a:buChar char="•"/>
            </a:pPr>
            <a:r>
              <a:rPr lang="en-US" altLang="x-none" dirty="0">
                <a:solidFill>
                  <a:srgbClr val="FFFFFF"/>
                </a:solidFill>
                <a:ea typeface="Arial" charset="0"/>
                <a:cs typeface="Arial" charset="0"/>
              </a:rPr>
              <a:t>TAPSE</a:t>
            </a:r>
          </a:p>
          <a:p>
            <a:pPr marL="342900" indent="-342900">
              <a:spcBef>
                <a:spcPct val="0"/>
              </a:spcBef>
              <a:buFont typeface="Arial" charset="0"/>
              <a:buChar char="•"/>
            </a:pPr>
            <a:r>
              <a:rPr lang="en-US" altLang="x-none" dirty="0">
                <a:solidFill>
                  <a:srgbClr val="FFFFFF"/>
                </a:solidFill>
                <a:ea typeface="Arial" charset="0"/>
                <a:cs typeface="Arial" charset="0"/>
              </a:rPr>
              <a:t>RV-S’</a:t>
            </a:r>
          </a:p>
          <a:p>
            <a:pPr marL="342900" indent="-342900">
              <a:spcBef>
                <a:spcPct val="0"/>
              </a:spcBef>
              <a:buFont typeface="Arial" charset="0"/>
              <a:buChar char="•"/>
            </a:pPr>
            <a:r>
              <a:rPr lang="en-US" altLang="x-none" dirty="0">
                <a:solidFill>
                  <a:srgbClr val="FFFFFF"/>
                </a:solidFill>
                <a:ea typeface="Arial" charset="0"/>
                <a:cs typeface="Arial" charset="0"/>
              </a:rPr>
              <a:t>FAC</a:t>
            </a:r>
          </a:p>
          <a:p>
            <a:pPr marL="342900" indent="-342900">
              <a:spcBef>
                <a:spcPct val="0"/>
              </a:spcBef>
              <a:buFont typeface="Arial" charset="0"/>
              <a:buChar char="•"/>
            </a:pPr>
            <a:r>
              <a:rPr lang="en-US" altLang="x-none" dirty="0">
                <a:solidFill>
                  <a:srgbClr val="FFFFFF"/>
                </a:solidFill>
                <a:ea typeface="Arial" charset="0"/>
                <a:cs typeface="Arial" charset="0"/>
              </a:rPr>
              <a:t>RV-GLS</a:t>
            </a:r>
            <a:r>
              <a:rPr lang="en-GB" altLang="x-none" dirty="0">
                <a:solidFill>
                  <a:srgbClr val="FFFFFF"/>
                </a:solidFill>
                <a:ea typeface="Arial" charset="0"/>
                <a:cs typeface="Arial" charset="0"/>
              </a:rPr>
              <a:t> &amp; REGIONAL RV-LS</a:t>
            </a:r>
            <a:endParaRPr lang="en-US" altLang="x-none" dirty="0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sp>
        <p:nvSpPr>
          <p:cNvPr id="49" name="Rettangolo 48"/>
          <p:cNvSpPr/>
          <p:nvPr/>
        </p:nvSpPr>
        <p:spPr>
          <a:xfrm>
            <a:off x="7333132" y="5511385"/>
            <a:ext cx="512781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0"/>
              </a:spcBef>
              <a:buFont typeface="Arial" charset="0"/>
              <a:buChar char="•"/>
            </a:pPr>
            <a:r>
              <a:rPr lang="en-US" altLang="x-none" dirty="0">
                <a:solidFill>
                  <a:srgbClr val="FFFFFF"/>
                </a:solidFill>
                <a:ea typeface="Arial" charset="0"/>
                <a:cs typeface="Arial" charset="0"/>
              </a:rPr>
              <a:t>Cine-CMR</a:t>
            </a:r>
          </a:p>
          <a:p>
            <a:pPr marL="320675">
              <a:spcBef>
                <a:spcPct val="0"/>
              </a:spcBef>
            </a:pPr>
            <a:r>
              <a:rPr lang="en-US" altLang="x-none" sz="1600" dirty="0">
                <a:solidFill>
                  <a:srgbClr val="FFFFFF"/>
                </a:solidFill>
                <a:ea typeface="Arial" charset="0"/>
                <a:cs typeface="Arial" charset="0"/>
              </a:rPr>
              <a:t>(cardiac structure/function)</a:t>
            </a:r>
          </a:p>
          <a:p>
            <a:pPr marL="342900" indent="-342900">
              <a:spcBef>
                <a:spcPct val="0"/>
              </a:spcBef>
              <a:buFont typeface="Arial" charset="0"/>
              <a:buChar char="•"/>
            </a:pPr>
            <a:r>
              <a:rPr lang="en-US" altLang="x-none" dirty="0">
                <a:solidFill>
                  <a:srgbClr val="FFFFFF"/>
                </a:solidFill>
                <a:ea typeface="Arial" charset="0"/>
                <a:cs typeface="Arial" charset="0"/>
              </a:rPr>
              <a:t>DE-CMR </a:t>
            </a:r>
          </a:p>
          <a:p>
            <a:pPr marL="320675">
              <a:spcBef>
                <a:spcPct val="0"/>
              </a:spcBef>
            </a:pPr>
            <a:r>
              <a:rPr lang="en-US" altLang="x-none" sz="1600" dirty="0">
                <a:solidFill>
                  <a:srgbClr val="FFFFFF"/>
                </a:solidFill>
                <a:ea typeface="Arial" charset="0"/>
                <a:cs typeface="Arial" charset="0"/>
              </a:rPr>
              <a:t>(myocardial tissue characterization)</a:t>
            </a:r>
          </a:p>
        </p:txBody>
      </p:sp>
      <p:cxnSp>
        <p:nvCxnSpPr>
          <p:cNvPr id="11" name="Connettore 1 10"/>
          <p:cNvCxnSpPr/>
          <p:nvPr/>
        </p:nvCxnSpPr>
        <p:spPr>
          <a:xfrm>
            <a:off x="2820000" y="1565800"/>
            <a:ext cx="6552000" cy="0"/>
          </a:xfrm>
          <a:prstGeom prst="line">
            <a:avLst/>
          </a:prstGeom>
          <a:ln w="571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366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2" grpId="0" animBg="1"/>
      <p:bldP spid="15" grpId="0"/>
      <p:bldP spid="16" grpId="0"/>
      <p:bldP spid="17" grpId="0"/>
      <p:bldP spid="25" grpId="0"/>
      <p:bldP spid="27" grpId="0"/>
      <p:bldP spid="29" grpId="0"/>
      <p:bldP spid="30" grpId="0"/>
      <p:bldP spid="31" grpId="0"/>
      <p:bldP spid="42" grpId="0" animBg="1"/>
      <p:bldP spid="44" grpId="0" animBg="1"/>
      <p:bldP spid="48" grpId="0"/>
      <p:bldP spid="4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ttangolo 32">
            <a:extLst>
              <a:ext uri="{FF2B5EF4-FFF2-40B4-BE49-F238E27FC236}">
                <a16:creationId xmlns:a16="http://schemas.microsoft.com/office/drawing/2014/main" id="{119B9F1E-BBF3-BC46-AE18-4D927A5F9FC6}"/>
              </a:ext>
            </a:extLst>
          </p:cNvPr>
          <p:cNvSpPr/>
          <p:nvPr/>
        </p:nvSpPr>
        <p:spPr>
          <a:xfrm rot="5400000">
            <a:off x="9004525" y="5203139"/>
            <a:ext cx="26725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RV Global Longitudinal Strain</a:t>
            </a:r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00E85420-5E4D-9E42-86FA-42C562026CDC}"/>
              </a:ext>
            </a:extLst>
          </p:cNvPr>
          <p:cNvSpPr/>
          <p:nvPr/>
        </p:nvSpPr>
        <p:spPr>
          <a:xfrm rot="16200000">
            <a:off x="722453" y="5204475"/>
            <a:ext cx="25827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RV Fractional Area Change</a:t>
            </a:r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D966ED8A-20FE-B245-9D7A-9E26AC828FC1}"/>
              </a:ext>
            </a:extLst>
          </p:cNvPr>
          <p:cNvSpPr/>
          <p:nvPr/>
        </p:nvSpPr>
        <p:spPr>
          <a:xfrm rot="5400000">
            <a:off x="10065449" y="2062702"/>
            <a:ext cx="24096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RV Peak Tricuspid Annular</a:t>
            </a:r>
          </a:p>
          <a:p>
            <a:pPr algn="ctr"/>
            <a:r>
              <a:rPr lang="en-US" sz="1400" dirty="0"/>
              <a:t>Systolic Velocity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067" y="1039983"/>
            <a:ext cx="3139012" cy="2557828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sp>
        <p:nvSpPr>
          <p:cNvPr id="8" name="Rettangolo 7"/>
          <p:cNvSpPr/>
          <p:nvPr/>
        </p:nvSpPr>
        <p:spPr>
          <a:xfrm>
            <a:off x="2992995" y="3405246"/>
            <a:ext cx="168705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ym typeface="Wingdings"/>
              </a:rPr>
              <a:t>TAPSE: 1.9 cm</a:t>
            </a:r>
            <a:endParaRPr lang="en-US" b="1" dirty="0"/>
          </a:p>
        </p:txBody>
      </p:sp>
      <p:cxnSp>
        <p:nvCxnSpPr>
          <p:cNvPr id="20" name="Connettore 1 19"/>
          <p:cNvCxnSpPr/>
          <p:nvPr/>
        </p:nvCxnSpPr>
        <p:spPr>
          <a:xfrm>
            <a:off x="6096000" y="884764"/>
            <a:ext cx="0" cy="5796000"/>
          </a:xfrm>
          <a:prstGeom prst="line">
            <a:avLst/>
          </a:prstGeom>
          <a:ln w="5715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1 20"/>
          <p:cNvCxnSpPr/>
          <p:nvPr/>
        </p:nvCxnSpPr>
        <p:spPr>
          <a:xfrm rot="5400000">
            <a:off x="8622693" y="1581364"/>
            <a:ext cx="0" cy="4680000"/>
          </a:xfrm>
          <a:prstGeom prst="line">
            <a:avLst/>
          </a:prstGeom>
          <a:ln w="5715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1 21"/>
          <p:cNvCxnSpPr/>
          <p:nvPr/>
        </p:nvCxnSpPr>
        <p:spPr>
          <a:xfrm rot="5400000">
            <a:off x="3496030" y="1581365"/>
            <a:ext cx="0" cy="4680000"/>
          </a:xfrm>
          <a:prstGeom prst="line">
            <a:avLst/>
          </a:prstGeom>
          <a:ln w="5715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chaudry gls 15.02_kVObqj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19332" y="4101586"/>
            <a:ext cx="3170428" cy="2413861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sp>
        <p:nvSpPr>
          <p:cNvPr id="12" name="Rettangolo 11"/>
          <p:cNvSpPr/>
          <p:nvPr/>
        </p:nvSpPr>
        <p:spPr>
          <a:xfrm>
            <a:off x="7501260" y="6363288"/>
            <a:ext cx="178644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  <a:sym typeface="Wingdings"/>
              </a:rPr>
              <a:t>RV-GLS</a:t>
            </a:r>
            <a:r>
              <a:rPr lang="en-US" b="1">
                <a:solidFill>
                  <a:schemeClr val="tx2"/>
                </a:solidFill>
                <a:sym typeface="Wingdings"/>
              </a:rPr>
              <a:t>: 15.0%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654" y="4076737"/>
            <a:ext cx="3024002" cy="2463558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sp>
        <p:nvSpPr>
          <p:cNvPr id="16" name="Rettangolo 15"/>
          <p:cNvSpPr/>
          <p:nvPr/>
        </p:nvSpPr>
        <p:spPr>
          <a:xfrm>
            <a:off x="3161469" y="6378278"/>
            <a:ext cx="126473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  <a:sym typeface="Wingdings"/>
              </a:rPr>
              <a:t>FAC: 21%</a:t>
            </a:r>
            <a:endParaRPr lang="en-US" b="1" dirty="0">
              <a:solidFill>
                <a:schemeClr val="tx2"/>
              </a:solidFill>
            </a:endParaRPr>
          </a:p>
        </p:txBody>
      </p:sp>
      <p:sp useBgFill="1">
        <p:nvSpPr>
          <p:cNvPr id="19" name="Rettangolo 18"/>
          <p:cNvSpPr/>
          <p:nvPr/>
        </p:nvSpPr>
        <p:spPr>
          <a:xfrm>
            <a:off x="6468651" y="4015437"/>
            <a:ext cx="4440480" cy="33345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8" name="Rettangolo 17"/>
          <p:cNvSpPr/>
          <p:nvPr/>
        </p:nvSpPr>
        <p:spPr>
          <a:xfrm>
            <a:off x="1419031" y="4039212"/>
            <a:ext cx="4184751" cy="295999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9">
            <a:extLst>
              <a:ext uri="{FF2B5EF4-FFF2-40B4-BE49-F238E27FC236}">
                <a16:creationId xmlns:a16="http://schemas.microsoft.com/office/drawing/2014/main" id="{5DB18863-650C-1840-B000-EC0EE048F835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1" t="2499" r="5000" b="10011"/>
          <a:stretch>
            <a:fillRect/>
          </a:stretch>
        </p:blipFill>
        <p:spPr bwMode="auto">
          <a:xfrm>
            <a:off x="6340988" y="1358354"/>
            <a:ext cx="4568143" cy="186467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ttangolo 28">
            <a:extLst>
              <a:ext uri="{FF2B5EF4-FFF2-40B4-BE49-F238E27FC236}">
                <a16:creationId xmlns:a16="http://schemas.microsoft.com/office/drawing/2014/main" id="{A88065A2-B5D6-1A48-8032-32497175D11F}"/>
              </a:ext>
            </a:extLst>
          </p:cNvPr>
          <p:cNvSpPr/>
          <p:nvPr/>
        </p:nvSpPr>
        <p:spPr>
          <a:xfrm>
            <a:off x="7620235" y="3113146"/>
            <a:ext cx="21482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ym typeface="Wingdings"/>
              </a:rPr>
              <a:t>RV-S’: 11.2 mm/s</a:t>
            </a:r>
            <a:endParaRPr lang="en-US" b="1" dirty="0"/>
          </a:p>
        </p:txBody>
      </p:sp>
      <p:sp useBgFill="1">
        <p:nvSpPr>
          <p:cNvPr id="17" name="Rettangolo 16"/>
          <p:cNvSpPr/>
          <p:nvPr/>
        </p:nvSpPr>
        <p:spPr>
          <a:xfrm>
            <a:off x="6307408" y="773937"/>
            <a:ext cx="5253323" cy="305601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Connettore 1 29">
            <a:extLst>
              <a:ext uri="{FF2B5EF4-FFF2-40B4-BE49-F238E27FC236}">
                <a16:creationId xmlns:a16="http://schemas.microsoft.com/office/drawing/2014/main" id="{D8F3971D-8721-F44D-860C-C012535977C1}"/>
              </a:ext>
            </a:extLst>
          </p:cNvPr>
          <p:cNvCxnSpPr/>
          <p:nvPr/>
        </p:nvCxnSpPr>
        <p:spPr>
          <a:xfrm>
            <a:off x="210000" y="777240"/>
            <a:ext cx="11772000" cy="0"/>
          </a:xfrm>
          <a:prstGeom prst="line">
            <a:avLst/>
          </a:prstGeom>
          <a:ln w="38100"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itolo 1">
            <a:extLst>
              <a:ext uri="{FF2B5EF4-FFF2-40B4-BE49-F238E27FC236}">
                <a16:creationId xmlns:a16="http://schemas.microsoft.com/office/drawing/2014/main" id="{40DBD640-6CBF-8144-B716-FDCF81F6F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623" y="112647"/>
            <a:ext cx="3211926" cy="742122"/>
          </a:xfrm>
        </p:spPr>
        <p:txBody>
          <a:bodyPr/>
          <a:lstStyle/>
          <a:p>
            <a:r>
              <a:rPr lang="en-US" b="1" dirty="0">
                <a:solidFill>
                  <a:schemeClr val="accent4"/>
                </a:solidFill>
              </a:rPr>
              <a:t>METHODS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77B16AB2-5C86-FF4E-BCD7-394577B8F03A}"/>
              </a:ext>
            </a:extLst>
          </p:cNvPr>
          <p:cNvSpPr/>
          <p:nvPr/>
        </p:nvSpPr>
        <p:spPr>
          <a:xfrm rot="16200000">
            <a:off x="779038" y="2071452"/>
            <a:ext cx="22541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Tricuspid Annular Plane </a:t>
            </a:r>
          </a:p>
          <a:p>
            <a:pPr algn="ctr"/>
            <a:r>
              <a:rPr lang="en-US" sz="1400" dirty="0"/>
              <a:t>Systolic Excursion</a:t>
            </a:r>
          </a:p>
        </p:txBody>
      </p:sp>
    </p:spTree>
    <p:extLst>
      <p:ext uri="{BB962C8B-B14F-4D97-AF65-F5344CB8AC3E}">
        <p14:creationId xmlns:p14="http://schemas.microsoft.com/office/powerpoint/2010/main" val="3097053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5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9" grpId="0" animBg="1"/>
      <p:bldP spid="18" grpId="0" animBg="1"/>
      <p:bldP spid="17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Rete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Rete</Template>
  <TotalTime>6840</TotalTime>
  <Words>2394</Words>
  <Application>Microsoft Office PowerPoint</Application>
  <PresentationFormat>Widescreen</PresentationFormat>
  <Paragraphs>550</Paragraphs>
  <Slides>43</Slides>
  <Notes>14</Notes>
  <HiddenSlides>0</HiddenSlides>
  <MMClips>7</MMClips>
  <ScaleCrop>false</ScaleCrop>
  <HeadingPairs>
    <vt:vector size="6" baseType="variant">
      <vt:variant>
        <vt:lpstr>Caratteri utilizzati</vt:lpstr>
      </vt:variant>
      <vt:variant>
        <vt:i4>11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43</vt:i4>
      </vt:variant>
    </vt:vector>
  </HeadingPairs>
  <TitlesOfParts>
    <vt:vector size="56" baseType="lpstr">
      <vt:lpstr>Aharoni</vt:lpstr>
      <vt:lpstr>Arial</vt:lpstr>
      <vt:lpstr>Calibri</vt:lpstr>
      <vt:lpstr>Century Gothic</vt:lpstr>
      <vt:lpstr>Courier New</vt:lpstr>
      <vt:lpstr>Helvetica</vt:lpstr>
      <vt:lpstr>Mangal</vt:lpstr>
      <vt:lpstr>Symbol</vt:lpstr>
      <vt:lpstr>Times New Roman</vt:lpstr>
      <vt:lpstr>Wingdings</vt:lpstr>
      <vt:lpstr>Yu Mincho</vt:lpstr>
      <vt:lpstr>Rete</vt:lpstr>
      <vt:lpstr>Tema di Office</vt:lpstr>
      <vt:lpstr>Impact of Non-Ischemic Fibrosis on  Echo-evidenced Right Ventricular Function  among Patients with Ischemic Mitral Regurgitation</vt:lpstr>
      <vt:lpstr>Background</vt:lpstr>
      <vt:lpstr>Presentazione standard di PowerPoint</vt:lpstr>
      <vt:lpstr>Presentazione standard di PowerPoint</vt:lpstr>
      <vt:lpstr>Background</vt:lpstr>
      <vt:lpstr>Background</vt:lpstr>
      <vt:lpstr>STUDY AIMS</vt:lpstr>
      <vt:lpstr>STUDY DESIGN</vt:lpstr>
      <vt:lpstr>METHODS</vt:lpstr>
      <vt:lpstr>METHODS</vt:lpstr>
      <vt:lpstr>METHODS</vt:lpstr>
      <vt:lpstr>STUDY AIMS</vt:lpstr>
      <vt:lpstr>RESULTS</vt:lpstr>
      <vt:lpstr>RESULTS</vt:lpstr>
      <vt:lpstr>Presentazione standard di PowerPoint</vt:lpstr>
      <vt:lpstr>Presentazione standard di PowerPoint</vt:lpstr>
      <vt:lpstr>RESULTS</vt:lpstr>
      <vt:lpstr>RESULTS</vt:lpstr>
      <vt:lpstr>Presentazione standard di PowerPoint</vt:lpstr>
      <vt:lpstr>STUDY AIMS</vt:lpstr>
      <vt:lpstr>RESULTS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Impact of Non-Ischemic Fibrosis on  Echo-evidenced Right Ventricular Function  among Patients with Ischemic Mitral Regurgitation</vt:lpstr>
      <vt:lpstr>RESULTS</vt:lpstr>
      <vt:lpstr>RESULTS</vt:lpstr>
      <vt:lpstr>Presentazione standard di PowerPoint</vt:lpstr>
      <vt:lpstr>CONCLUSIONS</vt:lpstr>
      <vt:lpstr>METHODS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Impact of Non-Ischemic Fibrosis on  Echo-evidenced Right Ventricular Function  among Patients with Ischemic Mitral Regurgitation</dc:title>
  <dc:creator>Antonino Di Franco</dc:creator>
  <cp:lastModifiedBy>Utente Windows</cp:lastModifiedBy>
  <cp:revision>240</cp:revision>
  <dcterms:created xsi:type="dcterms:W3CDTF">2017-05-10T01:42:14Z</dcterms:created>
  <dcterms:modified xsi:type="dcterms:W3CDTF">2018-10-05T09:15:48Z</dcterms:modified>
</cp:coreProperties>
</file>