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ppt/media/image6.jpg" ContentType="image/jpeg"/>
  <Override PartName="/ppt/media/image8.jpg" ContentType="image/jpeg"/>
  <Override PartName="/ppt/media/image9.jpg" ContentType="image/jpeg"/>
  <Override PartName="/ppt/media/image10.jpg" ContentType="image/jpeg"/>
  <Override PartName="/ppt/media/image11.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6.jpg" ContentType="image/jpeg"/>
  <Override PartName="/ppt/notesSlides/notesSlide5.xml" ContentType="application/vnd.openxmlformats-officedocument.presentationml.notesSlide+xml"/>
  <Override PartName="/ppt/media/image17.jpg" ContentType="image/jpeg"/>
  <Override PartName="/ppt/media/image18.jpg" ContentType="image/jpeg"/>
  <Override PartName="/ppt/media/image19.jpg" ContentType="image/jpeg"/>
  <Override PartName="/ppt/media/image20.jpg" ContentType="image/jpeg"/>
  <Override PartName="/ppt/media/image22.jpg" ContentType="image/jpeg"/>
  <Override PartName="/ppt/media/image23.jpg" ContentType="image/jpeg"/>
  <Override PartName="/ppt/media/image24.jpg" ContentType="image/jpeg"/>
  <Override PartName="/ppt/media/image25.jpg" ContentType="image/jpeg"/>
  <Override PartName="/ppt/media/image29.jpg" ContentType="image/jpeg"/>
  <Override PartName="/ppt/media/image30.jpg" ContentType="image/jpeg"/>
  <Override PartName="/ppt/media/image32.jpg" ContentType="image/jpeg"/>
  <Override PartName="/ppt/media/image33.jpg" ContentType="image/jpeg"/>
  <Override PartName="/ppt/media/image35.jpg" ContentType="image/jpeg"/>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6.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9.jpg" ContentType="image/jpeg"/>
  <Override PartName="/ppt/media/image40.jpg" ContentType="image/jpeg"/>
  <Override PartName="/ppt/media/image41.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2.jpg" ContentType="image/jpeg"/>
  <Override PartName="/ppt/notesSlides/notesSlide14.xml" ContentType="application/vnd.openxmlformats-officedocument.presentationml.notesSlide+xml"/>
  <Override PartName="/ppt/media/image43.jpg" ContentType="image/jpeg"/>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7" r:id="rId2"/>
    <p:sldId id="274" r:id="rId3"/>
    <p:sldId id="275" r:id="rId4"/>
    <p:sldId id="311" r:id="rId5"/>
    <p:sldId id="318" r:id="rId6"/>
    <p:sldId id="332" r:id="rId7"/>
    <p:sldId id="301" r:id="rId8"/>
    <p:sldId id="306" r:id="rId9"/>
    <p:sldId id="302" r:id="rId10"/>
    <p:sldId id="304" r:id="rId11"/>
    <p:sldId id="334" r:id="rId12"/>
    <p:sldId id="278" r:id="rId13"/>
    <p:sldId id="279" r:id="rId14"/>
    <p:sldId id="321" r:id="rId15"/>
    <p:sldId id="282" r:id="rId16"/>
    <p:sldId id="313" r:id="rId17"/>
    <p:sldId id="328" r:id="rId18"/>
    <p:sldId id="280" r:id="rId19"/>
    <p:sldId id="281" r:id="rId20"/>
    <p:sldId id="288" r:id="rId21"/>
    <p:sldId id="289" r:id="rId22"/>
    <p:sldId id="314" r:id="rId23"/>
    <p:sldId id="330" r:id="rId24"/>
    <p:sldId id="319" r:id="rId25"/>
    <p:sldId id="312" r:id="rId26"/>
    <p:sldId id="286" r:id="rId27"/>
    <p:sldId id="315" r:id="rId28"/>
    <p:sldId id="323" r:id="rId29"/>
    <p:sldId id="260" r:id="rId30"/>
    <p:sldId id="292" r:id="rId31"/>
    <p:sldId id="290" r:id="rId32"/>
    <p:sldId id="322" r:id="rId33"/>
    <p:sldId id="262" r:id="rId34"/>
    <p:sldId id="258" r:id="rId35"/>
    <p:sldId id="259" r:id="rId36"/>
    <p:sldId id="296" r:id="rId37"/>
    <p:sldId id="295" r:id="rId38"/>
    <p:sldId id="310" r:id="rId39"/>
    <p:sldId id="329" r:id="rId40"/>
    <p:sldId id="298" r:id="rId41"/>
    <p:sldId id="320" r:id="rId42"/>
    <p:sldId id="297" r:id="rId43"/>
    <p:sldId id="325" r:id="rId44"/>
    <p:sldId id="331" r:id="rId45"/>
    <p:sldId id="335" r:id="rId46"/>
    <p:sldId id="324" r:id="rId47"/>
    <p:sldId id="333"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068E7229-F7BA-42A6-A03B-E8F98D9D3924}">
          <p14:sldIdLst>
            <p14:sldId id="327"/>
            <p14:sldId id="274"/>
            <p14:sldId id="275"/>
            <p14:sldId id="311"/>
            <p14:sldId id="318"/>
            <p14:sldId id="332"/>
            <p14:sldId id="301"/>
            <p14:sldId id="306"/>
            <p14:sldId id="302"/>
            <p14:sldId id="304"/>
            <p14:sldId id="334"/>
            <p14:sldId id="278"/>
            <p14:sldId id="279"/>
            <p14:sldId id="321"/>
            <p14:sldId id="282"/>
            <p14:sldId id="313"/>
            <p14:sldId id="328"/>
            <p14:sldId id="280"/>
            <p14:sldId id="281"/>
            <p14:sldId id="288"/>
            <p14:sldId id="289"/>
            <p14:sldId id="314"/>
            <p14:sldId id="330"/>
            <p14:sldId id="319"/>
            <p14:sldId id="312"/>
            <p14:sldId id="286"/>
            <p14:sldId id="315"/>
            <p14:sldId id="323"/>
            <p14:sldId id="260"/>
            <p14:sldId id="292"/>
            <p14:sldId id="290"/>
            <p14:sldId id="322"/>
            <p14:sldId id="262"/>
            <p14:sldId id="258"/>
            <p14:sldId id="259"/>
            <p14:sldId id="296"/>
            <p14:sldId id="295"/>
            <p14:sldId id="310"/>
            <p14:sldId id="329"/>
            <p14:sldId id="298"/>
            <p14:sldId id="320"/>
            <p14:sldId id="297"/>
            <p14:sldId id="325"/>
            <p14:sldId id="331"/>
            <p14:sldId id="335"/>
          </p14:sldIdLst>
        </p14:section>
        <p14:section name="Sezione senza titolo" id="{9D4BB49F-1CF4-41C6-B7B1-B86C5EAC9B64}">
          <p14:sldIdLst>
            <p14:sldId id="324"/>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2" autoAdjust="0"/>
    <p:restoredTop sz="94660"/>
  </p:normalViewPr>
  <p:slideViewPr>
    <p:cSldViewPr snapToGrid="0">
      <p:cViewPr varScale="1">
        <p:scale>
          <a:sx n="70" d="100"/>
          <a:sy n="70" d="100"/>
        </p:scale>
        <p:origin x="59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24680118110237"/>
          <c:y val="3.9949441222561569E-2"/>
          <c:w val="0.35450639763779529"/>
          <c:h val="0.82399025428091011"/>
        </c:manualLayout>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Foglio1!$A$2:$A$7</c:f>
              <c:strCache>
                <c:ptCount val="6"/>
                <c:pt idx="0">
                  <c:v>A SPLENICA</c:v>
                </c:pt>
                <c:pt idx="1">
                  <c:v>A. EPATICA</c:v>
                </c:pt>
                <c:pt idx="2">
                  <c:v>A.M.S.</c:v>
                </c:pt>
                <c:pt idx="3">
                  <c:v>A. CELIACA</c:v>
                </c:pt>
                <c:pt idx="4">
                  <c:v>A.RENALE</c:v>
                </c:pt>
                <c:pt idx="5">
                  <c:v>ALTRO</c:v>
                </c:pt>
              </c:strCache>
            </c:strRef>
          </c:cat>
          <c:val>
            <c:numRef>
              <c:f>Foglio1!$B$2:$B$7</c:f>
              <c:numCache>
                <c:formatCode>0%</c:formatCode>
                <c:ptCount val="6"/>
                <c:pt idx="0">
                  <c:v>0.6</c:v>
                </c:pt>
                <c:pt idx="1">
                  <c:v>0.2</c:v>
                </c:pt>
                <c:pt idx="2">
                  <c:v>0.05</c:v>
                </c:pt>
                <c:pt idx="3">
                  <c:v>0.04</c:v>
                </c:pt>
                <c:pt idx="4">
                  <c:v>0.03</c:v>
                </c:pt>
                <c:pt idx="5">
                  <c:v>0.08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a:solidFill>
                  <a:schemeClr val="bg1"/>
                </a:solidFill>
              </a:rPr>
              <a:t>eziologia</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eziologia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Foglio1!$A$2:$A$5</c:f>
              <c:strCache>
                <c:ptCount val="4"/>
                <c:pt idx="0">
                  <c:v>aterosclerotica 32%</c:v>
                </c:pt>
                <c:pt idx="1">
                  <c:v>deg/inf</c:v>
                </c:pt>
                <c:pt idx="2">
                  <c:v>post-traum.</c:v>
                </c:pt>
                <c:pt idx="3">
                  <c:v>altr</c:v>
                </c:pt>
              </c:strCache>
            </c:strRef>
          </c:cat>
          <c:val>
            <c:numRef>
              <c:f>Foglio1!$B$2:$B$5</c:f>
              <c:numCache>
                <c:formatCode>0%</c:formatCode>
                <c:ptCount val="4"/>
                <c:pt idx="0">
                  <c:v>0.32</c:v>
                </c:pt>
                <c:pt idx="1">
                  <c:v>0.34</c:v>
                </c:pt>
                <c:pt idx="2">
                  <c:v>0.22</c:v>
                </c:pt>
                <c:pt idx="3">
                  <c:v>0.12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C8D11-C8B2-4E3C-817E-22E7AAB851F5}" type="datetimeFigureOut">
              <a:rPr lang="it-IT" smtClean="0"/>
              <a:t>04/10/2018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859F8-1FFD-4EB1-84A4-A5EA35D31A07}" type="slidenum">
              <a:rPr lang="it-IT" smtClean="0"/>
              <a:t>‹N›</a:t>
            </a:fld>
            <a:endParaRPr lang="it-IT"/>
          </a:p>
        </p:txBody>
      </p:sp>
    </p:spTree>
    <p:extLst>
      <p:ext uri="{BB962C8B-B14F-4D97-AF65-F5344CB8AC3E}">
        <p14:creationId xmlns:p14="http://schemas.microsoft.com/office/powerpoint/2010/main" val="283705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45090A0-49B7-4FCB-B51D-2EFA5C56A741}" type="slidenum">
              <a:rPr lang="it-IT" smtClean="0"/>
              <a:pPr/>
              <a:t>1</a:t>
            </a:fld>
            <a:endParaRPr lang="it-IT"/>
          </a:p>
        </p:txBody>
      </p:sp>
    </p:spTree>
    <p:extLst>
      <p:ext uri="{BB962C8B-B14F-4D97-AF65-F5344CB8AC3E}">
        <p14:creationId xmlns:p14="http://schemas.microsoft.com/office/powerpoint/2010/main" val="82395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NI</a:t>
            </a:r>
            <a:r>
              <a:rPr lang="it-IT" baseline="0" dirty="0" smtClean="0"/>
              <a:t> SINTOMI RICORDATI DI COMMENTARE CHE NEL 70% DI ANEURSMI DELL’ A. RENALE C’E’ IPERTENSIONE MA NON E’ LA CAUSA</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37</a:t>
            </a:fld>
            <a:endParaRPr lang="it-IT"/>
          </a:p>
        </p:txBody>
      </p:sp>
    </p:spTree>
    <p:extLst>
      <p:ext uri="{BB962C8B-B14F-4D97-AF65-F5344CB8AC3E}">
        <p14:creationId xmlns:p14="http://schemas.microsoft.com/office/powerpoint/2010/main" val="1254110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a:t>
            </a:r>
            <a:r>
              <a:rPr lang="it-IT" baseline="0" dirty="0" smtClean="0"/>
              <a:t> GENERE PER A. SPLENICA SI TRATTANO A, &gt;2 CM</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40</a:t>
            </a:fld>
            <a:endParaRPr lang="it-IT"/>
          </a:p>
        </p:txBody>
      </p:sp>
    </p:spTree>
    <p:extLst>
      <p:ext uri="{BB962C8B-B14F-4D97-AF65-F5344CB8AC3E}">
        <p14:creationId xmlns:p14="http://schemas.microsoft.com/office/powerpoint/2010/main" val="140392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a:t>
            </a:r>
            <a:r>
              <a:rPr lang="it-IT" baseline="0" dirty="0" smtClean="0"/>
              <a:t> RACCOMANDAZIONI SI RIFERISCONO A QUALSIASI ANEURISMA VISCERALE</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41</a:t>
            </a:fld>
            <a:endParaRPr lang="it-IT"/>
          </a:p>
        </p:txBody>
      </p:sp>
    </p:spTree>
    <p:extLst>
      <p:ext uri="{BB962C8B-B14F-4D97-AF65-F5344CB8AC3E}">
        <p14:creationId xmlns:p14="http://schemas.microsoft.com/office/powerpoint/2010/main" val="237524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QUANTO RIGUARDA LA CHIRURGIA OPEN TALVOLTA IL RISCHIO</a:t>
            </a:r>
            <a:r>
              <a:rPr lang="it-IT" baseline="0" dirty="0" smtClean="0"/>
              <a:t> Può ESSERE LA SPLENECTOMIA SOPRATTUTTO SE L’ ANEURISMA E’ DISTALE EE PERTANTO E’ DIFFICOLTOSA LA RICOSTRUZIONE. MA PROPRIO PERCHA’ LA MILZA HA VALIDE COLLATERALI, CHE VENGONO IDENTIFICATE NELLA A. GASTRICA BREVE NELLA GASTRODUODENALE O GASTROEPIPLOICA</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42</a:t>
            </a:fld>
            <a:endParaRPr lang="it-IT"/>
          </a:p>
        </p:txBody>
      </p:sp>
    </p:spTree>
    <p:extLst>
      <p:ext uri="{BB962C8B-B14F-4D97-AF65-F5344CB8AC3E}">
        <p14:creationId xmlns:p14="http://schemas.microsoft.com/office/powerpoint/2010/main" val="313156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ENTRAMBI</a:t>
            </a:r>
            <a:r>
              <a:rPr lang="it-IT" baseline="0" dirty="0" smtClean="0"/>
              <a:t> PAZIENTE dializzati con storia di occlusioni pregresse di precedenti FAV, il secondo caso in particolare vorrei portarlo alla vostra attenzione perché in anamnesi aveva aneurisma popliteo trattato con </a:t>
            </a:r>
            <a:r>
              <a:rPr lang="it-IT" baseline="0" dirty="0" err="1" smtClean="0"/>
              <a:t>aneurismectomia</a:t>
            </a:r>
            <a:r>
              <a:rPr lang="it-IT" baseline="0" dirty="0" smtClean="0"/>
              <a:t> e bypass in </a:t>
            </a:r>
            <a:r>
              <a:rPr lang="it-IT" baseline="0" dirty="0" err="1" smtClean="0"/>
              <a:t>graft</a:t>
            </a:r>
            <a:r>
              <a:rPr lang="it-IT" baseline="0" dirty="0" smtClean="0"/>
              <a:t> </a:t>
            </a:r>
            <a:r>
              <a:rPr lang="it-IT" baseline="0" dirty="0" err="1" smtClean="0"/>
              <a:t>safenico</a:t>
            </a:r>
            <a:r>
              <a:rPr lang="it-IT" baseline="0" dirty="0" smtClean="0"/>
              <a:t> dopo amputazione per embolismo acuto</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46</a:t>
            </a:fld>
            <a:endParaRPr lang="it-IT"/>
          </a:p>
        </p:txBody>
      </p:sp>
    </p:spTree>
    <p:extLst>
      <p:ext uri="{BB962C8B-B14F-4D97-AF65-F5344CB8AC3E}">
        <p14:creationId xmlns:p14="http://schemas.microsoft.com/office/powerpoint/2010/main" val="85059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CONSIDERANDO</a:t>
            </a:r>
            <a:r>
              <a:rPr lang="it-IT" baseline="0" dirty="0" smtClean="0"/>
              <a:t> CHE IL PRINCILAPLE DETERMINANTE VERSO LA ROTTURA SONO LE DIMENSIONI DELL’ ANEURISMA</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47</a:t>
            </a:fld>
            <a:endParaRPr lang="it-IT"/>
          </a:p>
        </p:txBody>
      </p:sp>
    </p:spTree>
    <p:extLst>
      <p:ext uri="{BB962C8B-B14F-4D97-AF65-F5344CB8AC3E}">
        <p14:creationId xmlns:p14="http://schemas.microsoft.com/office/powerpoint/2010/main" val="328695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Diametro normale </a:t>
            </a:r>
            <a:r>
              <a:rPr lang="it-IT" dirty="0" err="1" smtClean="0"/>
              <a:t>dlel</a:t>
            </a:r>
            <a:r>
              <a:rPr lang="it-IT" dirty="0" smtClean="0"/>
              <a:t>’ a. iliaca 1,3 cm femmine 1,5 cm maschi, dal punto di vista della </a:t>
            </a:r>
            <a:r>
              <a:rPr lang="it-IT" dirty="0" err="1" smtClean="0"/>
              <a:t>stoeria</a:t>
            </a:r>
            <a:r>
              <a:rPr lang="it-IT" dirty="0" smtClean="0"/>
              <a:t> clinica hanno in’ </a:t>
            </a:r>
            <a:r>
              <a:rPr lang="it-IT" dirty="0" err="1" smtClean="0"/>
              <a:t>evolutività</a:t>
            </a:r>
            <a:r>
              <a:rPr lang="it-IT" dirty="0" smtClean="0"/>
              <a:t> verso la rottura mantenendo</a:t>
            </a:r>
            <a:r>
              <a:rPr lang="it-IT" baseline="0" dirty="0" smtClean="0"/>
              <a:t> la continuità </a:t>
            </a:r>
            <a:r>
              <a:rPr lang="it-IT" baseline="0" dirty="0" err="1" smtClean="0"/>
              <a:t>ache</a:t>
            </a:r>
            <a:r>
              <a:rPr lang="it-IT" baseline="0" dirty="0" smtClean="0"/>
              <a:t> </a:t>
            </a:r>
            <a:r>
              <a:rPr lang="it-IT" baseline="0" dirty="0" err="1" smtClean="0"/>
              <a:t>climica</a:t>
            </a:r>
            <a:r>
              <a:rPr lang="it-IT" baseline="0" dirty="0" smtClean="0"/>
              <a:t> e non soltanto anatomica con </a:t>
            </a:r>
            <a:r>
              <a:rPr lang="it-IT" baseline="0" dirty="0" err="1" smtClean="0"/>
              <a:t>ll</a:t>
            </a:r>
            <a:r>
              <a:rPr lang="it-IT" baseline="0" dirty="0" smtClean="0"/>
              <a:t>’ aorta addominale.</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7</a:t>
            </a:fld>
            <a:endParaRPr lang="it-IT"/>
          </a:p>
        </p:txBody>
      </p:sp>
    </p:spTree>
    <p:extLst>
      <p:ext uri="{BB962C8B-B14F-4D97-AF65-F5344CB8AC3E}">
        <p14:creationId xmlns:p14="http://schemas.microsoft.com/office/powerpoint/2010/main" val="320011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ANCHE SE SICURAMENTE</a:t>
            </a:r>
            <a:r>
              <a:rPr lang="it-IT" baseline="0" dirty="0" smtClean="0"/>
              <a:t> MENO FREQUENTI….GLI ANEURISMI DELLA FEMORALE PROFONDA SONO GRAVTI DA UN MAGGIORE RISCHIO DI ROTTURA.</a:t>
            </a:r>
          </a:p>
          <a:p>
            <a:r>
              <a:rPr lang="it-IT" baseline="0" dirty="0" smtClean="0"/>
              <a:t>SECOMDO LA CLASSIFICAZIONE DI CUTLER E DARIN</a:t>
            </a:r>
          </a:p>
          <a:p>
            <a:endParaRPr lang="it-IT" baseline="0" dirty="0" smtClean="0"/>
          </a:p>
          <a:p>
            <a:r>
              <a:rPr lang="it-IT" baseline="0" dirty="0" smtClean="0"/>
              <a:t>SECONDO LA CLASSIFICAZIONE DI CUTLER E </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12</a:t>
            </a:fld>
            <a:endParaRPr lang="it-IT"/>
          </a:p>
        </p:txBody>
      </p:sp>
    </p:spTree>
    <p:extLst>
      <p:ext uri="{BB962C8B-B14F-4D97-AF65-F5344CB8AC3E}">
        <p14:creationId xmlns:p14="http://schemas.microsoft.com/office/powerpoint/2010/main" val="40788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TROMBOSI ACUTA , O EMBOLIZZAZIONE DISTALE , SINTOMI VARIABILI, DALLA</a:t>
            </a:r>
            <a:r>
              <a:rPr lang="it-IT" baseline="0" dirty="0" smtClean="0"/>
              <a:t> SINROME DEL DITO BLU, LIVEDO –RETICULARI, GANGRENA ACUTA</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13</a:t>
            </a:fld>
            <a:endParaRPr lang="it-IT"/>
          </a:p>
        </p:txBody>
      </p:sp>
    </p:spTree>
    <p:extLst>
      <p:ext uri="{BB962C8B-B14F-4D97-AF65-F5344CB8AC3E}">
        <p14:creationId xmlns:p14="http://schemas.microsoft.com/office/powerpoint/2010/main" val="270958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MANCANDO OVVIAMENTE DEI TRIAL CLINICI RANDOMIZZATI SUL TRATTAMENTO CHIRURGICO SI SEGUONO DELLE RACCOMANDAZIONI CHE SCATURISCONO DALL’ ESPERIENZA DELL’OPERATORE</a:t>
            </a:r>
            <a:r>
              <a:rPr lang="it-IT" baseline="0" dirty="0" smtClean="0"/>
              <a:t> E DALLE CASISTICHE RIPORTATE, FERMO RESTANDO L’ UNANIMTA’ DI TRATTATRE TURRI GLI ANEURISMI SINTOMATICI.</a:t>
            </a:r>
          </a:p>
          <a:p>
            <a:r>
              <a:rPr lang="it-IT" baseline="0" dirty="0" smtClean="0"/>
              <a:t>IL TRATTAMENTO DGLI ANEURISMI SINTOMATICI E’ GRAVATO DA MAGGIOR TASSI DI INSUCCESSI.</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15</a:t>
            </a:fld>
            <a:endParaRPr lang="it-IT"/>
          </a:p>
        </p:txBody>
      </p:sp>
    </p:spTree>
    <p:extLst>
      <p:ext uri="{BB962C8B-B14F-4D97-AF65-F5344CB8AC3E}">
        <p14:creationId xmlns:p14="http://schemas.microsoft.com/office/powerpoint/2010/main" val="284744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INCIDENZA </a:t>
            </a:r>
            <a:r>
              <a:rPr lang="it-IT" baseline="0" dirty="0" smtClean="0"/>
              <a:t> MOLTO BASSA: DA STUDI POST-AUTOPTICI VIENE STIMATA INTORNO A…</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29</a:t>
            </a:fld>
            <a:endParaRPr lang="it-IT"/>
          </a:p>
        </p:txBody>
      </p:sp>
    </p:spTree>
    <p:extLst>
      <p:ext uri="{BB962C8B-B14F-4D97-AF65-F5344CB8AC3E}">
        <p14:creationId xmlns:p14="http://schemas.microsoft.com/office/powerpoint/2010/main" val="9315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31</a:t>
            </a:fld>
            <a:endParaRPr lang="it-IT"/>
          </a:p>
        </p:txBody>
      </p:sp>
    </p:spTree>
    <p:extLst>
      <p:ext uri="{BB962C8B-B14F-4D97-AF65-F5344CB8AC3E}">
        <p14:creationId xmlns:p14="http://schemas.microsoft.com/office/powerpoint/2010/main" val="36518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RICORDA DI DIRE IL</a:t>
            </a:r>
            <a:r>
              <a:rPr lang="it-IT" baseline="0" dirty="0" smtClean="0"/>
              <a:t> RISCHIO DI ROTTURA E’ AUMENTATO DALLA GRAVIDANZA PER LE MODICHE DEL DELLA PARETE ORMONO DIPENDENTI, ED AL CONTINUO RILASCIO DI RELAXINA  IN GRAVIDANZA FAVORIREBBRE L’ INDEBOLIMENTO DELLA TONACA MEDIA DEI VASI</a:t>
            </a:r>
          </a:p>
        </p:txBody>
      </p:sp>
      <p:sp>
        <p:nvSpPr>
          <p:cNvPr id="4" name="Segnaposto numero diapositiva 3"/>
          <p:cNvSpPr>
            <a:spLocks noGrp="1"/>
          </p:cNvSpPr>
          <p:nvPr>
            <p:ph type="sldNum" sz="quarter" idx="10"/>
          </p:nvPr>
        </p:nvSpPr>
        <p:spPr/>
        <p:txBody>
          <a:bodyPr/>
          <a:lstStyle/>
          <a:p>
            <a:fld id="{737859F8-1FFD-4EB1-84A4-A5EA35D31A07}" type="slidenum">
              <a:rPr lang="it-IT" smtClean="0"/>
              <a:t>33</a:t>
            </a:fld>
            <a:endParaRPr lang="it-IT"/>
          </a:p>
        </p:txBody>
      </p:sp>
    </p:spTree>
    <p:extLst>
      <p:ext uri="{BB962C8B-B14F-4D97-AF65-F5344CB8AC3E}">
        <p14:creationId xmlns:p14="http://schemas.microsoft.com/office/powerpoint/2010/main" val="375591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ATTENZIONE PSEUDOANEURISMI</a:t>
            </a:r>
            <a:r>
              <a:rPr lang="it-IT" baseline="0" dirty="0" smtClean="0"/>
              <a:t> PERCHE’ MOLTI DEI NOSTRI PAZIENTI POSSONO ESSERE SOTTOPOSTI EAD ERCP</a:t>
            </a:r>
            <a:endParaRPr lang="it-IT" dirty="0"/>
          </a:p>
        </p:txBody>
      </p:sp>
      <p:sp>
        <p:nvSpPr>
          <p:cNvPr id="4" name="Segnaposto numero diapositiva 3"/>
          <p:cNvSpPr>
            <a:spLocks noGrp="1"/>
          </p:cNvSpPr>
          <p:nvPr>
            <p:ph type="sldNum" sz="quarter" idx="10"/>
          </p:nvPr>
        </p:nvSpPr>
        <p:spPr/>
        <p:txBody>
          <a:bodyPr/>
          <a:lstStyle/>
          <a:p>
            <a:fld id="{737859F8-1FFD-4EB1-84A4-A5EA35D31A07}" type="slidenum">
              <a:rPr lang="it-IT" smtClean="0"/>
              <a:t>36</a:t>
            </a:fld>
            <a:endParaRPr lang="it-IT"/>
          </a:p>
        </p:txBody>
      </p:sp>
    </p:spTree>
    <p:extLst>
      <p:ext uri="{BB962C8B-B14F-4D97-AF65-F5344CB8AC3E}">
        <p14:creationId xmlns:p14="http://schemas.microsoft.com/office/powerpoint/2010/main" val="212363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C5A5163-BBD8-492F-AB38-BEC6CA3A04E1}"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724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5A5163-BBD8-492F-AB38-BEC6CA3A04E1}"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296578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5A5163-BBD8-492F-AB38-BEC6CA3A04E1}"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176826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C5A5163-BBD8-492F-AB38-BEC6CA3A04E1}"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203546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C5A5163-BBD8-492F-AB38-BEC6CA3A04E1}" type="datetimeFigureOut">
              <a:rPr lang="it-IT" smtClean="0"/>
              <a:t>04/10/2018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4015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C5A5163-BBD8-492F-AB38-BEC6CA3A04E1}"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246401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C5A5163-BBD8-492F-AB38-BEC6CA3A04E1}" type="datetimeFigureOut">
              <a:rPr lang="it-IT" smtClean="0"/>
              <a:t>04/10/2018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116294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C5A5163-BBD8-492F-AB38-BEC6CA3A04E1}" type="datetimeFigureOut">
              <a:rPr lang="it-IT" smtClean="0"/>
              <a:t>04/10/2018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194692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C5A5163-BBD8-492F-AB38-BEC6CA3A04E1}" type="datetimeFigureOut">
              <a:rPr lang="it-IT" smtClean="0"/>
              <a:t>04/10/2018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567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C5A5163-BBD8-492F-AB38-BEC6CA3A04E1}"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361138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C5A5163-BBD8-492F-AB38-BEC6CA3A04E1}" type="datetimeFigureOut">
              <a:rPr lang="it-IT" smtClean="0"/>
              <a:t>04/10/2018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4D5C6C0-94C0-40C3-B0AA-843DCCDC1EAF}" type="slidenum">
              <a:rPr lang="it-IT" smtClean="0"/>
              <a:t>‹N›</a:t>
            </a:fld>
            <a:endParaRPr lang="it-IT"/>
          </a:p>
        </p:txBody>
      </p:sp>
    </p:spTree>
    <p:extLst>
      <p:ext uri="{BB962C8B-B14F-4D97-AF65-F5344CB8AC3E}">
        <p14:creationId xmlns:p14="http://schemas.microsoft.com/office/powerpoint/2010/main" val="143404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A5163-BBD8-492F-AB38-BEC6CA3A04E1}" type="datetimeFigureOut">
              <a:rPr lang="it-IT" smtClean="0"/>
              <a:t>04/10/2018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5C6C0-94C0-40C3-B0AA-843DCCDC1EAF}" type="slidenum">
              <a:rPr lang="it-IT" smtClean="0"/>
              <a:t>‹N›</a:t>
            </a:fld>
            <a:endParaRPr lang="it-IT"/>
          </a:p>
        </p:txBody>
      </p:sp>
    </p:spTree>
    <p:extLst>
      <p:ext uri="{BB962C8B-B14F-4D97-AF65-F5344CB8AC3E}">
        <p14:creationId xmlns:p14="http://schemas.microsoft.com/office/powerpoint/2010/main" val="387938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ncbi.nlm.nih.gov/pubmed/?term=Baxter%20P%5bAuthor%5d&amp;cauthor=true&amp;cauthor_uid=30136713" TargetMode="External"/><Relationship Id="rId7" Type="http://schemas.openxmlformats.org/officeDocument/2006/relationships/image" Target="../media/image26.png"/><Relationship Id="rId2" Type="http://schemas.openxmlformats.org/officeDocument/2006/relationships/hyperlink" Target="https://www.ncbi.nlm.nih.gov/pubmed/?term=Shiwani%20H%5bAuthor%5d&amp;cauthor=true&amp;cauthor_uid=30136713" TargetMode="External"/><Relationship Id="rId1" Type="http://schemas.openxmlformats.org/officeDocument/2006/relationships/slideLayout" Target="../slideLayouts/slideLayout2.xml"/><Relationship Id="rId6" Type="http://schemas.openxmlformats.org/officeDocument/2006/relationships/hyperlink" Target="https://www.ncbi.nlm.nih.gov/pubmed/?term=Scott%20DJA%5bAuthor%5d&amp;cauthor=true&amp;cauthor_uid=30136713" TargetMode="External"/><Relationship Id="rId5" Type="http://schemas.openxmlformats.org/officeDocument/2006/relationships/hyperlink" Target="https://www.ncbi.nlm.nih.gov/pubmed/?term=Bailey%20MA%5bAuthor%5d&amp;cauthor=true&amp;cauthor_uid=30136713" TargetMode="External"/><Relationship Id="rId4" Type="http://schemas.openxmlformats.org/officeDocument/2006/relationships/hyperlink" Target="https://www.ncbi.nlm.nih.gov/pubmed/?term=Taylor%20E%5bAuthor%5d&amp;cauthor=true&amp;cauthor_uid=3013671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ubmed/?term=Ippoliti%20A%5bAuthor%5d&amp;cauthor=true&amp;cauthor_uid=15156131" TargetMode="External"/><Relationship Id="rId7" Type="http://schemas.openxmlformats.org/officeDocument/2006/relationships/hyperlink" Target="https://www.ncbi.nlm.nih.gov/pubmed/?term=Pistolese%20GR%5bAuthor%5d&amp;cauthor=true&amp;cauthor_uid=15156131" TargetMode="External"/><Relationship Id="rId2" Type="http://schemas.openxmlformats.org/officeDocument/2006/relationships/hyperlink" Target="https://www.ncbi.nlm.nih.gov/pubmed/?term=Martelli%20E%5bAuthor%5d&amp;cauthor=true&amp;cauthor_uid=15156131" TargetMode="External"/><Relationship Id="rId1" Type="http://schemas.openxmlformats.org/officeDocument/2006/relationships/slideLayout" Target="../slideLayouts/slideLayout2.xml"/><Relationship Id="rId6" Type="http://schemas.openxmlformats.org/officeDocument/2006/relationships/hyperlink" Target="https://www.ncbi.nlm.nih.gov/pubmed/?term=Ascoli%20Marchetti%20A%5bAuthor%5d&amp;cauthor=true&amp;cauthor_uid=15156131" TargetMode="External"/><Relationship Id="rId5" Type="http://schemas.openxmlformats.org/officeDocument/2006/relationships/hyperlink" Target="https://www.ncbi.nlm.nih.gov/pubmed/?term=De%20Vivo%20G%5bAuthor%5d&amp;cauthor=true&amp;cauthor_uid=15156131" TargetMode="External"/><Relationship Id="rId4" Type="http://schemas.openxmlformats.org/officeDocument/2006/relationships/hyperlink" Target="https://www.ncbi.nlm.nih.gov/pubmed/?term=Ventoruzzo%20G%5bAuthor%5d&amp;cauthor=true&amp;cauthor_uid=15156131"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https://www.ncbi.nlm.nih.gov/pubmed/?term=Fern%C3%A1ndez%20Prendes%20C%5bAuthor%5d&amp;cauthor=true&amp;cauthor_uid=27816191" TargetMode="External"/><Relationship Id="rId7" Type="http://schemas.openxmlformats.org/officeDocument/2006/relationships/hyperlink" Target="https://www.ncbi.nlm.nih.gov/pubmed/?term=Alonso%20P%C3%A9rez%20M%5bAuthor%5d&amp;cauthor=true&amp;cauthor_uid=2781619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ncbi.nlm.nih.gov/pubmed/?term=Carre%C3%B1o%20Morrondo%20JA%5bAuthor%5d&amp;cauthor=true&amp;cauthor_uid=27816191" TargetMode="External"/><Relationship Id="rId5" Type="http://schemas.openxmlformats.org/officeDocument/2006/relationships/hyperlink" Target="https://www.ncbi.nlm.nih.gov/pubmed/?term=Gonz%C3%A1lez%20Gay%20M%5bAuthor%5d&amp;cauthor=true&amp;cauthor_uid=27816191" TargetMode="External"/><Relationship Id="rId4" Type="http://schemas.openxmlformats.org/officeDocument/2006/relationships/hyperlink" Target="https://www.ncbi.nlm.nih.gov/pubmed/?term=Zanabili%20Al-Sibbai%20AA%5bAuthor%5d&amp;cauthor=true&amp;cauthor_uid=27816191"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711969"/>
            <a:ext cx="7772400" cy="1857387"/>
          </a:xfrm>
        </p:spPr>
        <p:txBody>
          <a:bodyPr>
            <a:normAutofit fontScale="90000"/>
          </a:bodyPr>
          <a:lstStyle/>
          <a:p>
            <a:r>
              <a:rPr lang="it-IT" b="1" dirty="0" smtClean="0">
                <a:solidFill>
                  <a:srgbClr val="FFC000"/>
                </a:solidFill>
              </a:rPr>
              <a:t>  XXVIII </a:t>
            </a:r>
            <a:r>
              <a:rPr lang="it-IT" sz="4000" b="1" dirty="0" smtClean="0">
                <a:solidFill>
                  <a:srgbClr val="FFC000"/>
                </a:solidFill>
                <a:latin typeface="Comic Sans MS" panose="030F0702030302020204" pitchFamily="66" charset="0"/>
              </a:rPr>
              <a:t>CONGRESSO </a:t>
            </a:r>
            <a:r>
              <a:rPr lang="it-IT" sz="4000" b="1" dirty="0">
                <a:solidFill>
                  <a:srgbClr val="FFC000"/>
                </a:solidFill>
                <a:latin typeface="Comic Sans MS" panose="030F0702030302020204" pitchFamily="66" charset="0"/>
              </a:rPr>
              <a:t>NAZIONALE ANCE </a:t>
            </a:r>
            <a:br>
              <a:rPr lang="it-IT" sz="4000" b="1" dirty="0">
                <a:solidFill>
                  <a:srgbClr val="FFC000"/>
                </a:solidFill>
                <a:latin typeface="Comic Sans MS" panose="030F0702030302020204" pitchFamily="66" charset="0"/>
              </a:rPr>
            </a:br>
            <a:r>
              <a:rPr lang="it-IT" sz="4000" b="1" dirty="0">
                <a:solidFill>
                  <a:srgbClr val="FFC000"/>
                </a:solidFill>
                <a:latin typeface="Comic Sans MS" panose="030F0702030302020204" pitchFamily="66" charset="0"/>
              </a:rPr>
              <a:t>  </a:t>
            </a:r>
            <a:r>
              <a:rPr lang="it-IT" sz="4000" b="1" dirty="0" smtClean="0">
                <a:solidFill>
                  <a:srgbClr val="FFC000"/>
                </a:solidFill>
                <a:latin typeface="Comic Sans MS" panose="030F0702030302020204" pitchFamily="66" charset="0"/>
              </a:rPr>
              <a:t>4-7 </a:t>
            </a:r>
            <a:r>
              <a:rPr lang="it-IT" sz="4000" b="1" dirty="0">
                <a:solidFill>
                  <a:srgbClr val="FFC000"/>
                </a:solidFill>
                <a:latin typeface="Comic Sans MS" panose="030F0702030302020204" pitchFamily="66" charset="0"/>
              </a:rPr>
              <a:t>OTTOBRE - TAORMINA</a:t>
            </a:r>
            <a:r>
              <a:rPr lang="it-IT" b="1" dirty="0" smtClean="0">
                <a:solidFill>
                  <a:srgbClr val="FFC000"/>
                </a:solidFill>
                <a:latin typeface="Comic Sans MS" panose="030F0702030302020204" pitchFamily="66" charset="0"/>
              </a:rPr>
              <a:t/>
            </a:r>
            <a:br>
              <a:rPr lang="it-IT" b="1" dirty="0" smtClean="0">
                <a:solidFill>
                  <a:srgbClr val="FFC000"/>
                </a:solidFill>
                <a:latin typeface="Comic Sans MS" panose="030F0702030302020204" pitchFamily="66" charset="0"/>
              </a:rPr>
            </a:br>
            <a:endParaRPr lang="it-IT" dirty="0">
              <a:latin typeface="Comic Sans MS" panose="030F0702030302020204" pitchFamily="66" charset="0"/>
            </a:endParaRPr>
          </a:p>
        </p:txBody>
      </p:sp>
      <p:sp>
        <p:nvSpPr>
          <p:cNvPr id="3" name="Sottotitolo 2"/>
          <p:cNvSpPr>
            <a:spLocks noGrp="1"/>
          </p:cNvSpPr>
          <p:nvPr>
            <p:ph type="subTitle" idx="1"/>
          </p:nvPr>
        </p:nvSpPr>
        <p:spPr>
          <a:xfrm>
            <a:off x="2788443" y="2449216"/>
            <a:ext cx="6400800" cy="3638560"/>
          </a:xfrm>
        </p:spPr>
        <p:txBody>
          <a:bodyPr>
            <a:normAutofit/>
          </a:bodyPr>
          <a:lstStyle/>
          <a:p>
            <a:r>
              <a:rPr lang="it-IT" sz="2800" b="1" dirty="0" smtClean="0">
                <a:solidFill>
                  <a:srgbClr val="FF0000"/>
                </a:solidFill>
                <a:latin typeface="Comic Sans MS" panose="030F0702030302020204" pitchFamily="66" charset="0"/>
              </a:rPr>
              <a:t>LA PATOLOGIA ANEURISMATICA EXTRAAORTICA</a:t>
            </a:r>
          </a:p>
        </p:txBody>
      </p:sp>
      <p:sp>
        <p:nvSpPr>
          <p:cNvPr id="4" name="Rettangolo 3"/>
          <p:cNvSpPr/>
          <p:nvPr/>
        </p:nvSpPr>
        <p:spPr>
          <a:xfrm>
            <a:off x="2952728" y="3500439"/>
            <a:ext cx="6000792" cy="1877437"/>
          </a:xfrm>
          <a:prstGeom prst="rect">
            <a:avLst/>
          </a:prstGeom>
        </p:spPr>
        <p:txBody>
          <a:bodyPr wrap="square">
            <a:spAutoFit/>
          </a:bodyPr>
          <a:lstStyle/>
          <a:p>
            <a:pPr algn="ctr"/>
            <a:r>
              <a:rPr lang="it-IT" sz="2200" b="1" dirty="0">
                <a:solidFill>
                  <a:schemeClr val="bg1"/>
                </a:solidFill>
                <a:latin typeface="Comic Sans MS" pitchFamily="66" charset="0"/>
              </a:rPr>
              <a:t>   </a:t>
            </a:r>
            <a:r>
              <a:rPr lang="it-IT" sz="2200" b="1" dirty="0" smtClean="0">
                <a:solidFill>
                  <a:schemeClr val="bg1"/>
                </a:solidFill>
                <a:latin typeface="Comic Sans MS" panose="030F0702030302020204" pitchFamily="66" charset="0"/>
              </a:rPr>
              <a:t>RELATORE</a:t>
            </a:r>
            <a:endParaRPr lang="it-IT" sz="2200" b="1" dirty="0">
              <a:solidFill>
                <a:schemeClr val="bg1"/>
              </a:solidFill>
              <a:latin typeface="Comic Sans MS" pitchFamily="66" charset="0"/>
            </a:endParaRPr>
          </a:p>
          <a:p>
            <a:pPr algn="ctr"/>
            <a:r>
              <a:rPr lang="it-IT" sz="2200" b="1" dirty="0">
                <a:solidFill>
                  <a:schemeClr val="bg1"/>
                </a:solidFill>
                <a:latin typeface="Comic Sans MS" pitchFamily="66" charset="0"/>
              </a:rPr>
              <a:t>    Dr.ssa </a:t>
            </a:r>
            <a:r>
              <a:rPr lang="it-IT" sz="2200" b="1" i="1" dirty="0">
                <a:solidFill>
                  <a:schemeClr val="bg1"/>
                </a:solidFill>
                <a:latin typeface="Comic Sans MS" pitchFamily="66" charset="0"/>
              </a:rPr>
              <a:t>MARILENA di MARTINO</a:t>
            </a:r>
          </a:p>
          <a:p>
            <a:pPr algn="ctr"/>
            <a:endParaRPr lang="it-IT" b="1" dirty="0">
              <a:solidFill>
                <a:schemeClr val="bg1"/>
              </a:solidFill>
              <a:latin typeface="Comic Sans MS" pitchFamily="66" charset="0"/>
            </a:endParaRPr>
          </a:p>
          <a:p>
            <a:pPr algn="ctr"/>
            <a:r>
              <a:rPr lang="it-IT" b="1" dirty="0" err="1">
                <a:solidFill>
                  <a:schemeClr val="bg1"/>
                </a:solidFill>
                <a:latin typeface="Comic Sans MS" pitchFamily="66" charset="0"/>
              </a:rPr>
              <a:t>U.O.S</a:t>
            </a:r>
            <a:r>
              <a:rPr lang="it-IT" b="1" dirty="0">
                <a:solidFill>
                  <a:schemeClr val="bg1"/>
                </a:solidFill>
                <a:latin typeface="Comic Sans MS" pitchFamily="66" charset="0"/>
              </a:rPr>
              <a:t>  CARDIO-ANGIOLOGIA </a:t>
            </a:r>
          </a:p>
          <a:p>
            <a:pPr algn="ctr"/>
            <a:r>
              <a:rPr lang="it-IT" b="1" dirty="0">
                <a:solidFill>
                  <a:schemeClr val="bg1"/>
                </a:solidFill>
                <a:latin typeface="Comic Sans MS" pitchFamily="66" charset="0"/>
              </a:rPr>
              <a:t> CASA </a:t>
            </a:r>
            <a:r>
              <a:rPr lang="it-IT" b="1" dirty="0" err="1">
                <a:solidFill>
                  <a:schemeClr val="bg1"/>
                </a:solidFill>
                <a:latin typeface="Comic Sans MS" pitchFamily="66" charset="0"/>
              </a:rPr>
              <a:t>DI</a:t>
            </a:r>
            <a:r>
              <a:rPr lang="it-IT" b="1" dirty="0">
                <a:solidFill>
                  <a:schemeClr val="bg1"/>
                </a:solidFill>
                <a:latin typeface="Comic Sans MS" pitchFamily="66" charset="0"/>
              </a:rPr>
              <a:t> CURA MARIA ROSARIA-POMPEI (NA)</a:t>
            </a:r>
          </a:p>
          <a:p>
            <a:pPr algn="ctr"/>
            <a:r>
              <a:rPr lang="it-IT" b="1" dirty="0">
                <a:solidFill>
                  <a:schemeClr val="bg1"/>
                </a:solidFill>
                <a:latin typeface="Comic Sans MS" pitchFamily="66" charset="0"/>
              </a:rPr>
              <a:t> </a:t>
            </a:r>
          </a:p>
        </p:txBody>
      </p:sp>
      <p:pic>
        <p:nvPicPr>
          <p:cNvPr id="5" name="Picture 5" descr="G:\logoLargeMRS.png"/>
          <p:cNvPicPr>
            <a:picLocks noChangeAspect="1" noChangeArrowheads="1"/>
          </p:cNvPicPr>
          <p:nvPr/>
        </p:nvPicPr>
        <p:blipFill>
          <a:blip r:embed="rId3"/>
          <a:srcRect/>
          <a:stretch>
            <a:fillRect/>
          </a:stretch>
        </p:blipFill>
        <p:spPr bwMode="auto">
          <a:xfrm>
            <a:off x="4774397" y="5643578"/>
            <a:ext cx="2357454" cy="888395"/>
          </a:xfrm>
          <a:prstGeom prst="rect">
            <a:avLst/>
          </a:prstGeom>
          <a:noFill/>
        </p:spPr>
      </p:pic>
      <p:pic>
        <p:nvPicPr>
          <p:cNvPr id="6" name="Picture 2" descr="image002"/>
          <p:cNvPicPr>
            <a:picLocks noChangeAspect="1" noChangeArrowheads="1"/>
          </p:cNvPicPr>
          <p:nvPr/>
        </p:nvPicPr>
        <p:blipFill>
          <a:blip r:embed="rId4"/>
          <a:srcRect/>
          <a:stretch>
            <a:fillRect/>
          </a:stretch>
        </p:blipFill>
        <p:spPr bwMode="auto">
          <a:xfrm>
            <a:off x="568551" y="357167"/>
            <a:ext cx="1285884" cy="1143008"/>
          </a:xfrm>
          <a:prstGeom prst="rect">
            <a:avLst/>
          </a:prstGeom>
          <a:noFill/>
        </p:spPr>
      </p:pic>
    </p:spTree>
    <p:extLst>
      <p:ext uri="{BB962C8B-B14F-4D97-AF65-F5344CB8AC3E}">
        <p14:creationId xmlns:p14="http://schemas.microsoft.com/office/powerpoint/2010/main" val="299203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365125"/>
            <a:ext cx="11179276" cy="1325563"/>
          </a:xfrm>
        </p:spPr>
        <p:txBody>
          <a:bodyPr>
            <a:normAutofit/>
          </a:bodyPr>
          <a:lstStyle/>
          <a:p>
            <a:r>
              <a:rPr lang="it-IT" sz="3600" dirty="0" smtClean="0">
                <a:solidFill>
                  <a:srgbClr val="FFC000"/>
                </a:solidFill>
                <a:latin typeface="Comic Sans MS" panose="030F0702030302020204" pitchFamily="66" charset="0"/>
              </a:rPr>
              <a:t>UN CASO DI A.A.ILIACA NON PROPRIO ISOLATO!</a:t>
            </a:r>
            <a:endParaRPr lang="it-IT" sz="3600"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4717" y="1780216"/>
            <a:ext cx="3677283" cy="2483892"/>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33" y="1746913"/>
            <a:ext cx="3452884" cy="253766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833" y="4264108"/>
            <a:ext cx="3452884" cy="2429302"/>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717" y="4264108"/>
            <a:ext cx="3677283" cy="2429303"/>
          </a:xfrm>
          <a:prstGeom prst="rect">
            <a:avLst/>
          </a:prstGeom>
        </p:spPr>
      </p:pic>
      <p:sp>
        <p:nvSpPr>
          <p:cNvPr id="8" name="CasellaDiTesto 7"/>
          <p:cNvSpPr txBox="1"/>
          <p:nvPr/>
        </p:nvSpPr>
        <p:spPr>
          <a:xfrm>
            <a:off x="327546" y="2007901"/>
            <a:ext cx="2811439" cy="1477328"/>
          </a:xfrm>
          <a:prstGeom prst="rect">
            <a:avLst/>
          </a:prstGeom>
          <a:noFill/>
        </p:spPr>
        <p:txBody>
          <a:bodyPr wrap="square" rtlCol="0">
            <a:spAutoFit/>
          </a:bodyPr>
          <a:lstStyle/>
          <a:p>
            <a:r>
              <a:rPr lang="it-IT" dirty="0" smtClean="0">
                <a:solidFill>
                  <a:schemeClr val="bg1"/>
                </a:solidFill>
              </a:rPr>
              <a:t>M. 65 ANNI TRATTAMENTO EMODIALITICO DAL 2013</a:t>
            </a:r>
          </a:p>
          <a:p>
            <a:r>
              <a:rPr lang="it-IT" dirty="0" smtClean="0">
                <a:solidFill>
                  <a:schemeClr val="bg1"/>
                </a:solidFill>
              </a:rPr>
              <a:t>PTA STENTING IVA 2013</a:t>
            </a:r>
          </a:p>
          <a:p>
            <a:r>
              <a:rPr lang="it-IT" dirty="0" smtClean="0">
                <a:solidFill>
                  <a:schemeClr val="bg1"/>
                </a:solidFill>
              </a:rPr>
              <a:t>COESITENZA DI ANEURISMA A.A 3,7 CM</a:t>
            </a:r>
            <a:endParaRPr lang="it-IT" dirty="0">
              <a:solidFill>
                <a:schemeClr val="bg1"/>
              </a:solidFill>
            </a:endParaRPr>
          </a:p>
        </p:txBody>
      </p:sp>
      <p:sp>
        <p:nvSpPr>
          <p:cNvPr id="9" name="CasellaDiTesto 8"/>
          <p:cNvSpPr txBox="1"/>
          <p:nvPr/>
        </p:nvSpPr>
        <p:spPr>
          <a:xfrm>
            <a:off x="232012" y="3920471"/>
            <a:ext cx="2770496" cy="923330"/>
          </a:xfrm>
          <a:prstGeom prst="rect">
            <a:avLst/>
          </a:prstGeom>
          <a:noFill/>
        </p:spPr>
        <p:txBody>
          <a:bodyPr wrap="square" rtlCol="0">
            <a:spAutoFit/>
          </a:bodyPr>
          <a:lstStyle/>
          <a:p>
            <a:r>
              <a:rPr lang="it-IT" b="1" dirty="0" smtClean="0">
                <a:solidFill>
                  <a:schemeClr val="bg1"/>
                </a:solidFill>
              </a:rPr>
              <a:t>A.A.ILIACA COMUNE  DX 2,6 CM IN FOLLOW-UP</a:t>
            </a:r>
          </a:p>
          <a:p>
            <a:endParaRPr lang="it-IT" dirty="0"/>
          </a:p>
        </p:txBody>
      </p:sp>
    </p:spTree>
    <p:extLst>
      <p:ext uri="{BB962C8B-B14F-4D97-AF65-F5344CB8AC3E}">
        <p14:creationId xmlns:p14="http://schemas.microsoft.com/office/powerpoint/2010/main" val="1302477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4056"/>
            <a:ext cx="10515600" cy="1325563"/>
          </a:xfrm>
        </p:spPr>
        <p:txBody>
          <a:bodyPr>
            <a:normAutofit fontScale="90000"/>
          </a:bodyPr>
          <a:lstStyle/>
          <a:p>
            <a:pPr algn="ctr"/>
            <a:r>
              <a:rPr lang="it-IT" sz="3200" b="1" dirty="0" smtClean="0">
                <a:solidFill>
                  <a:srgbClr val="FFC000"/>
                </a:solidFill>
                <a:latin typeface="Comic Sans MS" panose="030F0702030302020204" pitchFamily="66" charset="0"/>
              </a:rPr>
              <a:t>TRATTAMENTO ENDOVASCOLARE  DI ANEURISMA DELL’ A. ILIACA INTERNA ATTRAVERSO EMBOLIZZAZIONE CON FILI DI PLATINO</a:t>
            </a:r>
            <a:endParaRPr lang="it-IT" sz="3200" b="1"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810" y="4002350"/>
            <a:ext cx="3316406" cy="2848450"/>
          </a:xfr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216" y="4009550"/>
            <a:ext cx="3316406" cy="28484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622" y="4016750"/>
            <a:ext cx="3316406" cy="2848450"/>
          </a:xfrm>
          <a:prstGeom prst="rect">
            <a:avLst/>
          </a:prstGeom>
        </p:spPr>
      </p:pic>
      <p:sp>
        <p:nvSpPr>
          <p:cNvPr id="3" name="CasellaDiTesto 2"/>
          <p:cNvSpPr txBox="1"/>
          <p:nvPr/>
        </p:nvSpPr>
        <p:spPr>
          <a:xfrm>
            <a:off x="838199" y="1740161"/>
            <a:ext cx="6395113" cy="1477328"/>
          </a:xfrm>
          <a:prstGeom prst="rect">
            <a:avLst/>
          </a:prstGeom>
          <a:noFill/>
        </p:spPr>
        <p:txBody>
          <a:bodyPr wrap="square" rtlCol="0">
            <a:spAutoFit/>
          </a:bodyPr>
          <a:lstStyle/>
          <a:p>
            <a:r>
              <a:rPr lang="it-IT" dirty="0" smtClean="0">
                <a:solidFill>
                  <a:schemeClr val="bg1"/>
                </a:solidFill>
                <a:latin typeface="Comic Sans MS" panose="030F0702030302020204" pitchFamily="66" charset="0"/>
              </a:rPr>
              <a:t>MASCHIO, 84 ANNI</a:t>
            </a:r>
          </a:p>
          <a:p>
            <a:r>
              <a:rPr lang="it-IT" dirty="0" smtClean="0">
                <a:solidFill>
                  <a:schemeClr val="bg1"/>
                </a:solidFill>
                <a:latin typeface="Comic Sans MS" panose="030F0702030302020204" pitchFamily="66" charset="0"/>
              </a:rPr>
              <a:t>PTCA SU IVA</a:t>
            </a:r>
          </a:p>
          <a:p>
            <a:r>
              <a:rPr lang="it-IT" dirty="0" smtClean="0">
                <a:solidFill>
                  <a:schemeClr val="bg1"/>
                </a:solidFill>
                <a:latin typeface="Comic Sans MS" panose="030F0702030302020204" pitchFamily="66" charset="0"/>
              </a:rPr>
              <a:t>TIROIDECTOMIA</a:t>
            </a:r>
          </a:p>
          <a:p>
            <a:r>
              <a:rPr lang="it-IT" dirty="0" smtClean="0">
                <a:solidFill>
                  <a:schemeClr val="bg1"/>
                </a:solidFill>
                <a:latin typeface="Comic Sans MS" panose="030F0702030302020204" pitchFamily="66" charset="0"/>
              </a:rPr>
              <a:t>ECOGRAFIA ADDOME: AAA 4,7 CM</a:t>
            </a:r>
          </a:p>
          <a:p>
            <a:r>
              <a:rPr lang="it-IT" dirty="0" smtClean="0">
                <a:solidFill>
                  <a:schemeClr val="bg1"/>
                </a:solidFill>
                <a:latin typeface="Comic Sans MS" panose="030F0702030302020204" pitchFamily="66" charset="0"/>
              </a:rPr>
              <a:t>PAN –ANGIO TC: ANEURISMA A. IPOGASTRICA  DX</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7465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Comic Sans MS" panose="030F0702030302020204" pitchFamily="66" charset="0"/>
              </a:rPr>
              <a:t>ANEURISMA A. FEMORALE</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u="sng" dirty="0" smtClean="0">
                <a:solidFill>
                  <a:schemeClr val="bg1"/>
                </a:solidFill>
                <a:latin typeface="Comic Sans MS" panose="030F0702030302020204" pitchFamily="66" charset="0"/>
              </a:rPr>
              <a:t>10% ANEURISMI PERIFERICI </a:t>
            </a:r>
          </a:p>
          <a:p>
            <a:pPr marL="0" indent="0">
              <a:buNone/>
            </a:pPr>
            <a:r>
              <a:rPr lang="it-IT" sz="1400" b="1" i="1" dirty="0">
                <a:solidFill>
                  <a:schemeClr val="bg1"/>
                </a:solidFill>
                <a:latin typeface="Comic Sans MS" panose="030F0702030302020204" pitchFamily="66" charset="0"/>
              </a:rPr>
              <a:t> </a:t>
            </a:r>
            <a:r>
              <a:rPr lang="it-IT" sz="1400" b="1" i="1" dirty="0" smtClean="0">
                <a:solidFill>
                  <a:schemeClr val="bg1"/>
                </a:solidFill>
                <a:latin typeface="Comic Sans MS" panose="030F0702030302020204" pitchFamily="66" charset="0"/>
              </a:rPr>
              <a:t>-ANEURISMI VERI, ANASTOMOTICI, POST-TRAUMATICI</a:t>
            </a:r>
          </a:p>
          <a:p>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M/F  15/1</a:t>
            </a:r>
          </a:p>
          <a:p>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TIPO I FEMORALE COMUNE ( PIU’ COMUNE)</a:t>
            </a:r>
          </a:p>
          <a:p>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TIPO II FEMORALE COMUNE E PROFONDA</a:t>
            </a:r>
          </a:p>
          <a:p>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BILATERALITA’ 60%</a:t>
            </a:r>
          </a:p>
          <a:p>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COESISTENZA AAA 80% CIRCA</a:t>
            </a:r>
          </a:p>
          <a:p>
            <a:r>
              <a:rPr lang="it-IT" dirty="0" smtClean="0">
                <a:solidFill>
                  <a:schemeClr val="bg1"/>
                </a:solidFill>
                <a:latin typeface="Comic Sans MS" panose="030F0702030302020204" pitchFamily="66" charset="0"/>
              </a:rPr>
              <a:t>COESISTENZA AAP 35%</a:t>
            </a:r>
          </a:p>
          <a:p>
            <a:pPr marL="0" indent="0">
              <a:buNone/>
            </a:pPr>
            <a:endParaRPr lang="it-IT" dirty="0" smtClean="0">
              <a:solidFill>
                <a:schemeClr val="bg1"/>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895" y="0"/>
            <a:ext cx="3114675" cy="5715000"/>
          </a:xfrm>
          <a:prstGeom prst="rect">
            <a:avLst/>
          </a:prstGeom>
        </p:spPr>
      </p:pic>
    </p:spTree>
    <p:extLst>
      <p:ext uri="{BB962C8B-B14F-4D97-AF65-F5344CB8AC3E}">
        <p14:creationId xmlns:p14="http://schemas.microsoft.com/office/powerpoint/2010/main" val="10295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C000"/>
                </a:solidFill>
                <a:latin typeface="Comic Sans MS" panose="030F0702030302020204" pitchFamily="66" charset="0"/>
              </a:rPr>
              <a:t>A. A. FEMORALE : QUADRO CLINICO</a:t>
            </a:r>
            <a:endParaRPr lang="it-IT" sz="4000"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510653" y="1690688"/>
            <a:ext cx="10515600" cy="4351338"/>
          </a:xfrm>
        </p:spPr>
        <p:txBody>
          <a:bodyPr/>
          <a:lstStyle/>
          <a:p>
            <a:r>
              <a:rPr lang="it-IT" sz="2400" dirty="0" smtClean="0">
                <a:solidFill>
                  <a:schemeClr val="bg1"/>
                </a:solidFill>
                <a:latin typeface="Comic Sans MS" panose="030F0702030302020204" pitchFamily="66" charset="0"/>
              </a:rPr>
              <a:t>30-40% ASINTOMATICO</a:t>
            </a: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DOLORABILITA’ INGUINE </a:t>
            </a:r>
            <a:r>
              <a:rPr lang="it-IT" sz="2000" dirty="0" smtClean="0">
                <a:solidFill>
                  <a:schemeClr val="bg1"/>
                </a:solidFill>
                <a:latin typeface="Comic Sans MS" panose="030F0702030302020204" pitchFamily="66" charset="0"/>
              </a:rPr>
              <a:t>( 30% DOLORE DA ROTTURA IMMINENTE) </a:t>
            </a: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MASSA PULSANTE FACCIA ANTERIORE COSCIA</a:t>
            </a: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SEGNI DI EMBOLIZZAZIONE DISTALE 26%</a:t>
            </a: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20% TROMBOSI </a:t>
            </a:r>
          </a:p>
          <a:p>
            <a:r>
              <a:rPr lang="it-IT" sz="2400" dirty="0" smtClean="0">
                <a:solidFill>
                  <a:schemeClr val="bg1"/>
                </a:solidFill>
                <a:latin typeface="Comic Sans MS" panose="030F0702030302020204" pitchFamily="66" charset="0"/>
              </a:rPr>
              <a:t>ROTTURA 5-10%</a:t>
            </a:r>
          </a:p>
          <a:p>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364859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6085" y="159516"/>
            <a:ext cx="10515600" cy="1325563"/>
          </a:xfrm>
        </p:spPr>
        <p:txBody>
          <a:bodyPr>
            <a:normAutofit fontScale="90000"/>
          </a:bodyPr>
          <a:lstStyle/>
          <a:p>
            <a:r>
              <a:rPr lang="it-IT" sz="3200" dirty="0">
                <a:solidFill>
                  <a:srgbClr val="FFC000"/>
                </a:solidFill>
              </a:rPr>
              <a:t> </a:t>
            </a:r>
            <a:r>
              <a:rPr lang="it-IT" sz="3200" dirty="0" smtClean="0">
                <a:solidFill>
                  <a:srgbClr val="FFC000"/>
                </a:solidFill>
              </a:rPr>
              <a:t>                                                                              </a:t>
            </a:r>
            <a:r>
              <a:rPr lang="it-IT" sz="2200" dirty="0" smtClean="0">
                <a:solidFill>
                  <a:srgbClr val="FFC000"/>
                </a:solidFill>
                <a:latin typeface="Comic Sans MS" panose="030F0702030302020204" pitchFamily="66" charset="0"/>
              </a:rPr>
              <a:t>ANEURISMA DELL’ A.</a:t>
            </a:r>
            <a:r>
              <a:rPr lang="it-IT" sz="2200" dirty="0">
                <a:solidFill>
                  <a:srgbClr val="FFC000"/>
                </a:solidFill>
                <a:latin typeface="Comic Sans MS" panose="030F0702030302020204" pitchFamily="66" charset="0"/>
              </a:rPr>
              <a:t/>
            </a:r>
            <a:br>
              <a:rPr lang="it-IT" sz="2200" dirty="0">
                <a:solidFill>
                  <a:srgbClr val="FFC000"/>
                </a:solidFill>
                <a:latin typeface="Comic Sans MS" panose="030F0702030302020204" pitchFamily="66" charset="0"/>
              </a:rPr>
            </a:br>
            <a:r>
              <a:rPr lang="it-IT" sz="2200" dirty="0" smtClean="0">
                <a:solidFill>
                  <a:srgbClr val="FFC000"/>
                </a:solidFill>
                <a:latin typeface="Comic Sans MS" panose="030F0702030302020204" pitchFamily="66" charset="0"/>
              </a:rPr>
              <a:t> F. 58 ANNI                                                                  FEMORALE COMUNE                    </a:t>
            </a:r>
            <a:br>
              <a:rPr lang="it-IT" sz="2200" dirty="0" smtClean="0">
                <a:solidFill>
                  <a:srgbClr val="FFC000"/>
                </a:solidFill>
                <a:latin typeface="Comic Sans MS" panose="030F0702030302020204" pitchFamily="66" charset="0"/>
              </a:rPr>
            </a:br>
            <a:r>
              <a:rPr lang="it-IT" sz="2200" dirty="0" smtClean="0">
                <a:solidFill>
                  <a:srgbClr val="FFC000"/>
                </a:solidFill>
                <a:latin typeface="Comic Sans MS" panose="030F0702030302020204" pitchFamily="66" charset="0"/>
              </a:rPr>
              <a:t> FUMATRICE                                                                DIAMETRO MAX 23 MM  </a:t>
            </a:r>
            <a:br>
              <a:rPr lang="it-IT" sz="2200" dirty="0" smtClean="0">
                <a:solidFill>
                  <a:srgbClr val="FFC000"/>
                </a:solidFill>
                <a:latin typeface="Comic Sans MS" panose="030F0702030302020204" pitchFamily="66" charset="0"/>
              </a:rPr>
            </a:br>
            <a:r>
              <a:rPr lang="it-IT" sz="2200" dirty="0" smtClean="0">
                <a:solidFill>
                  <a:srgbClr val="FFC000"/>
                </a:solidFill>
                <a:latin typeface="Comic Sans MS" panose="030F0702030302020204" pitchFamily="66" charset="0"/>
              </a:rPr>
              <a:t> IPERTESA                </a:t>
            </a:r>
            <a:r>
              <a:rPr lang="it-IT" sz="2200" dirty="0" smtClean="0">
                <a:latin typeface="Comic Sans MS" panose="030F0702030302020204" pitchFamily="66" charset="0"/>
              </a:rPr>
              <a:t>                                        </a:t>
            </a:r>
            <a:endParaRPr lang="it-IT" sz="2200" dirty="0">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3108" y="1892781"/>
            <a:ext cx="5801784" cy="4351338"/>
          </a:xfrm>
          <a:prstGeom prst="rect">
            <a:avLst/>
          </a:prstGeom>
        </p:spPr>
      </p:pic>
    </p:spTree>
    <p:extLst>
      <p:ext uri="{BB962C8B-B14F-4D97-AF65-F5344CB8AC3E}">
        <p14:creationId xmlns:p14="http://schemas.microsoft.com/office/powerpoint/2010/main" val="3574358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solidFill>
                  <a:srgbClr val="FFC000"/>
                </a:solidFill>
                <a:latin typeface="Comic Sans MS" panose="030F0702030302020204" pitchFamily="66" charset="0"/>
              </a:rPr>
              <a:t>QUANDO INTERVENIRE?</a:t>
            </a:r>
            <a:br>
              <a:rPr lang="it-IT" sz="3200" dirty="0" smtClean="0">
                <a:solidFill>
                  <a:srgbClr val="FFC000"/>
                </a:solidFill>
                <a:latin typeface="Comic Sans MS" panose="030F0702030302020204" pitchFamily="66" charset="0"/>
              </a:rPr>
            </a:br>
            <a:r>
              <a:rPr lang="it-IT" sz="3200" dirty="0" smtClean="0">
                <a:solidFill>
                  <a:srgbClr val="FFC000"/>
                </a:solidFill>
                <a:latin typeface="Comic Sans MS" panose="030F0702030302020204" pitchFamily="66" charset="0"/>
              </a:rPr>
              <a:t>RACCOMANDAZIONI SICVE:</a:t>
            </a:r>
            <a:endParaRPr lang="it-IT" sz="3200" dirty="0">
              <a:solidFill>
                <a:srgbClr val="FFC000"/>
              </a:solidFill>
              <a:latin typeface="Comic Sans MS" panose="030F0702030302020204" pitchFamily="66" charset="0"/>
            </a:endParaRPr>
          </a:p>
        </p:txBody>
      </p:sp>
      <p:pic>
        <p:nvPicPr>
          <p:cNvPr id="4" name="Segnaposto contenuto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7737" y="2071284"/>
            <a:ext cx="3464041" cy="2583013"/>
          </a:xfrm>
        </p:spPr>
      </p:pic>
      <p:sp>
        <p:nvSpPr>
          <p:cNvPr id="3" name="Segnaposto contenuto 2"/>
          <p:cNvSpPr>
            <a:spLocks noGrp="1"/>
          </p:cNvSpPr>
          <p:nvPr>
            <p:ph sz="half" idx="2"/>
          </p:nvPr>
        </p:nvSpPr>
        <p:spPr>
          <a:xfrm>
            <a:off x="4780128" y="2071284"/>
            <a:ext cx="5181600" cy="4351338"/>
          </a:xfrm>
        </p:spPr>
        <p:txBody>
          <a:bodyPr>
            <a:normAutofit/>
          </a:bodyPr>
          <a:lstStyle/>
          <a:p>
            <a:r>
              <a:rPr lang="it-IT" sz="2000" dirty="0" smtClean="0">
                <a:solidFill>
                  <a:schemeClr val="bg1"/>
                </a:solidFill>
                <a:latin typeface="Comic Sans MS" panose="030F0702030302020204" pitchFamily="66" charset="0"/>
              </a:rPr>
              <a:t>TRATTAMENTO CHIRURGICO &gt;2,5 CM ASINTOMATICO</a:t>
            </a:r>
          </a:p>
          <a:p>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&lt; 2,5 CM SINTOMATICO</a:t>
            </a:r>
          </a:p>
          <a:p>
            <a:r>
              <a:rPr lang="it-IT" sz="2000" dirty="0" smtClean="0">
                <a:solidFill>
                  <a:schemeClr val="bg1"/>
                </a:solidFill>
                <a:latin typeface="Comic Sans MS" panose="030F0702030302020204" pitchFamily="66" charset="0"/>
              </a:rPr>
              <a:t>PICCOLI ANEURISMI  FOLLOW-UP ECOCOLORDOPPLER</a:t>
            </a:r>
          </a:p>
          <a:p>
            <a:pPr marL="0" indent="0">
              <a:buNone/>
            </a:pPr>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                            </a:t>
            </a:r>
            <a:r>
              <a:rPr lang="it-IT" sz="2000" i="1" dirty="0" smtClean="0">
                <a:solidFill>
                  <a:schemeClr val="bg1"/>
                </a:solidFill>
                <a:latin typeface="Comic Sans MS" panose="030F0702030302020204" pitchFamily="66" charset="0"/>
              </a:rPr>
              <a:t>(II a  C)</a:t>
            </a:r>
            <a:endParaRPr lang="it-IT"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361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Comic Sans MS" panose="030F0702030302020204" pitchFamily="66" charset="0"/>
              </a:rPr>
              <a:t>A.A.FEMORALE: TRATTAMENTO</a:t>
            </a:r>
            <a:endParaRPr lang="it-IT" dirty="0">
              <a:solidFill>
                <a:srgbClr val="FFC000"/>
              </a:solidFill>
              <a:latin typeface="Comic Sans MS" panose="030F0702030302020204" pitchFamily="66" charset="0"/>
            </a:endParaRPr>
          </a:p>
        </p:txBody>
      </p:sp>
      <p:sp>
        <p:nvSpPr>
          <p:cNvPr id="3" name="Segnaposto contenuto 2"/>
          <p:cNvSpPr>
            <a:spLocks noGrp="1"/>
          </p:cNvSpPr>
          <p:nvPr>
            <p:ph sz="half" idx="1"/>
          </p:nvPr>
        </p:nvSpPr>
        <p:spPr>
          <a:xfrm>
            <a:off x="838200" y="1825625"/>
            <a:ext cx="5181600" cy="3401468"/>
          </a:xfrm>
        </p:spPr>
        <p:txBody>
          <a:bodyPr/>
          <a:lstStyle/>
          <a:p>
            <a:r>
              <a:rPr lang="it-IT" sz="2400" b="1" dirty="0" smtClean="0">
                <a:solidFill>
                  <a:schemeClr val="bg1"/>
                </a:solidFill>
                <a:latin typeface="Comic Sans MS" panose="030F0702030302020204" pitchFamily="66" charset="0"/>
              </a:rPr>
              <a:t>CHIRURGIA TRADIZIONALE</a:t>
            </a:r>
          </a:p>
          <a:p>
            <a:pPr marL="0" indent="0">
              <a:buNone/>
            </a:pPr>
            <a:endParaRPr lang="it-IT" sz="2400" dirty="0">
              <a:solidFill>
                <a:schemeClr val="bg1"/>
              </a:solidFill>
              <a:latin typeface="Comic Sans MS" panose="030F0702030302020204" pitchFamily="66" charset="0"/>
            </a:endParaRPr>
          </a:p>
          <a:p>
            <a:pPr marL="0" indent="0">
              <a:buNone/>
            </a:pPr>
            <a:r>
              <a:rPr lang="it-IT" sz="2000" dirty="0" smtClean="0">
                <a:solidFill>
                  <a:schemeClr val="bg1"/>
                </a:solidFill>
                <a:latin typeface="Comic Sans MS" panose="030F0702030302020204" pitchFamily="66" charset="0"/>
              </a:rPr>
              <a:t>-ENDOANEURISMECTOMIA E PROTESI</a:t>
            </a:r>
          </a:p>
          <a:p>
            <a:pPr marL="0" indent="0">
              <a:buNone/>
            </a:pPr>
            <a:endParaRPr lang="it-IT" sz="2000" dirty="0">
              <a:solidFill>
                <a:schemeClr val="bg1"/>
              </a:solidFill>
              <a:latin typeface="Comic Sans MS" panose="030F0702030302020204" pitchFamily="66" charset="0"/>
            </a:endParaRPr>
          </a:p>
          <a:p>
            <a:pPr marL="0" indent="0">
              <a:buNone/>
            </a:pPr>
            <a:r>
              <a:rPr lang="it-IT" sz="2000" dirty="0" smtClean="0">
                <a:solidFill>
                  <a:schemeClr val="bg1"/>
                </a:solidFill>
                <a:latin typeface="Comic Sans MS" panose="030F0702030302020204" pitchFamily="66" charset="0"/>
              </a:rPr>
              <a:t>- ANEURISMECTOMIA E PROTESI</a:t>
            </a:r>
          </a:p>
          <a:p>
            <a:pPr marL="0" indent="0">
              <a:buNone/>
            </a:pPr>
            <a:endParaRPr lang="it-IT" sz="2000" dirty="0">
              <a:solidFill>
                <a:schemeClr val="bg1"/>
              </a:solidFill>
              <a:latin typeface="Comic Sans MS" panose="030F0702030302020204" pitchFamily="66" charset="0"/>
            </a:endParaRPr>
          </a:p>
          <a:p>
            <a:pPr marL="0" indent="0">
              <a:buNone/>
            </a:pPr>
            <a:endParaRPr lang="it-IT" sz="2000" dirty="0" smtClean="0">
              <a:solidFill>
                <a:schemeClr val="bg1"/>
              </a:solidFill>
              <a:latin typeface="Comic Sans MS" panose="030F0702030302020204" pitchFamily="66" charset="0"/>
            </a:endParaRPr>
          </a:p>
        </p:txBody>
      </p:sp>
      <p:sp>
        <p:nvSpPr>
          <p:cNvPr id="4" name="Segnaposto contenuto 3"/>
          <p:cNvSpPr>
            <a:spLocks noGrp="1"/>
          </p:cNvSpPr>
          <p:nvPr>
            <p:ph sz="half" idx="2"/>
          </p:nvPr>
        </p:nvSpPr>
        <p:spPr>
          <a:xfrm>
            <a:off x="6414447" y="1825625"/>
            <a:ext cx="5181600" cy="3128512"/>
          </a:xfrm>
        </p:spPr>
        <p:txBody>
          <a:bodyPr>
            <a:normAutofit/>
          </a:bodyPr>
          <a:lstStyle/>
          <a:p>
            <a:r>
              <a:rPr lang="it-IT" sz="2400" b="1" dirty="0" smtClean="0">
                <a:solidFill>
                  <a:schemeClr val="bg1"/>
                </a:solidFill>
                <a:latin typeface="Comic Sans MS" panose="030F0702030302020204" pitchFamily="66" charset="0"/>
              </a:rPr>
              <a:t>CHIRURGIA ENDOVASCOLARE</a:t>
            </a:r>
          </a:p>
          <a:p>
            <a:pPr marL="0" indent="0">
              <a:buNone/>
            </a:pPr>
            <a:endParaRPr lang="it-IT" sz="2400" dirty="0" smtClean="0">
              <a:solidFill>
                <a:schemeClr val="bg1"/>
              </a:solidFill>
              <a:latin typeface="Comic Sans MS" panose="030F0702030302020204" pitchFamily="66" charset="0"/>
            </a:endParaRPr>
          </a:p>
          <a:p>
            <a:pPr marL="0" indent="0">
              <a:buNone/>
            </a:pPr>
            <a:endParaRPr lang="it-IT" sz="2400" dirty="0">
              <a:solidFill>
                <a:schemeClr val="bg1"/>
              </a:solidFill>
              <a:latin typeface="Comic Sans MS" panose="030F0702030302020204" pitchFamily="66" charset="0"/>
            </a:endParaRPr>
          </a:p>
          <a:p>
            <a:pPr marL="0" indent="0">
              <a:buNone/>
            </a:pPr>
            <a:r>
              <a:rPr lang="it-IT" sz="2400" dirty="0" smtClean="0">
                <a:solidFill>
                  <a:schemeClr val="bg1"/>
                </a:solidFill>
                <a:latin typeface="Comic Sans MS" panose="030F0702030302020204" pitchFamily="66" charset="0"/>
              </a:rPr>
              <a:t>      -   LIMITI ANATOMICI</a:t>
            </a:r>
            <a:endParaRPr lang="it-IT" sz="2400" dirty="0">
              <a:solidFill>
                <a:schemeClr val="bg1"/>
              </a:solidFill>
              <a:latin typeface="Comic Sans MS" panose="030F0702030302020204" pitchFamily="66" charset="0"/>
            </a:endParaRPr>
          </a:p>
        </p:txBody>
      </p:sp>
      <p:sp>
        <p:nvSpPr>
          <p:cNvPr id="5" name="CasellaDiTesto 4"/>
          <p:cNvSpPr txBox="1"/>
          <p:nvPr/>
        </p:nvSpPr>
        <p:spPr>
          <a:xfrm>
            <a:off x="2565779" y="4954137"/>
            <a:ext cx="7697337" cy="1323439"/>
          </a:xfrm>
          <a:prstGeom prst="rect">
            <a:avLst/>
          </a:prstGeom>
          <a:noFill/>
        </p:spPr>
        <p:txBody>
          <a:bodyPr wrap="square" rtlCol="0">
            <a:spAutoFit/>
          </a:bodyPr>
          <a:lstStyle/>
          <a:p>
            <a:r>
              <a:rPr lang="it-IT" sz="3200" dirty="0" smtClean="0"/>
              <a:t>                                   </a:t>
            </a:r>
            <a:r>
              <a:rPr lang="it-IT" sz="2400" b="1" dirty="0" smtClean="0">
                <a:solidFill>
                  <a:srgbClr val="FF0000"/>
                </a:solidFill>
                <a:latin typeface="Comic Sans MS" panose="030F0702030302020204" pitchFamily="66" charset="0"/>
              </a:rPr>
              <a:t>SICVE: </a:t>
            </a:r>
          </a:p>
          <a:p>
            <a:r>
              <a:rPr lang="it-IT" sz="2400" b="1" dirty="0" smtClean="0">
                <a:solidFill>
                  <a:srgbClr val="FF0000"/>
                </a:solidFill>
                <a:latin typeface="Comic Sans MS" panose="030F0702030302020204" pitchFamily="66" charset="0"/>
              </a:rPr>
              <a:t>TRATTAMENTO DI SCELTA CHIRURGIA OPEN                                 (</a:t>
            </a:r>
            <a:r>
              <a:rPr lang="it-IT" sz="2400" b="1" i="1" dirty="0" smtClean="0">
                <a:solidFill>
                  <a:srgbClr val="FF0000"/>
                </a:solidFill>
                <a:latin typeface="Comic Sans MS" panose="030F0702030302020204" pitchFamily="66" charset="0"/>
              </a:rPr>
              <a:t>II B)</a:t>
            </a:r>
            <a:endParaRPr lang="it-IT" sz="2400" b="1" i="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98208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817" y="-56686"/>
            <a:ext cx="7905136" cy="435133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612" y="1891565"/>
            <a:ext cx="2829920" cy="2441394"/>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3953" y="0"/>
            <a:ext cx="2829920" cy="2300524"/>
          </a:xfrm>
          <a:prstGeom prst="rect">
            <a:avLst/>
          </a:prstGeom>
        </p:spPr>
      </p:pic>
      <p:pic>
        <p:nvPicPr>
          <p:cNvPr id="7" name="Picture 4" descr="PSEUDOANEURISMA 1"/>
          <p:cNvPicPr>
            <a:picLocks noChangeAspect="1" noChangeArrowheads="1"/>
          </p:cNvPicPr>
          <p:nvPr/>
        </p:nvPicPr>
        <p:blipFill>
          <a:blip r:embed="rId5"/>
          <a:srcRect/>
          <a:stretch>
            <a:fillRect/>
          </a:stretch>
        </p:blipFill>
        <p:spPr bwMode="auto">
          <a:xfrm>
            <a:off x="398207" y="4294652"/>
            <a:ext cx="3429024" cy="2357454"/>
          </a:xfrm>
          <a:prstGeom prst="rect">
            <a:avLst/>
          </a:prstGeom>
          <a:noFill/>
          <a:ln w="9525">
            <a:noFill/>
            <a:miter lim="800000"/>
            <a:headEnd/>
            <a:tailEnd/>
          </a:ln>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7231" y="4294652"/>
            <a:ext cx="3429024" cy="2357454"/>
          </a:xfrm>
          <a:prstGeom prst="rect">
            <a:avLst/>
          </a:prstGeom>
        </p:spPr>
      </p:pic>
      <p:sp>
        <p:nvSpPr>
          <p:cNvPr id="3" name="CasellaDiTesto 2"/>
          <p:cNvSpPr txBox="1"/>
          <p:nvPr/>
        </p:nvSpPr>
        <p:spPr>
          <a:xfrm>
            <a:off x="8087096" y="5106390"/>
            <a:ext cx="3443635" cy="646331"/>
          </a:xfrm>
          <a:prstGeom prst="rect">
            <a:avLst/>
          </a:prstGeom>
          <a:noFill/>
        </p:spPr>
        <p:txBody>
          <a:bodyPr wrap="none" rtlCol="0">
            <a:spAutoFit/>
          </a:bodyPr>
          <a:lstStyle/>
          <a:p>
            <a:r>
              <a:rPr lang="it-IT" b="1" dirty="0" smtClean="0">
                <a:solidFill>
                  <a:srgbClr val="FFC000"/>
                </a:solidFill>
              </a:rPr>
              <a:t>INCIDENZA DI PSEUDOANERISMA </a:t>
            </a:r>
          </a:p>
          <a:p>
            <a:r>
              <a:rPr lang="it-IT" b="1" dirty="0" smtClean="0">
                <a:solidFill>
                  <a:srgbClr val="FFC000"/>
                </a:solidFill>
              </a:rPr>
              <a:t>                    0,04%-4%</a:t>
            </a:r>
            <a:endParaRPr lang="it-IT" b="1" dirty="0">
              <a:solidFill>
                <a:srgbClr val="FFC000"/>
              </a:solidFill>
            </a:endParaRPr>
          </a:p>
        </p:txBody>
      </p:sp>
    </p:spTree>
    <p:extLst>
      <p:ext uri="{BB962C8B-B14F-4D97-AF65-F5344CB8AC3E}">
        <p14:creationId xmlns:p14="http://schemas.microsoft.com/office/powerpoint/2010/main" val="437724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6625" y="500062"/>
            <a:ext cx="10515600" cy="1325563"/>
          </a:xfrm>
        </p:spPr>
        <p:txBody>
          <a:bodyPr>
            <a:normAutofit fontScale="90000"/>
          </a:bodyPr>
          <a:lstStyle/>
          <a:p>
            <a:r>
              <a:rPr lang="it-IT" dirty="0" smtClean="0">
                <a:solidFill>
                  <a:srgbClr val="FFC000"/>
                </a:solidFill>
                <a:latin typeface="Comic Sans MS" panose="030F0702030302020204" pitchFamily="66" charset="0"/>
              </a:rPr>
              <a:t>ANEURISMA A. POPLITEA</a:t>
            </a:r>
            <a:br>
              <a:rPr lang="it-IT" dirty="0" smtClean="0">
                <a:solidFill>
                  <a:srgbClr val="FFC000"/>
                </a:solidFill>
                <a:latin typeface="Comic Sans MS" panose="030F0702030302020204" pitchFamily="66" charset="0"/>
              </a:rPr>
            </a:br>
            <a:r>
              <a:rPr lang="it-IT" dirty="0" smtClean="0">
                <a:solidFill>
                  <a:srgbClr val="FFC000"/>
                </a:solidFill>
                <a:latin typeface="Comic Sans MS" panose="030F0702030302020204" pitchFamily="66" charset="0"/>
              </a:rPr>
              <a:t>                </a:t>
            </a:r>
            <a:r>
              <a:rPr lang="it-IT" sz="2400" dirty="0" smtClean="0">
                <a:solidFill>
                  <a:srgbClr val="FFC000"/>
                </a:solidFill>
                <a:latin typeface="Comic Sans MS" panose="030F0702030302020204" pitchFamily="66" charset="0"/>
              </a:rPr>
              <a:t>DIAMETRO &gt;1,5 CM</a:t>
            </a:r>
            <a:br>
              <a:rPr lang="it-IT" sz="2400" dirty="0" smtClean="0">
                <a:solidFill>
                  <a:srgbClr val="FFC000"/>
                </a:solidFill>
                <a:latin typeface="Comic Sans MS" panose="030F0702030302020204" pitchFamily="66" charset="0"/>
              </a:rPr>
            </a:br>
            <a:r>
              <a:rPr lang="it-IT" sz="2400" dirty="0" smtClean="0">
                <a:solidFill>
                  <a:srgbClr val="FFC000"/>
                </a:solidFill>
                <a:latin typeface="Comic Sans MS" panose="030F0702030302020204" pitchFamily="66" charset="0"/>
              </a:rPr>
              <a:t>                              </a:t>
            </a:r>
            <a:r>
              <a:rPr lang="it-IT" sz="2400" i="1" dirty="0" smtClean="0">
                <a:solidFill>
                  <a:srgbClr val="FFC000"/>
                </a:solidFill>
                <a:latin typeface="Comic Sans MS" panose="030F0702030302020204" pitchFamily="66" charset="0"/>
              </a:rPr>
              <a:t>V.N. 0,9 CM+/- 0,2</a:t>
            </a:r>
            <a:r>
              <a:rPr lang="it-IT" i="1" dirty="0" smtClean="0">
                <a:solidFill>
                  <a:srgbClr val="FFC000"/>
                </a:solidFill>
                <a:latin typeface="Comic Sans MS" panose="030F0702030302020204" pitchFamily="66" charset="0"/>
              </a:rPr>
              <a:t/>
            </a:r>
            <a:br>
              <a:rPr lang="it-IT" i="1" dirty="0" smtClean="0">
                <a:solidFill>
                  <a:srgbClr val="FFC000"/>
                </a:solidFill>
                <a:latin typeface="Comic Sans MS" panose="030F0702030302020204" pitchFamily="66" charset="0"/>
              </a:rPr>
            </a:br>
            <a:r>
              <a:rPr lang="it-IT" dirty="0">
                <a:latin typeface="Comic Sans MS" panose="030F0702030302020204" pitchFamily="66" charset="0"/>
              </a:rPr>
              <a:t> </a:t>
            </a:r>
            <a:r>
              <a:rPr lang="it-IT" dirty="0" smtClean="0">
                <a:latin typeface="Comic Sans MS" panose="030F0702030302020204" pitchFamily="66" charset="0"/>
              </a:rPr>
              <a:t>  </a:t>
            </a:r>
            <a:endParaRPr lang="it-IT" dirty="0">
              <a:latin typeface="Comic Sans MS" panose="030F0702030302020204" pitchFamily="66" charset="0"/>
            </a:endParaRPr>
          </a:p>
        </p:txBody>
      </p:sp>
      <p:sp>
        <p:nvSpPr>
          <p:cNvPr id="3" name="Segnaposto contenuto 2"/>
          <p:cNvSpPr>
            <a:spLocks noGrp="1"/>
          </p:cNvSpPr>
          <p:nvPr>
            <p:ph idx="1"/>
          </p:nvPr>
        </p:nvSpPr>
        <p:spPr/>
        <p:txBody>
          <a:bodyPr>
            <a:normAutofit fontScale="85000" lnSpcReduction="20000"/>
          </a:bodyPr>
          <a:lstStyle/>
          <a:p>
            <a:r>
              <a:rPr lang="it-IT" dirty="0" smtClean="0">
                <a:solidFill>
                  <a:schemeClr val="bg1"/>
                </a:solidFill>
                <a:latin typeface="Comic Sans MS" panose="030F0702030302020204" pitchFamily="66" charset="0"/>
              </a:rPr>
              <a:t>70% ANEURISMI PERIFERICI</a:t>
            </a:r>
          </a:p>
          <a:p>
            <a:pPr marL="0" indent="0">
              <a:buNone/>
            </a:pPr>
            <a:endParaRPr lang="it-IT" dirty="0" smtClean="0">
              <a:solidFill>
                <a:schemeClr val="bg1"/>
              </a:solidFill>
              <a:latin typeface="Comic Sans MS" panose="030F0702030302020204" pitchFamily="66" charset="0"/>
            </a:endParaRPr>
          </a:p>
          <a:p>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INCIDENZA DA 0,1% A 2,8 %</a:t>
            </a:r>
            <a:endParaRPr lang="it-IT" dirty="0">
              <a:solidFill>
                <a:schemeClr val="bg1"/>
              </a:solidFill>
              <a:latin typeface="Comic Sans MS" panose="030F0702030302020204" pitchFamily="66" charset="0"/>
            </a:endParaRPr>
          </a:p>
          <a:p>
            <a:pPr marL="0" indent="0">
              <a:buNone/>
            </a:pPr>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M/F-30/1</a:t>
            </a:r>
          </a:p>
          <a:p>
            <a:pPr marL="0" indent="0">
              <a:buNone/>
            </a:pPr>
            <a:endParaRPr lang="it-IT" dirty="0" smtClean="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FREQUENTE BILATERALITA’ ( 50%)</a:t>
            </a:r>
          </a:p>
          <a:p>
            <a:pPr marL="0" indent="0">
              <a:buNone/>
            </a:pPr>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40-60% ASSOCIAZIONE CON AAA</a:t>
            </a:r>
          </a:p>
          <a:p>
            <a:endParaRPr lang="it-IT" dirty="0" smtClean="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7-10% DEI PORTATORI DI AAA</a:t>
            </a:r>
          </a:p>
          <a:p>
            <a:endParaRPr lang="it-IT" dirty="0">
              <a:solidFill>
                <a:schemeClr val="bg1"/>
              </a:solidFill>
            </a:endParaRPr>
          </a:p>
          <a:p>
            <a:endParaRPr lang="it-IT" dirty="0" smtClean="0"/>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508" y="1825625"/>
            <a:ext cx="1971876" cy="3351039"/>
          </a:xfrm>
          <a:prstGeom prst="rect">
            <a:avLst/>
          </a:prstGeom>
        </p:spPr>
      </p:pic>
      <p:pic>
        <p:nvPicPr>
          <p:cNvPr id="5" name="Segnaposto contenut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415" y="2250021"/>
            <a:ext cx="3006144" cy="2266682"/>
          </a:xfrm>
          <a:prstGeom prst="rect">
            <a:avLst/>
          </a:prstGeom>
        </p:spPr>
      </p:pic>
    </p:spTree>
    <p:extLst>
      <p:ext uri="{BB962C8B-B14F-4D97-AF65-F5344CB8AC3E}">
        <p14:creationId xmlns:p14="http://schemas.microsoft.com/office/powerpoint/2010/main" val="2555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Comic Sans MS" panose="030F0702030302020204" pitchFamily="66" charset="0"/>
              </a:rPr>
              <a:t>A. A. POPLITEA: QUADRO CLINICO</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a:bodyPr>
          <a:lstStyle/>
          <a:p>
            <a:r>
              <a:rPr lang="it-IT" sz="2000" dirty="0" smtClean="0">
                <a:solidFill>
                  <a:schemeClr val="bg1"/>
                </a:solidFill>
                <a:latin typeface="Comic Sans MS" panose="030F0702030302020204" pitchFamily="66" charset="0"/>
              </a:rPr>
              <a:t>40-50% ASINTOMATICO</a:t>
            </a:r>
          </a:p>
          <a:p>
            <a:pPr marL="0" indent="0">
              <a:buNone/>
            </a:pPr>
            <a:endParaRPr lang="it-IT" sz="2000" dirty="0">
              <a:solidFill>
                <a:schemeClr val="bg1"/>
              </a:solidFill>
              <a:latin typeface="Comic Sans MS" panose="030F0702030302020204" pitchFamily="66" charset="0"/>
            </a:endParaRPr>
          </a:p>
          <a:p>
            <a:r>
              <a:rPr lang="it-IT" sz="2000" b="1" dirty="0" smtClean="0">
                <a:solidFill>
                  <a:srgbClr val="FFC000"/>
                </a:solidFill>
                <a:latin typeface="Comic Sans MS" panose="030F0702030302020204" pitchFamily="66" charset="0"/>
              </a:rPr>
              <a:t>ELEVATA INCIDENZA DI COMPLICANZE TROMBOEMBOLICHE ( 25-60%)</a:t>
            </a:r>
          </a:p>
          <a:p>
            <a:pPr marL="0" indent="0">
              <a:buNone/>
            </a:pPr>
            <a:endParaRPr lang="it-IT" sz="2000" b="1" dirty="0" smtClean="0">
              <a:solidFill>
                <a:schemeClr val="bg1"/>
              </a:solidFill>
              <a:latin typeface="Comic Sans MS" panose="030F0702030302020204" pitchFamily="66" charset="0"/>
            </a:endParaRPr>
          </a:p>
          <a:p>
            <a:r>
              <a:rPr lang="it-IT" sz="2000" dirty="0" smtClean="0">
                <a:solidFill>
                  <a:schemeClr val="bg1"/>
                </a:solidFill>
                <a:latin typeface="Comic Sans MS" panose="030F0702030302020204" pitchFamily="66" charset="0"/>
              </a:rPr>
              <a:t>INCIDENZA DI ROTTURA 2,7%</a:t>
            </a:r>
          </a:p>
          <a:p>
            <a:pPr marL="0" indent="0">
              <a:buNone/>
            </a:pPr>
            <a:endParaRPr lang="it-IT" sz="2000" dirty="0">
              <a:solidFill>
                <a:schemeClr val="bg1"/>
              </a:solidFill>
              <a:latin typeface="Comic Sans MS" panose="030F0702030302020204" pitchFamily="66" charset="0"/>
            </a:endParaRPr>
          </a:p>
          <a:p>
            <a:r>
              <a:rPr lang="it-IT" sz="2000" dirty="0" smtClean="0">
                <a:solidFill>
                  <a:schemeClr val="bg1"/>
                </a:solidFill>
                <a:latin typeface="Comic Sans MS" panose="030F0702030302020204" pitchFamily="66" charset="0"/>
              </a:rPr>
              <a:t>SINTOMI LOCALI DA COMPRESSIONE</a:t>
            </a:r>
            <a:r>
              <a:rPr lang="it-IT" sz="2400" dirty="0" smtClean="0">
                <a:solidFill>
                  <a:schemeClr val="bg1"/>
                </a:solidFill>
                <a:latin typeface="Comic Sans MS" panose="030F0702030302020204" pitchFamily="66" charset="0"/>
              </a:rPr>
              <a:t>:</a:t>
            </a:r>
          </a:p>
          <a:p>
            <a:pPr>
              <a:buFontTx/>
              <a:buChar char="-"/>
            </a:pPr>
            <a:r>
              <a:rPr lang="it-IT" sz="2000" dirty="0" smtClean="0">
                <a:solidFill>
                  <a:schemeClr val="bg1"/>
                </a:solidFill>
                <a:latin typeface="Comic Sans MS" panose="030F0702030302020204" pitchFamily="66" charset="0"/>
              </a:rPr>
              <a:t>NERVO POPLITEO</a:t>
            </a:r>
          </a:p>
          <a:p>
            <a:pPr>
              <a:buFontTx/>
              <a:buChar char="-"/>
            </a:pPr>
            <a:r>
              <a:rPr lang="it-IT" sz="2000" dirty="0" smtClean="0">
                <a:solidFill>
                  <a:schemeClr val="bg1"/>
                </a:solidFill>
                <a:latin typeface="Comic Sans MS" panose="030F0702030302020204" pitchFamily="66" charset="0"/>
              </a:rPr>
              <a:t>VENA POPLITEA</a:t>
            </a:r>
          </a:p>
          <a:p>
            <a:endParaRPr lang="it-IT" dirty="0" smtClean="0">
              <a:solidFill>
                <a:schemeClr val="bg1"/>
              </a:solidFill>
              <a:latin typeface="Comic Sans MS" panose="030F0702030302020204" pitchFamily="66" charset="0"/>
            </a:endParaRPr>
          </a:p>
          <a:p>
            <a:pPr marL="0" indent="0">
              <a:buNone/>
            </a:pPr>
            <a:endParaRPr lang="it-IT" dirty="0" smtClean="0"/>
          </a:p>
          <a:p>
            <a:pPr marL="0" indent="0">
              <a:buNone/>
            </a:pPr>
            <a:endParaRPr lang="it-IT" dirty="0"/>
          </a:p>
          <a:p>
            <a:pPr marL="0" indent="0">
              <a:buNone/>
            </a:pPr>
            <a:endParaRPr lang="it-IT" dirty="0" smtClean="0"/>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450" y="3043450"/>
            <a:ext cx="4076771" cy="3452884"/>
          </a:xfrm>
          <a:prstGeom prst="rect">
            <a:avLst/>
          </a:prstGeom>
        </p:spPr>
      </p:pic>
    </p:spTree>
    <p:extLst>
      <p:ext uri="{BB962C8B-B14F-4D97-AF65-F5344CB8AC3E}">
        <p14:creationId xmlns:p14="http://schemas.microsoft.com/office/powerpoint/2010/main" val="132201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6" y="685759"/>
            <a:ext cx="10726003" cy="1325563"/>
          </a:xfrm>
        </p:spPr>
        <p:txBody>
          <a:bodyPr/>
          <a:lstStyle/>
          <a:p>
            <a:r>
              <a:rPr lang="it-IT" dirty="0" smtClean="0"/>
              <a:t>    </a:t>
            </a:r>
            <a:r>
              <a:rPr lang="it-IT" sz="4800" b="1" dirty="0" smtClean="0">
                <a:solidFill>
                  <a:srgbClr val="FFC000"/>
                </a:solidFill>
                <a:latin typeface="Comic Sans MS" panose="030F0702030302020204" pitchFamily="66" charset="0"/>
              </a:rPr>
              <a:t>ANEURISMI EXTRAORTICI </a:t>
            </a:r>
            <a:endParaRPr lang="it-IT" sz="4800" b="1"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732998" y="2391332"/>
            <a:ext cx="10515600" cy="4351338"/>
          </a:xfrm>
        </p:spPr>
        <p:txBody>
          <a:bodyPr>
            <a:normAutofit/>
          </a:bodyPr>
          <a:lstStyle/>
          <a:p>
            <a:pPr algn="ctr"/>
            <a:r>
              <a:rPr lang="it-IT" sz="5400" dirty="0" smtClean="0">
                <a:solidFill>
                  <a:schemeClr val="bg1"/>
                </a:solidFill>
                <a:latin typeface="Comic Sans MS" panose="030F0702030302020204" pitchFamily="66" charset="0"/>
              </a:rPr>
              <a:t>PERIFERICI</a:t>
            </a:r>
          </a:p>
          <a:p>
            <a:pPr marL="0" indent="0" algn="ctr">
              <a:buNone/>
            </a:pPr>
            <a:endParaRPr lang="it-IT" sz="5400" dirty="0" smtClean="0">
              <a:solidFill>
                <a:schemeClr val="bg1"/>
              </a:solidFill>
              <a:latin typeface="Comic Sans MS" panose="030F0702030302020204" pitchFamily="66" charset="0"/>
            </a:endParaRPr>
          </a:p>
          <a:p>
            <a:pPr algn="ctr"/>
            <a:r>
              <a:rPr lang="it-IT" sz="5400" dirty="0" smtClean="0">
                <a:solidFill>
                  <a:schemeClr val="bg1"/>
                </a:solidFill>
                <a:latin typeface="Comic Sans MS" panose="030F0702030302020204" pitchFamily="66" charset="0"/>
              </a:rPr>
              <a:t>VISCERALI</a:t>
            </a:r>
          </a:p>
        </p:txBody>
      </p:sp>
    </p:spTree>
    <p:extLst>
      <p:ext uri="{BB962C8B-B14F-4D97-AF65-F5344CB8AC3E}">
        <p14:creationId xmlns:p14="http://schemas.microsoft.com/office/powerpoint/2010/main" val="8000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2800" b="1" dirty="0">
                <a:solidFill>
                  <a:srgbClr val="FFC000"/>
                </a:solidFill>
                <a:latin typeface="Comic Sans MS" panose="030F0702030302020204" pitchFamily="66" charset="0"/>
              </a:rPr>
              <a:t>Modelling the growth of popliteal artery aneurysms.</a:t>
            </a:r>
            <a:r>
              <a:rPr lang="en-US" sz="2800" b="1" dirty="0">
                <a:latin typeface="Comic Sans MS" panose="030F0702030302020204" pitchFamily="66" charset="0"/>
              </a:rPr>
              <a:t/>
            </a:r>
            <a:br>
              <a:rPr lang="en-US" sz="2800" b="1" dirty="0">
                <a:latin typeface="Comic Sans MS" panose="030F0702030302020204" pitchFamily="66" charset="0"/>
              </a:rPr>
            </a:br>
            <a:r>
              <a:rPr lang="en-US" sz="2800" dirty="0" err="1">
                <a:latin typeface="Comic Sans MS" panose="030F0702030302020204" pitchFamily="66" charset="0"/>
                <a:hlinkClick r:id="rId2"/>
              </a:rPr>
              <a:t>Shiwani</a:t>
            </a:r>
            <a:r>
              <a:rPr lang="en-US" sz="2800" dirty="0">
                <a:latin typeface="Comic Sans MS" panose="030F0702030302020204" pitchFamily="66" charset="0"/>
                <a:hlinkClick r:id="rId2"/>
              </a:rPr>
              <a:t> H</a:t>
            </a:r>
            <a:r>
              <a:rPr lang="en-US" sz="2800" baseline="30000" dirty="0">
                <a:latin typeface="Comic Sans MS" panose="030F0702030302020204" pitchFamily="66" charset="0"/>
              </a:rPr>
              <a:t>1,2</a:t>
            </a:r>
            <a:r>
              <a:rPr lang="en-US" sz="2800" dirty="0">
                <a:latin typeface="Comic Sans MS" panose="030F0702030302020204" pitchFamily="66" charset="0"/>
              </a:rPr>
              <a:t>, </a:t>
            </a:r>
            <a:r>
              <a:rPr lang="en-US" sz="2800" dirty="0">
                <a:latin typeface="Comic Sans MS" panose="030F0702030302020204" pitchFamily="66" charset="0"/>
                <a:hlinkClick r:id="rId3"/>
              </a:rPr>
              <a:t>Baxter P</a:t>
            </a:r>
            <a:r>
              <a:rPr lang="en-US" sz="2800" baseline="30000" dirty="0">
                <a:latin typeface="Comic Sans MS" panose="030F0702030302020204" pitchFamily="66" charset="0"/>
              </a:rPr>
              <a:t>3</a:t>
            </a:r>
            <a:r>
              <a:rPr lang="en-US" sz="2800" dirty="0">
                <a:latin typeface="Comic Sans MS" panose="030F0702030302020204" pitchFamily="66" charset="0"/>
              </a:rPr>
              <a:t>, </a:t>
            </a:r>
            <a:r>
              <a:rPr lang="en-US" sz="2800" dirty="0">
                <a:latin typeface="Comic Sans MS" panose="030F0702030302020204" pitchFamily="66" charset="0"/>
                <a:hlinkClick r:id="rId4"/>
              </a:rPr>
              <a:t>Taylor E</a:t>
            </a:r>
            <a:r>
              <a:rPr lang="en-US" sz="2800" baseline="30000" dirty="0">
                <a:latin typeface="Comic Sans MS" panose="030F0702030302020204" pitchFamily="66" charset="0"/>
              </a:rPr>
              <a:t>1</a:t>
            </a:r>
            <a:r>
              <a:rPr lang="en-US" sz="2800" dirty="0">
                <a:latin typeface="Comic Sans MS" panose="030F0702030302020204" pitchFamily="66" charset="0"/>
              </a:rPr>
              <a:t>, </a:t>
            </a:r>
            <a:r>
              <a:rPr lang="en-US" sz="2800" dirty="0">
                <a:latin typeface="Comic Sans MS" panose="030F0702030302020204" pitchFamily="66" charset="0"/>
                <a:hlinkClick r:id="rId5"/>
              </a:rPr>
              <a:t>Bailey MA</a:t>
            </a:r>
            <a:r>
              <a:rPr lang="en-US" sz="2800" baseline="30000" dirty="0">
                <a:latin typeface="Comic Sans MS" panose="030F0702030302020204" pitchFamily="66" charset="0"/>
              </a:rPr>
              <a:t>2,3</a:t>
            </a:r>
            <a:r>
              <a:rPr lang="en-US" sz="2800" dirty="0">
                <a:latin typeface="Comic Sans MS" panose="030F0702030302020204" pitchFamily="66" charset="0"/>
              </a:rPr>
              <a:t>, </a:t>
            </a:r>
            <a:r>
              <a:rPr lang="en-US" sz="2800" dirty="0">
                <a:latin typeface="Comic Sans MS" panose="030F0702030302020204" pitchFamily="66" charset="0"/>
                <a:hlinkClick r:id="rId6"/>
              </a:rPr>
              <a:t>Scott DJA</a:t>
            </a:r>
            <a:r>
              <a:rPr lang="en-US" sz="2800" baseline="30000" dirty="0">
                <a:latin typeface="Comic Sans MS" panose="030F0702030302020204" pitchFamily="66" charset="0"/>
              </a:rPr>
              <a:t>2,3</a:t>
            </a:r>
            <a:r>
              <a:rPr lang="en-US" sz="2800" dirty="0">
                <a:latin typeface="Comic Sans MS" panose="030F0702030302020204" pitchFamily="66" charset="0"/>
              </a:rPr>
              <a:t>.</a:t>
            </a:r>
            <a:br>
              <a:rPr lang="en-US" sz="2800" dirty="0">
                <a:latin typeface="Comic Sans MS" panose="030F0702030302020204" pitchFamily="66" charset="0"/>
              </a:rPr>
            </a:br>
            <a:r>
              <a:rPr lang="en-US" sz="2800" dirty="0" smtClean="0">
                <a:solidFill>
                  <a:srgbClr val="FFC000"/>
                </a:solidFill>
                <a:latin typeface="Comic Sans MS" panose="030F0702030302020204" pitchFamily="66" charset="0"/>
              </a:rPr>
              <a:t>Br J.Surg.2018 Aug. 23</a:t>
            </a:r>
            <a:endParaRPr lang="it-IT" sz="2800"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762000" y="2214587"/>
            <a:ext cx="10515600" cy="4351338"/>
          </a:xfrm>
        </p:spPr>
        <p:txBody>
          <a:bodyPr/>
          <a:lstStyle/>
          <a:p>
            <a:r>
              <a:rPr lang="it-IT" b="1" dirty="0" smtClean="0">
                <a:solidFill>
                  <a:schemeClr val="bg1"/>
                </a:solidFill>
                <a:latin typeface="Comic Sans MS" panose="030F0702030302020204" pitchFamily="66" charset="0"/>
              </a:rPr>
              <a:t>CONCLUSION:…</a:t>
            </a:r>
            <a:r>
              <a:rPr lang="en-US" dirty="0" smtClean="0">
                <a:solidFill>
                  <a:schemeClr val="bg1"/>
                </a:solidFill>
                <a:latin typeface="Comic Sans MS" panose="030F0702030302020204" pitchFamily="66" charset="0"/>
              </a:rPr>
              <a:t>Patients </a:t>
            </a:r>
            <a:r>
              <a:rPr lang="en-US" dirty="0">
                <a:solidFill>
                  <a:schemeClr val="bg1"/>
                </a:solidFill>
                <a:latin typeface="Comic Sans MS" panose="030F0702030302020204" pitchFamily="66" charset="0"/>
              </a:rPr>
              <a:t>with an existing AAA may have faster PAA progression than those without.</a:t>
            </a:r>
            <a:endParaRPr lang="it-IT" dirty="0">
              <a:solidFill>
                <a:schemeClr val="bg1"/>
              </a:solidFill>
              <a:latin typeface="Comic Sans MS" panose="030F0702030302020204" pitchFamily="66" charset="0"/>
            </a:endParaRPr>
          </a:p>
        </p:txBody>
      </p:sp>
      <p:pic>
        <p:nvPicPr>
          <p:cNvPr id="4" name="Immagin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8466" y="3897267"/>
            <a:ext cx="2491001" cy="2668658"/>
          </a:xfrm>
          <a:prstGeom prst="rect">
            <a:avLst/>
          </a:prstGeom>
        </p:spPr>
      </p:pic>
      <p:pic>
        <p:nvPicPr>
          <p:cNvPr id="5" name="Picture 21"/>
          <p:cNvPicPr>
            <a:picLocks noChangeAspect="1" noChangeArrowheads="1"/>
          </p:cNvPicPr>
          <p:nvPr/>
        </p:nvPicPr>
        <p:blipFill>
          <a:blip r:embed="rId8"/>
          <a:srcRect/>
          <a:stretch>
            <a:fillRect/>
          </a:stretch>
        </p:blipFill>
        <p:spPr bwMode="auto">
          <a:xfrm>
            <a:off x="1486038" y="3985146"/>
            <a:ext cx="2709937" cy="2492901"/>
          </a:xfrm>
          <a:prstGeom prst="rect">
            <a:avLst/>
          </a:prstGeom>
          <a:noFill/>
          <a:ln w="9525">
            <a:noFill/>
            <a:round/>
            <a:headEnd/>
            <a:tailEnd/>
          </a:ln>
        </p:spPr>
      </p:pic>
    </p:spTree>
    <p:extLst>
      <p:ext uri="{BB962C8B-B14F-4D97-AF65-F5344CB8AC3E}">
        <p14:creationId xmlns:p14="http://schemas.microsoft.com/office/powerpoint/2010/main" val="23769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solidFill>
                  <a:srgbClr val="FFC000"/>
                </a:solidFill>
                <a:latin typeface="Comic Sans MS" panose="030F0702030302020204" pitchFamily="66" charset="0"/>
              </a:rPr>
              <a:t>QUANDO SI TRATTA CHIRURGICAMENTE?</a:t>
            </a:r>
            <a:br>
              <a:rPr lang="it-IT" sz="3200" dirty="0" smtClean="0">
                <a:solidFill>
                  <a:srgbClr val="FFC000"/>
                </a:solidFill>
                <a:latin typeface="Comic Sans MS" panose="030F0702030302020204" pitchFamily="66" charset="0"/>
              </a:rPr>
            </a:br>
            <a:r>
              <a:rPr lang="it-IT" sz="2000" b="1" i="1" dirty="0" smtClean="0">
                <a:solidFill>
                  <a:srgbClr val="FFC000"/>
                </a:solidFill>
                <a:latin typeface="Comic Sans MS" panose="030F0702030302020204" pitchFamily="66" charset="0"/>
              </a:rPr>
              <a:t>Linee guida SICVE 2016</a:t>
            </a:r>
            <a:endParaRPr lang="it-IT" sz="2000" b="1" i="1"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sz="3200" dirty="0" smtClean="0">
                <a:solidFill>
                  <a:schemeClr val="bg1"/>
                </a:solidFill>
                <a:latin typeface="Comic Sans MS" panose="030F0702030302020204" pitchFamily="66" charset="0"/>
              </a:rPr>
              <a:t>A.A POPLITEA &gt;2 CM ASINTOMATICO</a:t>
            </a:r>
          </a:p>
          <a:p>
            <a:endParaRPr lang="it-IT" sz="3200" dirty="0">
              <a:solidFill>
                <a:schemeClr val="bg1"/>
              </a:solidFill>
              <a:latin typeface="Comic Sans MS" panose="030F0702030302020204" pitchFamily="66" charset="0"/>
            </a:endParaRPr>
          </a:p>
          <a:p>
            <a:r>
              <a:rPr lang="it-IT" sz="3200" dirty="0" smtClean="0">
                <a:solidFill>
                  <a:schemeClr val="bg1"/>
                </a:solidFill>
                <a:latin typeface="Comic Sans MS" panose="030F0702030302020204" pitchFamily="66" charset="0"/>
              </a:rPr>
              <a:t>A. A.POPLITEA &lt; 2 CM SINTOMATICO, E A RISCHIO DI COMPLICANZE.</a:t>
            </a:r>
            <a:endParaRPr lang="it-IT" sz="3200" dirty="0">
              <a:solidFill>
                <a:schemeClr val="bg1"/>
              </a:solidFill>
              <a:latin typeface="Comic Sans MS" panose="030F0702030302020204" pitchFamily="66" charset="0"/>
            </a:endParaRPr>
          </a:p>
          <a:p>
            <a:pPr marL="0" indent="0">
              <a:buNone/>
            </a:pPr>
            <a:r>
              <a:rPr lang="it-IT" sz="3200" i="1" dirty="0" smtClean="0">
                <a:solidFill>
                  <a:schemeClr val="bg1"/>
                </a:solidFill>
                <a:latin typeface="Comic Sans MS" panose="030F0702030302020204" pitchFamily="66" charset="0"/>
              </a:rPr>
              <a:t> Classe II a Livello B</a:t>
            </a:r>
          </a:p>
          <a:p>
            <a:endParaRPr lang="it-IT" sz="3200" i="1" dirty="0">
              <a:solidFill>
                <a:schemeClr val="bg1"/>
              </a:solidFill>
            </a:endParaRPr>
          </a:p>
          <a:p>
            <a:endParaRPr lang="it-IT" sz="3200" dirty="0" smtClean="0"/>
          </a:p>
          <a:p>
            <a:pPr marL="0" indent="0">
              <a:buNone/>
            </a:pPr>
            <a:endParaRPr lang="it-IT" sz="2400" dirty="0" smtClean="0"/>
          </a:p>
          <a:p>
            <a:endParaRPr lang="it-IT" sz="2400" i="1" dirty="0"/>
          </a:p>
          <a:p>
            <a:pPr marL="0" indent="0">
              <a:buNone/>
            </a:pPr>
            <a:endParaRPr lang="it-IT" sz="2400" i="1" dirty="0" smtClean="0"/>
          </a:p>
          <a:p>
            <a:pPr marL="0" indent="0">
              <a:buNone/>
            </a:pPr>
            <a:endParaRPr lang="it-IT" sz="2400" i="1" dirty="0"/>
          </a:p>
          <a:p>
            <a:pPr marL="0" indent="0">
              <a:buNone/>
            </a:pPr>
            <a:endParaRPr lang="it-IT" sz="2400" i="1" dirty="0" smtClean="0"/>
          </a:p>
          <a:p>
            <a:pPr marL="0" indent="0">
              <a:buNone/>
            </a:pPr>
            <a:endParaRPr lang="it-IT" sz="2400" i="1" dirty="0" smtClean="0"/>
          </a:p>
          <a:p>
            <a:pPr marL="0" indent="0">
              <a:buNone/>
            </a:pPr>
            <a:endParaRPr lang="it-IT" sz="2400" i="1" dirty="0"/>
          </a:p>
          <a:p>
            <a:pPr marL="0" indent="0">
              <a:buNone/>
            </a:pPr>
            <a:endParaRPr lang="it-IT" sz="2400" i="1" dirty="0" smtClean="0"/>
          </a:p>
          <a:p>
            <a:endParaRPr lang="it-IT" dirty="0"/>
          </a:p>
        </p:txBody>
      </p:sp>
    </p:spTree>
    <p:extLst>
      <p:ext uri="{BB962C8B-B14F-4D97-AF65-F5344CB8AC3E}">
        <p14:creationId xmlns:p14="http://schemas.microsoft.com/office/powerpoint/2010/main" val="3059855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FFC000"/>
                </a:solidFill>
                <a:latin typeface="Comic Sans MS" panose="030F0702030302020204" pitchFamily="66" charset="0"/>
              </a:rPr>
              <a:t>QUALI SONO LE CARATTERISTICHE CHE DEFINISCONO A </a:t>
            </a:r>
            <a:br>
              <a:rPr lang="it-IT" sz="2400" b="1" dirty="0" smtClean="0">
                <a:solidFill>
                  <a:srgbClr val="FFC000"/>
                </a:solidFill>
                <a:latin typeface="Comic Sans MS" panose="030F0702030302020204" pitchFamily="66" charset="0"/>
              </a:rPr>
            </a:br>
            <a:r>
              <a:rPr lang="it-IT" sz="2400" b="1" dirty="0">
                <a:solidFill>
                  <a:srgbClr val="FFC000"/>
                </a:solidFill>
                <a:latin typeface="Comic Sans MS" panose="030F0702030302020204" pitchFamily="66" charset="0"/>
              </a:rPr>
              <a:t/>
            </a:r>
            <a:br>
              <a:rPr lang="it-IT" sz="2400" b="1" dirty="0">
                <a:solidFill>
                  <a:srgbClr val="FFC000"/>
                </a:solidFill>
                <a:latin typeface="Comic Sans MS" panose="030F0702030302020204" pitchFamily="66" charset="0"/>
              </a:rPr>
            </a:br>
            <a:r>
              <a:rPr lang="it-IT" sz="2400" b="1" dirty="0" smtClean="0">
                <a:solidFill>
                  <a:srgbClr val="FFC000"/>
                </a:solidFill>
                <a:latin typeface="Comic Sans MS" panose="030F0702030302020204" pitchFamily="66" charset="0"/>
              </a:rPr>
              <a:t>RISCHIO TROMBOEMBOLICO L’ A.A.POPLITEA &lt;2 CM?</a:t>
            </a:r>
            <a:endParaRPr lang="it-IT" sz="2400" b="1"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pPr marL="0" indent="0">
              <a:buNone/>
            </a:pPr>
            <a:endParaRPr lang="it-IT" dirty="0" smtClean="0"/>
          </a:p>
          <a:p>
            <a:r>
              <a:rPr lang="it-IT" sz="2400" dirty="0" smtClean="0">
                <a:solidFill>
                  <a:schemeClr val="bg1"/>
                </a:solidFill>
                <a:latin typeface="Comic Sans MS" panose="030F0702030302020204" pitchFamily="66" charset="0"/>
              </a:rPr>
              <a:t>TROMBOSI PARIETALE OCCUPANTE IL LUME &gt;50%</a:t>
            </a:r>
          </a:p>
          <a:p>
            <a:r>
              <a:rPr lang="it-IT" sz="2400" dirty="0" smtClean="0">
                <a:solidFill>
                  <a:schemeClr val="bg1"/>
                </a:solidFill>
                <a:latin typeface="Comic Sans MS" panose="030F0702030302020204" pitchFamily="66" charset="0"/>
              </a:rPr>
              <a:t>VELOCITA’ DI ACCRESCIMENTO</a:t>
            </a:r>
          </a:p>
          <a:p>
            <a:r>
              <a:rPr lang="it-IT" sz="2400" dirty="0" smtClean="0">
                <a:solidFill>
                  <a:schemeClr val="bg1"/>
                </a:solidFill>
                <a:latin typeface="Comic Sans MS" panose="030F0702030302020204" pitchFamily="66" charset="0"/>
              </a:rPr>
              <a:t>IRREGOLARITA’ DEL CALIBRO</a:t>
            </a: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RIDOTTO « RUN OFF»</a:t>
            </a:r>
          </a:p>
          <a:p>
            <a:r>
              <a:rPr lang="it-IT" sz="2400" dirty="0" smtClean="0">
                <a:solidFill>
                  <a:schemeClr val="bg1"/>
                </a:solidFill>
                <a:latin typeface="Comic Sans MS" panose="030F0702030302020204" pitchFamily="66" charset="0"/>
              </a:rPr>
              <a:t>STATI DI IPERCOAGULABILITA’</a:t>
            </a:r>
          </a:p>
          <a:p>
            <a:pPr marL="0" indent="0">
              <a:buNone/>
            </a:pPr>
            <a:endParaRPr lang="it-IT" sz="2400" dirty="0">
              <a:solidFill>
                <a:schemeClr val="bg1"/>
              </a:solidFill>
              <a:latin typeface="Comic Sans MS" panose="030F0702030302020204" pitchFamily="66" charset="0"/>
            </a:endParaRPr>
          </a:p>
          <a:p>
            <a:pPr marL="0" indent="0">
              <a:buNone/>
            </a:pPr>
            <a:endParaRPr lang="it-IT" sz="2400" dirty="0" smtClean="0">
              <a:solidFill>
                <a:schemeClr val="bg1"/>
              </a:solidFill>
              <a:latin typeface="Comic Sans MS" panose="030F0702030302020204" pitchFamily="66" charset="0"/>
            </a:endParaRPr>
          </a:p>
          <a:p>
            <a:pPr marL="0" indent="0">
              <a:buNone/>
            </a:pPr>
            <a:r>
              <a:rPr lang="it-IT" sz="1600" dirty="0" smtClean="0">
                <a:solidFill>
                  <a:schemeClr val="bg1"/>
                </a:solidFill>
                <a:latin typeface="Comic Sans MS" panose="030F0702030302020204" pitchFamily="66" charset="0"/>
              </a:rPr>
              <a:t>Update on </a:t>
            </a:r>
            <a:r>
              <a:rPr lang="it-IT" sz="1600" dirty="0" err="1" smtClean="0">
                <a:solidFill>
                  <a:schemeClr val="bg1"/>
                </a:solidFill>
                <a:latin typeface="Comic Sans MS" panose="030F0702030302020204" pitchFamily="66" charset="0"/>
              </a:rPr>
              <a:t>Aneurysm</a:t>
            </a:r>
            <a:r>
              <a:rPr lang="it-IT" sz="1600" dirty="0" smtClean="0">
                <a:solidFill>
                  <a:schemeClr val="bg1"/>
                </a:solidFill>
                <a:latin typeface="Comic Sans MS" panose="030F0702030302020204" pitchFamily="66" charset="0"/>
              </a:rPr>
              <a:t> </a:t>
            </a:r>
            <a:r>
              <a:rPr lang="it-IT" sz="1600" dirty="0" err="1" smtClean="0">
                <a:solidFill>
                  <a:schemeClr val="bg1"/>
                </a:solidFill>
                <a:latin typeface="Comic Sans MS" panose="030F0702030302020204" pitchFamily="66" charset="0"/>
              </a:rPr>
              <a:t>Didease</a:t>
            </a:r>
            <a:r>
              <a:rPr lang="it-IT" sz="1600" dirty="0" smtClean="0">
                <a:solidFill>
                  <a:schemeClr val="bg1"/>
                </a:solidFill>
                <a:latin typeface="Comic Sans MS" panose="030F0702030302020204" pitchFamily="66" charset="0"/>
              </a:rPr>
              <a:t>: </a:t>
            </a:r>
            <a:r>
              <a:rPr lang="it-IT" sz="1600" dirty="0" err="1" smtClean="0">
                <a:solidFill>
                  <a:schemeClr val="bg1"/>
                </a:solidFill>
                <a:latin typeface="Comic Sans MS" panose="030F0702030302020204" pitchFamily="66" charset="0"/>
              </a:rPr>
              <a:t>Current</a:t>
            </a:r>
            <a:r>
              <a:rPr lang="it-IT" sz="1600" dirty="0" smtClean="0">
                <a:solidFill>
                  <a:schemeClr val="bg1"/>
                </a:solidFill>
                <a:latin typeface="Comic Sans MS" panose="030F0702030302020204" pitchFamily="66" charset="0"/>
              </a:rPr>
              <a:t> </a:t>
            </a:r>
            <a:r>
              <a:rPr lang="it-IT" sz="1600" dirty="0" err="1" smtClean="0">
                <a:solidFill>
                  <a:schemeClr val="bg1"/>
                </a:solidFill>
                <a:latin typeface="Comic Sans MS" panose="030F0702030302020204" pitchFamily="66" charset="0"/>
              </a:rPr>
              <a:t>Insights</a:t>
            </a:r>
            <a:r>
              <a:rPr lang="it-IT" sz="1600" dirty="0" smtClean="0">
                <a:solidFill>
                  <a:schemeClr val="bg1"/>
                </a:solidFill>
                <a:latin typeface="Comic Sans MS" panose="030F0702030302020204" pitchFamily="66" charset="0"/>
              </a:rPr>
              <a:t> and </a:t>
            </a:r>
            <a:r>
              <a:rPr lang="it-IT" sz="1600" dirty="0" err="1" smtClean="0">
                <a:solidFill>
                  <a:schemeClr val="bg1"/>
                </a:solidFill>
                <a:latin typeface="Comic Sans MS" panose="030F0702030302020204" pitchFamily="66" charset="0"/>
              </a:rPr>
              <a:t>Controversies</a:t>
            </a:r>
            <a:endParaRPr lang="it-IT" sz="1200" dirty="0">
              <a:solidFill>
                <a:schemeClr val="bg1"/>
              </a:solidFill>
              <a:latin typeface="Comic Sans MS" panose="030F0702030302020204" pitchFamily="66" charset="0"/>
            </a:endParaRPr>
          </a:p>
          <a:p>
            <a:pPr marL="0" indent="0">
              <a:buNone/>
            </a:pPr>
            <a:r>
              <a:rPr lang="it-IT" sz="1200" dirty="0" err="1" smtClean="0">
                <a:solidFill>
                  <a:schemeClr val="bg1"/>
                </a:solidFill>
                <a:latin typeface="Comic Sans MS" panose="030F0702030302020204" pitchFamily="66" charset="0"/>
              </a:rPr>
              <a:t>Daeson</a:t>
            </a:r>
            <a:r>
              <a:rPr lang="it-IT" sz="1200" dirty="0" smtClean="0">
                <a:solidFill>
                  <a:schemeClr val="bg1"/>
                </a:solidFill>
                <a:latin typeface="Comic Sans MS" panose="030F0702030302020204" pitchFamily="66" charset="0"/>
              </a:rPr>
              <a:t> J et al. </a:t>
            </a:r>
            <a:r>
              <a:rPr lang="it-IT" sz="1200" dirty="0" err="1" smtClean="0">
                <a:solidFill>
                  <a:schemeClr val="bg1"/>
                </a:solidFill>
                <a:latin typeface="Comic Sans MS" panose="030F0702030302020204" pitchFamily="66" charset="0"/>
              </a:rPr>
              <a:t>Prog</a:t>
            </a:r>
            <a:r>
              <a:rPr lang="it-IT" sz="1200" dirty="0" smtClean="0">
                <a:solidFill>
                  <a:schemeClr val="bg1"/>
                </a:solidFill>
                <a:latin typeface="Comic Sans MS" panose="030F0702030302020204" pitchFamily="66" charset="0"/>
              </a:rPr>
              <a:t>. </a:t>
            </a:r>
            <a:r>
              <a:rPr lang="it-IT" sz="1200" dirty="0" err="1" smtClean="0">
                <a:solidFill>
                  <a:schemeClr val="bg1"/>
                </a:solidFill>
                <a:latin typeface="Comic Sans MS" panose="030F0702030302020204" pitchFamily="66" charset="0"/>
              </a:rPr>
              <a:t>Cardiovasc.disea</a:t>
            </a:r>
            <a:r>
              <a:rPr lang="it-IT" sz="1200" dirty="0" smtClean="0">
                <a:solidFill>
                  <a:schemeClr val="bg1"/>
                </a:solidFill>
                <a:latin typeface="Comic Sans MS" panose="030F0702030302020204" pitchFamily="66" charset="0"/>
              </a:rPr>
              <a:t>.  2013; 26-35</a:t>
            </a:r>
            <a:endParaRPr lang="it-IT" sz="1600" dirty="0" smtClean="0">
              <a:solidFill>
                <a:schemeClr val="bg1"/>
              </a:solidFill>
              <a:latin typeface="Comic Sans MS" panose="030F0702030302020204" pitchFamily="66" charset="0"/>
            </a:endParaRPr>
          </a:p>
        </p:txBody>
      </p:sp>
      <p:pic>
        <p:nvPicPr>
          <p:cNvPr id="4" name="Picture 4" descr="ANEURISMA FC"/>
          <p:cNvPicPr>
            <a:picLocks noChangeAspect="1" noChangeArrowheads="1"/>
          </p:cNvPicPr>
          <p:nvPr/>
        </p:nvPicPr>
        <p:blipFill>
          <a:blip r:embed="rId2"/>
          <a:srcRect/>
          <a:stretch>
            <a:fillRect/>
          </a:stretch>
        </p:blipFill>
        <p:spPr bwMode="auto">
          <a:xfrm>
            <a:off x="7246961" y="3381217"/>
            <a:ext cx="3214710" cy="2300914"/>
          </a:xfrm>
          <a:prstGeom prst="rect">
            <a:avLst/>
          </a:prstGeom>
          <a:noFill/>
          <a:ln w="9525">
            <a:noFill/>
            <a:miter lim="800000"/>
            <a:headEnd/>
            <a:tailEnd/>
          </a:ln>
        </p:spPr>
      </p:pic>
    </p:spTree>
    <p:extLst>
      <p:ext uri="{BB962C8B-B14F-4D97-AF65-F5344CB8AC3E}">
        <p14:creationId xmlns:p14="http://schemas.microsoft.com/office/powerpoint/2010/main" val="2633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1945" y="4996501"/>
            <a:ext cx="10515600" cy="1325563"/>
          </a:xfrm>
        </p:spPr>
        <p:txBody>
          <a:bodyPr>
            <a:normAutofit/>
          </a:bodyPr>
          <a:lstStyle/>
          <a:p>
            <a:r>
              <a:rPr lang="it-IT" sz="2000" dirty="0" smtClean="0">
                <a:solidFill>
                  <a:srgbClr val="FFC000"/>
                </a:solidFill>
                <a:latin typeface="Comic Sans MS" panose="030F0702030302020204" pitchFamily="66" charset="0"/>
              </a:rPr>
              <a:t>NO CORRELAZIONE TRA DIMENSIONI E RISCHIO TROMBOEMBOLICO:</a:t>
            </a:r>
            <a:br>
              <a:rPr lang="it-IT" sz="2000" dirty="0" smtClean="0">
                <a:solidFill>
                  <a:srgbClr val="FFC000"/>
                </a:solidFill>
                <a:latin typeface="Comic Sans MS" panose="030F0702030302020204" pitchFamily="66" charset="0"/>
              </a:rPr>
            </a:br>
            <a:r>
              <a:rPr lang="it-IT" sz="2000" dirty="0" smtClean="0">
                <a:solidFill>
                  <a:srgbClr val="FFC000"/>
                </a:solidFill>
                <a:latin typeface="Comic Sans MS" panose="030F0702030302020204" pitchFamily="66" charset="0"/>
              </a:rPr>
              <a:t/>
            </a:r>
            <a:br>
              <a:rPr lang="it-IT" sz="2000" dirty="0" smtClean="0">
                <a:solidFill>
                  <a:srgbClr val="FFC000"/>
                </a:solidFill>
                <a:latin typeface="Comic Sans MS" panose="030F0702030302020204" pitchFamily="66" charset="0"/>
              </a:rPr>
            </a:br>
            <a:r>
              <a:rPr lang="it-IT" sz="2000" dirty="0" smtClean="0">
                <a:solidFill>
                  <a:srgbClr val="FFC000"/>
                </a:solidFill>
                <a:latin typeface="Comic Sans MS" panose="030F0702030302020204" pitchFamily="66" charset="0"/>
              </a:rPr>
              <a:t>ANEURISMA A.POPLITEA SX DI CIRCA 15 MM, COMPLETAMENTE TROMBIZZATO!</a:t>
            </a:r>
            <a:endParaRPr lang="it-IT" sz="2000"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809" y="383628"/>
            <a:ext cx="7693872" cy="4351338"/>
          </a:xfrm>
        </p:spPr>
      </p:pic>
    </p:spTree>
    <p:extLst>
      <p:ext uri="{BB962C8B-B14F-4D97-AF65-F5344CB8AC3E}">
        <p14:creationId xmlns:p14="http://schemas.microsoft.com/office/powerpoint/2010/main" val="278314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solidFill>
                  <a:srgbClr val="FFC000"/>
                </a:solidFill>
                <a:latin typeface="Comic Sans MS" panose="030F0702030302020204" pitchFamily="66" charset="0"/>
              </a:rPr>
              <a:t>A.A. POPLITEA?....QUALE TRATTAMENTO</a:t>
            </a:r>
            <a:endParaRPr lang="it-IT" sz="3200" dirty="0">
              <a:solidFill>
                <a:srgbClr val="FFC000"/>
              </a:solidFill>
              <a:latin typeface="Comic Sans MS" panose="030F0702030302020204" pitchFamily="66" charset="0"/>
            </a:endParaRPr>
          </a:p>
        </p:txBody>
      </p:sp>
      <p:sp>
        <p:nvSpPr>
          <p:cNvPr id="4" name="Segnaposto contenuto 3"/>
          <p:cNvSpPr>
            <a:spLocks noGrp="1"/>
          </p:cNvSpPr>
          <p:nvPr>
            <p:ph sz="half" idx="1"/>
          </p:nvPr>
        </p:nvSpPr>
        <p:spPr>
          <a:xfrm>
            <a:off x="838200" y="1825625"/>
            <a:ext cx="5181600" cy="1176882"/>
          </a:xfrm>
        </p:spPr>
        <p:txBody>
          <a:bodyPr>
            <a:normAutofit/>
          </a:bodyPr>
          <a:lstStyle/>
          <a:p>
            <a:pPr marL="0" indent="0">
              <a:buNone/>
            </a:pPr>
            <a:r>
              <a:rPr lang="it-IT" dirty="0" smtClean="0">
                <a:solidFill>
                  <a:schemeClr val="bg1"/>
                </a:solidFill>
                <a:latin typeface="Comic Sans MS" panose="030F0702030302020204" pitchFamily="66" charset="0"/>
              </a:rPr>
              <a:t>CHIRURGIA OPEN</a:t>
            </a:r>
            <a:endParaRPr lang="it-IT" dirty="0">
              <a:solidFill>
                <a:schemeClr val="bg1"/>
              </a:solidFill>
              <a:latin typeface="Comic Sans MS" panose="030F0702030302020204" pitchFamily="66" charset="0"/>
            </a:endParaRPr>
          </a:p>
        </p:txBody>
      </p:sp>
      <p:sp>
        <p:nvSpPr>
          <p:cNvPr id="5" name="Segnaposto contenuto 4"/>
          <p:cNvSpPr>
            <a:spLocks noGrp="1"/>
          </p:cNvSpPr>
          <p:nvPr>
            <p:ph sz="half" idx="2"/>
          </p:nvPr>
        </p:nvSpPr>
        <p:spPr>
          <a:xfrm>
            <a:off x="6718111" y="1825625"/>
            <a:ext cx="5181600" cy="822041"/>
          </a:xfrm>
        </p:spPr>
        <p:txBody>
          <a:bodyPr>
            <a:normAutofit/>
          </a:bodyPr>
          <a:lstStyle/>
          <a:p>
            <a:pPr marL="0" indent="0">
              <a:buNone/>
            </a:pPr>
            <a:r>
              <a:rPr lang="it-IT" sz="2000" dirty="0" smtClean="0">
                <a:latin typeface="Comic Sans MS" panose="030F0702030302020204" pitchFamily="66" charset="0"/>
              </a:rPr>
              <a:t>        </a:t>
            </a:r>
            <a:r>
              <a:rPr lang="it-IT" sz="2000" dirty="0" smtClean="0">
                <a:solidFill>
                  <a:schemeClr val="bg1"/>
                </a:solidFill>
                <a:latin typeface="Comic Sans MS" panose="030F0702030302020204" pitchFamily="66" charset="0"/>
              </a:rPr>
              <a:t>TRATTAMENTO ENDOVASCOLARE</a:t>
            </a:r>
          </a:p>
          <a:p>
            <a:pPr marL="0" indent="0">
              <a:buNone/>
            </a:pPr>
            <a:endParaRPr lang="it-IT" dirty="0"/>
          </a:p>
        </p:txBody>
      </p:sp>
      <p:sp>
        <p:nvSpPr>
          <p:cNvPr id="6" name="CasellaDiTesto 5"/>
          <p:cNvSpPr txBox="1"/>
          <p:nvPr/>
        </p:nvSpPr>
        <p:spPr>
          <a:xfrm>
            <a:off x="3276600" y="3609786"/>
            <a:ext cx="4899547" cy="1754326"/>
          </a:xfrm>
          <a:prstGeom prst="rect">
            <a:avLst/>
          </a:prstGeom>
          <a:noFill/>
        </p:spPr>
        <p:txBody>
          <a:bodyPr wrap="square" rtlCol="0">
            <a:spAutoFit/>
          </a:bodyPr>
          <a:lstStyle/>
          <a:p>
            <a:pPr marL="285750" indent="-285750">
              <a:buFontTx/>
              <a:buChar char="-"/>
            </a:pPr>
            <a:r>
              <a:rPr lang="it-IT" b="1" dirty="0" smtClean="0">
                <a:solidFill>
                  <a:schemeClr val="bg1"/>
                </a:solidFill>
                <a:latin typeface="Comic Sans MS" panose="030F0702030302020204" pitchFamily="66" charset="0"/>
              </a:rPr>
              <a:t>TEMPISTICA</a:t>
            </a:r>
          </a:p>
          <a:p>
            <a:pPr marL="285750" indent="-285750">
              <a:buFontTx/>
              <a:buChar char="-"/>
            </a:pPr>
            <a:r>
              <a:rPr lang="it-IT" b="1" dirty="0" smtClean="0">
                <a:solidFill>
                  <a:schemeClr val="bg1"/>
                </a:solidFill>
                <a:latin typeface="Comic Sans MS" panose="030F0702030302020204" pitchFamily="66" charset="0"/>
              </a:rPr>
              <a:t>COMPLICANZE TROMBOEMBOLICHE</a:t>
            </a:r>
          </a:p>
          <a:p>
            <a:pPr marL="285750" indent="-285750">
              <a:buFontTx/>
              <a:buChar char="-"/>
            </a:pPr>
            <a:r>
              <a:rPr lang="it-IT" b="1" dirty="0" smtClean="0">
                <a:solidFill>
                  <a:schemeClr val="bg1"/>
                </a:solidFill>
                <a:latin typeface="Comic Sans MS" panose="030F0702030302020204" pitchFamily="66" charset="0"/>
              </a:rPr>
              <a:t>CARATTERISTICHE  ANATOMITICHE</a:t>
            </a:r>
          </a:p>
          <a:p>
            <a:pPr marL="285750" indent="-285750">
              <a:buFontTx/>
              <a:buChar char="-"/>
            </a:pPr>
            <a:r>
              <a:rPr lang="it-IT" b="1" dirty="0" smtClean="0">
                <a:solidFill>
                  <a:schemeClr val="bg1"/>
                </a:solidFill>
                <a:latin typeface="Comic Sans MS" panose="030F0702030302020204" pitchFamily="66" charset="0"/>
              </a:rPr>
              <a:t>COMORBILITA’ DEL PAZIENTE</a:t>
            </a:r>
          </a:p>
          <a:p>
            <a:pPr marL="285750" indent="-285750">
              <a:buFontTx/>
              <a:buChar char="-"/>
            </a:pPr>
            <a:r>
              <a:rPr lang="it-IT" b="1" dirty="0" smtClean="0">
                <a:solidFill>
                  <a:schemeClr val="bg1"/>
                </a:solidFill>
                <a:latin typeface="Comic Sans MS" panose="030F0702030302020204" pitchFamily="66" charset="0"/>
              </a:rPr>
              <a:t>ESPERIENZA DELL’ OPERATORE</a:t>
            </a:r>
          </a:p>
          <a:p>
            <a:pPr marL="285750" indent="-285750">
              <a:buFontTx/>
              <a:buChar char="-"/>
            </a:pPr>
            <a:endParaRPr lang="it-IT" b="1" dirty="0">
              <a:latin typeface="Comic Sans MS" panose="030F0702030302020204" pitchFamily="66"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66" y="2647666"/>
            <a:ext cx="2894734" cy="2411222"/>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147" y="2664489"/>
            <a:ext cx="3587338" cy="2411222"/>
          </a:xfrm>
          <a:prstGeom prst="rect">
            <a:avLst/>
          </a:prstGeom>
        </p:spPr>
      </p:pic>
      <p:sp>
        <p:nvSpPr>
          <p:cNvPr id="8" name="Rettangolo 7"/>
          <p:cNvSpPr/>
          <p:nvPr/>
        </p:nvSpPr>
        <p:spPr>
          <a:xfrm>
            <a:off x="3276600" y="5576166"/>
            <a:ext cx="6096000" cy="923330"/>
          </a:xfrm>
          <a:prstGeom prst="rect">
            <a:avLst/>
          </a:prstGeom>
        </p:spPr>
        <p:txBody>
          <a:bodyPr>
            <a:spAutoFit/>
          </a:bodyPr>
          <a:lstStyle/>
          <a:p>
            <a:r>
              <a:rPr lang="it-IT" dirty="0">
                <a:solidFill>
                  <a:schemeClr val="bg1"/>
                </a:solidFill>
                <a:latin typeface="Comic Sans MS" panose="030F0702030302020204" pitchFamily="66" charset="0"/>
              </a:rPr>
              <a:t>INTERVENTO TRADIZIONALE DA PREFERIRE A CHIRURGIA ENDOVASCOLARE</a:t>
            </a:r>
          </a:p>
          <a:p>
            <a:r>
              <a:rPr lang="it-IT" i="1" dirty="0" smtClean="0">
                <a:solidFill>
                  <a:schemeClr val="bg1"/>
                </a:solidFill>
                <a:latin typeface="Comic Sans MS" panose="030F0702030302020204" pitchFamily="66" charset="0"/>
              </a:rPr>
              <a:t>SICVE Classe </a:t>
            </a:r>
            <a:r>
              <a:rPr lang="it-IT" i="1" dirty="0">
                <a:solidFill>
                  <a:schemeClr val="bg1"/>
                </a:solidFill>
                <a:latin typeface="Comic Sans MS" panose="030F0702030302020204" pitchFamily="66" charset="0"/>
              </a:rPr>
              <a:t>II a Livello C</a:t>
            </a:r>
          </a:p>
        </p:txBody>
      </p:sp>
    </p:spTree>
    <p:extLst>
      <p:ext uri="{BB962C8B-B14F-4D97-AF65-F5344CB8AC3E}">
        <p14:creationId xmlns:p14="http://schemas.microsoft.com/office/powerpoint/2010/main" val="19006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2226" y="247138"/>
            <a:ext cx="10515600" cy="1325563"/>
          </a:xfrm>
        </p:spPr>
        <p:txBody>
          <a:bodyPr>
            <a:normAutofit/>
          </a:bodyPr>
          <a:lstStyle/>
          <a:p>
            <a:r>
              <a:rPr lang="it-IT" sz="3200" dirty="0" smtClean="0">
                <a:solidFill>
                  <a:srgbClr val="FFC000"/>
                </a:solidFill>
                <a:latin typeface="Comic Sans MS" panose="030F0702030302020204" pitchFamily="66" charset="0"/>
              </a:rPr>
              <a:t>TRATTAMENTO ENDOVASCOLARE A.A.POPLITEA</a:t>
            </a:r>
            <a:endParaRPr lang="it-IT" sz="3200"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2999" y="1312922"/>
            <a:ext cx="8406384" cy="3968496"/>
          </a:xfrm>
        </p:spPr>
      </p:pic>
      <p:sp>
        <p:nvSpPr>
          <p:cNvPr id="5" name="CasellaDiTesto 4"/>
          <p:cNvSpPr txBox="1"/>
          <p:nvPr/>
        </p:nvSpPr>
        <p:spPr>
          <a:xfrm>
            <a:off x="1446663" y="5496861"/>
            <a:ext cx="1871724" cy="369332"/>
          </a:xfrm>
          <a:prstGeom prst="rect">
            <a:avLst/>
          </a:prstGeom>
          <a:noFill/>
        </p:spPr>
        <p:txBody>
          <a:bodyPr wrap="square" rtlCol="0">
            <a:spAutoFit/>
          </a:bodyPr>
          <a:lstStyle/>
          <a:p>
            <a:r>
              <a:rPr lang="it-IT" dirty="0" smtClean="0">
                <a:solidFill>
                  <a:schemeClr val="bg1"/>
                </a:solidFill>
                <a:latin typeface="Comic Sans MS" panose="030F0702030302020204" pitchFamily="66" charset="0"/>
              </a:rPr>
              <a:t>A.A.POPLITEA</a:t>
            </a:r>
            <a:endParaRPr lang="it-IT" dirty="0">
              <a:solidFill>
                <a:schemeClr val="bg1"/>
              </a:solidFill>
              <a:latin typeface="Comic Sans MS" panose="030F0702030302020204" pitchFamily="66" charset="0"/>
            </a:endParaRPr>
          </a:p>
        </p:txBody>
      </p:sp>
      <p:sp>
        <p:nvSpPr>
          <p:cNvPr id="6" name="CasellaDiTesto 5"/>
          <p:cNvSpPr txBox="1"/>
          <p:nvPr/>
        </p:nvSpPr>
        <p:spPr>
          <a:xfrm>
            <a:off x="4339988" y="5303762"/>
            <a:ext cx="2115403" cy="1569660"/>
          </a:xfrm>
          <a:prstGeom prst="rect">
            <a:avLst/>
          </a:prstGeom>
          <a:noFill/>
        </p:spPr>
        <p:txBody>
          <a:bodyPr wrap="square" rtlCol="0">
            <a:spAutoFit/>
          </a:bodyPr>
          <a:lstStyle/>
          <a:p>
            <a:r>
              <a:rPr lang="it-IT" sz="1600" dirty="0" smtClean="0">
                <a:solidFill>
                  <a:schemeClr val="bg1"/>
                </a:solidFill>
                <a:latin typeface="Comic Sans MS" panose="030F0702030302020204" pitchFamily="66" charset="0"/>
              </a:rPr>
              <a:t>ESCLUSIONE ANEURISMA INSERIMENTO STENT FLESSIBILE «COVERED»</a:t>
            </a:r>
            <a:endParaRPr lang="it-IT" sz="1600" dirty="0">
              <a:solidFill>
                <a:schemeClr val="bg1"/>
              </a:solidFill>
              <a:latin typeface="Comic Sans MS" panose="030F0702030302020204" pitchFamily="66" charset="0"/>
            </a:endParaRPr>
          </a:p>
        </p:txBody>
      </p:sp>
      <p:sp>
        <p:nvSpPr>
          <p:cNvPr id="7" name="CasellaDiTesto 6"/>
          <p:cNvSpPr txBox="1"/>
          <p:nvPr/>
        </p:nvSpPr>
        <p:spPr>
          <a:xfrm>
            <a:off x="6919415" y="5281418"/>
            <a:ext cx="2361063" cy="830997"/>
          </a:xfrm>
          <a:prstGeom prst="rect">
            <a:avLst/>
          </a:prstGeom>
          <a:noFill/>
        </p:spPr>
        <p:txBody>
          <a:bodyPr wrap="square" rtlCol="0">
            <a:spAutoFit/>
          </a:bodyPr>
          <a:lstStyle/>
          <a:p>
            <a:r>
              <a:rPr lang="it-IT" sz="1600" dirty="0" smtClean="0">
                <a:solidFill>
                  <a:schemeClr val="bg1"/>
                </a:solidFill>
                <a:latin typeface="Comic Sans MS" panose="030F0702030302020204" pitchFamily="66" charset="0"/>
              </a:rPr>
              <a:t>VISIBILE STENT MA CON ANEURISMA ESCLUSO</a:t>
            </a:r>
            <a:endParaRPr lang="it-IT"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07479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b="1" dirty="0" err="1">
                <a:solidFill>
                  <a:srgbClr val="FFC000"/>
                </a:solidFill>
              </a:rPr>
              <a:t>Popliteal</a:t>
            </a:r>
            <a:r>
              <a:rPr lang="it-IT" sz="2800" b="1" dirty="0">
                <a:solidFill>
                  <a:srgbClr val="FFC000"/>
                </a:solidFill>
              </a:rPr>
              <a:t> </a:t>
            </a:r>
            <a:r>
              <a:rPr lang="it-IT" sz="2800" b="1" dirty="0" err="1">
                <a:solidFill>
                  <a:srgbClr val="FFC000"/>
                </a:solidFill>
              </a:rPr>
              <a:t>artery</a:t>
            </a:r>
            <a:r>
              <a:rPr lang="it-IT" sz="2800" b="1" dirty="0">
                <a:solidFill>
                  <a:srgbClr val="FFC000"/>
                </a:solidFill>
              </a:rPr>
              <a:t> </a:t>
            </a:r>
            <a:r>
              <a:rPr lang="it-IT" sz="2800" b="1" dirty="0" err="1">
                <a:solidFill>
                  <a:srgbClr val="FFC000"/>
                </a:solidFill>
              </a:rPr>
              <a:t>aneurysms</a:t>
            </a:r>
            <a:r>
              <a:rPr lang="it-IT" sz="2800" b="1" dirty="0">
                <a:solidFill>
                  <a:srgbClr val="FFC000"/>
                </a:solidFill>
              </a:rPr>
              <a:t>. </a:t>
            </a:r>
            <a:r>
              <a:rPr lang="it-IT" sz="2800" b="1" dirty="0" err="1">
                <a:solidFill>
                  <a:srgbClr val="FFC000"/>
                </a:solidFill>
              </a:rPr>
              <a:t>Factors</a:t>
            </a:r>
            <a:r>
              <a:rPr lang="it-IT" sz="2800" b="1" dirty="0">
                <a:solidFill>
                  <a:srgbClr val="FFC000"/>
                </a:solidFill>
              </a:rPr>
              <a:t> </a:t>
            </a:r>
            <a:r>
              <a:rPr lang="it-IT" sz="2800" b="1" dirty="0" err="1">
                <a:solidFill>
                  <a:srgbClr val="FFC000"/>
                </a:solidFill>
              </a:rPr>
              <a:t>associated</a:t>
            </a:r>
            <a:r>
              <a:rPr lang="it-IT" sz="2800" b="1" dirty="0">
                <a:solidFill>
                  <a:srgbClr val="FFC000"/>
                </a:solidFill>
              </a:rPr>
              <a:t> with </a:t>
            </a:r>
            <a:r>
              <a:rPr lang="it-IT" sz="2800" b="1" dirty="0" err="1">
                <a:solidFill>
                  <a:srgbClr val="FFC000"/>
                </a:solidFill>
              </a:rPr>
              <a:t>thromboembolism</a:t>
            </a:r>
            <a:r>
              <a:rPr lang="it-IT" sz="2800" b="1" dirty="0">
                <a:solidFill>
                  <a:srgbClr val="FFC000"/>
                </a:solidFill>
              </a:rPr>
              <a:t> and </a:t>
            </a:r>
            <a:r>
              <a:rPr lang="it-IT" sz="2800" b="1" dirty="0" err="1">
                <a:solidFill>
                  <a:srgbClr val="FFC000"/>
                </a:solidFill>
              </a:rPr>
              <a:t>graft</a:t>
            </a:r>
            <a:r>
              <a:rPr lang="it-IT" sz="2800" b="1" dirty="0">
                <a:solidFill>
                  <a:srgbClr val="FFC000"/>
                </a:solidFill>
              </a:rPr>
              <a:t> </a:t>
            </a:r>
            <a:r>
              <a:rPr lang="it-IT" sz="2800" b="1" dirty="0" err="1">
                <a:solidFill>
                  <a:srgbClr val="FFC000"/>
                </a:solidFill>
              </a:rPr>
              <a:t>failure</a:t>
            </a:r>
            <a:r>
              <a:rPr lang="it-IT" sz="2800" b="1" dirty="0">
                <a:solidFill>
                  <a:srgbClr val="FFC000"/>
                </a:solidFill>
              </a:rPr>
              <a:t>.</a:t>
            </a:r>
            <a:br>
              <a:rPr lang="it-IT" sz="2800" b="1" dirty="0">
                <a:solidFill>
                  <a:srgbClr val="FFC000"/>
                </a:solidFill>
              </a:rPr>
            </a:br>
            <a:r>
              <a:rPr lang="it-IT" sz="2400" dirty="0">
                <a:hlinkClick r:id="rId2"/>
              </a:rPr>
              <a:t>Martelli E</a:t>
            </a:r>
            <a:r>
              <a:rPr lang="it-IT" sz="2400" baseline="30000" dirty="0"/>
              <a:t>1</a:t>
            </a:r>
            <a:r>
              <a:rPr lang="it-IT" sz="2400" dirty="0"/>
              <a:t>, </a:t>
            </a:r>
            <a:r>
              <a:rPr lang="it-IT" sz="2400" dirty="0">
                <a:hlinkClick r:id="rId3"/>
              </a:rPr>
              <a:t>Ippoliti A</a:t>
            </a:r>
            <a:r>
              <a:rPr lang="it-IT" sz="2400" dirty="0"/>
              <a:t>, </a:t>
            </a:r>
            <a:r>
              <a:rPr lang="it-IT" sz="2400" dirty="0" err="1">
                <a:hlinkClick r:id="rId4"/>
              </a:rPr>
              <a:t>Ventoruzzo</a:t>
            </a:r>
            <a:r>
              <a:rPr lang="it-IT" sz="2400" dirty="0">
                <a:hlinkClick r:id="rId4"/>
              </a:rPr>
              <a:t> G</a:t>
            </a:r>
            <a:r>
              <a:rPr lang="it-IT" sz="2400" dirty="0"/>
              <a:t>, </a:t>
            </a:r>
            <a:r>
              <a:rPr lang="it-IT" sz="2400" dirty="0">
                <a:hlinkClick r:id="rId5"/>
              </a:rPr>
              <a:t>De Vivo G</a:t>
            </a:r>
            <a:r>
              <a:rPr lang="it-IT" sz="2400" dirty="0"/>
              <a:t>, </a:t>
            </a:r>
            <a:r>
              <a:rPr lang="it-IT" sz="2400" dirty="0">
                <a:hlinkClick r:id="rId6"/>
              </a:rPr>
              <a:t>Ascoli Marchetti A</a:t>
            </a:r>
            <a:r>
              <a:rPr lang="it-IT" sz="2400" dirty="0"/>
              <a:t>, </a:t>
            </a:r>
            <a:r>
              <a:rPr lang="it-IT" sz="2400" dirty="0">
                <a:hlinkClick r:id="rId7"/>
              </a:rPr>
              <a:t>Pistolese GR</a:t>
            </a:r>
            <a:r>
              <a:rPr lang="it-IT" sz="2400" dirty="0" smtClean="0"/>
              <a:t>.</a:t>
            </a:r>
            <a:br>
              <a:rPr lang="it-IT" sz="2400" dirty="0" smtClean="0"/>
            </a:br>
            <a:r>
              <a:rPr lang="it-IT" sz="2400" dirty="0" smtClean="0"/>
              <a:t>Int.Angiol.2004 Mar; 23 (1): 54-65.</a:t>
            </a:r>
            <a:r>
              <a:rPr lang="it-IT" sz="2400" dirty="0"/>
              <a:t/>
            </a:r>
            <a:br>
              <a:rPr lang="it-IT" sz="2400" dirty="0"/>
            </a:br>
            <a:endParaRPr lang="it-IT" sz="2400" dirty="0"/>
          </a:p>
        </p:txBody>
      </p:sp>
      <p:sp>
        <p:nvSpPr>
          <p:cNvPr id="3" name="Segnaposto contenuto 2"/>
          <p:cNvSpPr>
            <a:spLocks noGrp="1"/>
          </p:cNvSpPr>
          <p:nvPr>
            <p:ph idx="1"/>
          </p:nvPr>
        </p:nvSpPr>
        <p:spPr/>
        <p:txBody>
          <a:bodyPr/>
          <a:lstStyle/>
          <a:p>
            <a:r>
              <a:rPr lang="en-US" b="1" dirty="0">
                <a:solidFill>
                  <a:schemeClr val="bg1"/>
                </a:solidFill>
              </a:rPr>
              <a:t>CONCLUSION: </a:t>
            </a:r>
          </a:p>
          <a:p>
            <a:pPr marL="0" indent="0">
              <a:buNone/>
            </a:pPr>
            <a:r>
              <a:rPr lang="en-US" sz="2000" dirty="0"/>
              <a:t>Our experience indicates that SFA occlusion and poor runoff vessels were independent factors associated with PAA thrombosis. The diameter of asymptomatic PAAs was not significantly different than that of asymptomatic ones. Use of tobacco and poor runoff vessels were independent factors associated with primary bypass patency. In PAAs complicated with acute ischemia, thrombolysis allowed us to regain a good runoff and to perform subsequent bypass procedure, with no amputation. The use of </a:t>
            </a:r>
            <a:r>
              <a:rPr lang="en-US" sz="2000" dirty="0" err="1"/>
              <a:t>autogenous</a:t>
            </a:r>
            <a:r>
              <a:rPr lang="en-US" sz="2000" dirty="0"/>
              <a:t> graft material, when possible, is recommended</a:t>
            </a:r>
            <a:r>
              <a:rPr lang="en-US" sz="2000" dirty="0" smtClean="0"/>
              <a:t>.</a:t>
            </a:r>
          </a:p>
          <a:p>
            <a:pPr marL="0" indent="0">
              <a:buNone/>
            </a:pPr>
            <a:endParaRPr lang="en-US" sz="2000" dirty="0"/>
          </a:p>
          <a:p>
            <a:pPr>
              <a:buFontTx/>
              <a:buChar char="-"/>
            </a:pPr>
            <a:r>
              <a:rPr lang="en-US" sz="2000" b="1" dirty="0" smtClean="0">
                <a:solidFill>
                  <a:schemeClr val="bg1"/>
                </a:solidFill>
                <a:latin typeface="Comic Sans MS" panose="030F0702030302020204" pitchFamily="66" charset="0"/>
              </a:rPr>
              <a:t>OCCLUSIONE DI AFS ED ATEROSCLEROSI ARTI INFERIORI E’ ASSOCIATA A MAGGIORE INCIDENZA DI EMBOLIZZAZIONE</a:t>
            </a:r>
          </a:p>
          <a:p>
            <a:pPr>
              <a:buFontTx/>
              <a:buChar char="-"/>
            </a:pPr>
            <a:r>
              <a:rPr lang="en-US" sz="2000" b="1" dirty="0" smtClean="0">
                <a:solidFill>
                  <a:schemeClr val="bg1"/>
                </a:solidFill>
                <a:latin typeface="Comic Sans MS" panose="030F0702030302020204" pitchFamily="66" charset="0"/>
              </a:rPr>
              <a:t> LA PRESENZA DI UN BUON RUN OFF NEI VASI DISTALI E’ PREDITTIVA DELLA BUONA RIUSCITA DELLA PROCEDURA DI RIVASCOLARIZZAZIONE</a:t>
            </a:r>
            <a:endParaRPr lang="en-US" sz="2000" b="1" dirty="0">
              <a:solidFill>
                <a:schemeClr val="bg1"/>
              </a:solidFill>
              <a:latin typeface="Comic Sans MS" panose="030F0702030302020204" pitchFamily="66" charset="0"/>
            </a:endParaRPr>
          </a:p>
          <a:p>
            <a:endParaRPr lang="it-IT"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700888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solidFill>
                  <a:srgbClr val="FFC000"/>
                </a:solidFill>
                <a:latin typeface="Comic Sans MS" panose="030F0702030302020204" pitchFamily="66" charset="0"/>
              </a:rPr>
              <a:t>ANEURISMA DEL DISTRETTO CAROTIDEO  </a:t>
            </a:r>
            <a:endParaRPr lang="it-IT" sz="2800"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a:bodyPr>
          <a:lstStyle/>
          <a:p>
            <a:r>
              <a:rPr lang="it-IT" sz="2400" dirty="0" smtClean="0">
                <a:solidFill>
                  <a:schemeClr val="bg1"/>
                </a:solidFill>
                <a:latin typeface="Comic Sans MS" panose="030F0702030302020204" pitchFamily="66" charset="0"/>
              </a:rPr>
              <a:t>INCIDENZA TRA 0,4 E 4% CIRCA DI TUTTI GLI ANEURISMI </a:t>
            </a:r>
          </a:p>
          <a:p>
            <a:r>
              <a:rPr lang="it-IT" sz="2400" dirty="0" smtClean="0">
                <a:solidFill>
                  <a:schemeClr val="bg1"/>
                </a:solidFill>
                <a:latin typeface="Comic Sans MS" panose="030F0702030302020204" pitchFamily="66" charset="0"/>
              </a:rPr>
              <a:t>SEDE PIU’ COMUNE: BIFORCAZIONE CAROTIDEA.</a:t>
            </a:r>
          </a:p>
          <a:p>
            <a:r>
              <a:rPr lang="it-IT" sz="2400" dirty="0" smtClean="0">
                <a:solidFill>
                  <a:schemeClr val="bg1"/>
                </a:solidFill>
                <a:latin typeface="Comic Sans MS" panose="030F0702030302020204" pitchFamily="66" charset="0"/>
              </a:rPr>
              <a:t>0,2% DI TUTTA LA CHIRURGIA CAROTIDEA</a:t>
            </a:r>
          </a:p>
          <a:p>
            <a:r>
              <a:rPr lang="it-IT" sz="2400" dirty="0" smtClean="0">
                <a:solidFill>
                  <a:schemeClr val="bg1"/>
                </a:solidFill>
                <a:latin typeface="Comic Sans MS" panose="030F0702030302020204" pitchFamily="66" charset="0"/>
              </a:rPr>
              <a:t>CLINICA: ASINTOMATICO, MASSA PULSANTE, SEGNI DI EMBOLIZZAZIONE DISTALE, COMPRESSIONE </a:t>
            </a:r>
          </a:p>
          <a:p>
            <a:pPr marL="0" indent="0">
              <a:buNone/>
            </a:pPr>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  STRUTTURE ADIACENTI</a:t>
            </a:r>
            <a:endParaRPr lang="it-IT" sz="2400" dirty="0">
              <a:solidFill>
                <a:schemeClr val="bg1"/>
              </a:solidFill>
              <a:latin typeface="Comic Sans MS" panose="030F0702030302020204"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442" y="3903260"/>
            <a:ext cx="3207223" cy="2702256"/>
          </a:xfrm>
          <a:prstGeom prst="rect">
            <a:avLst/>
          </a:prstGeom>
        </p:spPr>
      </p:pic>
    </p:spTree>
    <p:extLst>
      <p:ext uri="{BB962C8B-B14F-4D97-AF65-F5344CB8AC3E}">
        <p14:creationId xmlns:p14="http://schemas.microsoft.com/office/powerpoint/2010/main" val="1890273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Comic Sans MS" panose="030F0702030302020204" pitchFamily="66" charset="0"/>
              </a:rPr>
              <a:t>A.ARTO SUPERIORE</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a:bodyPr>
          <a:lstStyle/>
          <a:p>
            <a:r>
              <a:rPr lang="it-IT" sz="2000" dirty="0" smtClean="0">
                <a:solidFill>
                  <a:schemeClr val="bg1"/>
                </a:solidFill>
                <a:latin typeface="Comic Sans MS" panose="030F0702030302020204" pitchFamily="66" charset="0"/>
              </a:rPr>
              <a:t>A.A. SUCCLAVIA &gt;88%  DELL’ ARTO SUPERIORE</a:t>
            </a:r>
          </a:p>
          <a:p>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FORTE ASSOCIAZIONE CON ANEURISMI IN ALTRI DISTRETTI AORTICI</a:t>
            </a:r>
          </a:p>
          <a:p>
            <a:r>
              <a:rPr lang="it-IT" sz="2000" dirty="0" smtClean="0">
                <a:solidFill>
                  <a:schemeClr val="bg1"/>
                </a:solidFill>
                <a:latin typeface="Comic Sans MS" panose="030F0702030302020204" pitchFamily="66" charset="0"/>
              </a:rPr>
              <a:t>CLINICA DA COMPRESSIONE LOCALE O EMOBLIZZAZIONE DISTALE</a:t>
            </a:r>
            <a:endParaRPr lang="it-IT" sz="2000" dirty="0">
              <a:solidFill>
                <a:schemeClr val="bg1"/>
              </a:solidFill>
              <a:latin typeface="Comic Sans MS" panose="030F0702030302020204" pitchFamily="66"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3282" y="3132317"/>
            <a:ext cx="4039738" cy="32004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456" y="3132317"/>
            <a:ext cx="3714750" cy="3200400"/>
          </a:xfrm>
          <a:prstGeom prst="rect">
            <a:avLst/>
          </a:prstGeom>
        </p:spPr>
      </p:pic>
    </p:spTree>
    <p:extLst>
      <p:ext uri="{BB962C8B-B14F-4D97-AF65-F5344CB8AC3E}">
        <p14:creationId xmlns:p14="http://schemas.microsoft.com/office/powerpoint/2010/main" val="1914466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smtClean="0">
                <a:solidFill>
                  <a:srgbClr val="FFC000"/>
                </a:solidFill>
                <a:latin typeface="Comic Sans MS" panose="030F0702030302020204" pitchFamily="66" charset="0"/>
              </a:rPr>
              <a:t>ANEURISMI VISCERALI</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838200" y="1690688"/>
            <a:ext cx="10515600" cy="4351338"/>
          </a:xfrm>
        </p:spPr>
        <p:txBody>
          <a:bodyPr>
            <a:normAutofit/>
          </a:bodyPr>
          <a:lstStyle/>
          <a:p>
            <a:pPr marL="0" indent="0">
              <a:buNone/>
            </a:pPr>
            <a:r>
              <a:rPr lang="it-IT" dirty="0"/>
              <a:t> </a:t>
            </a:r>
            <a:r>
              <a:rPr lang="it-IT" dirty="0" smtClean="0"/>
              <a:t>                                   </a:t>
            </a:r>
            <a:r>
              <a:rPr lang="it-IT" dirty="0" smtClean="0">
                <a:solidFill>
                  <a:schemeClr val="bg1"/>
                </a:solidFill>
              </a:rPr>
              <a:t>0,1% -2% DELLA POPOLAZIONE (INCIDENZA)</a:t>
            </a:r>
          </a:p>
          <a:p>
            <a:pPr marL="0" indent="0">
              <a:buNone/>
            </a:pPr>
            <a:endParaRPr lang="it-IT" sz="2000" dirty="0" smtClean="0"/>
          </a:p>
          <a:p>
            <a:r>
              <a:rPr lang="it-IT" sz="2000" dirty="0" smtClean="0">
                <a:solidFill>
                  <a:schemeClr val="bg1"/>
                </a:solidFill>
                <a:latin typeface="Comic Sans MS" panose="030F0702030302020204" pitchFamily="66" charset="0"/>
              </a:rPr>
              <a:t>A. ARTERIA SPLENICA: 60%</a:t>
            </a:r>
          </a:p>
          <a:p>
            <a:r>
              <a:rPr lang="it-IT" sz="2000" dirty="0" smtClean="0">
                <a:solidFill>
                  <a:schemeClr val="bg1"/>
                </a:solidFill>
                <a:latin typeface="Comic Sans MS" panose="030F0702030302020204" pitchFamily="66" charset="0"/>
              </a:rPr>
              <a:t>A. ARTERIA EPATICA: 20%</a:t>
            </a:r>
          </a:p>
          <a:p>
            <a:r>
              <a:rPr lang="it-IT" sz="2000" dirty="0" smtClean="0">
                <a:solidFill>
                  <a:schemeClr val="bg1"/>
                </a:solidFill>
                <a:latin typeface="Comic Sans MS" panose="030F0702030302020204" pitchFamily="66" charset="0"/>
              </a:rPr>
              <a:t>A. MESENTERICA SUPERIORE: 5%</a:t>
            </a:r>
          </a:p>
          <a:p>
            <a:r>
              <a:rPr lang="it-IT" sz="2000" dirty="0" smtClean="0">
                <a:solidFill>
                  <a:schemeClr val="bg1"/>
                </a:solidFill>
                <a:latin typeface="Comic Sans MS" panose="030F0702030302020204" pitchFamily="66" charset="0"/>
              </a:rPr>
              <a:t>A. CELIACA 4 %</a:t>
            </a:r>
          </a:p>
          <a:p>
            <a:r>
              <a:rPr lang="it-IT" sz="2000" dirty="0" smtClean="0">
                <a:solidFill>
                  <a:schemeClr val="bg1"/>
                </a:solidFill>
                <a:latin typeface="Comic Sans MS" panose="030F0702030302020204" pitchFamily="66" charset="0"/>
              </a:rPr>
              <a:t>A. RENALE 3%</a:t>
            </a:r>
          </a:p>
          <a:p>
            <a:r>
              <a:rPr lang="it-IT" sz="2000" dirty="0" smtClean="0">
                <a:solidFill>
                  <a:schemeClr val="bg1"/>
                </a:solidFill>
                <a:latin typeface="Comic Sans MS" panose="030F0702030302020204" pitchFamily="66" charset="0"/>
              </a:rPr>
              <a:t>ALTRO 8%                      ROTTURA NEL 25% DEI CASI</a:t>
            </a:r>
          </a:p>
          <a:p>
            <a:pPr marL="0" indent="0" algn="ctr">
              <a:buNone/>
            </a:pPr>
            <a:endParaRPr lang="it-IT" sz="2000" dirty="0">
              <a:solidFill>
                <a:schemeClr val="bg1"/>
              </a:solidFill>
              <a:latin typeface="Comic Sans MS" panose="030F0702030302020204" pitchFamily="66" charset="0"/>
            </a:endParaRPr>
          </a:p>
          <a:p>
            <a:pPr marL="0" indent="0" algn="ctr">
              <a:buNone/>
            </a:pPr>
            <a:r>
              <a:rPr lang="it-IT" sz="2000" dirty="0" smtClean="0">
                <a:solidFill>
                  <a:schemeClr val="bg1"/>
                </a:solidFill>
                <a:latin typeface="Comic Sans MS" panose="030F0702030302020204" pitchFamily="66" charset="0"/>
              </a:rPr>
              <a:t>MORTALITA’ 70% </a:t>
            </a:r>
            <a:endParaRPr lang="it-IT" sz="2000" dirty="0">
              <a:solidFill>
                <a:schemeClr val="bg1"/>
              </a:solidFill>
              <a:latin typeface="Comic Sans MS" panose="030F0702030302020204" pitchFamily="66" charset="0"/>
            </a:endParaRPr>
          </a:p>
        </p:txBody>
      </p:sp>
      <p:graphicFrame>
        <p:nvGraphicFramePr>
          <p:cNvPr id="7" name="Grafico 6"/>
          <p:cNvGraphicFramePr/>
          <p:nvPr>
            <p:extLst>
              <p:ext uri="{D42A27DB-BD31-4B8C-83A1-F6EECF244321}">
                <p14:modId xmlns:p14="http://schemas.microsoft.com/office/powerpoint/2010/main" val="1647364924"/>
              </p:ext>
            </p:extLst>
          </p:nvPr>
        </p:nvGraphicFramePr>
        <p:xfrm>
          <a:off x="5626837" y="2545106"/>
          <a:ext cx="8128000" cy="3496920"/>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llaDiTesto 3"/>
          <p:cNvSpPr txBox="1"/>
          <p:nvPr/>
        </p:nvSpPr>
        <p:spPr>
          <a:xfrm>
            <a:off x="600501" y="6346209"/>
            <a:ext cx="5085046" cy="369332"/>
          </a:xfrm>
          <a:prstGeom prst="rect">
            <a:avLst/>
          </a:prstGeom>
          <a:noFill/>
        </p:spPr>
        <p:txBody>
          <a:bodyPr wrap="none" rtlCol="0">
            <a:spAutoFit/>
          </a:bodyPr>
          <a:lstStyle/>
          <a:p>
            <a:r>
              <a:rPr lang="it-IT" dirty="0" smtClean="0">
                <a:solidFill>
                  <a:srgbClr val="FFC000"/>
                </a:solidFill>
                <a:latin typeface="Comic Sans MS" panose="030F0702030302020204" pitchFamily="66" charset="0"/>
              </a:rPr>
              <a:t>Carr. SC, et al., J </a:t>
            </a:r>
            <a:r>
              <a:rPr lang="it-IT" dirty="0" err="1" smtClean="0">
                <a:solidFill>
                  <a:srgbClr val="FFC000"/>
                </a:solidFill>
                <a:latin typeface="Comic Sans MS" panose="030F0702030302020204" pitchFamily="66" charset="0"/>
              </a:rPr>
              <a:t>Vasc</a:t>
            </a:r>
            <a:r>
              <a:rPr lang="it-IT" dirty="0" smtClean="0">
                <a:solidFill>
                  <a:srgbClr val="FFC000"/>
                </a:solidFill>
                <a:latin typeface="Comic Sans MS" panose="030F0702030302020204" pitchFamily="66" charset="0"/>
              </a:rPr>
              <a:t> </a:t>
            </a:r>
            <a:r>
              <a:rPr lang="it-IT" dirty="0" err="1" smtClean="0">
                <a:solidFill>
                  <a:srgbClr val="FFC000"/>
                </a:solidFill>
                <a:latin typeface="Comic Sans MS" panose="030F0702030302020204" pitchFamily="66" charset="0"/>
              </a:rPr>
              <a:t>Surg</a:t>
            </a:r>
            <a:r>
              <a:rPr lang="it-IT" dirty="0" smtClean="0">
                <a:solidFill>
                  <a:srgbClr val="FFC000"/>
                </a:solidFill>
                <a:latin typeface="Comic Sans MS" panose="030F0702030302020204" pitchFamily="66" charset="0"/>
              </a:rPr>
              <a:t> 2001,33:806-811</a:t>
            </a:r>
            <a:endParaRPr lang="it-IT"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413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105818"/>
            <a:ext cx="10515600" cy="1325563"/>
          </a:xfrm>
        </p:spPr>
        <p:txBody>
          <a:bodyPr/>
          <a:lstStyle/>
          <a:p>
            <a:r>
              <a:rPr lang="it-IT" dirty="0" smtClean="0"/>
              <a:t>             </a:t>
            </a:r>
            <a:r>
              <a:rPr lang="it-IT" dirty="0" smtClean="0">
                <a:solidFill>
                  <a:srgbClr val="FFC000"/>
                </a:solidFill>
                <a:latin typeface="Comic Sans MS" panose="030F0702030302020204" pitchFamily="66" charset="0"/>
              </a:rPr>
              <a:t>ANEURISMI: EZIOLOGIA</a:t>
            </a:r>
            <a:endParaRPr lang="it-IT" dirty="0">
              <a:solidFill>
                <a:srgbClr val="FFC000"/>
              </a:solidFill>
              <a:latin typeface="Comic Sans MS" panose="030F0702030302020204" pitchFamily="66" charset="0"/>
            </a:endParaRPr>
          </a:p>
        </p:txBody>
      </p:sp>
      <p:sp>
        <p:nvSpPr>
          <p:cNvPr id="3" name="Segnaposto contenuto 2"/>
          <p:cNvSpPr>
            <a:spLocks noGrp="1"/>
          </p:cNvSpPr>
          <p:nvPr>
            <p:ph sz="half" idx="2"/>
          </p:nvPr>
        </p:nvSpPr>
        <p:spPr>
          <a:xfrm>
            <a:off x="252935" y="1213017"/>
            <a:ext cx="5157787" cy="3684588"/>
          </a:xfrm>
        </p:spPr>
        <p:txBody>
          <a:bodyPr>
            <a:normAutofit/>
          </a:bodyPr>
          <a:lstStyle/>
          <a:p>
            <a:r>
              <a:rPr lang="it-IT" sz="2000" dirty="0" smtClean="0">
                <a:solidFill>
                  <a:schemeClr val="bg1"/>
                </a:solidFill>
                <a:latin typeface="Comic Sans MS" panose="030F0702030302020204" pitchFamily="66" charset="0"/>
              </a:rPr>
              <a:t>DEGENERATIVA - aterosclerotico</a:t>
            </a:r>
          </a:p>
          <a:p>
            <a:pPr marL="0" indent="0">
              <a:buNone/>
            </a:pPr>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                              - </a:t>
            </a:r>
            <a:r>
              <a:rPr lang="it-IT" sz="2000" dirty="0" err="1" smtClean="0">
                <a:solidFill>
                  <a:schemeClr val="bg1"/>
                </a:solidFill>
                <a:latin typeface="Comic Sans MS" panose="030F0702030302020204" pitchFamily="66" charset="0"/>
              </a:rPr>
              <a:t>fibrodisplasico</a:t>
            </a:r>
            <a:endParaRPr lang="it-IT" sz="2000" dirty="0" smtClean="0">
              <a:solidFill>
                <a:schemeClr val="bg1"/>
              </a:solidFill>
              <a:latin typeface="Comic Sans MS" panose="030F0702030302020204" pitchFamily="66" charset="0"/>
            </a:endParaRPr>
          </a:p>
          <a:p>
            <a:r>
              <a:rPr lang="it-IT" sz="2000" dirty="0" smtClean="0">
                <a:solidFill>
                  <a:schemeClr val="bg1"/>
                </a:solidFill>
                <a:latin typeface="Comic Sans MS" panose="030F0702030302020204" pitchFamily="66" charset="0"/>
              </a:rPr>
              <a:t>CONGENITA        -sclerosi tuberosa    </a:t>
            </a:r>
          </a:p>
          <a:p>
            <a:pPr marL="0" indent="0">
              <a:buNone/>
            </a:pPr>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                               - S. Turner </a:t>
            </a:r>
          </a:p>
          <a:p>
            <a:pPr marL="0" indent="0">
              <a:buNone/>
            </a:pPr>
            <a:endParaRPr lang="it-IT" sz="2000" dirty="0" smtClean="0">
              <a:solidFill>
                <a:schemeClr val="bg1"/>
              </a:solidFill>
              <a:latin typeface="Comic Sans MS" panose="030F0702030302020204" pitchFamily="66" charset="0"/>
            </a:endParaRPr>
          </a:p>
          <a:p>
            <a:r>
              <a:rPr lang="it-IT" sz="2000" dirty="0" smtClean="0">
                <a:solidFill>
                  <a:schemeClr val="bg1"/>
                </a:solidFill>
                <a:latin typeface="Comic Sans MS" panose="030F0702030302020204" pitchFamily="66" charset="0"/>
              </a:rPr>
              <a:t>MICOTICA</a:t>
            </a:r>
          </a:p>
          <a:p>
            <a:pPr marL="0" indent="0">
              <a:buNone/>
            </a:pPr>
            <a:endParaRPr lang="it-IT" sz="1800" dirty="0">
              <a:solidFill>
                <a:schemeClr val="bg1"/>
              </a:solidFill>
              <a:latin typeface="Comic Sans MS" panose="030F0702030302020204" pitchFamily="66" charset="0"/>
            </a:endParaRPr>
          </a:p>
        </p:txBody>
      </p:sp>
      <p:sp>
        <p:nvSpPr>
          <p:cNvPr id="7" name="Segnaposto contenuto 6"/>
          <p:cNvSpPr>
            <a:spLocks noGrp="1"/>
          </p:cNvSpPr>
          <p:nvPr>
            <p:ph sz="quarter" idx="4"/>
          </p:nvPr>
        </p:nvSpPr>
        <p:spPr>
          <a:xfrm>
            <a:off x="5240740" y="1213016"/>
            <a:ext cx="5940023" cy="5644983"/>
          </a:xfrm>
        </p:spPr>
        <p:txBody>
          <a:bodyPr>
            <a:normAutofit/>
          </a:bodyPr>
          <a:lstStyle/>
          <a:p>
            <a:r>
              <a:rPr lang="it-IT" sz="2000" dirty="0" smtClean="0">
                <a:solidFill>
                  <a:schemeClr val="bg1"/>
                </a:solidFill>
                <a:latin typeface="Comic Sans MS" panose="030F0702030302020204" pitchFamily="66" charset="0"/>
              </a:rPr>
              <a:t>VASCULITICO                 </a:t>
            </a:r>
            <a:r>
              <a:rPr lang="it-IT" sz="2000" dirty="0">
                <a:solidFill>
                  <a:schemeClr val="bg1"/>
                </a:solidFill>
                <a:latin typeface="Comic Sans MS" panose="030F0702030302020204" pitchFamily="66" charset="0"/>
              </a:rPr>
              <a:t>-</a:t>
            </a:r>
            <a:r>
              <a:rPr lang="it-IT" sz="2000" dirty="0" smtClean="0">
                <a:solidFill>
                  <a:schemeClr val="bg1"/>
                </a:solidFill>
                <a:latin typeface="Comic Sans MS" panose="030F0702030302020204" pitchFamily="66" charset="0"/>
              </a:rPr>
              <a:t>LES, PAN</a:t>
            </a:r>
          </a:p>
          <a:p>
            <a:pPr marL="0" indent="0">
              <a:buNone/>
            </a:pPr>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                                           -TAKAYASU</a:t>
            </a:r>
          </a:p>
          <a:p>
            <a:pPr marL="0" indent="0">
              <a:buNone/>
            </a:pPr>
            <a:endParaRPr lang="it-IT" sz="2000" dirty="0" smtClean="0">
              <a:solidFill>
                <a:schemeClr val="bg1"/>
              </a:solidFill>
              <a:latin typeface="Comic Sans MS" panose="030F0702030302020204" pitchFamily="66" charset="0"/>
            </a:endParaRPr>
          </a:p>
          <a:p>
            <a:r>
              <a:rPr lang="it-IT" sz="2000" dirty="0" smtClean="0">
                <a:solidFill>
                  <a:schemeClr val="bg1"/>
                </a:solidFill>
                <a:latin typeface="Comic Sans MS" panose="030F0702030302020204" pitchFamily="66" charset="0"/>
              </a:rPr>
              <a:t> ALTERAZIONI CONNETTIVO</a:t>
            </a:r>
          </a:p>
          <a:p>
            <a:pPr marL="0" indent="0">
              <a:buNone/>
            </a:pPr>
            <a:r>
              <a:rPr lang="it-IT" sz="2000" dirty="0" smtClean="0">
                <a:solidFill>
                  <a:schemeClr val="bg1"/>
                </a:solidFill>
                <a:latin typeface="Comic Sans MS" panose="030F0702030302020204" pitchFamily="66" charset="0"/>
              </a:rPr>
              <a:t> </a:t>
            </a:r>
          </a:p>
          <a:p>
            <a:endParaRPr lang="it-IT" sz="2000" dirty="0">
              <a:solidFill>
                <a:schemeClr val="bg1"/>
              </a:solidFill>
              <a:latin typeface="Comic Sans MS" panose="030F0702030302020204" pitchFamily="66" charset="0"/>
            </a:endParaRPr>
          </a:p>
          <a:p>
            <a:endParaRPr lang="it-IT" sz="2000" dirty="0" smtClean="0">
              <a:solidFill>
                <a:schemeClr val="bg1"/>
              </a:solidFill>
              <a:latin typeface="Comic Sans MS" panose="030F0702030302020204" pitchFamily="66" charset="0"/>
            </a:endParaRPr>
          </a:p>
          <a:p>
            <a:endParaRPr lang="it-IT" sz="2000" dirty="0" smtClean="0">
              <a:solidFill>
                <a:schemeClr val="bg1"/>
              </a:solidFill>
              <a:latin typeface="Comic Sans MS" panose="030F0702030302020204" pitchFamily="66" charset="0"/>
            </a:endParaRPr>
          </a:p>
          <a:p>
            <a:endParaRPr lang="it-IT" sz="2000" dirty="0" smtClean="0">
              <a:solidFill>
                <a:schemeClr val="bg1"/>
              </a:solidFill>
            </a:endParaRPr>
          </a:p>
          <a:p>
            <a:pPr marL="0" indent="0">
              <a:buNone/>
            </a:pPr>
            <a:endParaRPr lang="it-IT" sz="2000" dirty="0">
              <a:solidFill>
                <a:schemeClr val="bg1"/>
              </a:solidFill>
            </a:endParaRPr>
          </a:p>
          <a:p>
            <a:r>
              <a:rPr lang="it-IT" sz="2000" dirty="0" smtClean="0">
                <a:solidFill>
                  <a:schemeClr val="bg1"/>
                </a:solidFill>
                <a:latin typeface="Comic Sans MS" panose="030F0702030302020204" pitchFamily="66" charset="0"/>
              </a:rPr>
              <a:t>MECCANICA             </a:t>
            </a:r>
            <a:r>
              <a:rPr lang="it-IT" sz="2000" dirty="0">
                <a:solidFill>
                  <a:schemeClr val="bg1"/>
                </a:solidFill>
                <a:latin typeface="Comic Sans MS" panose="030F0702030302020204" pitchFamily="66" charset="0"/>
              </a:rPr>
              <a:t>-</a:t>
            </a:r>
            <a:r>
              <a:rPr lang="it-IT" sz="2000" dirty="0" smtClean="0">
                <a:solidFill>
                  <a:schemeClr val="bg1"/>
                </a:solidFill>
                <a:latin typeface="Comic Sans MS" panose="030F0702030302020204" pitchFamily="66" charset="0"/>
              </a:rPr>
              <a:t> POST-STENOTICA</a:t>
            </a:r>
          </a:p>
          <a:p>
            <a:pPr marL="0" indent="0">
              <a:buNone/>
            </a:pPr>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                                    - TRAUMATICA </a:t>
            </a:r>
          </a:p>
          <a:p>
            <a:pPr marL="0" indent="0">
              <a:buNone/>
            </a:pPr>
            <a:r>
              <a:rPr lang="it-IT" sz="2000" dirty="0">
                <a:solidFill>
                  <a:schemeClr val="bg1"/>
                </a:solidFill>
                <a:latin typeface="Comic Sans MS" panose="030F0702030302020204" pitchFamily="66" charset="0"/>
              </a:rPr>
              <a:t> </a:t>
            </a:r>
            <a:r>
              <a:rPr lang="it-IT" sz="2000" dirty="0" smtClean="0">
                <a:solidFill>
                  <a:schemeClr val="bg1"/>
                </a:solidFill>
                <a:latin typeface="Comic Sans MS" panose="030F0702030302020204" pitchFamily="66" charset="0"/>
              </a:rPr>
              <a:t>                                     -IATROGENA</a:t>
            </a:r>
            <a:endParaRPr lang="it-IT" sz="2000" dirty="0">
              <a:solidFill>
                <a:schemeClr val="bg1"/>
              </a:solidFill>
              <a:latin typeface="Comic Sans MS" panose="030F0702030302020204" pitchFamily="66" charset="0"/>
            </a:endParaRPr>
          </a:p>
        </p:txBody>
      </p:sp>
      <p:sp>
        <p:nvSpPr>
          <p:cNvPr id="9" name="Segnaposto testo 5"/>
          <p:cNvSpPr>
            <a:spLocks noGrp="1"/>
          </p:cNvSpPr>
          <p:nvPr>
            <p:ph type="body" sz="quarter" idx="3"/>
          </p:nvPr>
        </p:nvSpPr>
        <p:spPr>
          <a:xfrm>
            <a:off x="6419175" y="4485648"/>
            <a:ext cx="5183188" cy="823913"/>
          </a:xfrm>
        </p:spPr>
        <p:txBody>
          <a:bodyPr>
            <a:noAutofit/>
          </a:bodyPr>
          <a:lstStyle/>
          <a:p>
            <a:endParaRPr lang="it-IT" sz="1200" dirty="0" smtClean="0"/>
          </a:p>
          <a:p>
            <a:r>
              <a:rPr lang="it-IT" sz="1200" dirty="0" smtClean="0">
                <a:solidFill>
                  <a:schemeClr val="bg1"/>
                </a:solidFill>
                <a:latin typeface="Comic Sans MS" panose="030F0702030302020204" pitchFamily="66" charset="0"/>
              </a:rPr>
              <a:t>SINDROME </a:t>
            </a:r>
            <a:r>
              <a:rPr lang="it-IT" sz="1200" dirty="0">
                <a:solidFill>
                  <a:schemeClr val="bg1"/>
                </a:solidFill>
                <a:latin typeface="Comic Sans MS" panose="030F0702030302020204" pitchFamily="66" charset="0"/>
              </a:rPr>
              <a:t>DI MARFAN</a:t>
            </a:r>
          </a:p>
          <a:p>
            <a:r>
              <a:rPr lang="it-IT" sz="1200" dirty="0">
                <a:solidFill>
                  <a:schemeClr val="bg1"/>
                </a:solidFill>
                <a:latin typeface="Comic Sans MS" panose="030F0702030302020204" pitchFamily="66" charset="0"/>
              </a:rPr>
              <a:t>SINDROME DI EHLERS –DANLOS</a:t>
            </a:r>
          </a:p>
          <a:p>
            <a:endParaRPr lang="it-IT" sz="1200" dirty="0">
              <a:solidFill>
                <a:schemeClr val="bg1"/>
              </a:solidFill>
              <a:latin typeface="Comic Sans MS" panose="030F0702030302020204" pitchFamily="66" charset="0"/>
            </a:endParaRPr>
          </a:p>
          <a:p>
            <a:r>
              <a:rPr lang="it-IT" sz="1200" dirty="0">
                <a:solidFill>
                  <a:schemeClr val="bg1"/>
                </a:solidFill>
                <a:latin typeface="Comic Sans MS" panose="030F0702030302020204" pitchFamily="66" charset="0"/>
              </a:rPr>
              <a:t>     </a:t>
            </a:r>
            <a:r>
              <a:rPr lang="it-IT" sz="1200" dirty="0" smtClean="0">
                <a:solidFill>
                  <a:schemeClr val="bg1"/>
                </a:solidFill>
                <a:latin typeface="Comic Sans MS" panose="030F0702030302020204" pitchFamily="66" charset="0"/>
              </a:rPr>
              <a:t>  </a:t>
            </a:r>
            <a:r>
              <a:rPr lang="it-IT" sz="1200" dirty="0">
                <a:solidFill>
                  <a:srgbClr val="FF0000"/>
                </a:solidFill>
                <a:latin typeface="Comic Sans MS" panose="030F0702030302020204" pitchFamily="66" charset="0"/>
              </a:rPr>
              <a:t>SINROME DI LOEYS-DIETZ:</a:t>
            </a:r>
          </a:p>
          <a:p>
            <a:r>
              <a:rPr lang="it-IT" sz="1200" dirty="0">
                <a:solidFill>
                  <a:srgbClr val="FF0000"/>
                </a:solidFill>
                <a:latin typeface="Comic Sans MS" panose="030F0702030302020204" pitchFamily="66" charset="0"/>
              </a:rPr>
              <a:t>-   AUTOSMONICO DOMINANTE</a:t>
            </a:r>
          </a:p>
          <a:p>
            <a:pPr marL="285750" indent="-285750">
              <a:buFontTx/>
              <a:buChar char="-"/>
            </a:pPr>
            <a:r>
              <a:rPr lang="it-IT" sz="1200" dirty="0">
                <a:solidFill>
                  <a:srgbClr val="FF0000"/>
                </a:solidFill>
                <a:latin typeface="Comic Sans MS" panose="030F0702030302020204" pitchFamily="66" charset="0"/>
              </a:rPr>
              <a:t>MUTAZIONE GENE </a:t>
            </a:r>
            <a:r>
              <a:rPr lang="it-IT" sz="1200" dirty="0" err="1">
                <a:solidFill>
                  <a:srgbClr val="FF0000"/>
                </a:solidFill>
                <a:latin typeface="Comic Sans MS" panose="030F0702030302020204" pitchFamily="66" charset="0"/>
              </a:rPr>
              <a:t>Trasforming</a:t>
            </a:r>
            <a:r>
              <a:rPr lang="it-IT" sz="1200" dirty="0">
                <a:solidFill>
                  <a:srgbClr val="FF0000"/>
                </a:solidFill>
                <a:latin typeface="Comic Sans MS" panose="030F0702030302020204" pitchFamily="66" charset="0"/>
              </a:rPr>
              <a:t> </a:t>
            </a:r>
            <a:r>
              <a:rPr lang="it-IT" sz="1200" dirty="0" err="1">
                <a:solidFill>
                  <a:srgbClr val="FF0000"/>
                </a:solidFill>
                <a:latin typeface="Comic Sans MS" panose="030F0702030302020204" pitchFamily="66" charset="0"/>
              </a:rPr>
              <a:t>Growth</a:t>
            </a:r>
            <a:r>
              <a:rPr lang="it-IT" sz="1200" dirty="0">
                <a:solidFill>
                  <a:srgbClr val="FF0000"/>
                </a:solidFill>
                <a:latin typeface="Comic Sans MS" panose="030F0702030302020204" pitchFamily="66" charset="0"/>
              </a:rPr>
              <a:t> </a:t>
            </a:r>
            <a:r>
              <a:rPr lang="it-IT" sz="1200" dirty="0" err="1">
                <a:solidFill>
                  <a:srgbClr val="FF0000"/>
                </a:solidFill>
                <a:latin typeface="Comic Sans MS" panose="030F0702030302020204" pitchFamily="66" charset="0"/>
              </a:rPr>
              <a:t>Factor</a:t>
            </a:r>
            <a:r>
              <a:rPr lang="it-IT" sz="1200" dirty="0">
                <a:solidFill>
                  <a:srgbClr val="FF0000"/>
                </a:solidFill>
                <a:latin typeface="Comic Sans MS" panose="030F0702030302020204" pitchFamily="66" charset="0"/>
              </a:rPr>
              <a:t>-</a:t>
            </a:r>
            <a:r>
              <a:rPr lang="el-GR" sz="1200" dirty="0">
                <a:solidFill>
                  <a:srgbClr val="FF0000"/>
                </a:solidFill>
                <a:latin typeface="Comic Sans MS" panose="030F0702030302020204" pitchFamily="66" charset="0"/>
              </a:rPr>
              <a:t>β</a:t>
            </a:r>
            <a:endParaRPr lang="it-IT" sz="1200" dirty="0">
              <a:solidFill>
                <a:srgbClr val="FF0000"/>
              </a:solidFill>
              <a:latin typeface="Comic Sans MS" panose="030F0702030302020204" pitchFamily="66" charset="0"/>
            </a:endParaRPr>
          </a:p>
          <a:p>
            <a:pPr marL="285750" indent="-285750">
              <a:buFontTx/>
              <a:buChar char="-"/>
            </a:pPr>
            <a:r>
              <a:rPr lang="it-IT" sz="1200" dirty="0">
                <a:solidFill>
                  <a:srgbClr val="FF0000"/>
                </a:solidFill>
                <a:latin typeface="Comic Sans MS" panose="030F0702030302020204" pitchFamily="66" charset="0"/>
              </a:rPr>
              <a:t>ANEURISMI </a:t>
            </a:r>
            <a:r>
              <a:rPr lang="it-IT" sz="1200" dirty="0" err="1" smtClean="0">
                <a:solidFill>
                  <a:srgbClr val="FF0000"/>
                </a:solidFill>
                <a:latin typeface="Comic Sans MS" panose="030F0702030302020204" pitchFamily="66" charset="0"/>
              </a:rPr>
              <a:t>EXTRAORTiCI</a:t>
            </a:r>
            <a:r>
              <a:rPr lang="it-IT" sz="1200" dirty="0" smtClean="0">
                <a:solidFill>
                  <a:srgbClr val="FF0000"/>
                </a:solidFill>
                <a:latin typeface="Comic Sans MS" panose="030F0702030302020204" pitchFamily="66" charset="0"/>
              </a:rPr>
              <a:t> </a:t>
            </a:r>
            <a:r>
              <a:rPr lang="it-IT" sz="1200" dirty="0">
                <a:solidFill>
                  <a:srgbClr val="FF0000"/>
                </a:solidFill>
                <a:latin typeface="Comic Sans MS" panose="030F0702030302020204" pitchFamily="66" charset="0"/>
              </a:rPr>
              <a:t>PIU’ FREQUENTI</a:t>
            </a:r>
          </a:p>
          <a:p>
            <a:endParaRPr lang="it-IT" sz="1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68124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0693" y="433202"/>
            <a:ext cx="10943111" cy="1325563"/>
          </a:xfrm>
        </p:spPr>
        <p:txBody>
          <a:bodyPr/>
          <a:lstStyle/>
          <a:p>
            <a:r>
              <a:rPr lang="it-IT" dirty="0" smtClean="0">
                <a:solidFill>
                  <a:srgbClr val="FFC000"/>
                </a:solidFill>
                <a:latin typeface="Comic Sans MS" panose="030F0702030302020204" pitchFamily="66" charset="0"/>
              </a:rPr>
              <a:t>ANEURISMI VISCERALI: EZIOLOGIA:</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315728" y="1932503"/>
            <a:ext cx="10515600" cy="4351338"/>
          </a:xfrm>
        </p:spPr>
        <p:txBody>
          <a:bodyPr/>
          <a:lstStyle/>
          <a:p>
            <a:r>
              <a:rPr lang="it-IT" sz="2400" dirty="0" smtClean="0">
                <a:solidFill>
                  <a:schemeClr val="bg1"/>
                </a:solidFill>
                <a:latin typeface="Comic Sans MS" panose="030F0702030302020204" pitchFamily="66" charset="0"/>
              </a:rPr>
              <a:t>ATEROSCLEROTICA                             32%</a:t>
            </a:r>
          </a:p>
          <a:p>
            <a:r>
              <a:rPr lang="it-IT" sz="2400" dirty="0" smtClean="0">
                <a:solidFill>
                  <a:schemeClr val="bg1"/>
                </a:solidFill>
                <a:latin typeface="Comic Sans MS" panose="030F0702030302020204" pitchFamily="66" charset="0"/>
              </a:rPr>
              <a:t>FIBRODISPLASIA  TONACA MEDIA    24%</a:t>
            </a:r>
          </a:p>
          <a:p>
            <a:r>
              <a:rPr lang="it-IT" sz="2400" dirty="0" smtClean="0">
                <a:solidFill>
                  <a:schemeClr val="bg1"/>
                </a:solidFill>
                <a:latin typeface="Comic Sans MS" panose="030F0702030302020204" pitchFamily="66" charset="0"/>
              </a:rPr>
              <a:t>TRAUMI ADDOMINALI                        22%</a:t>
            </a:r>
          </a:p>
          <a:p>
            <a:r>
              <a:rPr lang="it-IT" sz="2400" dirty="0" smtClean="0">
                <a:solidFill>
                  <a:schemeClr val="bg1"/>
                </a:solidFill>
                <a:latin typeface="Comic Sans MS" panose="030F0702030302020204" pitchFamily="66" charset="0"/>
              </a:rPr>
              <a:t>INFETTIVA/INFIAMMATORIA             10%</a:t>
            </a: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ALTRA AZIOLOGIA                               12%</a:t>
            </a:r>
            <a:endParaRPr lang="it-IT" dirty="0">
              <a:solidFill>
                <a:schemeClr val="bg1"/>
              </a:solidFill>
              <a:latin typeface="Comic Sans MS" panose="030F0702030302020204" pitchFamily="66" charset="0"/>
            </a:endParaRPr>
          </a:p>
        </p:txBody>
      </p:sp>
      <p:graphicFrame>
        <p:nvGraphicFramePr>
          <p:cNvPr id="7" name="Grafico 6"/>
          <p:cNvGraphicFramePr/>
          <p:nvPr>
            <p:extLst>
              <p:ext uri="{D42A27DB-BD31-4B8C-83A1-F6EECF244321}">
                <p14:modId xmlns:p14="http://schemas.microsoft.com/office/powerpoint/2010/main" val="2918679352"/>
              </p:ext>
            </p:extLst>
          </p:nvPr>
        </p:nvGraphicFramePr>
        <p:xfrm>
          <a:off x="5573528" y="1932503"/>
          <a:ext cx="7119917" cy="4036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62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smtClean="0">
                <a:solidFill>
                  <a:srgbClr val="FFC000"/>
                </a:solidFill>
                <a:latin typeface="Comic Sans MS" panose="030F0702030302020204" pitchFamily="66" charset="0"/>
              </a:rPr>
              <a:t>ANEURISMI VISCERALI:</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pPr marL="0" indent="0">
              <a:buNone/>
            </a:pPr>
            <a:endParaRPr lang="it-IT" sz="2000" dirty="0" smtClean="0"/>
          </a:p>
          <a:p>
            <a:pPr marL="0" indent="0">
              <a:buNone/>
            </a:pPr>
            <a:endParaRPr lang="it-IT" sz="2000" dirty="0" smtClean="0"/>
          </a:p>
          <a:p>
            <a:r>
              <a:rPr lang="it-IT" sz="2400" dirty="0" smtClean="0">
                <a:solidFill>
                  <a:schemeClr val="bg1"/>
                </a:solidFill>
                <a:latin typeface="Comic Sans MS" panose="030F0702030302020204" pitchFamily="66" charset="0"/>
              </a:rPr>
              <a:t>NEL 20% C’E’ ASSOCIAZIONE CON A.A.A. </a:t>
            </a:r>
          </a:p>
          <a:p>
            <a:endParaRPr lang="it-IT" sz="2400" dirty="0">
              <a:solidFill>
                <a:schemeClr val="bg1"/>
              </a:solidFill>
              <a:latin typeface="Comic Sans MS" panose="030F0702030302020204" pitchFamily="66" charset="0"/>
            </a:endParaRPr>
          </a:p>
          <a:p>
            <a:r>
              <a:rPr lang="it-IT" sz="2400" dirty="0" smtClean="0">
                <a:solidFill>
                  <a:schemeClr val="bg1"/>
                </a:solidFill>
                <a:latin typeface="Comic Sans MS" panose="030F0702030302020204" pitchFamily="66" charset="0"/>
              </a:rPr>
              <a:t>NEL 30-40% DEI CASI SONO MULTIPLI</a:t>
            </a:r>
          </a:p>
          <a:p>
            <a:endParaRPr lang="it-IT" sz="2400" dirty="0">
              <a:solidFill>
                <a:schemeClr val="bg1"/>
              </a:solidFill>
              <a:latin typeface="Comic Sans MS" panose="030F0702030302020204" pitchFamily="66" charset="0"/>
            </a:endParaRPr>
          </a:p>
          <a:p>
            <a:r>
              <a:rPr lang="it-IT" sz="2400" dirty="0" smtClean="0">
                <a:solidFill>
                  <a:schemeClr val="bg1"/>
                </a:solidFill>
                <a:latin typeface="Comic Sans MS" panose="030F0702030302020204" pitchFamily="66" charset="0"/>
              </a:rPr>
              <a:t>RISCHIO DI ROTTURA AUMENTATO PER LESIONI CON DIAMETRO &gt; 2 CM</a:t>
            </a:r>
          </a:p>
          <a:p>
            <a:pPr marL="0" indent="0">
              <a:buNone/>
            </a:pPr>
            <a:endParaRPr lang="it-IT" sz="2000" dirty="0" smtClean="0">
              <a:solidFill>
                <a:schemeClr val="bg1"/>
              </a:solidFill>
            </a:endParaRPr>
          </a:p>
          <a:p>
            <a:endParaRPr lang="it-IT" sz="2000" dirty="0" smtClean="0"/>
          </a:p>
        </p:txBody>
      </p:sp>
      <p:sp>
        <p:nvSpPr>
          <p:cNvPr id="4" name="CasellaDiTesto 3"/>
          <p:cNvSpPr txBox="1"/>
          <p:nvPr/>
        </p:nvSpPr>
        <p:spPr>
          <a:xfrm>
            <a:off x="600501" y="6045958"/>
            <a:ext cx="6963766" cy="369332"/>
          </a:xfrm>
          <a:prstGeom prst="rect">
            <a:avLst/>
          </a:prstGeom>
          <a:noFill/>
        </p:spPr>
        <p:txBody>
          <a:bodyPr wrap="none" rtlCol="0">
            <a:spAutoFit/>
          </a:bodyPr>
          <a:lstStyle/>
          <a:p>
            <a:r>
              <a:rPr lang="it-IT" dirty="0" err="1" smtClean="0">
                <a:solidFill>
                  <a:srgbClr val="FFC000"/>
                </a:solidFill>
                <a:latin typeface="Comic Sans MS" panose="030F0702030302020204" pitchFamily="66" charset="0"/>
              </a:rPr>
              <a:t>Gehlen</a:t>
            </a:r>
            <a:r>
              <a:rPr lang="it-IT" dirty="0" smtClean="0">
                <a:solidFill>
                  <a:srgbClr val="FFC000"/>
                </a:solidFill>
                <a:latin typeface="Comic Sans MS" panose="030F0702030302020204" pitchFamily="66" charset="0"/>
              </a:rPr>
              <a:t> JMLG, et al., </a:t>
            </a:r>
            <a:r>
              <a:rPr lang="it-IT" dirty="0" err="1" smtClean="0">
                <a:solidFill>
                  <a:srgbClr val="FFC000"/>
                </a:solidFill>
                <a:latin typeface="Comic Sans MS" panose="030F0702030302020204" pitchFamily="66" charset="0"/>
              </a:rPr>
              <a:t>Vasc</a:t>
            </a:r>
            <a:r>
              <a:rPr lang="it-IT" dirty="0" smtClean="0">
                <a:solidFill>
                  <a:srgbClr val="FFC000"/>
                </a:solidFill>
                <a:latin typeface="Comic Sans MS" panose="030F0702030302020204" pitchFamily="66" charset="0"/>
              </a:rPr>
              <a:t> </a:t>
            </a:r>
            <a:r>
              <a:rPr lang="it-IT" dirty="0" err="1" smtClean="0">
                <a:solidFill>
                  <a:srgbClr val="FFC000"/>
                </a:solidFill>
                <a:latin typeface="Comic Sans MS" panose="030F0702030302020204" pitchFamily="66" charset="0"/>
              </a:rPr>
              <a:t>Endovasc</a:t>
            </a:r>
            <a:r>
              <a:rPr lang="it-IT" dirty="0" smtClean="0">
                <a:solidFill>
                  <a:srgbClr val="FFC000"/>
                </a:solidFill>
                <a:latin typeface="Comic Sans MS" panose="030F0702030302020204" pitchFamily="66" charset="0"/>
              </a:rPr>
              <a:t> </a:t>
            </a:r>
            <a:r>
              <a:rPr lang="it-IT" dirty="0" err="1" smtClean="0">
                <a:solidFill>
                  <a:srgbClr val="FFC000"/>
                </a:solidFill>
                <a:latin typeface="Comic Sans MS" panose="030F0702030302020204" pitchFamily="66" charset="0"/>
              </a:rPr>
              <a:t>Surg</a:t>
            </a:r>
            <a:r>
              <a:rPr lang="it-IT" dirty="0" smtClean="0">
                <a:solidFill>
                  <a:srgbClr val="FFC000"/>
                </a:solidFill>
                <a:latin typeface="Comic Sans MS" panose="030F0702030302020204" pitchFamily="66" charset="0"/>
              </a:rPr>
              <a:t> 2011,45 ( 8): 681-687</a:t>
            </a:r>
            <a:endParaRPr lang="it-IT"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1344644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latin typeface="Comic Sans MS" panose="030F0702030302020204" pitchFamily="66" charset="0"/>
              </a:rPr>
              <a:t>A.A VISCERALI: PRESENTAZIONE CLINICA</a:t>
            </a:r>
            <a:endParaRPr lang="it-IT" sz="3600"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pPr marL="0" indent="0">
              <a:buNone/>
            </a:pPr>
            <a:endParaRPr lang="it-IT" dirty="0"/>
          </a:p>
        </p:txBody>
      </p:sp>
      <p:sp>
        <p:nvSpPr>
          <p:cNvPr id="4" name="Rettangolo 3"/>
          <p:cNvSpPr/>
          <p:nvPr/>
        </p:nvSpPr>
        <p:spPr>
          <a:xfrm>
            <a:off x="1719617" y="1819729"/>
            <a:ext cx="3329869" cy="668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ASINTOMATICO</a:t>
            </a:r>
            <a:endParaRPr lang="it-IT" dirty="0"/>
          </a:p>
        </p:txBody>
      </p:sp>
      <p:sp>
        <p:nvSpPr>
          <p:cNvPr id="5" name="Freccia in giù 4"/>
          <p:cNvSpPr/>
          <p:nvPr/>
        </p:nvSpPr>
        <p:spPr>
          <a:xfrm>
            <a:off x="3075710" y="2504374"/>
            <a:ext cx="415636" cy="1217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965367" y="3722007"/>
            <a:ext cx="2636322" cy="926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RISCONTRO OCCASIONALE IN TEST DI IMAGING</a:t>
            </a:r>
            <a:endParaRPr lang="it-IT" b="1" dirty="0"/>
          </a:p>
        </p:txBody>
      </p:sp>
      <p:sp>
        <p:nvSpPr>
          <p:cNvPr id="7" name="Rettangolo 6"/>
          <p:cNvSpPr/>
          <p:nvPr/>
        </p:nvSpPr>
        <p:spPr>
          <a:xfrm>
            <a:off x="7286997" y="1830913"/>
            <a:ext cx="2683823" cy="668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SINTOMATICO</a:t>
            </a:r>
            <a:endParaRPr lang="it-IT" dirty="0"/>
          </a:p>
        </p:txBody>
      </p:sp>
      <p:sp>
        <p:nvSpPr>
          <p:cNvPr id="8" name="Freccia in giù 7"/>
          <p:cNvSpPr/>
          <p:nvPr/>
        </p:nvSpPr>
        <p:spPr>
          <a:xfrm>
            <a:off x="8422077" y="2487922"/>
            <a:ext cx="344385" cy="608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555178" y="3113190"/>
            <a:ext cx="2078182" cy="2015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latin typeface="Comic Sans MS" panose="030F0702030302020204" pitchFamily="66" charset="0"/>
              </a:rPr>
              <a:t>DOLORE ADDOMINALE</a:t>
            </a:r>
          </a:p>
          <a:p>
            <a:pPr algn="ctr"/>
            <a:r>
              <a:rPr lang="it-IT" sz="1200" dirty="0" smtClean="0">
                <a:latin typeface="Comic Sans MS" panose="030F0702030302020204" pitchFamily="66" charset="0"/>
              </a:rPr>
              <a:t>EMORRAGIA GI</a:t>
            </a:r>
          </a:p>
          <a:p>
            <a:pPr algn="ctr"/>
            <a:r>
              <a:rPr lang="it-IT" sz="1200" dirty="0" smtClean="0">
                <a:latin typeface="Comic Sans MS" panose="030F0702030302020204" pitchFamily="66" charset="0"/>
              </a:rPr>
              <a:t>EMOBILIA</a:t>
            </a:r>
          </a:p>
          <a:p>
            <a:pPr algn="ctr"/>
            <a:r>
              <a:rPr lang="it-IT" sz="1200" dirty="0" smtClean="0">
                <a:latin typeface="Comic Sans MS" panose="030F0702030302020204" pitchFamily="66" charset="0"/>
              </a:rPr>
              <a:t>DOLORE TORACICO</a:t>
            </a:r>
          </a:p>
          <a:p>
            <a:pPr algn="ctr"/>
            <a:r>
              <a:rPr lang="it-IT" sz="1200" dirty="0" smtClean="0">
                <a:latin typeface="Comic Sans MS" panose="030F0702030302020204" pitchFamily="66" charset="0"/>
              </a:rPr>
              <a:t>ROTTURA IN 2 TEMPI</a:t>
            </a:r>
          </a:p>
          <a:p>
            <a:pPr algn="ctr"/>
            <a:r>
              <a:rPr lang="it-IT" sz="1200" dirty="0" smtClean="0">
                <a:latin typeface="Comic Sans MS" panose="030F0702030302020204" pitchFamily="66" charset="0"/>
              </a:rPr>
              <a:t>EMOPERITONEO</a:t>
            </a:r>
          </a:p>
          <a:p>
            <a:pPr algn="ctr"/>
            <a:r>
              <a:rPr lang="it-IT" sz="1200" dirty="0" smtClean="0">
                <a:latin typeface="Comic Sans MS" panose="030F0702030302020204" pitchFamily="66" charset="0"/>
              </a:rPr>
              <a:t>SCHOCK EMORRAGICO</a:t>
            </a:r>
            <a:endParaRPr lang="it-IT" sz="1200" dirty="0">
              <a:latin typeface="Comic Sans MS" panose="030F0702030302020204" pitchFamily="66" charset="0"/>
            </a:endParaRPr>
          </a:p>
        </p:txBody>
      </p:sp>
    </p:spTree>
    <p:extLst>
      <p:ext uri="{BB962C8B-B14F-4D97-AF65-F5344CB8AC3E}">
        <p14:creationId xmlns:p14="http://schemas.microsoft.com/office/powerpoint/2010/main" val="1179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868" y="0"/>
            <a:ext cx="10515600" cy="1325563"/>
          </a:xfrm>
        </p:spPr>
        <p:txBody>
          <a:bodyPr/>
          <a:lstStyle/>
          <a:p>
            <a:r>
              <a:rPr lang="it-IT" dirty="0" smtClean="0"/>
              <a:t>                </a:t>
            </a:r>
            <a:r>
              <a:rPr lang="it-IT" b="1" dirty="0" smtClean="0">
                <a:solidFill>
                  <a:srgbClr val="FFC000"/>
                </a:solidFill>
                <a:latin typeface="Comic Sans MS" panose="030F0702030302020204" pitchFamily="66" charset="0"/>
              </a:rPr>
              <a:t>ANEURISMA A. SPLENICA</a:t>
            </a:r>
            <a:endParaRPr lang="it-IT" b="1"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469710" y="2057636"/>
            <a:ext cx="10515600" cy="4351338"/>
          </a:xfrm>
        </p:spPr>
        <p:txBody>
          <a:bodyPr>
            <a:normAutofit/>
          </a:bodyPr>
          <a:lstStyle/>
          <a:p>
            <a:r>
              <a:rPr lang="it-IT" sz="1800" dirty="0" smtClean="0">
                <a:solidFill>
                  <a:schemeClr val="bg1"/>
                </a:solidFill>
                <a:latin typeface="Comic Sans MS" panose="030F0702030302020204" pitchFamily="66" charset="0"/>
              </a:rPr>
              <a:t>4 VOLTE PIU’ FREQUENTE NEL SESSO FEMMINILE</a:t>
            </a:r>
          </a:p>
          <a:p>
            <a:r>
              <a:rPr lang="it-IT" sz="1800" dirty="0" smtClean="0">
                <a:solidFill>
                  <a:schemeClr val="bg1"/>
                </a:solidFill>
                <a:latin typeface="Comic Sans MS" panose="030F0702030302020204" pitchFamily="66" charset="0"/>
              </a:rPr>
              <a:t>FATTORI DI RISCHIO: PLURIPARITA’, IPERTENSIONE PORTALE, COLLAGENOPATIE </a:t>
            </a:r>
          </a:p>
          <a:p>
            <a:r>
              <a:rPr lang="it-IT" sz="1800" dirty="0" smtClean="0">
                <a:solidFill>
                  <a:schemeClr val="bg1"/>
                </a:solidFill>
                <a:latin typeface="Comic Sans MS" panose="030F0702030302020204" pitchFamily="66" charset="0"/>
              </a:rPr>
              <a:t>CIRCA 2% VA INCONTRO  A ROTTURA </a:t>
            </a:r>
          </a:p>
          <a:p>
            <a:r>
              <a:rPr lang="it-IT" sz="1800" dirty="0" smtClean="0">
                <a:solidFill>
                  <a:schemeClr val="bg1"/>
                </a:solidFill>
                <a:latin typeface="Comic Sans MS" panose="030F0702030302020204" pitchFamily="66" charset="0"/>
              </a:rPr>
              <a:t>MORTALITA’ IN URGENZA 25% , IN ELEZIONE 0,5%.</a:t>
            </a:r>
          </a:p>
          <a:p>
            <a:pPr marL="0" indent="0">
              <a:buNone/>
            </a:pPr>
            <a:endParaRPr lang="it-IT" sz="1800" dirty="0" smtClean="0">
              <a:solidFill>
                <a:schemeClr val="bg1"/>
              </a:solidFill>
              <a:latin typeface="Comic Sans MS" panose="030F0702030302020204" pitchFamily="66" charset="0"/>
            </a:endParaRPr>
          </a:p>
          <a:p>
            <a:pPr marL="0" indent="0">
              <a:buNone/>
            </a:pPr>
            <a:r>
              <a:rPr lang="it-IT" sz="1800" dirty="0" smtClean="0">
                <a:solidFill>
                  <a:schemeClr val="bg1"/>
                </a:solidFill>
                <a:latin typeface="Comic Sans MS" panose="030F0702030302020204" pitchFamily="66" charset="0"/>
              </a:rPr>
              <a:t>                                                    SINTOMATOLOGIA:</a:t>
            </a:r>
          </a:p>
          <a:p>
            <a:r>
              <a:rPr lang="it-IT" sz="1800" dirty="0" smtClean="0">
                <a:solidFill>
                  <a:schemeClr val="bg1"/>
                </a:solidFill>
                <a:latin typeface="Comic Sans MS" panose="030F0702030302020204" pitchFamily="66" charset="0"/>
              </a:rPr>
              <a:t>ASINTOMATICO, DOLORE EPIGASTRICO, O IPOCONDRIO SX, DISPEPSIA, SHOCK.</a:t>
            </a:r>
            <a:endParaRPr lang="it-IT" sz="1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25174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smtClean="0">
                <a:solidFill>
                  <a:srgbClr val="FFC000"/>
                </a:solidFill>
              </a:rPr>
              <a:t>Ruptured</a:t>
            </a:r>
            <a:r>
              <a:rPr lang="it-IT" sz="2800" dirty="0" smtClean="0">
                <a:solidFill>
                  <a:srgbClr val="FFC000"/>
                </a:solidFill>
              </a:rPr>
              <a:t> </a:t>
            </a:r>
            <a:r>
              <a:rPr lang="it-IT" sz="2800" dirty="0" err="1" smtClean="0">
                <a:solidFill>
                  <a:srgbClr val="FFC000"/>
                </a:solidFill>
              </a:rPr>
              <a:t>splenic</a:t>
            </a:r>
            <a:r>
              <a:rPr lang="it-IT" sz="2800" dirty="0" smtClean="0">
                <a:solidFill>
                  <a:srgbClr val="FFC000"/>
                </a:solidFill>
              </a:rPr>
              <a:t> </a:t>
            </a:r>
            <a:r>
              <a:rPr lang="it-IT" sz="2800" dirty="0" err="1" smtClean="0">
                <a:solidFill>
                  <a:srgbClr val="FFC000"/>
                </a:solidFill>
              </a:rPr>
              <a:t>artery</a:t>
            </a:r>
            <a:r>
              <a:rPr lang="it-IT" sz="2800" dirty="0" smtClean="0">
                <a:solidFill>
                  <a:srgbClr val="FFC000"/>
                </a:solidFill>
              </a:rPr>
              <a:t> </a:t>
            </a:r>
            <a:r>
              <a:rPr lang="it-IT" sz="2800" dirty="0" err="1" smtClean="0">
                <a:solidFill>
                  <a:srgbClr val="FFC000"/>
                </a:solidFill>
              </a:rPr>
              <a:t>aneurysm</a:t>
            </a:r>
            <a:r>
              <a:rPr lang="it-IT" sz="2800" dirty="0" smtClean="0">
                <a:solidFill>
                  <a:srgbClr val="FFC000"/>
                </a:solidFill>
              </a:rPr>
              <a:t> </a:t>
            </a:r>
            <a:r>
              <a:rPr lang="it-IT" sz="2800" dirty="0" err="1" smtClean="0">
                <a:solidFill>
                  <a:srgbClr val="FFC000"/>
                </a:solidFill>
              </a:rPr>
              <a:t>detected</a:t>
            </a:r>
            <a:r>
              <a:rPr lang="it-IT" sz="2800" dirty="0" smtClean="0">
                <a:solidFill>
                  <a:srgbClr val="FFC000"/>
                </a:solidFill>
              </a:rPr>
              <a:t> by </a:t>
            </a:r>
            <a:r>
              <a:rPr lang="it-IT" sz="2800" dirty="0" err="1" smtClean="0">
                <a:solidFill>
                  <a:srgbClr val="FFC000"/>
                </a:solidFill>
              </a:rPr>
              <a:t>emergency</a:t>
            </a:r>
            <a:r>
              <a:rPr lang="it-IT" sz="2800" dirty="0" smtClean="0">
                <a:solidFill>
                  <a:srgbClr val="FFC000"/>
                </a:solidFill>
              </a:rPr>
              <a:t> </a:t>
            </a:r>
            <a:r>
              <a:rPr lang="it-IT" sz="2800" dirty="0" err="1" smtClean="0">
                <a:solidFill>
                  <a:srgbClr val="FFC000"/>
                </a:solidFill>
              </a:rPr>
              <a:t>ultrasound</a:t>
            </a:r>
            <a:r>
              <a:rPr lang="it-IT" sz="2800" dirty="0" smtClean="0">
                <a:solidFill>
                  <a:srgbClr val="FFC000"/>
                </a:solidFill>
              </a:rPr>
              <a:t>:</a:t>
            </a:r>
            <a:br>
              <a:rPr lang="it-IT" sz="2800" dirty="0" smtClean="0">
                <a:solidFill>
                  <a:srgbClr val="FFC000"/>
                </a:solidFill>
              </a:rPr>
            </a:br>
            <a:r>
              <a:rPr lang="it-IT" sz="2800" dirty="0" smtClean="0">
                <a:solidFill>
                  <a:srgbClr val="FFC000"/>
                </a:solidFill>
              </a:rPr>
              <a:t> a case report</a:t>
            </a:r>
            <a:r>
              <a:rPr lang="it-IT" sz="2800" dirty="0" smtClean="0"/>
              <a:t/>
            </a:r>
            <a:br>
              <a:rPr lang="it-IT" sz="2800" dirty="0" smtClean="0"/>
            </a:br>
            <a:r>
              <a:rPr lang="it-IT" sz="1400" dirty="0" smtClean="0">
                <a:solidFill>
                  <a:schemeClr val="bg1"/>
                </a:solidFill>
              </a:rPr>
              <a:t>( </a:t>
            </a:r>
            <a:r>
              <a:rPr lang="it-IT" sz="1400" dirty="0" err="1" smtClean="0">
                <a:solidFill>
                  <a:schemeClr val="bg1"/>
                </a:solidFill>
              </a:rPr>
              <a:t>Crit</a:t>
            </a:r>
            <a:r>
              <a:rPr lang="it-IT" sz="1400" dirty="0" smtClean="0">
                <a:solidFill>
                  <a:schemeClr val="bg1"/>
                </a:solidFill>
              </a:rPr>
              <a:t> </a:t>
            </a:r>
            <a:r>
              <a:rPr lang="it-IT" sz="1400" dirty="0" err="1" smtClean="0">
                <a:solidFill>
                  <a:schemeClr val="bg1"/>
                </a:solidFill>
              </a:rPr>
              <a:t>Ultrasound</a:t>
            </a:r>
            <a:r>
              <a:rPr lang="it-IT" sz="1400" dirty="0" smtClean="0">
                <a:solidFill>
                  <a:schemeClr val="bg1"/>
                </a:solidFill>
              </a:rPr>
              <a:t> J. 2015 </a:t>
            </a:r>
            <a:r>
              <a:rPr lang="it-IT" sz="1400" dirty="0" err="1" smtClean="0">
                <a:solidFill>
                  <a:schemeClr val="bg1"/>
                </a:solidFill>
              </a:rPr>
              <a:t>Dec</a:t>
            </a:r>
            <a:r>
              <a:rPr lang="it-IT" sz="1400" dirty="0" smtClean="0">
                <a:solidFill>
                  <a:schemeClr val="bg1"/>
                </a:solidFill>
              </a:rPr>
              <a:t>; 7(1):26)</a:t>
            </a:r>
            <a:r>
              <a:rPr lang="it-IT" sz="2800" dirty="0" smtClean="0">
                <a:solidFill>
                  <a:schemeClr val="bg1"/>
                </a:solidFill>
              </a:rPr>
              <a:t/>
            </a:r>
            <a:br>
              <a:rPr lang="it-IT" sz="2800" dirty="0" smtClean="0">
                <a:solidFill>
                  <a:schemeClr val="bg1"/>
                </a:solidFill>
              </a:rPr>
            </a:br>
            <a:endParaRPr lang="it-IT" sz="2800" dirty="0">
              <a:solidFill>
                <a:schemeClr val="bg1"/>
              </a:solidFill>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847" y="3244253"/>
            <a:ext cx="3850783" cy="2944566"/>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005" y="3244252"/>
            <a:ext cx="3409950" cy="2944567"/>
          </a:xfrm>
          <a:prstGeom prst="rect">
            <a:avLst/>
          </a:prstGeom>
        </p:spPr>
      </p:pic>
      <p:sp>
        <p:nvSpPr>
          <p:cNvPr id="6" name="CasellaDiTesto 5"/>
          <p:cNvSpPr txBox="1"/>
          <p:nvPr/>
        </p:nvSpPr>
        <p:spPr>
          <a:xfrm>
            <a:off x="4594435" y="1832795"/>
            <a:ext cx="3541690" cy="861774"/>
          </a:xfrm>
          <a:prstGeom prst="rect">
            <a:avLst/>
          </a:prstGeom>
          <a:noFill/>
        </p:spPr>
        <p:txBody>
          <a:bodyPr wrap="square" rtlCol="0">
            <a:spAutoFit/>
          </a:bodyPr>
          <a:lstStyle/>
          <a:p>
            <a:pPr algn="just"/>
            <a:r>
              <a:rPr lang="it-IT" dirty="0" smtClean="0">
                <a:solidFill>
                  <a:schemeClr val="bg1"/>
                </a:solidFill>
              </a:rPr>
              <a:t>- </a:t>
            </a:r>
            <a:r>
              <a:rPr lang="it-IT" dirty="0" smtClean="0"/>
              <a:t>   </a:t>
            </a:r>
            <a:r>
              <a:rPr lang="it-IT" sz="1600" dirty="0" smtClean="0">
                <a:solidFill>
                  <a:schemeClr val="bg1"/>
                </a:solidFill>
                <a:latin typeface="Comic Sans MS" panose="030F0702030302020204" pitchFamily="66" charset="0"/>
              </a:rPr>
              <a:t>M, 59 ANNI</a:t>
            </a:r>
          </a:p>
          <a:p>
            <a:pPr marL="285750" indent="-285750" algn="just">
              <a:buFontTx/>
              <a:buChar char="-"/>
            </a:pPr>
            <a:r>
              <a:rPr lang="it-IT" sz="1600" dirty="0" smtClean="0">
                <a:solidFill>
                  <a:schemeClr val="bg1"/>
                </a:solidFill>
                <a:latin typeface="Comic Sans MS" panose="030F0702030302020204" pitchFamily="66" charset="0"/>
              </a:rPr>
              <a:t>DOLORE EPIGASTRICO </a:t>
            </a:r>
          </a:p>
          <a:p>
            <a:pPr marL="285750" indent="-285750" algn="just">
              <a:buFontTx/>
              <a:buChar char="-"/>
            </a:pPr>
            <a:r>
              <a:rPr lang="it-IT" sz="1600" dirty="0" smtClean="0">
                <a:solidFill>
                  <a:schemeClr val="bg1"/>
                </a:solidFill>
                <a:latin typeface="Comic Sans MS" panose="030F0702030302020204" pitchFamily="66" charset="0"/>
              </a:rPr>
              <a:t>SHOCK   IPOVOLEMICO</a:t>
            </a:r>
            <a:endParaRPr lang="it-IT"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749575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solidFill>
                  <a:srgbClr val="FFC000"/>
                </a:solidFill>
                <a:latin typeface="Comic Sans MS" panose="030F0702030302020204" pitchFamily="66" charset="0"/>
              </a:rPr>
              <a:t>Mass Image in </a:t>
            </a:r>
            <a:r>
              <a:rPr lang="it-IT" sz="3200" dirty="0" err="1" smtClean="0">
                <a:solidFill>
                  <a:srgbClr val="FFC000"/>
                </a:solidFill>
                <a:latin typeface="Comic Sans MS" panose="030F0702030302020204" pitchFamily="66" charset="0"/>
              </a:rPr>
              <a:t>Stomach</a:t>
            </a:r>
            <a:r>
              <a:rPr lang="it-IT" sz="3200" dirty="0" smtClean="0">
                <a:solidFill>
                  <a:srgbClr val="FFC000"/>
                </a:solidFill>
                <a:latin typeface="Comic Sans MS" panose="030F0702030302020204" pitchFamily="66" charset="0"/>
              </a:rPr>
              <a:t>: A case of </a:t>
            </a:r>
            <a:r>
              <a:rPr lang="it-IT" sz="3200" dirty="0" err="1" smtClean="0">
                <a:solidFill>
                  <a:srgbClr val="FFC000"/>
                </a:solidFill>
                <a:latin typeface="Comic Sans MS" panose="030F0702030302020204" pitchFamily="66" charset="0"/>
              </a:rPr>
              <a:t>Splenic</a:t>
            </a:r>
            <a:r>
              <a:rPr lang="it-IT" sz="3200" dirty="0" smtClean="0">
                <a:solidFill>
                  <a:srgbClr val="FFC000"/>
                </a:solidFill>
                <a:latin typeface="Comic Sans MS" panose="030F0702030302020204" pitchFamily="66" charset="0"/>
              </a:rPr>
              <a:t> </a:t>
            </a:r>
            <a:r>
              <a:rPr lang="it-IT" sz="3200" dirty="0" err="1" smtClean="0">
                <a:solidFill>
                  <a:srgbClr val="FFC000"/>
                </a:solidFill>
                <a:latin typeface="Comic Sans MS" panose="030F0702030302020204" pitchFamily="66" charset="0"/>
              </a:rPr>
              <a:t>Artery</a:t>
            </a:r>
            <a:r>
              <a:rPr lang="it-IT" sz="3200" dirty="0" smtClean="0">
                <a:solidFill>
                  <a:srgbClr val="FFC000"/>
                </a:solidFill>
                <a:latin typeface="Comic Sans MS" panose="030F0702030302020204" pitchFamily="66" charset="0"/>
              </a:rPr>
              <a:t> </a:t>
            </a:r>
            <a:r>
              <a:rPr lang="it-IT" sz="3200" dirty="0" err="1" smtClean="0">
                <a:solidFill>
                  <a:srgbClr val="FFC000"/>
                </a:solidFill>
                <a:latin typeface="Comic Sans MS" panose="030F0702030302020204" pitchFamily="66" charset="0"/>
              </a:rPr>
              <a:t>Aneurysm</a:t>
            </a:r>
            <a:r>
              <a:rPr lang="it-IT" sz="3200" dirty="0" smtClean="0">
                <a:latin typeface="Comic Sans MS" panose="030F0702030302020204" pitchFamily="66" charset="0"/>
              </a:rPr>
              <a:t/>
            </a:r>
            <a:br>
              <a:rPr lang="it-IT" sz="3200" dirty="0" smtClean="0">
                <a:latin typeface="Comic Sans MS" panose="030F0702030302020204" pitchFamily="66" charset="0"/>
              </a:rPr>
            </a:br>
            <a:r>
              <a:rPr lang="it-IT" sz="2000" i="1" dirty="0" smtClean="0">
                <a:solidFill>
                  <a:schemeClr val="accent1"/>
                </a:solidFill>
                <a:latin typeface="Comic Sans MS" panose="030F0702030302020204" pitchFamily="66" charset="0"/>
              </a:rPr>
              <a:t>(</a:t>
            </a:r>
            <a:r>
              <a:rPr lang="it-IT" sz="2000" i="1" dirty="0" err="1" smtClean="0">
                <a:solidFill>
                  <a:schemeClr val="accent1"/>
                </a:solidFill>
                <a:latin typeface="Comic Sans MS" panose="030F0702030302020204" pitchFamily="66" charset="0"/>
              </a:rPr>
              <a:t>Chin</a:t>
            </a:r>
            <a:r>
              <a:rPr lang="it-IT" sz="2000" i="1" dirty="0" smtClean="0">
                <a:solidFill>
                  <a:schemeClr val="accent1"/>
                </a:solidFill>
                <a:latin typeface="Comic Sans MS" panose="030F0702030302020204" pitchFamily="66" charset="0"/>
              </a:rPr>
              <a:t> </a:t>
            </a:r>
            <a:r>
              <a:rPr lang="it-IT" sz="2000" i="1" dirty="0" err="1" smtClean="0">
                <a:solidFill>
                  <a:schemeClr val="accent1"/>
                </a:solidFill>
                <a:latin typeface="Comic Sans MS" panose="030F0702030302020204" pitchFamily="66" charset="0"/>
              </a:rPr>
              <a:t>Med</a:t>
            </a:r>
            <a:r>
              <a:rPr lang="it-IT" sz="2000" i="1" dirty="0" smtClean="0">
                <a:solidFill>
                  <a:schemeClr val="accent1"/>
                </a:solidFill>
                <a:latin typeface="Comic Sans MS" panose="030F0702030302020204" pitchFamily="66" charset="0"/>
              </a:rPr>
              <a:t> J.Engl.2018- </a:t>
            </a:r>
            <a:r>
              <a:rPr lang="it-IT" sz="2000" i="1" dirty="0" err="1" smtClean="0">
                <a:solidFill>
                  <a:schemeClr val="accent1"/>
                </a:solidFill>
                <a:latin typeface="Comic Sans MS" panose="030F0702030302020204" pitchFamily="66" charset="0"/>
              </a:rPr>
              <a:t>Jul</a:t>
            </a:r>
            <a:r>
              <a:rPr lang="it-IT" sz="2000" i="1" dirty="0" smtClean="0">
                <a:solidFill>
                  <a:schemeClr val="accent1"/>
                </a:solidFill>
                <a:latin typeface="Comic Sans MS" panose="030F0702030302020204" pitchFamily="66" charset="0"/>
              </a:rPr>
              <a:t> 5)</a:t>
            </a:r>
            <a:br>
              <a:rPr lang="it-IT" sz="2000" i="1" dirty="0" smtClean="0">
                <a:solidFill>
                  <a:schemeClr val="accent1"/>
                </a:solidFill>
                <a:latin typeface="Comic Sans MS" panose="030F0702030302020204" pitchFamily="66" charset="0"/>
              </a:rPr>
            </a:br>
            <a:r>
              <a:rPr lang="it-IT" sz="2000" i="1" dirty="0">
                <a:solidFill>
                  <a:schemeClr val="accent1"/>
                </a:solidFill>
                <a:latin typeface="Comic Sans MS" panose="030F0702030302020204" pitchFamily="66" charset="0"/>
              </a:rPr>
              <a:t> </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5977" y="2653047"/>
            <a:ext cx="6800046" cy="3129567"/>
          </a:xfrm>
        </p:spPr>
      </p:pic>
      <p:sp>
        <p:nvSpPr>
          <p:cNvPr id="7" name="CasellaDiTesto 6"/>
          <p:cNvSpPr txBox="1"/>
          <p:nvPr/>
        </p:nvSpPr>
        <p:spPr>
          <a:xfrm>
            <a:off x="5654451" y="1248537"/>
            <a:ext cx="3490174" cy="1200329"/>
          </a:xfrm>
          <a:prstGeom prst="rect">
            <a:avLst/>
          </a:prstGeom>
          <a:noFill/>
        </p:spPr>
        <p:txBody>
          <a:bodyPr wrap="square" rtlCol="0">
            <a:spAutoFit/>
          </a:bodyPr>
          <a:lstStyle/>
          <a:p>
            <a:pPr marL="285750" indent="-285750">
              <a:buFontTx/>
              <a:buChar char="-"/>
            </a:pPr>
            <a:r>
              <a:rPr lang="it-IT" dirty="0" smtClean="0">
                <a:solidFill>
                  <a:schemeClr val="bg1"/>
                </a:solidFill>
                <a:latin typeface="Comic Sans MS" panose="030F0702030302020204" pitchFamily="66" charset="0"/>
              </a:rPr>
              <a:t>F, 13 anni</a:t>
            </a:r>
          </a:p>
          <a:p>
            <a:pPr marL="285750" indent="-285750">
              <a:buFontTx/>
              <a:buChar char="-"/>
            </a:pPr>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nausea, dispepsia, dolore ai quadranti addominali superiori </a:t>
            </a:r>
          </a:p>
        </p:txBody>
      </p:sp>
      <p:sp>
        <p:nvSpPr>
          <p:cNvPr id="8" name="CasellaDiTesto 7"/>
          <p:cNvSpPr txBox="1"/>
          <p:nvPr/>
        </p:nvSpPr>
        <p:spPr>
          <a:xfrm>
            <a:off x="3135381" y="5957429"/>
            <a:ext cx="1764406" cy="646331"/>
          </a:xfrm>
          <a:prstGeom prst="rect">
            <a:avLst/>
          </a:prstGeom>
          <a:noFill/>
        </p:spPr>
        <p:txBody>
          <a:bodyPr wrap="square" rtlCol="0">
            <a:spAutoFit/>
          </a:bodyPr>
          <a:lstStyle/>
          <a:p>
            <a:r>
              <a:rPr lang="it-IT" sz="1200" b="1" dirty="0" smtClean="0">
                <a:solidFill>
                  <a:schemeClr val="bg1"/>
                </a:solidFill>
                <a:latin typeface="Comic Sans MS" panose="030F0702030302020204" pitchFamily="66" charset="0"/>
              </a:rPr>
              <a:t>EFFETTO MASSA ALL’ INDAGINE ENDOSCOPICA</a:t>
            </a:r>
            <a:endParaRPr lang="it-IT" sz="1200" b="1" dirty="0">
              <a:solidFill>
                <a:schemeClr val="bg1"/>
              </a:solidFill>
              <a:latin typeface="Comic Sans MS" panose="030F0702030302020204" pitchFamily="66" charset="0"/>
            </a:endParaRPr>
          </a:p>
        </p:txBody>
      </p:sp>
      <p:sp>
        <p:nvSpPr>
          <p:cNvPr id="9" name="CasellaDiTesto 8"/>
          <p:cNvSpPr txBox="1"/>
          <p:nvPr/>
        </p:nvSpPr>
        <p:spPr>
          <a:xfrm>
            <a:off x="6477864" y="6034373"/>
            <a:ext cx="3935693" cy="461665"/>
          </a:xfrm>
          <a:prstGeom prst="rect">
            <a:avLst/>
          </a:prstGeom>
          <a:noFill/>
        </p:spPr>
        <p:txBody>
          <a:bodyPr wrap="none" rtlCol="0">
            <a:spAutoFit/>
          </a:bodyPr>
          <a:lstStyle/>
          <a:p>
            <a:r>
              <a:rPr lang="it-IT" sz="1200" b="1" dirty="0" smtClean="0">
                <a:solidFill>
                  <a:schemeClr val="bg1"/>
                </a:solidFill>
                <a:latin typeface="Comic Sans MS" panose="030F0702030302020204" pitchFamily="66" charset="0"/>
              </a:rPr>
              <a:t>T.C. MOSTRA DILATAZIONE ANEURISMATICA</a:t>
            </a:r>
          </a:p>
          <a:p>
            <a:r>
              <a:rPr lang="it-IT" sz="1200" b="1" dirty="0" smtClean="0">
                <a:solidFill>
                  <a:schemeClr val="bg1"/>
                </a:solidFill>
                <a:latin typeface="Comic Sans MS" panose="030F0702030302020204" pitchFamily="66" charset="0"/>
              </a:rPr>
              <a:t>DELL’ A. SPLENICA DI 27 MM </a:t>
            </a:r>
            <a:endParaRPr lang="it-IT" sz="12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58182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Comic Sans MS" panose="030F0702030302020204" pitchFamily="66" charset="0"/>
              </a:rPr>
              <a:t>A.A EPATICA:</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dirty="0" smtClean="0">
                <a:solidFill>
                  <a:schemeClr val="bg1"/>
                </a:solidFill>
                <a:latin typeface="Comic Sans MS" panose="030F0702030302020204" pitchFamily="66" charset="0"/>
              </a:rPr>
              <a:t>ROTTURA 80%</a:t>
            </a:r>
          </a:p>
          <a:p>
            <a:r>
              <a:rPr lang="it-IT" dirty="0" smtClean="0">
                <a:solidFill>
                  <a:schemeClr val="bg1"/>
                </a:solidFill>
                <a:latin typeface="Comic Sans MS" panose="030F0702030302020204" pitchFamily="66" charset="0"/>
              </a:rPr>
              <a:t>SINTOMI: DOLORI ADDOMINALI O TORACICI, EMOB</a:t>
            </a:r>
            <a:r>
              <a:rPr lang="it-IT" dirty="0">
                <a:solidFill>
                  <a:schemeClr val="bg1"/>
                </a:solidFill>
                <a:latin typeface="Comic Sans MS" panose="030F0702030302020204" pitchFamily="66" charset="0"/>
              </a:rPr>
              <a:t>I</a:t>
            </a:r>
            <a:r>
              <a:rPr lang="it-IT" dirty="0" smtClean="0">
                <a:solidFill>
                  <a:schemeClr val="bg1"/>
                </a:solidFill>
                <a:latin typeface="Comic Sans MS" panose="030F0702030302020204" pitchFamily="66" charset="0"/>
              </a:rPr>
              <a:t>LIA, SHOCK</a:t>
            </a:r>
          </a:p>
          <a:p>
            <a:pPr marL="0" indent="0">
              <a:buNone/>
            </a:pPr>
            <a:endParaRPr lang="it-IT" dirty="0">
              <a:solidFill>
                <a:schemeClr val="bg1"/>
              </a:solidFill>
              <a:latin typeface="Comic Sans MS" panose="030F0702030302020204" pitchFamily="66" charset="0"/>
            </a:endParaRPr>
          </a:p>
          <a:p>
            <a:pPr marL="0" indent="0">
              <a:buNone/>
            </a:pPr>
            <a:r>
              <a:rPr lang="it-IT" dirty="0" smtClean="0">
                <a:solidFill>
                  <a:schemeClr val="bg1"/>
                </a:solidFill>
                <a:latin typeface="Comic Sans MS" panose="030F0702030302020204" pitchFamily="66" charset="0"/>
              </a:rPr>
              <a:t>  PSEUDOANURISMI: 50% DE CASI</a:t>
            </a:r>
          </a:p>
        </p:txBody>
      </p:sp>
    </p:spTree>
    <p:extLst>
      <p:ext uri="{BB962C8B-B14F-4D97-AF65-F5344CB8AC3E}">
        <p14:creationId xmlns:p14="http://schemas.microsoft.com/office/powerpoint/2010/main" val="1553858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987" y="361742"/>
            <a:ext cx="10515600" cy="1325563"/>
          </a:xfrm>
        </p:spPr>
        <p:txBody>
          <a:bodyPr/>
          <a:lstStyle/>
          <a:p>
            <a:r>
              <a:rPr lang="it-IT" dirty="0" smtClean="0"/>
              <a:t>                  </a:t>
            </a:r>
            <a:r>
              <a:rPr lang="it-IT" dirty="0" smtClean="0">
                <a:solidFill>
                  <a:srgbClr val="FFC000"/>
                </a:solidFill>
                <a:latin typeface="Comic Sans MS" panose="030F0702030302020204" pitchFamily="66" charset="0"/>
              </a:rPr>
              <a:t>ANEURISMA A. RENALE</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fontScale="77500" lnSpcReduction="20000"/>
          </a:bodyPr>
          <a:lstStyle/>
          <a:p>
            <a:pPr marL="0" indent="0">
              <a:buNone/>
            </a:pPr>
            <a:endParaRPr lang="it-IT" sz="2000" dirty="0" smtClean="0"/>
          </a:p>
          <a:p>
            <a:r>
              <a:rPr lang="it-IT" sz="2400" dirty="0" smtClean="0">
                <a:solidFill>
                  <a:schemeClr val="bg1"/>
                </a:solidFill>
                <a:latin typeface="Comic Sans MS" panose="030F0702030302020204" pitchFamily="66" charset="0"/>
              </a:rPr>
              <a:t>RARO: INCIDENZA 0,3%-3%</a:t>
            </a:r>
          </a:p>
          <a:p>
            <a:pPr marL="0" indent="0">
              <a:buNone/>
            </a:pPr>
            <a:endParaRPr lang="it-IT" sz="2400" dirty="0" smtClean="0">
              <a:solidFill>
                <a:schemeClr val="bg1"/>
              </a:solidFill>
              <a:latin typeface="Comic Sans MS" panose="030F0702030302020204" pitchFamily="66" charset="0"/>
            </a:endParaRPr>
          </a:p>
          <a:p>
            <a:r>
              <a:rPr lang="it-IT" sz="2400" dirty="0" smtClean="0">
                <a:solidFill>
                  <a:schemeClr val="bg1"/>
                </a:solidFill>
                <a:latin typeface="Comic Sans MS" panose="030F0702030302020204" pitchFamily="66" charset="0"/>
              </a:rPr>
              <a:t> EZIOLOGIA FIBRODISPLASTICA ( 60-70% CIRCA)</a:t>
            </a:r>
          </a:p>
          <a:p>
            <a:pPr marL="0" indent="0">
              <a:buNone/>
            </a:pPr>
            <a:r>
              <a:rPr lang="it-IT" sz="2400" dirty="0" smtClean="0">
                <a:solidFill>
                  <a:schemeClr val="bg1"/>
                </a:solidFill>
                <a:latin typeface="Comic Sans MS" panose="030F0702030302020204" pitchFamily="66" charset="0"/>
              </a:rPr>
              <a:t> </a:t>
            </a:r>
          </a:p>
          <a:p>
            <a:r>
              <a:rPr lang="it-IT" sz="2400" dirty="0" smtClean="0">
                <a:solidFill>
                  <a:schemeClr val="bg1"/>
                </a:solidFill>
                <a:latin typeface="Comic Sans MS" panose="030F0702030302020204" pitchFamily="66" charset="0"/>
              </a:rPr>
              <a:t>ATEROSLEROTICA ( 30-40% ), INFIAMMATORIA ( 1-2%)</a:t>
            </a:r>
          </a:p>
          <a:p>
            <a:pPr marL="0" indent="0">
              <a:buNone/>
            </a:pPr>
            <a:endParaRPr lang="it-IT" sz="2400" dirty="0" smtClean="0">
              <a:solidFill>
                <a:schemeClr val="bg1"/>
              </a:solidFill>
              <a:latin typeface="Comic Sans MS" panose="030F0702030302020204" pitchFamily="66" charset="0"/>
            </a:endParaRP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MICROEMATUTIA ( 10-20%), MACROEMATURIA, DOLORE LOMBARE</a:t>
            </a:r>
          </a:p>
          <a:p>
            <a:pPr marL="0" indent="0">
              <a:buNone/>
            </a:pPr>
            <a:endParaRPr lang="it-IT" sz="2400" dirty="0" smtClean="0">
              <a:solidFill>
                <a:schemeClr val="bg1"/>
              </a:solidFill>
              <a:latin typeface="Comic Sans MS" panose="030F0702030302020204" pitchFamily="66" charset="0"/>
            </a:endParaRPr>
          </a:p>
          <a:p>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RISCHIO ROTTURA AUMENTATO &gt;1,5 CM </a:t>
            </a:r>
          </a:p>
          <a:p>
            <a:endParaRPr lang="it-IT" sz="2400" dirty="0">
              <a:solidFill>
                <a:schemeClr val="bg1"/>
              </a:solidFill>
              <a:latin typeface="Comic Sans MS" panose="030F0702030302020204" pitchFamily="66" charset="0"/>
            </a:endParaRPr>
          </a:p>
          <a:p>
            <a:pPr marL="0" indent="0">
              <a:buNone/>
            </a:pPr>
            <a:endParaRPr lang="it-IT" sz="2400" dirty="0" smtClean="0">
              <a:solidFill>
                <a:schemeClr val="bg1"/>
              </a:solidFill>
              <a:latin typeface="Comic Sans MS" panose="030F0702030302020204" pitchFamily="66" charset="0"/>
            </a:endParaRPr>
          </a:p>
          <a:p>
            <a:pPr marL="0" indent="0">
              <a:buNone/>
            </a:pPr>
            <a:r>
              <a:rPr lang="it-IT" sz="2400" dirty="0">
                <a:solidFill>
                  <a:schemeClr val="bg1"/>
                </a:solidFill>
                <a:latin typeface="Comic Sans MS" panose="030F0702030302020204" pitchFamily="66" charset="0"/>
              </a:rPr>
              <a:t> </a:t>
            </a:r>
          </a:p>
        </p:txBody>
      </p:sp>
    </p:spTree>
    <p:extLst>
      <p:ext uri="{BB962C8B-B14F-4D97-AF65-F5344CB8AC3E}">
        <p14:creationId xmlns:p14="http://schemas.microsoft.com/office/powerpoint/2010/main" val="10890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3609" y="0"/>
            <a:ext cx="10515600" cy="1325563"/>
          </a:xfrm>
        </p:spPr>
        <p:txBody>
          <a:bodyPr/>
          <a:lstStyle/>
          <a:p>
            <a:r>
              <a:rPr lang="it-IT" dirty="0" smtClean="0">
                <a:solidFill>
                  <a:srgbClr val="FFC000"/>
                </a:solidFill>
                <a:latin typeface="Comic Sans MS" panose="030F0702030302020204" pitchFamily="66" charset="0"/>
              </a:rPr>
              <a:t>PER NON ARRIVARE ……</a:t>
            </a:r>
            <a:endParaRPr lang="it-IT"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5331" y="1978924"/>
            <a:ext cx="3218556" cy="2870656"/>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887" y="1978924"/>
            <a:ext cx="2888857" cy="2834692"/>
          </a:xfrm>
          <a:prstGeom prst="rect">
            <a:avLst/>
          </a:prstGeom>
        </p:spPr>
      </p:pic>
      <p:sp>
        <p:nvSpPr>
          <p:cNvPr id="6" name="CasellaDiTesto 5"/>
          <p:cNvSpPr txBox="1"/>
          <p:nvPr/>
        </p:nvSpPr>
        <p:spPr>
          <a:xfrm>
            <a:off x="136474" y="1978924"/>
            <a:ext cx="4080683" cy="1477328"/>
          </a:xfrm>
          <a:prstGeom prst="rect">
            <a:avLst/>
          </a:prstGeom>
          <a:noFill/>
        </p:spPr>
        <p:txBody>
          <a:bodyPr wrap="square" rtlCol="0">
            <a:spAutoFit/>
          </a:bodyPr>
          <a:lstStyle/>
          <a:p>
            <a:r>
              <a:rPr lang="it-IT" dirty="0" smtClean="0">
                <a:solidFill>
                  <a:schemeClr val="bg1"/>
                </a:solidFill>
                <a:latin typeface="Comic Sans MS" panose="030F0702030302020204" pitchFamily="66" charset="0"/>
              </a:rPr>
              <a:t>F, 62 ANNI</a:t>
            </a:r>
            <a:endParaRPr lang="it-IT" dirty="0">
              <a:solidFill>
                <a:schemeClr val="bg1"/>
              </a:solidFill>
              <a:latin typeface="Comic Sans MS" panose="030F0702030302020204" pitchFamily="66" charset="0"/>
            </a:endParaRPr>
          </a:p>
          <a:p>
            <a:pPr marL="285750" indent="-285750">
              <a:buFontTx/>
              <a:buChar char="-"/>
            </a:pPr>
            <a:r>
              <a:rPr lang="it-IT" dirty="0" smtClean="0">
                <a:solidFill>
                  <a:schemeClr val="bg1"/>
                </a:solidFill>
                <a:latin typeface="Comic Sans MS" panose="030F0702030302020204" pitchFamily="66" charset="0"/>
              </a:rPr>
              <a:t>VOMITO</a:t>
            </a:r>
          </a:p>
          <a:p>
            <a:pPr marL="285750" indent="-285750">
              <a:buFontTx/>
              <a:buChar char="-"/>
            </a:pPr>
            <a:r>
              <a:rPr lang="it-IT" dirty="0" smtClean="0">
                <a:solidFill>
                  <a:schemeClr val="bg1"/>
                </a:solidFill>
                <a:latin typeface="Comic Sans MS" panose="030F0702030302020204" pitchFamily="66" charset="0"/>
              </a:rPr>
              <a:t>DOLOREADDOMINALE</a:t>
            </a:r>
          </a:p>
          <a:p>
            <a:pPr marL="285750" indent="-285750">
              <a:buFontTx/>
              <a:buChar char="-"/>
            </a:pPr>
            <a:r>
              <a:rPr lang="it-IT" dirty="0" smtClean="0">
                <a:solidFill>
                  <a:schemeClr val="bg1"/>
                </a:solidFill>
                <a:latin typeface="Comic Sans MS" panose="030F0702030302020204" pitchFamily="66" charset="0"/>
              </a:rPr>
              <a:t> MASSA PULSANTE ALLA PALPAZIONE DELL’ ADDOME</a:t>
            </a:r>
            <a:endParaRPr lang="it-IT" dirty="0">
              <a:solidFill>
                <a:schemeClr val="bg1"/>
              </a:solidFill>
              <a:latin typeface="Comic Sans MS" panose="030F0702030302020204" pitchFamily="66" charset="0"/>
            </a:endParaRPr>
          </a:p>
        </p:txBody>
      </p:sp>
      <p:sp>
        <p:nvSpPr>
          <p:cNvPr id="7" name="CasellaDiTesto 6"/>
          <p:cNvSpPr txBox="1"/>
          <p:nvPr/>
        </p:nvSpPr>
        <p:spPr>
          <a:xfrm>
            <a:off x="6045958" y="5076968"/>
            <a:ext cx="5663821" cy="923330"/>
          </a:xfrm>
          <a:prstGeom prst="rect">
            <a:avLst/>
          </a:prstGeom>
          <a:noFill/>
        </p:spPr>
        <p:txBody>
          <a:bodyPr wrap="square" rtlCol="0">
            <a:spAutoFit/>
          </a:bodyPr>
          <a:lstStyle/>
          <a:p>
            <a:r>
              <a:rPr lang="it-IT" dirty="0" smtClean="0">
                <a:solidFill>
                  <a:schemeClr val="bg1"/>
                </a:solidFill>
                <a:latin typeface="Comic Sans MS" panose="030F0702030302020204" pitchFamily="66" charset="0"/>
              </a:rPr>
              <a:t>T.C. VOLUMINOSO ANEURISMA A. RENALE ROTTO CON STRAVASO NELLO SPAZIO PERIRENALE E NEL RETROPERITONEO</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972979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7562" y="5059955"/>
            <a:ext cx="10515600" cy="1325563"/>
          </a:xfrm>
        </p:spPr>
        <p:txBody>
          <a:bodyPr>
            <a:noAutofit/>
          </a:bodyPr>
          <a:lstStyle/>
          <a:p>
            <a:r>
              <a:rPr lang="it-IT" sz="2800" dirty="0" smtClean="0">
                <a:solidFill>
                  <a:schemeClr val="bg1"/>
                </a:solidFill>
                <a:latin typeface="Comic Sans MS" panose="030F0702030302020204" pitchFamily="66" charset="0"/>
              </a:rPr>
              <a:t>QUADRO ANGIOGRAFICO SUGGESTIVO DI PAN: IMMAGINE DELL’ A.RENALE A « CORONA DI ROSARIO»</a:t>
            </a:r>
            <a:endParaRPr lang="it-IT" sz="2800" dirty="0">
              <a:solidFill>
                <a:schemeClr val="bg1"/>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3327" y="846160"/>
            <a:ext cx="4844954" cy="3357349"/>
          </a:xfrm>
        </p:spPr>
      </p:pic>
    </p:spTree>
    <p:extLst>
      <p:ext uri="{BB962C8B-B14F-4D97-AF65-F5344CB8AC3E}">
        <p14:creationId xmlns:p14="http://schemas.microsoft.com/office/powerpoint/2010/main" val="3332012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7308" y="311093"/>
            <a:ext cx="11149780" cy="1325563"/>
          </a:xfrm>
        </p:spPr>
        <p:txBody>
          <a:bodyPr>
            <a:normAutofit/>
          </a:bodyPr>
          <a:lstStyle/>
          <a:p>
            <a:r>
              <a:rPr lang="it-IT" sz="2800" dirty="0" smtClean="0">
                <a:solidFill>
                  <a:srgbClr val="FFC000"/>
                </a:solidFill>
                <a:latin typeface="Comic Sans MS" panose="030F0702030302020204" pitchFamily="66" charset="0"/>
              </a:rPr>
              <a:t>PATOLOGIA ANEURISMATICA: IMAGING INTEGRATO</a:t>
            </a:r>
            <a:endParaRPr lang="it-IT" sz="2800" dirty="0">
              <a:solidFill>
                <a:srgbClr val="FFC000"/>
              </a:solidFill>
              <a:latin typeface="Comic Sans MS" panose="030F0702030302020204" pitchFamily="66" charset="0"/>
            </a:endParaRPr>
          </a:p>
        </p:txBody>
      </p:sp>
      <p:pic>
        <p:nvPicPr>
          <p:cNvPr id="9" name="Segnaposto contenuto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84479" y="1572014"/>
            <a:ext cx="4887719" cy="4086403"/>
          </a:xfrm>
        </p:spPr>
      </p:pic>
      <p:pic>
        <p:nvPicPr>
          <p:cNvPr id="7" name="Segnaposto contenuto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198" y="1583140"/>
            <a:ext cx="4887719" cy="3915678"/>
          </a:xfrm>
        </p:spPr>
      </p:pic>
      <p:sp>
        <p:nvSpPr>
          <p:cNvPr id="8" name="Rettangolo arrotondato 7"/>
          <p:cNvSpPr/>
          <p:nvPr/>
        </p:nvSpPr>
        <p:spPr>
          <a:xfrm>
            <a:off x="1284479" y="5212343"/>
            <a:ext cx="989303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t>FATTIBILI, RIPRODUCIBILI ED ACCURATI</a:t>
            </a:r>
            <a:endParaRPr lang="it-IT" sz="3200" dirty="0"/>
          </a:p>
        </p:txBody>
      </p:sp>
    </p:spTree>
    <p:extLst>
      <p:ext uri="{BB962C8B-B14F-4D97-AF65-F5344CB8AC3E}">
        <p14:creationId xmlns:p14="http://schemas.microsoft.com/office/powerpoint/2010/main" val="30145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000" dirty="0" smtClean="0">
                <a:solidFill>
                  <a:srgbClr val="FFC000"/>
                </a:solidFill>
                <a:latin typeface="Comic Sans MS" panose="030F0702030302020204" pitchFamily="66" charset="0"/>
              </a:rPr>
              <a:t>COME DECIDERE SE E COME TRATTARE A.VISCERALE?</a:t>
            </a:r>
            <a:endParaRPr lang="it-IT" sz="4000"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a:bodyPr>
          <a:lstStyle/>
          <a:p>
            <a:r>
              <a:rPr lang="it-IT" sz="1800" b="1" dirty="0" smtClean="0">
                <a:solidFill>
                  <a:schemeClr val="bg1"/>
                </a:solidFill>
                <a:latin typeface="Comic Sans MS" panose="030F0702030302020204" pitchFamily="66" charset="0"/>
              </a:rPr>
              <a:t>LOCALIZZAZIONE, PRESENTAZIONE E DIAMETRO DELL’ ANEURISMA</a:t>
            </a:r>
          </a:p>
          <a:p>
            <a:pPr marL="0" indent="0">
              <a:buNone/>
            </a:pPr>
            <a:endParaRPr lang="it-IT" sz="1800" b="1" dirty="0" smtClean="0">
              <a:solidFill>
                <a:schemeClr val="bg1"/>
              </a:solidFill>
              <a:latin typeface="Comic Sans MS" panose="030F0702030302020204" pitchFamily="66" charset="0"/>
            </a:endParaRPr>
          </a:p>
          <a:p>
            <a:r>
              <a:rPr lang="it-IT" sz="1800" b="1" dirty="0">
                <a:solidFill>
                  <a:schemeClr val="bg1"/>
                </a:solidFill>
                <a:latin typeface="Comic Sans MS" panose="030F0702030302020204" pitchFamily="66" charset="0"/>
              </a:rPr>
              <a:t> </a:t>
            </a:r>
            <a:r>
              <a:rPr lang="it-IT" sz="1800" b="1" dirty="0" smtClean="0">
                <a:solidFill>
                  <a:schemeClr val="bg1"/>
                </a:solidFill>
                <a:latin typeface="Comic Sans MS" panose="030F0702030302020204" pitchFamily="66" charset="0"/>
              </a:rPr>
              <a:t>AUMENTO DI DIMENSIONI NEL FOLLOW-UP</a:t>
            </a:r>
          </a:p>
          <a:p>
            <a:pPr marL="0" indent="0">
              <a:buNone/>
            </a:pPr>
            <a:endParaRPr lang="it-IT" sz="1800" b="1" dirty="0" smtClean="0">
              <a:solidFill>
                <a:schemeClr val="bg1"/>
              </a:solidFill>
              <a:latin typeface="Comic Sans MS" panose="030F0702030302020204" pitchFamily="66" charset="0"/>
            </a:endParaRPr>
          </a:p>
          <a:p>
            <a:r>
              <a:rPr lang="it-IT" sz="1800" b="1" dirty="0">
                <a:solidFill>
                  <a:schemeClr val="bg1"/>
                </a:solidFill>
                <a:latin typeface="Comic Sans MS" panose="030F0702030302020204" pitchFamily="66" charset="0"/>
              </a:rPr>
              <a:t> </a:t>
            </a:r>
            <a:r>
              <a:rPr lang="it-IT" sz="1800" b="1" dirty="0" smtClean="0">
                <a:solidFill>
                  <a:schemeClr val="bg1"/>
                </a:solidFill>
                <a:latin typeface="Comic Sans MS" panose="030F0702030302020204" pitchFamily="66" charset="0"/>
              </a:rPr>
              <a:t>SINTOMATICITA’</a:t>
            </a:r>
          </a:p>
          <a:p>
            <a:pPr marL="0" indent="0">
              <a:buNone/>
            </a:pPr>
            <a:endParaRPr lang="it-IT" sz="1800" b="1" dirty="0" smtClean="0">
              <a:solidFill>
                <a:schemeClr val="bg1"/>
              </a:solidFill>
              <a:latin typeface="Comic Sans MS" panose="030F0702030302020204" pitchFamily="66" charset="0"/>
            </a:endParaRPr>
          </a:p>
          <a:p>
            <a:r>
              <a:rPr lang="it-IT" sz="1800" b="1" dirty="0">
                <a:solidFill>
                  <a:schemeClr val="bg1"/>
                </a:solidFill>
                <a:latin typeface="Comic Sans MS" panose="030F0702030302020204" pitchFamily="66" charset="0"/>
              </a:rPr>
              <a:t> </a:t>
            </a:r>
            <a:r>
              <a:rPr lang="it-IT" sz="1800" b="1" dirty="0" smtClean="0">
                <a:solidFill>
                  <a:schemeClr val="bg1"/>
                </a:solidFill>
                <a:latin typeface="Comic Sans MS" panose="030F0702030302020204" pitchFamily="66" charset="0"/>
              </a:rPr>
              <a:t>ORIGINE NON ATEROSCLEROTICA ( DISTURBI DEL CONNETIVO)</a:t>
            </a:r>
          </a:p>
          <a:p>
            <a:pPr marL="0" indent="0">
              <a:buNone/>
            </a:pPr>
            <a:endParaRPr lang="it-IT" sz="1800" b="1" dirty="0" smtClean="0">
              <a:solidFill>
                <a:schemeClr val="bg1"/>
              </a:solidFill>
              <a:latin typeface="Comic Sans MS" panose="030F0702030302020204" pitchFamily="66" charset="0"/>
            </a:endParaRPr>
          </a:p>
          <a:p>
            <a:r>
              <a:rPr lang="it-IT" sz="1800" b="1" dirty="0" smtClean="0">
                <a:solidFill>
                  <a:schemeClr val="bg1"/>
                </a:solidFill>
                <a:latin typeface="Comic Sans MS" panose="030F0702030302020204" pitchFamily="66" charset="0"/>
              </a:rPr>
              <a:t>COMORBILITA’ DEL PAZIENTE</a:t>
            </a:r>
            <a:endParaRPr lang="it-IT" sz="18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0125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latin typeface="Comic Sans MS" panose="030F0702030302020204" pitchFamily="66" charset="0"/>
              </a:rPr>
              <a:t>QUALI SUGGERIMENTI DALLE EVIDENZE PER IL TIMING DEL TRATTAMENTO? </a:t>
            </a:r>
            <a:endParaRPr lang="it-IT" sz="3600"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sz="2400" dirty="0" smtClean="0">
                <a:solidFill>
                  <a:schemeClr val="bg1"/>
                </a:solidFill>
                <a:latin typeface="Comic Sans MS" panose="030F0702030302020204" pitchFamily="66" charset="0"/>
              </a:rPr>
              <a:t>ANEURISMA SINTOMATICO O IN ROTTURA</a:t>
            </a:r>
          </a:p>
          <a:p>
            <a:r>
              <a:rPr lang="it-IT" sz="2400" dirty="0" smtClean="0">
                <a:solidFill>
                  <a:schemeClr val="bg1"/>
                </a:solidFill>
                <a:latin typeface="Comic Sans MS" panose="030F0702030302020204" pitchFamily="66" charset="0"/>
              </a:rPr>
              <a:t>A. ASINTOMATICO &gt;2 CM</a:t>
            </a:r>
          </a:p>
          <a:p>
            <a:r>
              <a:rPr lang="it-IT" sz="2400" dirty="0" smtClean="0">
                <a:solidFill>
                  <a:schemeClr val="bg1"/>
                </a:solidFill>
                <a:latin typeface="Comic Sans MS" panose="030F0702030302020204" pitchFamily="66" charset="0"/>
              </a:rPr>
              <a:t>A. DI QUALSIASI DIMENSIONE IN DONNE IN GRAVIDANZA O IN ETA’ FERTILE O CANDIDATI A TRAPIANTO EPATICO </a:t>
            </a:r>
          </a:p>
          <a:p>
            <a:pPr marL="0" indent="0">
              <a:buNone/>
            </a:pPr>
            <a:r>
              <a:rPr lang="it-IT" sz="2400" dirty="0" smtClean="0">
                <a:solidFill>
                  <a:schemeClr val="bg1"/>
                </a:solidFill>
                <a:latin typeface="Comic Sans MS" panose="030F0702030302020204" pitchFamily="66" charset="0"/>
              </a:rPr>
              <a:t>   ( SICVE II a  C)</a:t>
            </a:r>
          </a:p>
          <a:p>
            <a:endParaRPr lang="it-IT" sz="2400" dirty="0">
              <a:solidFill>
                <a:schemeClr val="bg1"/>
              </a:solidFill>
              <a:latin typeface="Comic Sans MS" panose="030F0702030302020204" pitchFamily="66" charset="0"/>
            </a:endParaRPr>
          </a:p>
          <a:p>
            <a:r>
              <a:rPr lang="it-IT" sz="2400" dirty="0" smtClean="0">
                <a:solidFill>
                  <a:schemeClr val="bg1"/>
                </a:solidFill>
                <a:latin typeface="Comic Sans MS" panose="030F0702030302020204" pitchFamily="66" charset="0"/>
              </a:rPr>
              <a:t>NON INDICATO TRATTAMENTO PER A. DELL’ A. RENALE </a:t>
            </a:r>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&lt;2 CM  PER CONTROLLO DEI VALORI PRESSORI</a:t>
            </a:r>
          </a:p>
          <a:p>
            <a:pPr marL="0" indent="0">
              <a:buNone/>
            </a:pPr>
            <a:r>
              <a:rPr lang="it-IT" sz="2400" dirty="0">
                <a:solidFill>
                  <a:schemeClr val="bg1"/>
                </a:solidFill>
                <a:latin typeface="Comic Sans MS" panose="030F0702030302020204" pitchFamily="66" charset="0"/>
              </a:rPr>
              <a:t> </a:t>
            </a:r>
            <a:r>
              <a:rPr lang="it-IT" sz="2400" dirty="0" smtClean="0">
                <a:solidFill>
                  <a:schemeClr val="bg1"/>
                </a:solidFill>
                <a:latin typeface="Comic Sans MS" panose="030F0702030302020204" pitchFamily="66" charset="0"/>
              </a:rPr>
              <a:t>  (SICVE III  C)</a:t>
            </a:r>
          </a:p>
          <a:p>
            <a:endParaRPr lang="it-IT" dirty="0" smtClean="0">
              <a:solidFill>
                <a:schemeClr val="bg1"/>
              </a:solidFill>
              <a:latin typeface="Comic Sans MS" panose="030F0702030302020204" pitchFamily="66" charset="0"/>
            </a:endParaRPr>
          </a:p>
          <a:p>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7637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Comic Sans MS" panose="030F0702030302020204" pitchFamily="66" charset="0"/>
              </a:rPr>
              <a:t>A.A. VISCERALI: TRATTAMENTO</a:t>
            </a:r>
            <a:endParaRPr lang="it-IT"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p:txBody>
      </p:sp>
      <p:sp>
        <p:nvSpPr>
          <p:cNvPr id="4" name="Rettangolo 3"/>
          <p:cNvSpPr/>
          <p:nvPr/>
        </p:nvSpPr>
        <p:spPr>
          <a:xfrm>
            <a:off x="1021278" y="1690688"/>
            <a:ext cx="22444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CHIRURGIA «OPEN»</a:t>
            </a:r>
            <a:endParaRPr lang="it-IT" b="1" dirty="0">
              <a:solidFill>
                <a:srgbClr val="FF0000"/>
              </a:solidFill>
            </a:endParaRPr>
          </a:p>
        </p:txBody>
      </p:sp>
      <p:sp>
        <p:nvSpPr>
          <p:cNvPr id="5" name="Rettangolo 4"/>
          <p:cNvSpPr/>
          <p:nvPr/>
        </p:nvSpPr>
        <p:spPr>
          <a:xfrm>
            <a:off x="4726379" y="1690688"/>
            <a:ext cx="25413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ENDOVASCOLARE</a:t>
            </a:r>
            <a:endParaRPr lang="it-IT" b="1" dirty="0">
              <a:solidFill>
                <a:srgbClr val="FF0000"/>
              </a:solidFill>
            </a:endParaRPr>
          </a:p>
        </p:txBody>
      </p:sp>
      <p:sp>
        <p:nvSpPr>
          <p:cNvPr id="6" name="Rettangolo 5"/>
          <p:cNvSpPr/>
          <p:nvPr/>
        </p:nvSpPr>
        <p:spPr>
          <a:xfrm>
            <a:off x="8585859" y="1690688"/>
            <a:ext cx="191192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LAPAROSCOPIA</a:t>
            </a:r>
            <a:endParaRPr lang="it-IT" b="1" dirty="0">
              <a:solidFill>
                <a:srgbClr val="FF0000"/>
              </a:solidFill>
            </a:endParaRPr>
          </a:p>
        </p:txBody>
      </p:sp>
      <p:sp>
        <p:nvSpPr>
          <p:cNvPr id="7" name="Freccia in giù 6"/>
          <p:cNvSpPr/>
          <p:nvPr/>
        </p:nvSpPr>
        <p:spPr>
          <a:xfrm>
            <a:off x="2024743" y="2605088"/>
            <a:ext cx="237506" cy="969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021277" y="3574474"/>
            <a:ext cx="2242277" cy="932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rgbClr val="FF0000"/>
                </a:solidFill>
              </a:rPr>
              <a:t>OTTIMA PERCENTUALE DI SUCCESSO</a:t>
            </a:r>
            <a:endParaRPr lang="it-IT" sz="1400" b="1" dirty="0">
              <a:solidFill>
                <a:srgbClr val="FF0000"/>
              </a:solidFill>
            </a:endParaRPr>
          </a:p>
        </p:txBody>
      </p:sp>
      <p:sp>
        <p:nvSpPr>
          <p:cNvPr id="9" name="Freccia in giù 8"/>
          <p:cNvSpPr/>
          <p:nvPr/>
        </p:nvSpPr>
        <p:spPr>
          <a:xfrm>
            <a:off x="5771407" y="2605088"/>
            <a:ext cx="41379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Freccia in giù 9"/>
          <p:cNvSpPr/>
          <p:nvPr/>
        </p:nvSpPr>
        <p:spPr>
          <a:xfrm>
            <a:off x="9375883" y="2614111"/>
            <a:ext cx="356260" cy="969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880758" y="3583496"/>
            <a:ext cx="2386941" cy="923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smtClean="0">
              <a:solidFill>
                <a:srgbClr val="FF0000"/>
              </a:solidFill>
            </a:endParaRPr>
          </a:p>
          <a:p>
            <a:pPr algn="ctr"/>
            <a:r>
              <a:rPr lang="it-IT" sz="1400" b="1" dirty="0" smtClean="0">
                <a:solidFill>
                  <a:srgbClr val="FF0000"/>
                </a:solidFill>
              </a:rPr>
              <a:t>OTTIMI RISULTATI NEL BREVE TERMINE</a:t>
            </a:r>
          </a:p>
          <a:p>
            <a:pPr algn="ctr"/>
            <a:endParaRPr lang="it-IT" sz="1400" b="1" dirty="0">
              <a:solidFill>
                <a:srgbClr val="FF0000"/>
              </a:solidFill>
            </a:endParaRPr>
          </a:p>
        </p:txBody>
      </p:sp>
      <p:sp>
        <p:nvSpPr>
          <p:cNvPr id="12" name="Ovale 11"/>
          <p:cNvSpPr/>
          <p:nvPr/>
        </p:nvSpPr>
        <p:spPr>
          <a:xfrm>
            <a:off x="8693052" y="3592519"/>
            <a:ext cx="172192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SCARSI DATI</a:t>
            </a:r>
            <a:endParaRPr lang="it-IT" b="1" dirty="0">
              <a:solidFill>
                <a:srgbClr val="FF0000"/>
              </a:solidFill>
            </a:endParaRPr>
          </a:p>
        </p:txBody>
      </p:sp>
      <p:sp>
        <p:nvSpPr>
          <p:cNvPr id="13" name="CasellaDiTesto 12"/>
          <p:cNvSpPr txBox="1"/>
          <p:nvPr/>
        </p:nvSpPr>
        <p:spPr>
          <a:xfrm>
            <a:off x="2578855" y="5161347"/>
            <a:ext cx="6114197" cy="1754326"/>
          </a:xfrm>
          <a:prstGeom prst="rect">
            <a:avLst/>
          </a:prstGeom>
          <a:noFill/>
        </p:spPr>
        <p:txBody>
          <a:bodyPr wrap="square" rtlCol="0">
            <a:spAutoFit/>
          </a:bodyPr>
          <a:lstStyle/>
          <a:p>
            <a:pPr algn="ctr"/>
            <a:r>
              <a:rPr lang="it-IT" dirty="0" smtClean="0">
                <a:solidFill>
                  <a:schemeClr val="bg1"/>
                </a:solidFill>
                <a:latin typeface="Comic Sans MS" panose="030F0702030302020204" pitchFamily="66" charset="0"/>
              </a:rPr>
              <a:t>ANEURISMA VISCERALE O RENALE PAZIENTE A BASSO RISCHIO CHIRURGICO RACCOMANDATO TRATTAMENTO OPEN IN CASO DI LESIONI COMPLESSE O RISCHIO CHIRURGICO ELEVATO OPZIONE ENDOVASCOLARE DA PREFERIRE</a:t>
            </a:r>
          </a:p>
          <a:p>
            <a:pPr algn="ctr"/>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                       ( SICVE II a C)</a:t>
            </a:r>
          </a:p>
        </p:txBody>
      </p:sp>
    </p:spTree>
    <p:extLst>
      <p:ext uri="{BB962C8B-B14F-4D97-AF65-F5344CB8AC3E}">
        <p14:creationId xmlns:p14="http://schemas.microsoft.com/office/powerpoint/2010/main" val="13633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0337" y="146761"/>
            <a:ext cx="10515600" cy="1325563"/>
          </a:xfrm>
        </p:spPr>
        <p:txBody>
          <a:bodyPr/>
          <a:lstStyle/>
          <a:p>
            <a:r>
              <a:rPr lang="it-IT" dirty="0" smtClean="0">
                <a:latin typeface="Comic Sans MS" panose="030F0702030302020204" pitchFamily="66" charset="0"/>
              </a:rPr>
              <a:t>        </a:t>
            </a:r>
            <a:r>
              <a:rPr lang="it-IT" b="1" dirty="0" smtClean="0">
                <a:solidFill>
                  <a:srgbClr val="FFC000"/>
                </a:solidFill>
                <a:latin typeface="Comic Sans MS" panose="030F0702030302020204" pitchFamily="66" charset="0"/>
              </a:rPr>
              <a:t>TAKE HOME MESSAGE</a:t>
            </a:r>
            <a:endParaRPr lang="it-IT" b="1"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dirty="0" smtClean="0">
                <a:solidFill>
                  <a:schemeClr val="bg1"/>
                </a:solidFill>
                <a:latin typeface="Comic Sans MS" panose="030F0702030302020204" pitchFamily="66" charset="0"/>
              </a:rPr>
              <a:t>LA PATOLOGIA ANEURISMATICA EXTRAAORTICA E’ </a:t>
            </a:r>
          </a:p>
          <a:p>
            <a:pPr marL="0" indent="0">
              <a:buNone/>
            </a:pPr>
            <a:r>
              <a:rPr lang="it-IT" dirty="0">
                <a:solidFill>
                  <a:schemeClr val="bg1"/>
                </a:solidFill>
                <a:latin typeface="Comic Sans MS" panose="030F0702030302020204" pitchFamily="66" charset="0"/>
              </a:rPr>
              <a:t> </a:t>
            </a:r>
            <a:r>
              <a:rPr lang="it-IT" dirty="0" smtClean="0">
                <a:solidFill>
                  <a:schemeClr val="bg1"/>
                </a:solidFill>
                <a:latin typeface="Comic Sans MS" panose="030F0702030302020204" pitchFamily="66" charset="0"/>
              </a:rPr>
              <a:t> RARA MA POTENZIALMENTE FATALE</a:t>
            </a:r>
          </a:p>
          <a:p>
            <a:pPr marL="0" indent="0">
              <a:buNone/>
            </a:pPr>
            <a:endParaRPr lang="it-IT" dirty="0" smtClean="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DA CONSIDERARE NELLA POLIDISTRETTUALITA’</a:t>
            </a:r>
          </a:p>
          <a:p>
            <a:pPr marL="0" indent="0">
              <a:buNone/>
            </a:pPr>
            <a:endParaRPr lang="it-IT" dirty="0" smtClean="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RAGIONEVOLE SOTTOPORRE I NOSTRI  PAZIENTI A SCREENING COMPLETO</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54726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5554" y="0"/>
            <a:ext cx="10515600" cy="1325563"/>
          </a:xfrm>
        </p:spPr>
        <p:txBody>
          <a:bodyPr/>
          <a:lstStyle/>
          <a:p>
            <a:r>
              <a:rPr lang="it-IT" b="1" dirty="0" smtClean="0">
                <a:solidFill>
                  <a:srgbClr val="FFC000"/>
                </a:solidFill>
                <a:latin typeface="Comic Sans MS" panose="030F0702030302020204" pitchFamily="66" charset="0"/>
              </a:rPr>
              <a:t>TAKE HOME MESSAGE</a:t>
            </a:r>
            <a:endParaRPr lang="it-IT" b="1"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530" y="1064526"/>
            <a:ext cx="6387152" cy="5488130"/>
          </a:xfrm>
        </p:spPr>
      </p:pic>
    </p:spTree>
    <p:extLst>
      <p:ext uri="{BB962C8B-B14F-4D97-AF65-F5344CB8AC3E}">
        <p14:creationId xmlns:p14="http://schemas.microsoft.com/office/powerpoint/2010/main" val="3727697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6564" y="1688958"/>
            <a:ext cx="10515600" cy="1325563"/>
          </a:xfrm>
        </p:spPr>
        <p:txBody>
          <a:bodyPr/>
          <a:lstStyle/>
          <a:p>
            <a:r>
              <a:rPr lang="it-IT" b="1" dirty="0" smtClean="0">
                <a:solidFill>
                  <a:srgbClr val="FFC000"/>
                </a:solidFill>
                <a:latin typeface="Comic Sans MS" panose="030F0702030302020204" pitchFamily="66" charset="0"/>
              </a:rPr>
              <a:t>  GRAZIE PER L’ ATTENZIONE</a:t>
            </a:r>
            <a:endParaRPr lang="it-IT" b="1"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lnSpcReduction="10000"/>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r>
              <a:rPr lang="it-IT" sz="1600" i="1" dirty="0" smtClean="0">
                <a:solidFill>
                  <a:schemeClr val="bg1"/>
                </a:solidFill>
                <a:latin typeface="Comic Sans MS" panose="030F0702030302020204" pitchFamily="66" charset="0"/>
              </a:rPr>
              <a:t>PER LA CURA DELLE IMMAGINI SI RINGRAZIANO:</a:t>
            </a:r>
          </a:p>
          <a:p>
            <a:pPr marL="0" indent="0">
              <a:buNone/>
            </a:pPr>
            <a:r>
              <a:rPr lang="it-IT" sz="1600" i="1" dirty="0" err="1" smtClean="0">
                <a:solidFill>
                  <a:schemeClr val="bg1"/>
                </a:solidFill>
                <a:latin typeface="Comic Sans MS" panose="030F0702030302020204" pitchFamily="66" charset="0"/>
              </a:rPr>
              <a:t>DR.ssa</a:t>
            </a:r>
            <a:r>
              <a:rPr lang="it-IT" sz="1600" i="1" dirty="0" smtClean="0">
                <a:solidFill>
                  <a:schemeClr val="bg1"/>
                </a:solidFill>
                <a:latin typeface="Comic Sans MS" panose="030F0702030302020204" pitchFamily="66" charset="0"/>
              </a:rPr>
              <a:t> ROBERTA LIETO</a:t>
            </a:r>
          </a:p>
          <a:p>
            <a:pPr marL="0" indent="0">
              <a:buNone/>
            </a:pPr>
            <a:r>
              <a:rPr lang="it-IT" sz="1600" i="1" dirty="0" smtClean="0">
                <a:solidFill>
                  <a:schemeClr val="bg1"/>
                </a:solidFill>
                <a:latin typeface="Comic Sans MS" panose="030F0702030302020204" pitchFamily="66" charset="0"/>
              </a:rPr>
              <a:t>DR.VITTORIO STAGNI</a:t>
            </a:r>
          </a:p>
          <a:p>
            <a:pPr marL="0" indent="0">
              <a:buNone/>
            </a:pPr>
            <a:r>
              <a:rPr lang="it-IT" sz="1600" i="1" dirty="0" smtClean="0">
                <a:solidFill>
                  <a:schemeClr val="bg1"/>
                </a:solidFill>
                <a:latin typeface="Comic Sans MS" panose="030F0702030302020204" pitchFamily="66" charset="0"/>
              </a:rPr>
              <a:t>SIG. SAVERIO CUOMO</a:t>
            </a:r>
          </a:p>
        </p:txBody>
      </p:sp>
    </p:spTree>
    <p:extLst>
      <p:ext uri="{BB962C8B-B14F-4D97-AF65-F5344CB8AC3E}">
        <p14:creationId xmlns:p14="http://schemas.microsoft.com/office/powerpoint/2010/main" val="2269433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200" dirty="0" smtClean="0"/>
              <a:t/>
            </a:r>
            <a:br>
              <a:rPr lang="it-IT" sz="2200" dirty="0" smtClean="0"/>
            </a:br>
            <a:r>
              <a:rPr lang="it-IT" sz="2200" dirty="0"/>
              <a:t/>
            </a:r>
            <a:br>
              <a:rPr lang="it-IT" sz="2200" dirty="0"/>
            </a:br>
            <a:r>
              <a:rPr lang="it-IT" sz="2200" dirty="0" smtClean="0"/>
              <a:t/>
            </a:r>
            <a:br>
              <a:rPr lang="it-IT" sz="2200" dirty="0" smtClean="0"/>
            </a:br>
            <a:r>
              <a:rPr lang="it-IT" sz="2200" dirty="0" smtClean="0">
                <a:solidFill>
                  <a:srgbClr val="FFC000"/>
                </a:solidFill>
              </a:rPr>
              <a:t>Nefrology:2017 </a:t>
            </a:r>
            <a:r>
              <a:rPr lang="it-IT" sz="2200" dirty="0" err="1">
                <a:solidFill>
                  <a:srgbClr val="FFC000"/>
                </a:solidFill>
              </a:rPr>
              <a:t>Jan</a:t>
            </a:r>
            <a:r>
              <a:rPr lang="it-IT" sz="2200" dirty="0">
                <a:solidFill>
                  <a:srgbClr val="FFC000"/>
                </a:solidFill>
              </a:rPr>
              <a:t> - Feb;37(1):96-98. </a:t>
            </a:r>
            <a:r>
              <a:rPr lang="it-IT" sz="2200" dirty="0" err="1">
                <a:solidFill>
                  <a:srgbClr val="FFC000"/>
                </a:solidFill>
              </a:rPr>
              <a:t>doi</a:t>
            </a:r>
            <a:r>
              <a:rPr lang="it-IT" sz="2200" dirty="0">
                <a:solidFill>
                  <a:srgbClr val="FFC000"/>
                </a:solidFill>
              </a:rPr>
              <a:t>: 10.1016/j.nefro.2016.09.009. </a:t>
            </a:r>
            <a:r>
              <a:rPr lang="it-IT" sz="2200" dirty="0" err="1">
                <a:solidFill>
                  <a:srgbClr val="FFC000"/>
                </a:solidFill>
              </a:rPr>
              <a:t>Epub</a:t>
            </a:r>
            <a:r>
              <a:rPr lang="it-IT" sz="2200" dirty="0">
                <a:solidFill>
                  <a:srgbClr val="FFC000"/>
                </a:solidFill>
              </a:rPr>
              <a:t> 2016 </a:t>
            </a:r>
            <a:r>
              <a:rPr lang="it-IT" sz="2200" dirty="0" err="1">
                <a:solidFill>
                  <a:srgbClr val="FFC000"/>
                </a:solidFill>
              </a:rPr>
              <a:t>Nov</a:t>
            </a:r>
            <a:r>
              <a:rPr lang="it-IT" sz="2200" dirty="0">
                <a:solidFill>
                  <a:srgbClr val="FFC000"/>
                </a:solidFill>
              </a:rPr>
              <a:t> 2.</a:t>
            </a:r>
            <a:br>
              <a:rPr lang="it-IT" sz="2200" dirty="0">
                <a:solidFill>
                  <a:srgbClr val="FFC000"/>
                </a:solidFill>
              </a:rPr>
            </a:br>
            <a:r>
              <a:rPr lang="it-IT" sz="2200" b="1" dirty="0">
                <a:solidFill>
                  <a:srgbClr val="FFC000"/>
                </a:solidFill>
              </a:rPr>
              <a:t>True </a:t>
            </a:r>
            <a:r>
              <a:rPr lang="it-IT" sz="2200" b="1" dirty="0" err="1">
                <a:solidFill>
                  <a:srgbClr val="FFC000"/>
                </a:solidFill>
              </a:rPr>
              <a:t>brachial</a:t>
            </a:r>
            <a:r>
              <a:rPr lang="it-IT" sz="2200" b="1" dirty="0">
                <a:solidFill>
                  <a:srgbClr val="FFC000"/>
                </a:solidFill>
              </a:rPr>
              <a:t> </a:t>
            </a:r>
            <a:r>
              <a:rPr lang="it-IT" sz="2200" b="1" dirty="0" err="1">
                <a:solidFill>
                  <a:srgbClr val="FFC000"/>
                </a:solidFill>
              </a:rPr>
              <a:t>artery</a:t>
            </a:r>
            <a:r>
              <a:rPr lang="it-IT" sz="2200" b="1" dirty="0">
                <a:solidFill>
                  <a:srgbClr val="FFC000"/>
                </a:solidFill>
              </a:rPr>
              <a:t> </a:t>
            </a:r>
            <a:r>
              <a:rPr lang="it-IT" sz="2200" b="1" dirty="0" err="1">
                <a:solidFill>
                  <a:srgbClr val="FFC000"/>
                </a:solidFill>
              </a:rPr>
              <a:t>aneurism</a:t>
            </a:r>
            <a:r>
              <a:rPr lang="it-IT" sz="2200" b="1" dirty="0">
                <a:solidFill>
                  <a:srgbClr val="FFC000"/>
                </a:solidFill>
              </a:rPr>
              <a:t> </a:t>
            </a:r>
            <a:r>
              <a:rPr lang="it-IT" sz="2200" b="1" dirty="0" err="1">
                <a:solidFill>
                  <a:srgbClr val="FFC000"/>
                </a:solidFill>
              </a:rPr>
              <a:t>following</a:t>
            </a:r>
            <a:r>
              <a:rPr lang="it-IT" sz="2200" b="1" dirty="0">
                <a:solidFill>
                  <a:srgbClr val="FFC000"/>
                </a:solidFill>
              </a:rPr>
              <a:t> </a:t>
            </a:r>
            <a:r>
              <a:rPr lang="it-IT" sz="2200" b="1" dirty="0" err="1">
                <a:solidFill>
                  <a:srgbClr val="FFC000"/>
                </a:solidFill>
              </a:rPr>
              <a:t>vascular</a:t>
            </a:r>
            <a:r>
              <a:rPr lang="it-IT" sz="2200" b="1" dirty="0">
                <a:solidFill>
                  <a:srgbClr val="FFC000"/>
                </a:solidFill>
              </a:rPr>
              <a:t> </a:t>
            </a:r>
            <a:r>
              <a:rPr lang="it-IT" sz="2200" b="1" dirty="0" err="1">
                <a:solidFill>
                  <a:srgbClr val="FFC000"/>
                </a:solidFill>
              </a:rPr>
              <a:t>access</a:t>
            </a:r>
            <a:r>
              <a:rPr lang="it-IT" sz="2200" b="1" dirty="0">
                <a:solidFill>
                  <a:srgbClr val="FFC000"/>
                </a:solidFill>
              </a:rPr>
              <a:t> for </a:t>
            </a:r>
            <a:r>
              <a:rPr lang="it-IT" sz="2200" b="1" dirty="0" err="1">
                <a:solidFill>
                  <a:srgbClr val="FFC000"/>
                </a:solidFill>
              </a:rPr>
              <a:t>haemodialysis</a:t>
            </a:r>
            <a:r>
              <a:rPr lang="it-IT" sz="2200" b="1" dirty="0">
                <a:solidFill>
                  <a:srgbClr val="FFC000"/>
                </a:solidFill>
              </a:rPr>
              <a:t> in </a:t>
            </a:r>
            <a:r>
              <a:rPr lang="it-IT" sz="2200" b="1" dirty="0" err="1">
                <a:solidFill>
                  <a:srgbClr val="FFC000"/>
                </a:solidFill>
              </a:rPr>
              <a:t>renal</a:t>
            </a:r>
            <a:r>
              <a:rPr lang="it-IT" sz="2200" b="1" dirty="0">
                <a:solidFill>
                  <a:srgbClr val="FFC000"/>
                </a:solidFill>
              </a:rPr>
              <a:t> </a:t>
            </a:r>
            <a:r>
              <a:rPr lang="it-IT" sz="2200" b="1" dirty="0" err="1">
                <a:solidFill>
                  <a:srgbClr val="FFC000"/>
                </a:solidFill>
              </a:rPr>
              <a:t>trasplant</a:t>
            </a:r>
            <a:r>
              <a:rPr lang="it-IT" sz="2200" b="1" dirty="0">
                <a:solidFill>
                  <a:srgbClr val="FFC000"/>
                </a:solidFill>
              </a:rPr>
              <a:t> </a:t>
            </a:r>
            <a:r>
              <a:rPr lang="it-IT" sz="2200" b="1" dirty="0" err="1">
                <a:solidFill>
                  <a:srgbClr val="FFC000"/>
                </a:solidFill>
              </a:rPr>
              <a:t>patient</a:t>
            </a:r>
            <a:r>
              <a:rPr lang="it-IT" sz="2200" b="1" dirty="0">
                <a:solidFill>
                  <a:srgbClr val="FFC000"/>
                </a:solidFill>
              </a:rPr>
              <a:t>. </a:t>
            </a:r>
            <a:r>
              <a:rPr lang="it-IT" sz="2200" b="1" dirty="0" err="1">
                <a:solidFill>
                  <a:srgbClr val="FFC000"/>
                </a:solidFill>
              </a:rPr>
              <a:t>Two</a:t>
            </a:r>
            <a:r>
              <a:rPr lang="it-IT" sz="2200" b="1" dirty="0">
                <a:solidFill>
                  <a:srgbClr val="FFC000"/>
                </a:solidFill>
              </a:rPr>
              <a:t> case reports.</a:t>
            </a:r>
            <a:r>
              <a:rPr lang="it-IT" sz="2200" b="1" dirty="0"/>
              <a:t/>
            </a:r>
            <a:br>
              <a:rPr lang="it-IT" sz="2200" b="1" dirty="0"/>
            </a:br>
            <a:r>
              <a:rPr lang="it-IT" sz="2200" dirty="0"/>
              <a:t>[</a:t>
            </a:r>
            <a:r>
              <a:rPr lang="it-IT" sz="2200" dirty="0" err="1"/>
              <a:t>Article</a:t>
            </a:r>
            <a:r>
              <a:rPr lang="it-IT" sz="2200" dirty="0"/>
              <a:t> in English, Spanish]</a:t>
            </a:r>
            <a:br>
              <a:rPr lang="it-IT" sz="2200" dirty="0"/>
            </a:br>
            <a:r>
              <a:rPr lang="it-IT" sz="2200" dirty="0">
                <a:hlinkClick r:id="rId3"/>
              </a:rPr>
              <a:t>Fernández </a:t>
            </a:r>
            <a:r>
              <a:rPr lang="it-IT" sz="2200" dirty="0" err="1">
                <a:hlinkClick r:id="rId3"/>
              </a:rPr>
              <a:t>Prendes</a:t>
            </a:r>
            <a:r>
              <a:rPr lang="it-IT" sz="2200" dirty="0">
                <a:hlinkClick r:id="rId3"/>
              </a:rPr>
              <a:t> C</a:t>
            </a:r>
            <a:r>
              <a:rPr lang="it-IT" sz="2200" baseline="30000" dirty="0"/>
              <a:t>1</a:t>
            </a:r>
            <a:r>
              <a:rPr lang="it-IT" sz="2200" dirty="0"/>
              <a:t>, </a:t>
            </a:r>
            <a:r>
              <a:rPr lang="it-IT" sz="2200" dirty="0" err="1">
                <a:hlinkClick r:id="rId4"/>
              </a:rPr>
              <a:t>Zanabili</a:t>
            </a:r>
            <a:r>
              <a:rPr lang="it-IT" sz="2200" dirty="0">
                <a:hlinkClick r:id="rId4"/>
              </a:rPr>
              <a:t> Al-</a:t>
            </a:r>
            <a:r>
              <a:rPr lang="it-IT" sz="2200" dirty="0" err="1">
                <a:hlinkClick r:id="rId4"/>
              </a:rPr>
              <a:t>Sibbai</a:t>
            </a:r>
            <a:r>
              <a:rPr lang="it-IT" sz="2200" dirty="0">
                <a:hlinkClick r:id="rId4"/>
              </a:rPr>
              <a:t> AA</a:t>
            </a:r>
            <a:r>
              <a:rPr lang="it-IT" sz="2200" baseline="30000" dirty="0"/>
              <a:t>2</a:t>
            </a:r>
            <a:r>
              <a:rPr lang="it-IT" sz="2200" dirty="0"/>
              <a:t>, </a:t>
            </a:r>
            <a:r>
              <a:rPr lang="it-IT" sz="2200" dirty="0" err="1">
                <a:hlinkClick r:id="rId5"/>
              </a:rPr>
              <a:t>González</a:t>
            </a:r>
            <a:r>
              <a:rPr lang="it-IT" sz="2200" dirty="0">
                <a:hlinkClick r:id="rId5"/>
              </a:rPr>
              <a:t> Gay M</a:t>
            </a:r>
            <a:r>
              <a:rPr lang="it-IT" sz="2200" baseline="30000" dirty="0"/>
              <a:t>2</a:t>
            </a:r>
            <a:r>
              <a:rPr lang="it-IT" sz="2200" dirty="0"/>
              <a:t>, </a:t>
            </a:r>
            <a:r>
              <a:rPr lang="it-IT" sz="2200" dirty="0" err="1">
                <a:hlinkClick r:id="rId6"/>
              </a:rPr>
              <a:t>Carreño</a:t>
            </a:r>
            <a:r>
              <a:rPr lang="it-IT" sz="2200" dirty="0">
                <a:hlinkClick r:id="rId6"/>
              </a:rPr>
              <a:t> </a:t>
            </a:r>
            <a:r>
              <a:rPr lang="it-IT" sz="2200" dirty="0" err="1">
                <a:hlinkClick r:id="rId6"/>
              </a:rPr>
              <a:t>Morrondo</a:t>
            </a:r>
            <a:r>
              <a:rPr lang="it-IT" sz="2200" dirty="0">
                <a:hlinkClick r:id="rId6"/>
              </a:rPr>
              <a:t> JA</a:t>
            </a:r>
            <a:r>
              <a:rPr lang="it-IT" sz="2200" baseline="30000" dirty="0"/>
              <a:t>2</a:t>
            </a:r>
            <a:r>
              <a:rPr lang="it-IT" sz="2200" dirty="0"/>
              <a:t>, </a:t>
            </a:r>
            <a:r>
              <a:rPr lang="it-IT" sz="2200" dirty="0">
                <a:hlinkClick r:id="rId7"/>
              </a:rPr>
              <a:t>Alonso </a:t>
            </a:r>
            <a:r>
              <a:rPr lang="it-IT" sz="2200" dirty="0" err="1">
                <a:hlinkClick r:id="rId7"/>
              </a:rPr>
              <a:t>Pérez</a:t>
            </a:r>
            <a:r>
              <a:rPr lang="it-IT" sz="2200" dirty="0">
                <a:hlinkClick r:id="rId7"/>
              </a:rPr>
              <a:t> </a:t>
            </a:r>
            <a:r>
              <a:rPr lang="it-IT" sz="2200" dirty="0" smtClean="0"/>
              <a:t/>
            </a:r>
            <a:br>
              <a:rPr lang="it-IT" sz="2200" dirty="0" smtClean="0"/>
            </a:br>
            <a:endParaRPr lang="it-IT" dirty="0"/>
          </a:p>
        </p:txBody>
      </p:sp>
      <p:pic>
        <p:nvPicPr>
          <p:cNvPr id="4" name="Segnaposto contenuto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903260" y="2060812"/>
            <a:ext cx="4135271" cy="4116151"/>
          </a:xfrm>
        </p:spPr>
      </p:pic>
      <p:sp>
        <p:nvSpPr>
          <p:cNvPr id="5" name="CasellaDiTesto 4"/>
          <p:cNvSpPr txBox="1"/>
          <p:nvPr/>
        </p:nvSpPr>
        <p:spPr>
          <a:xfrm>
            <a:off x="62850" y="2811438"/>
            <a:ext cx="3631122" cy="923330"/>
          </a:xfrm>
          <a:prstGeom prst="rect">
            <a:avLst/>
          </a:prstGeom>
          <a:noFill/>
        </p:spPr>
        <p:txBody>
          <a:bodyPr wrap="none" rtlCol="0">
            <a:spAutoFit/>
          </a:bodyPr>
          <a:lstStyle/>
          <a:p>
            <a:r>
              <a:rPr lang="it-IT" dirty="0" smtClean="0">
                <a:solidFill>
                  <a:schemeClr val="bg1"/>
                </a:solidFill>
                <a:latin typeface="Comic Sans MS" panose="030F0702030302020204" pitchFamily="66" charset="0"/>
              </a:rPr>
              <a:t>ARTERIOGRAFIA SELETTIVA:</a:t>
            </a:r>
          </a:p>
          <a:p>
            <a:r>
              <a:rPr lang="it-IT" dirty="0" smtClean="0">
                <a:solidFill>
                  <a:schemeClr val="bg1"/>
                </a:solidFill>
                <a:latin typeface="Comic Sans MS" panose="030F0702030302020204" pitchFamily="66" charset="0"/>
              </a:rPr>
              <a:t>ANEURISMA 6 CM </a:t>
            </a:r>
          </a:p>
          <a:p>
            <a:r>
              <a:rPr lang="it-IT" dirty="0" smtClean="0">
                <a:solidFill>
                  <a:schemeClr val="bg1"/>
                </a:solidFill>
                <a:latin typeface="Comic Sans MS" panose="030F0702030302020204" pitchFamily="66" charset="0"/>
              </a:rPr>
              <a:t>ARTERIA BRACHIALE</a:t>
            </a:r>
            <a:endParaRPr lang="it-IT" dirty="0">
              <a:solidFill>
                <a:schemeClr val="bg1"/>
              </a:solidFill>
              <a:latin typeface="Comic Sans MS" panose="030F0702030302020204" pitchFamily="66" charset="0"/>
            </a:endParaRPr>
          </a:p>
        </p:txBody>
      </p:sp>
      <p:sp>
        <p:nvSpPr>
          <p:cNvPr id="6" name="CasellaDiTesto 5"/>
          <p:cNvSpPr txBox="1"/>
          <p:nvPr/>
        </p:nvSpPr>
        <p:spPr>
          <a:xfrm>
            <a:off x="8038531" y="3134603"/>
            <a:ext cx="2912977" cy="923330"/>
          </a:xfrm>
          <a:prstGeom prst="rect">
            <a:avLst/>
          </a:prstGeom>
          <a:noFill/>
        </p:spPr>
        <p:txBody>
          <a:bodyPr wrap="none" rtlCol="0">
            <a:spAutoFit/>
          </a:bodyPr>
          <a:lstStyle/>
          <a:p>
            <a:r>
              <a:rPr lang="it-IT" dirty="0" smtClean="0">
                <a:solidFill>
                  <a:schemeClr val="bg1"/>
                </a:solidFill>
                <a:latin typeface="Comic Sans MS" panose="030F0702030302020204" pitchFamily="66" charset="0"/>
              </a:rPr>
              <a:t>ANGIO TC:</a:t>
            </a:r>
          </a:p>
          <a:p>
            <a:r>
              <a:rPr lang="it-IT" dirty="0" smtClean="0">
                <a:solidFill>
                  <a:schemeClr val="bg1"/>
                </a:solidFill>
                <a:latin typeface="Comic Sans MS" panose="030F0702030302020204" pitchFamily="66" charset="0"/>
              </a:rPr>
              <a:t>ANEURISMA DI 4,5 CM </a:t>
            </a:r>
          </a:p>
          <a:p>
            <a:r>
              <a:rPr lang="it-IT" dirty="0" smtClean="0">
                <a:solidFill>
                  <a:schemeClr val="bg1"/>
                </a:solidFill>
                <a:latin typeface="Comic Sans MS" panose="030F0702030302020204" pitchFamily="66" charset="0"/>
              </a:rPr>
              <a:t>A. BRACHIALE</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63135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27797"/>
            <a:ext cx="10515600" cy="914400"/>
          </a:xfrm>
        </p:spPr>
        <p:txBody>
          <a:bodyPr>
            <a:normAutofit fontScale="90000"/>
          </a:bodyPr>
          <a:lstStyle/>
          <a:p>
            <a:r>
              <a:rPr lang="it-IT" sz="3600" dirty="0" smtClean="0">
                <a:solidFill>
                  <a:srgbClr val="FFC000"/>
                </a:solidFill>
                <a:latin typeface="Comic Sans MS" panose="030F0702030302020204" pitchFamily="66" charset="0"/>
              </a:rPr>
              <a:t>A.A. ILIACA: EVOLUTIVITA’ E STORIA CLINICA</a:t>
            </a:r>
            <a:endParaRPr lang="it-IT" sz="3600"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lstStyle/>
          <a:p>
            <a:r>
              <a:rPr lang="it-IT" dirty="0" smtClean="0">
                <a:solidFill>
                  <a:schemeClr val="bg1"/>
                </a:solidFill>
              </a:rPr>
              <a:t>LA VELOCITA’ DI ACCRESCIMENTO:   1 mm/anno se &lt;3 cm</a:t>
            </a:r>
          </a:p>
          <a:p>
            <a:pPr marL="0" indent="0">
              <a:buNone/>
            </a:pPr>
            <a:r>
              <a:rPr lang="it-IT" dirty="0">
                <a:solidFill>
                  <a:schemeClr val="bg1"/>
                </a:solidFill>
              </a:rPr>
              <a:t> </a:t>
            </a:r>
            <a:r>
              <a:rPr lang="it-IT" dirty="0" smtClean="0">
                <a:solidFill>
                  <a:schemeClr val="bg1"/>
                </a:solidFill>
              </a:rPr>
              <a:t>                                                                  2-3-mm/anno se &gt;3 cm.</a:t>
            </a:r>
          </a:p>
          <a:p>
            <a:pPr marL="0" indent="0">
              <a:buNone/>
            </a:pPr>
            <a:endParaRPr lang="it-IT" dirty="0">
              <a:solidFill>
                <a:schemeClr val="bg1"/>
              </a:solidFill>
            </a:endParaRPr>
          </a:p>
          <a:p>
            <a:r>
              <a:rPr lang="it-IT" dirty="0" smtClean="0">
                <a:solidFill>
                  <a:schemeClr val="bg1"/>
                </a:solidFill>
              </a:rPr>
              <a:t>SICVE: intervento di riparazione in elezione se &gt; 3,5 cm ( I A)</a:t>
            </a:r>
          </a:p>
          <a:p>
            <a:pPr marL="0" indent="0">
              <a:buNone/>
            </a:pPr>
            <a:endParaRPr lang="it-IT" dirty="0" smtClean="0">
              <a:solidFill>
                <a:schemeClr val="bg1"/>
              </a:solidFill>
            </a:endParaRPr>
          </a:p>
          <a:p>
            <a:pPr marL="0" indent="0">
              <a:buNone/>
            </a:pPr>
            <a:r>
              <a:rPr lang="it-IT" dirty="0" smtClean="0">
                <a:solidFill>
                  <a:schemeClr val="bg1"/>
                </a:solidFill>
              </a:rPr>
              <a:t>&gt;3&lt;3,5 CM FOLLOW-UP ANGIO –TC O ECOGRAFICO OGNI 6 MESI</a:t>
            </a:r>
            <a:endParaRPr lang="it-IT" dirty="0">
              <a:solidFill>
                <a:schemeClr val="bg1"/>
              </a:solidFill>
            </a:endParaRPr>
          </a:p>
        </p:txBody>
      </p:sp>
    </p:spTree>
    <p:extLst>
      <p:ext uri="{BB962C8B-B14F-4D97-AF65-F5344CB8AC3E}">
        <p14:creationId xmlns:p14="http://schemas.microsoft.com/office/powerpoint/2010/main" val="263265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007" y="0"/>
            <a:ext cx="10515600" cy="1325563"/>
          </a:xfrm>
        </p:spPr>
        <p:txBody>
          <a:bodyPr>
            <a:normAutofit/>
          </a:bodyPr>
          <a:lstStyle/>
          <a:p>
            <a:r>
              <a:rPr lang="it-IT" sz="4000" dirty="0" smtClean="0"/>
              <a:t>              </a:t>
            </a:r>
            <a:r>
              <a:rPr lang="it-IT" sz="3600" dirty="0" smtClean="0">
                <a:solidFill>
                  <a:srgbClr val="FFC000"/>
                </a:solidFill>
                <a:latin typeface="Comic Sans MS" panose="030F0702030302020204" pitchFamily="66" charset="0"/>
              </a:rPr>
              <a:t>Aneurismi delle Arterie periferiche: </a:t>
            </a:r>
            <a:br>
              <a:rPr lang="it-IT" sz="3600" dirty="0" smtClean="0">
                <a:solidFill>
                  <a:srgbClr val="FFC000"/>
                </a:solidFill>
                <a:latin typeface="Comic Sans MS" panose="030F0702030302020204" pitchFamily="66" charset="0"/>
              </a:rPr>
            </a:br>
            <a:r>
              <a:rPr lang="it-IT" sz="3600" dirty="0">
                <a:solidFill>
                  <a:srgbClr val="FFC000"/>
                </a:solidFill>
                <a:latin typeface="Comic Sans MS" panose="030F0702030302020204" pitchFamily="66" charset="0"/>
              </a:rPr>
              <a:t> </a:t>
            </a:r>
            <a:r>
              <a:rPr lang="it-IT" sz="3600" dirty="0" smtClean="0">
                <a:solidFill>
                  <a:srgbClr val="FFC000"/>
                </a:solidFill>
                <a:latin typeface="Comic Sans MS" panose="030F0702030302020204" pitchFamily="66" charset="0"/>
              </a:rPr>
              <a:t>                     le dimensioni del problema</a:t>
            </a:r>
            <a:endParaRPr lang="it-IT" sz="3600" b="1" dirty="0">
              <a:solidFill>
                <a:srgbClr val="FFC000"/>
              </a:solidFill>
              <a:latin typeface="Comic Sans MS" panose="030F0702030302020204" pitchFamily="66"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1171" y="1219841"/>
            <a:ext cx="8352430" cy="5365204"/>
          </a:xfrm>
        </p:spPr>
      </p:pic>
    </p:spTree>
    <p:extLst>
      <p:ext uri="{BB962C8B-B14F-4D97-AF65-F5344CB8AC3E}">
        <p14:creationId xmlns:p14="http://schemas.microsoft.com/office/powerpoint/2010/main" val="1569472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1042" y="4746057"/>
            <a:ext cx="10515600" cy="1325563"/>
          </a:xfrm>
        </p:spPr>
        <p:txBody>
          <a:bodyPr/>
          <a:lstStyle/>
          <a:p>
            <a:r>
              <a:rPr lang="it-IT" dirty="0" smtClean="0">
                <a:latin typeface="Comic Sans MS" panose="030F0702030302020204" pitchFamily="66" charset="0"/>
              </a:rPr>
              <a:t>          </a:t>
            </a:r>
            <a:r>
              <a:rPr lang="it-IT" sz="2800" b="1" dirty="0" smtClean="0">
                <a:solidFill>
                  <a:srgbClr val="FFC000"/>
                </a:solidFill>
                <a:latin typeface="Comic Sans MS" panose="030F0702030302020204" pitchFamily="66" charset="0"/>
              </a:rPr>
              <a:t>SANDGREN T. </a:t>
            </a:r>
            <a:r>
              <a:rPr lang="it-IT" sz="2800" b="1" dirty="0" smtClean="0">
                <a:solidFill>
                  <a:srgbClr val="FFC000"/>
                </a:solidFill>
                <a:latin typeface="Comic Sans MS" panose="030F0702030302020204" pitchFamily="66" charset="0"/>
              </a:rPr>
              <a:t>et. </a:t>
            </a:r>
            <a:r>
              <a:rPr lang="it-IT" sz="2800" b="1" dirty="0" err="1" smtClean="0">
                <a:solidFill>
                  <a:srgbClr val="FFC000"/>
                </a:solidFill>
                <a:latin typeface="Comic Sans MS" panose="030F0702030302020204" pitchFamily="66" charset="0"/>
              </a:rPr>
              <a:t>al</a:t>
            </a:r>
            <a:r>
              <a:rPr lang="it-IT" sz="3600" b="1" dirty="0" err="1" smtClean="0">
                <a:solidFill>
                  <a:srgbClr val="FFC000"/>
                </a:solidFill>
                <a:latin typeface="Comic Sans MS" panose="030F0702030302020204" pitchFamily="66" charset="0"/>
              </a:rPr>
              <a:t>.J</a:t>
            </a:r>
            <a:r>
              <a:rPr lang="it-IT" sz="3600" b="1" dirty="0" smtClean="0">
                <a:solidFill>
                  <a:srgbClr val="FFC000"/>
                </a:solidFill>
                <a:latin typeface="Comic Sans MS" panose="030F0702030302020204" pitchFamily="66" charset="0"/>
              </a:rPr>
              <a:t> </a:t>
            </a:r>
            <a:r>
              <a:rPr lang="it-IT" sz="3600" b="1" dirty="0" err="1" smtClean="0">
                <a:solidFill>
                  <a:srgbClr val="FFC000"/>
                </a:solidFill>
                <a:latin typeface="Comic Sans MS" panose="030F0702030302020204" pitchFamily="66" charset="0"/>
              </a:rPr>
              <a:t>Vasc</a:t>
            </a:r>
            <a:r>
              <a:rPr lang="it-IT" sz="3600" b="1" dirty="0" smtClean="0">
                <a:solidFill>
                  <a:srgbClr val="FFC000"/>
                </a:solidFill>
                <a:latin typeface="Comic Sans MS" panose="030F0702030302020204" pitchFamily="66" charset="0"/>
              </a:rPr>
              <a:t> Surg.2001</a:t>
            </a:r>
            <a:endParaRPr lang="it-IT" sz="3200" b="1"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838200" y="1500188"/>
            <a:ext cx="10515600" cy="4351338"/>
          </a:xfrm>
        </p:spPr>
        <p:txBody>
          <a:bodyPr>
            <a:normAutofit/>
          </a:bodyPr>
          <a:lstStyle/>
          <a:p>
            <a:r>
              <a:rPr lang="it-IT" sz="2400" dirty="0" smtClean="0">
                <a:solidFill>
                  <a:schemeClr val="bg1"/>
                </a:solidFill>
                <a:latin typeface="Comic Sans MS" panose="030F0702030302020204" pitchFamily="66" charset="0"/>
              </a:rPr>
              <a:t>IL 49 % DEGLI ANEURISMI PERIFERICI SI ASSOCIA AD AOP</a:t>
            </a:r>
          </a:p>
          <a:p>
            <a:endParaRPr lang="it-IT" sz="2400" dirty="0">
              <a:solidFill>
                <a:schemeClr val="bg1"/>
              </a:solidFill>
              <a:latin typeface="Comic Sans MS" panose="030F0702030302020204" pitchFamily="66" charset="0"/>
            </a:endParaRPr>
          </a:p>
          <a:p>
            <a:r>
              <a:rPr lang="it-IT" sz="2400" dirty="0" smtClean="0">
                <a:solidFill>
                  <a:schemeClr val="bg1"/>
                </a:solidFill>
                <a:latin typeface="Comic Sans MS" panose="030F0702030302020204" pitchFamily="66" charset="0"/>
              </a:rPr>
              <a:t>IL 7 % DEGLI </a:t>
            </a:r>
            <a:r>
              <a:rPr lang="it-IT" sz="2400" dirty="0" smtClean="0">
                <a:solidFill>
                  <a:schemeClr val="bg1"/>
                </a:solidFill>
                <a:latin typeface="Comic Sans MS" panose="030F0702030302020204" pitchFamily="66" charset="0"/>
              </a:rPr>
              <a:t>ANEURISMI </a:t>
            </a:r>
            <a:r>
              <a:rPr lang="it-IT" sz="2400" dirty="0" smtClean="0">
                <a:solidFill>
                  <a:schemeClr val="bg1"/>
                </a:solidFill>
                <a:latin typeface="Comic Sans MS" panose="030F0702030302020204" pitchFamily="66" charset="0"/>
              </a:rPr>
              <a:t>ADDOMINALE SI ASSOCIA AD AOP</a:t>
            </a:r>
            <a:endParaRPr lang="it-IT"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359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latin typeface="Comic Sans MS" panose="030F0702030302020204" pitchFamily="66" charset="0"/>
              </a:rPr>
              <a:t>ANEURISMA A. ILIACA: </a:t>
            </a:r>
          </a:p>
        </p:txBody>
      </p:sp>
      <p:sp>
        <p:nvSpPr>
          <p:cNvPr id="3" name="Segnaposto contenuto 2"/>
          <p:cNvSpPr>
            <a:spLocks noGrp="1"/>
          </p:cNvSpPr>
          <p:nvPr>
            <p:ph idx="1"/>
          </p:nvPr>
        </p:nvSpPr>
        <p:spPr>
          <a:xfrm>
            <a:off x="0" y="2767321"/>
            <a:ext cx="10515600" cy="4351338"/>
          </a:xfrm>
        </p:spPr>
        <p:txBody>
          <a:bodyPr/>
          <a:lstStyle/>
          <a:p>
            <a:r>
              <a:rPr lang="it-IT" dirty="0" smtClean="0">
                <a:solidFill>
                  <a:schemeClr val="bg1"/>
                </a:solidFill>
                <a:latin typeface="Comic Sans MS" panose="030F0702030302020204" pitchFamily="66" charset="0"/>
              </a:rPr>
              <a:t>7%  DEGLI ANEURISMI ADDOMINALI</a:t>
            </a:r>
          </a:p>
          <a:p>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90% A. ILIACA COMUNE </a:t>
            </a:r>
          </a:p>
          <a:p>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10 % A. ILIACA INTERNA ED ESTERNA</a:t>
            </a:r>
          </a:p>
          <a:p>
            <a:endParaRPr lang="it-IT" dirty="0">
              <a:solidFill>
                <a:schemeClr val="bg1"/>
              </a:solidFill>
              <a:latin typeface="Comic Sans MS" panose="030F0702030302020204" pitchFamily="66" charset="0"/>
            </a:endParaRPr>
          </a:p>
          <a:p>
            <a:pPr marL="0" indent="0">
              <a:buNone/>
            </a:pPr>
            <a:endParaRPr lang="it-IT" dirty="0" smtClean="0">
              <a:solidFill>
                <a:schemeClr val="bg1"/>
              </a:solidFill>
            </a:endParaRPr>
          </a:p>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099" y="472814"/>
            <a:ext cx="2866030" cy="3075603"/>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9100" y="3548417"/>
            <a:ext cx="2866030" cy="2520857"/>
          </a:xfrm>
          <a:prstGeom prst="rect">
            <a:avLst/>
          </a:prstGeom>
        </p:spPr>
      </p:pic>
      <p:sp>
        <p:nvSpPr>
          <p:cNvPr id="4" name="CasellaDiTesto 3"/>
          <p:cNvSpPr txBox="1"/>
          <p:nvPr/>
        </p:nvSpPr>
        <p:spPr>
          <a:xfrm>
            <a:off x="1386898" y="1582673"/>
            <a:ext cx="3870902" cy="646331"/>
          </a:xfrm>
          <a:prstGeom prst="rect">
            <a:avLst/>
          </a:prstGeom>
          <a:noFill/>
        </p:spPr>
        <p:txBody>
          <a:bodyPr wrap="square" rtlCol="0">
            <a:spAutoFit/>
          </a:bodyPr>
          <a:lstStyle/>
          <a:p>
            <a:r>
              <a:rPr lang="it-IT" b="1" dirty="0" smtClean="0">
                <a:solidFill>
                  <a:srgbClr val="FFC000"/>
                </a:solidFill>
                <a:latin typeface="Comic Sans MS" panose="030F0702030302020204" pitchFamily="66" charset="0"/>
              </a:rPr>
              <a:t>ECTASIA : &gt;10 &lt;15 MM</a:t>
            </a:r>
          </a:p>
          <a:p>
            <a:r>
              <a:rPr lang="it-IT" b="1" dirty="0" smtClean="0">
                <a:solidFill>
                  <a:srgbClr val="FFC000"/>
                </a:solidFill>
                <a:latin typeface="Comic Sans MS" panose="030F0702030302020204" pitchFamily="66" charset="0"/>
              </a:rPr>
              <a:t>ANEURISMA &gt; 15 </a:t>
            </a:r>
            <a:r>
              <a:rPr lang="it-IT" b="1" dirty="0">
                <a:solidFill>
                  <a:srgbClr val="FFC000"/>
                </a:solidFill>
                <a:latin typeface="Comic Sans MS" panose="030F0702030302020204" pitchFamily="66" charset="0"/>
              </a:rPr>
              <a:t>M</a:t>
            </a:r>
            <a:r>
              <a:rPr lang="it-IT" b="1" dirty="0" smtClean="0">
                <a:solidFill>
                  <a:srgbClr val="FFC000"/>
                </a:solidFill>
                <a:latin typeface="Comic Sans MS" panose="030F0702030302020204" pitchFamily="66" charset="0"/>
              </a:rPr>
              <a:t>M</a:t>
            </a:r>
            <a:endParaRPr lang="it-IT" b="1"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4084446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 </a:t>
            </a:r>
            <a:r>
              <a:rPr lang="it-IT" sz="3200" dirty="0" smtClean="0">
                <a:solidFill>
                  <a:srgbClr val="FFC000"/>
                </a:solidFill>
                <a:latin typeface="Comic Sans MS" panose="030F0702030302020204" pitchFamily="66" charset="0"/>
              </a:rPr>
              <a:t>ESISTE UNA COESISTENZA CON L’ A.A.ADDOMINALE</a:t>
            </a:r>
            <a:br>
              <a:rPr lang="it-IT" sz="3200" dirty="0" smtClean="0">
                <a:solidFill>
                  <a:srgbClr val="FFC000"/>
                </a:solidFill>
                <a:latin typeface="Comic Sans MS" panose="030F0702030302020204" pitchFamily="66" charset="0"/>
              </a:rPr>
            </a:br>
            <a:r>
              <a:rPr lang="it-IT" sz="3200" dirty="0">
                <a:solidFill>
                  <a:srgbClr val="FFC000"/>
                </a:solidFill>
                <a:latin typeface="Comic Sans MS" panose="030F0702030302020204" pitchFamily="66" charset="0"/>
              </a:rPr>
              <a:t/>
            </a:r>
            <a:br>
              <a:rPr lang="it-IT" sz="3200" dirty="0">
                <a:solidFill>
                  <a:srgbClr val="FFC000"/>
                </a:solidFill>
                <a:latin typeface="Comic Sans MS" panose="030F0702030302020204" pitchFamily="66" charset="0"/>
              </a:rPr>
            </a:br>
            <a:r>
              <a:rPr lang="it-IT" sz="3200" dirty="0" smtClean="0">
                <a:solidFill>
                  <a:srgbClr val="FFC000"/>
                </a:solidFill>
                <a:latin typeface="Comic Sans MS" panose="030F0702030302020204" pitchFamily="66" charset="0"/>
              </a:rPr>
              <a:t> World J. Radiol.2016 March 28;8(3):275-280</a:t>
            </a:r>
            <a:endParaRPr lang="it-IT" sz="3200" dirty="0">
              <a:solidFill>
                <a:srgbClr val="FFC000"/>
              </a:solidFill>
              <a:latin typeface="Comic Sans MS" panose="030F0702030302020204" pitchFamily="66" charset="0"/>
            </a:endParaRPr>
          </a:p>
        </p:txBody>
      </p:sp>
      <p:sp>
        <p:nvSpPr>
          <p:cNvPr id="3" name="Segnaposto contenuto 2"/>
          <p:cNvSpPr>
            <a:spLocks noGrp="1"/>
          </p:cNvSpPr>
          <p:nvPr>
            <p:ph idx="1"/>
          </p:nvPr>
        </p:nvSpPr>
        <p:spPr>
          <a:xfrm>
            <a:off x="838200" y="2506662"/>
            <a:ext cx="10515600" cy="4351338"/>
          </a:xfrm>
        </p:spPr>
        <p:txBody>
          <a:bodyPr/>
          <a:lstStyle/>
          <a:p>
            <a:pPr marL="0" indent="0" algn="ctr">
              <a:buNone/>
            </a:pPr>
            <a:r>
              <a:rPr lang="it-IT" dirty="0" smtClean="0">
                <a:solidFill>
                  <a:schemeClr val="bg1"/>
                </a:solidFill>
                <a:latin typeface="Comic Sans MS" panose="030F0702030302020204" pitchFamily="66" charset="0"/>
              </a:rPr>
              <a:t>IL 20-40% DEI PAZIENTI CON AAA </a:t>
            </a:r>
          </a:p>
          <a:p>
            <a:pPr marL="0" indent="0" algn="ctr">
              <a:buNone/>
            </a:pPr>
            <a:endParaRPr lang="it-IT" dirty="0">
              <a:solidFill>
                <a:schemeClr val="bg1"/>
              </a:solidFill>
              <a:latin typeface="Comic Sans MS" panose="030F0702030302020204" pitchFamily="66" charset="0"/>
            </a:endParaRPr>
          </a:p>
          <a:p>
            <a:pPr marL="0" indent="0" algn="ctr">
              <a:buNone/>
            </a:pPr>
            <a:r>
              <a:rPr lang="it-IT" dirty="0" smtClean="0">
                <a:solidFill>
                  <a:schemeClr val="bg1"/>
                </a:solidFill>
                <a:latin typeface="Comic Sans MS" panose="030F0702030302020204" pitchFamily="66" charset="0"/>
              </a:rPr>
              <a:t>POSSONO AVERE UN A. ILIACO UNILATERALE </a:t>
            </a:r>
            <a:r>
              <a:rPr lang="it-IT" dirty="0">
                <a:solidFill>
                  <a:schemeClr val="bg1"/>
                </a:solidFill>
                <a:latin typeface="Comic Sans MS" panose="030F0702030302020204" pitchFamily="66" charset="0"/>
              </a:rPr>
              <a:t>O</a:t>
            </a:r>
            <a:r>
              <a:rPr lang="it-IT" dirty="0" smtClean="0">
                <a:solidFill>
                  <a:schemeClr val="bg1"/>
                </a:solidFill>
                <a:latin typeface="Comic Sans MS" panose="030F0702030302020204" pitchFamily="66" charset="0"/>
              </a:rPr>
              <a:t> BILATERALE</a:t>
            </a:r>
            <a:endParaRPr lang="it-IT"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3613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FFC000"/>
                </a:solidFill>
                <a:latin typeface="Comic Sans MS" panose="030F0702030302020204" pitchFamily="66" charset="0"/>
              </a:rPr>
              <a:t>ANEURISMA A. ILIACA : QUADRO CLINICO</a:t>
            </a:r>
            <a:endParaRPr lang="it-IT" sz="3600" dirty="0">
              <a:solidFill>
                <a:srgbClr val="FFC000"/>
              </a:solidFill>
              <a:latin typeface="Comic Sans MS" panose="030F0702030302020204" pitchFamily="66" charset="0"/>
            </a:endParaRPr>
          </a:p>
        </p:txBody>
      </p:sp>
      <p:sp>
        <p:nvSpPr>
          <p:cNvPr id="3" name="Segnaposto contenuto 2"/>
          <p:cNvSpPr>
            <a:spLocks noGrp="1"/>
          </p:cNvSpPr>
          <p:nvPr>
            <p:ph idx="1"/>
          </p:nvPr>
        </p:nvSpPr>
        <p:spPr/>
        <p:txBody>
          <a:bodyPr>
            <a:normAutofit fontScale="85000" lnSpcReduction="20000"/>
          </a:bodyPr>
          <a:lstStyle/>
          <a:p>
            <a:pPr marL="0" indent="0">
              <a:buNone/>
            </a:pPr>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EZIOLOGIA DEGENERATIVO ATEROSCLEROTICA</a:t>
            </a:r>
          </a:p>
          <a:p>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ASINTOMATICI 70%</a:t>
            </a:r>
          </a:p>
          <a:p>
            <a:pPr marL="0" indent="0">
              <a:buNone/>
            </a:pPr>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EMBOLIZZAZIONE DISTALE</a:t>
            </a:r>
          </a:p>
          <a:p>
            <a:pPr marL="0" indent="0">
              <a:buNone/>
            </a:pPr>
            <a:endParaRPr lang="it-IT" dirty="0" smtClean="0">
              <a:solidFill>
                <a:schemeClr val="bg1"/>
              </a:solidFill>
              <a:latin typeface="Comic Sans MS" panose="030F0702030302020204" pitchFamily="66" charset="0"/>
            </a:endParaRPr>
          </a:p>
          <a:p>
            <a:r>
              <a:rPr lang="it-IT" dirty="0">
                <a:solidFill>
                  <a:schemeClr val="bg1"/>
                </a:solidFill>
                <a:latin typeface="Comic Sans MS" panose="030F0702030302020204" pitchFamily="66" charset="0"/>
              </a:rPr>
              <a:t>EVOLUTIVITA’ VERSO ROTURA 50-70</a:t>
            </a:r>
            <a:r>
              <a:rPr lang="it-IT" dirty="0" smtClean="0">
                <a:solidFill>
                  <a:schemeClr val="bg1"/>
                </a:solidFill>
                <a:latin typeface="Comic Sans MS" panose="030F0702030302020204" pitchFamily="66" charset="0"/>
              </a:rPr>
              <a:t>% ( 2-3/MM SE &gt; 3 CM)</a:t>
            </a:r>
            <a:endParaRPr lang="it-IT" dirty="0">
              <a:solidFill>
                <a:schemeClr val="bg1"/>
              </a:solidFill>
              <a:latin typeface="Comic Sans MS" panose="030F0702030302020204" pitchFamily="66" charset="0"/>
            </a:endParaRPr>
          </a:p>
          <a:p>
            <a:pPr marL="0" indent="0">
              <a:buNone/>
            </a:pPr>
            <a:endParaRPr lang="it-IT" dirty="0">
              <a:solidFill>
                <a:schemeClr val="bg1"/>
              </a:solidFill>
              <a:latin typeface="Comic Sans MS" panose="030F0702030302020204" pitchFamily="66" charset="0"/>
            </a:endParaRPr>
          </a:p>
          <a:p>
            <a:r>
              <a:rPr lang="it-IT" dirty="0" smtClean="0">
                <a:solidFill>
                  <a:schemeClr val="bg1"/>
                </a:solidFill>
                <a:latin typeface="Comic Sans MS" panose="030F0702030302020204" pitchFamily="66" charset="0"/>
              </a:rPr>
              <a:t>25-30% SINTOMI ASPECIFICI</a:t>
            </a:r>
          </a:p>
          <a:p>
            <a:pPr marL="0" indent="0">
              <a:buNone/>
            </a:pPr>
            <a:r>
              <a:rPr lang="it-IT" dirty="0" smtClean="0">
                <a:solidFill>
                  <a:schemeClr val="bg1"/>
                </a:solidFill>
                <a:latin typeface="Comic Sans MS" panose="030F0702030302020204" pitchFamily="66" charset="0"/>
              </a:rPr>
              <a:t>                                      -</a:t>
            </a:r>
            <a:r>
              <a:rPr lang="it-IT" sz="1500" dirty="0" smtClean="0">
                <a:solidFill>
                  <a:schemeClr val="bg1"/>
                </a:solidFill>
                <a:latin typeface="Comic Sans MS" panose="030F0702030302020204" pitchFamily="66" charset="0"/>
              </a:rPr>
              <a:t>DISURIA ,POLLACHIURIA, TENESMO, STIPSI, DOLORE LOMBARE.</a:t>
            </a:r>
          </a:p>
          <a:p>
            <a:endParaRPr lang="it-IT" dirty="0">
              <a:solidFill>
                <a:schemeClr val="bg1"/>
              </a:solidFill>
            </a:endParaRPr>
          </a:p>
          <a:p>
            <a:endParaRPr lang="it-IT"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390668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9011</TotalTime>
  <Words>2013</Words>
  <Application>Microsoft Office PowerPoint</Application>
  <PresentationFormat>Widescreen</PresentationFormat>
  <Paragraphs>381</Paragraphs>
  <Slides>47</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47</vt:i4>
      </vt:variant>
    </vt:vector>
  </HeadingPairs>
  <TitlesOfParts>
    <vt:vector size="52" baseType="lpstr">
      <vt:lpstr>Arial</vt:lpstr>
      <vt:lpstr>Calibri</vt:lpstr>
      <vt:lpstr>Calibri Light</vt:lpstr>
      <vt:lpstr>Comic Sans MS</vt:lpstr>
      <vt:lpstr>Tema di Office</vt:lpstr>
      <vt:lpstr>  XXVIII CONGRESSO NAZIONALE ANCE    4-7 OTTOBRE - TAORMINA </vt:lpstr>
      <vt:lpstr>    ANEURISMI EXTRAORTICI </vt:lpstr>
      <vt:lpstr>             ANEURISMI: EZIOLOGIA</vt:lpstr>
      <vt:lpstr>PATOLOGIA ANEURISMATICA: IMAGING INTEGRATO</vt:lpstr>
      <vt:lpstr>              Aneurismi delle Arterie periferiche:                        le dimensioni del problema</vt:lpstr>
      <vt:lpstr>          SANDGREN T. et. al.J Vasc Surg.2001</vt:lpstr>
      <vt:lpstr>ANEURISMA A. ILIACA: </vt:lpstr>
      <vt:lpstr> ESISTE UNA COESISTENZA CON L’ A.A.ADDOMINALE   World J. Radiol.2016 March 28;8(3):275-280</vt:lpstr>
      <vt:lpstr>ANEURISMA A. ILIACA : QUADRO CLINICO</vt:lpstr>
      <vt:lpstr>UN CASO DI A.A.ILIACA NON PROPRIO ISOLATO!</vt:lpstr>
      <vt:lpstr>TRATTAMENTO ENDOVASCOLARE  DI ANEURISMA DELL’ A. ILIACA INTERNA ATTRAVERSO EMBOLIZZAZIONE CON FILI DI PLATINO</vt:lpstr>
      <vt:lpstr>ANEURISMA A. FEMORALE</vt:lpstr>
      <vt:lpstr>A. A. FEMORALE : QUADRO CLINICO</vt:lpstr>
      <vt:lpstr>                                                                               ANEURISMA DELL’ A.  F. 58 ANNI                                                                  FEMORALE COMUNE                      FUMATRICE                                                                DIAMETRO MAX 23 MM    IPERTESA                                                        </vt:lpstr>
      <vt:lpstr>QUANDO INTERVENIRE? RACCOMANDAZIONI SICVE:</vt:lpstr>
      <vt:lpstr>A.A.FEMORALE: TRATTAMENTO</vt:lpstr>
      <vt:lpstr>Presentazione standard di PowerPoint</vt:lpstr>
      <vt:lpstr>ANEURISMA A. POPLITEA                 DIAMETRO &gt;1,5 CM                               V.N. 0,9 CM+/- 0,2    </vt:lpstr>
      <vt:lpstr>A. A. POPLITEA: QUADRO CLINICO</vt:lpstr>
      <vt:lpstr>Modelling the growth of popliteal artery aneurysms. Shiwani H1,2, Baxter P3, Taylor E1, Bailey MA2,3, Scott DJA2,3. Br J.Surg.2018 Aug. 23</vt:lpstr>
      <vt:lpstr>QUANDO SI TRATTA CHIRURGICAMENTE? Linee guida SICVE 2016</vt:lpstr>
      <vt:lpstr>QUALI SONO LE CARATTERISTICHE CHE DEFINISCONO A   RISCHIO TROMBOEMBOLICO L’ A.A.POPLITEA &lt;2 CM?</vt:lpstr>
      <vt:lpstr>NO CORRELAZIONE TRA DIMENSIONI E RISCHIO TROMBOEMBOLICO:  ANEURISMA A.POPLITEA SX DI CIRCA 15 MM, COMPLETAMENTE TROMBIZZATO!</vt:lpstr>
      <vt:lpstr>A.A. POPLITEA?....QUALE TRATTAMENTO</vt:lpstr>
      <vt:lpstr>TRATTAMENTO ENDOVASCOLARE A.A.POPLITEA</vt:lpstr>
      <vt:lpstr>Popliteal artery aneurysms. Factors associated with thromboembolism and graft failure. Martelli E1, Ippoliti A, Ventoruzzo G, De Vivo G, Ascoli Marchetti A, Pistolese GR. Int.Angiol.2004 Mar; 23 (1): 54-65. </vt:lpstr>
      <vt:lpstr>ANEURISMA DEL DISTRETTO CAROTIDEO  </vt:lpstr>
      <vt:lpstr>A.ARTO SUPERIORE</vt:lpstr>
      <vt:lpstr>                 ANEURISMI VISCERALI</vt:lpstr>
      <vt:lpstr>ANEURISMI VISCERALI: EZIOLOGIA:</vt:lpstr>
      <vt:lpstr>                ANEURISMI VISCERALI:</vt:lpstr>
      <vt:lpstr>A.A VISCERALI: PRESENTAZIONE CLINICA</vt:lpstr>
      <vt:lpstr>                ANEURISMA A. SPLENICA</vt:lpstr>
      <vt:lpstr>Ruptured splenic artery aneurysm detected by emergency ultrasound:  a case report ( Crit Ultrasound J. 2015 Dec; 7(1):26) </vt:lpstr>
      <vt:lpstr>Mass Image in Stomach: A case of Splenic Artery Aneurysm (Chin Med J.Engl.2018- Jul 5)  </vt:lpstr>
      <vt:lpstr>A.A EPATICA:</vt:lpstr>
      <vt:lpstr>                  ANEURISMA A. RENALE</vt:lpstr>
      <vt:lpstr>PER NON ARRIVARE ……</vt:lpstr>
      <vt:lpstr>QUADRO ANGIOGRAFICO SUGGESTIVO DI PAN: IMMAGINE DELL’ A.RENALE A « CORONA DI ROSARIO»</vt:lpstr>
      <vt:lpstr>COME DECIDERE SE E COME TRATTARE A.VISCERALE?</vt:lpstr>
      <vt:lpstr>QUALI SUGGERIMENTI DALLE EVIDENZE PER IL TIMING DEL TRATTAMENTO? </vt:lpstr>
      <vt:lpstr>A.A. VISCERALI: TRATTAMENTO</vt:lpstr>
      <vt:lpstr>        TAKE HOME MESSAGE</vt:lpstr>
      <vt:lpstr>TAKE HOME MESSAGE</vt:lpstr>
      <vt:lpstr>  GRAZIE PER L’ ATTENZIONE</vt:lpstr>
      <vt:lpstr>   Nefrology:2017 Jan - Feb;37(1):96-98. doi: 10.1016/j.nefro.2016.09.009. Epub 2016 Nov 2. True brachial artery aneurism following vascular access for haemodialysis in renal trasplant patient. Two case reports. [Article in English, Spanish] Fernández Prendes C1, Zanabili Al-Sibbai AA2, González Gay M2, Carreño Morrondo JA2, Alonso Pérez  </vt:lpstr>
      <vt:lpstr>A.A. ILIACA: EVOLUTIVITA’ E STORIA CLINICA</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PATOLOGIA ANEURISMA TICA EXTRAAORTICA.</dc:title>
  <dc:creator>HP</dc:creator>
  <cp:lastModifiedBy>HP</cp:lastModifiedBy>
  <cp:revision>420</cp:revision>
  <dcterms:created xsi:type="dcterms:W3CDTF">2018-08-01T19:41:13Z</dcterms:created>
  <dcterms:modified xsi:type="dcterms:W3CDTF">2018-10-04T04:29:19Z</dcterms:modified>
</cp:coreProperties>
</file>