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6" r:id="rId1"/>
    <p:sldMasterId id="2147483888" r:id="rId2"/>
  </p:sldMasterIdLst>
  <p:notesMasterIdLst>
    <p:notesMasterId r:id="rId46"/>
  </p:notesMasterIdLst>
  <p:handoutMasterIdLst>
    <p:handoutMasterId r:id="rId47"/>
  </p:handoutMasterIdLst>
  <p:sldIdLst>
    <p:sldId id="508" r:id="rId3"/>
    <p:sldId id="643" r:id="rId4"/>
    <p:sldId id="696" r:id="rId5"/>
    <p:sldId id="704" r:id="rId6"/>
    <p:sldId id="644" r:id="rId7"/>
    <p:sldId id="655" r:id="rId8"/>
    <p:sldId id="658" r:id="rId9"/>
    <p:sldId id="660" r:id="rId10"/>
    <p:sldId id="698" r:id="rId11"/>
    <p:sldId id="659" r:id="rId12"/>
    <p:sldId id="705" r:id="rId13"/>
    <p:sldId id="716" r:id="rId14"/>
    <p:sldId id="717" r:id="rId15"/>
    <p:sldId id="718" r:id="rId16"/>
    <p:sldId id="709" r:id="rId17"/>
    <p:sldId id="710" r:id="rId18"/>
    <p:sldId id="711" r:id="rId19"/>
    <p:sldId id="656" r:id="rId20"/>
    <p:sldId id="676" r:id="rId21"/>
    <p:sldId id="697" r:id="rId22"/>
    <p:sldId id="657" r:id="rId23"/>
    <p:sldId id="681" r:id="rId24"/>
    <p:sldId id="682" r:id="rId25"/>
    <p:sldId id="680" r:id="rId26"/>
    <p:sldId id="683" r:id="rId27"/>
    <p:sldId id="645" r:id="rId28"/>
    <p:sldId id="674" r:id="rId29"/>
    <p:sldId id="685" r:id="rId30"/>
    <p:sldId id="684" r:id="rId31"/>
    <p:sldId id="686" r:id="rId32"/>
    <p:sldId id="677" r:id="rId33"/>
    <p:sldId id="695" r:id="rId34"/>
    <p:sldId id="708" r:id="rId35"/>
    <p:sldId id="703" r:id="rId36"/>
    <p:sldId id="712" r:id="rId37"/>
    <p:sldId id="701" r:id="rId38"/>
    <p:sldId id="673" r:id="rId39"/>
    <p:sldId id="713" r:id="rId40"/>
    <p:sldId id="714" r:id="rId41"/>
    <p:sldId id="715" r:id="rId42"/>
    <p:sldId id="687" r:id="rId43"/>
    <p:sldId id="688" r:id="rId44"/>
    <p:sldId id="689" r:id="rId45"/>
  </p:sldIdLst>
  <p:sldSz cx="9144000" cy="5143500" type="screen16x9"/>
  <p:notesSz cx="6858000" cy="9775825"/>
  <p:defaultTextStyle>
    <a:defPPr>
      <a:defRPr lang="it-IT"/>
    </a:defPPr>
    <a:lvl1pPr algn="l" rtl="0" eaLnBrk="0" fontAlgn="base" hangingPunct="0">
      <a:spcBef>
        <a:spcPct val="0"/>
      </a:spcBef>
      <a:spcAft>
        <a:spcPct val="0"/>
      </a:spcAft>
      <a:defRPr sz="44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4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4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4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4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4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4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4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44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976">
          <p15:clr>
            <a:srgbClr val="A4A3A4"/>
          </p15:clr>
        </p15:guide>
      </p15:sldGuideLst>
    </p:ext>
    <p:ext uri="{2D200454-40CA-4A62-9FC3-DE9A4176ACB9}">
      <p15:notesGuideLst xmlns:p15="http://schemas.microsoft.com/office/powerpoint/2012/main">
        <p15:guide id="1" orient="horz" pos="307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80"/>
    <a:srgbClr val="D23C00"/>
    <a:srgbClr val="FA8A4F"/>
    <a:srgbClr val="D5DC96"/>
    <a:srgbClr val="D6DD54"/>
    <a:srgbClr val="ECEC00"/>
    <a:srgbClr val="F8FF60"/>
    <a:srgbClr val="FFEF8B"/>
    <a:srgbClr val="FF5F3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20"/>
    <p:restoredTop sz="95008"/>
  </p:normalViewPr>
  <p:slideViewPr>
    <p:cSldViewPr>
      <p:cViewPr>
        <p:scale>
          <a:sx n="171" d="100"/>
          <a:sy n="171" d="100"/>
        </p:scale>
        <p:origin x="304" y="-952"/>
      </p:cViewPr>
      <p:guideLst>
        <p:guide orient="horz" pos="1620"/>
        <p:guide pos="2976"/>
      </p:guideLst>
    </p:cSldViewPr>
  </p:slideViewPr>
  <p:outlineViewPr>
    <p:cViewPr>
      <p:scale>
        <a:sx n="33" d="100"/>
        <a:sy n="33" d="100"/>
      </p:scale>
      <p:origin x="0" y="-42760"/>
    </p:cViewPr>
    <p:sldLst>
      <p:sld r:id="rId1" collapse="1"/>
      <p:sld r:id="rId2" collapse="1"/>
    </p:sldLst>
  </p:outlineViewPr>
  <p:notesTextViewPr>
    <p:cViewPr>
      <p:scale>
        <a:sx n="100" d="100"/>
        <a:sy n="100" d="100"/>
      </p:scale>
      <p:origin x="0" y="0"/>
    </p:cViewPr>
  </p:notesTextViewPr>
  <p:sorterViewPr>
    <p:cViewPr>
      <p:scale>
        <a:sx n="200" d="100"/>
        <a:sy n="200" d="100"/>
      </p:scale>
      <p:origin x="0" y="1192"/>
    </p:cViewPr>
  </p:sorterViewPr>
  <p:notesViewPr>
    <p:cSldViewPr>
      <p:cViewPr>
        <p:scale>
          <a:sx n="50" d="100"/>
          <a:sy n="50" d="100"/>
        </p:scale>
        <p:origin x="-1272" y="222"/>
      </p:cViewPr>
      <p:guideLst>
        <p:guide orient="horz" pos="3079"/>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adedduc:Desktop:CTX%2024h%20vs%201w:dati%20strain%20Anonim..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 e delta'!$AC$46</c:f>
              <c:strCache>
                <c:ptCount val="1"/>
                <c:pt idx="0">
                  <c:v>24 H</c:v>
                </c:pt>
              </c:strCache>
            </c:strRef>
          </c:tx>
          <c:invertIfNegative val="0"/>
          <c:dPt>
            <c:idx val="5"/>
            <c:invertIfNegative val="0"/>
            <c:bubble3D val="0"/>
            <c:spPr>
              <a:solidFill>
                <a:schemeClr val="accent3">
                  <a:lumMod val="60000"/>
                  <a:lumOff val="40000"/>
                </a:schemeClr>
              </a:solidFill>
            </c:spPr>
          </c:dPt>
          <c:cat>
            <c:strRef>
              <c:f>'% e delta'!$AD$45:$AI$45</c:f>
              <c:strCache>
                <c:ptCount val="6"/>
                <c:pt idx="0">
                  <c:v>100 mg/m2</c:v>
                </c:pt>
                <c:pt idx="1">
                  <c:v>200 mg/m2</c:v>
                </c:pt>
                <c:pt idx="2">
                  <c:v>300 mg/m2</c:v>
                </c:pt>
                <c:pt idx="3">
                  <c:v>400 mg/m2</c:v>
                </c:pt>
                <c:pt idx="5">
                  <c:v>FU 18 M</c:v>
                </c:pt>
              </c:strCache>
            </c:strRef>
          </c:cat>
          <c:val>
            <c:numRef>
              <c:f>'% e delta'!$AD$46:$AI$46</c:f>
              <c:numCache>
                <c:formatCode>General</c:formatCode>
                <c:ptCount val="6"/>
                <c:pt idx="0">
                  <c:v>19.44186046511628</c:v>
                </c:pt>
                <c:pt idx="1">
                  <c:v>18.83720930232558</c:v>
                </c:pt>
                <c:pt idx="2">
                  <c:v>18.5116279069767</c:v>
                </c:pt>
                <c:pt idx="3">
                  <c:v>17.19230769230769</c:v>
                </c:pt>
                <c:pt idx="5">
                  <c:v>17.44186046511628</c:v>
                </c:pt>
              </c:numCache>
            </c:numRef>
          </c:val>
        </c:ser>
        <c:ser>
          <c:idx val="1"/>
          <c:order val="1"/>
          <c:tx>
            <c:strRef>
              <c:f>'% e delta'!$AC$47</c:f>
              <c:strCache>
                <c:ptCount val="1"/>
                <c:pt idx="0">
                  <c:v>1 Week</c:v>
                </c:pt>
              </c:strCache>
            </c:strRef>
          </c:tx>
          <c:invertIfNegative val="0"/>
          <c:cat>
            <c:strRef>
              <c:f>'% e delta'!$AD$45:$AI$45</c:f>
              <c:strCache>
                <c:ptCount val="6"/>
                <c:pt idx="0">
                  <c:v>100 mg/m2</c:v>
                </c:pt>
                <c:pt idx="1">
                  <c:v>200 mg/m2</c:v>
                </c:pt>
                <c:pt idx="2">
                  <c:v>300 mg/m2</c:v>
                </c:pt>
                <c:pt idx="3">
                  <c:v>400 mg/m2</c:v>
                </c:pt>
                <c:pt idx="5">
                  <c:v>FU 18 M</c:v>
                </c:pt>
              </c:strCache>
            </c:strRef>
          </c:cat>
          <c:val>
            <c:numRef>
              <c:f>'% e delta'!$AD$47:$AI$47</c:f>
              <c:numCache>
                <c:formatCode>General</c:formatCode>
                <c:ptCount val="6"/>
                <c:pt idx="0">
                  <c:v>19.34883720930232</c:v>
                </c:pt>
                <c:pt idx="1">
                  <c:v>18.19767441860465</c:v>
                </c:pt>
                <c:pt idx="2">
                  <c:v>16.33720930232558</c:v>
                </c:pt>
                <c:pt idx="3">
                  <c:v>17.91071428571428</c:v>
                </c:pt>
              </c:numCache>
            </c:numRef>
          </c:val>
        </c:ser>
        <c:dLbls>
          <c:showLegendKey val="0"/>
          <c:showVal val="0"/>
          <c:showCatName val="0"/>
          <c:showSerName val="0"/>
          <c:showPercent val="0"/>
          <c:showBubbleSize val="0"/>
        </c:dLbls>
        <c:gapWidth val="150"/>
        <c:axId val="110591312"/>
        <c:axId val="118839536"/>
      </c:barChart>
      <c:catAx>
        <c:axId val="110591312"/>
        <c:scaling>
          <c:orientation val="minMax"/>
        </c:scaling>
        <c:delete val="0"/>
        <c:axPos val="b"/>
        <c:numFmt formatCode="General" sourceLinked="1"/>
        <c:majorTickMark val="out"/>
        <c:minorTickMark val="none"/>
        <c:tickLblPos val="nextTo"/>
        <c:crossAx val="118839536"/>
        <c:crosses val="autoZero"/>
        <c:auto val="1"/>
        <c:lblAlgn val="ctr"/>
        <c:lblOffset val="100"/>
        <c:noMultiLvlLbl val="0"/>
      </c:catAx>
      <c:valAx>
        <c:axId val="118839536"/>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it-IT"/>
                  <a:t>GLS</a:t>
                </a:r>
              </a:p>
            </c:rich>
          </c:tx>
          <c:overlay val="0"/>
        </c:title>
        <c:numFmt formatCode="General" sourceLinked="1"/>
        <c:majorTickMark val="out"/>
        <c:minorTickMark val="none"/>
        <c:tickLblPos val="nextTo"/>
        <c:crossAx val="110591312"/>
        <c:crosses val="autoZero"/>
        <c:crossBetween val="between"/>
        <c:majorUnit val="1.0"/>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8" charset="0"/>
                <a:ea typeface="+mn-ea"/>
                <a:cs typeface="+mn-cs"/>
              </a:defRPr>
            </a:lvl1pPr>
          </a:lstStyle>
          <a:p>
            <a:pPr>
              <a:defRPr/>
            </a:pPr>
            <a:endParaRPr lang="it-IT"/>
          </a:p>
        </p:txBody>
      </p:sp>
      <p:sp>
        <p:nvSpPr>
          <p:cNvPr id="3075" name="Rectangle 3"/>
          <p:cNvSpPr>
            <a:spLocks noGrp="1" noChangeArrowheads="1"/>
          </p:cNvSpPr>
          <p:nvPr>
            <p:ph type="dt" sz="quarter" idx="1"/>
          </p:nvPr>
        </p:nvSpPr>
        <p:spPr bwMode="auto">
          <a:xfrm>
            <a:off x="3886200" y="11113"/>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8" charset="0"/>
                <a:ea typeface="+mn-ea"/>
                <a:cs typeface="+mn-cs"/>
              </a:defRPr>
            </a:lvl1pPr>
          </a:lstStyle>
          <a:p>
            <a:pPr>
              <a:defRPr/>
            </a:pPr>
            <a:endParaRPr lang="it-IT"/>
          </a:p>
        </p:txBody>
      </p:sp>
      <p:sp>
        <p:nvSpPr>
          <p:cNvPr id="3076" name="Rectangle 4"/>
          <p:cNvSpPr>
            <a:spLocks noGrp="1" noChangeArrowheads="1"/>
          </p:cNvSpPr>
          <p:nvPr>
            <p:ph type="ftr" sz="quarter" idx="2"/>
          </p:nvPr>
        </p:nvSpPr>
        <p:spPr bwMode="auto">
          <a:xfrm>
            <a:off x="0" y="9307513"/>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8" charset="0"/>
                <a:ea typeface="+mn-ea"/>
                <a:cs typeface="+mn-cs"/>
              </a:defRPr>
            </a:lvl1pPr>
          </a:lstStyle>
          <a:p>
            <a:pPr>
              <a:defRPr/>
            </a:pPr>
            <a:endParaRPr lang="it-IT"/>
          </a:p>
        </p:txBody>
      </p:sp>
      <p:sp>
        <p:nvSpPr>
          <p:cNvPr id="3077" name="Rectangle 5"/>
          <p:cNvSpPr>
            <a:spLocks noGrp="1" noChangeArrowheads="1"/>
          </p:cNvSpPr>
          <p:nvPr>
            <p:ph type="sldNum" sz="quarter" idx="3"/>
          </p:nvPr>
        </p:nvSpPr>
        <p:spPr bwMode="auto">
          <a:xfrm>
            <a:off x="3886200" y="9307513"/>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charset="0"/>
                <a:cs typeface="+mn-cs"/>
              </a:defRPr>
            </a:lvl1pPr>
          </a:lstStyle>
          <a:p>
            <a:pPr>
              <a:defRPr/>
            </a:pPr>
            <a:fld id="{B1F56EEA-B34D-5941-B4BC-E5134C87A492}" type="slidenum">
              <a:rPr lang="it-IT"/>
              <a:pPr>
                <a:defRPr/>
              </a:pPr>
              <a:t>‹n.›</a:t>
            </a:fld>
            <a:endParaRPr lang="it-IT"/>
          </a:p>
        </p:txBody>
      </p:sp>
      <p:sp>
        <p:nvSpPr>
          <p:cNvPr id="18438" name="Rectangle 6"/>
          <p:cNvSpPr>
            <a:spLocks noChangeArrowheads="1"/>
          </p:cNvSpPr>
          <p:nvPr/>
        </p:nvSpPr>
        <p:spPr bwMode="auto">
          <a:xfrm>
            <a:off x="3070225" y="9312275"/>
            <a:ext cx="715963"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7312" tIns="44450" rIns="87312" bIns="44450">
            <a:spAutoFit/>
          </a:bodyPr>
          <a:lstStyle/>
          <a:p>
            <a:pPr algn="ctr" defTabSz="868363">
              <a:lnSpc>
                <a:spcPct val="90000"/>
              </a:lnSpc>
            </a:pPr>
            <a:r>
              <a:rPr lang="it-IT" sz="1200">
                <a:latin typeface="Arial" charset="0"/>
              </a:rPr>
              <a:t>Pag. </a:t>
            </a:r>
            <a:fld id="{A23768E4-C786-8C42-BD37-1EB511556BAB}" type="slidenum">
              <a:rPr lang="it-IT" sz="1200">
                <a:latin typeface="Arial" charset="0"/>
              </a:rPr>
              <a:pPr algn="ctr" defTabSz="868363">
                <a:lnSpc>
                  <a:spcPct val="90000"/>
                </a:lnSpc>
              </a:pPr>
              <a:t>‹n.›</a:t>
            </a:fld>
            <a:endParaRPr lang="it-IT" sz="1200">
              <a:latin typeface="Arial" charset="0"/>
            </a:endParaRPr>
          </a:p>
        </p:txBody>
      </p:sp>
    </p:spTree>
    <p:extLst>
      <p:ext uri="{BB962C8B-B14F-4D97-AF65-F5344CB8AC3E}">
        <p14:creationId xmlns:p14="http://schemas.microsoft.com/office/powerpoint/2010/main" val="165902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8" charset="0"/>
                <a:ea typeface="+mn-ea"/>
                <a:cs typeface="+mn-cs"/>
              </a:defRPr>
            </a:lvl1pPr>
          </a:lstStyle>
          <a:p>
            <a:pPr>
              <a:defRPr/>
            </a:pPr>
            <a:endParaRPr lang="it-IT"/>
          </a:p>
        </p:txBody>
      </p:sp>
      <p:sp>
        <p:nvSpPr>
          <p:cNvPr id="2051" name="Rectangle 3"/>
          <p:cNvSpPr>
            <a:spLocks noGrp="1" noChangeArrowheads="1"/>
          </p:cNvSpPr>
          <p:nvPr>
            <p:ph type="dt" idx="1"/>
          </p:nvPr>
        </p:nvSpPr>
        <p:spPr bwMode="auto">
          <a:xfrm>
            <a:off x="3886200" y="11113"/>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8" charset="0"/>
                <a:ea typeface="+mn-ea"/>
                <a:cs typeface="+mn-cs"/>
              </a:defRPr>
            </a:lvl1pPr>
          </a:lstStyle>
          <a:p>
            <a:pPr>
              <a:defRPr/>
            </a:pPr>
            <a:endParaRPr lang="it-IT"/>
          </a:p>
        </p:txBody>
      </p:sp>
      <p:sp>
        <p:nvSpPr>
          <p:cNvPr id="2052" name="Rectangle 4"/>
          <p:cNvSpPr>
            <a:spLocks noGrp="1" noChangeArrowheads="1"/>
          </p:cNvSpPr>
          <p:nvPr>
            <p:ph type="ftr" sz="quarter" idx="4"/>
          </p:nvPr>
        </p:nvSpPr>
        <p:spPr bwMode="auto">
          <a:xfrm>
            <a:off x="0" y="9307513"/>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8" charset="0"/>
                <a:ea typeface="+mn-ea"/>
                <a:cs typeface="+mn-cs"/>
              </a:defRPr>
            </a:lvl1pPr>
          </a:lstStyle>
          <a:p>
            <a:pPr>
              <a:defRPr/>
            </a:pPr>
            <a:endParaRPr lang="it-IT"/>
          </a:p>
        </p:txBody>
      </p:sp>
      <p:sp>
        <p:nvSpPr>
          <p:cNvPr id="2053" name="Rectangle 5"/>
          <p:cNvSpPr>
            <a:spLocks noGrp="1" noChangeArrowheads="1"/>
          </p:cNvSpPr>
          <p:nvPr>
            <p:ph type="sldNum" sz="quarter" idx="5"/>
          </p:nvPr>
        </p:nvSpPr>
        <p:spPr bwMode="auto">
          <a:xfrm>
            <a:off x="3886200" y="9307513"/>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charset="0"/>
                <a:cs typeface="+mn-cs"/>
              </a:defRPr>
            </a:lvl1pPr>
          </a:lstStyle>
          <a:p>
            <a:pPr>
              <a:defRPr/>
            </a:pPr>
            <a:fld id="{A7334DA4-79B7-494C-A8AE-4D0A1B351D18}" type="slidenum">
              <a:rPr lang="it-IT"/>
              <a:pPr>
                <a:defRPr/>
              </a:pPr>
              <a:t>‹n.›</a:t>
            </a:fld>
            <a:endParaRPr lang="it-IT"/>
          </a:p>
        </p:txBody>
      </p:sp>
      <p:sp>
        <p:nvSpPr>
          <p:cNvPr id="19462" name="Rectangle 6"/>
          <p:cNvSpPr>
            <a:spLocks noChangeArrowheads="1"/>
          </p:cNvSpPr>
          <p:nvPr/>
        </p:nvSpPr>
        <p:spPr bwMode="auto">
          <a:xfrm>
            <a:off x="2974975" y="9288463"/>
            <a:ext cx="798513"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312" tIns="44450" rIns="87312" bIns="44450">
            <a:spAutoFit/>
          </a:bodyPr>
          <a:lstStyle/>
          <a:p>
            <a:pPr algn="ctr" defTabSz="868363">
              <a:lnSpc>
                <a:spcPct val="90000"/>
              </a:lnSpc>
            </a:pPr>
            <a:r>
              <a:rPr lang="it-IT" sz="1200">
                <a:latin typeface="Arial" charset="0"/>
              </a:rPr>
              <a:t>Pag. </a:t>
            </a:r>
            <a:fld id="{36EF7B69-E639-4242-80F9-A8D65A3C4880}" type="slidenum">
              <a:rPr lang="it-IT" sz="1200">
                <a:latin typeface="Arial" charset="0"/>
              </a:rPr>
              <a:pPr algn="ctr" defTabSz="868363">
                <a:lnSpc>
                  <a:spcPct val="90000"/>
                </a:lnSpc>
              </a:pPr>
              <a:t>‹n.›</a:t>
            </a:fld>
            <a:endParaRPr lang="it-IT" sz="1200">
              <a:latin typeface="Arial" charset="0"/>
            </a:endParaRPr>
          </a:p>
        </p:txBody>
      </p:sp>
      <p:sp>
        <p:nvSpPr>
          <p:cNvPr id="19463" name="Rectangle 7"/>
          <p:cNvSpPr>
            <a:spLocks noGrp="1" noRot="1" noChangeAspect="1" noChangeArrowheads="1" noTextEdit="1"/>
          </p:cNvSpPr>
          <p:nvPr>
            <p:ph type="sldImg" idx="2"/>
          </p:nvPr>
        </p:nvSpPr>
        <p:spPr bwMode="auto">
          <a:xfrm>
            <a:off x="393700" y="857250"/>
            <a:ext cx="6070600" cy="3416300"/>
          </a:xfrm>
          <a:prstGeom prst="rect">
            <a:avLst/>
          </a:prstGeom>
          <a:noFill/>
          <a:ln w="12700">
            <a:solidFill>
              <a:schemeClr val="tx1"/>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12813" y="4648200"/>
            <a:ext cx="5030787" cy="384968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it-IT" noProof="0" smtClean="0"/>
              <a:t>Corpo testo</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Tree>
    <p:extLst>
      <p:ext uri="{BB962C8B-B14F-4D97-AF65-F5344CB8AC3E}">
        <p14:creationId xmlns:p14="http://schemas.microsoft.com/office/powerpoint/2010/main" val="56788090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noTextEdit="1"/>
          </p:cNvSpPr>
          <p:nvPr>
            <p:ph type="sldImg"/>
          </p:nvPr>
        </p:nvSpPr>
        <p:spPr bwMode="auto">
          <a:xfrm>
            <a:off x="393700" y="857250"/>
            <a:ext cx="6070600" cy="34163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386" name="Segnaposto note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dirty="0">
              <a:latin typeface="Calibri" charset="0"/>
              <a:ea typeface="MS PGothic" charset="0"/>
            </a:endParaRPr>
          </a:p>
        </p:txBody>
      </p:sp>
      <p:sp>
        <p:nvSpPr>
          <p:cNvPr id="16387"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bg2"/>
                </a:solidFill>
                <a:latin typeface="Comic Sans MS" charset="0"/>
                <a:ea typeface="MS PGothic" charset="0"/>
                <a:cs typeface="MS PGothic" charset="0"/>
              </a:defRPr>
            </a:lvl1pPr>
            <a:lvl2pPr marL="742950" indent="-285750" eaLnBrk="0" hangingPunct="0">
              <a:defRPr sz="1400">
                <a:solidFill>
                  <a:schemeClr val="bg2"/>
                </a:solidFill>
                <a:latin typeface="Comic Sans MS" charset="0"/>
                <a:ea typeface="MS PGothic" charset="0"/>
                <a:cs typeface="MS PGothic" charset="0"/>
              </a:defRPr>
            </a:lvl2pPr>
            <a:lvl3pPr marL="1143000" indent="-228600" eaLnBrk="0" hangingPunct="0">
              <a:defRPr sz="1400">
                <a:solidFill>
                  <a:schemeClr val="bg2"/>
                </a:solidFill>
                <a:latin typeface="Comic Sans MS" charset="0"/>
                <a:ea typeface="MS PGothic" charset="0"/>
                <a:cs typeface="MS PGothic" charset="0"/>
              </a:defRPr>
            </a:lvl3pPr>
            <a:lvl4pPr marL="1600200" indent="-228600" eaLnBrk="0" hangingPunct="0">
              <a:defRPr sz="1400">
                <a:solidFill>
                  <a:schemeClr val="bg2"/>
                </a:solidFill>
                <a:latin typeface="Comic Sans MS" charset="0"/>
                <a:ea typeface="MS PGothic" charset="0"/>
                <a:cs typeface="MS PGothic" charset="0"/>
              </a:defRPr>
            </a:lvl4pPr>
            <a:lvl5pPr marL="2057400" indent="-228600" eaLnBrk="0" hangingPunct="0">
              <a:defRPr sz="1400">
                <a:solidFill>
                  <a:schemeClr val="bg2"/>
                </a:solidFill>
                <a:latin typeface="Comic Sans MS" charset="0"/>
                <a:ea typeface="MS PGothic" charset="0"/>
                <a:cs typeface="MS PGothic" charset="0"/>
              </a:defRPr>
            </a:lvl5pPr>
            <a:lvl6pPr marL="25146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6pPr>
            <a:lvl7pPr marL="29718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7pPr>
            <a:lvl8pPr marL="34290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8pPr>
            <a:lvl9pPr marL="38862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9pPr>
          </a:lstStyle>
          <a:p>
            <a:pPr eaLnBrk="1" hangingPunct="1"/>
            <a:fld id="{A5EBF7D7-7B11-9C47-A991-AAC24E014428}" type="slidenum">
              <a:rPr lang="it-IT" sz="1200"/>
              <a:pPr eaLnBrk="1" hangingPunct="1"/>
              <a:t>1</a:t>
            </a:fld>
            <a:endParaRPr lang="it-IT"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7334DA4-79B7-494C-A8AE-4D0A1B351D18}" type="slidenum">
              <a:rPr lang="it-IT" smtClean="0"/>
              <a:pPr>
                <a:defRPr/>
              </a:pPr>
              <a:t>25</a:t>
            </a:fld>
            <a:endParaRPr lang="it-IT"/>
          </a:p>
        </p:txBody>
      </p:sp>
    </p:spTree>
    <p:extLst>
      <p:ext uri="{BB962C8B-B14F-4D97-AF65-F5344CB8AC3E}">
        <p14:creationId xmlns:p14="http://schemas.microsoft.com/office/powerpoint/2010/main" val="65165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latin typeface="Comic Sans MS" charset="0"/>
                <a:ea typeface="MS PGothic" charset="-128"/>
              </a:rPr>
              <a:t>Farmaci a target molecolare (anticorpi monoclonari anti fattori di crescita, anti-recettori per fattori di crescita e inibitori delle tirosin chinasi) </a:t>
            </a:r>
            <a:endParaRPr lang="it-IT" altLang="it-IT">
              <a:ea typeface="MS PGothic" charset="-128"/>
            </a:endParaRPr>
          </a:p>
        </p:txBody>
      </p:sp>
      <p:sp>
        <p:nvSpPr>
          <p:cNvPr id="23555"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50000"/>
              </a:spcBef>
            </a:pPr>
            <a:fld id="{43C13BF0-D90A-284E-B47F-60BBE5F23F35}" type="slidenum">
              <a:rPr lang="it-IT" altLang="it-IT">
                <a:solidFill>
                  <a:schemeClr val="bg2"/>
                </a:solidFill>
                <a:latin typeface="Comic Sans MS" charset="0"/>
              </a:rPr>
              <a:pPr>
                <a:spcBef>
                  <a:spcPct val="50000"/>
                </a:spcBef>
              </a:pPr>
              <a:t>26</a:t>
            </a:fld>
            <a:endParaRPr lang="it-IT" altLang="it-IT">
              <a:solidFill>
                <a:schemeClr val="bg2"/>
              </a:solidFill>
              <a:latin typeface="Comic Sans MS" charset="0"/>
            </a:endParaRPr>
          </a:p>
        </p:txBody>
      </p:sp>
    </p:spTree>
    <p:extLst>
      <p:ext uri="{BB962C8B-B14F-4D97-AF65-F5344CB8AC3E}">
        <p14:creationId xmlns:p14="http://schemas.microsoft.com/office/powerpoint/2010/main" val="185926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ea typeface="MS PGothic" charset="-128"/>
            </a:endParaRPr>
          </a:p>
        </p:txBody>
      </p:sp>
      <p:sp>
        <p:nvSpPr>
          <p:cNvPr id="4710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2"/>
                </a:solidFill>
                <a:latin typeface="Comic Sans MS" charset="0"/>
                <a:ea typeface="MS PGothic" charset="-128"/>
              </a:defRPr>
            </a:lvl1pPr>
            <a:lvl2pPr marL="742950" indent="-285750">
              <a:defRPr sz="1400">
                <a:solidFill>
                  <a:schemeClr val="bg2"/>
                </a:solidFill>
                <a:latin typeface="Comic Sans MS" charset="0"/>
                <a:ea typeface="MS PGothic" charset="-128"/>
              </a:defRPr>
            </a:lvl2pPr>
            <a:lvl3pPr marL="1143000" indent="-228600">
              <a:defRPr sz="1400">
                <a:solidFill>
                  <a:schemeClr val="bg2"/>
                </a:solidFill>
                <a:latin typeface="Comic Sans MS" charset="0"/>
                <a:ea typeface="MS PGothic" charset="-128"/>
              </a:defRPr>
            </a:lvl3pPr>
            <a:lvl4pPr marL="1600200" indent="-228600">
              <a:defRPr sz="1400">
                <a:solidFill>
                  <a:schemeClr val="bg2"/>
                </a:solidFill>
                <a:latin typeface="Comic Sans MS" charset="0"/>
                <a:ea typeface="MS PGothic" charset="-128"/>
              </a:defRPr>
            </a:lvl4pPr>
            <a:lvl5pPr marL="2057400" indent="-228600">
              <a:defRPr sz="1400">
                <a:solidFill>
                  <a:schemeClr val="bg2"/>
                </a:solidFill>
                <a:latin typeface="Comic Sans MS" charset="0"/>
                <a:ea typeface="MS PGothic" charset="-128"/>
              </a:defRPr>
            </a:lvl5pPr>
            <a:lvl6pPr marL="2514600" indent="-228600" eaLnBrk="0" fontAlgn="base" hangingPunct="0">
              <a:spcBef>
                <a:spcPct val="0"/>
              </a:spcBef>
              <a:spcAft>
                <a:spcPct val="0"/>
              </a:spcAft>
              <a:defRPr sz="1400">
                <a:solidFill>
                  <a:schemeClr val="bg2"/>
                </a:solidFill>
                <a:latin typeface="Comic Sans MS" charset="0"/>
                <a:ea typeface="MS PGothic" charset="-128"/>
              </a:defRPr>
            </a:lvl6pPr>
            <a:lvl7pPr marL="2971800" indent="-228600" eaLnBrk="0" fontAlgn="base" hangingPunct="0">
              <a:spcBef>
                <a:spcPct val="0"/>
              </a:spcBef>
              <a:spcAft>
                <a:spcPct val="0"/>
              </a:spcAft>
              <a:defRPr sz="1400">
                <a:solidFill>
                  <a:schemeClr val="bg2"/>
                </a:solidFill>
                <a:latin typeface="Comic Sans MS" charset="0"/>
                <a:ea typeface="MS PGothic" charset="-128"/>
              </a:defRPr>
            </a:lvl7pPr>
            <a:lvl8pPr marL="3429000" indent="-228600" eaLnBrk="0" fontAlgn="base" hangingPunct="0">
              <a:spcBef>
                <a:spcPct val="0"/>
              </a:spcBef>
              <a:spcAft>
                <a:spcPct val="0"/>
              </a:spcAft>
              <a:defRPr sz="1400">
                <a:solidFill>
                  <a:schemeClr val="bg2"/>
                </a:solidFill>
                <a:latin typeface="Comic Sans MS" charset="0"/>
                <a:ea typeface="MS PGothic" charset="-128"/>
              </a:defRPr>
            </a:lvl8pPr>
            <a:lvl9pPr marL="3886200" indent="-228600" eaLnBrk="0" fontAlgn="base" hangingPunct="0">
              <a:spcBef>
                <a:spcPct val="0"/>
              </a:spcBef>
              <a:spcAft>
                <a:spcPct val="0"/>
              </a:spcAft>
              <a:defRPr sz="1400">
                <a:solidFill>
                  <a:schemeClr val="bg2"/>
                </a:solidFill>
                <a:latin typeface="Comic Sans MS" charset="0"/>
                <a:ea typeface="MS PGothic" charset="-128"/>
              </a:defRPr>
            </a:lvl9pPr>
          </a:lstStyle>
          <a:p>
            <a:fld id="{3D05E01A-35E7-C748-95D9-66E35A785E94}" type="slidenum">
              <a:rPr lang="it-IT" altLang="it-IT" sz="1200"/>
              <a:pPr/>
              <a:t>27</a:t>
            </a:fld>
            <a:endParaRPr lang="it-IT" altLang="it-IT" sz="1200"/>
          </a:p>
        </p:txBody>
      </p:sp>
    </p:spTree>
    <p:extLst>
      <p:ext uri="{BB962C8B-B14F-4D97-AF65-F5344CB8AC3E}">
        <p14:creationId xmlns:p14="http://schemas.microsoft.com/office/powerpoint/2010/main" val="34448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2400" b="0" i="0" u="none" strike="noStrike" kern="1200" baseline="0" dirty="0" smtClean="0">
                <a:solidFill>
                  <a:schemeClr val="tx1"/>
                </a:solidFill>
                <a:effectLst/>
                <a:latin typeface="Arial" pitchFamily="34" charset="0"/>
                <a:ea typeface="ＭＳ Ｐゴシック" charset="0"/>
                <a:cs typeface="ＭＳ Ｐゴシック" charset="0"/>
              </a:rPr>
              <a:t>Trattamento di adulti con leucemia mieloide cronica (LMC) con cromosoma Philadelphia positivo in fase cronica ed in fase accelerata con resistenza o intolleranza a precedente terapia comprendente </a:t>
            </a:r>
            <a:r>
              <a:rPr lang="it-IT" sz="2400" b="0" i="0" u="none" strike="noStrike" kern="1200" baseline="0" dirty="0" err="1" smtClean="0">
                <a:solidFill>
                  <a:schemeClr val="tx1"/>
                </a:solidFill>
                <a:effectLst/>
                <a:latin typeface="Arial" pitchFamily="34" charset="0"/>
                <a:ea typeface="ＭＳ Ｐゴシック" charset="0"/>
                <a:cs typeface="ＭＳ Ｐゴシック" charset="0"/>
              </a:rPr>
              <a:t>imatinib</a:t>
            </a:r>
            <a:r>
              <a:rPr lang="it-IT" sz="2400" b="0" i="0" u="none" strike="noStrike" kern="1200" baseline="0" dirty="0" smtClean="0">
                <a:solidFill>
                  <a:schemeClr val="tx1"/>
                </a:solidFill>
                <a:effectLst/>
                <a:latin typeface="Arial" pitchFamily="34" charset="0"/>
                <a:ea typeface="ＭＳ Ｐゴシック" charset="0"/>
                <a:cs typeface="ＭＳ Ｐゴシック" charset="0"/>
              </a:rPr>
              <a:t>. Non sono disponibili dati di efficacia in pazienti con LMC in crisi blastica</a:t>
            </a:r>
            <a:endParaRPr lang="it-IT" sz="2400" baseline="0" dirty="0"/>
          </a:p>
        </p:txBody>
      </p:sp>
      <p:sp>
        <p:nvSpPr>
          <p:cNvPr id="4" name="Segnaposto numero diapositiva 3"/>
          <p:cNvSpPr>
            <a:spLocks noGrp="1"/>
          </p:cNvSpPr>
          <p:nvPr>
            <p:ph type="sldNum" sz="quarter" idx="10"/>
          </p:nvPr>
        </p:nvSpPr>
        <p:spPr/>
        <p:txBody>
          <a:bodyPr/>
          <a:lstStyle/>
          <a:p>
            <a:fld id="{3FD66777-8208-4FB3-88E6-C7175AC20018}" type="slidenum">
              <a:rPr lang="it-IT" smtClean="0">
                <a:solidFill>
                  <a:prstClr val="black"/>
                </a:solidFill>
              </a:rPr>
              <a:pPr/>
              <a:t>31</a:t>
            </a:fld>
            <a:endParaRPr lang="it-IT">
              <a:solidFill>
                <a:prstClr val="black"/>
              </a:solidFill>
            </a:endParaRPr>
          </a:p>
        </p:txBody>
      </p:sp>
    </p:spTree>
    <p:extLst>
      <p:ext uri="{BB962C8B-B14F-4D97-AF65-F5344CB8AC3E}">
        <p14:creationId xmlns:p14="http://schemas.microsoft.com/office/powerpoint/2010/main" val="157917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7334DA4-79B7-494C-A8AE-4D0A1B351D18}" type="slidenum">
              <a:rPr lang="it-IT" smtClean="0"/>
              <a:pPr>
                <a:defRPr/>
              </a:pPr>
              <a:t>32</a:t>
            </a:fld>
            <a:endParaRPr lang="it-IT"/>
          </a:p>
        </p:txBody>
      </p:sp>
    </p:spTree>
    <p:extLst>
      <p:ext uri="{BB962C8B-B14F-4D97-AF65-F5344CB8AC3E}">
        <p14:creationId xmlns:p14="http://schemas.microsoft.com/office/powerpoint/2010/main" val="202778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7334DA4-79B7-494C-A8AE-4D0A1B351D18}" type="slidenum">
              <a:rPr lang="it-IT" smtClean="0"/>
              <a:pPr>
                <a:defRPr/>
              </a:pPr>
              <a:t>33</a:t>
            </a:fld>
            <a:endParaRPr lang="it-IT"/>
          </a:p>
        </p:txBody>
      </p:sp>
    </p:spTree>
    <p:extLst>
      <p:ext uri="{BB962C8B-B14F-4D97-AF65-F5344CB8AC3E}">
        <p14:creationId xmlns:p14="http://schemas.microsoft.com/office/powerpoint/2010/main" val="200589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tLang="it-IT" dirty="0">
              <a:ea typeface="MS PGothic" charset="-128"/>
            </a:endParaRPr>
          </a:p>
        </p:txBody>
      </p:sp>
      <p:sp>
        <p:nvSpPr>
          <p:cNvPr id="7168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2"/>
                </a:solidFill>
                <a:latin typeface="Comic Sans MS" charset="0"/>
                <a:ea typeface="MS PGothic" charset="-128"/>
              </a:defRPr>
            </a:lvl1pPr>
            <a:lvl2pPr marL="742950" indent="-285750">
              <a:defRPr sz="1400">
                <a:solidFill>
                  <a:schemeClr val="bg2"/>
                </a:solidFill>
                <a:latin typeface="Comic Sans MS" charset="0"/>
                <a:ea typeface="MS PGothic" charset="-128"/>
              </a:defRPr>
            </a:lvl2pPr>
            <a:lvl3pPr marL="1143000" indent="-228600">
              <a:defRPr sz="1400">
                <a:solidFill>
                  <a:schemeClr val="bg2"/>
                </a:solidFill>
                <a:latin typeface="Comic Sans MS" charset="0"/>
                <a:ea typeface="MS PGothic" charset="-128"/>
              </a:defRPr>
            </a:lvl3pPr>
            <a:lvl4pPr marL="1600200" indent="-228600">
              <a:defRPr sz="1400">
                <a:solidFill>
                  <a:schemeClr val="bg2"/>
                </a:solidFill>
                <a:latin typeface="Comic Sans MS" charset="0"/>
                <a:ea typeface="MS PGothic" charset="-128"/>
              </a:defRPr>
            </a:lvl4pPr>
            <a:lvl5pPr marL="2057400" indent="-228600">
              <a:defRPr sz="1400">
                <a:solidFill>
                  <a:schemeClr val="bg2"/>
                </a:solidFill>
                <a:latin typeface="Comic Sans MS" charset="0"/>
                <a:ea typeface="MS PGothic" charset="-128"/>
              </a:defRPr>
            </a:lvl5pPr>
            <a:lvl6pPr marL="2514600" indent="-228600" eaLnBrk="0" fontAlgn="base" hangingPunct="0">
              <a:spcBef>
                <a:spcPct val="0"/>
              </a:spcBef>
              <a:spcAft>
                <a:spcPct val="0"/>
              </a:spcAft>
              <a:defRPr sz="1400">
                <a:solidFill>
                  <a:schemeClr val="bg2"/>
                </a:solidFill>
                <a:latin typeface="Comic Sans MS" charset="0"/>
                <a:ea typeface="MS PGothic" charset="-128"/>
              </a:defRPr>
            </a:lvl6pPr>
            <a:lvl7pPr marL="2971800" indent="-228600" eaLnBrk="0" fontAlgn="base" hangingPunct="0">
              <a:spcBef>
                <a:spcPct val="0"/>
              </a:spcBef>
              <a:spcAft>
                <a:spcPct val="0"/>
              </a:spcAft>
              <a:defRPr sz="1400">
                <a:solidFill>
                  <a:schemeClr val="bg2"/>
                </a:solidFill>
                <a:latin typeface="Comic Sans MS" charset="0"/>
                <a:ea typeface="MS PGothic" charset="-128"/>
              </a:defRPr>
            </a:lvl7pPr>
            <a:lvl8pPr marL="3429000" indent="-228600" eaLnBrk="0" fontAlgn="base" hangingPunct="0">
              <a:spcBef>
                <a:spcPct val="0"/>
              </a:spcBef>
              <a:spcAft>
                <a:spcPct val="0"/>
              </a:spcAft>
              <a:defRPr sz="1400">
                <a:solidFill>
                  <a:schemeClr val="bg2"/>
                </a:solidFill>
                <a:latin typeface="Comic Sans MS" charset="0"/>
                <a:ea typeface="MS PGothic" charset="-128"/>
              </a:defRPr>
            </a:lvl8pPr>
            <a:lvl9pPr marL="3886200" indent="-228600" eaLnBrk="0" fontAlgn="base" hangingPunct="0">
              <a:spcBef>
                <a:spcPct val="0"/>
              </a:spcBef>
              <a:spcAft>
                <a:spcPct val="0"/>
              </a:spcAft>
              <a:defRPr sz="1400">
                <a:solidFill>
                  <a:schemeClr val="bg2"/>
                </a:solidFill>
                <a:latin typeface="Comic Sans MS" charset="0"/>
                <a:ea typeface="MS PGothic" charset="-128"/>
              </a:defRPr>
            </a:lvl9pPr>
          </a:lstStyle>
          <a:p>
            <a:fld id="{C90EB12C-76B4-8F4F-BB11-761B8A5E74CF}" type="slidenum">
              <a:rPr lang="it-IT" altLang="it-IT" sz="1200"/>
              <a:pPr/>
              <a:t>35</a:t>
            </a:fld>
            <a:endParaRPr lang="it-IT" altLang="it-IT" sz="1200"/>
          </a:p>
        </p:txBody>
      </p:sp>
    </p:spTree>
    <p:extLst>
      <p:ext uri="{BB962C8B-B14F-4D97-AF65-F5344CB8AC3E}">
        <p14:creationId xmlns:p14="http://schemas.microsoft.com/office/powerpoint/2010/main" val="1632340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it-IT">
                <a:ea typeface="MS PGothic" charset="-128"/>
              </a:rPr>
              <a:t>the primary event in the pathogenesis of the ANT-induced CTX has been attributed to the inhibition of the nuclear topoisomerase (Top) II</a:t>
            </a:r>
            <a:r>
              <a:rPr lang="it-IT" altLang="it-IT">
                <a:ea typeface="MS PGothic" charset="-128"/>
              </a:rPr>
              <a:t>β</a:t>
            </a:r>
            <a:r>
              <a:rPr lang="en-GB" altLang="it-IT">
                <a:ea typeface="MS PGothic" charset="-128"/>
              </a:rPr>
              <a:t> activity (18). In humans, there are two types of Top II enzymes: Top II</a:t>
            </a:r>
            <a:r>
              <a:rPr lang="it-IT" altLang="it-IT">
                <a:ea typeface="MS PGothic" charset="-128"/>
              </a:rPr>
              <a:t>α</a:t>
            </a:r>
            <a:r>
              <a:rPr lang="en-GB" altLang="it-IT">
                <a:ea typeface="MS PGothic" charset="-128"/>
              </a:rPr>
              <a:t> and Top II</a:t>
            </a:r>
            <a:r>
              <a:rPr lang="it-IT" altLang="it-IT">
                <a:ea typeface="MS PGothic" charset="-128"/>
              </a:rPr>
              <a:t>β</a:t>
            </a:r>
            <a:r>
              <a:rPr lang="en-GB" altLang="it-IT">
                <a:ea typeface="MS PGothic" charset="-128"/>
              </a:rPr>
              <a:t> (19). Top II</a:t>
            </a:r>
            <a:r>
              <a:rPr lang="it-IT" altLang="it-IT">
                <a:ea typeface="MS PGothic" charset="-128"/>
              </a:rPr>
              <a:t>α</a:t>
            </a:r>
            <a:r>
              <a:rPr lang="en-GB" altLang="it-IT">
                <a:ea typeface="MS PGothic" charset="-128"/>
              </a:rPr>
              <a:t>, found predominantly in proliferating cells, is necessary for unwinding DNA strands during DNA replication and transcription; it is considered a target for the anticancer effect of ANT (table 1). Conversely, Top II</a:t>
            </a:r>
            <a:r>
              <a:rPr lang="it-IT" altLang="it-IT">
                <a:ea typeface="MS PGothic" charset="-128"/>
              </a:rPr>
              <a:t>β</a:t>
            </a:r>
            <a:r>
              <a:rPr lang="en-GB" altLang="it-IT">
                <a:ea typeface="MS PGothic" charset="-128"/>
              </a:rPr>
              <a:t> is present in all quiescent cells, including cardiomyocytes. Top II</a:t>
            </a:r>
            <a:r>
              <a:rPr lang="it-IT" altLang="it-IT">
                <a:ea typeface="MS PGothic" charset="-128"/>
              </a:rPr>
              <a:t>β</a:t>
            </a:r>
            <a:r>
              <a:rPr lang="en-GB" altLang="it-IT">
                <a:ea typeface="MS PGothic" charset="-128"/>
              </a:rPr>
              <a:t> inhibition by ANT causes DNA double-strand breaks and transcriptome changes, which are responsible for defective mitochondrial biogenesis, and ROS formation (18).  Ultimately, this would result in cell dysfunction and death</a:t>
            </a:r>
            <a:r>
              <a:rPr lang="it-IT" altLang="it-IT">
                <a:ea typeface="MS PGothic" charset="-128"/>
              </a:rPr>
              <a:t> </a:t>
            </a:r>
          </a:p>
        </p:txBody>
      </p:sp>
      <p:sp>
        <p:nvSpPr>
          <p:cNvPr id="13005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50000"/>
              </a:spcBef>
            </a:pPr>
            <a:fld id="{BFBB854E-9289-1C43-BBEA-2F7CF540D0EB}" type="slidenum">
              <a:rPr lang="it-IT" altLang="it-IT">
                <a:solidFill>
                  <a:schemeClr val="bg2"/>
                </a:solidFill>
                <a:latin typeface="Comic Sans MS" charset="0"/>
              </a:rPr>
              <a:pPr>
                <a:spcBef>
                  <a:spcPct val="50000"/>
                </a:spcBef>
              </a:pPr>
              <a:t>36</a:t>
            </a:fld>
            <a:endParaRPr lang="it-IT" altLang="it-IT">
              <a:solidFill>
                <a:schemeClr val="bg2"/>
              </a:solidFill>
              <a:latin typeface="Comic Sans MS" charset="0"/>
            </a:endParaRPr>
          </a:p>
        </p:txBody>
      </p:sp>
    </p:spTree>
    <p:extLst>
      <p:ext uri="{BB962C8B-B14F-4D97-AF65-F5344CB8AC3E}">
        <p14:creationId xmlns:p14="http://schemas.microsoft.com/office/powerpoint/2010/main" val="1781610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tLang="it-IT">
              <a:ea typeface="MS PGothic" charset="-128"/>
            </a:endParaRPr>
          </a:p>
        </p:txBody>
      </p:sp>
      <p:sp>
        <p:nvSpPr>
          <p:cNvPr id="737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2"/>
                </a:solidFill>
                <a:latin typeface="Comic Sans MS" charset="0"/>
                <a:ea typeface="MS PGothic" charset="-128"/>
              </a:defRPr>
            </a:lvl1pPr>
            <a:lvl2pPr marL="742950" indent="-285750">
              <a:defRPr sz="1400">
                <a:solidFill>
                  <a:schemeClr val="bg2"/>
                </a:solidFill>
                <a:latin typeface="Comic Sans MS" charset="0"/>
                <a:ea typeface="MS PGothic" charset="-128"/>
              </a:defRPr>
            </a:lvl2pPr>
            <a:lvl3pPr marL="1143000" indent="-228600">
              <a:defRPr sz="1400">
                <a:solidFill>
                  <a:schemeClr val="bg2"/>
                </a:solidFill>
                <a:latin typeface="Comic Sans MS" charset="0"/>
                <a:ea typeface="MS PGothic" charset="-128"/>
              </a:defRPr>
            </a:lvl3pPr>
            <a:lvl4pPr marL="1600200" indent="-228600">
              <a:defRPr sz="1400">
                <a:solidFill>
                  <a:schemeClr val="bg2"/>
                </a:solidFill>
                <a:latin typeface="Comic Sans MS" charset="0"/>
                <a:ea typeface="MS PGothic" charset="-128"/>
              </a:defRPr>
            </a:lvl4pPr>
            <a:lvl5pPr marL="2057400" indent="-228600">
              <a:defRPr sz="1400">
                <a:solidFill>
                  <a:schemeClr val="bg2"/>
                </a:solidFill>
                <a:latin typeface="Comic Sans MS" charset="0"/>
                <a:ea typeface="MS PGothic" charset="-128"/>
              </a:defRPr>
            </a:lvl5pPr>
            <a:lvl6pPr marL="2514600" indent="-228600" eaLnBrk="0" fontAlgn="base" hangingPunct="0">
              <a:spcBef>
                <a:spcPct val="0"/>
              </a:spcBef>
              <a:spcAft>
                <a:spcPct val="0"/>
              </a:spcAft>
              <a:defRPr sz="1400">
                <a:solidFill>
                  <a:schemeClr val="bg2"/>
                </a:solidFill>
                <a:latin typeface="Comic Sans MS" charset="0"/>
                <a:ea typeface="MS PGothic" charset="-128"/>
              </a:defRPr>
            </a:lvl6pPr>
            <a:lvl7pPr marL="2971800" indent="-228600" eaLnBrk="0" fontAlgn="base" hangingPunct="0">
              <a:spcBef>
                <a:spcPct val="0"/>
              </a:spcBef>
              <a:spcAft>
                <a:spcPct val="0"/>
              </a:spcAft>
              <a:defRPr sz="1400">
                <a:solidFill>
                  <a:schemeClr val="bg2"/>
                </a:solidFill>
                <a:latin typeface="Comic Sans MS" charset="0"/>
                <a:ea typeface="MS PGothic" charset="-128"/>
              </a:defRPr>
            </a:lvl7pPr>
            <a:lvl8pPr marL="3429000" indent="-228600" eaLnBrk="0" fontAlgn="base" hangingPunct="0">
              <a:spcBef>
                <a:spcPct val="0"/>
              </a:spcBef>
              <a:spcAft>
                <a:spcPct val="0"/>
              </a:spcAft>
              <a:defRPr sz="1400">
                <a:solidFill>
                  <a:schemeClr val="bg2"/>
                </a:solidFill>
                <a:latin typeface="Comic Sans MS" charset="0"/>
                <a:ea typeface="MS PGothic" charset="-128"/>
              </a:defRPr>
            </a:lvl8pPr>
            <a:lvl9pPr marL="3886200" indent="-228600" eaLnBrk="0" fontAlgn="base" hangingPunct="0">
              <a:spcBef>
                <a:spcPct val="0"/>
              </a:spcBef>
              <a:spcAft>
                <a:spcPct val="0"/>
              </a:spcAft>
              <a:defRPr sz="1400">
                <a:solidFill>
                  <a:schemeClr val="bg2"/>
                </a:solidFill>
                <a:latin typeface="Comic Sans MS" charset="0"/>
                <a:ea typeface="MS PGothic" charset="-128"/>
              </a:defRPr>
            </a:lvl9pPr>
          </a:lstStyle>
          <a:p>
            <a:fld id="{337181B7-D2C7-E742-AC37-69A806D11940}" type="slidenum">
              <a:rPr lang="it-IT" altLang="it-IT" sz="1200"/>
              <a:pPr/>
              <a:t>37</a:t>
            </a:fld>
            <a:endParaRPr lang="it-IT" altLang="it-IT" sz="1200"/>
          </a:p>
        </p:txBody>
      </p:sp>
    </p:spTree>
    <p:extLst>
      <p:ext uri="{BB962C8B-B14F-4D97-AF65-F5344CB8AC3E}">
        <p14:creationId xmlns:p14="http://schemas.microsoft.com/office/powerpoint/2010/main" val="2083967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7334DA4-79B7-494C-A8AE-4D0A1B351D18}" type="slidenum">
              <a:rPr lang="it-IT" smtClean="0"/>
              <a:pPr>
                <a:defRPr/>
              </a:pPr>
              <a:t>38</a:t>
            </a:fld>
            <a:endParaRPr lang="it-IT"/>
          </a:p>
        </p:txBody>
      </p:sp>
    </p:spTree>
    <p:extLst>
      <p:ext uri="{BB962C8B-B14F-4D97-AF65-F5344CB8AC3E}">
        <p14:creationId xmlns:p14="http://schemas.microsoft.com/office/powerpoint/2010/main" val="42332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latin typeface="Comic Sans MS" charset="0"/>
                <a:ea typeface="MS PGothic" charset="-128"/>
              </a:rPr>
              <a:t>Farmaci a target molecolare (anticorpi monoclonari anti fattori di crescita, anti-recettori per fattori di crescita e inibitori delle tirosin chinasi) </a:t>
            </a:r>
            <a:endParaRPr lang="it-IT" altLang="it-IT">
              <a:ea typeface="MS PGothic" charset="-128"/>
            </a:endParaRPr>
          </a:p>
        </p:txBody>
      </p:sp>
      <p:sp>
        <p:nvSpPr>
          <p:cNvPr id="1945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50000"/>
              </a:spcBef>
            </a:pPr>
            <a:fld id="{C3E1BCDC-4EDD-F541-A562-1AABD365DEAA}" type="slidenum">
              <a:rPr lang="it-IT" altLang="it-IT">
                <a:solidFill>
                  <a:schemeClr val="bg2"/>
                </a:solidFill>
                <a:latin typeface="Comic Sans MS" charset="0"/>
              </a:rPr>
              <a:pPr>
                <a:spcBef>
                  <a:spcPct val="50000"/>
                </a:spcBef>
              </a:pPr>
              <a:t>2</a:t>
            </a:fld>
            <a:endParaRPr lang="it-IT" altLang="it-IT">
              <a:solidFill>
                <a:schemeClr val="bg2"/>
              </a:solidFill>
              <a:latin typeface="Comic Sans MS" charset="0"/>
            </a:endParaRPr>
          </a:p>
        </p:txBody>
      </p:sp>
    </p:spTree>
    <p:extLst>
      <p:ext uri="{BB962C8B-B14F-4D97-AF65-F5344CB8AC3E}">
        <p14:creationId xmlns:p14="http://schemas.microsoft.com/office/powerpoint/2010/main" val="818940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0" y="8686800"/>
            <a:ext cx="2971800" cy="457200"/>
          </a:xfrm>
          <a:prstGeom prst="rect">
            <a:avLst/>
          </a:prstGeom>
          <a:noFill/>
          <a:ln>
            <a:miter lim="800000"/>
            <a:headEnd/>
            <a:tailEnd/>
          </a:ln>
        </p:spPr>
        <p:txBody>
          <a:bodyPr anchor="b"/>
          <a:lstStyle/>
          <a:p>
            <a:pPr>
              <a:defRPr/>
            </a:pPr>
            <a:r>
              <a:rPr lang="en-US" sz="1200">
                <a:solidFill>
                  <a:prstClr val="black"/>
                </a:solidFill>
                <a:latin typeface="Times" pitchFamily="18" charset="0"/>
                <a:ea typeface="+mn-ea"/>
                <a:cs typeface="Times New Roman" pitchFamily="18" charset="0"/>
              </a:rPr>
              <a:t>Lipid Management in Clinical Practice - Section 1</a:t>
            </a:r>
            <a:endParaRPr lang="en-US" sz="1200">
              <a:solidFill>
                <a:prstClr val="black"/>
              </a:solidFill>
              <a:effectLst>
                <a:outerShdw blurRad="38100" dist="38100" dir="2700000" algn="tl">
                  <a:srgbClr val="C0C0C0"/>
                </a:outerShdw>
              </a:effectLst>
              <a:latin typeface="Times" pitchFamily="18" charset="0"/>
              <a:ea typeface="+mn-ea"/>
              <a:cs typeface="Times New Roman" pitchFamily="18" charset="0"/>
            </a:endParaRPr>
          </a:p>
        </p:txBody>
      </p:sp>
      <p:sp>
        <p:nvSpPr>
          <p:cNvPr id="204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lgn="r">
              <a:spcBef>
                <a:spcPct val="0"/>
              </a:spcBef>
            </a:pPr>
            <a:fld id="{7DF5E8EE-E36B-6F4A-91C5-3A3CF8771962}" type="slidenum">
              <a:rPr lang="en-US" altLang="it-IT">
                <a:solidFill>
                  <a:srgbClr val="000000"/>
                </a:solidFill>
                <a:latin typeface="Times" charset="0"/>
              </a:rPr>
              <a:pPr algn="r">
                <a:spcBef>
                  <a:spcPct val="0"/>
                </a:spcBef>
              </a:pPr>
              <a:t>41</a:t>
            </a:fld>
            <a:endParaRPr lang="en-US" altLang="it-IT">
              <a:solidFill>
                <a:srgbClr val="000000"/>
              </a:solidFill>
              <a:latin typeface="Times" charset="0"/>
            </a:endParaRPr>
          </a:p>
        </p:txBody>
      </p:sp>
      <p:sp>
        <p:nvSpPr>
          <p:cNvPr id="20483"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tLang="it-IT" dirty="0">
              <a:ea typeface="MS PGothic" charset="-128"/>
            </a:endParaRPr>
          </a:p>
        </p:txBody>
      </p:sp>
    </p:spTree>
    <p:extLst>
      <p:ext uri="{BB962C8B-B14F-4D97-AF65-F5344CB8AC3E}">
        <p14:creationId xmlns:p14="http://schemas.microsoft.com/office/powerpoint/2010/main" val="1621581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latin typeface="Comic Sans MS" charset="0"/>
                <a:ea typeface="MS PGothic" charset="-128"/>
              </a:rPr>
              <a:t>Farmaci a target molecolare (anticorpi monoclonari anti fattori di crescita, anti-recettori per fattori di crescita e inibitori delle tirosin chinasi) </a:t>
            </a:r>
            <a:endParaRPr lang="it-IT" altLang="it-IT">
              <a:ea typeface="MS PGothic" charset="-128"/>
            </a:endParaRPr>
          </a:p>
        </p:txBody>
      </p:sp>
      <p:sp>
        <p:nvSpPr>
          <p:cNvPr id="2253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50000"/>
              </a:spcBef>
            </a:pPr>
            <a:fld id="{19F253C6-6584-4942-A8D0-3D6F7D45DB6D}" type="slidenum">
              <a:rPr lang="it-IT" altLang="it-IT">
                <a:solidFill>
                  <a:schemeClr val="bg2"/>
                </a:solidFill>
                <a:latin typeface="Comic Sans MS" charset="0"/>
              </a:rPr>
              <a:pPr>
                <a:spcBef>
                  <a:spcPct val="50000"/>
                </a:spcBef>
              </a:pPr>
              <a:t>42</a:t>
            </a:fld>
            <a:endParaRPr lang="it-IT" altLang="it-IT">
              <a:solidFill>
                <a:schemeClr val="bg2"/>
              </a:solidFill>
              <a:latin typeface="Comic Sans MS" charset="0"/>
            </a:endParaRPr>
          </a:p>
        </p:txBody>
      </p:sp>
    </p:spTree>
    <p:extLst>
      <p:ext uri="{BB962C8B-B14F-4D97-AF65-F5344CB8AC3E}">
        <p14:creationId xmlns:p14="http://schemas.microsoft.com/office/powerpoint/2010/main" val="1429664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latin typeface="Comic Sans MS" charset="0"/>
                <a:ea typeface="MS PGothic" charset="-128"/>
              </a:rPr>
              <a:t>Farmaci a target molecolare (anticorpi monoclonari anti fattori di crescita, anti-recettori per fattori di crescita e inibitori delle tirosin chinasi) </a:t>
            </a:r>
            <a:endParaRPr lang="it-IT" altLang="it-IT">
              <a:ea typeface="MS PGothic" charset="-128"/>
            </a:endParaRPr>
          </a:p>
        </p:txBody>
      </p:sp>
      <p:sp>
        <p:nvSpPr>
          <p:cNvPr id="2662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50000"/>
              </a:spcBef>
            </a:pPr>
            <a:fld id="{15390972-11A1-8B41-9690-3F07E8F358D3}" type="slidenum">
              <a:rPr lang="it-IT" altLang="it-IT">
                <a:solidFill>
                  <a:schemeClr val="bg2"/>
                </a:solidFill>
                <a:latin typeface="Comic Sans MS" charset="0"/>
              </a:rPr>
              <a:pPr>
                <a:spcBef>
                  <a:spcPct val="50000"/>
                </a:spcBef>
              </a:pPr>
              <a:t>43</a:t>
            </a:fld>
            <a:endParaRPr lang="it-IT" altLang="it-IT">
              <a:solidFill>
                <a:schemeClr val="bg2"/>
              </a:solidFill>
              <a:latin typeface="Comic Sans MS" charset="0"/>
            </a:endParaRPr>
          </a:p>
        </p:txBody>
      </p:sp>
    </p:spTree>
    <p:extLst>
      <p:ext uri="{BB962C8B-B14F-4D97-AF65-F5344CB8AC3E}">
        <p14:creationId xmlns:p14="http://schemas.microsoft.com/office/powerpoint/2010/main" val="160537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50000"/>
              </a:spcBef>
            </a:pPr>
            <a:fld id="{4962A63F-A1EC-334D-8D1D-EFBF351461F7}" type="slidenum">
              <a:rPr lang="en-US" altLang="it-IT">
                <a:solidFill>
                  <a:schemeClr val="bg2"/>
                </a:solidFill>
                <a:latin typeface="Comic Sans MS" charset="0"/>
              </a:rPr>
              <a:pPr>
                <a:spcBef>
                  <a:spcPct val="50000"/>
                </a:spcBef>
              </a:pPr>
              <a:t>3</a:t>
            </a:fld>
            <a:endParaRPr lang="en-US" altLang="it-IT">
              <a:solidFill>
                <a:schemeClr val="bg2"/>
              </a:solidFill>
              <a:latin typeface="Comic Sans MS" charset="0"/>
            </a:endParaRPr>
          </a:p>
        </p:txBody>
      </p:sp>
      <p:sp>
        <p:nvSpPr>
          <p:cNvPr id="71682" name="Rectangle 2"/>
          <p:cNvSpPr>
            <a:spLocks noGrp="1" noRot="1" noChangeAspect="1" noChangeArrowheads="1" noTextEdit="1"/>
          </p:cNvSpPr>
          <p:nvPr>
            <p:ph type="sldImg"/>
          </p:nvPr>
        </p:nvSpPr>
        <p:spPr bwMode="auto">
          <a:xfrm>
            <a:off x="384175" y="685800"/>
            <a:ext cx="6091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it-IT">
                <a:ea typeface="MS PGothic" charset="-128"/>
              </a:rPr>
              <a:t>The survival rates for all cancers combined and for certain site-specific cancers have improved significantly since the 1970s, due, in part, to both earlier detection and advances in treatment.  Survival rates markedly increased for cancers of the prostate, breast, colon, rectum, and for leukemia. With new treatment techniques and increased utilization of screening, there is hope for even greater improvements in the not-too-distant future. </a:t>
            </a:r>
          </a:p>
        </p:txBody>
      </p:sp>
    </p:spTree>
    <p:extLst>
      <p:ext uri="{BB962C8B-B14F-4D97-AF65-F5344CB8AC3E}">
        <p14:creationId xmlns:p14="http://schemas.microsoft.com/office/powerpoint/2010/main" val="44429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latin typeface="Comic Sans MS" charset="0"/>
                <a:ea typeface="MS PGothic" charset="-128"/>
              </a:rPr>
              <a:t>Farmaci a target molecolare (anticorpi monoclonari anti fattori di crescita, anti-recettori per fattori di crescita e inibitori delle tirosin chinasi) </a:t>
            </a:r>
            <a:endParaRPr lang="it-IT" altLang="it-IT">
              <a:ea typeface="MS PGothic" charset="-128"/>
            </a:endParaRPr>
          </a:p>
        </p:txBody>
      </p:sp>
      <p:sp>
        <p:nvSpPr>
          <p:cNvPr id="1945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50000"/>
              </a:spcBef>
            </a:pPr>
            <a:fld id="{C3E1BCDC-4EDD-F541-A562-1AABD365DEAA}" type="slidenum">
              <a:rPr lang="it-IT" altLang="it-IT">
                <a:solidFill>
                  <a:schemeClr val="bg2"/>
                </a:solidFill>
                <a:latin typeface="Comic Sans MS" charset="0"/>
              </a:rPr>
              <a:pPr>
                <a:spcBef>
                  <a:spcPct val="50000"/>
                </a:spcBef>
              </a:pPr>
              <a:t>4</a:t>
            </a:fld>
            <a:endParaRPr lang="it-IT" altLang="it-IT">
              <a:solidFill>
                <a:schemeClr val="bg2"/>
              </a:solidFill>
              <a:latin typeface="Comic Sans MS" charset="0"/>
            </a:endParaRPr>
          </a:p>
        </p:txBody>
      </p:sp>
    </p:spTree>
    <p:extLst>
      <p:ext uri="{BB962C8B-B14F-4D97-AF65-F5344CB8AC3E}">
        <p14:creationId xmlns:p14="http://schemas.microsoft.com/office/powerpoint/2010/main" val="141479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z="1600" b="1" dirty="0">
                <a:latin typeface="Comic Sans MS" charset="0"/>
                <a:ea typeface="MS PGothic" charset="-128"/>
              </a:rPr>
              <a:t>Farmaci a target molecolare (anticorpi </a:t>
            </a:r>
            <a:r>
              <a:rPr lang="it-IT" altLang="it-IT" sz="1600" b="1" dirty="0" err="1">
                <a:latin typeface="Comic Sans MS" charset="0"/>
                <a:ea typeface="MS PGothic" charset="-128"/>
              </a:rPr>
              <a:t>monoclonari</a:t>
            </a:r>
            <a:r>
              <a:rPr lang="it-IT" altLang="it-IT" sz="1600" b="1" dirty="0">
                <a:latin typeface="Comic Sans MS" charset="0"/>
                <a:ea typeface="MS PGothic" charset="-128"/>
              </a:rPr>
              <a:t> anti fattori di crescita, anti-recettori per fattori di crescita e inibitori delle </a:t>
            </a:r>
            <a:r>
              <a:rPr lang="it-IT" altLang="it-IT" sz="1600" b="1" dirty="0" err="1">
                <a:latin typeface="Comic Sans MS" charset="0"/>
                <a:ea typeface="MS PGothic" charset="-128"/>
              </a:rPr>
              <a:t>tirosin</a:t>
            </a:r>
            <a:r>
              <a:rPr lang="it-IT" altLang="it-IT" sz="1600" b="1" dirty="0">
                <a:latin typeface="Comic Sans MS" charset="0"/>
                <a:ea typeface="MS PGothic" charset="-128"/>
              </a:rPr>
              <a:t> </a:t>
            </a:r>
            <a:r>
              <a:rPr lang="it-IT" altLang="it-IT" sz="1600" b="1" dirty="0" err="1">
                <a:latin typeface="Comic Sans MS" charset="0"/>
                <a:ea typeface="MS PGothic" charset="-128"/>
              </a:rPr>
              <a:t>chinasi</a:t>
            </a:r>
            <a:r>
              <a:rPr lang="it-IT" altLang="it-IT" sz="1600" b="1" dirty="0">
                <a:latin typeface="Comic Sans MS" charset="0"/>
                <a:ea typeface="MS PGothic" charset="-128"/>
              </a:rPr>
              <a:t>) </a:t>
            </a:r>
            <a:endParaRPr lang="it-IT" altLang="it-IT" sz="1600" b="1" dirty="0">
              <a:ea typeface="MS PGothic" charset="-128"/>
            </a:endParaRPr>
          </a:p>
        </p:txBody>
      </p:sp>
      <p:sp>
        <p:nvSpPr>
          <p:cNvPr id="2150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50000"/>
              </a:spcBef>
            </a:pPr>
            <a:fld id="{665C0EC9-FDEC-3945-98FF-CC3D0D3AE985}" type="slidenum">
              <a:rPr lang="it-IT" altLang="it-IT">
                <a:solidFill>
                  <a:schemeClr val="bg2"/>
                </a:solidFill>
                <a:latin typeface="Comic Sans MS" charset="0"/>
              </a:rPr>
              <a:pPr>
                <a:spcBef>
                  <a:spcPct val="50000"/>
                </a:spcBef>
              </a:pPr>
              <a:t>5</a:t>
            </a:fld>
            <a:endParaRPr lang="it-IT" altLang="it-IT">
              <a:solidFill>
                <a:schemeClr val="bg2"/>
              </a:solidFill>
              <a:latin typeface="Comic Sans MS" charset="0"/>
            </a:endParaRPr>
          </a:p>
        </p:txBody>
      </p:sp>
    </p:spTree>
    <p:extLst>
      <p:ext uri="{BB962C8B-B14F-4D97-AF65-F5344CB8AC3E}">
        <p14:creationId xmlns:p14="http://schemas.microsoft.com/office/powerpoint/2010/main" val="16060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bwMode="auto">
          <a:xfrm>
            <a:off x="393700" y="857250"/>
            <a:ext cx="6070600" cy="34163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3794"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Questo pomeriggio abbiamo visto come ci sia un’elevata prevalenza di cardiotossicità per alcuni regimi chemioterapici specialmente antracicline e i nuovi anticorpi monoclonali (TZB) e come sia fondamentale monitorare la cardiotossicità proprio per poter eventualmente iniziare un trattamento o in alcuni casi sospendere la terapia prima che il danno miocardico sia eccessivo.</a:t>
            </a:r>
          </a:p>
          <a:p>
            <a:r>
              <a:rPr lang="it-IT">
                <a:latin typeface="Calibri" charset="0"/>
                <a:ea typeface="MS PGothic" charset="0"/>
              </a:rPr>
              <a:t>Ma ancor meglio piuttosto che trattare quando si evidenzia una tossicità miocardica sarebbe prevenire il danno con un trattamento cordioprotettivo…</a:t>
            </a:r>
          </a:p>
        </p:txBody>
      </p:sp>
      <p:sp>
        <p:nvSpPr>
          <p:cNvPr id="33795"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bg2"/>
                </a:solidFill>
                <a:latin typeface="Comic Sans MS" charset="0"/>
                <a:ea typeface="MS PGothic" charset="0"/>
                <a:cs typeface="MS PGothic" charset="0"/>
              </a:defRPr>
            </a:lvl1pPr>
            <a:lvl2pPr marL="742950" indent="-285750" eaLnBrk="0" hangingPunct="0">
              <a:defRPr sz="1400">
                <a:solidFill>
                  <a:schemeClr val="bg2"/>
                </a:solidFill>
                <a:latin typeface="Comic Sans MS" charset="0"/>
                <a:ea typeface="MS PGothic" charset="0"/>
                <a:cs typeface="MS PGothic" charset="0"/>
              </a:defRPr>
            </a:lvl2pPr>
            <a:lvl3pPr marL="1143000" indent="-228600" eaLnBrk="0" hangingPunct="0">
              <a:defRPr sz="1400">
                <a:solidFill>
                  <a:schemeClr val="bg2"/>
                </a:solidFill>
                <a:latin typeface="Comic Sans MS" charset="0"/>
                <a:ea typeface="MS PGothic" charset="0"/>
                <a:cs typeface="MS PGothic" charset="0"/>
              </a:defRPr>
            </a:lvl3pPr>
            <a:lvl4pPr marL="1600200" indent="-228600" eaLnBrk="0" hangingPunct="0">
              <a:defRPr sz="1400">
                <a:solidFill>
                  <a:schemeClr val="bg2"/>
                </a:solidFill>
                <a:latin typeface="Comic Sans MS" charset="0"/>
                <a:ea typeface="MS PGothic" charset="0"/>
                <a:cs typeface="MS PGothic" charset="0"/>
              </a:defRPr>
            </a:lvl4pPr>
            <a:lvl5pPr marL="2057400" indent="-228600" eaLnBrk="0" hangingPunct="0">
              <a:defRPr sz="1400">
                <a:solidFill>
                  <a:schemeClr val="bg2"/>
                </a:solidFill>
                <a:latin typeface="Comic Sans MS" charset="0"/>
                <a:ea typeface="MS PGothic" charset="0"/>
                <a:cs typeface="MS PGothic" charset="0"/>
              </a:defRPr>
            </a:lvl5pPr>
            <a:lvl6pPr marL="25146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6pPr>
            <a:lvl7pPr marL="29718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7pPr>
            <a:lvl8pPr marL="34290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8pPr>
            <a:lvl9pPr marL="38862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9pPr>
          </a:lstStyle>
          <a:p>
            <a:pPr eaLnBrk="1" hangingPunct="1"/>
            <a:fld id="{6B54B813-1C61-5540-8C26-A0363416FC70}" type="slidenum">
              <a:rPr lang="it-IT" sz="1200"/>
              <a:pPr eaLnBrk="1" hangingPunct="1"/>
              <a:t>8</a:t>
            </a:fld>
            <a:endParaRPr lang="it-IT" sz="1200"/>
          </a:p>
        </p:txBody>
      </p:sp>
    </p:spTree>
    <p:extLst>
      <p:ext uri="{BB962C8B-B14F-4D97-AF65-F5344CB8AC3E}">
        <p14:creationId xmlns:p14="http://schemas.microsoft.com/office/powerpoint/2010/main" val="97234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egnaposto immagine diapositiva 1"/>
          <p:cNvSpPr>
            <a:spLocks noGrp="1" noRot="1" noChangeAspect="1" noTextEdit="1"/>
          </p:cNvSpPr>
          <p:nvPr>
            <p:ph type="sldImg"/>
          </p:nvPr>
        </p:nvSpPr>
        <p:spPr bwMode="auto">
          <a:xfrm>
            <a:off x="393700" y="857250"/>
            <a:ext cx="6070600" cy="34163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7042" name="Segnaposto note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atin typeface="Calibri" charset="0"/>
              <a:ea typeface="MS PGothic" charset="0"/>
            </a:endParaRPr>
          </a:p>
        </p:txBody>
      </p:sp>
      <p:sp>
        <p:nvSpPr>
          <p:cNvPr id="87043"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bg2"/>
                </a:solidFill>
                <a:latin typeface="Comic Sans MS" charset="0"/>
                <a:ea typeface="MS PGothic" charset="0"/>
                <a:cs typeface="MS PGothic" charset="0"/>
              </a:defRPr>
            </a:lvl1pPr>
            <a:lvl2pPr marL="742950" indent="-285750" eaLnBrk="0" hangingPunct="0">
              <a:defRPr sz="1400">
                <a:solidFill>
                  <a:schemeClr val="bg2"/>
                </a:solidFill>
                <a:latin typeface="Comic Sans MS" charset="0"/>
                <a:ea typeface="MS PGothic" charset="0"/>
                <a:cs typeface="MS PGothic" charset="0"/>
              </a:defRPr>
            </a:lvl2pPr>
            <a:lvl3pPr marL="1143000" indent="-228600" eaLnBrk="0" hangingPunct="0">
              <a:defRPr sz="1400">
                <a:solidFill>
                  <a:schemeClr val="bg2"/>
                </a:solidFill>
                <a:latin typeface="Comic Sans MS" charset="0"/>
                <a:ea typeface="MS PGothic" charset="0"/>
                <a:cs typeface="MS PGothic" charset="0"/>
              </a:defRPr>
            </a:lvl3pPr>
            <a:lvl4pPr marL="1600200" indent="-228600" eaLnBrk="0" hangingPunct="0">
              <a:defRPr sz="1400">
                <a:solidFill>
                  <a:schemeClr val="bg2"/>
                </a:solidFill>
                <a:latin typeface="Comic Sans MS" charset="0"/>
                <a:ea typeface="MS PGothic" charset="0"/>
                <a:cs typeface="MS PGothic" charset="0"/>
              </a:defRPr>
            </a:lvl4pPr>
            <a:lvl5pPr marL="2057400" indent="-228600" eaLnBrk="0" hangingPunct="0">
              <a:defRPr sz="1400">
                <a:solidFill>
                  <a:schemeClr val="bg2"/>
                </a:solidFill>
                <a:latin typeface="Comic Sans MS" charset="0"/>
                <a:ea typeface="MS PGothic" charset="0"/>
                <a:cs typeface="MS PGothic" charset="0"/>
              </a:defRPr>
            </a:lvl5pPr>
            <a:lvl6pPr marL="25146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6pPr>
            <a:lvl7pPr marL="29718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7pPr>
            <a:lvl8pPr marL="34290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8pPr>
            <a:lvl9pPr marL="38862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9pPr>
          </a:lstStyle>
          <a:p>
            <a:pPr eaLnBrk="1" hangingPunct="1"/>
            <a:fld id="{5B1B13B9-B392-EB44-91D1-C2037A112976}" type="slidenum">
              <a:rPr lang="it-IT" sz="1200"/>
              <a:pPr eaLnBrk="1" hangingPunct="1"/>
              <a:t>14</a:t>
            </a:fld>
            <a:endParaRPr lang="it-IT" sz="1200"/>
          </a:p>
        </p:txBody>
      </p:sp>
    </p:spTree>
    <p:extLst>
      <p:ext uri="{BB962C8B-B14F-4D97-AF65-F5344CB8AC3E}">
        <p14:creationId xmlns:p14="http://schemas.microsoft.com/office/powerpoint/2010/main" val="172540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tLang="it-IT">
              <a:ea typeface="MS PGothic" charset="-128"/>
            </a:endParaRPr>
          </a:p>
        </p:txBody>
      </p:sp>
      <p:sp>
        <p:nvSpPr>
          <p:cNvPr id="2969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bg2"/>
                </a:solidFill>
                <a:latin typeface="Comic Sans MS" charset="0"/>
                <a:ea typeface="MS PGothic" charset="-128"/>
              </a:defRPr>
            </a:lvl1pPr>
            <a:lvl2pPr marL="742950" indent="-285750">
              <a:defRPr sz="1400">
                <a:solidFill>
                  <a:schemeClr val="bg2"/>
                </a:solidFill>
                <a:latin typeface="Comic Sans MS" charset="0"/>
                <a:ea typeface="MS PGothic" charset="-128"/>
              </a:defRPr>
            </a:lvl2pPr>
            <a:lvl3pPr marL="1143000" indent="-228600">
              <a:defRPr sz="1400">
                <a:solidFill>
                  <a:schemeClr val="bg2"/>
                </a:solidFill>
                <a:latin typeface="Comic Sans MS" charset="0"/>
                <a:ea typeface="MS PGothic" charset="-128"/>
              </a:defRPr>
            </a:lvl3pPr>
            <a:lvl4pPr marL="1600200" indent="-228600">
              <a:defRPr sz="1400">
                <a:solidFill>
                  <a:schemeClr val="bg2"/>
                </a:solidFill>
                <a:latin typeface="Comic Sans MS" charset="0"/>
                <a:ea typeface="MS PGothic" charset="-128"/>
              </a:defRPr>
            </a:lvl4pPr>
            <a:lvl5pPr marL="2057400" indent="-228600">
              <a:defRPr sz="1400">
                <a:solidFill>
                  <a:schemeClr val="bg2"/>
                </a:solidFill>
                <a:latin typeface="Comic Sans MS" charset="0"/>
                <a:ea typeface="MS PGothic" charset="-128"/>
              </a:defRPr>
            </a:lvl5pPr>
            <a:lvl6pPr marL="2514600" indent="-228600" eaLnBrk="0" fontAlgn="base" hangingPunct="0">
              <a:spcBef>
                <a:spcPct val="0"/>
              </a:spcBef>
              <a:spcAft>
                <a:spcPct val="0"/>
              </a:spcAft>
              <a:defRPr sz="1400">
                <a:solidFill>
                  <a:schemeClr val="bg2"/>
                </a:solidFill>
                <a:latin typeface="Comic Sans MS" charset="0"/>
                <a:ea typeface="MS PGothic" charset="-128"/>
              </a:defRPr>
            </a:lvl6pPr>
            <a:lvl7pPr marL="2971800" indent="-228600" eaLnBrk="0" fontAlgn="base" hangingPunct="0">
              <a:spcBef>
                <a:spcPct val="0"/>
              </a:spcBef>
              <a:spcAft>
                <a:spcPct val="0"/>
              </a:spcAft>
              <a:defRPr sz="1400">
                <a:solidFill>
                  <a:schemeClr val="bg2"/>
                </a:solidFill>
                <a:latin typeface="Comic Sans MS" charset="0"/>
                <a:ea typeface="MS PGothic" charset="-128"/>
              </a:defRPr>
            </a:lvl7pPr>
            <a:lvl8pPr marL="3429000" indent="-228600" eaLnBrk="0" fontAlgn="base" hangingPunct="0">
              <a:spcBef>
                <a:spcPct val="0"/>
              </a:spcBef>
              <a:spcAft>
                <a:spcPct val="0"/>
              </a:spcAft>
              <a:defRPr sz="1400">
                <a:solidFill>
                  <a:schemeClr val="bg2"/>
                </a:solidFill>
                <a:latin typeface="Comic Sans MS" charset="0"/>
                <a:ea typeface="MS PGothic" charset="-128"/>
              </a:defRPr>
            </a:lvl8pPr>
            <a:lvl9pPr marL="3886200" indent="-228600" eaLnBrk="0" fontAlgn="base" hangingPunct="0">
              <a:spcBef>
                <a:spcPct val="0"/>
              </a:spcBef>
              <a:spcAft>
                <a:spcPct val="0"/>
              </a:spcAft>
              <a:defRPr sz="1400">
                <a:solidFill>
                  <a:schemeClr val="bg2"/>
                </a:solidFill>
                <a:latin typeface="Comic Sans MS" charset="0"/>
                <a:ea typeface="MS PGothic" charset="-128"/>
              </a:defRPr>
            </a:lvl9pPr>
          </a:lstStyle>
          <a:p>
            <a:fld id="{956144BF-164A-944C-8260-B5C553BE9F4D}" type="slidenum">
              <a:rPr lang="it-IT" altLang="it-IT" sz="1200">
                <a:solidFill>
                  <a:schemeClr val="tx1"/>
                </a:solidFill>
                <a:latin typeface="Calibri" charset="0"/>
                <a:ea typeface="ＭＳ Ｐゴシック" charset="-128"/>
              </a:rPr>
              <a:pPr/>
              <a:t>18</a:t>
            </a:fld>
            <a:endParaRPr lang="it-IT" altLang="it-IT" sz="1200">
              <a:solidFill>
                <a:schemeClr val="tx1"/>
              </a:solidFill>
              <a:latin typeface="Calibri" charset="0"/>
              <a:ea typeface="ＭＳ Ｐゴシック" charset="-128"/>
            </a:endParaRPr>
          </a:p>
        </p:txBody>
      </p:sp>
    </p:spTree>
    <p:extLst>
      <p:ext uri="{BB962C8B-B14F-4D97-AF65-F5344CB8AC3E}">
        <p14:creationId xmlns:p14="http://schemas.microsoft.com/office/powerpoint/2010/main" val="1986098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bwMode="auto">
          <a:xfrm>
            <a:off x="393700" y="857250"/>
            <a:ext cx="6070600" cy="34163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3794"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Questo pomeriggio abbiamo visto come ci sia un’elevata prevalenza di cardiotossicità per alcuni regimi chemioterapici specialmente antracicline e i nuovi anticorpi monoclonali (TZB) e come sia fondamentale monitorare la cardiotossicità proprio per poter eventualmente iniziare un trattamento o in alcuni casi sospendere la terapia prima che il danno miocardico sia eccessivo.</a:t>
            </a:r>
          </a:p>
          <a:p>
            <a:r>
              <a:rPr lang="it-IT">
                <a:latin typeface="Calibri" charset="0"/>
                <a:ea typeface="MS PGothic" charset="0"/>
              </a:rPr>
              <a:t>Ma ancor meglio piuttosto che trattare quando si evidenzia una tossicità miocardica sarebbe prevenire il danno con un trattamento cordioprotettivo…</a:t>
            </a:r>
          </a:p>
        </p:txBody>
      </p:sp>
      <p:sp>
        <p:nvSpPr>
          <p:cNvPr id="33795"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bg2"/>
                </a:solidFill>
                <a:latin typeface="Comic Sans MS" charset="0"/>
                <a:ea typeface="MS PGothic" charset="0"/>
                <a:cs typeface="MS PGothic" charset="0"/>
              </a:defRPr>
            </a:lvl1pPr>
            <a:lvl2pPr marL="742950" indent="-285750" eaLnBrk="0" hangingPunct="0">
              <a:defRPr sz="1400">
                <a:solidFill>
                  <a:schemeClr val="bg2"/>
                </a:solidFill>
                <a:latin typeface="Comic Sans MS" charset="0"/>
                <a:ea typeface="MS PGothic" charset="0"/>
                <a:cs typeface="MS PGothic" charset="0"/>
              </a:defRPr>
            </a:lvl2pPr>
            <a:lvl3pPr marL="1143000" indent="-228600" eaLnBrk="0" hangingPunct="0">
              <a:defRPr sz="1400">
                <a:solidFill>
                  <a:schemeClr val="bg2"/>
                </a:solidFill>
                <a:latin typeface="Comic Sans MS" charset="0"/>
                <a:ea typeface="MS PGothic" charset="0"/>
                <a:cs typeface="MS PGothic" charset="0"/>
              </a:defRPr>
            </a:lvl3pPr>
            <a:lvl4pPr marL="1600200" indent="-228600" eaLnBrk="0" hangingPunct="0">
              <a:defRPr sz="1400">
                <a:solidFill>
                  <a:schemeClr val="bg2"/>
                </a:solidFill>
                <a:latin typeface="Comic Sans MS" charset="0"/>
                <a:ea typeface="MS PGothic" charset="0"/>
                <a:cs typeface="MS PGothic" charset="0"/>
              </a:defRPr>
            </a:lvl4pPr>
            <a:lvl5pPr marL="2057400" indent="-228600" eaLnBrk="0" hangingPunct="0">
              <a:defRPr sz="1400">
                <a:solidFill>
                  <a:schemeClr val="bg2"/>
                </a:solidFill>
                <a:latin typeface="Comic Sans MS" charset="0"/>
                <a:ea typeface="MS PGothic" charset="0"/>
                <a:cs typeface="MS PGothic" charset="0"/>
              </a:defRPr>
            </a:lvl5pPr>
            <a:lvl6pPr marL="25146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6pPr>
            <a:lvl7pPr marL="29718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7pPr>
            <a:lvl8pPr marL="34290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8pPr>
            <a:lvl9pPr marL="3886200" indent="-228600" eaLnBrk="0" fontAlgn="base" hangingPunct="0">
              <a:spcBef>
                <a:spcPct val="50000"/>
              </a:spcBef>
              <a:spcAft>
                <a:spcPct val="0"/>
              </a:spcAft>
              <a:defRPr sz="1400">
                <a:solidFill>
                  <a:schemeClr val="bg2"/>
                </a:solidFill>
                <a:latin typeface="Comic Sans MS" charset="0"/>
                <a:ea typeface="MS PGothic" charset="0"/>
                <a:cs typeface="MS PGothic" charset="0"/>
              </a:defRPr>
            </a:lvl9pPr>
          </a:lstStyle>
          <a:p>
            <a:pPr eaLnBrk="1" hangingPunct="1"/>
            <a:fld id="{6B54B813-1C61-5540-8C26-A0363416FC70}" type="slidenum">
              <a:rPr lang="it-IT" sz="1200"/>
              <a:pPr eaLnBrk="1" hangingPunct="1"/>
              <a:t>24</a:t>
            </a:fld>
            <a:endParaRPr lang="it-IT" sz="1200"/>
          </a:p>
        </p:txBody>
      </p:sp>
    </p:spTree>
    <p:extLst>
      <p:ext uri="{BB962C8B-B14F-4D97-AF65-F5344CB8AC3E}">
        <p14:creationId xmlns:p14="http://schemas.microsoft.com/office/powerpoint/2010/main" val="65145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it-IT" smtClean="0"/>
              <a:t>Fare clic per modificare stile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2513FDA-459D-5F4E-A061-3F7FD2DAD807}" type="slidenum">
              <a:rPr lang="it-IT" smtClean="0"/>
              <a:pPr>
                <a:defRPr/>
              </a:pPr>
              <a:t>‹n.›</a:t>
            </a:fld>
            <a:endParaRPr lang="it-IT"/>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6BC8573-8BA0-E540-9BAF-DC056ED23E2A}" type="slidenum">
              <a:rPr lang="it-IT" smtClean="0"/>
              <a:pPr>
                <a:defRPr/>
              </a:pPr>
              <a:t>‹n.›</a:t>
            </a:fld>
            <a:endParaRPr lang="it-IT"/>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5C16E58-ABF5-6C48-9D8D-1F4DBB6623D0}" type="slidenum">
              <a:rPr lang="it-IT" smtClean="0"/>
              <a:pPr>
                <a:defRPr/>
              </a:pPr>
              <a:t>‹n.›</a:t>
            </a:fld>
            <a:endParaRPr lang="it-IT"/>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04/10/18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04/10/18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3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04/10/18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04/10/18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solidFill>
                  <a:prstClr val="black">
                    <a:tint val="75000"/>
                  </a:prstClr>
                </a:solidFill>
              </a:rPr>
              <a:pPr/>
              <a:t>04/10/18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solidFill>
                  <a:prstClr val="black">
                    <a:tint val="75000"/>
                  </a:prstClr>
                </a:solidFill>
              </a:rPr>
              <a:pPr/>
              <a:t>04/10/18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solidFill>
                  <a:prstClr val="black">
                    <a:tint val="75000"/>
                  </a:prstClr>
                </a:solidFill>
              </a:rPr>
              <a:pPr/>
              <a:t>04/10/18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15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04/10/18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CCCF530-1058-7842-AB5A-844F7B2714E1}" type="slidenum">
              <a:rPr lang="it-IT" smtClean="0"/>
              <a:pPr>
                <a:defRPr/>
              </a:pPr>
              <a:t>‹n.›</a:t>
            </a:fld>
            <a:endParaRPr lang="it-IT"/>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15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04/10/18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04/10/18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04/10/18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stile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6BFECD78-3C8E-49F2-8FAB-59489D168ABB}" type="datetimeFigureOut">
              <a:rPr lang="en-US" smtClean="0"/>
              <a:t>10/4/18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ECEDCCF-A59C-C44F-A4F8-02DD2BCE456F}" type="slidenum">
              <a:rPr lang="it-IT" smtClean="0"/>
              <a:pPr>
                <a:defRPr/>
              </a:pPr>
              <a:t>‹n.›</a:t>
            </a:fld>
            <a:endParaRPr lang="it-IT"/>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5C16E58-ABF5-6C48-9D8D-1F4DBB6623D0}" type="slidenum">
              <a:rPr lang="it-IT" smtClean="0"/>
              <a:pPr>
                <a:defRPr/>
              </a:pPr>
              <a:t>‹n.›</a:t>
            </a:fld>
            <a:endParaRPr lang="it-IT"/>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44CCDCBB-7495-E041-9E02-398E69B076AE}" type="slidenum">
              <a:rPr lang="it-IT" smtClean="0"/>
              <a:pPr>
                <a:defRPr/>
              </a:pPr>
              <a:t>‹n.›</a:t>
            </a:fld>
            <a:endParaRPr lang="it-IT"/>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5C16E58-ABF5-6C48-9D8D-1F4DBB6623D0}" type="slidenum">
              <a:rPr lang="it-IT" smtClean="0"/>
              <a:pPr>
                <a:defRPr/>
              </a:pPr>
              <a:t>‹n.›</a:t>
            </a:fld>
            <a:endParaRPr lang="it-IT"/>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stile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BFECD78-3C8E-49F2-8FAB-59489D168ABB}" type="datetimeFigureOut">
              <a:rPr lang="en-US" smtClean="0"/>
              <a:t>10/4/18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E777BF75-D7D1-4844-98D4-41E97DEB97EC}" type="slidenum">
              <a:rPr lang="it-IT" smtClean="0"/>
              <a:pPr>
                <a:defRPr/>
              </a:pPr>
              <a:t>‹n.›</a:t>
            </a:fld>
            <a:endParaRPr lang="it-IT"/>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stile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BFECD78-3C8E-49F2-8FAB-59489D168ABB}" type="datetimeFigureOut">
              <a:rPr lang="en-US" smtClean="0"/>
              <a:t>10/4/18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65B0827A-7AD1-3A46-BB72-ABBA86A7D01C}" type="slidenum">
              <a:rPr lang="it-IT" smtClean="0"/>
              <a:pPr>
                <a:defRPr/>
              </a:pPr>
              <a:t>‹n.›</a:t>
            </a:fld>
            <a:endParaRPr lang="it-IT"/>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smtClean="0"/>
              <a:t>Fare clic per modificare stile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10/4/18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5C16E58-ABF5-6C48-9D8D-1F4DBB6623D0}" type="slidenum">
              <a:rPr lang="it-IT" smtClean="0"/>
              <a:pPr>
                <a:defRPr/>
              </a:pPr>
              <a:t>‹n.›</a:t>
            </a:fld>
            <a:endParaRPr lang="it-IT"/>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7F49D355-16BD-4E45-BD9A-5EA878CF7CBD}" type="datetimeFigureOut">
              <a:rPr lang="it-IT" smtClean="0">
                <a:solidFill>
                  <a:prstClr val="black">
                    <a:tint val="75000"/>
                  </a:prstClr>
                </a:solidFill>
                <a:latin typeface="Calibri"/>
                <a:ea typeface=""/>
                <a:cs typeface=""/>
              </a:rPr>
              <a:pPr eaLnBrk="1" fontAlgn="auto" hangingPunct="1">
                <a:spcBef>
                  <a:spcPts val="0"/>
                </a:spcBef>
                <a:spcAft>
                  <a:spcPts val="0"/>
                </a:spcAft>
              </a:pPr>
              <a:t>04/10/18</a:t>
            </a:fld>
            <a:endParaRPr lang="it-IT">
              <a:solidFill>
                <a:prstClr val="black">
                  <a:tint val="75000"/>
                </a:prstClr>
              </a:solidFill>
              <a:latin typeface="Calibri"/>
              <a:ea typeface=""/>
              <a:cs typeface=""/>
            </a:endParaRPr>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it-IT">
              <a:solidFill>
                <a:prstClr val="black">
                  <a:tint val="75000"/>
                </a:prstClr>
              </a:solidFill>
              <a:latin typeface="Calibri"/>
              <a:ea typeface=""/>
              <a:cs typeface=""/>
            </a:endParaRPr>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E7A41E1B-4F70-4964-A407-84C68BE8251C}" type="slidenum">
              <a:rPr lang="it-IT" smtClean="0">
                <a:solidFill>
                  <a:prstClr val="black">
                    <a:tint val="75000"/>
                  </a:prstClr>
                </a:solidFill>
                <a:latin typeface="Calibri"/>
                <a:ea typeface=""/>
                <a:cs typeface=""/>
              </a:rPr>
              <a:pPr eaLnBrk="1" fontAlgn="auto" hangingPunct="1">
                <a:spcBef>
                  <a:spcPts val="0"/>
                </a:spcBef>
                <a:spcAft>
                  <a:spcPts val="0"/>
                </a:spcAft>
              </a:pPr>
              <a:t>‹n.›</a:t>
            </a:fld>
            <a:endParaRPr lang="it-IT">
              <a:solidFill>
                <a:prstClr val="black">
                  <a:tint val="75000"/>
                </a:prstClr>
              </a:solidFill>
              <a:latin typeface="Calibri"/>
              <a:ea typeface=""/>
              <a:cs typeface=""/>
            </a:endParaRPr>
          </a:p>
        </p:txBody>
      </p:sp>
    </p:spTree>
    <p:extLst>
      <p:ext uri="{BB962C8B-B14F-4D97-AF65-F5344CB8AC3E}">
        <p14:creationId xmlns:p14="http://schemas.microsoft.com/office/powerpoint/2010/main" val="27154816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jpg"/><Relationship Id="rId11" Type="http://schemas.openxmlformats.org/officeDocument/2006/relationships/image" Target="file://localhost/Users/tittizito/Documents/Congressi/Catania%20SIEC%20ecostress:Palermo%20ott%202014/gls%20normale.jpg" TargetMode="External"/><Relationship Id="rId1" Type="http://schemas.microsoft.com/office/2007/relationships/media" Target="file://localhost/Users/tittizito/Desktop/cagliari%202014/sost%20con%20questo%20sl.avi" TargetMode="External"/><Relationship Id="rId2" Type="http://schemas.openxmlformats.org/officeDocument/2006/relationships/video" Target="file://localhost/Users/tittizito/Desktop/cagliari%202014/sost%20con%20questo%20sl.av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emf"/><Relationship Id="rId3" Type="http://schemas.openxmlformats.org/officeDocument/2006/relationships/image" Target="../media/image3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627784" y="2067694"/>
            <a:ext cx="6480720" cy="584775"/>
          </a:xfrm>
          <a:prstGeom prst="rect">
            <a:avLst/>
          </a:prstGeom>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vert="horz" wrap="square" lIns="91440" tIns="45720" rIns="91440" bIns="45720" rtlCol="0"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t-IT" sz="3200" b="1" cap="all" dirty="0" smtClean="0">
                <a:ln w="0"/>
                <a:solidFill>
                  <a:srgbClr val="800000"/>
                </a:solidFill>
                <a:effectLst>
                  <a:reflection blurRad="12700" stA="50000" endPos="50000" dist="5000" dir="5400000" sy="-100000" rotWithShape="0"/>
                </a:effectLst>
                <a:cs typeface="Arial Black"/>
              </a:rPr>
              <a:t>In tema di </a:t>
            </a:r>
            <a:r>
              <a:rPr lang="it-IT" sz="3200" b="1" cap="all" dirty="0" err="1" smtClean="0">
                <a:ln w="0"/>
                <a:solidFill>
                  <a:srgbClr val="800000"/>
                </a:solidFill>
                <a:effectLst>
                  <a:reflection blurRad="12700" stA="50000" endPos="50000" dist="5000" dir="5400000" sy="-100000" rotWithShape="0"/>
                </a:effectLst>
                <a:cs typeface="Arial Black"/>
              </a:rPr>
              <a:t>Cardioncologia</a:t>
            </a:r>
            <a:endParaRPr lang="it-IT" sz="3200" b="1" cap="all" dirty="0">
              <a:ln w="0"/>
              <a:solidFill>
                <a:srgbClr val="800000"/>
              </a:solidFill>
              <a:effectLst>
                <a:reflection blurRad="12700" stA="50000" endPos="50000" dist="5000" dir="5400000" sy="-100000" rotWithShape="0"/>
              </a:effectLst>
              <a:ea typeface="+mn-ea"/>
              <a:cs typeface="Arial Black"/>
            </a:endParaRPr>
          </a:p>
        </p:txBody>
      </p:sp>
      <p:sp>
        <p:nvSpPr>
          <p:cNvPr id="9" name="Rectangle 8"/>
          <p:cNvSpPr txBox="1">
            <a:spLocks noChangeArrowheads="1"/>
          </p:cNvSpPr>
          <p:nvPr/>
        </p:nvSpPr>
        <p:spPr>
          <a:xfrm>
            <a:off x="3419872" y="2932370"/>
            <a:ext cx="4968551" cy="378042"/>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defRPr/>
            </a:pPr>
            <a:r>
              <a:rPr lang="en-US" sz="2400" b="1" i="1" dirty="0" smtClean="0">
                <a:solidFill>
                  <a:schemeClr val="accent2"/>
                </a:solidFill>
                <a:latin typeface="+mj-lt"/>
              </a:rPr>
              <a:t>Giuseppe </a:t>
            </a:r>
            <a:r>
              <a:rPr lang="en-US" sz="2400" b="1" i="1" dirty="0" err="1" smtClean="0">
                <a:solidFill>
                  <a:schemeClr val="accent2"/>
                </a:solidFill>
                <a:latin typeface="+mj-lt"/>
              </a:rPr>
              <a:t>Mercuro</a:t>
            </a:r>
            <a:endParaRPr lang="it-IT" sz="2400" b="1" i="1" dirty="0">
              <a:solidFill>
                <a:schemeClr val="accent2"/>
              </a:solidFill>
              <a:latin typeface="+mj-lt"/>
            </a:endParaRPr>
          </a:p>
        </p:txBody>
      </p:sp>
      <p:sp>
        <p:nvSpPr>
          <p:cNvPr id="10" name="Rectangle 9"/>
          <p:cNvSpPr>
            <a:spLocks noChangeArrowheads="1"/>
          </p:cNvSpPr>
          <p:nvPr/>
        </p:nvSpPr>
        <p:spPr bwMode="auto">
          <a:xfrm>
            <a:off x="3663366" y="3364418"/>
            <a:ext cx="4581042" cy="544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algn="ctr">
              <a:spcBef>
                <a:spcPct val="20000"/>
              </a:spcBef>
            </a:pPr>
            <a:r>
              <a:rPr lang="it-IT" sz="1400" b="1" i="1" dirty="0"/>
              <a:t> </a:t>
            </a:r>
            <a:r>
              <a:rPr lang="it-IT" sz="1200" b="1" i="1" dirty="0"/>
              <a:t>Dipartimento di Scienze Mediche </a:t>
            </a:r>
            <a:r>
              <a:rPr lang="it-IT" sz="1200" b="1" i="1" dirty="0" smtClean="0"/>
              <a:t>e Sanità Pubblica</a:t>
            </a:r>
            <a:endParaRPr lang="it-IT" sz="1200" b="1" i="1" dirty="0"/>
          </a:p>
          <a:p>
            <a:pPr algn="ctr">
              <a:spcBef>
                <a:spcPct val="20000"/>
              </a:spcBef>
            </a:pPr>
            <a:r>
              <a:rPr lang="it-IT" sz="1200" b="1" i="1" dirty="0"/>
              <a:t>Università degli studi di Cagliari</a:t>
            </a:r>
          </a:p>
        </p:txBody>
      </p:sp>
      <p:pic>
        <p:nvPicPr>
          <p:cNvPr id="14" name="Picture 4" descr="logo_o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370" y="3363838"/>
            <a:ext cx="603534"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ttangolo 2"/>
          <p:cNvSpPr/>
          <p:nvPr/>
        </p:nvSpPr>
        <p:spPr>
          <a:xfrm>
            <a:off x="107504" y="1050871"/>
            <a:ext cx="3528392" cy="584775"/>
          </a:xfrm>
          <a:prstGeom prst="rect">
            <a:avLst/>
          </a:prstGeom>
        </p:spPr>
        <p:txBody>
          <a:bodyPr wrap="square">
            <a:spAutoFit/>
          </a:bodyPr>
          <a:lstStyle/>
          <a:p>
            <a:r>
              <a:rPr lang="it-IT" sz="1200" b="1" dirty="0">
                <a:solidFill>
                  <a:srgbClr val="E26B07"/>
                </a:solidFill>
                <a:latin typeface="Arial" charset="0"/>
              </a:rPr>
              <a:t>XXVIII</a:t>
            </a:r>
            <a:r>
              <a:rPr lang="it-IT" sz="1200" b="1" dirty="0">
                <a:solidFill>
                  <a:srgbClr val="BFBFBF"/>
                </a:solidFill>
                <a:latin typeface="Arial" charset="0"/>
              </a:rPr>
              <a:t> </a:t>
            </a:r>
            <a:r>
              <a:rPr lang="it-IT" sz="1200" b="1" dirty="0">
                <a:solidFill>
                  <a:srgbClr val="E26B07"/>
                </a:solidFill>
                <a:latin typeface="Arial" charset="0"/>
              </a:rPr>
              <a:t>CONGRESSO</a:t>
            </a:r>
            <a:r>
              <a:rPr lang="it-IT" sz="1200" b="1" dirty="0">
                <a:solidFill>
                  <a:srgbClr val="BFBFBF"/>
                </a:solidFill>
                <a:latin typeface="Arial" charset="0"/>
              </a:rPr>
              <a:t> </a:t>
            </a:r>
            <a:r>
              <a:rPr lang="it-IT" sz="1200" b="1" dirty="0">
                <a:solidFill>
                  <a:srgbClr val="E26B07"/>
                </a:solidFill>
                <a:latin typeface="Arial" charset="0"/>
              </a:rPr>
              <a:t>NAZIONALE</a:t>
            </a:r>
            <a:r>
              <a:rPr lang="it-IT" sz="1200" b="1" dirty="0">
                <a:solidFill>
                  <a:srgbClr val="BFBFBF"/>
                </a:solidFill>
                <a:latin typeface="Arial" charset="0"/>
              </a:rPr>
              <a:t> </a:t>
            </a:r>
            <a:r>
              <a:rPr lang="it-IT" sz="1200" b="1" dirty="0">
                <a:solidFill>
                  <a:srgbClr val="E26B07"/>
                </a:solidFill>
                <a:latin typeface="Arial" charset="0"/>
              </a:rPr>
              <a:t>ANCE </a:t>
            </a:r>
            <a:endParaRPr lang="it-IT" sz="1200" b="1" dirty="0" smtClean="0">
              <a:solidFill>
                <a:srgbClr val="E26B07"/>
              </a:solidFill>
              <a:latin typeface="Arial" charset="0"/>
            </a:endParaRPr>
          </a:p>
          <a:p>
            <a:r>
              <a:rPr lang="it-IT" sz="1000" b="1" dirty="0" smtClean="0">
                <a:solidFill>
                  <a:srgbClr val="001E5E"/>
                </a:solidFill>
                <a:latin typeface="CenturyGothic" charset="0"/>
              </a:rPr>
              <a:t>4-7</a:t>
            </a:r>
            <a:r>
              <a:rPr lang="it-IT" sz="1000" b="1" dirty="0" smtClean="0">
                <a:solidFill>
                  <a:srgbClr val="BFBFBF"/>
                </a:solidFill>
                <a:latin typeface="CenturyGothic" charset="0"/>
              </a:rPr>
              <a:t> </a:t>
            </a:r>
            <a:r>
              <a:rPr lang="it-IT" sz="1000" b="1" dirty="0">
                <a:solidFill>
                  <a:srgbClr val="001E5E"/>
                </a:solidFill>
                <a:latin typeface="CenturyGothic" charset="0"/>
              </a:rPr>
              <a:t>Ottobre</a:t>
            </a:r>
            <a:r>
              <a:rPr lang="it-IT" sz="1000" b="1" dirty="0">
                <a:solidFill>
                  <a:srgbClr val="BFBFBF"/>
                </a:solidFill>
                <a:latin typeface="CenturyGothic" charset="0"/>
              </a:rPr>
              <a:t> </a:t>
            </a:r>
            <a:r>
              <a:rPr lang="it-IT" sz="1000" b="1" dirty="0">
                <a:solidFill>
                  <a:srgbClr val="001E5E"/>
                </a:solidFill>
                <a:latin typeface="CenturyGothic" charset="0"/>
              </a:rPr>
              <a:t>2018 </a:t>
            </a:r>
            <a:endParaRPr lang="it-IT" sz="1000" dirty="0"/>
          </a:p>
          <a:p>
            <a:r>
              <a:rPr lang="it-IT" sz="1000" b="1" dirty="0">
                <a:solidFill>
                  <a:srgbClr val="001E5E"/>
                </a:solidFill>
                <a:latin typeface="CenturyGothic" charset="0"/>
              </a:rPr>
              <a:t>Centro</a:t>
            </a:r>
            <a:r>
              <a:rPr lang="it-IT" sz="1000" b="1" dirty="0">
                <a:solidFill>
                  <a:srgbClr val="BFBFBF"/>
                </a:solidFill>
                <a:latin typeface="CenturyGothic" charset="0"/>
              </a:rPr>
              <a:t> </a:t>
            </a:r>
            <a:r>
              <a:rPr lang="it-IT" sz="1000" b="1" dirty="0">
                <a:solidFill>
                  <a:srgbClr val="001E5E"/>
                </a:solidFill>
                <a:latin typeface="CenturyGothic" charset="0"/>
              </a:rPr>
              <a:t>Congressi</a:t>
            </a:r>
            <a:r>
              <a:rPr lang="it-IT" sz="1000" b="1" dirty="0">
                <a:solidFill>
                  <a:srgbClr val="BFBFBF"/>
                </a:solidFill>
                <a:latin typeface="CenturyGothic" charset="0"/>
              </a:rPr>
              <a:t> </a:t>
            </a:r>
            <a:r>
              <a:rPr lang="it-IT" sz="1000" b="1" dirty="0">
                <a:solidFill>
                  <a:srgbClr val="001E5E"/>
                </a:solidFill>
                <a:latin typeface="CenturyGothic" charset="0"/>
              </a:rPr>
              <a:t>Hilton</a:t>
            </a:r>
            <a:r>
              <a:rPr lang="it-IT" sz="1000" b="1" dirty="0">
                <a:solidFill>
                  <a:srgbClr val="BFBFBF"/>
                </a:solidFill>
                <a:latin typeface="CenturyGothic" charset="0"/>
              </a:rPr>
              <a:t> </a:t>
            </a:r>
            <a:r>
              <a:rPr lang="it-IT" sz="1000" b="1" dirty="0">
                <a:solidFill>
                  <a:srgbClr val="001E5E"/>
                </a:solidFill>
                <a:latin typeface="CenturyGothic" charset="0"/>
              </a:rPr>
              <a:t>Giardini</a:t>
            </a:r>
            <a:r>
              <a:rPr lang="it-IT" sz="1000" b="1" dirty="0">
                <a:solidFill>
                  <a:srgbClr val="BFBFBF"/>
                </a:solidFill>
                <a:latin typeface="CenturyGothic" charset="0"/>
              </a:rPr>
              <a:t> </a:t>
            </a:r>
            <a:r>
              <a:rPr lang="it-IT" sz="1000" b="1" dirty="0">
                <a:solidFill>
                  <a:srgbClr val="001E5E"/>
                </a:solidFill>
                <a:latin typeface="CenturyGothic" charset="0"/>
              </a:rPr>
              <a:t>Naxos</a:t>
            </a:r>
            <a:r>
              <a:rPr lang="it-IT" sz="1000" b="1" dirty="0">
                <a:solidFill>
                  <a:srgbClr val="BFBFBF"/>
                </a:solidFill>
                <a:latin typeface="CenturyGothic" charset="0"/>
              </a:rPr>
              <a:t> </a:t>
            </a:r>
            <a:r>
              <a:rPr lang="it-IT" sz="1000" b="1" dirty="0">
                <a:solidFill>
                  <a:srgbClr val="001E5E"/>
                </a:solidFill>
                <a:latin typeface="CenturyGothic" charset="0"/>
              </a:rPr>
              <a:t>-</a:t>
            </a:r>
            <a:r>
              <a:rPr lang="it-IT" sz="1000" b="1" dirty="0">
                <a:solidFill>
                  <a:srgbClr val="BFBFBF"/>
                </a:solidFill>
                <a:latin typeface="CenturyGothic" charset="0"/>
              </a:rPr>
              <a:t> </a:t>
            </a:r>
            <a:r>
              <a:rPr lang="it-IT" sz="1000" b="1" dirty="0">
                <a:solidFill>
                  <a:srgbClr val="001E5E"/>
                </a:solidFill>
                <a:latin typeface="CenturyGothic" charset="0"/>
              </a:rPr>
              <a:t>ME </a:t>
            </a:r>
            <a:endParaRPr lang="it-IT" sz="1000" dirty="0"/>
          </a:p>
        </p:txBody>
      </p:sp>
      <p:sp>
        <p:nvSpPr>
          <p:cNvPr id="5" name="Rettangolo 4"/>
          <p:cNvSpPr/>
          <p:nvPr/>
        </p:nvSpPr>
        <p:spPr>
          <a:xfrm>
            <a:off x="4380281" y="2187030"/>
            <a:ext cx="383438" cy="769441"/>
          </a:xfrm>
          <a:prstGeom prst="rect">
            <a:avLst/>
          </a:prstGeom>
        </p:spPr>
        <p:txBody>
          <a:bodyPr wrap="none">
            <a:spAutoFit/>
          </a:bodyPr>
          <a:lstStyle/>
          <a:p>
            <a:r>
              <a:rPr lang="it-IT" dirty="0"/>
              <a:t> </a:t>
            </a:r>
          </a:p>
        </p:txBody>
      </p:sp>
      <p:pic>
        <p:nvPicPr>
          <p:cNvPr id="6" name="Immagine 5"/>
          <p:cNvPicPr>
            <a:picLocks noChangeAspect="1"/>
          </p:cNvPicPr>
          <p:nvPr/>
        </p:nvPicPr>
        <p:blipFill>
          <a:blip r:embed="rId4"/>
          <a:stretch>
            <a:fillRect/>
          </a:stretch>
        </p:blipFill>
        <p:spPr>
          <a:xfrm>
            <a:off x="1259632" y="195486"/>
            <a:ext cx="633030" cy="706884"/>
          </a:xfrm>
          <a:prstGeom prst="rect">
            <a:avLst/>
          </a:prstGeom>
        </p:spPr>
      </p:pic>
    </p:spTree>
    <p:extLst>
      <p:ext uri="{BB962C8B-B14F-4D97-AF65-F5344CB8AC3E}">
        <p14:creationId xmlns:p14="http://schemas.microsoft.com/office/powerpoint/2010/main" val="29576659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magine 4"/>
          <p:cNvPicPr>
            <a:picLocks noChangeAspect="1"/>
          </p:cNvPicPr>
          <p:nvPr/>
        </p:nvPicPr>
        <p:blipFill>
          <a:blip r:embed="rId2">
            <a:extLst>
              <a:ext uri="{28A0092B-C50C-407E-A947-70E740481C1C}">
                <a14:useLocalDpi xmlns:a14="http://schemas.microsoft.com/office/drawing/2010/main" val="0"/>
              </a:ext>
            </a:extLst>
          </a:blip>
          <a:srcRect l="2963" t="12383" r="1019"/>
          <a:stretch>
            <a:fillRect/>
          </a:stretch>
        </p:blipFill>
        <p:spPr bwMode="auto">
          <a:xfrm>
            <a:off x="1619672" y="1430778"/>
            <a:ext cx="5960738" cy="5245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Connettore 1 9"/>
          <p:cNvCxnSpPr/>
          <p:nvPr/>
        </p:nvCxnSpPr>
        <p:spPr>
          <a:xfrm>
            <a:off x="495301" y="4710113"/>
            <a:ext cx="3889375" cy="0"/>
          </a:xfrm>
          <a:prstGeom prst="line">
            <a:avLst/>
          </a:prstGeom>
          <a:ln w="3175" cmpd="sng">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itolo 1"/>
          <p:cNvSpPr>
            <a:spLocks noGrp="1"/>
          </p:cNvSpPr>
          <p:nvPr>
            <p:ph type="title"/>
          </p:nvPr>
        </p:nvSpPr>
        <p:spPr>
          <a:xfrm>
            <a:off x="467544" y="141480"/>
            <a:ext cx="8229600" cy="857250"/>
          </a:xfrm>
        </p:spPr>
        <p:txBody>
          <a:bodyPr>
            <a:normAutofit/>
          </a:bodyPr>
          <a:lstStyle/>
          <a:p>
            <a:r>
              <a:rPr lang="en-US" sz="2800" b="1" dirty="0" smtClean="0">
                <a:solidFill>
                  <a:schemeClr val="accent2"/>
                </a:solidFill>
                <a:latin typeface="Comic Sans MS" charset="0"/>
                <a:ea typeface="Comic Sans MS" charset="0"/>
                <a:cs typeface="Comic Sans MS" charset="0"/>
              </a:rPr>
              <a:t>CTX da </a:t>
            </a:r>
            <a:r>
              <a:rPr lang="en-US" sz="2800" b="1" dirty="0" err="1" smtClean="0">
                <a:solidFill>
                  <a:schemeClr val="accent2"/>
                </a:solidFill>
                <a:latin typeface="Comic Sans MS" charset="0"/>
                <a:ea typeface="Comic Sans MS" charset="0"/>
                <a:cs typeface="Comic Sans MS" charset="0"/>
              </a:rPr>
              <a:t>terapia</a:t>
            </a:r>
            <a:r>
              <a:rPr lang="en-US" sz="2800" b="1" dirty="0" smtClean="0">
                <a:solidFill>
                  <a:schemeClr val="accent2"/>
                </a:solidFill>
                <a:latin typeface="Comic Sans MS" charset="0"/>
                <a:ea typeface="Comic Sans MS" charset="0"/>
                <a:cs typeface="Comic Sans MS" charset="0"/>
              </a:rPr>
              <a:t> </a:t>
            </a:r>
            <a:r>
              <a:rPr lang="en-US" sz="2800" b="1" dirty="0" err="1" smtClean="0">
                <a:solidFill>
                  <a:schemeClr val="accent2"/>
                </a:solidFill>
                <a:latin typeface="Comic Sans MS" charset="0"/>
                <a:ea typeface="Comic Sans MS" charset="0"/>
                <a:cs typeface="Comic Sans MS" charset="0"/>
              </a:rPr>
              <a:t>oncologica</a:t>
            </a:r>
            <a:r>
              <a:rPr lang="en-US" sz="2800" b="1" dirty="0" smtClean="0">
                <a:solidFill>
                  <a:schemeClr val="accent2"/>
                </a:solidFill>
                <a:latin typeface="Comic Sans MS" charset="0"/>
                <a:ea typeface="Comic Sans MS" charset="0"/>
                <a:cs typeface="Comic Sans MS" charset="0"/>
              </a:rPr>
              <a:t> </a:t>
            </a:r>
            <a:r>
              <a:rPr lang="it-IT" sz="2800" b="1" dirty="0">
                <a:solidFill>
                  <a:srgbClr val="FF9900"/>
                </a:solidFill>
                <a:latin typeface="+mn-lt"/>
              </a:rPr>
              <a:t/>
            </a:r>
            <a:br>
              <a:rPr lang="it-IT" sz="2800" b="1" dirty="0">
                <a:solidFill>
                  <a:srgbClr val="FF9900"/>
                </a:solidFill>
                <a:latin typeface="+mn-lt"/>
              </a:rPr>
            </a:br>
            <a:r>
              <a:rPr lang="it-IT" sz="2200" b="1" dirty="0" smtClean="0">
                <a:solidFill>
                  <a:schemeClr val="accent3">
                    <a:lumMod val="75000"/>
                  </a:schemeClr>
                </a:solidFill>
                <a:latin typeface="+mn-lt"/>
              </a:rPr>
              <a:t>Rischio di disfunzione VS / Scompenso cardiaco</a:t>
            </a:r>
            <a:endParaRPr lang="it-IT" sz="2200" b="1" dirty="0">
              <a:solidFill>
                <a:schemeClr val="accent3">
                  <a:lumMod val="75000"/>
                </a:schemeClr>
              </a:solidFill>
              <a:latin typeface="+mn-lt"/>
            </a:endParaRPr>
          </a:p>
        </p:txBody>
      </p:sp>
      <p:sp>
        <p:nvSpPr>
          <p:cNvPr id="2" name="Rettangolo 1"/>
          <p:cNvSpPr/>
          <p:nvPr/>
        </p:nvSpPr>
        <p:spPr>
          <a:xfrm>
            <a:off x="1619672" y="4053492"/>
            <a:ext cx="5960738"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4427984" y="4587974"/>
            <a:ext cx="3881191" cy="276999"/>
          </a:xfrm>
          <a:prstGeom prst="rect">
            <a:avLst/>
          </a:prstGeom>
        </p:spPr>
        <p:txBody>
          <a:bodyPr wrap="none">
            <a:spAutoFit/>
          </a:bodyPr>
          <a:lstStyle/>
          <a:p>
            <a:r>
              <a:rPr lang="it-IT" sz="1200" b="1" dirty="0" smtClean="0"/>
              <a:t>Zamorano JL et al </a:t>
            </a:r>
            <a:r>
              <a:rPr lang="it-IT" sz="1200" b="1" dirty="0" err="1" smtClean="0"/>
              <a:t>Eur</a:t>
            </a:r>
            <a:r>
              <a:rPr lang="it-IT" sz="1200" b="1" dirty="0" smtClean="0"/>
              <a:t> </a:t>
            </a:r>
            <a:r>
              <a:rPr lang="it-IT" sz="1200" b="1" dirty="0" err="1" smtClean="0"/>
              <a:t>J</a:t>
            </a:r>
            <a:r>
              <a:rPr lang="it-IT" sz="1200" b="1" dirty="0" smtClean="0"/>
              <a:t> </a:t>
            </a:r>
            <a:r>
              <a:rPr lang="it-IT" sz="1200" b="1" dirty="0" err="1" smtClean="0"/>
              <a:t>Heart</a:t>
            </a:r>
            <a:r>
              <a:rPr lang="it-IT" sz="1200" b="1" dirty="0" smtClean="0"/>
              <a:t> </a:t>
            </a:r>
            <a:r>
              <a:rPr lang="it-IT" sz="1200" b="1" dirty="0" err="1" smtClean="0"/>
              <a:t>Failure</a:t>
            </a:r>
            <a:r>
              <a:rPr lang="it-IT" sz="1200" b="1" dirty="0" smtClean="0"/>
              <a:t> 2017</a:t>
            </a:r>
            <a:endParaRPr lang="it-IT" sz="1200" b="1" dirty="0"/>
          </a:p>
        </p:txBody>
      </p:sp>
    </p:spTree>
    <p:extLst>
      <p:ext uri="{BB962C8B-B14F-4D97-AF65-F5344CB8AC3E}">
        <p14:creationId xmlns:p14="http://schemas.microsoft.com/office/powerpoint/2010/main" val="1244087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a:srcRect t="1417" b="1970"/>
          <a:stretch/>
        </p:blipFill>
        <p:spPr>
          <a:xfrm>
            <a:off x="899592" y="1127576"/>
            <a:ext cx="7143576" cy="3532406"/>
          </a:xfrm>
          <a:prstGeom prst="rect">
            <a:avLst/>
          </a:prstGeom>
        </p:spPr>
      </p:pic>
      <p:pic>
        <p:nvPicPr>
          <p:cNvPr id="8" name="Immagine 7"/>
          <p:cNvPicPr>
            <a:picLocks noChangeAspect="1"/>
          </p:cNvPicPr>
          <p:nvPr/>
        </p:nvPicPr>
        <p:blipFill>
          <a:blip r:embed="rId3"/>
          <a:stretch>
            <a:fillRect/>
          </a:stretch>
        </p:blipFill>
        <p:spPr>
          <a:xfrm>
            <a:off x="6168571" y="3698088"/>
            <a:ext cx="1757701" cy="914968"/>
          </a:xfrm>
          <a:prstGeom prst="rect">
            <a:avLst/>
          </a:prstGeom>
        </p:spPr>
      </p:pic>
      <p:sp>
        <p:nvSpPr>
          <p:cNvPr id="11" name="Rettangolo 10"/>
          <p:cNvSpPr/>
          <p:nvPr/>
        </p:nvSpPr>
        <p:spPr>
          <a:xfrm>
            <a:off x="4920753" y="4828247"/>
            <a:ext cx="4315605" cy="276999"/>
          </a:xfrm>
          <a:prstGeom prst="rect">
            <a:avLst/>
          </a:prstGeom>
        </p:spPr>
        <p:txBody>
          <a:bodyPr wrap="none">
            <a:spAutoFit/>
          </a:bodyPr>
          <a:lstStyle/>
          <a:p>
            <a:r>
              <a:rPr lang="it-IT" sz="1200" b="1" dirty="0" smtClean="0"/>
              <a:t>Zamorano JL et al </a:t>
            </a:r>
            <a:r>
              <a:rPr lang="it-IT" sz="1200" b="1" dirty="0" err="1" smtClean="0"/>
              <a:t>European</a:t>
            </a:r>
            <a:r>
              <a:rPr lang="it-IT" sz="1200" b="1" dirty="0" smtClean="0"/>
              <a:t> </a:t>
            </a:r>
            <a:r>
              <a:rPr lang="it-IT" sz="1200" b="1" dirty="0" err="1" smtClean="0"/>
              <a:t>Heart</a:t>
            </a:r>
            <a:r>
              <a:rPr lang="it-IT" sz="1200" b="1" dirty="0" smtClean="0"/>
              <a:t> Journal 2016</a:t>
            </a:r>
            <a:endParaRPr lang="it-IT" sz="1200" b="1" dirty="0"/>
          </a:p>
        </p:txBody>
      </p:sp>
      <p:grpSp>
        <p:nvGrpSpPr>
          <p:cNvPr id="12" name="Gruppo 11"/>
          <p:cNvGrpSpPr/>
          <p:nvPr/>
        </p:nvGrpSpPr>
        <p:grpSpPr>
          <a:xfrm>
            <a:off x="1401220" y="3219133"/>
            <a:ext cx="6140319" cy="864057"/>
            <a:chOff x="1497707" y="3143277"/>
            <a:chExt cx="6140319" cy="864057"/>
          </a:xfrm>
        </p:grpSpPr>
        <p:pic>
          <p:nvPicPr>
            <p:cNvPr id="13" name="Immagine 12"/>
            <p:cNvPicPr>
              <a:picLocks noChangeAspect="1"/>
            </p:cNvPicPr>
            <p:nvPr/>
          </p:nvPicPr>
          <p:blipFill>
            <a:blip r:embed="rId4"/>
            <a:stretch>
              <a:fillRect/>
            </a:stretch>
          </p:blipFill>
          <p:spPr>
            <a:xfrm>
              <a:off x="1497707" y="3143277"/>
              <a:ext cx="6140319" cy="864057"/>
            </a:xfrm>
            <a:prstGeom prst="rect">
              <a:avLst/>
            </a:prstGeom>
            <a:ln w="28575" cmpd="sng">
              <a:solidFill>
                <a:schemeClr val="accent2"/>
              </a:solidFill>
            </a:ln>
            <a:effectLst>
              <a:outerShdw blurRad="50800" dist="38100" dir="2700000" algn="tl" rotWithShape="0">
                <a:prstClr val="black">
                  <a:alpha val="40000"/>
                </a:prstClr>
              </a:outerShdw>
            </a:effectLst>
          </p:spPr>
        </p:pic>
        <p:sp>
          <p:nvSpPr>
            <p:cNvPr id="14" name="Rettangolo 13"/>
            <p:cNvSpPr/>
            <p:nvPr/>
          </p:nvSpPr>
          <p:spPr>
            <a:xfrm>
              <a:off x="5580112" y="3166578"/>
              <a:ext cx="1584176" cy="228080"/>
            </a:xfrm>
            <a:prstGeom prst="rect">
              <a:avLst/>
            </a:prstGeom>
            <a:solidFill>
              <a:schemeClr val="accent2">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cxnSp>
        <p:nvCxnSpPr>
          <p:cNvPr id="15" name="Connettore 2 14"/>
          <p:cNvCxnSpPr/>
          <p:nvPr/>
        </p:nvCxnSpPr>
        <p:spPr>
          <a:xfrm>
            <a:off x="749378" y="2044066"/>
            <a:ext cx="300427" cy="0"/>
          </a:xfrm>
          <a:prstGeom prst="straightConnector1">
            <a:avLst/>
          </a:prstGeom>
          <a:ln>
            <a:solidFill>
              <a:srgbClr val="D80005"/>
            </a:solidFill>
            <a:tailEnd type="arrow"/>
          </a:ln>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a:off x="749378" y="1756034"/>
            <a:ext cx="300427" cy="0"/>
          </a:xfrm>
          <a:prstGeom prst="straightConnector1">
            <a:avLst/>
          </a:prstGeom>
          <a:ln>
            <a:solidFill>
              <a:srgbClr val="D80005"/>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a:off x="661955" y="4271738"/>
            <a:ext cx="300427" cy="0"/>
          </a:xfrm>
          <a:prstGeom prst="straightConnector1">
            <a:avLst/>
          </a:prstGeom>
          <a:ln>
            <a:solidFill>
              <a:srgbClr val="D80005"/>
            </a:solidFill>
            <a:tailEnd type="arrow"/>
          </a:ln>
        </p:spPr>
        <p:style>
          <a:lnRef idx="2">
            <a:schemeClr val="accent1"/>
          </a:lnRef>
          <a:fillRef idx="0">
            <a:schemeClr val="accent1"/>
          </a:fillRef>
          <a:effectRef idx="1">
            <a:schemeClr val="accent1"/>
          </a:effectRef>
          <a:fontRef idx="minor">
            <a:schemeClr val="tx1"/>
          </a:fontRef>
        </p:style>
      </p:cxnSp>
      <p:cxnSp>
        <p:nvCxnSpPr>
          <p:cNvPr id="18" name="Connettore 2 17"/>
          <p:cNvCxnSpPr/>
          <p:nvPr/>
        </p:nvCxnSpPr>
        <p:spPr>
          <a:xfrm>
            <a:off x="661955" y="3983706"/>
            <a:ext cx="300427" cy="0"/>
          </a:xfrm>
          <a:prstGeom prst="straightConnector1">
            <a:avLst/>
          </a:prstGeom>
          <a:ln>
            <a:solidFill>
              <a:srgbClr val="D80005"/>
            </a:solidFill>
            <a:tailEnd type="arrow"/>
          </a:ln>
        </p:spPr>
        <p:style>
          <a:lnRef idx="2">
            <a:schemeClr val="accent1"/>
          </a:lnRef>
          <a:fillRef idx="0">
            <a:schemeClr val="accent1"/>
          </a:fillRef>
          <a:effectRef idx="1">
            <a:schemeClr val="accent1"/>
          </a:effectRef>
          <a:fontRef idx="minor">
            <a:schemeClr val="tx1"/>
          </a:fontRef>
        </p:style>
      </p:cxnSp>
      <p:sp>
        <p:nvSpPr>
          <p:cNvPr id="19" name="Titolo 1"/>
          <p:cNvSpPr txBox="1">
            <a:spLocks/>
          </p:cNvSpPr>
          <p:nvPr/>
        </p:nvSpPr>
        <p:spPr>
          <a:xfrm>
            <a:off x="467544" y="5147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0504D"/>
                </a:solidFill>
                <a:latin typeface="Comic Sans MS" charset="0"/>
                <a:ea typeface="Comic Sans MS" charset="0"/>
                <a:cs typeface="Comic Sans MS" charset="0"/>
              </a:rPr>
              <a:t>Monitoraggio</a:t>
            </a:r>
            <a:r>
              <a:rPr lang="en-US" sz="2800" b="1" dirty="0" smtClean="0">
                <a:solidFill>
                  <a:srgbClr val="C0504D"/>
                </a:solidFill>
                <a:latin typeface="Comic Sans MS" charset="0"/>
                <a:ea typeface="Comic Sans MS" charset="0"/>
                <a:cs typeface="Comic Sans MS" charset="0"/>
              </a:rPr>
              <a:t> </a:t>
            </a:r>
            <a:r>
              <a:rPr lang="en-US" sz="2800" b="1" dirty="0" err="1" smtClean="0">
                <a:solidFill>
                  <a:srgbClr val="C0504D"/>
                </a:solidFill>
                <a:latin typeface="Comic Sans MS" charset="0"/>
                <a:ea typeface="Comic Sans MS" charset="0"/>
                <a:cs typeface="Comic Sans MS" charset="0"/>
              </a:rPr>
              <a:t>della</a:t>
            </a:r>
            <a:r>
              <a:rPr lang="en-US" sz="2800" b="1" dirty="0" smtClean="0">
                <a:solidFill>
                  <a:srgbClr val="C0504D"/>
                </a:solidFill>
                <a:latin typeface="Comic Sans MS" charset="0"/>
                <a:ea typeface="Comic Sans MS" charset="0"/>
                <a:cs typeface="Comic Sans MS" charset="0"/>
              </a:rPr>
              <a:t> </a:t>
            </a:r>
            <a:r>
              <a:rPr lang="en-US" sz="2800" b="1" dirty="0" err="1" smtClean="0">
                <a:solidFill>
                  <a:srgbClr val="C0504D"/>
                </a:solidFill>
                <a:latin typeface="Comic Sans MS" charset="0"/>
                <a:ea typeface="Comic Sans MS" charset="0"/>
                <a:cs typeface="Comic Sans MS" charset="0"/>
              </a:rPr>
              <a:t>cardiotossicità</a:t>
            </a:r>
            <a:r>
              <a:rPr lang="it-IT" sz="2800" b="1" dirty="0" smtClean="0">
                <a:solidFill>
                  <a:srgbClr val="FF9900"/>
                </a:solidFill>
                <a:latin typeface="Comic Sans MS" charset="0"/>
                <a:ea typeface="Comic Sans MS" charset="0"/>
                <a:cs typeface="Comic Sans MS" charset="0"/>
              </a:rPr>
              <a:t/>
            </a:r>
            <a:br>
              <a:rPr lang="it-IT" sz="2800" b="1" dirty="0" smtClean="0">
                <a:solidFill>
                  <a:srgbClr val="FF9900"/>
                </a:solidFill>
                <a:latin typeface="Comic Sans MS" charset="0"/>
                <a:ea typeface="Comic Sans MS" charset="0"/>
                <a:cs typeface="Comic Sans MS" charset="0"/>
              </a:rPr>
            </a:br>
            <a:r>
              <a:rPr lang="it-IT" sz="2200" b="1" dirty="0">
                <a:solidFill>
                  <a:schemeClr val="accent3">
                    <a:lumMod val="75000"/>
                  </a:schemeClr>
                </a:solidFill>
                <a:latin typeface="Comic Sans MS" charset="0"/>
                <a:ea typeface="Comic Sans MS" charset="0"/>
                <a:cs typeface="Comic Sans MS" charset="0"/>
              </a:rPr>
              <a:t>ESC Position </a:t>
            </a:r>
            <a:r>
              <a:rPr lang="it-IT" sz="2200" b="1" dirty="0" err="1">
                <a:solidFill>
                  <a:schemeClr val="accent3">
                    <a:lumMod val="75000"/>
                  </a:schemeClr>
                </a:solidFill>
                <a:latin typeface="Comic Sans MS" charset="0"/>
                <a:ea typeface="Comic Sans MS" charset="0"/>
                <a:cs typeface="Comic Sans MS" charset="0"/>
              </a:rPr>
              <a:t>Paper</a:t>
            </a:r>
            <a:r>
              <a:rPr lang="it-IT" sz="2200" b="1" dirty="0">
                <a:solidFill>
                  <a:schemeClr val="accent3">
                    <a:lumMod val="75000"/>
                  </a:schemeClr>
                </a:solidFill>
                <a:latin typeface="Comic Sans MS" charset="0"/>
                <a:ea typeface="Comic Sans MS" charset="0"/>
                <a:cs typeface="Comic Sans MS" charset="0"/>
              </a:rPr>
              <a:t> on </a:t>
            </a:r>
            <a:r>
              <a:rPr lang="it-IT" sz="2200" b="1" dirty="0" err="1">
                <a:solidFill>
                  <a:schemeClr val="accent3">
                    <a:lumMod val="75000"/>
                  </a:schemeClr>
                </a:solidFill>
                <a:latin typeface="Comic Sans MS" charset="0"/>
                <a:ea typeface="Comic Sans MS" charset="0"/>
                <a:cs typeface="Comic Sans MS" charset="0"/>
              </a:rPr>
              <a:t>cancer</a:t>
            </a:r>
            <a:r>
              <a:rPr lang="it-IT" sz="2200" b="1" dirty="0">
                <a:solidFill>
                  <a:schemeClr val="accent3">
                    <a:lumMod val="75000"/>
                  </a:schemeClr>
                </a:solidFill>
                <a:latin typeface="Comic Sans MS" charset="0"/>
                <a:ea typeface="Comic Sans MS" charset="0"/>
                <a:cs typeface="Comic Sans MS" charset="0"/>
              </a:rPr>
              <a:t> treatment and CV </a:t>
            </a:r>
            <a:r>
              <a:rPr lang="it-IT" sz="2200" b="1" dirty="0" err="1">
                <a:solidFill>
                  <a:schemeClr val="accent3">
                    <a:lumMod val="75000"/>
                  </a:schemeClr>
                </a:solidFill>
                <a:latin typeface="Comic Sans MS" charset="0"/>
                <a:ea typeface="Comic Sans MS" charset="0"/>
                <a:cs typeface="Comic Sans MS" charset="0"/>
              </a:rPr>
              <a:t>toxicity</a:t>
            </a:r>
            <a:endParaRPr lang="it-IT" sz="2200" b="1" dirty="0">
              <a:solidFill>
                <a:schemeClr val="accent3">
                  <a:lumMod val="75000"/>
                </a:schemeClr>
              </a:solidFill>
              <a:latin typeface="Comic Sans MS" charset="0"/>
              <a:ea typeface="Comic Sans MS" charset="0"/>
              <a:cs typeface="Comic Sans MS" charset="0"/>
            </a:endParaRPr>
          </a:p>
        </p:txBody>
      </p:sp>
      <p:cxnSp>
        <p:nvCxnSpPr>
          <p:cNvPr id="20" name="Connettore 2 19"/>
          <p:cNvCxnSpPr/>
          <p:nvPr/>
        </p:nvCxnSpPr>
        <p:spPr>
          <a:xfrm>
            <a:off x="683568" y="3147814"/>
            <a:ext cx="300427" cy="0"/>
          </a:xfrm>
          <a:prstGeom prst="straightConnector1">
            <a:avLst/>
          </a:prstGeom>
          <a:ln>
            <a:solidFill>
              <a:srgbClr val="D80005"/>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a:off x="683568" y="2571750"/>
            <a:ext cx="300427" cy="0"/>
          </a:xfrm>
          <a:prstGeom prst="straightConnector1">
            <a:avLst/>
          </a:prstGeom>
          <a:ln>
            <a:solidFill>
              <a:srgbClr val="D8000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28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par>
                                <p:cTn id="24" presetID="9"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8"/>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241"/>
            <a:ext cx="6858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Rectangle 2"/>
          <p:cNvSpPr>
            <a:spLocks noGrp="1" noRot="1" noChangeArrowheads="1"/>
          </p:cNvSpPr>
          <p:nvPr>
            <p:ph type="title"/>
          </p:nvPr>
        </p:nvSpPr>
        <p:spPr>
          <a:xfrm>
            <a:off x="1143001" y="-20241"/>
            <a:ext cx="6831806" cy="857251"/>
          </a:xfrm>
        </p:spPr>
        <p:txBody>
          <a:bodyPr/>
          <a:lstStyle/>
          <a:p>
            <a:pPr eaLnBrk="1" hangingPunct="1"/>
            <a:r>
              <a:rPr lang="it-IT" altLang="it-IT" sz="2700" b="1">
                <a:solidFill>
                  <a:srgbClr val="C00000"/>
                </a:solidFill>
                <a:latin typeface="Comic Sans MS" charset="0"/>
                <a:ea typeface="MS PGothic" charset="-128"/>
                <a:cs typeface="ＭＳ Ｐゴシック" charset="-128"/>
              </a:rPr>
              <a:t>Ecocardiografia, metodo di scelta</a:t>
            </a:r>
            <a:endParaRPr lang="it-IT" altLang="it-IT" sz="2700" b="1" i="1">
              <a:solidFill>
                <a:srgbClr val="C00000"/>
              </a:solidFill>
              <a:latin typeface="Comic Sans MS" charset="0"/>
              <a:ea typeface="MS PGothic" charset="-128"/>
              <a:cs typeface="ＭＳ Ｐゴシック" charset="-128"/>
            </a:endParaRPr>
          </a:p>
        </p:txBody>
      </p:sp>
    </p:spTree>
    <p:extLst>
      <p:ext uri="{BB962C8B-B14F-4D97-AF65-F5344CB8AC3E}">
        <p14:creationId xmlns:p14="http://schemas.microsoft.com/office/powerpoint/2010/main" val="2094123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nvPr>
        </p:nvGraphicFramePr>
        <p:xfrm>
          <a:off x="4139952" y="1635646"/>
          <a:ext cx="4560934" cy="2527176"/>
        </p:xfrm>
        <a:graphic>
          <a:graphicData uri="http://schemas.openxmlformats.org/drawingml/2006/chart">
            <c:chart xmlns:c="http://schemas.openxmlformats.org/drawingml/2006/chart" xmlns:r="http://schemas.openxmlformats.org/officeDocument/2006/relationships" r:id="rId2"/>
          </a:graphicData>
        </a:graphic>
      </p:graphicFrame>
      <p:sp>
        <p:nvSpPr>
          <p:cNvPr id="4" name="Rettangolo 3"/>
          <p:cNvSpPr/>
          <p:nvPr/>
        </p:nvSpPr>
        <p:spPr>
          <a:xfrm>
            <a:off x="5508104" y="4731990"/>
            <a:ext cx="3350254" cy="276999"/>
          </a:xfrm>
          <a:prstGeom prst="rect">
            <a:avLst/>
          </a:prstGeom>
        </p:spPr>
        <p:txBody>
          <a:bodyPr wrap="square">
            <a:spAutoFit/>
          </a:bodyPr>
          <a:lstStyle/>
          <a:p>
            <a:r>
              <a:rPr lang="it-IT" sz="1200" b="1" dirty="0" smtClean="0">
                <a:latin typeface="Verdana"/>
                <a:cs typeface="Verdana"/>
              </a:rPr>
              <a:t>Cadeddu C et al EHJ 2017</a:t>
            </a:r>
            <a:endParaRPr lang="it-IT" sz="1200" b="1" dirty="0">
              <a:latin typeface="Verdana"/>
              <a:cs typeface="Verdana"/>
            </a:endParaRPr>
          </a:p>
        </p:txBody>
      </p:sp>
      <p:sp>
        <p:nvSpPr>
          <p:cNvPr id="5" name="Rettangolo 4"/>
          <p:cNvSpPr/>
          <p:nvPr/>
        </p:nvSpPr>
        <p:spPr>
          <a:xfrm>
            <a:off x="196558" y="1266314"/>
            <a:ext cx="3600400" cy="954107"/>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txBody>
          <a:bodyPr wrap="square">
            <a:spAutoFit/>
          </a:bodyPr>
          <a:lstStyle/>
          <a:p>
            <a:r>
              <a:rPr lang="en-US" sz="1400" b="1" dirty="0" smtClean="0">
                <a:latin typeface="+mj-lt"/>
              </a:rPr>
              <a:t>Anthracycline Cardiotoxicity</a:t>
            </a:r>
          </a:p>
          <a:p>
            <a:pPr marL="285750" indent="-285750">
              <a:buFont typeface="Arial"/>
              <a:buChar char="•"/>
            </a:pPr>
            <a:r>
              <a:rPr lang="en-US" sz="1400" dirty="0" smtClean="0">
                <a:latin typeface="+mj-lt"/>
              </a:rPr>
              <a:t>45 patients treated with </a:t>
            </a:r>
            <a:r>
              <a:rPr lang="en-US" sz="1400" dirty="0" smtClean="0"/>
              <a:t>Anthracycline</a:t>
            </a:r>
            <a:endParaRPr lang="en-US" sz="1400" dirty="0" smtClean="0">
              <a:latin typeface="+mj-lt"/>
            </a:endParaRPr>
          </a:p>
          <a:p>
            <a:pPr marL="285750" indent="-285750">
              <a:buFont typeface="Arial"/>
              <a:buChar char="•"/>
            </a:pPr>
            <a:r>
              <a:rPr lang="en-US" sz="1400" dirty="0" smtClean="0">
                <a:latin typeface="+mj-lt"/>
              </a:rPr>
              <a:t>Serial echocardiographic evaluation at </a:t>
            </a:r>
            <a:br>
              <a:rPr lang="en-US" sz="1400" dirty="0" smtClean="0">
                <a:latin typeface="+mj-lt"/>
              </a:rPr>
            </a:br>
            <a:r>
              <a:rPr lang="en-US" sz="1400" dirty="0" smtClean="0">
                <a:latin typeface="+mj-lt"/>
              </a:rPr>
              <a:t>24 and at 1 week after each 100 mg/m2</a:t>
            </a:r>
            <a:endParaRPr lang="en-US" sz="1400" dirty="0">
              <a:latin typeface="+mj-lt"/>
            </a:endParaRPr>
          </a:p>
        </p:txBody>
      </p:sp>
      <p:sp>
        <p:nvSpPr>
          <p:cNvPr id="6" name="Rettangolo 5"/>
          <p:cNvSpPr/>
          <p:nvPr/>
        </p:nvSpPr>
        <p:spPr>
          <a:xfrm>
            <a:off x="5724128" y="1635646"/>
            <a:ext cx="610186" cy="2527176"/>
          </a:xfrm>
          <a:prstGeom prst="rect">
            <a:avLst/>
          </a:prstGeom>
          <a:noFill/>
          <a:ln w="28575" cmpd="sng">
            <a:solidFill>
              <a:srgbClr val="D800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35496" y="2905882"/>
            <a:ext cx="4572000" cy="523220"/>
          </a:xfrm>
          <a:prstGeom prst="rect">
            <a:avLst/>
          </a:prstGeom>
        </p:spPr>
        <p:txBody>
          <a:bodyPr>
            <a:spAutoFit/>
          </a:bodyPr>
          <a:lstStyle/>
          <a:p>
            <a:r>
              <a:rPr lang="en-US" sz="1400" dirty="0" smtClean="0"/>
              <a:t>GLS reduction at </a:t>
            </a:r>
            <a:r>
              <a:rPr lang="en-US" sz="1400" dirty="0" smtClean="0">
                <a:solidFill>
                  <a:schemeClr val="accent2"/>
                </a:solidFill>
              </a:rPr>
              <a:t>1 </a:t>
            </a:r>
            <a:r>
              <a:rPr lang="en-US" sz="1400" dirty="0">
                <a:solidFill>
                  <a:schemeClr val="accent2"/>
                </a:solidFill>
              </a:rPr>
              <a:t>week </a:t>
            </a:r>
            <a:r>
              <a:rPr lang="en-US" sz="1400" dirty="0" smtClean="0">
                <a:solidFill>
                  <a:schemeClr val="accent2"/>
                </a:solidFill>
              </a:rPr>
              <a:t>of 300 </a:t>
            </a:r>
            <a:r>
              <a:rPr lang="en-US" sz="1400" dirty="0">
                <a:solidFill>
                  <a:schemeClr val="accent2"/>
                </a:solidFill>
              </a:rPr>
              <a:t>mg/</a:t>
            </a:r>
            <a:r>
              <a:rPr lang="en-US" sz="1400" dirty="0" smtClean="0">
                <a:solidFill>
                  <a:schemeClr val="accent2"/>
                </a:solidFill>
              </a:rPr>
              <a:t>m2 dose </a:t>
            </a:r>
            <a:r>
              <a:rPr lang="en-US" sz="1400" dirty="0" smtClean="0"/>
              <a:t/>
            </a:r>
            <a:br>
              <a:rPr lang="en-US" sz="1400" dirty="0" smtClean="0"/>
            </a:br>
            <a:r>
              <a:rPr lang="en-US" sz="1400" dirty="0" smtClean="0"/>
              <a:t>was stronger predictor of GLS at 18 months FU</a:t>
            </a:r>
            <a:endParaRPr lang="en-US" sz="1400" dirty="0"/>
          </a:p>
        </p:txBody>
      </p:sp>
      <p:sp>
        <p:nvSpPr>
          <p:cNvPr id="8" name="Titolo 1"/>
          <p:cNvSpPr txBox="1">
            <a:spLocks/>
          </p:cNvSpPr>
          <p:nvPr/>
        </p:nvSpPr>
        <p:spPr>
          <a:xfrm>
            <a:off x="467544" y="5147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0504D"/>
                </a:solidFill>
                <a:latin typeface="Comic Sans MS" charset="0"/>
                <a:ea typeface="Comic Sans MS" charset="0"/>
                <a:cs typeface="Comic Sans MS" charset="0"/>
              </a:rPr>
              <a:t>Monitoraggio</a:t>
            </a:r>
            <a:r>
              <a:rPr lang="en-US" sz="2800" b="1" dirty="0" smtClean="0">
                <a:solidFill>
                  <a:srgbClr val="C0504D"/>
                </a:solidFill>
                <a:latin typeface="Comic Sans MS" charset="0"/>
                <a:ea typeface="Comic Sans MS" charset="0"/>
                <a:cs typeface="Comic Sans MS" charset="0"/>
              </a:rPr>
              <a:t> </a:t>
            </a:r>
            <a:r>
              <a:rPr lang="en-US" sz="2800" b="1" dirty="0" err="1" smtClean="0">
                <a:solidFill>
                  <a:srgbClr val="C0504D"/>
                </a:solidFill>
                <a:latin typeface="Comic Sans MS" charset="0"/>
                <a:ea typeface="Comic Sans MS" charset="0"/>
                <a:cs typeface="Comic Sans MS" charset="0"/>
              </a:rPr>
              <a:t>della</a:t>
            </a:r>
            <a:r>
              <a:rPr lang="en-US" sz="2800" b="1" dirty="0" smtClean="0">
                <a:solidFill>
                  <a:srgbClr val="C0504D"/>
                </a:solidFill>
                <a:latin typeface="Comic Sans MS" charset="0"/>
                <a:ea typeface="Comic Sans MS" charset="0"/>
                <a:cs typeface="Comic Sans MS" charset="0"/>
              </a:rPr>
              <a:t> CTX</a:t>
            </a:r>
            <a:r>
              <a:rPr lang="it-IT" sz="2800" b="1" dirty="0" smtClean="0">
                <a:solidFill>
                  <a:srgbClr val="FF9900"/>
                </a:solidFill>
                <a:latin typeface="Comic Sans MS" charset="0"/>
                <a:ea typeface="Comic Sans MS" charset="0"/>
                <a:cs typeface="Comic Sans MS" charset="0"/>
              </a:rPr>
              <a:t/>
            </a:r>
            <a:br>
              <a:rPr lang="it-IT" sz="2800" b="1" dirty="0" smtClean="0">
                <a:solidFill>
                  <a:srgbClr val="FF9900"/>
                </a:solidFill>
                <a:latin typeface="Comic Sans MS" charset="0"/>
                <a:ea typeface="Comic Sans MS" charset="0"/>
                <a:cs typeface="Comic Sans MS" charset="0"/>
              </a:rPr>
            </a:br>
            <a:r>
              <a:rPr lang="it-IT" sz="2200" b="1" dirty="0" smtClean="0">
                <a:solidFill>
                  <a:schemeClr val="accent3">
                    <a:lumMod val="75000"/>
                  </a:schemeClr>
                </a:solidFill>
                <a:latin typeface="Comic Sans MS" charset="0"/>
                <a:ea typeface="Comic Sans MS" charset="0"/>
                <a:cs typeface="Comic Sans MS" charset="0"/>
              </a:rPr>
              <a:t>Timing</a:t>
            </a:r>
            <a:endParaRPr lang="it-IT" sz="2200" b="1" dirty="0">
              <a:solidFill>
                <a:schemeClr val="accent3">
                  <a:lumMod val="75000"/>
                </a:schemeClr>
              </a:solidFill>
              <a:latin typeface="Comic Sans MS" charset="0"/>
              <a:ea typeface="Comic Sans MS" charset="0"/>
              <a:cs typeface="Comic Sans MS" charset="0"/>
            </a:endParaRPr>
          </a:p>
        </p:txBody>
      </p:sp>
    </p:spTree>
    <p:extLst>
      <p:ext uri="{BB962C8B-B14F-4D97-AF65-F5344CB8AC3E}">
        <p14:creationId xmlns:p14="http://schemas.microsoft.com/office/powerpoint/2010/main" val="8241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body" idx="1"/>
          </p:nvPr>
        </p:nvSpPr>
        <p:spPr>
          <a:xfrm>
            <a:off x="611188" y="1275606"/>
            <a:ext cx="7993260" cy="3078342"/>
          </a:xfrm>
        </p:spPr>
        <p:txBody>
          <a:bodyPr>
            <a:normAutofit fontScale="85000" lnSpcReduction="20000"/>
          </a:bodyPr>
          <a:lstStyle/>
          <a:p>
            <a:pPr algn="just">
              <a:lnSpc>
                <a:spcPct val="90000"/>
              </a:lnSpc>
              <a:buNone/>
            </a:pPr>
            <a:r>
              <a:rPr lang="it-IT" sz="2000" dirty="0" smtClean="0">
                <a:latin typeface="Comic Sans MS" charset="0"/>
                <a:ea typeface="Comic Sans MS" charset="0"/>
                <a:cs typeface="Comic Sans MS" charset="0"/>
              </a:rPr>
              <a:t>Nel </a:t>
            </a:r>
            <a:r>
              <a:rPr lang="it-IT" sz="2000" dirty="0">
                <a:latin typeface="Comic Sans MS" charset="0"/>
                <a:ea typeface="Comic Sans MS" charset="0"/>
                <a:cs typeface="Comic Sans MS" charset="0"/>
              </a:rPr>
              <a:t>monitoraggio della terapia oncologica </a:t>
            </a:r>
            <a:r>
              <a:rPr lang="it-IT" sz="2000" dirty="0">
                <a:solidFill>
                  <a:srgbClr val="C00000"/>
                </a:solidFill>
                <a:latin typeface="Comic Sans MS" charset="0"/>
                <a:ea typeface="Comic Sans MS" charset="0"/>
                <a:cs typeface="Comic Sans MS" charset="0"/>
              </a:rPr>
              <a:t>l’ecocardiografia</a:t>
            </a:r>
            <a:r>
              <a:rPr lang="it-IT" sz="2000" dirty="0">
                <a:latin typeface="Comic Sans MS" charset="0"/>
                <a:ea typeface="Comic Sans MS" charset="0"/>
                <a:cs typeface="Comic Sans MS" charset="0"/>
              </a:rPr>
              <a:t> ha un ruolo centrale grazie alla sua maggiore versatilità rispetto alle altre metodiche di </a:t>
            </a:r>
            <a:r>
              <a:rPr lang="it-IT" sz="2000" dirty="0" smtClean="0">
                <a:latin typeface="Comic Sans MS" charset="0"/>
                <a:ea typeface="Comic Sans MS" charset="0"/>
                <a:cs typeface="Comic Sans MS" charset="0"/>
              </a:rPr>
              <a:t>imaging</a:t>
            </a:r>
          </a:p>
          <a:p>
            <a:pPr algn="just">
              <a:lnSpc>
                <a:spcPct val="90000"/>
              </a:lnSpc>
              <a:buNone/>
            </a:pPr>
            <a:endParaRPr lang="it-IT" sz="2000" dirty="0" smtClean="0">
              <a:latin typeface="Comic Sans MS" charset="0"/>
              <a:ea typeface="Comic Sans MS" charset="0"/>
              <a:cs typeface="Comic Sans MS" charset="0"/>
            </a:endParaRPr>
          </a:p>
          <a:p>
            <a:pPr algn="just">
              <a:lnSpc>
                <a:spcPct val="90000"/>
              </a:lnSpc>
              <a:buNone/>
            </a:pPr>
            <a:r>
              <a:rPr lang="it-IT" sz="2000" dirty="0">
                <a:latin typeface="Comic Sans MS" charset="0"/>
                <a:ea typeface="Comic Sans MS" charset="0"/>
                <a:cs typeface="Comic Sans MS" charset="0"/>
              </a:rPr>
              <a:t>Gli indici </a:t>
            </a:r>
            <a:r>
              <a:rPr lang="it-IT" sz="2000" dirty="0" smtClean="0">
                <a:latin typeface="Comic Sans MS" charset="0"/>
                <a:ea typeface="Comic Sans MS" charset="0"/>
                <a:cs typeface="Comic Sans MS" charset="0"/>
              </a:rPr>
              <a:t>ecocardiografici classici sono ancora validi ma consentono </a:t>
            </a:r>
            <a:r>
              <a:rPr lang="it-IT" sz="2000" dirty="0">
                <a:latin typeface="Comic Sans MS" charset="0"/>
                <a:ea typeface="Comic Sans MS" charset="0"/>
                <a:cs typeface="Comic Sans MS" charset="0"/>
              </a:rPr>
              <a:t>di identificare </a:t>
            </a:r>
            <a:r>
              <a:rPr lang="it-IT" sz="2000" dirty="0">
                <a:solidFill>
                  <a:srgbClr val="C00000"/>
                </a:solidFill>
                <a:latin typeface="Comic Sans MS" charset="0"/>
                <a:ea typeface="Comic Sans MS" charset="0"/>
                <a:cs typeface="Comic Sans MS" charset="0"/>
              </a:rPr>
              <a:t>disfunzione ventricolare </a:t>
            </a:r>
            <a:r>
              <a:rPr lang="it-IT" sz="2000" dirty="0" smtClean="0">
                <a:solidFill>
                  <a:srgbClr val="C00000"/>
                </a:solidFill>
                <a:latin typeface="Comic Sans MS" charset="0"/>
                <a:ea typeface="Comic Sans MS" charset="0"/>
                <a:cs typeface="Comic Sans MS" charset="0"/>
              </a:rPr>
              <a:t>conclamata </a:t>
            </a:r>
            <a:r>
              <a:rPr lang="it-IT" sz="2000" dirty="0" smtClean="0">
                <a:latin typeface="Comic Sans MS" charset="0"/>
                <a:ea typeface="Comic Sans MS" charset="0"/>
                <a:cs typeface="Comic Sans MS" charset="0"/>
              </a:rPr>
              <a:t>e quindi </a:t>
            </a:r>
            <a:r>
              <a:rPr lang="it-IT" sz="2000" dirty="0" smtClean="0">
                <a:solidFill>
                  <a:srgbClr val="C00000"/>
                </a:solidFill>
                <a:latin typeface="Comic Sans MS" charset="0"/>
                <a:ea typeface="Comic Sans MS" charset="0"/>
                <a:cs typeface="Comic Sans MS" charset="0"/>
              </a:rPr>
              <a:t>tardivamente</a:t>
            </a:r>
            <a:r>
              <a:rPr lang="it-IT" sz="2000" dirty="0" smtClean="0">
                <a:solidFill>
                  <a:srgbClr val="FF0000"/>
                </a:solidFill>
                <a:latin typeface="Comic Sans MS" charset="0"/>
                <a:ea typeface="Comic Sans MS" charset="0"/>
                <a:cs typeface="Comic Sans MS" charset="0"/>
              </a:rPr>
              <a:t/>
            </a:r>
            <a:br>
              <a:rPr lang="it-IT" sz="2000" dirty="0" smtClean="0">
                <a:solidFill>
                  <a:srgbClr val="FF0000"/>
                </a:solidFill>
                <a:latin typeface="Comic Sans MS" charset="0"/>
                <a:ea typeface="Comic Sans MS" charset="0"/>
                <a:cs typeface="Comic Sans MS" charset="0"/>
              </a:rPr>
            </a:br>
            <a:r>
              <a:rPr lang="it-IT" sz="2000" dirty="0" smtClean="0">
                <a:latin typeface="Comic Sans MS" charset="0"/>
                <a:ea typeface="Comic Sans MS" charset="0"/>
                <a:cs typeface="Comic Sans MS" charset="0"/>
              </a:rPr>
              <a:t> </a:t>
            </a:r>
            <a:endParaRPr lang="it-IT" sz="2000" dirty="0">
              <a:latin typeface="Comic Sans MS" charset="0"/>
              <a:ea typeface="Comic Sans MS" charset="0"/>
              <a:cs typeface="Comic Sans MS" charset="0"/>
            </a:endParaRPr>
          </a:p>
          <a:p>
            <a:pPr algn="just">
              <a:lnSpc>
                <a:spcPct val="90000"/>
              </a:lnSpc>
              <a:buNone/>
            </a:pPr>
            <a:r>
              <a:rPr lang="it-IT" sz="2000" dirty="0" smtClean="0">
                <a:latin typeface="Comic Sans MS" charset="0"/>
                <a:ea typeface="Comic Sans MS" charset="0"/>
                <a:cs typeface="Comic Sans MS" charset="0"/>
              </a:rPr>
              <a:t>Gli indici </a:t>
            </a:r>
            <a:r>
              <a:rPr lang="it-IT" sz="2000" dirty="0">
                <a:latin typeface="Comic Sans MS" charset="0"/>
                <a:ea typeface="Comic Sans MS" charset="0"/>
                <a:cs typeface="Comic Sans MS" charset="0"/>
              </a:rPr>
              <a:t>di deformazione miocardica consentono di identificare disfunzione ventricolare precoce e hanno dimostrato di avere un importante </a:t>
            </a:r>
            <a:r>
              <a:rPr lang="it-IT" sz="2000" dirty="0">
                <a:solidFill>
                  <a:srgbClr val="C00000"/>
                </a:solidFill>
                <a:latin typeface="Comic Sans MS" charset="0"/>
                <a:ea typeface="Comic Sans MS" charset="0"/>
                <a:cs typeface="Comic Sans MS" charset="0"/>
              </a:rPr>
              <a:t>peso </a:t>
            </a:r>
            <a:r>
              <a:rPr lang="it-IT" sz="2000" dirty="0" smtClean="0">
                <a:solidFill>
                  <a:srgbClr val="C00000"/>
                </a:solidFill>
                <a:latin typeface="Comic Sans MS" charset="0"/>
                <a:ea typeface="Comic Sans MS" charset="0"/>
                <a:cs typeface="Comic Sans MS" charset="0"/>
              </a:rPr>
              <a:t>prognostico</a:t>
            </a:r>
          </a:p>
          <a:p>
            <a:pPr algn="just">
              <a:lnSpc>
                <a:spcPct val="90000"/>
              </a:lnSpc>
              <a:buNone/>
            </a:pPr>
            <a:r>
              <a:rPr lang="it-IT" sz="2000" dirty="0" smtClean="0">
                <a:latin typeface="Comic Sans MS" charset="0"/>
                <a:ea typeface="Comic Sans MS" charset="0"/>
                <a:cs typeface="Comic Sans MS" charset="0"/>
              </a:rPr>
              <a:t> </a:t>
            </a:r>
            <a:endParaRPr lang="it-IT" sz="2000" dirty="0">
              <a:latin typeface="Comic Sans MS" charset="0"/>
              <a:ea typeface="Comic Sans MS" charset="0"/>
              <a:cs typeface="Comic Sans MS" charset="0"/>
            </a:endParaRPr>
          </a:p>
          <a:p>
            <a:pPr algn="just" eaLnBrk="1" hangingPunct="1">
              <a:lnSpc>
                <a:spcPct val="90000"/>
              </a:lnSpc>
              <a:buFont typeface="Wingdings" charset="0"/>
              <a:buNone/>
            </a:pPr>
            <a:r>
              <a:rPr lang="it-IT" sz="2000" dirty="0" smtClean="0">
                <a:latin typeface="Comic Sans MS" charset="0"/>
                <a:ea typeface="Comic Sans MS" charset="0"/>
                <a:cs typeface="Comic Sans MS" charset="0"/>
              </a:rPr>
              <a:t>Il monitoraggio sistematico delle varie componenti della meccanica cardiaca ci potrebbero aiutare a prevenire la DVS conclamata personalizzando e implementando </a:t>
            </a:r>
            <a:r>
              <a:rPr lang="it-IT" sz="2000" dirty="0" smtClean="0">
                <a:solidFill>
                  <a:srgbClr val="C00000"/>
                </a:solidFill>
                <a:latin typeface="Comic Sans MS" charset="0"/>
                <a:ea typeface="Comic Sans MS" charset="0"/>
                <a:cs typeface="Comic Sans MS" charset="0"/>
              </a:rPr>
              <a:t>strategie di </a:t>
            </a:r>
            <a:r>
              <a:rPr lang="it-IT" sz="2000" dirty="0" err="1" smtClean="0">
                <a:solidFill>
                  <a:srgbClr val="C00000"/>
                </a:solidFill>
                <a:latin typeface="Comic Sans MS" charset="0"/>
                <a:ea typeface="Comic Sans MS" charset="0"/>
                <a:cs typeface="Comic Sans MS" charset="0"/>
              </a:rPr>
              <a:t>cardioprotezone</a:t>
            </a:r>
            <a:r>
              <a:rPr lang="it-IT" sz="2000" dirty="0" smtClean="0">
                <a:solidFill>
                  <a:srgbClr val="C00000"/>
                </a:solidFill>
                <a:latin typeface="Comic Sans MS" charset="0"/>
                <a:ea typeface="Comic Sans MS" charset="0"/>
                <a:cs typeface="Comic Sans MS" charset="0"/>
              </a:rPr>
              <a:t> </a:t>
            </a:r>
          </a:p>
          <a:p>
            <a:pPr algn="just" eaLnBrk="1" hangingPunct="1">
              <a:lnSpc>
                <a:spcPct val="90000"/>
              </a:lnSpc>
              <a:buFont typeface="Wingdings" charset="0"/>
              <a:buNone/>
            </a:pPr>
            <a:endParaRPr lang="it-IT" sz="2000" dirty="0" smtClean="0">
              <a:ea typeface="MS PGothic" charset="0"/>
              <a:cs typeface="MS PGothic" charset="0"/>
            </a:endParaRPr>
          </a:p>
          <a:p>
            <a:pPr algn="just" eaLnBrk="1" hangingPunct="1">
              <a:lnSpc>
                <a:spcPct val="90000"/>
              </a:lnSpc>
              <a:buFont typeface="Wingdings" charset="0"/>
              <a:buNone/>
            </a:pPr>
            <a:endParaRPr lang="it-IT" sz="2000" dirty="0">
              <a:ea typeface="MS PGothic" charset="0"/>
              <a:cs typeface="MS PGothic" charset="0"/>
            </a:endParaRPr>
          </a:p>
          <a:p>
            <a:pPr algn="just" eaLnBrk="1" hangingPunct="1">
              <a:lnSpc>
                <a:spcPct val="90000"/>
              </a:lnSpc>
              <a:buFont typeface="Wingdings" charset="0"/>
              <a:buNone/>
            </a:pPr>
            <a:endParaRPr lang="it-IT" sz="2000" dirty="0">
              <a:ea typeface="MS PGothic" charset="0"/>
              <a:cs typeface="MS PGothic" charset="0"/>
            </a:endParaRPr>
          </a:p>
        </p:txBody>
      </p:sp>
      <p:sp>
        <p:nvSpPr>
          <p:cNvPr id="3" name="Rectangle 2"/>
          <p:cNvSpPr>
            <a:spLocks noGrp="1" noRot="1" noChangeArrowheads="1"/>
          </p:cNvSpPr>
          <p:nvPr>
            <p:ph type="title"/>
          </p:nvPr>
        </p:nvSpPr>
        <p:spPr>
          <a:xfrm>
            <a:off x="1143001" y="-20241"/>
            <a:ext cx="6831806" cy="857251"/>
          </a:xfrm>
        </p:spPr>
        <p:txBody>
          <a:bodyPr/>
          <a:lstStyle/>
          <a:p>
            <a:pPr eaLnBrk="1" hangingPunct="1"/>
            <a:r>
              <a:rPr lang="it-IT" altLang="it-IT" sz="2700" b="1">
                <a:solidFill>
                  <a:srgbClr val="C00000"/>
                </a:solidFill>
                <a:latin typeface="Comic Sans MS" charset="0"/>
                <a:ea typeface="MS PGothic" charset="-128"/>
                <a:cs typeface="ＭＳ Ｐゴシック" charset="-128"/>
              </a:rPr>
              <a:t>Ecocardiografia, metodo di scelta</a:t>
            </a:r>
            <a:endParaRPr lang="it-IT" altLang="it-IT" sz="2700" b="1" i="1">
              <a:solidFill>
                <a:srgbClr val="C00000"/>
              </a:solidFill>
              <a:latin typeface="Comic Sans MS" charset="0"/>
              <a:ea typeface="MS PGothic" charset="-128"/>
              <a:cs typeface="ＭＳ Ｐゴシック" charset="-128"/>
            </a:endParaRPr>
          </a:p>
        </p:txBody>
      </p:sp>
    </p:spTree>
    <p:extLst>
      <p:ext uri="{BB962C8B-B14F-4D97-AF65-F5344CB8AC3E}">
        <p14:creationId xmlns:p14="http://schemas.microsoft.com/office/powerpoint/2010/main" val="382435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6358" y="98130"/>
            <a:ext cx="8957642" cy="1102519"/>
          </a:xfrm>
        </p:spPr>
        <p:txBody>
          <a:bodyPr>
            <a:noAutofit/>
          </a:bodyPr>
          <a:lstStyle/>
          <a:p>
            <a:r>
              <a:rPr lang="it-IT" sz="2700" b="1" dirty="0">
                <a:solidFill>
                  <a:srgbClr val="C00000"/>
                </a:solidFill>
                <a:latin typeface="Comic Sans MS" charset="0"/>
                <a:ea typeface="Comic Sans MS" charset="0"/>
                <a:cs typeface="Comic Sans MS" charset="0"/>
              </a:rPr>
              <a:t>Analisi </a:t>
            </a:r>
            <a:r>
              <a:rPr lang="it-IT" sz="2700" b="1" dirty="0" err="1">
                <a:solidFill>
                  <a:srgbClr val="C00000"/>
                </a:solidFill>
                <a:latin typeface="Comic Sans MS" charset="0"/>
                <a:ea typeface="Comic Sans MS" charset="0"/>
                <a:cs typeface="Comic Sans MS" charset="0"/>
              </a:rPr>
              <a:t>metabolomica</a:t>
            </a:r>
            <a:r>
              <a:rPr lang="it-IT" sz="2700" b="1" dirty="0">
                <a:solidFill>
                  <a:srgbClr val="C00000"/>
                </a:solidFill>
                <a:latin typeface="Comic Sans MS" charset="0"/>
                <a:ea typeface="Comic Sans MS" charset="0"/>
                <a:cs typeface="Comic Sans MS" charset="0"/>
              </a:rPr>
              <a:t> </a:t>
            </a:r>
            <a:r>
              <a:rPr lang="it-IT" sz="2700" b="1" dirty="0" smtClean="0">
                <a:solidFill>
                  <a:srgbClr val="C00000"/>
                </a:solidFill>
                <a:latin typeface="Comic Sans MS" charset="0"/>
                <a:ea typeface="Comic Sans MS" charset="0"/>
                <a:cs typeface="Comic Sans MS" charset="0"/>
              </a:rPr>
              <a:t>in </a:t>
            </a:r>
            <a:r>
              <a:rPr lang="it-IT" sz="2700" b="1" dirty="0">
                <a:solidFill>
                  <a:srgbClr val="C00000"/>
                </a:solidFill>
                <a:latin typeface="Comic Sans MS" charset="0"/>
                <a:ea typeface="Comic Sans MS" charset="0"/>
                <a:cs typeface="Comic Sans MS" charset="0"/>
              </a:rPr>
              <a:t>pazienti </a:t>
            </a:r>
            <a:r>
              <a:rPr lang="it-IT" sz="2700" b="1" dirty="0" smtClean="0">
                <a:solidFill>
                  <a:srgbClr val="C00000"/>
                </a:solidFill>
                <a:latin typeface="Comic Sans MS" charset="0"/>
                <a:ea typeface="Comic Sans MS" charset="0"/>
                <a:cs typeface="Comic Sans MS" charset="0"/>
              </a:rPr>
              <a:t>con LMC trattati </a:t>
            </a:r>
            <a:r>
              <a:rPr lang="it-IT" sz="2700" b="1" dirty="0">
                <a:solidFill>
                  <a:srgbClr val="C00000"/>
                </a:solidFill>
                <a:latin typeface="Comic Sans MS" charset="0"/>
                <a:ea typeface="Comic Sans MS" charset="0"/>
                <a:cs typeface="Comic Sans MS" charset="0"/>
              </a:rPr>
              <a:t>con </a:t>
            </a:r>
            <a:r>
              <a:rPr lang="it-IT" sz="2700" b="1" dirty="0" err="1">
                <a:solidFill>
                  <a:srgbClr val="C00000"/>
                </a:solidFill>
                <a:latin typeface="Comic Sans MS" charset="0"/>
                <a:ea typeface="Comic Sans MS" charset="0"/>
                <a:cs typeface="Comic Sans MS" charset="0"/>
              </a:rPr>
              <a:t>I</a:t>
            </a:r>
            <a:r>
              <a:rPr lang="it-IT" sz="2700" b="1" dirty="0" err="1" smtClean="0">
                <a:solidFill>
                  <a:srgbClr val="C00000"/>
                </a:solidFill>
                <a:latin typeface="Comic Sans MS" charset="0"/>
                <a:ea typeface="Comic Sans MS" charset="0"/>
                <a:cs typeface="Comic Sans MS" charset="0"/>
              </a:rPr>
              <a:t>matinib</a:t>
            </a:r>
            <a:r>
              <a:rPr lang="it-IT" sz="2700" b="1" dirty="0" smtClean="0">
                <a:solidFill>
                  <a:srgbClr val="C00000"/>
                </a:solidFill>
                <a:latin typeface="Comic Sans MS" charset="0"/>
                <a:ea typeface="Comic Sans MS" charset="0"/>
                <a:cs typeface="Comic Sans MS" charset="0"/>
              </a:rPr>
              <a:t> con riferimento a CTX</a:t>
            </a:r>
            <a:endParaRPr lang="it-IT" sz="1050" b="1" dirty="0">
              <a:solidFill>
                <a:srgbClr val="C00000"/>
              </a:solidFill>
              <a:latin typeface="Comic Sans MS" charset="0"/>
              <a:ea typeface="Comic Sans MS" charset="0"/>
              <a:cs typeface="Comic Sans MS" charset="0"/>
            </a:endParaRPr>
          </a:p>
        </p:txBody>
      </p:sp>
      <p:pic>
        <p:nvPicPr>
          <p:cNvPr id="3077" name="Picture 5" descr="C:\Users\Administrator\Desktop\immagini  ITK\Score Scatter Plot [M22]NOLABEL.jpg"/>
          <p:cNvPicPr>
            <a:picLocks noChangeAspect="1" noChangeArrowheads="1"/>
          </p:cNvPicPr>
          <p:nvPr/>
        </p:nvPicPr>
        <p:blipFill>
          <a:blip r:embed="rId2" cstate="print"/>
          <a:srcRect/>
          <a:stretch>
            <a:fillRect/>
          </a:stretch>
        </p:blipFill>
        <p:spPr bwMode="auto">
          <a:xfrm>
            <a:off x="98665" y="1319863"/>
            <a:ext cx="4356796" cy="3267597"/>
          </a:xfrm>
          <a:prstGeom prst="rect">
            <a:avLst/>
          </a:prstGeom>
          <a:noFill/>
        </p:spPr>
      </p:pic>
      <p:pic>
        <p:nvPicPr>
          <p:cNvPr id="9" name="Picture 1" descr="C:\Users\Administrator\Desktop\immagini  ITK\X Y Overview [M22].jpg">
            <a:extLst>
              <a:ext uri="{FF2B5EF4-FFF2-40B4-BE49-F238E27FC236}">
                <a16:creationId xmlns="" xmlns:a16="http://schemas.microsoft.com/office/drawing/2014/main" id="{16C297C0-6F62-489B-982D-E94AEC140353}"/>
              </a:ext>
            </a:extLst>
          </p:cNvPr>
          <p:cNvPicPr>
            <a:picLocks noChangeAspect="1" noChangeArrowheads="1"/>
          </p:cNvPicPr>
          <p:nvPr/>
        </p:nvPicPr>
        <p:blipFill>
          <a:blip r:embed="rId3" cstate="print"/>
          <a:srcRect/>
          <a:stretch>
            <a:fillRect/>
          </a:stretch>
        </p:blipFill>
        <p:spPr bwMode="auto">
          <a:xfrm>
            <a:off x="309231" y="3763793"/>
            <a:ext cx="736614" cy="552461"/>
          </a:xfrm>
          <a:prstGeom prst="rect">
            <a:avLst/>
          </a:prstGeom>
          <a:noFill/>
        </p:spPr>
      </p:pic>
      <p:pic>
        <p:nvPicPr>
          <p:cNvPr id="10" name="Immagine 9">
            <a:extLst>
              <a:ext uri="{FF2B5EF4-FFF2-40B4-BE49-F238E27FC236}">
                <a16:creationId xmlns="" xmlns:a16="http://schemas.microsoft.com/office/drawing/2014/main" id="{01C6B86C-F931-4D6B-8058-BC0427E0F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036" y="2992633"/>
            <a:ext cx="2322258" cy="1741694"/>
          </a:xfrm>
          <a:prstGeom prst="rect">
            <a:avLst/>
          </a:prstGeom>
        </p:spPr>
      </p:pic>
      <p:pic>
        <p:nvPicPr>
          <p:cNvPr id="11" name="Immagine 10">
            <a:extLst>
              <a:ext uri="{FF2B5EF4-FFF2-40B4-BE49-F238E27FC236}">
                <a16:creationId xmlns="" xmlns:a16="http://schemas.microsoft.com/office/drawing/2014/main" id="{8349A162-B66A-464F-AE15-3AA79BA78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6846" y="4708156"/>
            <a:ext cx="2749154" cy="337214"/>
          </a:xfrm>
          <a:prstGeom prst="rect">
            <a:avLst/>
          </a:prstGeom>
        </p:spPr>
      </p:pic>
      <p:sp>
        <p:nvSpPr>
          <p:cNvPr id="3" name="Rettangolo 2">
            <a:extLst>
              <a:ext uri="{FF2B5EF4-FFF2-40B4-BE49-F238E27FC236}">
                <a16:creationId xmlns="" xmlns:a16="http://schemas.microsoft.com/office/drawing/2014/main" id="{D08C1B04-DA84-4B13-862B-0834504CBA27}"/>
              </a:ext>
            </a:extLst>
          </p:cNvPr>
          <p:cNvSpPr/>
          <p:nvPr/>
        </p:nvSpPr>
        <p:spPr>
          <a:xfrm>
            <a:off x="4222738" y="1405889"/>
            <a:ext cx="4597734" cy="307777"/>
          </a:xfrm>
          <a:prstGeom prst="rect">
            <a:avLst/>
          </a:prstGeom>
        </p:spPr>
        <p:txBody>
          <a:bodyPr wrap="none">
            <a:spAutoFit/>
          </a:bodyPr>
          <a:lstStyle/>
          <a:p>
            <a:r>
              <a:rPr lang="it-IT" sz="1400" b="1" dirty="0"/>
              <a:t>Gruppo 1: Pazienti </a:t>
            </a:r>
            <a:r>
              <a:rPr lang="it-IT" sz="1400" b="1" dirty="0" smtClean="0"/>
              <a:t>trattati senza </a:t>
            </a:r>
            <a:r>
              <a:rPr lang="it-IT" sz="1400" b="1" dirty="0"/>
              <a:t>effetti </a:t>
            </a:r>
            <a:r>
              <a:rPr lang="it-IT" sz="1400" b="1" dirty="0" smtClean="0"/>
              <a:t>CTX</a:t>
            </a:r>
            <a:endParaRPr lang="en-GB" sz="1400" dirty="0"/>
          </a:p>
        </p:txBody>
      </p:sp>
      <p:sp>
        <p:nvSpPr>
          <p:cNvPr id="12" name="Rettangolo 11">
            <a:extLst>
              <a:ext uri="{FF2B5EF4-FFF2-40B4-BE49-F238E27FC236}">
                <a16:creationId xmlns="" xmlns:a16="http://schemas.microsoft.com/office/drawing/2014/main" id="{83B59993-B67A-4A13-93BA-388F821F0662}"/>
              </a:ext>
            </a:extLst>
          </p:cNvPr>
          <p:cNvSpPr/>
          <p:nvPr/>
        </p:nvSpPr>
        <p:spPr>
          <a:xfrm>
            <a:off x="4224919" y="1858901"/>
            <a:ext cx="4374916" cy="307777"/>
          </a:xfrm>
          <a:prstGeom prst="rect">
            <a:avLst/>
          </a:prstGeom>
        </p:spPr>
        <p:txBody>
          <a:bodyPr wrap="none">
            <a:spAutoFit/>
          </a:bodyPr>
          <a:lstStyle/>
          <a:p>
            <a:r>
              <a:rPr lang="it-IT" sz="1400" b="1" dirty="0"/>
              <a:t>Gruppo 2: Pazienti trattati </a:t>
            </a:r>
            <a:r>
              <a:rPr lang="it-IT" sz="1400" b="1" dirty="0" smtClean="0"/>
              <a:t>con </a:t>
            </a:r>
            <a:r>
              <a:rPr lang="it-IT" sz="1400" b="1" dirty="0"/>
              <a:t>effetti </a:t>
            </a:r>
            <a:r>
              <a:rPr lang="it-IT" sz="1400" b="1" dirty="0" smtClean="0"/>
              <a:t>CTX</a:t>
            </a:r>
            <a:endParaRPr lang="en-GB" sz="1400" dirty="0"/>
          </a:p>
        </p:txBody>
      </p:sp>
      <p:sp>
        <p:nvSpPr>
          <p:cNvPr id="4" name="Rettangolo 3">
            <a:extLst>
              <a:ext uri="{FF2B5EF4-FFF2-40B4-BE49-F238E27FC236}">
                <a16:creationId xmlns="" xmlns:a16="http://schemas.microsoft.com/office/drawing/2014/main" id="{3F243C83-5637-4B9E-B160-A11DFECF89C9}"/>
              </a:ext>
            </a:extLst>
          </p:cNvPr>
          <p:cNvSpPr/>
          <p:nvPr/>
        </p:nvSpPr>
        <p:spPr>
          <a:xfrm>
            <a:off x="5710143" y="4734327"/>
            <a:ext cx="358331" cy="237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5" name="Rettangolo 4"/>
          <p:cNvSpPr/>
          <p:nvPr/>
        </p:nvSpPr>
        <p:spPr>
          <a:xfrm>
            <a:off x="971600" y="2067694"/>
            <a:ext cx="423514" cy="246221"/>
          </a:xfrm>
          <a:prstGeom prst="rect">
            <a:avLst/>
          </a:prstGeom>
        </p:spPr>
        <p:txBody>
          <a:bodyPr wrap="none">
            <a:spAutoFit/>
          </a:bodyPr>
          <a:lstStyle/>
          <a:p>
            <a:r>
              <a:rPr lang="it-IT" sz="1000" b="1" smtClean="0"/>
              <a:t>G 1</a:t>
            </a:r>
            <a:endParaRPr lang="it-IT" sz="1000"/>
          </a:p>
        </p:txBody>
      </p:sp>
      <p:sp>
        <p:nvSpPr>
          <p:cNvPr id="13" name="Rettangolo 12"/>
          <p:cNvSpPr/>
          <p:nvPr/>
        </p:nvSpPr>
        <p:spPr>
          <a:xfrm>
            <a:off x="3131840" y="2067694"/>
            <a:ext cx="423514" cy="246221"/>
          </a:xfrm>
          <a:prstGeom prst="rect">
            <a:avLst/>
          </a:prstGeom>
        </p:spPr>
        <p:txBody>
          <a:bodyPr wrap="none">
            <a:spAutoFit/>
          </a:bodyPr>
          <a:lstStyle/>
          <a:p>
            <a:r>
              <a:rPr lang="it-IT" sz="1000" b="1" dirty="0" smtClean="0"/>
              <a:t>G 2</a:t>
            </a:r>
            <a:endParaRPr lang="it-IT" sz="1000" dirty="0"/>
          </a:p>
        </p:txBody>
      </p:sp>
    </p:spTree>
    <p:extLst>
      <p:ext uri="{BB962C8B-B14F-4D97-AF65-F5344CB8AC3E}">
        <p14:creationId xmlns:p14="http://schemas.microsoft.com/office/powerpoint/2010/main" val="1976810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a:extLst>
              <a:ext uri="{FF2B5EF4-FFF2-40B4-BE49-F238E27FC236}">
                <a16:creationId xmlns="" xmlns:a16="http://schemas.microsoft.com/office/drawing/2014/main" id="{76880F27-DA72-45F7-A0CF-AB10461E5782}"/>
              </a:ext>
            </a:extLst>
          </p:cNvPr>
          <p:cNvSpPr txBox="1">
            <a:spLocks/>
          </p:cNvSpPr>
          <p:nvPr/>
        </p:nvSpPr>
        <p:spPr>
          <a:xfrm>
            <a:off x="0" y="369360"/>
            <a:ext cx="4572000" cy="110251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200" b="1" dirty="0">
                <a:solidFill>
                  <a:srgbClr val="C00000"/>
                </a:solidFill>
                <a:latin typeface="Comic Sans MS" charset="0"/>
                <a:ea typeface="Comic Sans MS" charset="0"/>
                <a:cs typeface="Comic Sans MS" charset="0"/>
              </a:rPr>
              <a:t>Metaboliti plasmatici di pazienti </a:t>
            </a:r>
            <a:r>
              <a:rPr lang="it-IT" sz="2200" b="1" dirty="0" smtClean="0">
                <a:solidFill>
                  <a:srgbClr val="C00000"/>
                </a:solidFill>
                <a:latin typeface="Comic Sans MS" charset="0"/>
                <a:ea typeface="Comic Sans MS" charset="0"/>
                <a:cs typeface="Comic Sans MS" charset="0"/>
              </a:rPr>
              <a:t>con LMC trattati </a:t>
            </a:r>
            <a:r>
              <a:rPr lang="it-IT" sz="2200" b="1" dirty="0">
                <a:solidFill>
                  <a:srgbClr val="C00000"/>
                </a:solidFill>
                <a:latin typeface="Comic Sans MS" charset="0"/>
                <a:ea typeface="Comic Sans MS" charset="0"/>
                <a:cs typeface="Comic Sans MS" charset="0"/>
              </a:rPr>
              <a:t>con </a:t>
            </a:r>
            <a:r>
              <a:rPr lang="it-IT" sz="2200" b="1" dirty="0" err="1">
                <a:solidFill>
                  <a:srgbClr val="C00000"/>
                </a:solidFill>
                <a:latin typeface="Comic Sans MS" charset="0"/>
                <a:ea typeface="Comic Sans MS" charset="0"/>
                <a:cs typeface="Comic Sans MS" charset="0"/>
              </a:rPr>
              <a:t>I</a:t>
            </a:r>
            <a:r>
              <a:rPr lang="it-IT" sz="2200" b="1" dirty="0" err="1" smtClean="0">
                <a:solidFill>
                  <a:srgbClr val="C00000"/>
                </a:solidFill>
                <a:latin typeface="Comic Sans MS" charset="0"/>
                <a:ea typeface="Comic Sans MS" charset="0"/>
                <a:cs typeface="Comic Sans MS" charset="0"/>
              </a:rPr>
              <a:t>matinib</a:t>
            </a:r>
            <a:r>
              <a:rPr lang="it-IT" sz="2200" b="1" dirty="0" smtClean="0">
                <a:solidFill>
                  <a:srgbClr val="C00000"/>
                </a:solidFill>
                <a:latin typeface="Comic Sans MS" charset="0"/>
                <a:ea typeface="Comic Sans MS" charset="0"/>
                <a:cs typeface="Comic Sans MS" charset="0"/>
              </a:rPr>
              <a:t> </a:t>
            </a:r>
          </a:p>
          <a:p>
            <a:pPr algn="ctr"/>
            <a:r>
              <a:rPr lang="it-IT" sz="2200" b="1" dirty="0">
                <a:solidFill>
                  <a:srgbClr val="C00000"/>
                </a:solidFill>
                <a:latin typeface="Comic Sans MS" charset="0"/>
                <a:ea typeface="Comic Sans MS" charset="0"/>
                <a:cs typeface="Comic Sans MS" charset="0"/>
              </a:rPr>
              <a:t>E</a:t>
            </a:r>
            <a:r>
              <a:rPr lang="it-IT" sz="2200" b="1" dirty="0" smtClean="0">
                <a:solidFill>
                  <a:srgbClr val="C00000"/>
                </a:solidFill>
                <a:latin typeface="Comic Sans MS" charset="0"/>
                <a:ea typeface="Comic Sans MS" charset="0"/>
                <a:cs typeface="Comic Sans MS" charset="0"/>
              </a:rPr>
              <a:t>lenco gerarchico decrescente</a:t>
            </a:r>
            <a:endParaRPr lang="it-IT" sz="2200" b="1" dirty="0">
              <a:solidFill>
                <a:srgbClr val="C00000"/>
              </a:solidFill>
              <a:latin typeface="Comic Sans MS" charset="0"/>
              <a:ea typeface="Comic Sans MS" charset="0"/>
              <a:cs typeface="Comic Sans MS" charset="0"/>
            </a:endParaRPr>
          </a:p>
        </p:txBody>
      </p:sp>
      <p:graphicFrame>
        <p:nvGraphicFramePr>
          <p:cNvPr id="2" name="Tabella 1">
            <a:extLst>
              <a:ext uri="{FF2B5EF4-FFF2-40B4-BE49-F238E27FC236}">
                <a16:creationId xmlns="" xmlns:a16="http://schemas.microsoft.com/office/drawing/2014/main" id="{6F8D1A52-BD12-47AA-B7A0-9AD701276300}"/>
              </a:ext>
            </a:extLst>
          </p:cNvPr>
          <p:cNvGraphicFramePr>
            <a:graphicFrameLocks noGrp="1"/>
          </p:cNvGraphicFramePr>
          <p:nvPr>
            <p:extLst>
              <p:ext uri="{D42A27DB-BD31-4B8C-83A1-F6EECF244321}">
                <p14:modId xmlns:p14="http://schemas.microsoft.com/office/powerpoint/2010/main" val="942469670"/>
              </p:ext>
            </p:extLst>
          </p:nvPr>
        </p:nvGraphicFramePr>
        <p:xfrm>
          <a:off x="4572000" y="0"/>
          <a:ext cx="4572000" cy="2217420"/>
        </p:xfrm>
        <a:graphic>
          <a:graphicData uri="http://schemas.openxmlformats.org/drawingml/2006/table">
            <a:tbl>
              <a:tblPr firstRow="1" bandRow="1">
                <a:tableStyleId>{69C7853C-536D-4A76-A0AE-DD22124D55A5}</a:tableStyleId>
              </a:tblPr>
              <a:tblGrid>
                <a:gridCol w="1524000">
                  <a:extLst>
                    <a:ext uri="{9D8B030D-6E8A-4147-A177-3AD203B41FA5}">
                      <a16:colId xmlns="" xmlns:a16="http://schemas.microsoft.com/office/drawing/2014/main" val="2628499566"/>
                    </a:ext>
                  </a:extLst>
                </a:gridCol>
                <a:gridCol w="1524000">
                  <a:extLst>
                    <a:ext uri="{9D8B030D-6E8A-4147-A177-3AD203B41FA5}">
                      <a16:colId xmlns="" xmlns:a16="http://schemas.microsoft.com/office/drawing/2014/main" val="1117898458"/>
                    </a:ext>
                  </a:extLst>
                </a:gridCol>
                <a:gridCol w="1524000">
                  <a:extLst>
                    <a:ext uri="{9D8B030D-6E8A-4147-A177-3AD203B41FA5}">
                      <a16:colId xmlns="" xmlns:a16="http://schemas.microsoft.com/office/drawing/2014/main" val="374539734"/>
                    </a:ext>
                  </a:extLst>
                </a:gridCol>
              </a:tblGrid>
              <a:tr h="342900">
                <a:tc>
                  <a:txBody>
                    <a:bodyPr/>
                    <a:lstStyle/>
                    <a:p>
                      <a:r>
                        <a:rPr lang="it-IT" sz="900" dirty="0"/>
                        <a:t>NAME</a:t>
                      </a:r>
                      <a:endParaRPr lang="en-GB" sz="900" dirty="0"/>
                    </a:p>
                  </a:txBody>
                  <a:tcPr marL="68580" marR="68580" marT="34290" marB="34290"/>
                </a:tc>
                <a:tc>
                  <a:txBody>
                    <a:bodyPr/>
                    <a:lstStyle/>
                    <a:p>
                      <a:r>
                        <a:rPr lang="it-IT" sz="900" dirty="0"/>
                        <a:t>AUC</a:t>
                      </a:r>
                      <a:endParaRPr lang="en-GB" sz="900" dirty="0"/>
                    </a:p>
                  </a:txBody>
                  <a:tcPr marL="68580" marR="68580" marT="34290" marB="34290"/>
                </a:tc>
                <a:tc>
                  <a:txBody>
                    <a:bodyPr/>
                    <a:lstStyle/>
                    <a:p>
                      <a:r>
                        <a:rPr lang="it-IT" sz="900" dirty="0"/>
                        <a:t>TREND IN PAZIENTI CON </a:t>
                      </a:r>
                      <a:r>
                        <a:rPr lang="it-IT" sz="900" dirty="0" err="1"/>
                        <a:t>CARDIOTOSSICITà</a:t>
                      </a:r>
                      <a:endParaRPr lang="en-GB" sz="900" dirty="0"/>
                    </a:p>
                  </a:txBody>
                  <a:tcPr marL="68580" marR="68580" marT="34290" marB="34290"/>
                </a:tc>
                <a:extLst>
                  <a:ext uri="{0D108BD9-81ED-4DB2-BD59-A6C34878D82A}">
                    <a16:rowId xmlns="" xmlns:a16="http://schemas.microsoft.com/office/drawing/2014/main" val="4168770949"/>
                  </a:ext>
                </a:extLst>
              </a:tr>
              <a:tr h="278130">
                <a:tc>
                  <a:txBody>
                    <a:bodyPr/>
                    <a:lstStyle/>
                    <a:p>
                      <a:r>
                        <a:rPr lang="it-IT" sz="900" b="1" dirty="0" err="1"/>
                        <a:t>Pyruvic</a:t>
                      </a:r>
                      <a:r>
                        <a:rPr lang="it-IT" sz="900" b="1" dirty="0"/>
                        <a:t> acid</a:t>
                      </a:r>
                      <a:endParaRPr lang="en-GB" sz="900" b="1" dirty="0"/>
                    </a:p>
                  </a:txBody>
                  <a:tcPr marL="68580" marR="68580" marT="34290" marB="34290"/>
                </a:tc>
                <a:tc>
                  <a:txBody>
                    <a:bodyPr/>
                    <a:lstStyle/>
                    <a:p>
                      <a:r>
                        <a:rPr lang="it-IT" sz="900" b="1" dirty="0"/>
                        <a:t>0.607</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333656996"/>
                  </a:ext>
                </a:extLst>
              </a:tr>
              <a:tr h="278130">
                <a:tc>
                  <a:txBody>
                    <a:bodyPr/>
                    <a:lstStyle/>
                    <a:p>
                      <a:r>
                        <a:rPr lang="it-IT" sz="900" b="1" dirty="0" err="1"/>
                        <a:t>Lactic</a:t>
                      </a:r>
                      <a:r>
                        <a:rPr lang="it-IT" sz="900" b="1" dirty="0"/>
                        <a:t> acid</a:t>
                      </a:r>
                      <a:endParaRPr lang="en-GB" sz="900" b="1" dirty="0"/>
                    </a:p>
                  </a:txBody>
                  <a:tcPr marL="68580" marR="68580" marT="34290" marB="34290"/>
                </a:tc>
                <a:tc>
                  <a:txBody>
                    <a:bodyPr/>
                    <a:lstStyle/>
                    <a:p>
                      <a:r>
                        <a:rPr lang="it-IT" sz="900" b="1" dirty="0"/>
                        <a:t>0.617</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4022876220"/>
                  </a:ext>
                </a:extLst>
              </a:tr>
              <a:tr h="278130">
                <a:tc>
                  <a:txBody>
                    <a:bodyPr/>
                    <a:lstStyle/>
                    <a:p>
                      <a:r>
                        <a:rPr lang="it-IT" sz="900" b="1" dirty="0"/>
                        <a:t>Alanine</a:t>
                      </a:r>
                      <a:endParaRPr lang="en-GB" sz="900" b="1" dirty="0"/>
                    </a:p>
                  </a:txBody>
                  <a:tcPr marL="68580" marR="68580" marT="34290" marB="34290"/>
                </a:tc>
                <a:tc>
                  <a:txBody>
                    <a:bodyPr/>
                    <a:lstStyle/>
                    <a:p>
                      <a:r>
                        <a:rPr lang="it-IT" sz="900" b="1" dirty="0"/>
                        <a:t>0.588</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1305537904"/>
                  </a:ext>
                </a:extLst>
              </a:tr>
              <a:tr h="278130">
                <a:tc>
                  <a:txBody>
                    <a:bodyPr/>
                    <a:lstStyle/>
                    <a:p>
                      <a:r>
                        <a:rPr lang="it-IT" sz="900" b="1" dirty="0" err="1"/>
                        <a:t>Glycine</a:t>
                      </a:r>
                      <a:r>
                        <a:rPr lang="it-IT" sz="900" b="1" dirty="0"/>
                        <a:t> </a:t>
                      </a:r>
                      <a:endParaRPr lang="en-GB" sz="900" b="1" dirty="0"/>
                    </a:p>
                  </a:txBody>
                  <a:tcPr marL="68580" marR="68580" marT="34290" marB="34290"/>
                </a:tc>
                <a:tc>
                  <a:txBody>
                    <a:bodyPr/>
                    <a:lstStyle/>
                    <a:p>
                      <a:r>
                        <a:rPr lang="it-IT" sz="900" b="1" dirty="0"/>
                        <a:t>0.735</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3930089023"/>
                  </a:ext>
                </a:extLst>
              </a:tr>
              <a:tr h="205740">
                <a:tc>
                  <a:txBody>
                    <a:bodyPr/>
                    <a:lstStyle/>
                    <a:p>
                      <a:r>
                        <a:rPr lang="it-IT" sz="900" b="1" dirty="0"/>
                        <a:t>2-hydroxybutyric acid</a:t>
                      </a:r>
                      <a:endParaRPr lang="en-GB" sz="900" b="1" dirty="0"/>
                    </a:p>
                  </a:txBody>
                  <a:tcPr marL="68580" marR="68580" marT="34290" marB="34290"/>
                </a:tc>
                <a:tc>
                  <a:txBody>
                    <a:bodyPr/>
                    <a:lstStyle/>
                    <a:p>
                      <a:r>
                        <a:rPr lang="it-IT" sz="900" b="1" dirty="0"/>
                        <a:t>0.598</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1705103615"/>
                  </a:ext>
                </a:extLst>
              </a:tr>
              <a:tr h="278130">
                <a:tc>
                  <a:txBody>
                    <a:bodyPr/>
                    <a:lstStyle/>
                    <a:p>
                      <a:r>
                        <a:rPr lang="it-IT" sz="900" b="1" dirty="0" err="1"/>
                        <a:t>Carbonic</a:t>
                      </a:r>
                      <a:r>
                        <a:rPr lang="it-IT" sz="900" b="1" dirty="0"/>
                        <a:t> acid</a:t>
                      </a:r>
                      <a:endParaRPr lang="en-GB" sz="900" b="1" dirty="0"/>
                    </a:p>
                  </a:txBody>
                  <a:tcPr marL="68580" marR="68580" marT="34290" marB="34290"/>
                </a:tc>
                <a:tc>
                  <a:txBody>
                    <a:bodyPr/>
                    <a:lstStyle/>
                    <a:p>
                      <a:r>
                        <a:rPr lang="it-IT" sz="900" b="1" dirty="0"/>
                        <a:t>0.666</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1306020768"/>
                  </a:ext>
                </a:extLst>
              </a:tr>
              <a:tr h="278130">
                <a:tc>
                  <a:txBody>
                    <a:bodyPr/>
                    <a:lstStyle/>
                    <a:p>
                      <a:r>
                        <a:rPr lang="it-IT" sz="900" b="1" dirty="0"/>
                        <a:t>3-hydroxybutyric acid</a:t>
                      </a:r>
                      <a:endParaRPr lang="en-GB" sz="900" b="1" dirty="0"/>
                    </a:p>
                  </a:txBody>
                  <a:tcPr marL="68580" marR="68580" marT="34290" marB="34290"/>
                </a:tc>
                <a:tc>
                  <a:txBody>
                    <a:bodyPr/>
                    <a:lstStyle/>
                    <a:p>
                      <a:r>
                        <a:rPr lang="it-IT" sz="900" b="1" dirty="0"/>
                        <a:t>0.607</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3960543754"/>
                  </a:ext>
                </a:extLst>
              </a:tr>
            </a:tbl>
          </a:graphicData>
        </a:graphic>
      </p:graphicFrame>
      <p:graphicFrame>
        <p:nvGraphicFramePr>
          <p:cNvPr id="16" name="Tabella 15">
            <a:extLst>
              <a:ext uri="{FF2B5EF4-FFF2-40B4-BE49-F238E27FC236}">
                <a16:creationId xmlns="" xmlns:a16="http://schemas.microsoft.com/office/drawing/2014/main" id="{038485A6-B17D-49FD-970E-C52AAA055E1A}"/>
              </a:ext>
            </a:extLst>
          </p:cNvPr>
          <p:cNvGraphicFramePr>
            <a:graphicFrameLocks noGrp="1"/>
          </p:cNvGraphicFramePr>
          <p:nvPr>
            <p:extLst>
              <p:ext uri="{D42A27DB-BD31-4B8C-83A1-F6EECF244321}">
                <p14:modId xmlns:p14="http://schemas.microsoft.com/office/powerpoint/2010/main" val="248363418"/>
              </p:ext>
            </p:extLst>
          </p:nvPr>
        </p:nvGraphicFramePr>
        <p:xfrm>
          <a:off x="4572000" y="2152650"/>
          <a:ext cx="4572000" cy="1802130"/>
        </p:xfrm>
        <a:graphic>
          <a:graphicData uri="http://schemas.openxmlformats.org/drawingml/2006/table">
            <a:tbl>
              <a:tblPr firstRow="1" bandRow="1">
                <a:tableStyleId>{69C7853C-536D-4A76-A0AE-DD22124D55A5}</a:tableStyleId>
              </a:tblPr>
              <a:tblGrid>
                <a:gridCol w="1524000">
                  <a:extLst>
                    <a:ext uri="{9D8B030D-6E8A-4147-A177-3AD203B41FA5}">
                      <a16:colId xmlns="" xmlns:a16="http://schemas.microsoft.com/office/drawing/2014/main" val="1087384401"/>
                    </a:ext>
                  </a:extLst>
                </a:gridCol>
                <a:gridCol w="1524000">
                  <a:extLst>
                    <a:ext uri="{9D8B030D-6E8A-4147-A177-3AD203B41FA5}">
                      <a16:colId xmlns="" xmlns:a16="http://schemas.microsoft.com/office/drawing/2014/main" val="1990880921"/>
                    </a:ext>
                  </a:extLst>
                </a:gridCol>
                <a:gridCol w="1524000">
                  <a:extLst>
                    <a:ext uri="{9D8B030D-6E8A-4147-A177-3AD203B41FA5}">
                      <a16:colId xmlns="" xmlns:a16="http://schemas.microsoft.com/office/drawing/2014/main" val="3457989206"/>
                    </a:ext>
                  </a:extLst>
                </a:gridCol>
              </a:tblGrid>
              <a:tr h="205740">
                <a:tc>
                  <a:txBody>
                    <a:bodyPr/>
                    <a:lstStyle/>
                    <a:p>
                      <a:r>
                        <a:rPr lang="it-IT" sz="900" dirty="0"/>
                        <a:t>2,4 Dimethyl-3-penatanolo</a:t>
                      </a:r>
                      <a:endParaRPr lang="en-GB" sz="900" dirty="0"/>
                    </a:p>
                  </a:txBody>
                  <a:tcPr marL="68580" marR="68580" marT="34290" marB="34290"/>
                </a:tc>
                <a:tc>
                  <a:txBody>
                    <a:bodyPr/>
                    <a:lstStyle/>
                    <a:p>
                      <a:r>
                        <a:rPr lang="it-IT" sz="900" dirty="0"/>
                        <a:t>0.588</a:t>
                      </a:r>
                      <a:endParaRPr lang="en-GB" sz="900"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4171525470"/>
                  </a:ext>
                </a:extLst>
              </a:tr>
              <a:tr h="278130">
                <a:tc>
                  <a:txBody>
                    <a:bodyPr/>
                    <a:lstStyle/>
                    <a:p>
                      <a:r>
                        <a:rPr lang="it-IT" sz="900" b="1" dirty="0"/>
                        <a:t>2-Aminobutyric acid</a:t>
                      </a:r>
                      <a:endParaRPr lang="en-GB" sz="900" b="1" dirty="0"/>
                    </a:p>
                  </a:txBody>
                  <a:tcPr marL="68580" marR="68580" marT="34290" marB="34290"/>
                </a:tc>
                <a:tc>
                  <a:txBody>
                    <a:bodyPr/>
                    <a:lstStyle/>
                    <a:p>
                      <a:r>
                        <a:rPr lang="it-IT" sz="900" b="1" dirty="0"/>
                        <a:t>0.607</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1323541577"/>
                  </a:ext>
                </a:extLst>
              </a:tr>
              <a:tr h="278130">
                <a:tc>
                  <a:txBody>
                    <a:bodyPr/>
                    <a:lstStyle/>
                    <a:p>
                      <a:r>
                        <a:rPr lang="it-IT" sz="900" b="1" dirty="0" err="1"/>
                        <a:t>Allythioacetic</a:t>
                      </a:r>
                      <a:r>
                        <a:rPr lang="it-IT" sz="900" b="1" dirty="0"/>
                        <a:t> acid</a:t>
                      </a:r>
                      <a:endParaRPr lang="en-GB" sz="900" b="1" dirty="0"/>
                    </a:p>
                  </a:txBody>
                  <a:tcPr marL="68580" marR="68580" marT="34290" marB="34290"/>
                </a:tc>
                <a:tc>
                  <a:txBody>
                    <a:bodyPr/>
                    <a:lstStyle/>
                    <a:p>
                      <a:r>
                        <a:rPr lang="it-IT" sz="900" b="1" dirty="0"/>
                        <a:t>0.607</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3533225644"/>
                  </a:ext>
                </a:extLst>
              </a:tr>
              <a:tr h="278130">
                <a:tc>
                  <a:txBody>
                    <a:bodyPr/>
                    <a:lstStyle/>
                    <a:p>
                      <a:r>
                        <a:rPr lang="it-IT" sz="900" b="1" dirty="0"/>
                        <a:t>Valine</a:t>
                      </a:r>
                      <a:endParaRPr lang="en-GB" sz="900" b="1" dirty="0"/>
                    </a:p>
                  </a:txBody>
                  <a:tcPr marL="68580" marR="68580" marT="34290" marB="34290"/>
                </a:tc>
                <a:tc>
                  <a:txBody>
                    <a:bodyPr/>
                    <a:lstStyle/>
                    <a:p>
                      <a:r>
                        <a:rPr lang="it-IT" sz="900" b="1" dirty="0"/>
                        <a:t>0.509</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2655661471"/>
                  </a:ext>
                </a:extLst>
              </a:tr>
              <a:tr h="205740">
                <a:tc>
                  <a:txBody>
                    <a:bodyPr/>
                    <a:lstStyle/>
                    <a:p>
                      <a:r>
                        <a:rPr lang="it-IT" sz="900" b="1" dirty="0"/>
                        <a:t>Urea</a:t>
                      </a:r>
                      <a:endParaRPr lang="en-GB" sz="900" b="1" dirty="0"/>
                    </a:p>
                  </a:txBody>
                  <a:tcPr marL="68580" marR="68580" marT="34290" marB="34290"/>
                </a:tc>
                <a:tc>
                  <a:txBody>
                    <a:bodyPr/>
                    <a:lstStyle/>
                    <a:p>
                      <a:r>
                        <a:rPr lang="it-IT" sz="900" b="1" dirty="0"/>
                        <a:t>0.647</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2407922710"/>
                  </a:ext>
                </a:extLst>
              </a:tr>
              <a:tr h="278130">
                <a:tc>
                  <a:txBody>
                    <a:bodyPr/>
                    <a:lstStyle/>
                    <a:p>
                      <a:r>
                        <a:rPr lang="it-IT" sz="900" b="1" dirty="0"/>
                        <a:t>Serine</a:t>
                      </a:r>
                      <a:endParaRPr lang="en-GB" sz="900" b="1" dirty="0"/>
                    </a:p>
                  </a:txBody>
                  <a:tcPr marL="68580" marR="68580" marT="34290" marB="34290"/>
                </a:tc>
                <a:tc>
                  <a:txBody>
                    <a:bodyPr/>
                    <a:lstStyle/>
                    <a:p>
                      <a:r>
                        <a:rPr lang="it-IT" sz="900" b="1" dirty="0"/>
                        <a:t>0.509</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3421332806"/>
                  </a:ext>
                </a:extLst>
              </a:tr>
              <a:tr h="278130">
                <a:tc>
                  <a:txBody>
                    <a:bodyPr/>
                    <a:lstStyle/>
                    <a:p>
                      <a:r>
                        <a:rPr lang="it-IT" sz="900" b="1" dirty="0" err="1"/>
                        <a:t>Ethanolamine</a:t>
                      </a:r>
                      <a:endParaRPr lang="en-GB" sz="900" b="1" dirty="0"/>
                    </a:p>
                  </a:txBody>
                  <a:tcPr marL="68580" marR="68580" marT="34290" marB="34290"/>
                </a:tc>
                <a:tc>
                  <a:txBody>
                    <a:bodyPr/>
                    <a:lstStyle/>
                    <a:p>
                      <a:r>
                        <a:rPr lang="it-IT" sz="900" b="1" dirty="0"/>
                        <a:t>0.549</a:t>
                      </a:r>
                      <a:endParaRPr lang="en-GB" sz="900" b="1" dirty="0"/>
                    </a:p>
                  </a:txBody>
                  <a:tcPr marL="68580" marR="68580" marT="34290" marB="34290"/>
                </a:tc>
                <a:tc>
                  <a:txBody>
                    <a:bodyPr/>
                    <a:lstStyle/>
                    <a:p>
                      <a:endParaRPr lang="en-GB" sz="900" dirty="0"/>
                    </a:p>
                  </a:txBody>
                  <a:tcPr marL="68580" marR="68580" marT="34290" marB="34290"/>
                </a:tc>
                <a:extLst>
                  <a:ext uri="{0D108BD9-81ED-4DB2-BD59-A6C34878D82A}">
                    <a16:rowId xmlns="" xmlns:a16="http://schemas.microsoft.com/office/drawing/2014/main" val="1026063114"/>
                  </a:ext>
                </a:extLst>
              </a:tr>
            </a:tbl>
          </a:graphicData>
        </a:graphic>
      </p:graphicFrame>
      <p:graphicFrame>
        <p:nvGraphicFramePr>
          <p:cNvPr id="17" name="Tabella 16">
            <a:extLst>
              <a:ext uri="{FF2B5EF4-FFF2-40B4-BE49-F238E27FC236}">
                <a16:creationId xmlns="" xmlns:a16="http://schemas.microsoft.com/office/drawing/2014/main" id="{336B4D6C-F5F9-43F2-8F49-AD53305B0A2C}"/>
              </a:ext>
            </a:extLst>
          </p:cNvPr>
          <p:cNvGraphicFramePr>
            <a:graphicFrameLocks noGrp="1"/>
          </p:cNvGraphicFramePr>
          <p:nvPr>
            <p:extLst>
              <p:ext uri="{D42A27DB-BD31-4B8C-83A1-F6EECF244321}">
                <p14:modId xmlns:p14="http://schemas.microsoft.com/office/powerpoint/2010/main" val="1683240205"/>
              </p:ext>
            </p:extLst>
          </p:nvPr>
        </p:nvGraphicFramePr>
        <p:xfrm>
          <a:off x="4572000" y="3954781"/>
          <a:ext cx="4572000" cy="1102673"/>
        </p:xfrm>
        <a:graphic>
          <a:graphicData uri="http://schemas.openxmlformats.org/drawingml/2006/table">
            <a:tbl>
              <a:tblPr firstRow="1" bandRow="1">
                <a:tableStyleId>{69C7853C-536D-4A76-A0AE-DD22124D55A5}</a:tableStyleId>
              </a:tblPr>
              <a:tblGrid>
                <a:gridCol w="1524000">
                  <a:extLst>
                    <a:ext uri="{9D8B030D-6E8A-4147-A177-3AD203B41FA5}">
                      <a16:colId xmlns="" xmlns:a16="http://schemas.microsoft.com/office/drawing/2014/main" val="1087384401"/>
                    </a:ext>
                  </a:extLst>
                </a:gridCol>
                <a:gridCol w="1524000">
                  <a:extLst>
                    <a:ext uri="{9D8B030D-6E8A-4147-A177-3AD203B41FA5}">
                      <a16:colId xmlns="" xmlns:a16="http://schemas.microsoft.com/office/drawing/2014/main" val="1990880921"/>
                    </a:ext>
                  </a:extLst>
                </a:gridCol>
                <a:gridCol w="1524000">
                  <a:extLst>
                    <a:ext uri="{9D8B030D-6E8A-4147-A177-3AD203B41FA5}">
                      <a16:colId xmlns="" xmlns:a16="http://schemas.microsoft.com/office/drawing/2014/main" val="3457989206"/>
                    </a:ext>
                  </a:extLst>
                </a:gridCol>
              </a:tblGrid>
              <a:tr h="268283">
                <a:tc>
                  <a:txBody>
                    <a:bodyPr/>
                    <a:lstStyle/>
                    <a:p>
                      <a:r>
                        <a:rPr lang="it-IT" sz="1100" dirty="0"/>
                        <a:t>Leucine</a:t>
                      </a:r>
                      <a:endParaRPr lang="en-GB" sz="1100" dirty="0"/>
                    </a:p>
                  </a:txBody>
                  <a:tcPr marL="68580" marR="68580" marT="34290" marB="34290"/>
                </a:tc>
                <a:tc>
                  <a:txBody>
                    <a:bodyPr/>
                    <a:lstStyle/>
                    <a:p>
                      <a:r>
                        <a:rPr lang="it-IT" sz="1100" dirty="0"/>
                        <a:t>0.529</a:t>
                      </a:r>
                      <a:endParaRPr lang="en-GB" sz="1100" dirty="0"/>
                    </a:p>
                  </a:txBody>
                  <a:tcPr marL="68580" marR="68580" marT="34290" marB="34290"/>
                </a:tc>
                <a:tc>
                  <a:txBody>
                    <a:bodyPr/>
                    <a:lstStyle/>
                    <a:p>
                      <a:endParaRPr lang="en-GB" sz="1100" dirty="0"/>
                    </a:p>
                  </a:txBody>
                  <a:tcPr marL="68580" marR="68580" marT="34290" marB="34290"/>
                </a:tc>
                <a:extLst>
                  <a:ext uri="{0D108BD9-81ED-4DB2-BD59-A6C34878D82A}">
                    <a16:rowId xmlns="" xmlns:a16="http://schemas.microsoft.com/office/drawing/2014/main" val="4171525470"/>
                  </a:ext>
                </a:extLst>
              </a:tr>
              <a:tr h="278130">
                <a:tc>
                  <a:txBody>
                    <a:bodyPr/>
                    <a:lstStyle/>
                    <a:p>
                      <a:r>
                        <a:rPr lang="it-IT" sz="1100" b="1" dirty="0"/>
                        <a:t>Glycerol-3-phosphate</a:t>
                      </a:r>
                      <a:endParaRPr lang="en-GB" sz="1100" b="1" dirty="0"/>
                    </a:p>
                  </a:txBody>
                  <a:tcPr marL="68580" marR="68580" marT="34290" marB="34290"/>
                </a:tc>
                <a:tc>
                  <a:txBody>
                    <a:bodyPr/>
                    <a:lstStyle/>
                    <a:p>
                      <a:r>
                        <a:rPr lang="it-IT" sz="1100" b="1" dirty="0"/>
                        <a:t>0.823</a:t>
                      </a:r>
                      <a:endParaRPr lang="en-GB" sz="1100" b="1" dirty="0"/>
                    </a:p>
                  </a:txBody>
                  <a:tcPr marL="68580" marR="68580" marT="34290" marB="34290"/>
                </a:tc>
                <a:tc>
                  <a:txBody>
                    <a:bodyPr/>
                    <a:lstStyle/>
                    <a:p>
                      <a:endParaRPr lang="en-GB" sz="1100" dirty="0"/>
                    </a:p>
                  </a:txBody>
                  <a:tcPr marL="68580" marR="68580" marT="34290" marB="34290"/>
                </a:tc>
                <a:extLst>
                  <a:ext uri="{0D108BD9-81ED-4DB2-BD59-A6C34878D82A}">
                    <a16:rowId xmlns="" xmlns:a16="http://schemas.microsoft.com/office/drawing/2014/main" val="1323541577"/>
                  </a:ext>
                </a:extLst>
              </a:tr>
              <a:tr h="278130">
                <a:tc>
                  <a:txBody>
                    <a:bodyPr/>
                    <a:lstStyle/>
                    <a:p>
                      <a:r>
                        <a:rPr lang="it-IT" sz="1100" b="1" dirty="0" err="1"/>
                        <a:t>Phosphate</a:t>
                      </a:r>
                      <a:endParaRPr lang="en-GB" sz="1100" b="1" dirty="0"/>
                    </a:p>
                  </a:txBody>
                  <a:tcPr marL="68580" marR="68580" marT="34290" marB="34290"/>
                </a:tc>
                <a:tc>
                  <a:txBody>
                    <a:bodyPr/>
                    <a:lstStyle/>
                    <a:p>
                      <a:r>
                        <a:rPr lang="it-IT" sz="1100" b="1" dirty="0"/>
                        <a:t>0.647</a:t>
                      </a:r>
                      <a:endParaRPr lang="en-GB" sz="1100" b="1" dirty="0"/>
                    </a:p>
                  </a:txBody>
                  <a:tcPr marL="68580" marR="68580" marT="34290" marB="34290"/>
                </a:tc>
                <a:tc>
                  <a:txBody>
                    <a:bodyPr/>
                    <a:lstStyle/>
                    <a:p>
                      <a:endParaRPr lang="en-GB" sz="1100" dirty="0"/>
                    </a:p>
                  </a:txBody>
                  <a:tcPr marL="68580" marR="68580" marT="34290" marB="34290"/>
                </a:tc>
                <a:extLst>
                  <a:ext uri="{0D108BD9-81ED-4DB2-BD59-A6C34878D82A}">
                    <a16:rowId xmlns="" xmlns:a16="http://schemas.microsoft.com/office/drawing/2014/main" val="3533225644"/>
                  </a:ext>
                </a:extLst>
              </a:tr>
              <a:tr h="278130">
                <a:tc>
                  <a:txBody>
                    <a:bodyPr/>
                    <a:lstStyle/>
                    <a:p>
                      <a:r>
                        <a:rPr lang="it-IT" sz="1100" b="1" dirty="0"/>
                        <a:t>Isoleucine</a:t>
                      </a:r>
                      <a:endParaRPr lang="en-GB" sz="1100" b="1" dirty="0"/>
                    </a:p>
                  </a:txBody>
                  <a:tcPr marL="68580" marR="68580" marT="34290" marB="34290"/>
                </a:tc>
                <a:tc>
                  <a:txBody>
                    <a:bodyPr/>
                    <a:lstStyle/>
                    <a:p>
                      <a:r>
                        <a:rPr lang="it-IT" sz="1100" b="1" dirty="0"/>
                        <a:t>0.588</a:t>
                      </a:r>
                      <a:endParaRPr lang="en-GB" sz="1100" b="1" dirty="0"/>
                    </a:p>
                  </a:txBody>
                  <a:tcPr marL="68580" marR="68580" marT="34290" marB="34290"/>
                </a:tc>
                <a:tc>
                  <a:txBody>
                    <a:bodyPr/>
                    <a:lstStyle/>
                    <a:p>
                      <a:endParaRPr lang="en-GB" sz="1100" dirty="0"/>
                    </a:p>
                  </a:txBody>
                  <a:tcPr marL="68580" marR="68580" marT="34290" marB="34290"/>
                </a:tc>
                <a:extLst>
                  <a:ext uri="{0D108BD9-81ED-4DB2-BD59-A6C34878D82A}">
                    <a16:rowId xmlns="" xmlns:a16="http://schemas.microsoft.com/office/drawing/2014/main" val="2655661471"/>
                  </a:ext>
                </a:extLst>
              </a:tr>
            </a:tbl>
          </a:graphicData>
        </a:graphic>
      </p:graphicFrame>
      <p:pic>
        <p:nvPicPr>
          <p:cNvPr id="18" name="Immagine 17">
            <a:extLst>
              <a:ext uri="{FF2B5EF4-FFF2-40B4-BE49-F238E27FC236}">
                <a16:creationId xmlns="" xmlns:a16="http://schemas.microsoft.com/office/drawing/2014/main" id="{8E1DCA79-B847-47F0-9F66-E7484ECBB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34074"/>
            <a:ext cx="2609426" cy="2609426"/>
          </a:xfrm>
          <a:prstGeom prst="rect">
            <a:avLst/>
          </a:prstGeom>
        </p:spPr>
      </p:pic>
      <p:sp>
        <p:nvSpPr>
          <p:cNvPr id="19" name="Rettangolo 18">
            <a:extLst>
              <a:ext uri="{FF2B5EF4-FFF2-40B4-BE49-F238E27FC236}">
                <a16:creationId xmlns="" xmlns:a16="http://schemas.microsoft.com/office/drawing/2014/main" id="{CD9C807A-E77E-4F7D-AD5E-9678B466D801}"/>
              </a:ext>
            </a:extLst>
          </p:cNvPr>
          <p:cNvSpPr/>
          <p:nvPr/>
        </p:nvSpPr>
        <p:spPr>
          <a:xfrm>
            <a:off x="679934" y="4514281"/>
            <a:ext cx="2568332" cy="253916"/>
          </a:xfrm>
          <a:prstGeom prst="rect">
            <a:avLst/>
          </a:prstGeom>
        </p:spPr>
        <p:txBody>
          <a:bodyPr wrap="none">
            <a:spAutoFit/>
          </a:bodyPr>
          <a:lstStyle/>
          <a:p>
            <a:r>
              <a:rPr lang="it-IT" sz="1050" b="1" dirty="0"/>
              <a:t>AUC profilo metabolico globale </a:t>
            </a:r>
            <a:endParaRPr lang="en-GB" sz="1050" dirty="0"/>
          </a:p>
        </p:txBody>
      </p:sp>
      <p:sp>
        <p:nvSpPr>
          <p:cNvPr id="20" name="Freccia in giù 19">
            <a:extLst>
              <a:ext uri="{FF2B5EF4-FFF2-40B4-BE49-F238E27FC236}">
                <a16:creationId xmlns="" xmlns:a16="http://schemas.microsoft.com/office/drawing/2014/main" id="{F9495665-82B0-4E0F-BA29-F3A94F1A0623}"/>
              </a:ext>
            </a:extLst>
          </p:cNvPr>
          <p:cNvSpPr/>
          <p:nvPr/>
        </p:nvSpPr>
        <p:spPr>
          <a:xfrm>
            <a:off x="7960891" y="383984"/>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21" name="Freccia in giù 20">
            <a:extLst>
              <a:ext uri="{FF2B5EF4-FFF2-40B4-BE49-F238E27FC236}">
                <a16:creationId xmlns="" xmlns:a16="http://schemas.microsoft.com/office/drawing/2014/main" id="{B7B59602-0F55-4CA4-8514-917AA586D724}"/>
              </a:ext>
            </a:extLst>
          </p:cNvPr>
          <p:cNvSpPr/>
          <p:nvPr/>
        </p:nvSpPr>
        <p:spPr>
          <a:xfrm rot="10800000">
            <a:off x="7960891" y="603046"/>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22" name="Freccia in giù 21">
            <a:extLst>
              <a:ext uri="{FF2B5EF4-FFF2-40B4-BE49-F238E27FC236}">
                <a16:creationId xmlns="" xmlns:a16="http://schemas.microsoft.com/office/drawing/2014/main" id="{C39C0640-E6D5-4C4E-AFF0-18AE96DB6927}"/>
              </a:ext>
            </a:extLst>
          </p:cNvPr>
          <p:cNvSpPr/>
          <p:nvPr/>
        </p:nvSpPr>
        <p:spPr>
          <a:xfrm rot="10800000">
            <a:off x="7960891" y="871651"/>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23" name="Freccia in giù 22">
            <a:extLst>
              <a:ext uri="{FF2B5EF4-FFF2-40B4-BE49-F238E27FC236}">
                <a16:creationId xmlns="" xmlns:a16="http://schemas.microsoft.com/office/drawing/2014/main" id="{4C6EF09D-FA68-4917-B087-B166369083B3}"/>
              </a:ext>
            </a:extLst>
          </p:cNvPr>
          <p:cNvSpPr/>
          <p:nvPr/>
        </p:nvSpPr>
        <p:spPr>
          <a:xfrm rot="10800000">
            <a:off x="7962425" y="1148828"/>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24" name="Freccia in giù 23">
            <a:extLst>
              <a:ext uri="{FF2B5EF4-FFF2-40B4-BE49-F238E27FC236}">
                <a16:creationId xmlns="" xmlns:a16="http://schemas.microsoft.com/office/drawing/2014/main" id="{8CDE624D-FA96-4962-B120-0DA89FD7C464}"/>
              </a:ext>
            </a:extLst>
          </p:cNvPr>
          <p:cNvSpPr/>
          <p:nvPr/>
        </p:nvSpPr>
        <p:spPr>
          <a:xfrm>
            <a:off x="7960891" y="1375943"/>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25" name="Freccia in giù 24">
            <a:extLst>
              <a:ext uri="{FF2B5EF4-FFF2-40B4-BE49-F238E27FC236}">
                <a16:creationId xmlns="" xmlns:a16="http://schemas.microsoft.com/office/drawing/2014/main" id="{CBC64D0E-14A3-46BC-910E-93DFD6625262}"/>
              </a:ext>
            </a:extLst>
          </p:cNvPr>
          <p:cNvSpPr/>
          <p:nvPr/>
        </p:nvSpPr>
        <p:spPr>
          <a:xfrm>
            <a:off x="7960891" y="1637200"/>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27" name="Freccia in giù 26">
            <a:extLst>
              <a:ext uri="{FF2B5EF4-FFF2-40B4-BE49-F238E27FC236}">
                <a16:creationId xmlns="" xmlns:a16="http://schemas.microsoft.com/office/drawing/2014/main" id="{65526D5B-A1B3-47FD-89D6-5CA87A1D5E94}"/>
              </a:ext>
            </a:extLst>
          </p:cNvPr>
          <p:cNvSpPr/>
          <p:nvPr/>
        </p:nvSpPr>
        <p:spPr>
          <a:xfrm>
            <a:off x="7960891" y="1906625"/>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28" name="Freccia in giù 27">
            <a:extLst>
              <a:ext uri="{FF2B5EF4-FFF2-40B4-BE49-F238E27FC236}">
                <a16:creationId xmlns="" xmlns:a16="http://schemas.microsoft.com/office/drawing/2014/main" id="{EF1B3BC2-11F1-4D80-93DE-86745E348898}"/>
              </a:ext>
            </a:extLst>
          </p:cNvPr>
          <p:cNvSpPr/>
          <p:nvPr/>
        </p:nvSpPr>
        <p:spPr>
          <a:xfrm>
            <a:off x="7960891" y="2159722"/>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29" name="Freccia in giù 28">
            <a:extLst>
              <a:ext uri="{FF2B5EF4-FFF2-40B4-BE49-F238E27FC236}">
                <a16:creationId xmlns="" xmlns:a16="http://schemas.microsoft.com/office/drawing/2014/main" id="{1884E1EE-7B5F-4167-BB7C-3F8D8CA5007A}"/>
              </a:ext>
            </a:extLst>
          </p:cNvPr>
          <p:cNvSpPr/>
          <p:nvPr/>
        </p:nvSpPr>
        <p:spPr>
          <a:xfrm rot="10800000">
            <a:off x="7960891" y="2406131"/>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30" name="Freccia in giù 29">
            <a:extLst>
              <a:ext uri="{FF2B5EF4-FFF2-40B4-BE49-F238E27FC236}">
                <a16:creationId xmlns="" xmlns:a16="http://schemas.microsoft.com/office/drawing/2014/main" id="{39135415-8CA4-4820-9456-6CA05CF9189A}"/>
              </a:ext>
            </a:extLst>
          </p:cNvPr>
          <p:cNvSpPr/>
          <p:nvPr/>
        </p:nvSpPr>
        <p:spPr>
          <a:xfrm rot="10800000">
            <a:off x="7960891" y="2667387"/>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32" name="Freccia in giù 31">
            <a:extLst>
              <a:ext uri="{FF2B5EF4-FFF2-40B4-BE49-F238E27FC236}">
                <a16:creationId xmlns="" xmlns:a16="http://schemas.microsoft.com/office/drawing/2014/main" id="{D01ED1F6-0C88-4701-BBBE-676A5BAA5DEB}"/>
              </a:ext>
            </a:extLst>
          </p:cNvPr>
          <p:cNvSpPr/>
          <p:nvPr/>
        </p:nvSpPr>
        <p:spPr>
          <a:xfrm rot="10800000">
            <a:off x="7970582" y="2953138"/>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33" name="Freccia in giù 32">
            <a:extLst>
              <a:ext uri="{FF2B5EF4-FFF2-40B4-BE49-F238E27FC236}">
                <a16:creationId xmlns="" xmlns:a16="http://schemas.microsoft.com/office/drawing/2014/main" id="{F006D66B-E6BD-46CD-9F2A-D34CD2D4514F}"/>
              </a:ext>
            </a:extLst>
          </p:cNvPr>
          <p:cNvSpPr/>
          <p:nvPr/>
        </p:nvSpPr>
        <p:spPr>
          <a:xfrm>
            <a:off x="7960891" y="3204748"/>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34" name="Freccia in giù 33">
            <a:extLst>
              <a:ext uri="{FF2B5EF4-FFF2-40B4-BE49-F238E27FC236}">
                <a16:creationId xmlns="" xmlns:a16="http://schemas.microsoft.com/office/drawing/2014/main" id="{10C90EEE-5DBC-48AB-A1C0-CB83C73B4D29}"/>
              </a:ext>
            </a:extLst>
          </p:cNvPr>
          <p:cNvSpPr/>
          <p:nvPr/>
        </p:nvSpPr>
        <p:spPr>
          <a:xfrm rot="10800000">
            <a:off x="7960891" y="3720198"/>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35" name="Freccia in giù 34">
            <a:extLst>
              <a:ext uri="{FF2B5EF4-FFF2-40B4-BE49-F238E27FC236}">
                <a16:creationId xmlns="" xmlns:a16="http://schemas.microsoft.com/office/drawing/2014/main" id="{8125F3DC-4862-499D-ABE8-FF50D38E6BA4}"/>
              </a:ext>
            </a:extLst>
          </p:cNvPr>
          <p:cNvSpPr/>
          <p:nvPr/>
        </p:nvSpPr>
        <p:spPr>
          <a:xfrm>
            <a:off x="7960891" y="3449677"/>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36" name="Freccia in giù 35">
            <a:extLst>
              <a:ext uri="{FF2B5EF4-FFF2-40B4-BE49-F238E27FC236}">
                <a16:creationId xmlns="" xmlns:a16="http://schemas.microsoft.com/office/drawing/2014/main" id="{36F7382F-1156-4AEA-A9CC-2D3FF5EB0F66}"/>
              </a:ext>
            </a:extLst>
          </p:cNvPr>
          <p:cNvSpPr/>
          <p:nvPr/>
        </p:nvSpPr>
        <p:spPr>
          <a:xfrm rot="10800000">
            <a:off x="7960891" y="3973291"/>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37" name="Freccia in giù 36">
            <a:extLst>
              <a:ext uri="{FF2B5EF4-FFF2-40B4-BE49-F238E27FC236}">
                <a16:creationId xmlns="" xmlns:a16="http://schemas.microsoft.com/office/drawing/2014/main" id="{F9878465-5BD0-457D-82EC-32CF39FBFA9E}"/>
              </a:ext>
            </a:extLst>
          </p:cNvPr>
          <p:cNvSpPr/>
          <p:nvPr/>
        </p:nvSpPr>
        <p:spPr>
          <a:xfrm>
            <a:off x="7960891" y="4266104"/>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38" name="Freccia in giù 37">
            <a:extLst>
              <a:ext uri="{FF2B5EF4-FFF2-40B4-BE49-F238E27FC236}">
                <a16:creationId xmlns="" xmlns:a16="http://schemas.microsoft.com/office/drawing/2014/main" id="{E2DFDAD2-D87C-43AB-9B33-82FE7768FC90}"/>
              </a:ext>
            </a:extLst>
          </p:cNvPr>
          <p:cNvSpPr/>
          <p:nvPr/>
        </p:nvSpPr>
        <p:spPr>
          <a:xfrm>
            <a:off x="7960891" y="4543690"/>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
        <p:nvSpPr>
          <p:cNvPr id="39" name="Freccia in giù 38">
            <a:extLst>
              <a:ext uri="{FF2B5EF4-FFF2-40B4-BE49-F238E27FC236}">
                <a16:creationId xmlns="" xmlns:a16="http://schemas.microsoft.com/office/drawing/2014/main" id="{CA659DEE-17EE-4772-A4C8-CFC12DBDBB57}"/>
              </a:ext>
            </a:extLst>
          </p:cNvPr>
          <p:cNvSpPr/>
          <p:nvPr/>
        </p:nvSpPr>
        <p:spPr>
          <a:xfrm rot="10800000">
            <a:off x="7960891" y="4814211"/>
            <a:ext cx="197168" cy="198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300"/>
          </a:p>
        </p:txBody>
      </p:sp>
    </p:spTree>
    <p:extLst>
      <p:ext uri="{BB962C8B-B14F-4D97-AF65-F5344CB8AC3E}">
        <p14:creationId xmlns:p14="http://schemas.microsoft.com/office/powerpoint/2010/main" val="532688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 xmlns:a16="http://schemas.microsoft.com/office/drawing/2014/main" id="{B216A34F-F499-486B-A55C-9A7FFF8323AD}"/>
              </a:ext>
            </a:extLst>
          </p:cNvPr>
          <p:cNvSpPr txBox="1">
            <a:spLocks/>
          </p:cNvSpPr>
          <p:nvPr/>
        </p:nvSpPr>
        <p:spPr>
          <a:xfrm>
            <a:off x="37330" y="627722"/>
            <a:ext cx="3086100" cy="110251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it-IT" sz="1350" b="1" dirty="0">
                <a:solidFill>
                  <a:srgbClr val="C00000"/>
                </a:solidFill>
              </a:rPr>
              <a:t>Metabolismi relativi al pattern metabolico identificato in pazienti trattati </a:t>
            </a:r>
            <a:r>
              <a:rPr lang="it-IT" sz="1350" b="1" dirty="0" smtClean="0">
                <a:solidFill>
                  <a:srgbClr val="C00000"/>
                </a:solidFill>
              </a:rPr>
              <a:t>SENZA </a:t>
            </a:r>
            <a:r>
              <a:rPr lang="it-IT" sz="1350" b="1" dirty="0">
                <a:solidFill>
                  <a:srgbClr val="C00000"/>
                </a:solidFill>
              </a:rPr>
              <a:t>effetti cardiotossici</a:t>
            </a:r>
          </a:p>
        </p:txBody>
      </p:sp>
      <p:graphicFrame>
        <p:nvGraphicFramePr>
          <p:cNvPr id="5" name="Tabella 4">
            <a:extLst>
              <a:ext uri="{FF2B5EF4-FFF2-40B4-BE49-F238E27FC236}">
                <a16:creationId xmlns="" xmlns:a16="http://schemas.microsoft.com/office/drawing/2014/main" id="{A01B5AE5-F67F-4CA3-9561-F94467A5C47D}"/>
              </a:ext>
            </a:extLst>
          </p:cNvPr>
          <p:cNvGraphicFramePr>
            <a:graphicFrameLocks noGrp="1"/>
          </p:cNvGraphicFramePr>
          <p:nvPr>
            <p:extLst/>
          </p:nvPr>
        </p:nvGraphicFramePr>
        <p:xfrm>
          <a:off x="74659" y="1517968"/>
          <a:ext cx="3011442" cy="3891784"/>
        </p:xfrm>
        <a:graphic>
          <a:graphicData uri="http://schemas.openxmlformats.org/drawingml/2006/table">
            <a:tbl>
              <a:tblPr/>
              <a:tblGrid>
                <a:gridCol w="1003814">
                  <a:extLst>
                    <a:ext uri="{9D8B030D-6E8A-4147-A177-3AD203B41FA5}">
                      <a16:colId xmlns="" xmlns:a16="http://schemas.microsoft.com/office/drawing/2014/main" val="3189400876"/>
                    </a:ext>
                  </a:extLst>
                </a:gridCol>
                <a:gridCol w="1003814">
                  <a:extLst>
                    <a:ext uri="{9D8B030D-6E8A-4147-A177-3AD203B41FA5}">
                      <a16:colId xmlns="" xmlns:a16="http://schemas.microsoft.com/office/drawing/2014/main" val="2541521948"/>
                    </a:ext>
                  </a:extLst>
                </a:gridCol>
                <a:gridCol w="1003814">
                  <a:extLst>
                    <a:ext uri="{9D8B030D-6E8A-4147-A177-3AD203B41FA5}">
                      <a16:colId xmlns="" xmlns:a16="http://schemas.microsoft.com/office/drawing/2014/main" val="3916477081"/>
                    </a:ext>
                  </a:extLst>
                </a:gridCol>
              </a:tblGrid>
              <a:tr h="123071">
                <a:tc>
                  <a:txBody>
                    <a:bodyPr/>
                    <a:lstStyle/>
                    <a:p>
                      <a:pPr algn="ctr"/>
                      <a:r>
                        <a:rPr lang="en-GB" sz="800" b="0" dirty="0">
                          <a:solidFill>
                            <a:srgbClr val="555555"/>
                          </a:solidFill>
                          <a:effectLst/>
                        </a:rPr>
                        <a:t>Metabolite Set</a:t>
                      </a:r>
                    </a:p>
                  </a:txBody>
                  <a:tcPr marL="10964" marR="10964" marT="4385" marB="43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E8A31F"/>
                      </a:solidFill>
                      <a:prstDash val="solid"/>
                      <a:round/>
                      <a:headEnd type="none" w="med" len="med"/>
                      <a:tailEnd type="none" w="med" len="med"/>
                    </a:lnB>
                    <a:solidFill>
                      <a:srgbClr val="F9F9FC"/>
                    </a:solidFill>
                  </a:tcPr>
                </a:tc>
                <a:tc>
                  <a:txBody>
                    <a:bodyPr/>
                    <a:lstStyle/>
                    <a:p>
                      <a:pPr algn="ctr"/>
                      <a:r>
                        <a:rPr lang="en-GB" sz="800" b="1">
                          <a:solidFill>
                            <a:srgbClr val="555555"/>
                          </a:solidFill>
                          <a:effectLst/>
                        </a:rPr>
                        <a:t>Total</a:t>
                      </a:r>
                    </a:p>
                  </a:txBody>
                  <a:tcPr marL="10964" marR="10964" marT="4385" marB="43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38A21F"/>
                      </a:solidFill>
                      <a:prstDash val="solid"/>
                      <a:round/>
                      <a:headEnd type="none" w="med" len="med"/>
                      <a:tailEnd type="none" w="med" len="med"/>
                    </a:lnB>
                    <a:solidFill>
                      <a:srgbClr val="F9F9FC"/>
                    </a:solidFill>
                  </a:tcPr>
                </a:tc>
                <a:tc>
                  <a:txBody>
                    <a:bodyPr/>
                    <a:lstStyle/>
                    <a:p>
                      <a:pPr algn="ctr"/>
                      <a:r>
                        <a:rPr lang="en-GB" sz="800" b="1">
                          <a:solidFill>
                            <a:srgbClr val="555555"/>
                          </a:solidFill>
                          <a:effectLst/>
                        </a:rPr>
                        <a:t>Hits</a:t>
                      </a:r>
                    </a:p>
                  </a:txBody>
                  <a:tcPr marL="10964" marR="10964" marT="4385" marB="4385"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48A41F"/>
                      </a:solidFill>
                      <a:prstDash val="solid"/>
                      <a:round/>
                      <a:headEnd type="none" w="med" len="med"/>
                      <a:tailEnd type="none" w="med" len="med"/>
                    </a:lnB>
                    <a:solidFill>
                      <a:srgbClr val="F9F9FC"/>
                    </a:solidFill>
                  </a:tcPr>
                </a:tc>
                <a:extLst>
                  <a:ext uri="{0D108BD9-81ED-4DB2-BD59-A6C34878D82A}">
                    <a16:rowId xmlns="" xmlns:a16="http://schemas.microsoft.com/office/drawing/2014/main" val="2787447349"/>
                  </a:ext>
                </a:extLst>
              </a:tr>
              <a:tr h="123071">
                <a:tc>
                  <a:txBody>
                    <a:bodyPr/>
                    <a:lstStyle/>
                    <a:p>
                      <a:r>
                        <a:rPr lang="en-GB" sz="200">
                          <a:effectLst/>
                        </a:rPr>
                        <a:t>﻿</a:t>
                      </a:r>
                    </a:p>
                  </a:txBody>
                  <a:tcPr marL="10964" marR="10964" marT="4385" marB="4385" anchor="ctr">
                    <a:lnL w="7620" cap="flat" cmpd="sng" algn="ctr">
                      <a:solidFill>
                        <a:srgbClr val="E8A31F"/>
                      </a:solidFill>
                      <a:prstDash val="solid"/>
                      <a:round/>
                      <a:headEnd type="none" w="med" len="med"/>
                      <a:tailEnd type="none" w="med" len="med"/>
                    </a:lnL>
                    <a:lnR w="7620" cap="flat" cmpd="sng" algn="ctr">
                      <a:solidFill>
                        <a:srgbClr val="38A21F"/>
                      </a:solidFill>
                      <a:prstDash val="solid"/>
                      <a:round/>
                      <a:headEnd type="none" w="med" len="med"/>
                      <a:tailEnd type="none" w="med" len="med"/>
                    </a:lnR>
                    <a:lnT w="7620" cap="flat" cmpd="sng" algn="ctr">
                      <a:solidFill>
                        <a:srgbClr val="E8A31F"/>
                      </a:solidFill>
                      <a:prstDash val="solid"/>
                      <a:round/>
                      <a:headEnd type="none" w="med" len="med"/>
                      <a:tailEnd type="none" w="med" len="med"/>
                    </a:lnT>
                    <a:lnB w="7620" cap="flat" cmpd="sng" algn="ctr">
                      <a:solidFill>
                        <a:srgbClr val="D8A41F"/>
                      </a:solidFill>
                      <a:prstDash val="solid"/>
                      <a:round/>
                      <a:headEnd type="none" w="med" len="med"/>
                      <a:tailEnd type="none" w="med" len="med"/>
                    </a:lnB>
                    <a:solidFill>
                      <a:srgbClr val="FF0000"/>
                    </a:solidFill>
                  </a:tcPr>
                </a:tc>
                <a:tc>
                  <a:txBody>
                    <a:bodyPr/>
                    <a:lstStyle/>
                    <a:p>
                      <a:r>
                        <a:rPr lang="en-GB" sz="800" b="1">
                          <a:effectLst/>
                        </a:rPr>
                        <a:t>Glycolysis</a:t>
                      </a:r>
                    </a:p>
                  </a:txBody>
                  <a:tcPr marL="10964" marR="10964" marT="4385" marB="4385" anchor="ctr">
                    <a:lnL w="7620" cap="flat" cmpd="sng" algn="ctr">
                      <a:solidFill>
                        <a:srgbClr val="38A21F"/>
                      </a:solidFill>
                      <a:prstDash val="solid"/>
                      <a:round/>
                      <a:headEnd type="none" w="med" len="med"/>
                      <a:tailEnd type="none" w="med" len="med"/>
                    </a:lnL>
                    <a:lnR w="7620" cap="flat" cmpd="sng" algn="ctr">
                      <a:solidFill>
                        <a:srgbClr val="48A41F"/>
                      </a:solidFill>
                      <a:prstDash val="solid"/>
                      <a:round/>
                      <a:headEnd type="none" w="med" len="med"/>
                      <a:tailEnd type="none" w="med" len="med"/>
                    </a:lnR>
                    <a:lnT w="7620" cap="flat" cmpd="sng" algn="ctr">
                      <a:solidFill>
                        <a:srgbClr val="38A21F"/>
                      </a:solidFill>
                      <a:prstDash val="solid"/>
                      <a:round/>
                      <a:headEnd type="none" w="med" len="med"/>
                      <a:tailEnd type="none" w="med" len="med"/>
                    </a:lnT>
                    <a:lnB w="7620" cap="flat" cmpd="sng" algn="ctr">
                      <a:solidFill>
                        <a:srgbClr val="E0A51F"/>
                      </a:solidFill>
                      <a:prstDash val="solid"/>
                      <a:round/>
                      <a:headEnd type="none" w="med" len="med"/>
                      <a:tailEnd type="none" w="med" len="med"/>
                    </a:lnB>
                    <a:solidFill>
                      <a:srgbClr val="FFFFFF"/>
                    </a:solidFill>
                  </a:tcPr>
                </a:tc>
                <a:tc>
                  <a:txBody>
                    <a:bodyPr/>
                    <a:lstStyle/>
                    <a:p>
                      <a:r>
                        <a:rPr lang="en-GB" sz="800" b="1">
                          <a:effectLst/>
                        </a:rPr>
                        <a:t>25</a:t>
                      </a:r>
                    </a:p>
                  </a:txBody>
                  <a:tcPr marL="10964" marR="10964" marT="4385" marB="4385" anchor="ctr">
                    <a:lnL w="7620" cap="flat" cmpd="sng" algn="ctr">
                      <a:solidFill>
                        <a:srgbClr val="48A41F"/>
                      </a:solidFill>
                      <a:prstDash val="solid"/>
                      <a:round/>
                      <a:headEnd type="none" w="med" len="med"/>
                      <a:tailEnd type="none" w="med" len="med"/>
                    </a:lnL>
                    <a:lnR w="7620" cap="flat" cmpd="sng" algn="ctr">
                      <a:solidFill>
                        <a:srgbClr val="C8A21F"/>
                      </a:solidFill>
                      <a:prstDash val="solid"/>
                      <a:round/>
                      <a:headEnd type="none" w="med" len="med"/>
                      <a:tailEnd type="none" w="med" len="med"/>
                    </a:lnR>
                    <a:lnT w="7620" cap="flat" cmpd="sng" algn="ctr">
                      <a:solidFill>
                        <a:srgbClr val="48A41F"/>
                      </a:solidFill>
                      <a:prstDash val="solid"/>
                      <a:round/>
                      <a:headEnd type="none" w="med" len="med"/>
                      <a:tailEnd type="none" w="med" len="med"/>
                    </a:lnT>
                    <a:lnB w="7620" cap="flat" cmpd="sng" algn="ctr">
                      <a:solidFill>
                        <a:srgbClr val="B8A61F"/>
                      </a:solidFill>
                      <a:prstDash val="solid"/>
                      <a:round/>
                      <a:headEnd type="none" w="med" len="med"/>
                      <a:tailEnd type="none" w="med" len="med"/>
                    </a:lnB>
                    <a:solidFill>
                      <a:srgbClr val="FFFFFF"/>
                    </a:solidFill>
                  </a:tcPr>
                </a:tc>
                <a:extLst>
                  <a:ext uri="{0D108BD9-81ED-4DB2-BD59-A6C34878D82A}">
                    <a16:rowId xmlns="" xmlns:a16="http://schemas.microsoft.com/office/drawing/2014/main" val="789397282"/>
                  </a:ext>
                </a:extLst>
              </a:tr>
              <a:tr h="206124">
                <a:tc>
                  <a:txBody>
                    <a:bodyPr/>
                    <a:lstStyle/>
                    <a:p>
                      <a:r>
                        <a:rPr lang="en-GB" sz="200">
                          <a:effectLst/>
                        </a:rPr>
                        <a:t>﻿</a:t>
                      </a:r>
                    </a:p>
                  </a:txBody>
                  <a:tcPr marL="10964" marR="10964" marT="4385" marB="4385" anchor="ctr">
                    <a:lnL w="7620" cap="flat" cmpd="sng" algn="ctr">
                      <a:solidFill>
                        <a:srgbClr val="D8A41F"/>
                      </a:solidFill>
                      <a:prstDash val="solid"/>
                      <a:round/>
                      <a:headEnd type="none" w="med" len="med"/>
                      <a:tailEnd type="none" w="med" len="med"/>
                    </a:lnL>
                    <a:lnR w="7620" cap="flat" cmpd="sng" algn="ctr">
                      <a:solidFill>
                        <a:srgbClr val="E0A51F"/>
                      </a:solidFill>
                      <a:prstDash val="solid"/>
                      <a:round/>
                      <a:headEnd type="none" w="med" len="med"/>
                      <a:tailEnd type="none" w="med" len="med"/>
                    </a:lnR>
                    <a:lnT w="7620" cap="flat" cmpd="sng" algn="ctr">
                      <a:solidFill>
                        <a:srgbClr val="D8A41F"/>
                      </a:solidFill>
                      <a:prstDash val="solid"/>
                      <a:round/>
                      <a:headEnd type="none" w="med" len="med"/>
                      <a:tailEnd type="none" w="med" len="med"/>
                    </a:lnT>
                    <a:lnB w="7620" cap="flat" cmpd="sng" algn="ctr">
                      <a:solidFill>
                        <a:srgbClr val="B0A81F"/>
                      </a:solidFill>
                      <a:prstDash val="solid"/>
                      <a:round/>
                      <a:headEnd type="none" w="med" len="med"/>
                      <a:tailEnd type="none" w="med" len="med"/>
                    </a:lnB>
                    <a:solidFill>
                      <a:srgbClr val="FF0700"/>
                    </a:solidFill>
                  </a:tcPr>
                </a:tc>
                <a:tc>
                  <a:txBody>
                    <a:bodyPr/>
                    <a:lstStyle/>
                    <a:p>
                      <a:r>
                        <a:rPr lang="en-GB" sz="800" b="1">
                          <a:effectLst/>
                        </a:rPr>
                        <a:t>Glucose-Alanine Cycle</a:t>
                      </a:r>
                    </a:p>
                  </a:txBody>
                  <a:tcPr marL="10964" marR="10964" marT="4385" marB="4385" anchor="ctr">
                    <a:lnL w="7620" cap="flat" cmpd="sng" algn="ctr">
                      <a:solidFill>
                        <a:srgbClr val="E0A51F"/>
                      </a:solidFill>
                      <a:prstDash val="solid"/>
                      <a:round/>
                      <a:headEnd type="none" w="med" len="med"/>
                      <a:tailEnd type="none" w="med" len="med"/>
                    </a:lnL>
                    <a:lnR w="7620" cap="flat" cmpd="sng" algn="ctr">
                      <a:solidFill>
                        <a:srgbClr val="B8A61F"/>
                      </a:solidFill>
                      <a:prstDash val="solid"/>
                      <a:round/>
                      <a:headEnd type="none" w="med" len="med"/>
                      <a:tailEnd type="none" w="med" len="med"/>
                    </a:lnR>
                    <a:lnT w="7620" cap="flat" cmpd="sng" algn="ctr">
                      <a:solidFill>
                        <a:srgbClr val="E0A51F"/>
                      </a:solidFill>
                      <a:prstDash val="solid"/>
                      <a:round/>
                      <a:headEnd type="none" w="med" len="med"/>
                      <a:tailEnd type="none" w="med" len="med"/>
                    </a:lnT>
                    <a:lnB w="7620" cap="flat" cmpd="sng" algn="ctr">
                      <a:solidFill>
                        <a:srgbClr val="20A81F"/>
                      </a:solidFill>
                      <a:prstDash val="solid"/>
                      <a:round/>
                      <a:headEnd type="none" w="med" len="med"/>
                      <a:tailEnd type="none" w="med" len="med"/>
                    </a:lnB>
                    <a:solidFill>
                      <a:srgbClr val="FFFFFF"/>
                    </a:solidFill>
                  </a:tcPr>
                </a:tc>
                <a:tc>
                  <a:txBody>
                    <a:bodyPr/>
                    <a:lstStyle/>
                    <a:p>
                      <a:r>
                        <a:rPr lang="en-GB" sz="800" b="1">
                          <a:effectLst/>
                        </a:rPr>
                        <a:t>13</a:t>
                      </a:r>
                    </a:p>
                  </a:txBody>
                  <a:tcPr marL="10964" marR="10964" marT="4385" marB="4385" anchor="ctr">
                    <a:lnL w="7620" cap="flat" cmpd="sng" algn="ctr">
                      <a:solidFill>
                        <a:srgbClr val="B8A61F"/>
                      </a:solidFill>
                      <a:prstDash val="solid"/>
                      <a:round/>
                      <a:headEnd type="none" w="med" len="med"/>
                      <a:tailEnd type="none" w="med" len="med"/>
                    </a:lnL>
                    <a:lnR w="7620" cap="flat" cmpd="sng" algn="ctr">
                      <a:solidFill>
                        <a:srgbClr val="E0A51F"/>
                      </a:solidFill>
                      <a:prstDash val="solid"/>
                      <a:round/>
                      <a:headEnd type="none" w="med" len="med"/>
                      <a:tailEnd type="none" w="med" len="med"/>
                    </a:lnR>
                    <a:lnT w="7620" cap="flat" cmpd="sng" algn="ctr">
                      <a:solidFill>
                        <a:srgbClr val="B8A61F"/>
                      </a:solidFill>
                      <a:prstDash val="solid"/>
                      <a:round/>
                      <a:headEnd type="none" w="med" len="med"/>
                      <a:tailEnd type="none" w="med" len="med"/>
                    </a:lnT>
                    <a:lnB w="7620" cap="flat" cmpd="sng" algn="ctr">
                      <a:solidFill>
                        <a:srgbClr val="78AA1F"/>
                      </a:solidFill>
                      <a:prstDash val="solid"/>
                      <a:round/>
                      <a:headEnd type="none" w="med" len="med"/>
                      <a:tailEnd type="none" w="med" len="med"/>
                    </a:lnB>
                    <a:solidFill>
                      <a:srgbClr val="FFFFFF"/>
                    </a:solidFill>
                  </a:tcPr>
                </a:tc>
                <a:extLst>
                  <a:ext uri="{0D108BD9-81ED-4DB2-BD59-A6C34878D82A}">
                    <a16:rowId xmlns="" xmlns:a16="http://schemas.microsoft.com/office/drawing/2014/main" val="3779011554"/>
                  </a:ext>
                </a:extLst>
              </a:tr>
              <a:tr h="237371">
                <a:tc>
                  <a:txBody>
                    <a:bodyPr/>
                    <a:lstStyle/>
                    <a:p>
                      <a:r>
                        <a:rPr lang="en-GB" sz="200">
                          <a:effectLst/>
                        </a:rPr>
                        <a:t>﻿</a:t>
                      </a:r>
                    </a:p>
                  </a:txBody>
                  <a:tcPr marL="10964" marR="10964" marT="4385" marB="4385" anchor="ctr">
                    <a:lnL w="7620" cap="flat" cmpd="sng" algn="ctr">
                      <a:solidFill>
                        <a:srgbClr val="B0A81F"/>
                      </a:solidFill>
                      <a:prstDash val="solid"/>
                      <a:round/>
                      <a:headEnd type="none" w="med" len="med"/>
                      <a:tailEnd type="none" w="med" len="med"/>
                    </a:lnL>
                    <a:lnR w="7620" cap="flat" cmpd="sng" algn="ctr">
                      <a:solidFill>
                        <a:srgbClr val="20A81F"/>
                      </a:solidFill>
                      <a:prstDash val="solid"/>
                      <a:round/>
                      <a:headEnd type="none" w="med" len="med"/>
                      <a:tailEnd type="none" w="med" len="med"/>
                    </a:lnR>
                    <a:lnT w="7620" cap="flat" cmpd="sng" algn="ctr">
                      <a:solidFill>
                        <a:srgbClr val="B0A81F"/>
                      </a:solidFill>
                      <a:prstDash val="solid"/>
                      <a:round/>
                      <a:headEnd type="none" w="med" len="med"/>
                      <a:tailEnd type="none" w="med" len="med"/>
                    </a:lnT>
                    <a:lnB w="7620" cap="flat" cmpd="sng" algn="ctr">
                      <a:solidFill>
                        <a:srgbClr val="68AB1F"/>
                      </a:solidFill>
                      <a:prstDash val="solid"/>
                      <a:round/>
                      <a:headEnd type="none" w="med" len="med"/>
                      <a:tailEnd type="none" w="med" len="med"/>
                    </a:lnB>
                    <a:solidFill>
                      <a:srgbClr val="FF0E00"/>
                    </a:solidFill>
                  </a:tcPr>
                </a:tc>
                <a:tc>
                  <a:txBody>
                    <a:bodyPr/>
                    <a:lstStyle/>
                    <a:p>
                      <a:r>
                        <a:rPr lang="en-GB" sz="800" b="1">
                          <a:effectLst/>
                        </a:rPr>
                        <a:t>Amino Sugar Metabolism</a:t>
                      </a:r>
                    </a:p>
                  </a:txBody>
                  <a:tcPr marL="10964" marR="10964" marT="4385" marB="4385" anchor="ctr">
                    <a:lnL w="7620" cap="flat" cmpd="sng" algn="ctr">
                      <a:solidFill>
                        <a:srgbClr val="20A81F"/>
                      </a:solidFill>
                      <a:prstDash val="solid"/>
                      <a:round/>
                      <a:headEnd type="none" w="med" len="med"/>
                      <a:tailEnd type="none" w="med" len="med"/>
                    </a:lnL>
                    <a:lnR w="7620" cap="flat" cmpd="sng" algn="ctr">
                      <a:solidFill>
                        <a:srgbClr val="78AA1F"/>
                      </a:solidFill>
                      <a:prstDash val="solid"/>
                      <a:round/>
                      <a:headEnd type="none" w="med" len="med"/>
                      <a:tailEnd type="none" w="med" len="med"/>
                    </a:lnR>
                    <a:lnT w="7620" cap="flat" cmpd="sng" algn="ctr">
                      <a:solidFill>
                        <a:srgbClr val="20A81F"/>
                      </a:solidFill>
                      <a:prstDash val="solid"/>
                      <a:round/>
                      <a:headEnd type="none" w="med" len="med"/>
                      <a:tailEnd type="none" w="med" len="med"/>
                    </a:lnT>
                    <a:lnB w="7620" cap="flat" cmpd="sng" algn="ctr">
                      <a:solidFill>
                        <a:srgbClr val="40AC1F"/>
                      </a:solidFill>
                      <a:prstDash val="solid"/>
                      <a:round/>
                      <a:headEnd type="none" w="med" len="med"/>
                      <a:tailEnd type="none" w="med" len="med"/>
                    </a:lnB>
                    <a:solidFill>
                      <a:srgbClr val="FFFFFF"/>
                    </a:solidFill>
                  </a:tcPr>
                </a:tc>
                <a:tc>
                  <a:txBody>
                    <a:bodyPr/>
                    <a:lstStyle/>
                    <a:p>
                      <a:r>
                        <a:rPr lang="en-GB" sz="800" b="1" dirty="0">
                          <a:effectLst/>
                        </a:rPr>
                        <a:t>33</a:t>
                      </a:r>
                    </a:p>
                  </a:txBody>
                  <a:tcPr marL="10964" marR="10964" marT="4385" marB="4385" anchor="ctr">
                    <a:lnL w="7620" cap="flat" cmpd="sng" algn="ctr">
                      <a:solidFill>
                        <a:srgbClr val="78AA1F"/>
                      </a:solidFill>
                      <a:prstDash val="solid"/>
                      <a:round/>
                      <a:headEnd type="none" w="med" len="med"/>
                      <a:tailEnd type="none" w="med" len="med"/>
                    </a:lnL>
                    <a:lnR w="7620" cap="flat" cmpd="sng" algn="ctr">
                      <a:solidFill>
                        <a:srgbClr val="C8A81F"/>
                      </a:solidFill>
                      <a:prstDash val="solid"/>
                      <a:round/>
                      <a:headEnd type="none" w="med" len="med"/>
                      <a:tailEnd type="none" w="med" len="med"/>
                    </a:lnR>
                    <a:lnT w="7620" cap="flat" cmpd="sng" algn="ctr">
                      <a:solidFill>
                        <a:srgbClr val="78AA1F"/>
                      </a:solidFill>
                      <a:prstDash val="solid"/>
                      <a:round/>
                      <a:headEnd type="none" w="med" len="med"/>
                      <a:tailEnd type="none" w="med" len="med"/>
                    </a:lnT>
                    <a:lnB w="7620" cap="flat" cmpd="sng" algn="ctr">
                      <a:solidFill>
                        <a:srgbClr val="E8AC1F"/>
                      </a:solidFill>
                      <a:prstDash val="solid"/>
                      <a:round/>
                      <a:headEnd type="none" w="med" len="med"/>
                      <a:tailEnd type="none" w="med" len="med"/>
                    </a:lnB>
                    <a:solidFill>
                      <a:srgbClr val="FFFFFF"/>
                    </a:solidFill>
                  </a:tcPr>
                </a:tc>
                <a:extLst>
                  <a:ext uri="{0D108BD9-81ED-4DB2-BD59-A6C34878D82A}">
                    <a16:rowId xmlns="" xmlns:a16="http://schemas.microsoft.com/office/drawing/2014/main" val="686839338"/>
                  </a:ext>
                </a:extLst>
              </a:tr>
              <a:tr h="166654">
                <a:tc>
                  <a:txBody>
                    <a:bodyPr/>
                    <a:lstStyle/>
                    <a:p>
                      <a:r>
                        <a:rPr lang="en-GB" sz="200">
                          <a:effectLst/>
                        </a:rPr>
                        <a:t>﻿</a:t>
                      </a:r>
                    </a:p>
                  </a:txBody>
                  <a:tcPr marL="10964" marR="10964" marT="4385" marB="4385" anchor="ctr">
                    <a:lnL w="7620" cap="flat" cmpd="sng" algn="ctr">
                      <a:solidFill>
                        <a:srgbClr val="68AB1F"/>
                      </a:solidFill>
                      <a:prstDash val="solid"/>
                      <a:round/>
                      <a:headEnd type="none" w="med" len="med"/>
                      <a:tailEnd type="none" w="med" len="med"/>
                    </a:lnL>
                    <a:lnR w="7620" cap="flat" cmpd="sng" algn="ctr">
                      <a:solidFill>
                        <a:srgbClr val="40AC1F"/>
                      </a:solidFill>
                      <a:prstDash val="solid"/>
                      <a:round/>
                      <a:headEnd type="none" w="med" len="med"/>
                      <a:tailEnd type="none" w="med" len="med"/>
                    </a:lnR>
                    <a:lnT w="7620" cap="flat" cmpd="sng" algn="ctr">
                      <a:solidFill>
                        <a:srgbClr val="68AB1F"/>
                      </a:solidFill>
                      <a:prstDash val="solid"/>
                      <a:round/>
                      <a:headEnd type="none" w="med" len="med"/>
                      <a:tailEnd type="none" w="med" len="med"/>
                    </a:lnT>
                    <a:lnB w="7620" cap="flat" cmpd="sng" algn="ctr">
                      <a:solidFill>
                        <a:srgbClr val="18B01F"/>
                      </a:solidFill>
                      <a:prstDash val="solid"/>
                      <a:round/>
                      <a:headEnd type="none" w="med" len="med"/>
                      <a:tailEnd type="none" w="med" len="med"/>
                    </a:lnB>
                    <a:solidFill>
                      <a:srgbClr val="FF1500"/>
                    </a:solidFill>
                  </a:tcPr>
                </a:tc>
                <a:tc>
                  <a:txBody>
                    <a:bodyPr/>
                    <a:lstStyle/>
                    <a:p>
                      <a:r>
                        <a:rPr lang="en-GB" sz="800" b="1">
                          <a:effectLst/>
                        </a:rPr>
                        <a:t>Methionine Metabolism</a:t>
                      </a:r>
                    </a:p>
                  </a:txBody>
                  <a:tcPr marL="10964" marR="10964" marT="4385" marB="4385" anchor="ctr">
                    <a:lnL w="7620" cap="flat" cmpd="sng" algn="ctr">
                      <a:solidFill>
                        <a:srgbClr val="40AC1F"/>
                      </a:solidFill>
                      <a:prstDash val="solid"/>
                      <a:round/>
                      <a:headEnd type="none" w="med" len="med"/>
                      <a:tailEnd type="none" w="med" len="med"/>
                    </a:lnL>
                    <a:lnR w="7620" cap="flat" cmpd="sng" algn="ctr">
                      <a:solidFill>
                        <a:srgbClr val="E8AC1F"/>
                      </a:solidFill>
                      <a:prstDash val="solid"/>
                      <a:round/>
                      <a:headEnd type="none" w="med" len="med"/>
                      <a:tailEnd type="none" w="med" len="med"/>
                    </a:lnR>
                    <a:lnT w="7620" cap="flat" cmpd="sng" algn="ctr">
                      <a:solidFill>
                        <a:srgbClr val="40AC1F"/>
                      </a:solidFill>
                      <a:prstDash val="solid"/>
                      <a:round/>
                      <a:headEnd type="none" w="med" len="med"/>
                      <a:tailEnd type="none" w="med" len="med"/>
                    </a:lnT>
                    <a:lnB w="7620" cap="flat" cmpd="sng" algn="ctr">
                      <a:solidFill>
                        <a:srgbClr val="18B01F"/>
                      </a:solidFill>
                      <a:prstDash val="solid"/>
                      <a:round/>
                      <a:headEnd type="none" w="med" len="med"/>
                      <a:tailEnd type="none" w="med" len="med"/>
                    </a:lnB>
                    <a:solidFill>
                      <a:srgbClr val="FFFFFF"/>
                    </a:solidFill>
                  </a:tcPr>
                </a:tc>
                <a:tc>
                  <a:txBody>
                    <a:bodyPr/>
                    <a:lstStyle/>
                    <a:p>
                      <a:r>
                        <a:rPr lang="en-GB" sz="800" b="1">
                          <a:effectLst/>
                        </a:rPr>
                        <a:t>43</a:t>
                      </a:r>
                    </a:p>
                  </a:txBody>
                  <a:tcPr marL="10964" marR="10964" marT="4385" marB="4385" anchor="ctr">
                    <a:lnL w="7620" cap="flat" cmpd="sng" algn="ctr">
                      <a:solidFill>
                        <a:srgbClr val="E8AC1F"/>
                      </a:solidFill>
                      <a:prstDash val="solid"/>
                      <a:round/>
                      <a:headEnd type="none" w="med" len="med"/>
                      <a:tailEnd type="none" w="med" len="med"/>
                    </a:lnL>
                    <a:lnR w="7620" cap="flat" cmpd="sng" algn="ctr">
                      <a:solidFill>
                        <a:srgbClr val="38AB1F"/>
                      </a:solidFill>
                      <a:prstDash val="solid"/>
                      <a:round/>
                      <a:headEnd type="none" w="med" len="med"/>
                      <a:tailEnd type="none" w="med" len="med"/>
                    </a:lnR>
                    <a:lnT w="7620" cap="flat" cmpd="sng" algn="ctr">
                      <a:solidFill>
                        <a:srgbClr val="E8AC1F"/>
                      </a:solidFill>
                      <a:prstDash val="solid"/>
                      <a:round/>
                      <a:headEnd type="none" w="med" len="med"/>
                      <a:tailEnd type="none" w="med" len="med"/>
                    </a:lnT>
                    <a:lnB w="7620" cap="flat" cmpd="sng" algn="ctr">
                      <a:solidFill>
                        <a:srgbClr val="48B01F"/>
                      </a:solidFill>
                      <a:prstDash val="solid"/>
                      <a:round/>
                      <a:headEnd type="none" w="med" len="med"/>
                      <a:tailEnd type="none" w="med" len="med"/>
                    </a:lnB>
                    <a:solidFill>
                      <a:srgbClr val="FFFFFF"/>
                    </a:solidFill>
                  </a:tcPr>
                </a:tc>
                <a:extLst>
                  <a:ext uri="{0D108BD9-81ED-4DB2-BD59-A6C34878D82A}">
                    <a16:rowId xmlns="" xmlns:a16="http://schemas.microsoft.com/office/drawing/2014/main" val="158879044"/>
                  </a:ext>
                </a:extLst>
              </a:tr>
              <a:tr h="166654">
                <a:tc>
                  <a:txBody>
                    <a:bodyPr/>
                    <a:lstStyle/>
                    <a:p>
                      <a:r>
                        <a:rPr lang="en-GB" sz="200">
                          <a:effectLst/>
                        </a:rPr>
                        <a:t>﻿</a:t>
                      </a:r>
                    </a:p>
                  </a:txBody>
                  <a:tcPr marL="10964" marR="10964" marT="4385" marB="4385" anchor="ctr">
                    <a:lnL w="7620" cap="flat" cmpd="sng" algn="ctr">
                      <a:solidFill>
                        <a:srgbClr val="18B01F"/>
                      </a:solidFill>
                      <a:prstDash val="solid"/>
                      <a:round/>
                      <a:headEnd type="none" w="med" len="med"/>
                      <a:tailEnd type="none" w="med" len="med"/>
                    </a:lnL>
                    <a:lnR w="7620" cap="flat" cmpd="sng" algn="ctr">
                      <a:solidFill>
                        <a:srgbClr val="18B01F"/>
                      </a:solidFill>
                      <a:prstDash val="solid"/>
                      <a:round/>
                      <a:headEnd type="none" w="med" len="med"/>
                      <a:tailEnd type="none" w="med" len="med"/>
                    </a:lnR>
                    <a:lnT w="7620" cap="flat" cmpd="sng" algn="ctr">
                      <a:solidFill>
                        <a:srgbClr val="18B01F"/>
                      </a:solidFill>
                      <a:prstDash val="solid"/>
                      <a:round/>
                      <a:headEnd type="none" w="med" len="med"/>
                      <a:tailEnd type="none" w="med" len="med"/>
                    </a:lnT>
                    <a:lnB w="7620" cap="flat" cmpd="sng" algn="ctr">
                      <a:solidFill>
                        <a:srgbClr val="88B21F"/>
                      </a:solidFill>
                      <a:prstDash val="solid"/>
                      <a:round/>
                      <a:headEnd type="none" w="med" len="med"/>
                      <a:tailEnd type="none" w="med" len="med"/>
                    </a:lnB>
                    <a:solidFill>
                      <a:srgbClr val="FF1C00"/>
                    </a:solidFill>
                  </a:tcPr>
                </a:tc>
                <a:tc>
                  <a:txBody>
                    <a:bodyPr/>
                    <a:lstStyle/>
                    <a:p>
                      <a:r>
                        <a:rPr lang="en-GB" sz="800" b="1">
                          <a:effectLst/>
                        </a:rPr>
                        <a:t>Pyruvate Metabolism</a:t>
                      </a:r>
                    </a:p>
                  </a:txBody>
                  <a:tcPr marL="10964" marR="10964" marT="4385" marB="4385" anchor="ctr">
                    <a:lnL w="7620" cap="flat" cmpd="sng" algn="ctr">
                      <a:solidFill>
                        <a:srgbClr val="18B01F"/>
                      </a:solidFill>
                      <a:prstDash val="solid"/>
                      <a:round/>
                      <a:headEnd type="none" w="med" len="med"/>
                      <a:tailEnd type="none" w="med" len="med"/>
                    </a:lnL>
                    <a:lnR w="7620" cap="flat" cmpd="sng" algn="ctr">
                      <a:solidFill>
                        <a:srgbClr val="48B01F"/>
                      </a:solidFill>
                      <a:prstDash val="solid"/>
                      <a:round/>
                      <a:headEnd type="none" w="med" len="med"/>
                      <a:tailEnd type="none" w="med" len="med"/>
                    </a:lnR>
                    <a:lnT w="7620" cap="flat" cmpd="sng" algn="ctr">
                      <a:solidFill>
                        <a:srgbClr val="18B01F"/>
                      </a:solidFill>
                      <a:prstDash val="solid"/>
                      <a:round/>
                      <a:headEnd type="none" w="med" len="med"/>
                      <a:tailEnd type="none" w="med" len="med"/>
                    </a:lnT>
                    <a:lnB w="7620" cap="flat" cmpd="sng" algn="ctr">
                      <a:solidFill>
                        <a:srgbClr val="60B31F"/>
                      </a:solidFill>
                      <a:prstDash val="solid"/>
                      <a:round/>
                      <a:headEnd type="none" w="med" len="med"/>
                      <a:tailEnd type="none" w="med" len="med"/>
                    </a:lnB>
                    <a:solidFill>
                      <a:srgbClr val="FFFFFF"/>
                    </a:solidFill>
                  </a:tcPr>
                </a:tc>
                <a:tc>
                  <a:txBody>
                    <a:bodyPr/>
                    <a:lstStyle/>
                    <a:p>
                      <a:r>
                        <a:rPr lang="en-GB" sz="800" b="1">
                          <a:effectLst/>
                        </a:rPr>
                        <a:t>48</a:t>
                      </a:r>
                    </a:p>
                  </a:txBody>
                  <a:tcPr marL="10964" marR="10964" marT="4385" marB="4385" anchor="ctr">
                    <a:lnL w="7620" cap="flat" cmpd="sng" algn="ctr">
                      <a:solidFill>
                        <a:srgbClr val="48B01F"/>
                      </a:solidFill>
                      <a:prstDash val="solid"/>
                      <a:round/>
                      <a:headEnd type="none" w="med" len="med"/>
                      <a:tailEnd type="none" w="med" len="med"/>
                    </a:lnL>
                    <a:lnR w="7620" cap="flat" cmpd="sng" algn="ctr">
                      <a:solidFill>
                        <a:srgbClr val="C0B01F"/>
                      </a:solidFill>
                      <a:prstDash val="solid"/>
                      <a:round/>
                      <a:headEnd type="none" w="med" len="med"/>
                      <a:tailEnd type="none" w="med" len="med"/>
                    </a:lnR>
                    <a:lnT w="7620" cap="flat" cmpd="sng" algn="ctr">
                      <a:solidFill>
                        <a:srgbClr val="48B01F"/>
                      </a:solidFill>
                      <a:prstDash val="solid"/>
                      <a:round/>
                      <a:headEnd type="none" w="med" len="med"/>
                      <a:tailEnd type="none" w="med" len="med"/>
                    </a:lnT>
                    <a:lnB w="7620" cap="flat" cmpd="sng" algn="ctr">
                      <a:solidFill>
                        <a:srgbClr val="00B31F"/>
                      </a:solidFill>
                      <a:prstDash val="solid"/>
                      <a:round/>
                      <a:headEnd type="none" w="med" len="med"/>
                      <a:tailEnd type="none" w="med" len="med"/>
                    </a:lnB>
                    <a:solidFill>
                      <a:srgbClr val="FFFFFF"/>
                    </a:solidFill>
                  </a:tcPr>
                </a:tc>
                <a:extLst>
                  <a:ext uri="{0D108BD9-81ED-4DB2-BD59-A6C34878D82A}">
                    <a16:rowId xmlns="" xmlns:a16="http://schemas.microsoft.com/office/drawing/2014/main" val="3954135204"/>
                  </a:ext>
                </a:extLst>
              </a:tr>
              <a:tr h="245595">
                <a:tc>
                  <a:txBody>
                    <a:bodyPr/>
                    <a:lstStyle/>
                    <a:p>
                      <a:r>
                        <a:rPr lang="en-GB" sz="200">
                          <a:effectLst/>
                        </a:rPr>
                        <a:t>﻿</a:t>
                      </a:r>
                    </a:p>
                  </a:txBody>
                  <a:tcPr marL="10964" marR="10964" marT="4385" marB="4385" anchor="ctr">
                    <a:lnL w="7620" cap="flat" cmpd="sng" algn="ctr">
                      <a:solidFill>
                        <a:srgbClr val="88B21F"/>
                      </a:solidFill>
                      <a:prstDash val="solid"/>
                      <a:round/>
                      <a:headEnd type="none" w="med" len="med"/>
                      <a:tailEnd type="none" w="med" len="med"/>
                    </a:lnL>
                    <a:lnR w="7620" cap="flat" cmpd="sng" algn="ctr">
                      <a:solidFill>
                        <a:srgbClr val="60B31F"/>
                      </a:solidFill>
                      <a:prstDash val="solid"/>
                      <a:round/>
                      <a:headEnd type="none" w="med" len="med"/>
                      <a:tailEnd type="none" w="med" len="med"/>
                    </a:lnR>
                    <a:lnT w="7620" cap="flat" cmpd="sng" algn="ctr">
                      <a:solidFill>
                        <a:srgbClr val="88B21F"/>
                      </a:solidFill>
                      <a:prstDash val="solid"/>
                      <a:round/>
                      <a:headEnd type="none" w="med" len="med"/>
                      <a:tailEnd type="none" w="med" len="med"/>
                    </a:lnT>
                    <a:lnB w="7620" cap="flat" cmpd="sng" algn="ctr">
                      <a:solidFill>
                        <a:srgbClr val="08B41F"/>
                      </a:solidFill>
                      <a:prstDash val="solid"/>
                      <a:round/>
                      <a:headEnd type="none" w="med" len="med"/>
                      <a:tailEnd type="none" w="med" len="med"/>
                    </a:lnB>
                    <a:solidFill>
                      <a:srgbClr val="FF2200"/>
                    </a:solidFill>
                  </a:tcPr>
                </a:tc>
                <a:tc>
                  <a:txBody>
                    <a:bodyPr/>
                    <a:lstStyle/>
                    <a:p>
                      <a:r>
                        <a:rPr lang="en-GB" sz="800" b="1">
                          <a:effectLst/>
                        </a:rPr>
                        <a:t>Fructose and Mannose Degradation</a:t>
                      </a:r>
                    </a:p>
                  </a:txBody>
                  <a:tcPr marL="10964" marR="10964" marT="4385" marB="4385" anchor="ctr">
                    <a:lnL w="7620" cap="flat" cmpd="sng" algn="ctr">
                      <a:solidFill>
                        <a:srgbClr val="60B31F"/>
                      </a:solidFill>
                      <a:prstDash val="solid"/>
                      <a:round/>
                      <a:headEnd type="none" w="med" len="med"/>
                      <a:tailEnd type="none" w="med" len="med"/>
                    </a:lnL>
                    <a:lnR w="7620" cap="flat" cmpd="sng" algn="ctr">
                      <a:solidFill>
                        <a:srgbClr val="00B31F"/>
                      </a:solidFill>
                      <a:prstDash val="solid"/>
                      <a:round/>
                      <a:headEnd type="none" w="med" len="med"/>
                      <a:tailEnd type="none" w="med" len="med"/>
                    </a:lnR>
                    <a:lnT w="7620" cap="flat" cmpd="sng" algn="ctr">
                      <a:solidFill>
                        <a:srgbClr val="60B31F"/>
                      </a:solidFill>
                      <a:prstDash val="solid"/>
                      <a:round/>
                      <a:headEnd type="none" w="med" len="med"/>
                      <a:tailEnd type="none" w="med" len="med"/>
                    </a:lnT>
                    <a:lnB w="7620" cap="flat" cmpd="sng" algn="ctr">
                      <a:solidFill>
                        <a:srgbClr val="00B61F"/>
                      </a:solidFill>
                      <a:prstDash val="solid"/>
                      <a:round/>
                      <a:headEnd type="none" w="med" len="med"/>
                      <a:tailEnd type="none" w="med" len="med"/>
                    </a:lnB>
                    <a:solidFill>
                      <a:srgbClr val="FFFFFF"/>
                    </a:solidFill>
                  </a:tcPr>
                </a:tc>
                <a:tc>
                  <a:txBody>
                    <a:bodyPr/>
                    <a:lstStyle/>
                    <a:p>
                      <a:r>
                        <a:rPr lang="en-GB" sz="800" b="1">
                          <a:effectLst/>
                        </a:rPr>
                        <a:t>32</a:t>
                      </a:r>
                    </a:p>
                  </a:txBody>
                  <a:tcPr marL="10964" marR="10964" marT="4385" marB="4385" anchor="ctr">
                    <a:lnL w="7620" cap="flat" cmpd="sng" algn="ctr">
                      <a:solidFill>
                        <a:srgbClr val="00B31F"/>
                      </a:solidFill>
                      <a:prstDash val="solid"/>
                      <a:round/>
                      <a:headEnd type="none" w="med" len="med"/>
                      <a:tailEnd type="none" w="med" len="med"/>
                    </a:lnL>
                    <a:lnR w="7620" cap="flat" cmpd="sng" algn="ctr">
                      <a:solidFill>
                        <a:srgbClr val="60B31F"/>
                      </a:solidFill>
                      <a:prstDash val="solid"/>
                      <a:round/>
                      <a:headEnd type="none" w="med" len="med"/>
                      <a:tailEnd type="none" w="med" len="med"/>
                    </a:lnR>
                    <a:lnT w="7620" cap="flat" cmpd="sng" algn="ctr">
                      <a:solidFill>
                        <a:srgbClr val="00B31F"/>
                      </a:solidFill>
                      <a:prstDash val="solid"/>
                      <a:round/>
                      <a:headEnd type="none" w="med" len="med"/>
                      <a:tailEnd type="none" w="med" len="med"/>
                    </a:lnT>
                    <a:lnB w="7620" cap="flat" cmpd="sng" algn="ctr">
                      <a:solidFill>
                        <a:srgbClr val="28B51F"/>
                      </a:solidFill>
                      <a:prstDash val="solid"/>
                      <a:round/>
                      <a:headEnd type="none" w="med" len="med"/>
                      <a:tailEnd type="none" w="med" len="med"/>
                    </a:lnB>
                    <a:solidFill>
                      <a:srgbClr val="FFFFFF"/>
                    </a:solidFill>
                  </a:tcPr>
                </a:tc>
                <a:extLst>
                  <a:ext uri="{0D108BD9-81ED-4DB2-BD59-A6C34878D82A}">
                    <a16:rowId xmlns="" xmlns:a16="http://schemas.microsoft.com/office/drawing/2014/main" val="4022757106"/>
                  </a:ext>
                </a:extLst>
              </a:tr>
              <a:tr h="166654">
                <a:tc>
                  <a:txBody>
                    <a:bodyPr/>
                    <a:lstStyle/>
                    <a:p>
                      <a:r>
                        <a:rPr lang="en-GB" sz="200">
                          <a:effectLst/>
                        </a:rPr>
                        <a:t>﻿</a:t>
                      </a:r>
                    </a:p>
                  </a:txBody>
                  <a:tcPr marL="10964" marR="10964" marT="4385" marB="4385" anchor="ctr">
                    <a:lnL w="7620" cap="flat" cmpd="sng" algn="ctr">
                      <a:solidFill>
                        <a:srgbClr val="08B41F"/>
                      </a:solidFill>
                      <a:prstDash val="solid"/>
                      <a:round/>
                      <a:headEnd type="none" w="med" len="med"/>
                      <a:tailEnd type="none" w="med" len="med"/>
                    </a:lnL>
                    <a:lnR w="7620" cap="flat" cmpd="sng" algn="ctr">
                      <a:solidFill>
                        <a:srgbClr val="00B61F"/>
                      </a:solidFill>
                      <a:prstDash val="solid"/>
                      <a:round/>
                      <a:headEnd type="none" w="med" len="med"/>
                      <a:tailEnd type="none" w="med" len="med"/>
                    </a:lnR>
                    <a:lnT w="7620" cap="flat" cmpd="sng" algn="ctr">
                      <a:solidFill>
                        <a:srgbClr val="08B41F"/>
                      </a:solidFill>
                      <a:prstDash val="solid"/>
                      <a:round/>
                      <a:headEnd type="none" w="med" len="med"/>
                      <a:tailEnd type="none" w="med" len="med"/>
                    </a:lnT>
                    <a:lnB w="7620" cap="flat" cmpd="sng" algn="ctr">
                      <a:solidFill>
                        <a:srgbClr val="50B41F"/>
                      </a:solidFill>
                      <a:prstDash val="solid"/>
                      <a:round/>
                      <a:headEnd type="none" w="med" len="med"/>
                      <a:tailEnd type="none" w="med" len="med"/>
                    </a:lnB>
                    <a:solidFill>
                      <a:srgbClr val="FF2900"/>
                    </a:solidFill>
                  </a:tcPr>
                </a:tc>
                <a:tc>
                  <a:txBody>
                    <a:bodyPr/>
                    <a:lstStyle/>
                    <a:p>
                      <a:r>
                        <a:rPr lang="en-GB" sz="800" b="1">
                          <a:effectLst/>
                        </a:rPr>
                        <a:t>Propanoate Metabolism</a:t>
                      </a:r>
                    </a:p>
                  </a:txBody>
                  <a:tcPr marL="10964" marR="10964" marT="4385" marB="4385" anchor="ctr">
                    <a:lnL w="7620" cap="flat" cmpd="sng" algn="ctr">
                      <a:solidFill>
                        <a:srgbClr val="00B61F"/>
                      </a:solidFill>
                      <a:prstDash val="solid"/>
                      <a:round/>
                      <a:headEnd type="none" w="med" len="med"/>
                      <a:tailEnd type="none" w="med" len="med"/>
                    </a:lnL>
                    <a:lnR w="7620" cap="flat" cmpd="sng" algn="ctr">
                      <a:solidFill>
                        <a:srgbClr val="28B51F"/>
                      </a:solidFill>
                      <a:prstDash val="solid"/>
                      <a:round/>
                      <a:headEnd type="none" w="med" len="med"/>
                      <a:tailEnd type="none" w="med" len="med"/>
                    </a:lnR>
                    <a:lnT w="7620" cap="flat" cmpd="sng" algn="ctr">
                      <a:solidFill>
                        <a:srgbClr val="00B61F"/>
                      </a:solidFill>
                      <a:prstDash val="solid"/>
                      <a:round/>
                      <a:headEnd type="none" w="med" len="med"/>
                      <a:tailEnd type="none" w="med" len="med"/>
                    </a:lnT>
                    <a:lnB w="7620" cap="flat" cmpd="sng" algn="ctr">
                      <a:solidFill>
                        <a:srgbClr val="F8B41F"/>
                      </a:solidFill>
                      <a:prstDash val="solid"/>
                      <a:round/>
                      <a:headEnd type="none" w="med" len="med"/>
                      <a:tailEnd type="none" w="med" len="med"/>
                    </a:lnB>
                    <a:solidFill>
                      <a:srgbClr val="FFFFFF"/>
                    </a:solidFill>
                  </a:tcPr>
                </a:tc>
                <a:tc>
                  <a:txBody>
                    <a:bodyPr/>
                    <a:lstStyle/>
                    <a:p>
                      <a:r>
                        <a:rPr lang="en-GB" sz="800" b="1">
                          <a:effectLst/>
                        </a:rPr>
                        <a:t>42</a:t>
                      </a:r>
                    </a:p>
                  </a:txBody>
                  <a:tcPr marL="10964" marR="10964" marT="4385" marB="4385" anchor="ctr">
                    <a:lnL w="7620" cap="flat" cmpd="sng" algn="ctr">
                      <a:solidFill>
                        <a:srgbClr val="28B51F"/>
                      </a:solidFill>
                      <a:prstDash val="solid"/>
                      <a:round/>
                      <a:headEnd type="none" w="med" len="med"/>
                      <a:tailEnd type="none" w="med" len="med"/>
                    </a:lnL>
                    <a:lnR w="7620" cap="flat" cmpd="sng" algn="ctr">
                      <a:solidFill>
                        <a:srgbClr val="88B51F"/>
                      </a:solidFill>
                      <a:prstDash val="solid"/>
                      <a:round/>
                      <a:headEnd type="none" w="med" len="med"/>
                      <a:tailEnd type="none" w="med" len="med"/>
                    </a:lnR>
                    <a:lnT w="7620" cap="flat" cmpd="sng" algn="ctr">
                      <a:solidFill>
                        <a:srgbClr val="28B51F"/>
                      </a:solidFill>
                      <a:prstDash val="solid"/>
                      <a:round/>
                      <a:headEnd type="none" w="med" len="med"/>
                      <a:tailEnd type="none" w="med" len="med"/>
                    </a:lnT>
                    <a:lnB w="7620" cap="flat" cmpd="sng" algn="ctr">
                      <a:solidFill>
                        <a:srgbClr val="F8B41F"/>
                      </a:solidFill>
                      <a:prstDash val="solid"/>
                      <a:round/>
                      <a:headEnd type="none" w="med" len="med"/>
                      <a:tailEnd type="none" w="med" len="med"/>
                    </a:lnB>
                    <a:solidFill>
                      <a:srgbClr val="FFFFFF"/>
                    </a:solidFill>
                  </a:tcPr>
                </a:tc>
                <a:extLst>
                  <a:ext uri="{0D108BD9-81ED-4DB2-BD59-A6C34878D82A}">
                    <a16:rowId xmlns="" xmlns:a16="http://schemas.microsoft.com/office/drawing/2014/main" val="2519717178"/>
                  </a:ext>
                </a:extLst>
              </a:tr>
              <a:tr h="166654">
                <a:tc>
                  <a:txBody>
                    <a:bodyPr/>
                    <a:lstStyle/>
                    <a:p>
                      <a:r>
                        <a:rPr lang="en-GB" sz="200">
                          <a:effectLst/>
                        </a:rPr>
                        <a:t>﻿</a:t>
                      </a:r>
                    </a:p>
                  </a:txBody>
                  <a:tcPr marL="10964" marR="10964" marT="4385" marB="4385" anchor="ctr">
                    <a:lnL w="7620" cap="flat" cmpd="sng" algn="ctr">
                      <a:solidFill>
                        <a:srgbClr val="50B41F"/>
                      </a:solidFill>
                      <a:prstDash val="solid"/>
                      <a:round/>
                      <a:headEnd type="none" w="med" len="med"/>
                      <a:tailEnd type="none" w="med" len="med"/>
                    </a:lnL>
                    <a:lnR w="7620" cap="flat" cmpd="sng" algn="ctr">
                      <a:solidFill>
                        <a:srgbClr val="F8B41F"/>
                      </a:solidFill>
                      <a:prstDash val="solid"/>
                      <a:round/>
                      <a:headEnd type="none" w="med" len="med"/>
                      <a:tailEnd type="none" w="med" len="med"/>
                    </a:lnR>
                    <a:lnT w="7620" cap="flat" cmpd="sng" algn="ctr">
                      <a:solidFill>
                        <a:srgbClr val="50B41F"/>
                      </a:solidFill>
                      <a:prstDash val="solid"/>
                      <a:round/>
                      <a:headEnd type="none" w="med" len="med"/>
                      <a:tailEnd type="none" w="med" len="med"/>
                    </a:lnT>
                    <a:lnB w="7620" cap="flat" cmpd="sng" algn="ctr">
                      <a:solidFill>
                        <a:srgbClr val="A0B81F"/>
                      </a:solidFill>
                      <a:prstDash val="solid"/>
                      <a:round/>
                      <a:headEnd type="none" w="med" len="med"/>
                      <a:tailEnd type="none" w="med" len="med"/>
                    </a:lnB>
                    <a:solidFill>
                      <a:srgbClr val="FF3000"/>
                    </a:solidFill>
                  </a:tcPr>
                </a:tc>
                <a:tc>
                  <a:txBody>
                    <a:bodyPr/>
                    <a:lstStyle/>
                    <a:p>
                      <a:r>
                        <a:rPr lang="en-GB" sz="800" b="1" dirty="0">
                          <a:effectLst/>
                        </a:rPr>
                        <a:t>Cysteine Metabolism</a:t>
                      </a:r>
                    </a:p>
                  </a:txBody>
                  <a:tcPr marL="10964" marR="10964" marT="4385" marB="4385" anchor="ctr">
                    <a:lnL w="7620" cap="flat" cmpd="sng" algn="ctr">
                      <a:solidFill>
                        <a:srgbClr val="F8B41F"/>
                      </a:solidFill>
                      <a:prstDash val="solid"/>
                      <a:round/>
                      <a:headEnd type="none" w="med" len="med"/>
                      <a:tailEnd type="none" w="med" len="med"/>
                    </a:lnL>
                    <a:lnR w="7620" cap="flat" cmpd="sng" algn="ctr">
                      <a:solidFill>
                        <a:srgbClr val="F8B41F"/>
                      </a:solidFill>
                      <a:prstDash val="solid"/>
                      <a:round/>
                      <a:headEnd type="none" w="med" len="med"/>
                      <a:tailEnd type="none" w="med" len="med"/>
                    </a:lnR>
                    <a:lnT w="7620" cap="flat" cmpd="sng" algn="ctr">
                      <a:solidFill>
                        <a:srgbClr val="F8B41F"/>
                      </a:solidFill>
                      <a:prstDash val="solid"/>
                      <a:round/>
                      <a:headEnd type="none" w="med" len="med"/>
                      <a:tailEnd type="none" w="med" len="med"/>
                    </a:lnT>
                    <a:lnB w="7620" cap="flat" cmpd="sng" algn="ctr">
                      <a:solidFill>
                        <a:srgbClr val="10B81F"/>
                      </a:solidFill>
                      <a:prstDash val="solid"/>
                      <a:round/>
                      <a:headEnd type="none" w="med" len="med"/>
                      <a:tailEnd type="none" w="med" len="med"/>
                    </a:lnB>
                    <a:solidFill>
                      <a:srgbClr val="FFFFFF"/>
                    </a:solidFill>
                  </a:tcPr>
                </a:tc>
                <a:tc>
                  <a:txBody>
                    <a:bodyPr/>
                    <a:lstStyle/>
                    <a:p>
                      <a:r>
                        <a:rPr lang="en-GB" sz="800" b="1">
                          <a:effectLst/>
                        </a:rPr>
                        <a:t>26</a:t>
                      </a:r>
                    </a:p>
                  </a:txBody>
                  <a:tcPr marL="10964" marR="10964" marT="4385" marB="4385" anchor="ctr">
                    <a:lnL w="7620" cap="flat" cmpd="sng" algn="ctr">
                      <a:solidFill>
                        <a:srgbClr val="F8B41F"/>
                      </a:solidFill>
                      <a:prstDash val="solid"/>
                      <a:round/>
                      <a:headEnd type="none" w="med" len="med"/>
                      <a:tailEnd type="none" w="med" len="med"/>
                    </a:lnL>
                    <a:lnR w="7620" cap="flat" cmpd="sng" algn="ctr">
                      <a:solidFill>
                        <a:srgbClr val="C0B61F"/>
                      </a:solidFill>
                      <a:prstDash val="solid"/>
                      <a:round/>
                      <a:headEnd type="none" w="med" len="med"/>
                      <a:tailEnd type="none" w="med" len="med"/>
                    </a:lnR>
                    <a:lnT w="7620" cap="flat" cmpd="sng" algn="ctr">
                      <a:solidFill>
                        <a:srgbClr val="F8B41F"/>
                      </a:solidFill>
                      <a:prstDash val="solid"/>
                      <a:round/>
                      <a:headEnd type="none" w="med" len="med"/>
                      <a:tailEnd type="none" w="med" len="med"/>
                    </a:lnT>
                    <a:lnB w="7620" cap="flat" cmpd="sng" algn="ctr">
                      <a:solidFill>
                        <a:srgbClr val="A0B81F"/>
                      </a:solidFill>
                      <a:prstDash val="solid"/>
                      <a:round/>
                      <a:headEnd type="none" w="med" len="med"/>
                      <a:tailEnd type="none" w="med" len="med"/>
                    </a:lnB>
                    <a:solidFill>
                      <a:srgbClr val="FFFFFF"/>
                    </a:solidFill>
                  </a:tcPr>
                </a:tc>
                <a:extLst>
                  <a:ext uri="{0D108BD9-81ED-4DB2-BD59-A6C34878D82A}">
                    <a16:rowId xmlns="" xmlns:a16="http://schemas.microsoft.com/office/drawing/2014/main" val="2917379989"/>
                  </a:ext>
                </a:extLst>
              </a:tr>
              <a:tr h="237371">
                <a:tc>
                  <a:txBody>
                    <a:bodyPr/>
                    <a:lstStyle/>
                    <a:p>
                      <a:r>
                        <a:rPr lang="en-GB" sz="200" dirty="0">
                          <a:effectLst/>
                        </a:rPr>
                        <a:t>﻿</a:t>
                      </a:r>
                    </a:p>
                  </a:txBody>
                  <a:tcPr marL="10964" marR="10964" marT="4385" marB="4385" anchor="ctr">
                    <a:lnL w="7620" cap="flat" cmpd="sng" algn="ctr">
                      <a:solidFill>
                        <a:srgbClr val="A0B81F"/>
                      </a:solidFill>
                      <a:prstDash val="solid"/>
                      <a:round/>
                      <a:headEnd type="none" w="med" len="med"/>
                      <a:tailEnd type="none" w="med" len="med"/>
                    </a:lnL>
                    <a:lnR w="7620" cap="flat" cmpd="sng" algn="ctr">
                      <a:solidFill>
                        <a:srgbClr val="10B81F"/>
                      </a:solidFill>
                      <a:prstDash val="solid"/>
                      <a:round/>
                      <a:headEnd type="none" w="med" len="med"/>
                      <a:tailEnd type="none" w="med" len="med"/>
                    </a:lnR>
                    <a:lnT w="7620" cap="flat" cmpd="sng" algn="ctr">
                      <a:solidFill>
                        <a:srgbClr val="A0B81F"/>
                      </a:solidFill>
                      <a:prstDash val="solid"/>
                      <a:round/>
                      <a:headEnd type="none" w="med" len="med"/>
                      <a:tailEnd type="none" w="med" len="med"/>
                    </a:lnT>
                    <a:lnB w="7620" cap="flat" cmpd="sng" algn="ctr">
                      <a:solidFill>
                        <a:srgbClr val="60BC1F"/>
                      </a:solidFill>
                      <a:prstDash val="solid"/>
                      <a:round/>
                      <a:headEnd type="none" w="med" len="med"/>
                      <a:tailEnd type="none" w="med" len="med"/>
                    </a:lnB>
                    <a:solidFill>
                      <a:srgbClr val="FF3700"/>
                    </a:solidFill>
                  </a:tcPr>
                </a:tc>
                <a:tc>
                  <a:txBody>
                    <a:bodyPr/>
                    <a:lstStyle/>
                    <a:p>
                      <a:r>
                        <a:rPr lang="en-GB" sz="800" b="1">
                          <a:effectLst/>
                        </a:rPr>
                        <a:t>Glycine and Serine Metabolism</a:t>
                      </a:r>
                    </a:p>
                  </a:txBody>
                  <a:tcPr marL="10964" marR="10964" marT="4385" marB="4385" anchor="ctr">
                    <a:lnL w="7620" cap="flat" cmpd="sng" algn="ctr">
                      <a:solidFill>
                        <a:srgbClr val="10B81F"/>
                      </a:solidFill>
                      <a:prstDash val="solid"/>
                      <a:round/>
                      <a:headEnd type="none" w="med" len="med"/>
                      <a:tailEnd type="none" w="med" len="med"/>
                    </a:lnL>
                    <a:lnR w="7620" cap="flat" cmpd="sng" algn="ctr">
                      <a:solidFill>
                        <a:srgbClr val="A0B81F"/>
                      </a:solidFill>
                      <a:prstDash val="solid"/>
                      <a:round/>
                      <a:headEnd type="none" w="med" len="med"/>
                      <a:tailEnd type="none" w="med" len="med"/>
                    </a:lnR>
                    <a:lnT w="7620" cap="flat" cmpd="sng" algn="ctr">
                      <a:solidFill>
                        <a:srgbClr val="10B81F"/>
                      </a:solidFill>
                      <a:prstDash val="solid"/>
                      <a:round/>
                      <a:headEnd type="none" w="med" len="med"/>
                      <a:tailEnd type="none" w="med" len="med"/>
                    </a:lnT>
                    <a:lnB w="7620" cap="flat" cmpd="sng" algn="ctr">
                      <a:solidFill>
                        <a:srgbClr val="28BB1F"/>
                      </a:solidFill>
                      <a:prstDash val="solid"/>
                      <a:round/>
                      <a:headEnd type="none" w="med" len="med"/>
                      <a:tailEnd type="none" w="med" len="med"/>
                    </a:lnB>
                    <a:solidFill>
                      <a:srgbClr val="FFFFFF"/>
                    </a:solidFill>
                  </a:tcPr>
                </a:tc>
                <a:tc>
                  <a:txBody>
                    <a:bodyPr/>
                    <a:lstStyle/>
                    <a:p>
                      <a:r>
                        <a:rPr lang="en-GB" sz="800" b="1">
                          <a:effectLst/>
                        </a:rPr>
                        <a:t>59</a:t>
                      </a:r>
                    </a:p>
                  </a:txBody>
                  <a:tcPr marL="10964" marR="10964" marT="4385" marB="4385" anchor="ctr">
                    <a:lnL w="7620" cap="flat" cmpd="sng" algn="ctr">
                      <a:solidFill>
                        <a:srgbClr val="A0B81F"/>
                      </a:solidFill>
                      <a:prstDash val="solid"/>
                      <a:round/>
                      <a:headEnd type="none" w="med" len="med"/>
                      <a:tailEnd type="none" w="med" len="med"/>
                    </a:lnL>
                    <a:lnR w="7620" cap="flat" cmpd="sng" algn="ctr">
                      <a:solidFill>
                        <a:srgbClr val="78B91F"/>
                      </a:solidFill>
                      <a:prstDash val="solid"/>
                      <a:round/>
                      <a:headEnd type="none" w="med" len="med"/>
                      <a:tailEnd type="none" w="med" len="med"/>
                    </a:lnR>
                    <a:lnT w="7620" cap="flat" cmpd="sng" algn="ctr">
                      <a:solidFill>
                        <a:srgbClr val="A0B81F"/>
                      </a:solidFill>
                      <a:prstDash val="solid"/>
                      <a:round/>
                      <a:headEnd type="none" w="med" len="med"/>
                      <a:tailEnd type="none" w="med" len="med"/>
                    </a:lnT>
                    <a:lnB w="7620" cap="flat" cmpd="sng" algn="ctr">
                      <a:solidFill>
                        <a:srgbClr val="28BB1F"/>
                      </a:solidFill>
                      <a:prstDash val="solid"/>
                      <a:round/>
                      <a:headEnd type="none" w="med" len="med"/>
                      <a:tailEnd type="none" w="med" len="med"/>
                    </a:lnB>
                    <a:solidFill>
                      <a:srgbClr val="FFFFFF"/>
                    </a:solidFill>
                  </a:tcPr>
                </a:tc>
                <a:extLst>
                  <a:ext uri="{0D108BD9-81ED-4DB2-BD59-A6C34878D82A}">
                    <a16:rowId xmlns="" xmlns:a16="http://schemas.microsoft.com/office/drawing/2014/main" val="850576982"/>
                  </a:ext>
                </a:extLst>
              </a:tr>
              <a:tr h="166654">
                <a:tc>
                  <a:txBody>
                    <a:bodyPr/>
                    <a:lstStyle/>
                    <a:p>
                      <a:r>
                        <a:rPr lang="en-GB" sz="200">
                          <a:effectLst/>
                        </a:rPr>
                        <a:t>﻿</a:t>
                      </a:r>
                    </a:p>
                  </a:txBody>
                  <a:tcPr marL="10964" marR="10964" marT="4385" marB="4385" anchor="ctr">
                    <a:lnL w="7620" cap="flat" cmpd="sng" algn="ctr">
                      <a:solidFill>
                        <a:srgbClr val="60BC1F"/>
                      </a:solidFill>
                      <a:prstDash val="solid"/>
                      <a:round/>
                      <a:headEnd type="none" w="med" len="med"/>
                      <a:tailEnd type="none" w="med" len="med"/>
                    </a:lnL>
                    <a:lnR w="7620" cap="flat" cmpd="sng" algn="ctr">
                      <a:solidFill>
                        <a:srgbClr val="28BB1F"/>
                      </a:solidFill>
                      <a:prstDash val="solid"/>
                      <a:round/>
                      <a:headEnd type="none" w="med" len="med"/>
                      <a:tailEnd type="none" w="med" len="med"/>
                    </a:lnR>
                    <a:lnT w="7620" cap="flat" cmpd="sng" algn="ctr">
                      <a:solidFill>
                        <a:srgbClr val="60BC1F"/>
                      </a:solidFill>
                      <a:prstDash val="solid"/>
                      <a:round/>
                      <a:headEnd type="none" w="med" len="med"/>
                      <a:tailEnd type="none" w="med" len="med"/>
                    </a:lnT>
                    <a:lnB w="7620" cap="flat" cmpd="sng" algn="ctr">
                      <a:solidFill>
                        <a:srgbClr val="98BD1F"/>
                      </a:solidFill>
                      <a:prstDash val="solid"/>
                      <a:round/>
                      <a:headEnd type="none" w="med" len="med"/>
                      <a:tailEnd type="none" w="med" len="med"/>
                    </a:lnB>
                    <a:solidFill>
                      <a:srgbClr val="FF3E00"/>
                    </a:solidFill>
                  </a:tcPr>
                </a:tc>
                <a:tc>
                  <a:txBody>
                    <a:bodyPr/>
                    <a:lstStyle/>
                    <a:p>
                      <a:r>
                        <a:rPr lang="en-GB" sz="800" b="1">
                          <a:effectLst/>
                        </a:rPr>
                        <a:t>Bile Acid Biosynthesis</a:t>
                      </a:r>
                    </a:p>
                  </a:txBody>
                  <a:tcPr marL="10964" marR="10964" marT="4385" marB="4385" anchor="ctr">
                    <a:lnL w="7620" cap="flat" cmpd="sng" algn="ctr">
                      <a:solidFill>
                        <a:srgbClr val="28BB1F"/>
                      </a:solidFill>
                      <a:prstDash val="solid"/>
                      <a:round/>
                      <a:headEnd type="none" w="med" len="med"/>
                      <a:tailEnd type="none" w="med" len="med"/>
                    </a:lnL>
                    <a:lnR w="7620" cap="flat" cmpd="sng" algn="ctr">
                      <a:solidFill>
                        <a:srgbClr val="28BB1F"/>
                      </a:solidFill>
                      <a:prstDash val="solid"/>
                      <a:round/>
                      <a:headEnd type="none" w="med" len="med"/>
                      <a:tailEnd type="none" w="med" len="med"/>
                    </a:lnR>
                    <a:lnT w="7620" cap="flat" cmpd="sng" algn="ctr">
                      <a:solidFill>
                        <a:srgbClr val="28BB1F"/>
                      </a:solidFill>
                      <a:prstDash val="solid"/>
                      <a:round/>
                      <a:headEnd type="none" w="med" len="med"/>
                      <a:tailEnd type="none" w="med" len="med"/>
                    </a:lnT>
                    <a:lnB w="7620" cap="flat" cmpd="sng" algn="ctr">
                      <a:solidFill>
                        <a:srgbClr val="38BD1F"/>
                      </a:solidFill>
                      <a:prstDash val="solid"/>
                      <a:round/>
                      <a:headEnd type="none" w="med" len="med"/>
                      <a:tailEnd type="none" w="med" len="med"/>
                    </a:lnB>
                    <a:solidFill>
                      <a:srgbClr val="FFFFFF"/>
                    </a:solidFill>
                  </a:tcPr>
                </a:tc>
                <a:tc>
                  <a:txBody>
                    <a:bodyPr/>
                    <a:lstStyle/>
                    <a:p>
                      <a:r>
                        <a:rPr lang="en-GB" sz="800" b="1">
                          <a:effectLst/>
                        </a:rPr>
                        <a:t>65</a:t>
                      </a:r>
                    </a:p>
                  </a:txBody>
                  <a:tcPr marL="10964" marR="10964" marT="4385" marB="4385" anchor="ctr">
                    <a:lnL w="7620" cap="flat" cmpd="sng" algn="ctr">
                      <a:solidFill>
                        <a:srgbClr val="28BB1F"/>
                      </a:solidFill>
                      <a:prstDash val="solid"/>
                      <a:round/>
                      <a:headEnd type="none" w="med" len="med"/>
                      <a:tailEnd type="none" w="med" len="med"/>
                    </a:lnL>
                    <a:lnR w="7620" cap="flat" cmpd="sng" algn="ctr">
                      <a:solidFill>
                        <a:srgbClr val="48BC1F"/>
                      </a:solidFill>
                      <a:prstDash val="solid"/>
                      <a:round/>
                      <a:headEnd type="none" w="med" len="med"/>
                      <a:tailEnd type="none" w="med" len="med"/>
                    </a:lnR>
                    <a:lnT w="7620" cap="flat" cmpd="sng" algn="ctr">
                      <a:solidFill>
                        <a:srgbClr val="28BB1F"/>
                      </a:solidFill>
                      <a:prstDash val="solid"/>
                      <a:round/>
                      <a:headEnd type="none" w="med" len="med"/>
                      <a:tailEnd type="none" w="med" len="med"/>
                    </a:lnT>
                    <a:lnB w="7620" cap="flat" cmpd="sng" algn="ctr">
                      <a:solidFill>
                        <a:srgbClr val="90BF1F"/>
                      </a:solidFill>
                      <a:prstDash val="solid"/>
                      <a:round/>
                      <a:headEnd type="none" w="med" len="med"/>
                      <a:tailEnd type="none" w="med" len="med"/>
                    </a:lnB>
                    <a:solidFill>
                      <a:srgbClr val="FFFFFF"/>
                    </a:solidFill>
                  </a:tcPr>
                </a:tc>
                <a:extLst>
                  <a:ext uri="{0D108BD9-81ED-4DB2-BD59-A6C34878D82A}">
                    <a16:rowId xmlns="" xmlns:a16="http://schemas.microsoft.com/office/drawing/2014/main" val="2661299616"/>
                  </a:ext>
                </a:extLst>
              </a:tr>
              <a:tr h="127183">
                <a:tc>
                  <a:txBody>
                    <a:bodyPr/>
                    <a:lstStyle/>
                    <a:p>
                      <a:r>
                        <a:rPr lang="en-GB" sz="200">
                          <a:effectLst/>
                        </a:rPr>
                        <a:t>﻿</a:t>
                      </a:r>
                    </a:p>
                  </a:txBody>
                  <a:tcPr marL="10964" marR="10964" marT="4385" marB="4385" anchor="ctr">
                    <a:lnL w="7620" cap="flat" cmpd="sng" algn="ctr">
                      <a:solidFill>
                        <a:srgbClr val="98BD1F"/>
                      </a:solidFill>
                      <a:prstDash val="solid"/>
                      <a:round/>
                      <a:headEnd type="none" w="med" len="med"/>
                      <a:tailEnd type="none" w="med" len="med"/>
                    </a:lnL>
                    <a:lnR w="7620" cap="flat" cmpd="sng" algn="ctr">
                      <a:solidFill>
                        <a:srgbClr val="38BD1F"/>
                      </a:solidFill>
                      <a:prstDash val="solid"/>
                      <a:round/>
                      <a:headEnd type="none" w="med" len="med"/>
                      <a:tailEnd type="none" w="med" len="med"/>
                    </a:lnR>
                    <a:lnT w="7620" cap="flat" cmpd="sng" algn="ctr">
                      <a:solidFill>
                        <a:srgbClr val="98BD1F"/>
                      </a:solidFill>
                      <a:prstDash val="solid"/>
                      <a:round/>
                      <a:headEnd type="none" w="med" len="med"/>
                      <a:tailEnd type="none" w="med" len="med"/>
                    </a:lnT>
                    <a:lnB w="7620" cap="flat" cmpd="sng" algn="ctr">
                      <a:solidFill>
                        <a:srgbClr val="C8C01F"/>
                      </a:solidFill>
                      <a:prstDash val="solid"/>
                      <a:round/>
                      <a:headEnd type="none" w="med" len="med"/>
                      <a:tailEnd type="none" w="med" len="med"/>
                    </a:lnB>
                    <a:solidFill>
                      <a:srgbClr val="FF4500"/>
                    </a:solidFill>
                  </a:tcPr>
                </a:tc>
                <a:tc>
                  <a:txBody>
                    <a:bodyPr/>
                    <a:lstStyle/>
                    <a:p>
                      <a:r>
                        <a:rPr lang="en-GB" sz="800" b="1">
                          <a:effectLst/>
                        </a:rPr>
                        <a:t>Citric Acid Cycle</a:t>
                      </a:r>
                    </a:p>
                  </a:txBody>
                  <a:tcPr marL="10964" marR="10964" marT="4385" marB="4385" anchor="ctr">
                    <a:lnL w="7620" cap="flat" cmpd="sng" algn="ctr">
                      <a:solidFill>
                        <a:srgbClr val="38BD1F"/>
                      </a:solidFill>
                      <a:prstDash val="solid"/>
                      <a:round/>
                      <a:headEnd type="none" w="med" len="med"/>
                      <a:tailEnd type="none" w="med" len="med"/>
                    </a:lnL>
                    <a:lnR w="7620" cap="flat" cmpd="sng" algn="ctr">
                      <a:solidFill>
                        <a:srgbClr val="90BF1F"/>
                      </a:solidFill>
                      <a:prstDash val="solid"/>
                      <a:round/>
                      <a:headEnd type="none" w="med" len="med"/>
                      <a:tailEnd type="none" w="med" len="med"/>
                    </a:lnR>
                    <a:lnT w="7620" cap="flat" cmpd="sng" algn="ctr">
                      <a:solidFill>
                        <a:srgbClr val="38BD1F"/>
                      </a:solidFill>
                      <a:prstDash val="solid"/>
                      <a:round/>
                      <a:headEnd type="none" w="med" len="med"/>
                      <a:tailEnd type="none" w="med" len="med"/>
                    </a:lnT>
                    <a:lnB w="7620" cap="flat" cmpd="sng" algn="ctr">
                      <a:solidFill>
                        <a:srgbClr val="90C21F"/>
                      </a:solidFill>
                      <a:prstDash val="solid"/>
                      <a:round/>
                      <a:headEnd type="none" w="med" len="med"/>
                      <a:tailEnd type="none" w="med" len="med"/>
                    </a:lnB>
                    <a:solidFill>
                      <a:srgbClr val="FFFFFF"/>
                    </a:solidFill>
                  </a:tcPr>
                </a:tc>
                <a:tc>
                  <a:txBody>
                    <a:bodyPr/>
                    <a:lstStyle/>
                    <a:p>
                      <a:r>
                        <a:rPr lang="en-GB" sz="800" b="1">
                          <a:effectLst/>
                        </a:rPr>
                        <a:t>32</a:t>
                      </a:r>
                    </a:p>
                  </a:txBody>
                  <a:tcPr marL="10964" marR="10964" marT="4385" marB="4385" anchor="ctr">
                    <a:lnL w="7620" cap="flat" cmpd="sng" algn="ctr">
                      <a:solidFill>
                        <a:srgbClr val="90BF1F"/>
                      </a:solidFill>
                      <a:prstDash val="solid"/>
                      <a:round/>
                      <a:headEnd type="none" w="med" len="med"/>
                      <a:tailEnd type="none" w="med" len="med"/>
                    </a:lnL>
                    <a:lnR w="7620" cap="flat" cmpd="sng" algn="ctr">
                      <a:solidFill>
                        <a:srgbClr val="50BD1F"/>
                      </a:solidFill>
                      <a:prstDash val="solid"/>
                      <a:round/>
                      <a:headEnd type="none" w="med" len="med"/>
                      <a:tailEnd type="none" w="med" len="med"/>
                    </a:lnR>
                    <a:lnT w="7620" cap="flat" cmpd="sng" algn="ctr">
                      <a:solidFill>
                        <a:srgbClr val="90BF1F"/>
                      </a:solidFill>
                      <a:prstDash val="solid"/>
                      <a:round/>
                      <a:headEnd type="none" w="med" len="med"/>
                      <a:tailEnd type="none" w="med" len="med"/>
                    </a:lnT>
                    <a:lnB w="7620" cap="flat" cmpd="sng" algn="ctr">
                      <a:solidFill>
                        <a:srgbClr val="E0C01F"/>
                      </a:solidFill>
                      <a:prstDash val="solid"/>
                      <a:round/>
                      <a:headEnd type="none" w="med" len="med"/>
                      <a:tailEnd type="none" w="med" len="med"/>
                    </a:lnB>
                    <a:solidFill>
                      <a:srgbClr val="FFFFFF"/>
                    </a:solidFill>
                  </a:tcPr>
                </a:tc>
                <a:extLst>
                  <a:ext uri="{0D108BD9-81ED-4DB2-BD59-A6C34878D82A}">
                    <a16:rowId xmlns="" xmlns:a16="http://schemas.microsoft.com/office/drawing/2014/main" val="3943350677"/>
                  </a:ext>
                </a:extLst>
              </a:tr>
              <a:tr h="166654">
                <a:tc>
                  <a:txBody>
                    <a:bodyPr/>
                    <a:lstStyle/>
                    <a:p>
                      <a:r>
                        <a:rPr lang="en-GB" sz="200">
                          <a:effectLst/>
                        </a:rPr>
                        <a:t>﻿</a:t>
                      </a:r>
                    </a:p>
                  </a:txBody>
                  <a:tcPr marL="10964" marR="10964" marT="4385" marB="4385" anchor="ctr">
                    <a:lnL w="7620" cap="flat" cmpd="sng" algn="ctr">
                      <a:solidFill>
                        <a:srgbClr val="C8C01F"/>
                      </a:solidFill>
                      <a:prstDash val="solid"/>
                      <a:round/>
                      <a:headEnd type="none" w="med" len="med"/>
                      <a:tailEnd type="none" w="med" len="med"/>
                    </a:lnL>
                    <a:lnR w="7620" cap="flat" cmpd="sng" algn="ctr">
                      <a:solidFill>
                        <a:srgbClr val="90C21F"/>
                      </a:solidFill>
                      <a:prstDash val="solid"/>
                      <a:round/>
                      <a:headEnd type="none" w="med" len="med"/>
                      <a:tailEnd type="none" w="med" len="med"/>
                    </a:lnR>
                    <a:lnT w="7620" cap="flat" cmpd="sng" algn="ctr">
                      <a:solidFill>
                        <a:srgbClr val="C8C01F"/>
                      </a:solidFill>
                      <a:prstDash val="solid"/>
                      <a:round/>
                      <a:headEnd type="none" w="med" len="med"/>
                      <a:tailEnd type="none" w="med" len="med"/>
                    </a:lnT>
                    <a:lnB w="7620" cap="flat" cmpd="sng" algn="ctr">
                      <a:solidFill>
                        <a:srgbClr val="60C21F"/>
                      </a:solidFill>
                      <a:prstDash val="solid"/>
                      <a:round/>
                      <a:headEnd type="none" w="med" len="med"/>
                      <a:tailEnd type="none" w="med" len="med"/>
                    </a:lnB>
                    <a:solidFill>
                      <a:srgbClr val="FF4C00"/>
                    </a:solidFill>
                  </a:tcPr>
                </a:tc>
                <a:tc>
                  <a:txBody>
                    <a:bodyPr/>
                    <a:lstStyle/>
                    <a:p>
                      <a:r>
                        <a:rPr lang="en-GB" sz="800" b="1">
                          <a:effectLst/>
                        </a:rPr>
                        <a:t>Lactose Synthesis</a:t>
                      </a:r>
                    </a:p>
                  </a:txBody>
                  <a:tcPr marL="10964" marR="10964" marT="4385" marB="4385" anchor="ctr">
                    <a:lnL w="7620" cap="flat" cmpd="sng" algn="ctr">
                      <a:solidFill>
                        <a:srgbClr val="90C21F"/>
                      </a:solidFill>
                      <a:prstDash val="solid"/>
                      <a:round/>
                      <a:headEnd type="none" w="med" len="med"/>
                      <a:tailEnd type="none" w="med" len="med"/>
                    </a:lnL>
                    <a:lnR w="7620" cap="flat" cmpd="sng" algn="ctr">
                      <a:solidFill>
                        <a:srgbClr val="E0C01F"/>
                      </a:solidFill>
                      <a:prstDash val="solid"/>
                      <a:round/>
                      <a:headEnd type="none" w="med" len="med"/>
                      <a:tailEnd type="none" w="med" len="med"/>
                    </a:lnR>
                    <a:lnT w="7620" cap="flat" cmpd="sng" algn="ctr">
                      <a:solidFill>
                        <a:srgbClr val="90C21F"/>
                      </a:solidFill>
                      <a:prstDash val="solid"/>
                      <a:round/>
                      <a:headEnd type="none" w="med" len="med"/>
                      <a:tailEnd type="none" w="med" len="med"/>
                    </a:lnT>
                    <a:lnB w="7620" cap="flat" cmpd="sng" algn="ctr">
                      <a:solidFill>
                        <a:srgbClr val="98C01F"/>
                      </a:solidFill>
                      <a:prstDash val="solid"/>
                      <a:round/>
                      <a:headEnd type="none" w="med" len="med"/>
                      <a:tailEnd type="none" w="med" len="med"/>
                    </a:lnB>
                    <a:solidFill>
                      <a:srgbClr val="FFFFFF"/>
                    </a:solidFill>
                  </a:tcPr>
                </a:tc>
                <a:tc>
                  <a:txBody>
                    <a:bodyPr/>
                    <a:lstStyle/>
                    <a:p>
                      <a:r>
                        <a:rPr lang="en-GB" sz="800" b="1">
                          <a:effectLst/>
                        </a:rPr>
                        <a:t>20</a:t>
                      </a:r>
                    </a:p>
                  </a:txBody>
                  <a:tcPr marL="10964" marR="10964" marT="4385" marB="4385" anchor="ctr">
                    <a:lnL w="7620" cap="flat" cmpd="sng" algn="ctr">
                      <a:solidFill>
                        <a:srgbClr val="E0C01F"/>
                      </a:solidFill>
                      <a:prstDash val="solid"/>
                      <a:round/>
                      <a:headEnd type="none" w="med" len="med"/>
                      <a:tailEnd type="none" w="med" len="med"/>
                    </a:lnL>
                    <a:lnR w="7620" cap="flat" cmpd="sng" algn="ctr">
                      <a:solidFill>
                        <a:srgbClr val="B0C01F"/>
                      </a:solidFill>
                      <a:prstDash val="solid"/>
                      <a:round/>
                      <a:headEnd type="none" w="med" len="med"/>
                      <a:tailEnd type="none" w="med" len="med"/>
                    </a:lnR>
                    <a:lnT w="7620" cap="flat" cmpd="sng" algn="ctr">
                      <a:solidFill>
                        <a:srgbClr val="E0C01F"/>
                      </a:solidFill>
                      <a:prstDash val="solid"/>
                      <a:round/>
                      <a:headEnd type="none" w="med" len="med"/>
                      <a:tailEnd type="none" w="med" len="med"/>
                    </a:lnT>
                    <a:lnB w="7620" cap="flat" cmpd="sng" algn="ctr">
                      <a:solidFill>
                        <a:srgbClr val="98C01F"/>
                      </a:solidFill>
                      <a:prstDash val="solid"/>
                      <a:round/>
                      <a:headEnd type="none" w="med" len="med"/>
                      <a:tailEnd type="none" w="med" len="med"/>
                    </a:lnB>
                    <a:solidFill>
                      <a:srgbClr val="FFFFFF"/>
                    </a:solidFill>
                  </a:tcPr>
                </a:tc>
                <a:extLst>
                  <a:ext uri="{0D108BD9-81ED-4DB2-BD59-A6C34878D82A}">
                    <a16:rowId xmlns="" xmlns:a16="http://schemas.microsoft.com/office/drawing/2014/main" val="647997257"/>
                  </a:ext>
                </a:extLst>
              </a:tr>
              <a:tr h="285065">
                <a:tc>
                  <a:txBody>
                    <a:bodyPr/>
                    <a:lstStyle/>
                    <a:p>
                      <a:r>
                        <a:rPr lang="en-GB" sz="200">
                          <a:effectLst/>
                        </a:rPr>
                        <a:t>﻿</a:t>
                      </a:r>
                    </a:p>
                  </a:txBody>
                  <a:tcPr marL="10964" marR="10964" marT="4385" marB="4385" anchor="ctr">
                    <a:lnL w="7620" cap="flat" cmpd="sng" algn="ctr">
                      <a:solidFill>
                        <a:srgbClr val="60C21F"/>
                      </a:solidFill>
                      <a:prstDash val="solid"/>
                      <a:round/>
                      <a:headEnd type="none" w="med" len="med"/>
                      <a:tailEnd type="none" w="med" len="med"/>
                    </a:lnL>
                    <a:lnR w="7620" cap="flat" cmpd="sng" algn="ctr">
                      <a:solidFill>
                        <a:srgbClr val="98C01F"/>
                      </a:solidFill>
                      <a:prstDash val="solid"/>
                      <a:round/>
                      <a:headEnd type="none" w="med" len="med"/>
                      <a:tailEnd type="none" w="med" len="med"/>
                    </a:lnR>
                    <a:lnT w="7620" cap="flat" cmpd="sng" algn="ctr">
                      <a:solidFill>
                        <a:srgbClr val="60C21F"/>
                      </a:solidFill>
                      <a:prstDash val="solid"/>
                      <a:round/>
                      <a:headEnd type="none" w="med" len="med"/>
                      <a:tailEnd type="none" w="med" len="med"/>
                    </a:lnT>
                    <a:lnB w="7620" cap="flat" cmpd="sng" algn="ctr">
                      <a:solidFill>
                        <a:srgbClr val="18C51F"/>
                      </a:solidFill>
                      <a:prstDash val="solid"/>
                      <a:round/>
                      <a:headEnd type="none" w="med" len="med"/>
                      <a:tailEnd type="none" w="med" len="med"/>
                    </a:lnB>
                    <a:solidFill>
                      <a:srgbClr val="FF5300"/>
                    </a:solidFill>
                  </a:tcPr>
                </a:tc>
                <a:tc>
                  <a:txBody>
                    <a:bodyPr/>
                    <a:lstStyle/>
                    <a:p>
                      <a:r>
                        <a:rPr lang="fr-FR" sz="800" b="1">
                          <a:effectLst/>
                        </a:rPr>
                        <a:t>Valine, Leucine and Isoleucine Degradation</a:t>
                      </a:r>
                    </a:p>
                  </a:txBody>
                  <a:tcPr marL="10964" marR="10964" marT="4385" marB="4385" anchor="ctr">
                    <a:lnL w="7620" cap="flat" cmpd="sng" algn="ctr">
                      <a:solidFill>
                        <a:srgbClr val="98C01F"/>
                      </a:solidFill>
                      <a:prstDash val="solid"/>
                      <a:round/>
                      <a:headEnd type="none" w="med" len="med"/>
                      <a:tailEnd type="none" w="med" len="med"/>
                    </a:lnL>
                    <a:lnR w="7620" cap="flat" cmpd="sng" algn="ctr">
                      <a:solidFill>
                        <a:srgbClr val="98C01F"/>
                      </a:solidFill>
                      <a:prstDash val="solid"/>
                      <a:round/>
                      <a:headEnd type="none" w="med" len="med"/>
                      <a:tailEnd type="none" w="med" len="med"/>
                    </a:lnR>
                    <a:lnT w="7620" cap="flat" cmpd="sng" algn="ctr">
                      <a:solidFill>
                        <a:srgbClr val="98C01F"/>
                      </a:solidFill>
                      <a:prstDash val="solid"/>
                      <a:round/>
                      <a:headEnd type="none" w="med" len="med"/>
                      <a:tailEnd type="none" w="med" len="med"/>
                    </a:lnT>
                    <a:lnB w="7620" cap="flat" cmpd="sng" algn="ctr">
                      <a:solidFill>
                        <a:srgbClr val="18C51F"/>
                      </a:solidFill>
                      <a:prstDash val="solid"/>
                      <a:round/>
                      <a:headEnd type="none" w="med" len="med"/>
                      <a:tailEnd type="none" w="med" len="med"/>
                    </a:lnB>
                    <a:solidFill>
                      <a:srgbClr val="FFFFFF"/>
                    </a:solidFill>
                  </a:tcPr>
                </a:tc>
                <a:tc>
                  <a:txBody>
                    <a:bodyPr/>
                    <a:lstStyle/>
                    <a:p>
                      <a:r>
                        <a:rPr lang="en-GB" sz="800" b="1">
                          <a:effectLst/>
                        </a:rPr>
                        <a:t>60</a:t>
                      </a:r>
                    </a:p>
                  </a:txBody>
                  <a:tcPr marL="10964" marR="10964" marT="4385" marB="4385" anchor="ctr">
                    <a:lnL w="7620" cap="flat" cmpd="sng" algn="ctr">
                      <a:solidFill>
                        <a:srgbClr val="98C01F"/>
                      </a:solidFill>
                      <a:prstDash val="solid"/>
                      <a:round/>
                      <a:headEnd type="none" w="med" len="med"/>
                      <a:tailEnd type="none" w="med" len="med"/>
                    </a:lnL>
                    <a:lnR w="7620" cap="flat" cmpd="sng" algn="ctr">
                      <a:solidFill>
                        <a:srgbClr val="60C21F"/>
                      </a:solidFill>
                      <a:prstDash val="solid"/>
                      <a:round/>
                      <a:headEnd type="none" w="med" len="med"/>
                      <a:tailEnd type="none" w="med" len="med"/>
                    </a:lnR>
                    <a:lnT w="7620" cap="flat" cmpd="sng" algn="ctr">
                      <a:solidFill>
                        <a:srgbClr val="98C01F"/>
                      </a:solidFill>
                      <a:prstDash val="solid"/>
                      <a:round/>
                      <a:headEnd type="none" w="med" len="med"/>
                      <a:tailEnd type="none" w="med" len="med"/>
                    </a:lnT>
                    <a:lnB w="7620" cap="flat" cmpd="sng" algn="ctr">
                      <a:solidFill>
                        <a:srgbClr val="10C41F"/>
                      </a:solidFill>
                      <a:prstDash val="solid"/>
                      <a:round/>
                      <a:headEnd type="none" w="med" len="med"/>
                      <a:tailEnd type="none" w="med" len="med"/>
                    </a:lnB>
                    <a:solidFill>
                      <a:srgbClr val="FFFFFF"/>
                    </a:solidFill>
                  </a:tcPr>
                </a:tc>
                <a:extLst>
                  <a:ext uri="{0D108BD9-81ED-4DB2-BD59-A6C34878D82A}">
                    <a16:rowId xmlns="" xmlns:a16="http://schemas.microsoft.com/office/drawing/2014/main" val="2679039671"/>
                  </a:ext>
                </a:extLst>
              </a:tr>
              <a:tr h="285065">
                <a:tc>
                  <a:txBody>
                    <a:bodyPr/>
                    <a:lstStyle/>
                    <a:p>
                      <a:r>
                        <a:rPr lang="en-GB" sz="200">
                          <a:effectLst/>
                        </a:rPr>
                        <a:t>﻿</a:t>
                      </a:r>
                    </a:p>
                  </a:txBody>
                  <a:tcPr marL="10964" marR="10964" marT="4385" marB="4385" anchor="ctr">
                    <a:lnL w="7620" cap="flat" cmpd="sng" algn="ctr">
                      <a:solidFill>
                        <a:srgbClr val="18C51F"/>
                      </a:solidFill>
                      <a:prstDash val="solid"/>
                      <a:round/>
                      <a:headEnd type="none" w="med" len="med"/>
                      <a:tailEnd type="none" w="med" len="med"/>
                    </a:lnL>
                    <a:lnR w="7620" cap="flat" cmpd="sng" algn="ctr">
                      <a:solidFill>
                        <a:srgbClr val="18C51F"/>
                      </a:solidFill>
                      <a:prstDash val="solid"/>
                      <a:round/>
                      <a:headEnd type="none" w="med" len="med"/>
                      <a:tailEnd type="none" w="med" len="med"/>
                    </a:lnR>
                    <a:lnT w="7620" cap="flat" cmpd="sng" algn="ctr">
                      <a:solidFill>
                        <a:srgbClr val="18C51F"/>
                      </a:solidFill>
                      <a:prstDash val="solid"/>
                      <a:round/>
                      <a:headEnd type="none" w="med" len="med"/>
                      <a:tailEnd type="none" w="med" len="med"/>
                    </a:lnT>
                    <a:lnB w="7620" cap="flat" cmpd="sng" algn="ctr">
                      <a:solidFill>
                        <a:srgbClr val="D0C71F"/>
                      </a:solidFill>
                      <a:prstDash val="solid"/>
                      <a:round/>
                      <a:headEnd type="none" w="med" len="med"/>
                      <a:tailEnd type="none" w="med" len="med"/>
                    </a:lnB>
                    <a:solidFill>
                      <a:srgbClr val="FF5A00"/>
                    </a:solidFill>
                  </a:tcPr>
                </a:tc>
                <a:tc>
                  <a:txBody>
                    <a:bodyPr/>
                    <a:lstStyle/>
                    <a:p>
                      <a:r>
                        <a:rPr lang="en-GB" sz="800" b="1">
                          <a:effectLst/>
                        </a:rPr>
                        <a:t>Phosphatidylethanolamine Biosynthesis</a:t>
                      </a:r>
                    </a:p>
                  </a:txBody>
                  <a:tcPr marL="10964" marR="10964" marT="4385" marB="4385" anchor="ctr">
                    <a:lnL w="7620" cap="flat" cmpd="sng" algn="ctr">
                      <a:solidFill>
                        <a:srgbClr val="18C51F"/>
                      </a:solidFill>
                      <a:prstDash val="solid"/>
                      <a:round/>
                      <a:headEnd type="none" w="med" len="med"/>
                      <a:tailEnd type="none" w="med" len="med"/>
                    </a:lnL>
                    <a:lnR w="7620" cap="flat" cmpd="sng" algn="ctr">
                      <a:solidFill>
                        <a:srgbClr val="10C41F"/>
                      </a:solidFill>
                      <a:prstDash val="solid"/>
                      <a:round/>
                      <a:headEnd type="none" w="med" len="med"/>
                      <a:tailEnd type="none" w="med" len="med"/>
                    </a:lnR>
                    <a:lnT w="7620" cap="flat" cmpd="sng" algn="ctr">
                      <a:solidFill>
                        <a:srgbClr val="18C51F"/>
                      </a:solidFill>
                      <a:prstDash val="solid"/>
                      <a:round/>
                      <a:headEnd type="none" w="med" len="med"/>
                      <a:tailEnd type="none" w="med" len="med"/>
                    </a:lnT>
                    <a:lnB w="7620" cap="flat" cmpd="sng" algn="ctr">
                      <a:solidFill>
                        <a:srgbClr val="58C71F"/>
                      </a:solidFill>
                      <a:prstDash val="solid"/>
                      <a:round/>
                      <a:headEnd type="none" w="med" len="med"/>
                      <a:tailEnd type="none" w="med" len="med"/>
                    </a:lnB>
                    <a:solidFill>
                      <a:srgbClr val="FFFFFF"/>
                    </a:solidFill>
                  </a:tcPr>
                </a:tc>
                <a:tc>
                  <a:txBody>
                    <a:bodyPr/>
                    <a:lstStyle/>
                    <a:p>
                      <a:r>
                        <a:rPr lang="en-GB" sz="800" b="1">
                          <a:effectLst/>
                        </a:rPr>
                        <a:t>12</a:t>
                      </a:r>
                    </a:p>
                  </a:txBody>
                  <a:tcPr marL="10964" marR="10964" marT="4385" marB="4385" anchor="ctr">
                    <a:lnL w="7620" cap="flat" cmpd="sng" algn="ctr">
                      <a:solidFill>
                        <a:srgbClr val="10C41F"/>
                      </a:solidFill>
                      <a:prstDash val="solid"/>
                      <a:round/>
                      <a:headEnd type="none" w="med" len="med"/>
                      <a:tailEnd type="none" w="med" len="med"/>
                    </a:lnL>
                    <a:lnR w="7620" cap="flat" cmpd="sng" algn="ctr">
                      <a:solidFill>
                        <a:srgbClr val="C8C31F"/>
                      </a:solidFill>
                      <a:prstDash val="solid"/>
                      <a:round/>
                      <a:headEnd type="none" w="med" len="med"/>
                      <a:tailEnd type="none" w="med" len="med"/>
                    </a:lnR>
                    <a:lnT w="7620" cap="flat" cmpd="sng" algn="ctr">
                      <a:solidFill>
                        <a:srgbClr val="10C41F"/>
                      </a:solidFill>
                      <a:prstDash val="solid"/>
                      <a:round/>
                      <a:headEnd type="none" w="med" len="med"/>
                      <a:tailEnd type="none" w="med" len="med"/>
                    </a:lnT>
                    <a:lnB w="7620" cap="flat" cmpd="sng" algn="ctr">
                      <a:solidFill>
                        <a:srgbClr val="30C81F"/>
                      </a:solidFill>
                      <a:prstDash val="solid"/>
                      <a:round/>
                      <a:headEnd type="none" w="med" len="med"/>
                      <a:tailEnd type="none" w="med" len="med"/>
                    </a:lnB>
                    <a:solidFill>
                      <a:srgbClr val="FFFFFF"/>
                    </a:solidFill>
                  </a:tcPr>
                </a:tc>
                <a:extLst>
                  <a:ext uri="{0D108BD9-81ED-4DB2-BD59-A6C34878D82A}">
                    <a16:rowId xmlns="" xmlns:a16="http://schemas.microsoft.com/office/drawing/2014/main" val="3547325351"/>
                  </a:ext>
                </a:extLst>
              </a:tr>
              <a:tr h="237371">
                <a:tc>
                  <a:txBody>
                    <a:bodyPr/>
                    <a:lstStyle/>
                    <a:p>
                      <a:r>
                        <a:rPr lang="en-GB" sz="200">
                          <a:effectLst/>
                        </a:rPr>
                        <a:t>﻿</a:t>
                      </a:r>
                    </a:p>
                  </a:txBody>
                  <a:tcPr marL="10964" marR="10964" marT="4385" marB="4385" anchor="ctr">
                    <a:lnL w="7620" cap="flat" cmpd="sng" algn="ctr">
                      <a:solidFill>
                        <a:srgbClr val="D0C71F"/>
                      </a:solidFill>
                      <a:prstDash val="solid"/>
                      <a:round/>
                      <a:headEnd type="none" w="med" len="med"/>
                      <a:tailEnd type="none" w="med" len="med"/>
                    </a:lnL>
                    <a:lnR w="7620" cap="flat" cmpd="sng" algn="ctr">
                      <a:solidFill>
                        <a:srgbClr val="58C71F"/>
                      </a:solidFill>
                      <a:prstDash val="solid"/>
                      <a:round/>
                      <a:headEnd type="none" w="med" len="med"/>
                      <a:tailEnd type="none" w="med" len="med"/>
                    </a:lnR>
                    <a:lnT w="7620" cap="flat" cmpd="sng" algn="ctr">
                      <a:solidFill>
                        <a:srgbClr val="D0C71F"/>
                      </a:solidFill>
                      <a:prstDash val="solid"/>
                      <a:round/>
                      <a:headEnd type="none" w="med" len="med"/>
                      <a:tailEnd type="none" w="med" len="med"/>
                    </a:lnT>
                    <a:lnB w="7620" cap="flat" cmpd="sng" algn="ctr">
                      <a:solidFill>
                        <a:srgbClr val="B014B2"/>
                      </a:solidFill>
                      <a:prstDash val="solid"/>
                      <a:round/>
                      <a:headEnd type="none" w="med" len="med"/>
                      <a:tailEnd type="none" w="med" len="med"/>
                    </a:lnB>
                    <a:solidFill>
                      <a:srgbClr val="FF6000"/>
                    </a:solidFill>
                  </a:tcPr>
                </a:tc>
                <a:tc>
                  <a:txBody>
                    <a:bodyPr/>
                    <a:lstStyle/>
                    <a:p>
                      <a:r>
                        <a:rPr lang="en-GB" sz="800" b="1">
                          <a:effectLst/>
                        </a:rPr>
                        <a:t>Sphingolipid Metabolism</a:t>
                      </a:r>
                    </a:p>
                  </a:txBody>
                  <a:tcPr marL="10964" marR="10964" marT="4385" marB="4385" anchor="ctr">
                    <a:lnL w="7620" cap="flat" cmpd="sng" algn="ctr">
                      <a:solidFill>
                        <a:srgbClr val="58C71F"/>
                      </a:solidFill>
                      <a:prstDash val="solid"/>
                      <a:round/>
                      <a:headEnd type="none" w="med" len="med"/>
                      <a:tailEnd type="none" w="med" len="med"/>
                    </a:lnL>
                    <a:lnR w="7620" cap="flat" cmpd="sng" algn="ctr">
                      <a:solidFill>
                        <a:srgbClr val="30C81F"/>
                      </a:solidFill>
                      <a:prstDash val="solid"/>
                      <a:round/>
                      <a:headEnd type="none" w="med" len="med"/>
                      <a:tailEnd type="none" w="med" len="med"/>
                    </a:lnR>
                    <a:lnT w="7620" cap="flat" cmpd="sng" algn="ctr">
                      <a:solidFill>
                        <a:srgbClr val="58C71F"/>
                      </a:solidFill>
                      <a:prstDash val="solid"/>
                      <a:round/>
                      <a:headEnd type="none" w="med" len="med"/>
                      <a:tailEnd type="none" w="med" len="med"/>
                    </a:lnT>
                    <a:lnB w="7620" cap="flat" cmpd="sng" algn="ctr">
                      <a:solidFill>
                        <a:srgbClr val="9814B2"/>
                      </a:solidFill>
                      <a:prstDash val="solid"/>
                      <a:round/>
                      <a:headEnd type="none" w="med" len="med"/>
                      <a:tailEnd type="none" w="med" len="med"/>
                    </a:lnB>
                    <a:solidFill>
                      <a:srgbClr val="FFFFFF"/>
                    </a:solidFill>
                  </a:tcPr>
                </a:tc>
                <a:tc>
                  <a:txBody>
                    <a:bodyPr/>
                    <a:lstStyle/>
                    <a:p>
                      <a:r>
                        <a:rPr lang="en-GB" sz="800" b="1">
                          <a:effectLst/>
                        </a:rPr>
                        <a:t>40</a:t>
                      </a:r>
                    </a:p>
                  </a:txBody>
                  <a:tcPr marL="10964" marR="10964" marT="4385" marB="4385" anchor="ctr">
                    <a:lnL w="7620" cap="flat" cmpd="sng" algn="ctr">
                      <a:solidFill>
                        <a:srgbClr val="30C81F"/>
                      </a:solidFill>
                      <a:prstDash val="solid"/>
                      <a:round/>
                      <a:headEnd type="none" w="med" len="med"/>
                      <a:tailEnd type="none" w="med" len="med"/>
                    </a:lnL>
                    <a:lnR w="7620" cap="flat" cmpd="sng" algn="ctr">
                      <a:solidFill>
                        <a:srgbClr val="70C71F"/>
                      </a:solidFill>
                      <a:prstDash val="solid"/>
                      <a:round/>
                      <a:headEnd type="none" w="med" len="med"/>
                      <a:tailEnd type="none" w="med" len="med"/>
                    </a:lnR>
                    <a:lnT w="7620" cap="flat" cmpd="sng" algn="ctr">
                      <a:solidFill>
                        <a:srgbClr val="30C81F"/>
                      </a:solidFill>
                      <a:prstDash val="solid"/>
                      <a:round/>
                      <a:headEnd type="none" w="med" len="med"/>
                      <a:tailEnd type="none" w="med" len="med"/>
                    </a:lnT>
                    <a:lnB w="7620" cap="flat" cmpd="sng" algn="ctr">
                      <a:solidFill>
                        <a:srgbClr val="C814B2"/>
                      </a:solidFill>
                      <a:prstDash val="solid"/>
                      <a:round/>
                      <a:headEnd type="none" w="med" len="med"/>
                      <a:tailEnd type="none" w="med" len="med"/>
                    </a:lnB>
                    <a:solidFill>
                      <a:srgbClr val="FFFFFF"/>
                    </a:solidFill>
                  </a:tcPr>
                </a:tc>
                <a:extLst>
                  <a:ext uri="{0D108BD9-81ED-4DB2-BD59-A6C34878D82A}">
                    <a16:rowId xmlns="" xmlns:a16="http://schemas.microsoft.com/office/drawing/2014/main" val="2523184590"/>
                  </a:ext>
                </a:extLst>
              </a:tr>
              <a:tr h="351671">
                <a:tc>
                  <a:txBody>
                    <a:bodyPr/>
                    <a:lstStyle/>
                    <a:p>
                      <a:r>
                        <a:rPr lang="en-GB" sz="200">
                          <a:effectLst/>
                        </a:rPr>
                        <a:t>﻿</a:t>
                      </a:r>
                    </a:p>
                  </a:txBody>
                  <a:tcPr marL="10964" marR="10964" marT="4385" marB="4385" anchor="ctr">
                    <a:lnL w="7620" cap="flat" cmpd="sng" algn="ctr">
                      <a:solidFill>
                        <a:srgbClr val="B014B2"/>
                      </a:solidFill>
                      <a:prstDash val="solid"/>
                      <a:round/>
                      <a:headEnd type="none" w="med" len="med"/>
                      <a:tailEnd type="none" w="med" len="med"/>
                    </a:lnL>
                    <a:lnR w="7620" cap="flat" cmpd="sng" algn="ctr">
                      <a:solidFill>
                        <a:srgbClr val="9814B2"/>
                      </a:solidFill>
                      <a:prstDash val="solid"/>
                      <a:round/>
                      <a:headEnd type="none" w="med" len="med"/>
                      <a:tailEnd type="none" w="med" len="med"/>
                    </a:lnR>
                    <a:lnT w="7620" cap="flat" cmpd="sng" algn="ctr">
                      <a:solidFill>
                        <a:srgbClr val="B014B2"/>
                      </a:solidFill>
                      <a:prstDash val="solid"/>
                      <a:round/>
                      <a:headEnd type="none" w="med" len="med"/>
                      <a:tailEnd type="none" w="med" len="med"/>
                    </a:lnT>
                    <a:lnB w="7620" cap="flat" cmpd="sng" algn="ctr">
                      <a:solidFill>
                        <a:srgbClr val="4819B2"/>
                      </a:solidFill>
                      <a:prstDash val="solid"/>
                      <a:round/>
                      <a:headEnd type="none" w="med" len="med"/>
                      <a:tailEnd type="none" w="med" len="med"/>
                    </a:lnB>
                    <a:solidFill>
                      <a:srgbClr val="FF6700"/>
                    </a:solidFill>
                  </a:tcPr>
                </a:tc>
                <a:tc>
                  <a:txBody>
                    <a:bodyPr/>
                    <a:lstStyle/>
                    <a:p>
                      <a:r>
                        <a:rPr lang="en-GB" sz="800" b="1">
                          <a:effectLst/>
                        </a:rPr>
                        <a:t>Threonine and 2-Oxobutanoate Degradation</a:t>
                      </a:r>
                    </a:p>
                  </a:txBody>
                  <a:tcPr marL="10964" marR="10964" marT="4385" marB="4385" anchor="ctr">
                    <a:lnL w="7620" cap="flat" cmpd="sng" algn="ctr">
                      <a:solidFill>
                        <a:srgbClr val="9814B2"/>
                      </a:solidFill>
                      <a:prstDash val="solid"/>
                      <a:round/>
                      <a:headEnd type="none" w="med" len="med"/>
                      <a:tailEnd type="none" w="med" len="med"/>
                    </a:lnL>
                    <a:lnR w="7620" cap="flat" cmpd="sng" algn="ctr">
                      <a:solidFill>
                        <a:srgbClr val="C814B2"/>
                      </a:solidFill>
                      <a:prstDash val="solid"/>
                      <a:round/>
                      <a:headEnd type="none" w="med" len="med"/>
                      <a:tailEnd type="none" w="med" len="med"/>
                    </a:lnR>
                    <a:lnT w="7620" cap="flat" cmpd="sng" algn="ctr">
                      <a:solidFill>
                        <a:srgbClr val="9814B2"/>
                      </a:solidFill>
                      <a:prstDash val="solid"/>
                      <a:round/>
                      <a:headEnd type="none" w="med" len="med"/>
                      <a:tailEnd type="none" w="med" len="med"/>
                    </a:lnT>
                    <a:lnB w="7620" cap="flat" cmpd="sng" algn="ctr">
                      <a:solidFill>
                        <a:srgbClr val="B818B2"/>
                      </a:solidFill>
                      <a:prstDash val="solid"/>
                      <a:round/>
                      <a:headEnd type="none" w="med" len="med"/>
                      <a:tailEnd type="none" w="med" len="med"/>
                    </a:lnB>
                    <a:solidFill>
                      <a:srgbClr val="FFFFFF"/>
                    </a:solidFill>
                  </a:tcPr>
                </a:tc>
                <a:tc>
                  <a:txBody>
                    <a:bodyPr/>
                    <a:lstStyle/>
                    <a:p>
                      <a:r>
                        <a:rPr lang="en-GB" sz="800" b="1">
                          <a:effectLst/>
                        </a:rPr>
                        <a:t>20</a:t>
                      </a:r>
                    </a:p>
                  </a:txBody>
                  <a:tcPr marL="10964" marR="10964" marT="4385" marB="4385" anchor="ctr">
                    <a:lnL w="7620" cap="flat" cmpd="sng" algn="ctr">
                      <a:solidFill>
                        <a:srgbClr val="C814B2"/>
                      </a:solidFill>
                      <a:prstDash val="solid"/>
                      <a:round/>
                      <a:headEnd type="none" w="med" len="med"/>
                      <a:tailEnd type="none" w="med" len="med"/>
                    </a:lnL>
                    <a:lnR w="7620" cap="flat" cmpd="sng" algn="ctr">
                      <a:solidFill>
                        <a:srgbClr val="C814B2"/>
                      </a:solidFill>
                      <a:prstDash val="solid"/>
                      <a:round/>
                      <a:headEnd type="none" w="med" len="med"/>
                      <a:tailEnd type="none" w="med" len="med"/>
                    </a:lnR>
                    <a:lnT w="7620" cap="flat" cmpd="sng" algn="ctr">
                      <a:solidFill>
                        <a:srgbClr val="C814B2"/>
                      </a:solidFill>
                      <a:prstDash val="solid"/>
                      <a:round/>
                      <a:headEnd type="none" w="med" len="med"/>
                      <a:tailEnd type="none" w="med" len="med"/>
                    </a:lnT>
                    <a:lnB w="7620" cap="flat" cmpd="sng" algn="ctr">
                      <a:solidFill>
                        <a:srgbClr val="081AB2"/>
                      </a:solidFill>
                      <a:prstDash val="solid"/>
                      <a:round/>
                      <a:headEnd type="none" w="med" len="med"/>
                      <a:tailEnd type="none" w="med" len="med"/>
                    </a:lnB>
                    <a:solidFill>
                      <a:srgbClr val="FFFFFF"/>
                    </a:solidFill>
                  </a:tcPr>
                </a:tc>
                <a:extLst>
                  <a:ext uri="{0D108BD9-81ED-4DB2-BD59-A6C34878D82A}">
                    <a16:rowId xmlns="" xmlns:a16="http://schemas.microsoft.com/office/drawing/2014/main" val="4196383598"/>
                  </a:ext>
                </a:extLst>
              </a:tr>
              <a:tr h="166654">
                <a:tc>
                  <a:txBody>
                    <a:bodyPr/>
                    <a:lstStyle/>
                    <a:p>
                      <a:r>
                        <a:rPr lang="en-GB" sz="200" dirty="0">
                          <a:effectLst/>
                        </a:rPr>
                        <a:t>﻿</a:t>
                      </a:r>
                    </a:p>
                  </a:txBody>
                  <a:tcPr marL="10964" marR="10964" marT="4385" marB="4385" anchor="ctr">
                    <a:lnL w="7620" cap="flat" cmpd="sng" algn="ctr">
                      <a:solidFill>
                        <a:srgbClr val="4819B2"/>
                      </a:solidFill>
                      <a:prstDash val="solid"/>
                      <a:round/>
                      <a:headEnd type="none" w="med" len="med"/>
                      <a:tailEnd type="none" w="med" len="med"/>
                    </a:lnL>
                    <a:lnR w="7620" cap="flat" cmpd="sng" algn="ctr">
                      <a:solidFill>
                        <a:srgbClr val="B818B2"/>
                      </a:solidFill>
                      <a:prstDash val="solid"/>
                      <a:round/>
                      <a:headEnd type="none" w="med" len="med"/>
                      <a:tailEnd type="none" w="med" len="med"/>
                    </a:lnR>
                    <a:lnT w="7620" cap="flat" cmpd="sng" algn="ctr">
                      <a:solidFill>
                        <a:srgbClr val="4819B2"/>
                      </a:solidFill>
                      <a:prstDash val="solid"/>
                      <a:round/>
                      <a:headEnd type="none" w="med" len="med"/>
                      <a:tailEnd type="none" w="med" len="med"/>
                    </a:lnT>
                    <a:lnB w="7620" cap="flat" cmpd="sng" algn="ctr">
                      <a:solidFill>
                        <a:srgbClr val="4819B2"/>
                      </a:solidFill>
                      <a:prstDash val="solid"/>
                      <a:round/>
                      <a:headEnd type="none" w="med" len="med"/>
                      <a:tailEnd type="none" w="med" len="med"/>
                    </a:lnB>
                    <a:solidFill>
                      <a:srgbClr val="FF6E00"/>
                    </a:solidFill>
                  </a:tcPr>
                </a:tc>
                <a:tc>
                  <a:txBody>
                    <a:bodyPr/>
                    <a:lstStyle/>
                    <a:p>
                      <a:r>
                        <a:rPr lang="en-GB" sz="800" b="1" dirty="0">
                          <a:effectLst/>
                        </a:rPr>
                        <a:t>Porphyrin Metabolism</a:t>
                      </a:r>
                    </a:p>
                  </a:txBody>
                  <a:tcPr marL="10964" marR="10964" marT="4385" marB="4385" anchor="ctr">
                    <a:lnL w="7620" cap="flat" cmpd="sng" algn="ctr">
                      <a:solidFill>
                        <a:srgbClr val="B818B2"/>
                      </a:solidFill>
                      <a:prstDash val="solid"/>
                      <a:round/>
                      <a:headEnd type="none" w="med" len="med"/>
                      <a:tailEnd type="none" w="med" len="med"/>
                    </a:lnL>
                    <a:lnR w="7620" cap="flat" cmpd="sng" algn="ctr">
                      <a:solidFill>
                        <a:srgbClr val="081AB2"/>
                      </a:solidFill>
                      <a:prstDash val="solid"/>
                      <a:round/>
                      <a:headEnd type="none" w="med" len="med"/>
                      <a:tailEnd type="none" w="med" len="med"/>
                    </a:lnR>
                    <a:lnT w="7620" cap="flat" cmpd="sng" algn="ctr">
                      <a:solidFill>
                        <a:srgbClr val="B818B2"/>
                      </a:solidFill>
                      <a:prstDash val="solid"/>
                      <a:round/>
                      <a:headEnd type="none" w="med" len="med"/>
                      <a:tailEnd type="none" w="med" len="med"/>
                    </a:lnT>
                    <a:lnB w="7620" cap="flat" cmpd="sng" algn="ctr">
                      <a:solidFill>
                        <a:srgbClr val="B818B2"/>
                      </a:solidFill>
                      <a:prstDash val="solid"/>
                      <a:round/>
                      <a:headEnd type="none" w="med" len="med"/>
                      <a:tailEnd type="none" w="med" len="med"/>
                    </a:lnB>
                    <a:solidFill>
                      <a:srgbClr val="FFFFFF"/>
                    </a:solidFill>
                  </a:tcPr>
                </a:tc>
                <a:tc>
                  <a:txBody>
                    <a:bodyPr/>
                    <a:lstStyle/>
                    <a:p>
                      <a:r>
                        <a:rPr lang="en-GB" sz="800" b="1" dirty="0">
                          <a:effectLst/>
                        </a:rPr>
                        <a:t>40</a:t>
                      </a:r>
                    </a:p>
                  </a:txBody>
                  <a:tcPr marL="10964" marR="10964" marT="4385" marB="4385" anchor="ctr">
                    <a:lnL w="7620" cap="flat" cmpd="sng" algn="ctr">
                      <a:solidFill>
                        <a:srgbClr val="081AB2"/>
                      </a:solidFill>
                      <a:prstDash val="solid"/>
                      <a:round/>
                      <a:headEnd type="none" w="med" len="med"/>
                      <a:tailEnd type="none" w="med" len="med"/>
                    </a:lnL>
                    <a:lnR w="7620" cap="flat" cmpd="sng" algn="ctr">
                      <a:solidFill>
                        <a:srgbClr val="B818B2"/>
                      </a:solidFill>
                      <a:prstDash val="solid"/>
                      <a:round/>
                      <a:headEnd type="none" w="med" len="med"/>
                      <a:tailEnd type="none" w="med" len="med"/>
                    </a:lnR>
                    <a:lnT w="7620" cap="flat" cmpd="sng" algn="ctr">
                      <a:solidFill>
                        <a:srgbClr val="081AB2"/>
                      </a:solidFill>
                      <a:prstDash val="solid"/>
                      <a:round/>
                      <a:headEnd type="none" w="med" len="med"/>
                      <a:tailEnd type="none" w="med" len="med"/>
                    </a:lnT>
                    <a:lnB w="7620" cap="flat" cmpd="sng" algn="ctr">
                      <a:solidFill>
                        <a:srgbClr val="081AB2"/>
                      </a:solidFill>
                      <a:prstDash val="solid"/>
                      <a:round/>
                      <a:headEnd type="none" w="med" len="med"/>
                      <a:tailEnd type="none" w="med" len="med"/>
                    </a:lnB>
                    <a:solidFill>
                      <a:srgbClr val="FFFFFF"/>
                    </a:solidFill>
                  </a:tcPr>
                </a:tc>
                <a:extLst>
                  <a:ext uri="{0D108BD9-81ED-4DB2-BD59-A6C34878D82A}">
                    <a16:rowId xmlns="" xmlns:a16="http://schemas.microsoft.com/office/drawing/2014/main" val="1232135664"/>
                  </a:ext>
                </a:extLst>
              </a:tr>
            </a:tbl>
          </a:graphicData>
        </a:graphic>
      </p:graphicFrame>
      <p:graphicFrame>
        <p:nvGraphicFramePr>
          <p:cNvPr id="2" name="Tabella 1">
            <a:extLst>
              <a:ext uri="{FF2B5EF4-FFF2-40B4-BE49-F238E27FC236}">
                <a16:creationId xmlns="" xmlns:a16="http://schemas.microsoft.com/office/drawing/2014/main" id="{C008892F-B1ED-4438-9F75-8847FFFB163D}"/>
              </a:ext>
            </a:extLst>
          </p:cNvPr>
          <p:cNvGraphicFramePr>
            <a:graphicFrameLocks noGrp="1"/>
          </p:cNvGraphicFramePr>
          <p:nvPr>
            <p:extLst/>
          </p:nvPr>
        </p:nvGraphicFramePr>
        <p:xfrm>
          <a:off x="5983241" y="1505466"/>
          <a:ext cx="3086100" cy="3657085"/>
        </p:xfrm>
        <a:graphic>
          <a:graphicData uri="http://schemas.openxmlformats.org/drawingml/2006/table">
            <a:tbl>
              <a:tblPr/>
              <a:tblGrid>
                <a:gridCol w="1028700">
                  <a:extLst>
                    <a:ext uri="{9D8B030D-6E8A-4147-A177-3AD203B41FA5}">
                      <a16:colId xmlns="" xmlns:a16="http://schemas.microsoft.com/office/drawing/2014/main" val="1453292012"/>
                    </a:ext>
                  </a:extLst>
                </a:gridCol>
                <a:gridCol w="1028700">
                  <a:extLst>
                    <a:ext uri="{9D8B030D-6E8A-4147-A177-3AD203B41FA5}">
                      <a16:colId xmlns="" xmlns:a16="http://schemas.microsoft.com/office/drawing/2014/main" val="2934532954"/>
                    </a:ext>
                  </a:extLst>
                </a:gridCol>
                <a:gridCol w="1028700">
                  <a:extLst>
                    <a:ext uri="{9D8B030D-6E8A-4147-A177-3AD203B41FA5}">
                      <a16:colId xmlns="" xmlns:a16="http://schemas.microsoft.com/office/drawing/2014/main" val="857031054"/>
                    </a:ext>
                  </a:extLst>
                </a:gridCol>
              </a:tblGrid>
              <a:tr h="273192">
                <a:tc>
                  <a:txBody>
                    <a:bodyPr/>
                    <a:lstStyle/>
                    <a:p>
                      <a:pPr algn="ctr"/>
                      <a:r>
                        <a:rPr lang="en-GB" sz="800" b="0">
                          <a:solidFill>
                            <a:srgbClr val="555555"/>
                          </a:solidFill>
                          <a:effectLst/>
                        </a:rPr>
                        <a:t/>
                      </a:r>
                      <a:br>
                        <a:rPr lang="en-GB" sz="800" b="0">
                          <a:solidFill>
                            <a:srgbClr val="555555"/>
                          </a:solidFill>
                          <a:effectLst/>
                        </a:rPr>
                      </a:br>
                      <a:r>
                        <a:rPr lang="en-GB" sz="800" b="0">
                          <a:solidFill>
                            <a:srgbClr val="555555"/>
                          </a:solidFill>
                          <a:effectLst/>
                        </a:rPr>
                        <a:t>Metabolite Set</a:t>
                      </a:r>
                    </a:p>
                  </a:txBody>
                  <a:tcPr marL="12610" marR="12610" marT="5044" marB="5044"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E8B613"/>
                      </a:solidFill>
                      <a:prstDash val="solid"/>
                      <a:round/>
                      <a:headEnd type="none" w="med" len="med"/>
                      <a:tailEnd type="none" w="med" len="med"/>
                    </a:lnB>
                    <a:solidFill>
                      <a:srgbClr val="F9F9FC"/>
                    </a:solidFill>
                  </a:tcPr>
                </a:tc>
                <a:tc>
                  <a:txBody>
                    <a:bodyPr/>
                    <a:lstStyle/>
                    <a:p>
                      <a:pPr algn="ctr"/>
                      <a:r>
                        <a:rPr lang="en-GB" sz="800" b="1">
                          <a:solidFill>
                            <a:srgbClr val="555555"/>
                          </a:solidFill>
                          <a:effectLst/>
                        </a:rPr>
                        <a:t>Total</a:t>
                      </a:r>
                    </a:p>
                  </a:txBody>
                  <a:tcPr marL="12610" marR="12610" marT="5044" marB="5044"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40B613"/>
                      </a:solidFill>
                      <a:prstDash val="solid"/>
                      <a:round/>
                      <a:headEnd type="none" w="med" len="med"/>
                      <a:tailEnd type="none" w="med" len="med"/>
                    </a:lnB>
                    <a:solidFill>
                      <a:srgbClr val="F9F9FC"/>
                    </a:solidFill>
                  </a:tcPr>
                </a:tc>
                <a:tc>
                  <a:txBody>
                    <a:bodyPr/>
                    <a:lstStyle/>
                    <a:p>
                      <a:pPr algn="ctr"/>
                      <a:r>
                        <a:rPr lang="en-GB" sz="800" b="1" dirty="0">
                          <a:solidFill>
                            <a:srgbClr val="555555"/>
                          </a:solidFill>
                          <a:effectLst/>
                        </a:rPr>
                        <a:t>Hits</a:t>
                      </a:r>
                    </a:p>
                  </a:txBody>
                  <a:tcPr marL="12610" marR="12610" marT="5044" marB="5044" anchor="ctr">
                    <a:lnL w="7620" cap="flat" cmpd="sng" algn="ctr">
                      <a:solidFill>
                        <a:srgbClr val="D3D3D3"/>
                      </a:solidFill>
                      <a:prstDash val="solid"/>
                      <a:round/>
                      <a:headEnd type="none" w="med" len="med"/>
                      <a:tailEnd type="none" w="med" len="med"/>
                    </a:lnL>
                    <a:lnR w="7620" cap="flat" cmpd="sng" algn="ctr">
                      <a:solidFill>
                        <a:srgbClr val="D3D3D3"/>
                      </a:solidFill>
                      <a:prstDash val="solid"/>
                      <a:round/>
                      <a:headEnd type="none" w="med" len="med"/>
                      <a:tailEnd type="none" w="med" len="med"/>
                    </a:lnR>
                    <a:lnT w="7620" cap="flat" cmpd="sng" algn="ctr">
                      <a:solidFill>
                        <a:srgbClr val="D3D3D3"/>
                      </a:solidFill>
                      <a:prstDash val="solid"/>
                      <a:round/>
                      <a:headEnd type="none" w="med" len="med"/>
                      <a:tailEnd type="none" w="med" len="med"/>
                    </a:lnT>
                    <a:lnB w="7620" cap="flat" cmpd="sng" algn="ctr">
                      <a:solidFill>
                        <a:srgbClr val="E8B613"/>
                      </a:solidFill>
                      <a:prstDash val="solid"/>
                      <a:round/>
                      <a:headEnd type="none" w="med" len="med"/>
                      <a:tailEnd type="none" w="med" len="med"/>
                    </a:lnB>
                    <a:solidFill>
                      <a:srgbClr val="F9F9FC"/>
                    </a:solidFill>
                  </a:tcPr>
                </a:tc>
                <a:extLst>
                  <a:ext uri="{0D108BD9-81ED-4DB2-BD59-A6C34878D82A}">
                    <a16:rowId xmlns="" xmlns:a16="http://schemas.microsoft.com/office/drawing/2014/main" val="526175364"/>
                  </a:ext>
                </a:extLst>
              </a:tr>
              <a:tr h="250118">
                <a:tc>
                  <a:txBody>
                    <a:bodyPr/>
                    <a:lstStyle/>
                    <a:p>
                      <a:r>
                        <a:rPr lang="en-GB" sz="800">
                          <a:effectLst/>
                        </a:rPr>
                        <a:t>﻿</a:t>
                      </a:r>
                    </a:p>
                  </a:txBody>
                  <a:tcPr marL="12610" marR="12610" marT="5044" marB="5044" anchor="ctr">
                    <a:lnL w="7620" cap="flat" cmpd="sng" algn="ctr">
                      <a:solidFill>
                        <a:srgbClr val="E8B613"/>
                      </a:solidFill>
                      <a:prstDash val="solid"/>
                      <a:round/>
                      <a:headEnd type="none" w="med" len="med"/>
                      <a:tailEnd type="none" w="med" len="med"/>
                    </a:lnL>
                    <a:lnR w="7620" cap="flat" cmpd="sng" algn="ctr">
                      <a:solidFill>
                        <a:srgbClr val="40B613"/>
                      </a:solidFill>
                      <a:prstDash val="solid"/>
                      <a:round/>
                      <a:headEnd type="none" w="med" len="med"/>
                      <a:tailEnd type="none" w="med" len="med"/>
                    </a:lnR>
                    <a:lnT w="7620" cap="flat" cmpd="sng" algn="ctr">
                      <a:solidFill>
                        <a:srgbClr val="E8B613"/>
                      </a:solidFill>
                      <a:prstDash val="solid"/>
                      <a:round/>
                      <a:headEnd type="none" w="med" len="med"/>
                      <a:tailEnd type="none" w="med" len="med"/>
                    </a:lnT>
                    <a:lnB w="7620" cap="flat" cmpd="sng" algn="ctr">
                      <a:solidFill>
                        <a:srgbClr val="20BB13"/>
                      </a:solidFill>
                      <a:prstDash val="solid"/>
                      <a:round/>
                      <a:headEnd type="none" w="med" len="med"/>
                      <a:tailEnd type="none" w="med" len="med"/>
                    </a:lnB>
                    <a:solidFill>
                      <a:srgbClr val="FF0000"/>
                    </a:solidFill>
                  </a:tcPr>
                </a:tc>
                <a:tc>
                  <a:txBody>
                    <a:bodyPr/>
                    <a:lstStyle/>
                    <a:p>
                      <a:r>
                        <a:rPr lang="en-GB" sz="800" b="1" dirty="0">
                          <a:effectLst/>
                        </a:rPr>
                        <a:t>Propanoate Metabolism</a:t>
                      </a:r>
                    </a:p>
                  </a:txBody>
                  <a:tcPr marL="12610" marR="12610" marT="5044" marB="5044" anchor="ctr">
                    <a:lnL w="7620" cap="flat" cmpd="sng" algn="ctr">
                      <a:solidFill>
                        <a:srgbClr val="40B613"/>
                      </a:solidFill>
                      <a:prstDash val="solid"/>
                      <a:round/>
                      <a:headEnd type="none" w="med" len="med"/>
                      <a:tailEnd type="none" w="med" len="med"/>
                    </a:lnL>
                    <a:lnR w="7620" cap="flat" cmpd="sng" algn="ctr">
                      <a:solidFill>
                        <a:srgbClr val="E8B613"/>
                      </a:solidFill>
                      <a:prstDash val="solid"/>
                      <a:round/>
                      <a:headEnd type="none" w="med" len="med"/>
                      <a:tailEnd type="none" w="med" len="med"/>
                    </a:lnR>
                    <a:lnT w="7620" cap="flat" cmpd="sng" algn="ctr">
                      <a:solidFill>
                        <a:srgbClr val="40B613"/>
                      </a:solidFill>
                      <a:prstDash val="solid"/>
                      <a:round/>
                      <a:headEnd type="none" w="med" len="med"/>
                      <a:tailEnd type="none" w="med" len="med"/>
                    </a:lnT>
                    <a:lnB w="7620" cap="flat" cmpd="sng" algn="ctr">
                      <a:solidFill>
                        <a:srgbClr val="20BB13"/>
                      </a:solidFill>
                      <a:prstDash val="solid"/>
                      <a:round/>
                      <a:headEnd type="none" w="med" len="med"/>
                      <a:tailEnd type="none" w="med" len="med"/>
                    </a:lnB>
                    <a:solidFill>
                      <a:srgbClr val="FFFFFF"/>
                    </a:solidFill>
                  </a:tcPr>
                </a:tc>
                <a:tc>
                  <a:txBody>
                    <a:bodyPr/>
                    <a:lstStyle/>
                    <a:p>
                      <a:r>
                        <a:rPr lang="en-GB" sz="800" b="1">
                          <a:effectLst/>
                        </a:rPr>
                        <a:t>42</a:t>
                      </a:r>
                    </a:p>
                  </a:txBody>
                  <a:tcPr marL="12610" marR="12610" marT="5044" marB="5044" anchor="ctr">
                    <a:lnL w="7620" cap="flat" cmpd="sng" algn="ctr">
                      <a:solidFill>
                        <a:srgbClr val="E8B613"/>
                      </a:solidFill>
                      <a:prstDash val="solid"/>
                      <a:round/>
                      <a:headEnd type="none" w="med" len="med"/>
                      <a:tailEnd type="none" w="med" len="med"/>
                    </a:lnL>
                    <a:lnR w="7620" cap="flat" cmpd="sng" algn="ctr">
                      <a:solidFill>
                        <a:srgbClr val="C8B813"/>
                      </a:solidFill>
                      <a:prstDash val="solid"/>
                      <a:round/>
                      <a:headEnd type="none" w="med" len="med"/>
                      <a:tailEnd type="none" w="med" len="med"/>
                    </a:lnR>
                    <a:lnT w="7620" cap="flat" cmpd="sng" algn="ctr">
                      <a:solidFill>
                        <a:srgbClr val="E8B613"/>
                      </a:solidFill>
                      <a:prstDash val="solid"/>
                      <a:round/>
                      <a:headEnd type="none" w="med" len="med"/>
                      <a:tailEnd type="none" w="med" len="med"/>
                    </a:lnT>
                    <a:lnB w="7620" cap="flat" cmpd="sng" algn="ctr">
                      <a:solidFill>
                        <a:srgbClr val="E0BB13"/>
                      </a:solidFill>
                      <a:prstDash val="solid"/>
                      <a:round/>
                      <a:headEnd type="none" w="med" len="med"/>
                      <a:tailEnd type="none" w="med" len="med"/>
                    </a:lnB>
                    <a:solidFill>
                      <a:srgbClr val="FFFFFF"/>
                    </a:solidFill>
                  </a:tcPr>
                </a:tc>
                <a:extLst>
                  <a:ext uri="{0D108BD9-81ED-4DB2-BD59-A6C34878D82A}">
                    <a16:rowId xmlns="" xmlns:a16="http://schemas.microsoft.com/office/drawing/2014/main" val="1630281855"/>
                  </a:ext>
                </a:extLst>
              </a:tr>
              <a:tr h="250118">
                <a:tc>
                  <a:txBody>
                    <a:bodyPr/>
                    <a:lstStyle/>
                    <a:p>
                      <a:r>
                        <a:rPr lang="en-GB" sz="800">
                          <a:effectLst/>
                        </a:rPr>
                        <a:t>﻿</a:t>
                      </a:r>
                    </a:p>
                  </a:txBody>
                  <a:tcPr marL="12610" marR="12610" marT="5044" marB="5044" anchor="ctr">
                    <a:lnL w="7620" cap="flat" cmpd="sng" algn="ctr">
                      <a:solidFill>
                        <a:srgbClr val="20BB13"/>
                      </a:solidFill>
                      <a:prstDash val="solid"/>
                      <a:round/>
                      <a:headEnd type="none" w="med" len="med"/>
                      <a:tailEnd type="none" w="med" len="med"/>
                    </a:lnL>
                    <a:lnR w="7620" cap="flat" cmpd="sng" algn="ctr">
                      <a:solidFill>
                        <a:srgbClr val="20BB13"/>
                      </a:solidFill>
                      <a:prstDash val="solid"/>
                      <a:round/>
                      <a:headEnd type="none" w="med" len="med"/>
                      <a:tailEnd type="none" w="med" len="med"/>
                    </a:lnR>
                    <a:lnT w="7620" cap="flat" cmpd="sng" algn="ctr">
                      <a:solidFill>
                        <a:srgbClr val="20BB13"/>
                      </a:solidFill>
                      <a:prstDash val="solid"/>
                      <a:round/>
                      <a:headEnd type="none" w="med" len="med"/>
                      <a:tailEnd type="none" w="med" len="med"/>
                    </a:lnT>
                    <a:lnB w="7620" cap="flat" cmpd="sng" algn="ctr">
                      <a:solidFill>
                        <a:srgbClr val="48BA13"/>
                      </a:solidFill>
                      <a:prstDash val="solid"/>
                      <a:round/>
                      <a:headEnd type="none" w="med" len="med"/>
                      <a:tailEnd type="none" w="med" len="med"/>
                    </a:lnB>
                    <a:solidFill>
                      <a:srgbClr val="FF0700"/>
                    </a:solidFill>
                  </a:tcPr>
                </a:tc>
                <a:tc>
                  <a:txBody>
                    <a:bodyPr/>
                    <a:lstStyle/>
                    <a:p>
                      <a:r>
                        <a:rPr lang="en-GB" sz="800" b="1">
                          <a:effectLst/>
                        </a:rPr>
                        <a:t>Methionine Metabolism</a:t>
                      </a:r>
                    </a:p>
                  </a:txBody>
                  <a:tcPr marL="12610" marR="12610" marT="5044" marB="5044" anchor="ctr">
                    <a:lnL w="7620" cap="flat" cmpd="sng" algn="ctr">
                      <a:solidFill>
                        <a:srgbClr val="20BB13"/>
                      </a:solidFill>
                      <a:prstDash val="solid"/>
                      <a:round/>
                      <a:headEnd type="none" w="med" len="med"/>
                      <a:tailEnd type="none" w="med" len="med"/>
                    </a:lnL>
                    <a:lnR w="7620" cap="flat" cmpd="sng" algn="ctr">
                      <a:solidFill>
                        <a:srgbClr val="E0BB13"/>
                      </a:solidFill>
                      <a:prstDash val="solid"/>
                      <a:round/>
                      <a:headEnd type="none" w="med" len="med"/>
                      <a:tailEnd type="none" w="med" len="med"/>
                    </a:lnR>
                    <a:lnT w="7620" cap="flat" cmpd="sng" algn="ctr">
                      <a:solidFill>
                        <a:srgbClr val="20BB13"/>
                      </a:solidFill>
                      <a:prstDash val="solid"/>
                      <a:round/>
                      <a:headEnd type="none" w="med" len="med"/>
                      <a:tailEnd type="none" w="med" len="med"/>
                    </a:lnT>
                    <a:lnB w="7620" cap="flat" cmpd="sng" algn="ctr">
                      <a:solidFill>
                        <a:srgbClr val="B8BC13"/>
                      </a:solidFill>
                      <a:prstDash val="solid"/>
                      <a:round/>
                      <a:headEnd type="none" w="med" len="med"/>
                      <a:tailEnd type="none" w="med" len="med"/>
                    </a:lnB>
                    <a:solidFill>
                      <a:srgbClr val="FFFFFF"/>
                    </a:solidFill>
                  </a:tcPr>
                </a:tc>
                <a:tc>
                  <a:txBody>
                    <a:bodyPr/>
                    <a:lstStyle/>
                    <a:p>
                      <a:r>
                        <a:rPr lang="en-GB" sz="800" b="1">
                          <a:effectLst/>
                        </a:rPr>
                        <a:t>43</a:t>
                      </a:r>
                    </a:p>
                  </a:txBody>
                  <a:tcPr marL="12610" marR="12610" marT="5044" marB="5044" anchor="ctr">
                    <a:lnL w="7620" cap="flat" cmpd="sng" algn="ctr">
                      <a:solidFill>
                        <a:srgbClr val="E0BB13"/>
                      </a:solidFill>
                      <a:prstDash val="solid"/>
                      <a:round/>
                      <a:headEnd type="none" w="med" len="med"/>
                      <a:tailEnd type="none" w="med" len="med"/>
                    </a:lnL>
                    <a:lnR w="7620" cap="flat" cmpd="sng" algn="ctr">
                      <a:solidFill>
                        <a:srgbClr val="80BB13"/>
                      </a:solidFill>
                      <a:prstDash val="solid"/>
                      <a:round/>
                      <a:headEnd type="none" w="med" len="med"/>
                      <a:tailEnd type="none" w="med" len="med"/>
                    </a:lnR>
                    <a:lnT w="7620" cap="flat" cmpd="sng" algn="ctr">
                      <a:solidFill>
                        <a:srgbClr val="E0BB13"/>
                      </a:solidFill>
                      <a:prstDash val="solid"/>
                      <a:round/>
                      <a:headEnd type="none" w="med" len="med"/>
                      <a:tailEnd type="none" w="med" len="med"/>
                    </a:lnT>
                    <a:lnB w="7620" cap="flat" cmpd="sng" algn="ctr">
                      <a:solidFill>
                        <a:srgbClr val="F0BD13"/>
                      </a:solidFill>
                      <a:prstDash val="solid"/>
                      <a:round/>
                      <a:headEnd type="none" w="med" len="med"/>
                      <a:tailEnd type="none" w="med" len="med"/>
                    </a:lnB>
                    <a:solidFill>
                      <a:srgbClr val="FFFFFF"/>
                    </a:solidFill>
                  </a:tcPr>
                </a:tc>
                <a:extLst>
                  <a:ext uri="{0D108BD9-81ED-4DB2-BD59-A6C34878D82A}">
                    <a16:rowId xmlns="" xmlns:a16="http://schemas.microsoft.com/office/drawing/2014/main" val="3637719413"/>
                  </a:ext>
                </a:extLst>
              </a:tr>
              <a:tr h="250118">
                <a:tc>
                  <a:txBody>
                    <a:bodyPr/>
                    <a:lstStyle/>
                    <a:p>
                      <a:r>
                        <a:rPr lang="en-GB" sz="800">
                          <a:effectLst/>
                        </a:rPr>
                        <a:t>﻿</a:t>
                      </a:r>
                    </a:p>
                  </a:txBody>
                  <a:tcPr marL="12610" marR="12610" marT="5044" marB="5044" anchor="ctr">
                    <a:lnL w="7620" cap="flat" cmpd="sng" algn="ctr">
                      <a:solidFill>
                        <a:srgbClr val="48BA13"/>
                      </a:solidFill>
                      <a:prstDash val="solid"/>
                      <a:round/>
                      <a:headEnd type="none" w="med" len="med"/>
                      <a:tailEnd type="none" w="med" len="med"/>
                    </a:lnL>
                    <a:lnR w="7620" cap="flat" cmpd="sng" algn="ctr">
                      <a:solidFill>
                        <a:srgbClr val="B8BC13"/>
                      </a:solidFill>
                      <a:prstDash val="solid"/>
                      <a:round/>
                      <a:headEnd type="none" w="med" len="med"/>
                      <a:tailEnd type="none" w="med" len="med"/>
                    </a:lnR>
                    <a:lnT w="7620" cap="flat" cmpd="sng" algn="ctr">
                      <a:solidFill>
                        <a:srgbClr val="48BA13"/>
                      </a:solidFill>
                      <a:prstDash val="solid"/>
                      <a:round/>
                      <a:headEnd type="none" w="med" len="med"/>
                      <a:tailEnd type="none" w="med" len="med"/>
                    </a:lnT>
                    <a:lnB w="7620" cap="flat" cmpd="sng" algn="ctr">
                      <a:solidFill>
                        <a:srgbClr val="184213"/>
                      </a:solidFill>
                      <a:prstDash val="solid"/>
                      <a:round/>
                      <a:headEnd type="none" w="med" len="med"/>
                      <a:tailEnd type="none" w="med" len="med"/>
                    </a:lnB>
                    <a:solidFill>
                      <a:srgbClr val="FF0E00"/>
                    </a:solidFill>
                  </a:tcPr>
                </a:tc>
                <a:tc>
                  <a:txBody>
                    <a:bodyPr/>
                    <a:lstStyle/>
                    <a:p>
                      <a:r>
                        <a:rPr lang="en-GB" sz="800" b="1">
                          <a:effectLst/>
                        </a:rPr>
                        <a:t>Glycerolipid Metabolism</a:t>
                      </a:r>
                    </a:p>
                  </a:txBody>
                  <a:tcPr marL="12610" marR="12610" marT="5044" marB="5044" anchor="ctr">
                    <a:lnL w="7620" cap="flat" cmpd="sng" algn="ctr">
                      <a:solidFill>
                        <a:srgbClr val="B8BC13"/>
                      </a:solidFill>
                      <a:prstDash val="solid"/>
                      <a:round/>
                      <a:headEnd type="none" w="med" len="med"/>
                      <a:tailEnd type="none" w="med" len="med"/>
                    </a:lnL>
                    <a:lnR w="7620" cap="flat" cmpd="sng" algn="ctr">
                      <a:solidFill>
                        <a:srgbClr val="F0BD13"/>
                      </a:solidFill>
                      <a:prstDash val="solid"/>
                      <a:round/>
                      <a:headEnd type="none" w="med" len="med"/>
                      <a:tailEnd type="none" w="med" len="med"/>
                    </a:lnR>
                    <a:lnT w="7620" cap="flat" cmpd="sng" algn="ctr">
                      <a:solidFill>
                        <a:srgbClr val="B8BC13"/>
                      </a:solidFill>
                      <a:prstDash val="solid"/>
                      <a:round/>
                      <a:headEnd type="none" w="med" len="med"/>
                      <a:tailEnd type="none" w="med" len="med"/>
                    </a:lnT>
                    <a:lnB w="7620" cap="flat" cmpd="sng" algn="ctr">
                      <a:solidFill>
                        <a:srgbClr val="A04113"/>
                      </a:solidFill>
                      <a:prstDash val="solid"/>
                      <a:round/>
                      <a:headEnd type="none" w="med" len="med"/>
                      <a:tailEnd type="none" w="med" len="med"/>
                    </a:lnB>
                    <a:solidFill>
                      <a:srgbClr val="FFFFFF"/>
                    </a:solidFill>
                  </a:tcPr>
                </a:tc>
                <a:tc>
                  <a:txBody>
                    <a:bodyPr/>
                    <a:lstStyle/>
                    <a:p>
                      <a:r>
                        <a:rPr lang="en-GB" sz="800" b="1">
                          <a:effectLst/>
                        </a:rPr>
                        <a:t>25</a:t>
                      </a:r>
                    </a:p>
                  </a:txBody>
                  <a:tcPr marL="12610" marR="12610" marT="5044" marB="5044" anchor="ctr">
                    <a:lnL w="7620" cap="flat" cmpd="sng" algn="ctr">
                      <a:solidFill>
                        <a:srgbClr val="F0BD13"/>
                      </a:solidFill>
                      <a:prstDash val="solid"/>
                      <a:round/>
                      <a:headEnd type="none" w="med" len="med"/>
                      <a:tailEnd type="none" w="med" len="med"/>
                    </a:lnL>
                    <a:lnR w="7620" cap="flat" cmpd="sng" algn="ctr">
                      <a:solidFill>
                        <a:srgbClr val="D0BF13"/>
                      </a:solidFill>
                      <a:prstDash val="solid"/>
                      <a:round/>
                      <a:headEnd type="none" w="med" len="med"/>
                      <a:tailEnd type="none" w="med" len="med"/>
                    </a:lnR>
                    <a:lnT w="7620" cap="flat" cmpd="sng" algn="ctr">
                      <a:solidFill>
                        <a:srgbClr val="F0BD13"/>
                      </a:solidFill>
                      <a:prstDash val="solid"/>
                      <a:round/>
                      <a:headEnd type="none" w="med" len="med"/>
                      <a:tailEnd type="none" w="med" len="med"/>
                    </a:lnT>
                    <a:lnB w="7620" cap="flat" cmpd="sng" algn="ctr">
                      <a:solidFill>
                        <a:srgbClr val="184213"/>
                      </a:solidFill>
                      <a:prstDash val="solid"/>
                      <a:round/>
                      <a:headEnd type="none" w="med" len="med"/>
                      <a:tailEnd type="none" w="med" len="med"/>
                    </a:lnB>
                    <a:solidFill>
                      <a:srgbClr val="FFFFFF"/>
                    </a:solidFill>
                  </a:tcPr>
                </a:tc>
                <a:extLst>
                  <a:ext uri="{0D108BD9-81ED-4DB2-BD59-A6C34878D82A}">
                    <a16:rowId xmlns="" xmlns:a16="http://schemas.microsoft.com/office/drawing/2014/main" val="2285348069"/>
                  </a:ext>
                </a:extLst>
              </a:tr>
              <a:tr h="227711">
                <a:tc>
                  <a:txBody>
                    <a:bodyPr/>
                    <a:lstStyle/>
                    <a:p>
                      <a:r>
                        <a:rPr lang="en-GB" sz="800" dirty="0">
                          <a:effectLst/>
                        </a:rPr>
                        <a:t>﻿</a:t>
                      </a:r>
                    </a:p>
                  </a:txBody>
                  <a:tcPr marL="12610" marR="12610" marT="5044" marB="5044" anchor="ctr">
                    <a:lnL w="7620" cap="flat" cmpd="sng" algn="ctr">
                      <a:solidFill>
                        <a:srgbClr val="184213"/>
                      </a:solidFill>
                      <a:prstDash val="solid"/>
                      <a:round/>
                      <a:headEnd type="none" w="med" len="med"/>
                      <a:tailEnd type="none" w="med" len="med"/>
                    </a:lnL>
                    <a:lnR w="7620" cap="flat" cmpd="sng" algn="ctr">
                      <a:solidFill>
                        <a:srgbClr val="A04113"/>
                      </a:solidFill>
                      <a:prstDash val="solid"/>
                      <a:round/>
                      <a:headEnd type="none" w="med" len="med"/>
                      <a:tailEnd type="none" w="med" len="med"/>
                    </a:lnR>
                    <a:lnT w="7620" cap="flat" cmpd="sng" algn="ctr">
                      <a:solidFill>
                        <a:srgbClr val="184213"/>
                      </a:solidFill>
                      <a:prstDash val="solid"/>
                      <a:round/>
                      <a:headEnd type="none" w="med" len="med"/>
                      <a:tailEnd type="none" w="med" len="med"/>
                    </a:lnT>
                    <a:lnB w="7620" cap="flat" cmpd="sng" algn="ctr">
                      <a:solidFill>
                        <a:srgbClr val="784213"/>
                      </a:solidFill>
                      <a:prstDash val="solid"/>
                      <a:round/>
                      <a:headEnd type="none" w="med" len="med"/>
                      <a:tailEnd type="none" w="med" len="med"/>
                    </a:lnB>
                    <a:solidFill>
                      <a:srgbClr val="FF1500"/>
                    </a:solidFill>
                  </a:tcPr>
                </a:tc>
                <a:tc>
                  <a:txBody>
                    <a:bodyPr/>
                    <a:lstStyle/>
                    <a:p>
                      <a:r>
                        <a:rPr lang="en-GB" sz="800" b="1">
                          <a:effectLst/>
                        </a:rPr>
                        <a:t>Glucose-Alanine Cycle</a:t>
                      </a:r>
                    </a:p>
                  </a:txBody>
                  <a:tcPr marL="12610" marR="12610" marT="5044" marB="5044" anchor="ctr">
                    <a:lnL w="7620" cap="flat" cmpd="sng" algn="ctr">
                      <a:solidFill>
                        <a:srgbClr val="A04113"/>
                      </a:solidFill>
                      <a:prstDash val="solid"/>
                      <a:round/>
                      <a:headEnd type="none" w="med" len="med"/>
                      <a:tailEnd type="none" w="med" len="med"/>
                    </a:lnL>
                    <a:lnR w="7620" cap="flat" cmpd="sng" algn="ctr">
                      <a:solidFill>
                        <a:srgbClr val="184213"/>
                      </a:solidFill>
                      <a:prstDash val="solid"/>
                      <a:round/>
                      <a:headEnd type="none" w="med" len="med"/>
                      <a:tailEnd type="none" w="med" len="med"/>
                    </a:lnR>
                    <a:lnT w="7620" cap="flat" cmpd="sng" algn="ctr">
                      <a:solidFill>
                        <a:srgbClr val="A04113"/>
                      </a:solidFill>
                      <a:prstDash val="solid"/>
                      <a:round/>
                      <a:headEnd type="none" w="med" len="med"/>
                      <a:tailEnd type="none" w="med" len="med"/>
                    </a:lnT>
                    <a:lnB w="7620" cap="flat" cmpd="sng" algn="ctr">
                      <a:solidFill>
                        <a:srgbClr val="D04413"/>
                      </a:solidFill>
                      <a:prstDash val="solid"/>
                      <a:round/>
                      <a:headEnd type="none" w="med" len="med"/>
                      <a:tailEnd type="none" w="med" len="med"/>
                    </a:lnB>
                    <a:solidFill>
                      <a:srgbClr val="FFFFFF"/>
                    </a:solidFill>
                  </a:tcPr>
                </a:tc>
                <a:tc>
                  <a:txBody>
                    <a:bodyPr/>
                    <a:lstStyle/>
                    <a:p>
                      <a:r>
                        <a:rPr lang="en-GB" sz="800" b="1">
                          <a:effectLst/>
                        </a:rPr>
                        <a:t>13</a:t>
                      </a:r>
                    </a:p>
                  </a:txBody>
                  <a:tcPr marL="12610" marR="12610" marT="5044" marB="5044" anchor="ctr">
                    <a:lnL w="7620" cap="flat" cmpd="sng" algn="ctr">
                      <a:solidFill>
                        <a:srgbClr val="184213"/>
                      </a:solidFill>
                      <a:prstDash val="solid"/>
                      <a:round/>
                      <a:headEnd type="none" w="med" len="med"/>
                      <a:tailEnd type="none" w="med" len="med"/>
                    </a:lnL>
                    <a:lnR w="7620" cap="flat" cmpd="sng" algn="ctr">
                      <a:solidFill>
                        <a:srgbClr val="A04113"/>
                      </a:solidFill>
                      <a:prstDash val="solid"/>
                      <a:round/>
                      <a:headEnd type="none" w="med" len="med"/>
                      <a:tailEnd type="none" w="med" len="med"/>
                    </a:lnR>
                    <a:lnT w="7620" cap="flat" cmpd="sng" algn="ctr">
                      <a:solidFill>
                        <a:srgbClr val="184213"/>
                      </a:solidFill>
                      <a:prstDash val="solid"/>
                      <a:round/>
                      <a:headEnd type="none" w="med" len="med"/>
                      <a:tailEnd type="none" w="med" len="med"/>
                    </a:lnT>
                    <a:lnB w="7620" cap="flat" cmpd="sng" algn="ctr">
                      <a:solidFill>
                        <a:srgbClr val="D04413"/>
                      </a:solidFill>
                      <a:prstDash val="solid"/>
                      <a:round/>
                      <a:headEnd type="none" w="med" len="med"/>
                      <a:tailEnd type="none" w="med" len="med"/>
                    </a:lnB>
                    <a:solidFill>
                      <a:srgbClr val="FFFFFF"/>
                    </a:solidFill>
                  </a:tcPr>
                </a:tc>
                <a:extLst>
                  <a:ext uri="{0D108BD9-81ED-4DB2-BD59-A6C34878D82A}">
                    <a16:rowId xmlns="" xmlns:a16="http://schemas.microsoft.com/office/drawing/2014/main" val="2601856319"/>
                  </a:ext>
                </a:extLst>
              </a:tr>
              <a:tr h="184106">
                <a:tc>
                  <a:txBody>
                    <a:bodyPr/>
                    <a:lstStyle/>
                    <a:p>
                      <a:r>
                        <a:rPr lang="en-GB" sz="800">
                          <a:effectLst/>
                        </a:rPr>
                        <a:t>﻿</a:t>
                      </a:r>
                    </a:p>
                  </a:txBody>
                  <a:tcPr marL="12610" marR="12610" marT="5044" marB="5044" anchor="ctr">
                    <a:lnL w="7620" cap="flat" cmpd="sng" algn="ctr">
                      <a:solidFill>
                        <a:srgbClr val="784213"/>
                      </a:solidFill>
                      <a:prstDash val="solid"/>
                      <a:round/>
                      <a:headEnd type="none" w="med" len="med"/>
                      <a:tailEnd type="none" w="med" len="med"/>
                    </a:lnL>
                    <a:lnR w="7620" cap="flat" cmpd="sng" algn="ctr">
                      <a:solidFill>
                        <a:srgbClr val="D04413"/>
                      </a:solidFill>
                      <a:prstDash val="solid"/>
                      <a:round/>
                      <a:headEnd type="none" w="med" len="med"/>
                      <a:tailEnd type="none" w="med" len="med"/>
                    </a:lnR>
                    <a:lnT w="7620" cap="flat" cmpd="sng" algn="ctr">
                      <a:solidFill>
                        <a:srgbClr val="784213"/>
                      </a:solidFill>
                      <a:prstDash val="solid"/>
                      <a:round/>
                      <a:headEnd type="none" w="med" len="med"/>
                      <a:tailEnd type="none" w="med" len="med"/>
                    </a:lnT>
                    <a:lnB w="7620" cap="flat" cmpd="sng" algn="ctr">
                      <a:solidFill>
                        <a:srgbClr val="E04613"/>
                      </a:solidFill>
                      <a:prstDash val="solid"/>
                      <a:round/>
                      <a:headEnd type="none" w="med" len="med"/>
                      <a:tailEnd type="none" w="med" len="med"/>
                    </a:lnB>
                    <a:solidFill>
                      <a:srgbClr val="FF1C00"/>
                    </a:solidFill>
                  </a:tcPr>
                </a:tc>
                <a:tc>
                  <a:txBody>
                    <a:bodyPr/>
                    <a:lstStyle/>
                    <a:p>
                      <a:r>
                        <a:rPr lang="en-GB" sz="800" b="1" dirty="0">
                          <a:effectLst/>
                        </a:rPr>
                        <a:t>Aspartate Metabolism</a:t>
                      </a:r>
                    </a:p>
                  </a:txBody>
                  <a:tcPr marL="12610" marR="12610" marT="5044" marB="5044" anchor="ctr">
                    <a:lnL w="7620" cap="flat" cmpd="sng" algn="ctr">
                      <a:solidFill>
                        <a:srgbClr val="D04413"/>
                      </a:solidFill>
                      <a:prstDash val="solid"/>
                      <a:round/>
                      <a:headEnd type="none" w="med" len="med"/>
                      <a:tailEnd type="none" w="med" len="med"/>
                    </a:lnL>
                    <a:lnR w="7620" cap="flat" cmpd="sng" algn="ctr">
                      <a:solidFill>
                        <a:srgbClr val="D04413"/>
                      </a:solidFill>
                      <a:prstDash val="solid"/>
                      <a:round/>
                      <a:headEnd type="none" w="med" len="med"/>
                      <a:tailEnd type="none" w="med" len="med"/>
                    </a:lnR>
                    <a:lnT w="7620" cap="flat" cmpd="sng" algn="ctr">
                      <a:solidFill>
                        <a:srgbClr val="D04413"/>
                      </a:solidFill>
                      <a:prstDash val="solid"/>
                      <a:round/>
                      <a:headEnd type="none" w="med" len="med"/>
                      <a:tailEnd type="none" w="med" len="med"/>
                    </a:lnT>
                    <a:lnB w="7620" cap="flat" cmpd="sng" algn="ctr">
                      <a:solidFill>
                        <a:srgbClr val="B04613"/>
                      </a:solidFill>
                      <a:prstDash val="solid"/>
                      <a:round/>
                      <a:headEnd type="none" w="med" len="med"/>
                      <a:tailEnd type="none" w="med" len="med"/>
                    </a:lnB>
                    <a:solidFill>
                      <a:srgbClr val="FFFFFF"/>
                    </a:solidFill>
                  </a:tcPr>
                </a:tc>
                <a:tc>
                  <a:txBody>
                    <a:bodyPr/>
                    <a:lstStyle/>
                    <a:p>
                      <a:r>
                        <a:rPr lang="en-GB" sz="800" b="1">
                          <a:effectLst/>
                        </a:rPr>
                        <a:t>35</a:t>
                      </a:r>
                    </a:p>
                  </a:txBody>
                  <a:tcPr marL="12610" marR="12610" marT="5044" marB="5044" anchor="ctr">
                    <a:lnL w="7620" cap="flat" cmpd="sng" algn="ctr">
                      <a:solidFill>
                        <a:srgbClr val="D04413"/>
                      </a:solidFill>
                      <a:prstDash val="solid"/>
                      <a:round/>
                      <a:headEnd type="none" w="med" len="med"/>
                      <a:tailEnd type="none" w="med" len="med"/>
                    </a:lnL>
                    <a:lnR w="7620" cap="flat" cmpd="sng" algn="ctr">
                      <a:solidFill>
                        <a:srgbClr val="704413"/>
                      </a:solidFill>
                      <a:prstDash val="solid"/>
                      <a:round/>
                      <a:headEnd type="none" w="med" len="med"/>
                      <a:tailEnd type="none" w="med" len="med"/>
                    </a:lnR>
                    <a:lnT w="7620" cap="flat" cmpd="sng" algn="ctr">
                      <a:solidFill>
                        <a:srgbClr val="D04413"/>
                      </a:solidFill>
                      <a:prstDash val="solid"/>
                      <a:round/>
                      <a:headEnd type="none" w="med" len="med"/>
                      <a:tailEnd type="none" w="med" len="med"/>
                    </a:lnT>
                    <a:lnB w="7620" cap="flat" cmpd="sng" algn="ctr">
                      <a:solidFill>
                        <a:srgbClr val="084613"/>
                      </a:solidFill>
                      <a:prstDash val="solid"/>
                      <a:round/>
                      <a:headEnd type="none" w="med" len="med"/>
                      <a:tailEnd type="none" w="med" len="med"/>
                    </a:lnB>
                    <a:solidFill>
                      <a:srgbClr val="FFFFFF"/>
                    </a:solidFill>
                  </a:tcPr>
                </a:tc>
                <a:extLst>
                  <a:ext uri="{0D108BD9-81ED-4DB2-BD59-A6C34878D82A}">
                    <a16:rowId xmlns="" xmlns:a16="http://schemas.microsoft.com/office/drawing/2014/main" val="1778082255"/>
                  </a:ext>
                </a:extLst>
              </a:tr>
              <a:tr h="141441">
                <a:tc>
                  <a:txBody>
                    <a:bodyPr/>
                    <a:lstStyle/>
                    <a:p>
                      <a:r>
                        <a:rPr lang="en-GB" sz="800">
                          <a:effectLst/>
                        </a:rPr>
                        <a:t>﻿</a:t>
                      </a:r>
                    </a:p>
                  </a:txBody>
                  <a:tcPr marL="12610" marR="12610" marT="5044" marB="5044" anchor="ctr">
                    <a:lnL w="7620" cap="flat" cmpd="sng" algn="ctr">
                      <a:solidFill>
                        <a:srgbClr val="E04613"/>
                      </a:solidFill>
                      <a:prstDash val="solid"/>
                      <a:round/>
                      <a:headEnd type="none" w="med" len="med"/>
                      <a:tailEnd type="none" w="med" len="med"/>
                    </a:lnL>
                    <a:lnR w="7620" cap="flat" cmpd="sng" algn="ctr">
                      <a:solidFill>
                        <a:srgbClr val="B04613"/>
                      </a:solidFill>
                      <a:prstDash val="solid"/>
                      <a:round/>
                      <a:headEnd type="none" w="med" len="med"/>
                      <a:tailEnd type="none" w="med" len="med"/>
                    </a:lnR>
                    <a:lnT w="7620" cap="flat" cmpd="sng" algn="ctr">
                      <a:solidFill>
                        <a:srgbClr val="E04613"/>
                      </a:solidFill>
                      <a:prstDash val="solid"/>
                      <a:round/>
                      <a:headEnd type="none" w="med" len="med"/>
                      <a:tailEnd type="none" w="med" len="med"/>
                    </a:lnT>
                    <a:lnB w="7620" cap="flat" cmpd="sng" algn="ctr">
                      <a:solidFill>
                        <a:srgbClr val="204913"/>
                      </a:solidFill>
                      <a:prstDash val="solid"/>
                      <a:round/>
                      <a:headEnd type="none" w="med" len="med"/>
                      <a:tailEnd type="none" w="med" len="med"/>
                    </a:lnB>
                    <a:solidFill>
                      <a:srgbClr val="FF2200"/>
                    </a:solidFill>
                  </a:tcPr>
                </a:tc>
                <a:tc>
                  <a:txBody>
                    <a:bodyPr/>
                    <a:lstStyle/>
                    <a:p>
                      <a:r>
                        <a:rPr lang="en-GB" sz="800" b="1">
                          <a:effectLst/>
                        </a:rPr>
                        <a:t>Folate Metabolism</a:t>
                      </a:r>
                    </a:p>
                  </a:txBody>
                  <a:tcPr marL="12610" marR="12610" marT="5044" marB="5044" anchor="ctr">
                    <a:lnL w="7620" cap="flat" cmpd="sng" algn="ctr">
                      <a:solidFill>
                        <a:srgbClr val="B04613"/>
                      </a:solidFill>
                      <a:prstDash val="solid"/>
                      <a:round/>
                      <a:headEnd type="none" w="med" len="med"/>
                      <a:tailEnd type="none" w="med" len="med"/>
                    </a:lnL>
                    <a:lnR w="7620" cap="flat" cmpd="sng" algn="ctr">
                      <a:solidFill>
                        <a:srgbClr val="084613"/>
                      </a:solidFill>
                      <a:prstDash val="solid"/>
                      <a:round/>
                      <a:headEnd type="none" w="med" len="med"/>
                      <a:tailEnd type="none" w="med" len="med"/>
                    </a:lnR>
                    <a:lnT w="7620" cap="flat" cmpd="sng" algn="ctr">
                      <a:solidFill>
                        <a:srgbClr val="B04613"/>
                      </a:solidFill>
                      <a:prstDash val="solid"/>
                      <a:round/>
                      <a:headEnd type="none" w="med" len="med"/>
                      <a:tailEnd type="none" w="med" len="med"/>
                    </a:lnT>
                    <a:lnB w="7620" cap="flat" cmpd="sng" algn="ctr">
                      <a:solidFill>
                        <a:srgbClr val="984913"/>
                      </a:solidFill>
                      <a:prstDash val="solid"/>
                      <a:round/>
                      <a:headEnd type="none" w="med" len="med"/>
                      <a:tailEnd type="none" w="med" len="med"/>
                    </a:lnB>
                    <a:solidFill>
                      <a:srgbClr val="FFFFFF"/>
                    </a:solidFill>
                  </a:tcPr>
                </a:tc>
                <a:tc>
                  <a:txBody>
                    <a:bodyPr/>
                    <a:lstStyle/>
                    <a:p>
                      <a:r>
                        <a:rPr lang="en-GB" sz="800" b="1">
                          <a:effectLst/>
                        </a:rPr>
                        <a:t>29</a:t>
                      </a:r>
                    </a:p>
                  </a:txBody>
                  <a:tcPr marL="12610" marR="12610" marT="5044" marB="5044" anchor="ctr">
                    <a:lnL w="7620" cap="flat" cmpd="sng" algn="ctr">
                      <a:solidFill>
                        <a:srgbClr val="084613"/>
                      </a:solidFill>
                      <a:prstDash val="solid"/>
                      <a:round/>
                      <a:headEnd type="none" w="med" len="med"/>
                      <a:tailEnd type="none" w="med" len="med"/>
                    </a:lnL>
                    <a:lnR w="7620" cap="flat" cmpd="sng" algn="ctr">
                      <a:solidFill>
                        <a:srgbClr val="084613"/>
                      </a:solidFill>
                      <a:prstDash val="solid"/>
                      <a:round/>
                      <a:headEnd type="none" w="med" len="med"/>
                      <a:tailEnd type="none" w="med" len="med"/>
                    </a:lnR>
                    <a:lnT w="7620" cap="flat" cmpd="sng" algn="ctr">
                      <a:solidFill>
                        <a:srgbClr val="084613"/>
                      </a:solidFill>
                      <a:prstDash val="solid"/>
                      <a:round/>
                      <a:headEnd type="none" w="med" len="med"/>
                      <a:tailEnd type="none" w="med" len="med"/>
                    </a:lnT>
                    <a:lnB w="7620" cap="flat" cmpd="sng" algn="ctr">
                      <a:solidFill>
                        <a:srgbClr val="504913"/>
                      </a:solidFill>
                      <a:prstDash val="solid"/>
                      <a:round/>
                      <a:headEnd type="none" w="med" len="med"/>
                      <a:tailEnd type="none" w="med" len="med"/>
                    </a:lnB>
                    <a:solidFill>
                      <a:srgbClr val="FFFFFF"/>
                    </a:solidFill>
                  </a:tcPr>
                </a:tc>
                <a:extLst>
                  <a:ext uri="{0D108BD9-81ED-4DB2-BD59-A6C34878D82A}">
                    <a16:rowId xmlns="" xmlns:a16="http://schemas.microsoft.com/office/drawing/2014/main" val="1525986900"/>
                  </a:ext>
                </a:extLst>
              </a:tr>
              <a:tr h="184106">
                <a:tc>
                  <a:txBody>
                    <a:bodyPr/>
                    <a:lstStyle/>
                    <a:p>
                      <a:r>
                        <a:rPr lang="en-GB" sz="800">
                          <a:effectLst/>
                        </a:rPr>
                        <a:t>﻿</a:t>
                      </a:r>
                    </a:p>
                  </a:txBody>
                  <a:tcPr marL="12610" marR="12610" marT="5044" marB="5044" anchor="ctr">
                    <a:lnL w="7620" cap="flat" cmpd="sng" algn="ctr">
                      <a:solidFill>
                        <a:srgbClr val="204913"/>
                      </a:solidFill>
                      <a:prstDash val="solid"/>
                      <a:round/>
                      <a:headEnd type="none" w="med" len="med"/>
                      <a:tailEnd type="none" w="med" len="med"/>
                    </a:lnL>
                    <a:lnR w="7620" cap="flat" cmpd="sng" algn="ctr">
                      <a:solidFill>
                        <a:srgbClr val="984913"/>
                      </a:solidFill>
                      <a:prstDash val="solid"/>
                      <a:round/>
                      <a:headEnd type="none" w="med" len="med"/>
                      <a:tailEnd type="none" w="med" len="med"/>
                    </a:lnR>
                    <a:lnT w="7620" cap="flat" cmpd="sng" algn="ctr">
                      <a:solidFill>
                        <a:srgbClr val="204913"/>
                      </a:solidFill>
                      <a:prstDash val="solid"/>
                      <a:round/>
                      <a:headEnd type="none" w="med" len="med"/>
                      <a:tailEnd type="none" w="med" len="med"/>
                    </a:lnT>
                    <a:lnB w="7620" cap="flat" cmpd="sng" algn="ctr">
                      <a:solidFill>
                        <a:srgbClr val="C04B13"/>
                      </a:solidFill>
                      <a:prstDash val="solid"/>
                      <a:round/>
                      <a:headEnd type="none" w="med" len="med"/>
                      <a:tailEnd type="none" w="med" len="med"/>
                    </a:lnB>
                    <a:solidFill>
                      <a:srgbClr val="FF2900"/>
                    </a:solidFill>
                  </a:tcPr>
                </a:tc>
                <a:tc>
                  <a:txBody>
                    <a:bodyPr/>
                    <a:lstStyle/>
                    <a:p>
                      <a:r>
                        <a:rPr lang="en-GB" sz="800" b="1">
                          <a:effectLst/>
                        </a:rPr>
                        <a:t>Histidine Metabolism</a:t>
                      </a:r>
                    </a:p>
                  </a:txBody>
                  <a:tcPr marL="12610" marR="12610" marT="5044" marB="5044" anchor="ctr">
                    <a:lnL w="7620" cap="flat" cmpd="sng" algn="ctr">
                      <a:solidFill>
                        <a:srgbClr val="984913"/>
                      </a:solidFill>
                      <a:prstDash val="solid"/>
                      <a:round/>
                      <a:headEnd type="none" w="med" len="med"/>
                      <a:tailEnd type="none" w="med" len="med"/>
                    </a:lnL>
                    <a:lnR w="7620" cap="flat" cmpd="sng" algn="ctr">
                      <a:solidFill>
                        <a:srgbClr val="504913"/>
                      </a:solidFill>
                      <a:prstDash val="solid"/>
                      <a:round/>
                      <a:headEnd type="none" w="med" len="med"/>
                      <a:tailEnd type="none" w="med" len="med"/>
                    </a:lnR>
                    <a:lnT w="7620" cap="flat" cmpd="sng" algn="ctr">
                      <a:solidFill>
                        <a:srgbClr val="984913"/>
                      </a:solidFill>
                      <a:prstDash val="solid"/>
                      <a:round/>
                      <a:headEnd type="none" w="med" len="med"/>
                      <a:tailEnd type="none" w="med" len="med"/>
                    </a:lnT>
                    <a:lnB w="7620" cap="flat" cmpd="sng" algn="ctr">
                      <a:solidFill>
                        <a:srgbClr val="E84A13"/>
                      </a:solidFill>
                      <a:prstDash val="solid"/>
                      <a:round/>
                      <a:headEnd type="none" w="med" len="med"/>
                      <a:tailEnd type="none" w="med" len="med"/>
                    </a:lnB>
                    <a:solidFill>
                      <a:srgbClr val="FFFFFF"/>
                    </a:solidFill>
                  </a:tcPr>
                </a:tc>
                <a:tc>
                  <a:txBody>
                    <a:bodyPr/>
                    <a:lstStyle/>
                    <a:p>
                      <a:r>
                        <a:rPr lang="en-GB" sz="800" b="1">
                          <a:effectLst/>
                        </a:rPr>
                        <a:t>43</a:t>
                      </a:r>
                    </a:p>
                  </a:txBody>
                  <a:tcPr marL="12610" marR="12610" marT="5044" marB="5044" anchor="ctr">
                    <a:lnL w="7620" cap="flat" cmpd="sng" algn="ctr">
                      <a:solidFill>
                        <a:srgbClr val="504913"/>
                      </a:solidFill>
                      <a:prstDash val="solid"/>
                      <a:round/>
                      <a:headEnd type="none" w="med" len="med"/>
                      <a:tailEnd type="none" w="med" len="med"/>
                    </a:lnL>
                    <a:lnR w="7620" cap="flat" cmpd="sng" algn="ctr">
                      <a:solidFill>
                        <a:srgbClr val="504913"/>
                      </a:solidFill>
                      <a:prstDash val="solid"/>
                      <a:round/>
                      <a:headEnd type="none" w="med" len="med"/>
                      <a:tailEnd type="none" w="med" len="med"/>
                    </a:lnR>
                    <a:lnT w="7620" cap="flat" cmpd="sng" algn="ctr">
                      <a:solidFill>
                        <a:srgbClr val="504913"/>
                      </a:solidFill>
                      <a:prstDash val="solid"/>
                      <a:round/>
                      <a:headEnd type="none" w="med" len="med"/>
                      <a:tailEnd type="none" w="med" len="med"/>
                    </a:lnT>
                    <a:lnB w="7620" cap="flat" cmpd="sng" algn="ctr">
                      <a:solidFill>
                        <a:srgbClr val="004B13"/>
                      </a:solidFill>
                      <a:prstDash val="solid"/>
                      <a:round/>
                      <a:headEnd type="none" w="med" len="med"/>
                      <a:tailEnd type="none" w="med" len="med"/>
                    </a:lnB>
                    <a:solidFill>
                      <a:srgbClr val="FFFFFF"/>
                    </a:solidFill>
                  </a:tcPr>
                </a:tc>
                <a:extLst>
                  <a:ext uri="{0D108BD9-81ED-4DB2-BD59-A6C34878D82A}">
                    <a16:rowId xmlns="" xmlns:a16="http://schemas.microsoft.com/office/drawing/2014/main" val="2344034655"/>
                  </a:ext>
                </a:extLst>
              </a:tr>
              <a:tr h="184106">
                <a:tc>
                  <a:txBody>
                    <a:bodyPr/>
                    <a:lstStyle/>
                    <a:p>
                      <a:r>
                        <a:rPr lang="en-GB" sz="800">
                          <a:effectLst/>
                        </a:rPr>
                        <a:t>﻿</a:t>
                      </a:r>
                    </a:p>
                  </a:txBody>
                  <a:tcPr marL="12610" marR="12610" marT="5044" marB="5044" anchor="ctr">
                    <a:lnL w="7620" cap="flat" cmpd="sng" algn="ctr">
                      <a:solidFill>
                        <a:srgbClr val="C04B13"/>
                      </a:solidFill>
                      <a:prstDash val="solid"/>
                      <a:round/>
                      <a:headEnd type="none" w="med" len="med"/>
                      <a:tailEnd type="none" w="med" len="med"/>
                    </a:lnL>
                    <a:lnR w="7620" cap="flat" cmpd="sng" algn="ctr">
                      <a:solidFill>
                        <a:srgbClr val="E84A13"/>
                      </a:solidFill>
                      <a:prstDash val="solid"/>
                      <a:round/>
                      <a:headEnd type="none" w="med" len="med"/>
                      <a:tailEnd type="none" w="med" len="med"/>
                    </a:lnR>
                    <a:lnT w="7620" cap="flat" cmpd="sng" algn="ctr">
                      <a:solidFill>
                        <a:srgbClr val="C04B13"/>
                      </a:solidFill>
                      <a:prstDash val="solid"/>
                      <a:round/>
                      <a:headEnd type="none" w="med" len="med"/>
                      <a:tailEnd type="none" w="med" len="med"/>
                    </a:lnT>
                    <a:lnB w="7620" cap="flat" cmpd="sng" algn="ctr">
                      <a:solidFill>
                        <a:srgbClr val="E84A13"/>
                      </a:solidFill>
                      <a:prstDash val="solid"/>
                      <a:round/>
                      <a:headEnd type="none" w="med" len="med"/>
                      <a:tailEnd type="none" w="med" len="med"/>
                    </a:lnB>
                    <a:solidFill>
                      <a:srgbClr val="FF3000"/>
                    </a:solidFill>
                  </a:tcPr>
                </a:tc>
                <a:tc>
                  <a:txBody>
                    <a:bodyPr/>
                    <a:lstStyle/>
                    <a:p>
                      <a:r>
                        <a:rPr lang="en-GB" sz="800" b="1">
                          <a:effectLst/>
                        </a:rPr>
                        <a:t>Steroid Biosynthesis</a:t>
                      </a:r>
                    </a:p>
                  </a:txBody>
                  <a:tcPr marL="12610" marR="12610" marT="5044" marB="5044" anchor="ctr">
                    <a:lnL w="7620" cap="flat" cmpd="sng" algn="ctr">
                      <a:solidFill>
                        <a:srgbClr val="E84A13"/>
                      </a:solidFill>
                      <a:prstDash val="solid"/>
                      <a:round/>
                      <a:headEnd type="none" w="med" len="med"/>
                      <a:tailEnd type="none" w="med" len="med"/>
                    </a:lnL>
                    <a:lnR w="7620" cap="flat" cmpd="sng" algn="ctr">
                      <a:solidFill>
                        <a:srgbClr val="004B13"/>
                      </a:solidFill>
                      <a:prstDash val="solid"/>
                      <a:round/>
                      <a:headEnd type="none" w="med" len="med"/>
                      <a:tailEnd type="none" w="med" len="med"/>
                    </a:lnR>
                    <a:lnT w="7620" cap="flat" cmpd="sng" algn="ctr">
                      <a:solidFill>
                        <a:srgbClr val="E84A13"/>
                      </a:solidFill>
                      <a:prstDash val="solid"/>
                      <a:round/>
                      <a:headEnd type="none" w="med" len="med"/>
                      <a:tailEnd type="none" w="med" len="med"/>
                    </a:lnT>
                    <a:lnB w="7620" cap="flat" cmpd="sng" algn="ctr">
                      <a:solidFill>
                        <a:srgbClr val="504C13"/>
                      </a:solidFill>
                      <a:prstDash val="solid"/>
                      <a:round/>
                      <a:headEnd type="none" w="med" len="med"/>
                      <a:tailEnd type="none" w="med" len="med"/>
                    </a:lnB>
                    <a:solidFill>
                      <a:srgbClr val="FFFFFF"/>
                    </a:solidFill>
                  </a:tcPr>
                </a:tc>
                <a:tc>
                  <a:txBody>
                    <a:bodyPr/>
                    <a:lstStyle/>
                    <a:p>
                      <a:r>
                        <a:rPr lang="en-GB" sz="800" b="1">
                          <a:effectLst/>
                        </a:rPr>
                        <a:t>48</a:t>
                      </a:r>
                    </a:p>
                  </a:txBody>
                  <a:tcPr marL="12610" marR="12610" marT="5044" marB="5044" anchor="ctr">
                    <a:lnL w="7620" cap="flat" cmpd="sng" algn="ctr">
                      <a:solidFill>
                        <a:srgbClr val="004B13"/>
                      </a:solidFill>
                      <a:prstDash val="solid"/>
                      <a:round/>
                      <a:headEnd type="none" w="med" len="med"/>
                      <a:tailEnd type="none" w="med" len="med"/>
                    </a:lnL>
                    <a:lnR w="7620" cap="flat" cmpd="sng" algn="ctr">
                      <a:solidFill>
                        <a:srgbClr val="A04A13"/>
                      </a:solidFill>
                      <a:prstDash val="solid"/>
                      <a:round/>
                      <a:headEnd type="none" w="med" len="med"/>
                      <a:tailEnd type="none" w="med" len="med"/>
                    </a:lnR>
                    <a:lnT w="7620" cap="flat" cmpd="sng" algn="ctr">
                      <a:solidFill>
                        <a:srgbClr val="004B13"/>
                      </a:solidFill>
                      <a:prstDash val="solid"/>
                      <a:round/>
                      <a:headEnd type="none" w="med" len="med"/>
                      <a:tailEnd type="none" w="med" len="med"/>
                    </a:lnT>
                    <a:lnB w="7620" cap="flat" cmpd="sng" algn="ctr">
                      <a:solidFill>
                        <a:srgbClr val="004B13"/>
                      </a:solidFill>
                      <a:prstDash val="solid"/>
                      <a:round/>
                      <a:headEnd type="none" w="med" len="med"/>
                      <a:tailEnd type="none" w="med" len="med"/>
                    </a:lnB>
                    <a:solidFill>
                      <a:srgbClr val="FFFFFF"/>
                    </a:solidFill>
                  </a:tcPr>
                </a:tc>
                <a:extLst>
                  <a:ext uri="{0D108BD9-81ED-4DB2-BD59-A6C34878D82A}">
                    <a16:rowId xmlns="" xmlns:a16="http://schemas.microsoft.com/office/drawing/2014/main" val="3218290008"/>
                  </a:ext>
                </a:extLst>
              </a:tr>
              <a:tr h="184106">
                <a:tc>
                  <a:txBody>
                    <a:bodyPr/>
                    <a:lstStyle/>
                    <a:p>
                      <a:r>
                        <a:rPr lang="en-GB" sz="800">
                          <a:effectLst/>
                        </a:rPr>
                        <a:t>﻿</a:t>
                      </a:r>
                    </a:p>
                  </a:txBody>
                  <a:tcPr marL="12610" marR="12610" marT="5044" marB="5044" anchor="ctr">
                    <a:lnL w="7620" cap="flat" cmpd="sng" algn="ctr">
                      <a:solidFill>
                        <a:srgbClr val="E84A13"/>
                      </a:solidFill>
                      <a:prstDash val="solid"/>
                      <a:round/>
                      <a:headEnd type="none" w="med" len="med"/>
                      <a:tailEnd type="none" w="med" len="med"/>
                    </a:lnL>
                    <a:lnR w="7620" cap="flat" cmpd="sng" algn="ctr">
                      <a:solidFill>
                        <a:srgbClr val="504C13"/>
                      </a:solidFill>
                      <a:prstDash val="solid"/>
                      <a:round/>
                      <a:headEnd type="none" w="med" len="med"/>
                      <a:tailEnd type="none" w="med" len="med"/>
                    </a:lnR>
                    <a:lnT w="7620" cap="flat" cmpd="sng" algn="ctr">
                      <a:solidFill>
                        <a:srgbClr val="E84A13"/>
                      </a:solidFill>
                      <a:prstDash val="solid"/>
                      <a:round/>
                      <a:headEnd type="none" w="med" len="med"/>
                      <a:tailEnd type="none" w="med" len="med"/>
                    </a:lnT>
                    <a:lnB w="7620" cap="flat" cmpd="sng" algn="ctr">
                      <a:solidFill>
                        <a:srgbClr val="B05813"/>
                      </a:solidFill>
                      <a:prstDash val="solid"/>
                      <a:round/>
                      <a:headEnd type="none" w="med" len="med"/>
                      <a:tailEnd type="none" w="med" len="med"/>
                    </a:lnB>
                    <a:solidFill>
                      <a:srgbClr val="FF3700"/>
                    </a:solidFill>
                  </a:tcPr>
                </a:tc>
                <a:tc>
                  <a:txBody>
                    <a:bodyPr/>
                    <a:lstStyle/>
                    <a:p>
                      <a:r>
                        <a:rPr lang="en-GB" sz="800" b="1">
                          <a:effectLst/>
                        </a:rPr>
                        <a:t>Pyruvate Metabolism</a:t>
                      </a:r>
                    </a:p>
                  </a:txBody>
                  <a:tcPr marL="12610" marR="12610" marT="5044" marB="5044" anchor="ctr">
                    <a:lnL w="7620" cap="flat" cmpd="sng" algn="ctr">
                      <a:solidFill>
                        <a:srgbClr val="504C13"/>
                      </a:solidFill>
                      <a:prstDash val="solid"/>
                      <a:round/>
                      <a:headEnd type="none" w="med" len="med"/>
                      <a:tailEnd type="none" w="med" len="med"/>
                    </a:lnL>
                    <a:lnR w="7620" cap="flat" cmpd="sng" algn="ctr">
                      <a:solidFill>
                        <a:srgbClr val="004B13"/>
                      </a:solidFill>
                      <a:prstDash val="solid"/>
                      <a:round/>
                      <a:headEnd type="none" w="med" len="med"/>
                      <a:tailEnd type="none" w="med" len="med"/>
                    </a:lnR>
                    <a:lnT w="7620" cap="flat" cmpd="sng" algn="ctr">
                      <a:solidFill>
                        <a:srgbClr val="504C13"/>
                      </a:solidFill>
                      <a:prstDash val="solid"/>
                      <a:round/>
                      <a:headEnd type="none" w="med" len="med"/>
                      <a:tailEnd type="none" w="med" len="med"/>
                    </a:lnT>
                    <a:lnB w="7620" cap="flat" cmpd="sng" algn="ctr">
                      <a:solidFill>
                        <a:srgbClr val="E85613"/>
                      </a:solidFill>
                      <a:prstDash val="solid"/>
                      <a:round/>
                      <a:headEnd type="none" w="med" len="med"/>
                      <a:tailEnd type="none" w="med" len="med"/>
                    </a:lnB>
                    <a:solidFill>
                      <a:srgbClr val="FFFFFF"/>
                    </a:solidFill>
                  </a:tcPr>
                </a:tc>
                <a:tc>
                  <a:txBody>
                    <a:bodyPr/>
                    <a:lstStyle/>
                    <a:p>
                      <a:r>
                        <a:rPr lang="en-GB" sz="800" b="1">
                          <a:effectLst/>
                        </a:rPr>
                        <a:t>48</a:t>
                      </a:r>
                    </a:p>
                  </a:txBody>
                  <a:tcPr marL="12610" marR="12610" marT="5044" marB="5044" anchor="ctr">
                    <a:lnL w="7620" cap="flat" cmpd="sng" algn="ctr">
                      <a:solidFill>
                        <a:srgbClr val="004B13"/>
                      </a:solidFill>
                      <a:prstDash val="solid"/>
                      <a:round/>
                      <a:headEnd type="none" w="med" len="med"/>
                      <a:tailEnd type="none" w="med" len="med"/>
                    </a:lnL>
                    <a:lnR w="7620" cap="flat" cmpd="sng" algn="ctr">
                      <a:solidFill>
                        <a:srgbClr val="004B13"/>
                      </a:solidFill>
                      <a:prstDash val="solid"/>
                      <a:round/>
                      <a:headEnd type="none" w="med" len="med"/>
                      <a:tailEnd type="none" w="med" len="med"/>
                    </a:lnR>
                    <a:lnT w="7620" cap="flat" cmpd="sng" algn="ctr">
                      <a:solidFill>
                        <a:srgbClr val="004B13"/>
                      </a:solidFill>
                      <a:prstDash val="solid"/>
                      <a:round/>
                      <a:headEnd type="none" w="med" len="med"/>
                      <a:tailEnd type="none" w="med" len="med"/>
                    </a:lnT>
                    <a:lnB w="7620" cap="flat" cmpd="sng" algn="ctr">
                      <a:solidFill>
                        <a:srgbClr val="905713"/>
                      </a:solidFill>
                      <a:prstDash val="solid"/>
                      <a:round/>
                      <a:headEnd type="none" w="med" len="med"/>
                      <a:tailEnd type="none" w="med" len="med"/>
                    </a:lnB>
                    <a:solidFill>
                      <a:srgbClr val="FFFFFF"/>
                    </a:solidFill>
                  </a:tcPr>
                </a:tc>
                <a:extLst>
                  <a:ext uri="{0D108BD9-81ED-4DB2-BD59-A6C34878D82A}">
                    <a16:rowId xmlns="" xmlns:a16="http://schemas.microsoft.com/office/drawing/2014/main" val="3496600071"/>
                  </a:ext>
                </a:extLst>
              </a:tr>
              <a:tr h="314918">
                <a:tc>
                  <a:txBody>
                    <a:bodyPr/>
                    <a:lstStyle/>
                    <a:p>
                      <a:r>
                        <a:rPr lang="en-GB" sz="800">
                          <a:effectLst/>
                        </a:rPr>
                        <a:t>﻿</a:t>
                      </a:r>
                    </a:p>
                  </a:txBody>
                  <a:tcPr marL="12610" marR="12610" marT="5044" marB="5044" anchor="ctr">
                    <a:lnL w="7620" cap="flat" cmpd="sng" algn="ctr">
                      <a:solidFill>
                        <a:srgbClr val="B05813"/>
                      </a:solidFill>
                      <a:prstDash val="solid"/>
                      <a:round/>
                      <a:headEnd type="none" w="med" len="med"/>
                      <a:tailEnd type="none" w="med" len="med"/>
                    </a:lnL>
                    <a:lnR w="7620" cap="flat" cmpd="sng" algn="ctr">
                      <a:solidFill>
                        <a:srgbClr val="E85613"/>
                      </a:solidFill>
                      <a:prstDash val="solid"/>
                      <a:round/>
                      <a:headEnd type="none" w="med" len="med"/>
                      <a:tailEnd type="none" w="med" len="med"/>
                    </a:lnR>
                    <a:lnT w="7620" cap="flat" cmpd="sng" algn="ctr">
                      <a:solidFill>
                        <a:srgbClr val="B05813"/>
                      </a:solidFill>
                      <a:prstDash val="solid"/>
                      <a:round/>
                      <a:headEnd type="none" w="med" len="med"/>
                      <a:tailEnd type="none" w="med" len="med"/>
                    </a:lnT>
                    <a:lnB w="7620" cap="flat" cmpd="sng" algn="ctr">
                      <a:solidFill>
                        <a:srgbClr val="605A13"/>
                      </a:solidFill>
                      <a:prstDash val="solid"/>
                      <a:round/>
                      <a:headEnd type="none" w="med" len="med"/>
                      <a:tailEnd type="none" w="med" len="med"/>
                    </a:lnB>
                    <a:solidFill>
                      <a:srgbClr val="FF3E00"/>
                    </a:solidFill>
                  </a:tcPr>
                </a:tc>
                <a:tc>
                  <a:txBody>
                    <a:bodyPr/>
                    <a:lstStyle/>
                    <a:p>
                      <a:r>
                        <a:rPr lang="en-GB" sz="800" b="1">
                          <a:effectLst/>
                        </a:rPr>
                        <a:t>Phenylalanine and Tyrosine Metabolism</a:t>
                      </a:r>
                    </a:p>
                  </a:txBody>
                  <a:tcPr marL="12610" marR="12610" marT="5044" marB="5044" anchor="ctr">
                    <a:lnL w="7620" cap="flat" cmpd="sng" algn="ctr">
                      <a:solidFill>
                        <a:srgbClr val="E85613"/>
                      </a:solidFill>
                      <a:prstDash val="solid"/>
                      <a:round/>
                      <a:headEnd type="none" w="med" len="med"/>
                      <a:tailEnd type="none" w="med" len="med"/>
                    </a:lnL>
                    <a:lnR w="7620" cap="flat" cmpd="sng" algn="ctr">
                      <a:solidFill>
                        <a:srgbClr val="905713"/>
                      </a:solidFill>
                      <a:prstDash val="solid"/>
                      <a:round/>
                      <a:headEnd type="none" w="med" len="med"/>
                      <a:tailEnd type="none" w="med" len="med"/>
                    </a:lnR>
                    <a:lnT w="7620" cap="flat" cmpd="sng" algn="ctr">
                      <a:solidFill>
                        <a:srgbClr val="E85613"/>
                      </a:solidFill>
                      <a:prstDash val="solid"/>
                      <a:round/>
                      <a:headEnd type="none" w="med" len="med"/>
                      <a:tailEnd type="none" w="med" len="med"/>
                    </a:lnT>
                    <a:lnB w="7620" cap="flat" cmpd="sng" algn="ctr">
                      <a:solidFill>
                        <a:srgbClr val="605A13"/>
                      </a:solidFill>
                      <a:prstDash val="solid"/>
                      <a:round/>
                      <a:headEnd type="none" w="med" len="med"/>
                      <a:tailEnd type="none" w="med" len="med"/>
                    </a:lnB>
                    <a:solidFill>
                      <a:srgbClr val="FFFFFF"/>
                    </a:solidFill>
                  </a:tcPr>
                </a:tc>
                <a:tc>
                  <a:txBody>
                    <a:bodyPr/>
                    <a:lstStyle/>
                    <a:p>
                      <a:r>
                        <a:rPr lang="en-GB" sz="800" b="1">
                          <a:effectLst/>
                        </a:rPr>
                        <a:t>28</a:t>
                      </a:r>
                    </a:p>
                  </a:txBody>
                  <a:tcPr marL="12610" marR="12610" marT="5044" marB="5044" anchor="ctr">
                    <a:lnL w="7620" cap="flat" cmpd="sng" algn="ctr">
                      <a:solidFill>
                        <a:srgbClr val="905713"/>
                      </a:solidFill>
                      <a:prstDash val="solid"/>
                      <a:round/>
                      <a:headEnd type="none" w="med" len="med"/>
                      <a:tailEnd type="none" w="med" len="med"/>
                    </a:lnL>
                    <a:lnR w="7620" cap="flat" cmpd="sng" algn="ctr">
                      <a:solidFill>
                        <a:srgbClr val="B85613"/>
                      </a:solidFill>
                      <a:prstDash val="solid"/>
                      <a:round/>
                      <a:headEnd type="none" w="med" len="med"/>
                      <a:tailEnd type="none" w="med" len="med"/>
                    </a:lnR>
                    <a:lnT w="7620" cap="flat" cmpd="sng" algn="ctr">
                      <a:solidFill>
                        <a:srgbClr val="905713"/>
                      </a:solidFill>
                      <a:prstDash val="solid"/>
                      <a:round/>
                      <a:headEnd type="none" w="med" len="med"/>
                      <a:tailEnd type="none" w="med" len="med"/>
                    </a:lnT>
                    <a:lnB w="7620" cap="flat" cmpd="sng" algn="ctr">
                      <a:solidFill>
                        <a:srgbClr val="E05B13"/>
                      </a:solidFill>
                      <a:prstDash val="solid"/>
                      <a:round/>
                      <a:headEnd type="none" w="med" len="med"/>
                      <a:tailEnd type="none" w="med" len="med"/>
                    </a:lnB>
                    <a:solidFill>
                      <a:srgbClr val="FFFFFF"/>
                    </a:solidFill>
                  </a:tcPr>
                </a:tc>
                <a:extLst>
                  <a:ext uri="{0D108BD9-81ED-4DB2-BD59-A6C34878D82A}">
                    <a16:rowId xmlns="" xmlns:a16="http://schemas.microsoft.com/office/drawing/2014/main" val="767567991"/>
                  </a:ext>
                </a:extLst>
              </a:tr>
              <a:tr h="184106">
                <a:tc>
                  <a:txBody>
                    <a:bodyPr/>
                    <a:lstStyle/>
                    <a:p>
                      <a:r>
                        <a:rPr lang="en-GB" sz="800">
                          <a:effectLst/>
                        </a:rPr>
                        <a:t>﻿</a:t>
                      </a:r>
                    </a:p>
                  </a:txBody>
                  <a:tcPr marL="12610" marR="12610" marT="5044" marB="5044" anchor="ctr">
                    <a:lnL w="7620" cap="flat" cmpd="sng" algn="ctr">
                      <a:solidFill>
                        <a:srgbClr val="605A13"/>
                      </a:solidFill>
                      <a:prstDash val="solid"/>
                      <a:round/>
                      <a:headEnd type="none" w="med" len="med"/>
                      <a:tailEnd type="none" w="med" len="med"/>
                    </a:lnL>
                    <a:lnR w="7620" cap="flat" cmpd="sng" algn="ctr">
                      <a:solidFill>
                        <a:srgbClr val="605A13"/>
                      </a:solidFill>
                      <a:prstDash val="solid"/>
                      <a:round/>
                      <a:headEnd type="none" w="med" len="med"/>
                      <a:tailEnd type="none" w="med" len="med"/>
                    </a:lnR>
                    <a:lnT w="7620" cap="flat" cmpd="sng" algn="ctr">
                      <a:solidFill>
                        <a:srgbClr val="605A13"/>
                      </a:solidFill>
                      <a:prstDash val="solid"/>
                      <a:round/>
                      <a:headEnd type="none" w="med" len="med"/>
                      <a:tailEnd type="none" w="med" len="med"/>
                    </a:lnT>
                    <a:lnB w="7620" cap="flat" cmpd="sng" algn="ctr">
                      <a:solidFill>
                        <a:srgbClr val="885C13"/>
                      </a:solidFill>
                      <a:prstDash val="solid"/>
                      <a:round/>
                      <a:headEnd type="none" w="med" len="med"/>
                      <a:tailEnd type="none" w="med" len="med"/>
                    </a:lnB>
                    <a:solidFill>
                      <a:srgbClr val="FF4500"/>
                    </a:solidFill>
                  </a:tcPr>
                </a:tc>
                <a:tc>
                  <a:txBody>
                    <a:bodyPr/>
                    <a:lstStyle/>
                    <a:p>
                      <a:r>
                        <a:rPr lang="en-GB" sz="800" b="1">
                          <a:effectLst/>
                        </a:rPr>
                        <a:t>Pyrimidine Metabolism</a:t>
                      </a:r>
                    </a:p>
                  </a:txBody>
                  <a:tcPr marL="12610" marR="12610" marT="5044" marB="5044" anchor="ctr">
                    <a:lnL w="7620" cap="flat" cmpd="sng" algn="ctr">
                      <a:solidFill>
                        <a:srgbClr val="605A13"/>
                      </a:solidFill>
                      <a:prstDash val="solid"/>
                      <a:round/>
                      <a:headEnd type="none" w="med" len="med"/>
                      <a:tailEnd type="none" w="med" len="med"/>
                    </a:lnL>
                    <a:lnR w="7620" cap="flat" cmpd="sng" algn="ctr">
                      <a:solidFill>
                        <a:srgbClr val="E05B13"/>
                      </a:solidFill>
                      <a:prstDash val="solid"/>
                      <a:round/>
                      <a:headEnd type="none" w="med" len="med"/>
                      <a:tailEnd type="none" w="med" len="med"/>
                    </a:lnR>
                    <a:lnT w="7620" cap="flat" cmpd="sng" algn="ctr">
                      <a:solidFill>
                        <a:srgbClr val="605A13"/>
                      </a:solidFill>
                      <a:prstDash val="solid"/>
                      <a:round/>
                      <a:headEnd type="none" w="med" len="med"/>
                      <a:tailEnd type="none" w="med" len="med"/>
                    </a:lnT>
                    <a:lnB w="7620" cap="flat" cmpd="sng" algn="ctr">
                      <a:solidFill>
                        <a:srgbClr val="485D13"/>
                      </a:solidFill>
                      <a:prstDash val="solid"/>
                      <a:round/>
                      <a:headEnd type="none" w="med" len="med"/>
                      <a:tailEnd type="none" w="med" len="med"/>
                    </a:lnB>
                    <a:solidFill>
                      <a:srgbClr val="FFFFFF"/>
                    </a:solidFill>
                  </a:tcPr>
                </a:tc>
                <a:tc>
                  <a:txBody>
                    <a:bodyPr/>
                    <a:lstStyle/>
                    <a:p>
                      <a:r>
                        <a:rPr lang="en-GB" sz="800" b="1">
                          <a:effectLst/>
                        </a:rPr>
                        <a:t>59</a:t>
                      </a:r>
                    </a:p>
                  </a:txBody>
                  <a:tcPr marL="12610" marR="12610" marT="5044" marB="5044" anchor="ctr">
                    <a:lnL w="7620" cap="flat" cmpd="sng" algn="ctr">
                      <a:solidFill>
                        <a:srgbClr val="E05B13"/>
                      </a:solidFill>
                      <a:prstDash val="solid"/>
                      <a:round/>
                      <a:headEnd type="none" w="med" len="med"/>
                      <a:tailEnd type="none" w="med" len="med"/>
                    </a:lnL>
                    <a:lnR w="7620" cap="flat" cmpd="sng" algn="ctr">
                      <a:solidFill>
                        <a:srgbClr val="E05B13"/>
                      </a:solidFill>
                      <a:prstDash val="solid"/>
                      <a:round/>
                      <a:headEnd type="none" w="med" len="med"/>
                      <a:tailEnd type="none" w="med" len="med"/>
                    </a:lnR>
                    <a:lnT w="7620" cap="flat" cmpd="sng" algn="ctr">
                      <a:solidFill>
                        <a:srgbClr val="E05B13"/>
                      </a:solidFill>
                      <a:prstDash val="solid"/>
                      <a:round/>
                      <a:headEnd type="none" w="med" len="med"/>
                      <a:tailEnd type="none" w="med" len="med"/>
                    </a:lnT>
                    <a:lnB w="7620" cap="flat" cmpd="sng" algn="ctr">
                      <a:solidFill>
                        <a:srgbClr val="785D13"/>
                      </a:solidFill>
                      <a:prstDash val="solid"/>
                      <a:round/>
                      <a:headEnd type="none" w="med" len="med"/>
                      <a:tailEnd type="none" w="med" len="med"/>
                    </a:lnB>
                    <a:solidFill>
                      <a:srgbClr val="FFFFFF"/>
                    </a:solidFill>
                  </a:tcPr>
                </a:tc>
                <a:extLst>
                  <a:ext uri="{0D108BD9-81ED-4DB2-BD59-A6C34878D82A}">
                    <a16:rowId xmlns="" xmlns:a16="http://schemas.microsoft.com/office/drawing/2014/main" val="2873114225"/>
                  </a:ext>
                </a:extLst>
              </a:tr>
              <a:tr h="184106">
                <a:tc>
                  <a:txBody>
                    <a:bodyPr/>
                    <a:lstStyle/>
                    <a:p>
                      <a:r>
                        <a:rPr lang="en-GB" sz="800">
                          <a:effectLst/>
                        </a:rPr>
                        <a:t>﻿</a:t>
                      </a:r>
                    </a:p>
                  </a:txBody>
                  <a:tcPr marL="12610" marR="12610" marT="5044" marB="5044" anchor="ctr">
                    <a:lnL w="7620" cap="flat" cmpd="sng" algn="ctr">
                      <a:solidFill>
                        <a:srgbClr val="885C13"/>
                      </a:solidFill>
                      <a:prstDash val="solid"/>
                      <a:round/>
                      <a:headEnd type="none" w="med" len="med"/>
                      <a:tailEnd type="none" w="med" len="med"/>
                    </a:lnL>
                    <a:lnR w="7620" cap="flat" cmpd="sng" algn="ctr">
                      <a:solidFill>
                        <a:srgbClr val="485D13"/>
                      </a:solidFill>
                      <a:prstDash val="solid"/>
                      <a:round/>
                      <a:headEnd type="none" w="med" len="med"/>
                      <a:tailEnd type="none" w="med" len="med"/>
                    </a:lnR>
                    <a:lnT w="7620" cap="flat" cmpd="sng" algn="ctr">
                      <a:solidFill>
                        <a:srgbClr val="885C13"/>
                      </a:solidFill>
                      <a:prstDash val="solid"/>
                      <a:round/>
                      <a:headEnd type="none" w="med" len="med"/>
                      <a:tailEnd type="none" w="med" len="med"/>
                    </a:lnT>
                    <a:lnB w="7620" cap="flat" cmpd="sng" algn="ctr">
                      <a:solidFill>
                        <a:srgbClr val="506113"/>
                      </a:solidFill>
                      <a:prstDash val="solid"/>
                      <a:round/>
                      <a:headEnd type="none" w="med" len="med"/>
                      <a:tailEnd type="none" w="med" len="med"/>
                    </a:lnB>
                    <a:solidFill>
                      <a:srgbClr val="FF4C00"/>
                    </a:solidFill>
                  </a:tcPr>
                </a:tc>
                <a:tc>
                  <a:txBody>
                    <a:bodyPr/>
                    <a:lstStyle/>
                    <a:p>
                      <a:r>
                        <a:rPr lang="en-GB" sz="800" b="1">
                          <a:effectLst/>
                        </a:rPr>
                        <a:t>Tyrosine Metabolism</a:t>
                      </a:r>
                    </a:p>
                  </a:txBody>
                  <a:tcPr marL="12610" marR="12610" marT="5044" marB="5044" anchor="ctr">
                    <a:lnL w="7620" cap="flat" cmpd="sng" algn="ctr">
                      <a:solidFill>
                        <a:srgbClr val="485D13"/>
                      </a:solidFill>
                      <a:prstDash val="solid"/>
                      <a:round/>
                      <a:headEnd type="none" w="med" len="med"/>
                      <a:tailEnd type="none" w="med" len="med"/>
                    </a:lnL>
                    <a:lnR w="7620" cap="flat" cmpd="sng" algn="ctr">
                      <a:solidFill>
                        <a:srgbClr val="785D13"/>
                      </a:solidFill>
                      <a:prstDash val="solid"/>
                      <a:round/>
                      <a:headEnd type="none" w="med" len="med"/>
                      <a:tailEnd type="none" w="med" len="med"/>
                    </a:lnR>
                    <a:lnT w="7620" cap="flat" cmpd="sng" algn="ctr">
                      <a:solidFill>
                        <a:srgbClr val="485D13"/>
                      </a:solidFill>
                      <a:prstDash val="solid"/>
                      <a:round/>
                      <a:headEnd type="none" w="med" len="med"/>
                      <a:tailEnd type="none" w="med" len="med"/>
                    </a:lnT>
                    <a:lnB w="7620" cap="flat" cmpd="sng" algn="ctr">
                      <a:solidFill>
                        <a:srgbClr val="705F13"/>
                      </a:solidFill>
                      <a:prstDash val="solid"/>
                      <a:round/>
                      <a:headEnd type="none" w="med" len="med"/>
                      <a:tailEnd type="none" w="med" len="med"/>
                    </a:lnB>
                    <a:solidFill>
                      <a:srgbClr val="FFFFFF"/>
                    </a:solidFill>
                  </a:tcPr>
                </a:tc>
                <a:tc>
                  <a:txBody>
                    <a:bodyPr/>
                    <a:lstStyle/>
                    <a:p>
                      <a:r>
                        <a:rPr lang="en-GB" sz="800" b="1">
                          <a:effectLst/>
                        </a:rPr>
                        <a:t>72</a:t>
                      </a:r>
                    </a:p>
                  </a:txBody>
                  <a:tcPr marL="12610" marR="12610" marT="5044" marB="5044" anchor="ctr">
                    <a:lnL w="7620" cap="flat" cmpd="sng" algn="ctr">
                      <a:solidFill>
                        <a:srgbClr val="785D13"/>
                      </a:solidFill>
                      <a:prstDash val="solid"/>
                      <a:round/>
                      <a:headEnd type="none" w="med" len="med"/>
                      <a:tailEnd type="none" w="med" len="med"/>
                    </a:lnL>
                    <a:lnR w="7620" cap="flat" cmpd="sng" algn="ctr">
                      <a:solidFill>
                        <a:srgbClr val="B85C13"/>
                      </a:solidFill>
                      <a:prstDash val="solid"/>
                      <a:round/>
                      <a:headEnd type="none" w="med" len="med"/>
                      <a:tailEnd type="none" w="med" len="med"/>
                    </a:lnR>
                    <a:lnT w="7620" cap="flat" cmpd="sng" algn="ctr">
                      <a:solidFill>
                        <a:srgbClr val="785D13"/>
                      </a:solidFill>
                      <a:prstDash val="solid"/>
                      <a:round/>
                      <a:headEnd type="none" w="med" len="med"/>
                      <a:tailEnd type="none" w="med" len="med"/>
                    </a:lnT>
                    <a:lnB w="7620" cap="flat" cmpd="sng" algn="ctr">
                      <a:solidFill>
                        <a:srgbClr val="705F13"/>
                      </a:solidFill>
                      <a:prstDash val="solid"/>
                      <a:round/>
                      <a:headEnd type="none" w="med" len="med"/>
                      <a:tailEnd type="none" w="med" len="med"/>
                    </a:lnB>
                    <a:solidFill>
                      <a:srgbClr val="FFFFFF"/>
                    </a:solidFill>
                  </a:tcPr>
                </a:tc>
                <a:extLst>
                  <a:ext uri="{0D108BD9-81ED-4DB2-BD59-A6C34878D82A}">
                    <a16:rowId xmlns="" xmlns:a16="http://schemas.microsoft.com/office/drawing/2014/main" val="1676832206"/>
                  </a:ext>
                </a:extLst>
              </a:tr>
              <a:tr h="184106">
                <a:tc>
                  <a:txBody>
                    <a:bodyPr/>
                    <a:lstStyle/>
                    <a:p>
                      <a:r>
                        <a:rPr lang="en-GB" sz="800">
                          <a:effectLst/>
                        </a:rPr>
                        <a:t>﻿</a:t>
                      </a:r>
                    </a:p>
                  </a:txBody>
                  <a:tcPr marL="12610" marR="12610" marT="5044" marB="5044" anchor="ctr">
                    <a:lnL w="7620" cap="flat" cmpd="sng" algn="ctr">
                      <a:solidFill>
                        <a:srgbClr val="506113"/>
                      </a:solidFill>
                      <a:prstDash val="solid"/>
                      <a:round/>
                      <a:headEnd type="none" w="med" len="med"/>
                      <a:tailEnd type="none" w="med" len="med"/>
                    </a:lnL>
                    <a:lnR w="7620" cap="flat" cmpd="sng" algn="ctr">
                      <a:solidFill>
                        <a:srgbClr val="705F13"/>
                      </a:solidFill>
                      <a:prstDash val="solid"/>
                      <a:round/>
                      <a:headEnd type="none" w="med" len="med"/>
                      <a:tailEnd type="none" w="med" len="med"/>
                    </a:lnR>
                    <a:lnT w="7620" cap="flat" cmpd="sng" algn="ctr">
                      <a:solidFill>
                        <a:srgbClr val="506113"/>
                      </a:solidFill>
                      <a:prstDash val="solid"/>
                      <a:round/>
                      <a:headEnd type="none" w="med" len="med"/>
                      <a:tailEnd type="none" w="med" len="med"/>
                    </a:lnT>
                    <a:lnB w="7620" cap="flat" cmpd="sng" algn="ctr">
                      <a:solidFill>
                        <a:srgbClr val="106213"/>
                      </a:solidFill>
                      <a:prstDash val="solid"/>
                      <a:round/>
                      <a:headEnd type="none" w="med" len="med"/>
                      <a:tailEnd type="none" w="med" len="med"/>
                    </a:lnB>
                    <a:solidFill>
                      <a:srgbClr val="FF5300"/>
                    </a:solidFill>
                  </a:tcPr>
                </a:tc>
                <a:tc>
                  <a:txBody>
                    <a:bodyPr/>
                    <a:lstStyle/>
                    <a:p>
                      <a:r>
                        <a:rPr lang="en-GB" sz="800" b="1">
                          <a:effectLst/>
                        </a:rPr>
                        <a:t>Glutamate Metabolism</a:t>
                      </a:r>
                    </a:p>
                  </a:txBody>
                  <a:tcPr marL="12610" marR="12610" marT="5044" marB="5044" anchor="ctr">
                    <a:lnL w="7620" cap="flat" cmpd="sng" algn="ctr">
                      <a:solidFill>
                        <a:srgbClr val="705F13"/>
                      </a:solidFill>
                      <a:prstDash val="solid"/>
                      <a:round/>
                      <a:headEnd type="none" w="med" len="med"/>
                      <a:tailEnd type="none" w="med" len="med"/>
                    </a:lnL>
                    <a:lnR w="7620" cap="flat" cmpd="sng" algn="ctr">
                      <a:solidFill>
                        <a:srgbClr val="705F13"/>
                      </a:solidFill>
                      <a:prstDash val="solid"/>
                      <a:round/>
                      <a:headEnd type="none" w="med" len="med"/>
                      <a:tailEnd type="none" w="med" len="med"/>
                    </a:lnR>
                    <a:lnT w="7620" cap="flat" cmpd="sng" algn="ctr">
                      <a:solidFill>
                        <a:srgbClr val="705F13"/>
                      </a:solidFill>
                      <a:prstDash val="solid"/>
                      <a:round/>
                      <a:headEnd type="none" w="med" len="med"/>
                      <a:tailEnd type="none" w="med" len="med"/>
                    </a:lnT>
                    <a:lnB w="7620" cap="flat" cmpd="sng" algn="ctr">
                      <a:solidFill>
                        <a:srgbClr val="A86313"/>
                      </a:solidFill>
                      <a:prstDash val="solid"/>
                      <a:round/>
                      <a:headEnd type="none" w="med" len="med"/>
                      <a:tailEnd type="none" w="med" len="med"/>
                    </a:lnB>
                    <a:solidFill>
                      <a:srgbClr val="FFFFFF"/>
                    </a:solidFill>
                  </a:tcPr>
                </a:tc>
                <a:tc>
                  <a:txBody>
                    <a:bodyPr/>
                    <a:lstStyle/>
                    <a:p>
                      <a:r>
                        <a:rPr lang="en-GB" sz="800" b="1">
                          <a:effectLst/>
                        </a:rPr>
                        <a:t>49</a:t>
                      </a:r>
                    </a:p>
                  </a:txBody>
                  <a:tcPr marL="12610" marR="12610" marT="5044" marB="5044" anchor="ctr">
                    <a:lnL w="7620" cap="flat" cmpd="sng" algn="ctr">
                      <a:solidFill>
                        <a:srgbClr val="705F13"/>
                      </a:solidFill>
                      <a:prstDash val="solid"/>
                      <a:round/>
                      <a:headEnd type="none" w="med" len="med"/>
                      <a:tailEnd type="none" w="med" len="med"/>
                    </a:lnL>
                    <a:lnR w="7620" cap="flat" cmpd="sng" algn="ctr">
                      <a:solidFill>
                        <a:srgbClr val="686113"/>
                      </a:solidFill>
                      <a:prstDash val="solid"/>
                      <a:round/>
                      <a:headEnd type="none" w="med" len="med"/>
                      <a:tailEnd type="none" w="med" len="med"/>
                    </a:lnR>
                    <a:lnT w="7620" cap="flat" cmpd="sng" algn="ctr">
                      <a:solidFill>
                        <a:srgbClr val="705F13"/>
                      </a:solidFill>
                      <a:prstDash val="solid"/>
                      <a:round/>
                      <a:headEnd type="none" w="med" len="med"/>
                      <a:tailEnd type="none" w="med" len="med"/>
                    </a:lnT>
                    <a:lnB w="7620" cap="flat" cmpd="sng" algn="ctr">
                      <a:solidFill>
                        <a:srgbClr val="486313"/>
                      </a:solidFill>
                      <a:prstDash val="solid"/>
                      <a:round/>
                      <a:headEnd type="none" w="med" len="med"/>
                      <a:tailEnd type="none" w="med" len="med"/>
                    </a:lnB>
                    <a:solidFill>
                      <a:srgbClr val="FFFFFF"/>
                    </a:solidFill>
                  </a:tcPr>
                </a:tc>
                <a:extLst>
                  <a:ext uri="{0D108BD9-81ED-4DB2-BD59-A6C34878D82A}">
                    <a16:rowId xmlns="" xmlns:a16="http://schemas.microsoft.com/office/drawing/2014/main" val="1505379644"/>
                  </a:ext>
                </a:extLst>
              </a:tr>
              <a:tr h="141441">
                <a:tc>
                  <a:txBody>
                    <a:bodyPr/>
                    <a:lstStyle/>
                    <a:p>
                      <a:r>
                        <a:rPr lang="en-GB" sz="800">
                          <a:effectLst/>
                        </a:rPr>
                        <a:t>﻿</a:t>
                      </a:r>
                    </a:p>
                  </a:txBody>
                  <a:tcPr marL="12610" marR="12610" marT="5044" marB="5044" anchor="ctr">
                    <a:lnL w="7620" cap="flat" cmpd="sng" algn="ctr">
                      <a:solidFill>
                        <a:srgbClr val="106213"/>
                      </a:solidFill>
                      <a:prstDash val="solid"/>
                      <a:round/>
                      <a:headEnd type="none" w="med" len="med"/>
                      <a:tailEnd type="none" w="med" len="med"/>
                    </a:lnL>
                    <a:lnR w="7620" cap="flat" cmpd="sng" algn="ctr">
                      <a:solidFill>
                        <a:srgbClr val="A86313"/>
                      </a:solidFill>
                      <a:prstDash val="solid"/>
                      <a:round/>
                      <a:headEnd type="none" w="med" len="med"/>
                      <a:tailEnd type="none" w="med" len="med"/>
                    </a:lnR>
                    <a:lnT w="7620" cap="flat" cmpd="sng" algn="ctr">
                      <a:solidFill>
                        <a:srgbClr val="106213"/>
                      </a:solidFill>
                      <a:prstDash val="solid"/>
                      <a:round/>
                      <a:headEnd type="none" w="med" len="med"/>
                      <a:tailEnd type="none" w="med" len="med"/>
                    </a:lnT>
                    <a:lnB w="7620" cap="flat" cmpd="sng" algn="ctr">
                      <a:solidFill>
                        <a:srgbClr val="D06513"/>
                      </a:solidFill>
                      <a:prstDash val="solid"/>
                      <a:round/>
                      <a:headEnd type="none" w="med" len="med"/>
                      <a:tailEnd type="none" w="med" len="med"/>
                    </a:lnB>
                    <a:solidFill>
                      <a:srgbClr val="FF5A00"/>
                    </a:solidFill>
                  </a:tcPr>
                </a:tc>
                <a:tc>
                  <a:txBody>
                    <a:bodyPr/>
                    <a:lstStyle/>
                    <a:p>
                      <a:r>
                        <a:rPr lang="en-GB" sz="800" b="1">
                          <a:effectLst/>
                        </a:rPr>
                        <a:t>Glycolysis</a:t>
                      </a:r>
                    </a:p>
                  </a:txBody>
                  <a:tcPr marL="12610" marR="12610" marT="5044" marB="5044" anchor="ctr">
                    <a:lnL w="7620" cap="flat" cmpd="sng" algn="ctr">
                      <a:solidFill>
                        <a:srgbClr val="A86313"/>
                      </a:solidFill>
                      <a:prstDash val="solid"/>
                      <a:round/>
                      <a:headEnd type="none" w="med" len="med"/>
                      <a:tailEnd type="none" w="med" len="med"/>
                    </a:lnL>
                    <a:lnR w="7620" cap="flat" cmpd="sng" algn="ctr">
                      <a:solidFill>
                        <a:srgbClr val="486313"/>
                      </a:solidFill>
                      <a:prstDash val="solid"/>
                      <a:round/>
                      <a:headEnd type="none" w="med" len="med"/>
                      <a:tailEnd type="none" w="med" len="med"/>
                    </a:lnR>
                    <a:lnT w="7620" cap="flat" cmpd="sng" algn="ctr">
                      <a:solidFill>
                        <a:srgbClr val="A86313"/>
                      </a:solidFill>
                      <a:prstDash val="solid"/>
                      <a:round/>
                      <a:headEnd type="none" w="med" len="med"/>
                      <a:tailEnd type="none" w="med" len="med"/>
                    </a:lnT>
                    <a:lnB w="7620" cap="flat" cmpd="sng" algn="ctr">
                      <a:solidFill>
                        <a:srgbClr val="F06613"/>
                      </a:solidFill>
                      <a:prstDash val="solid"/>
                      <a:round/>
                      <a:headEnd type="none" w="med" len="med"/>
                      <a:tailEnd type="none" w="med" len="med"/>
                    </a:lnB>
                    <a:solidFill>
                      <a:srgbClr val="FFFFFF"/>
                    </a:solidFill>
                  </a:tcPr>
                </a:tc>
                <a:tc>
                  <a:txBody>
                    <a:bodyPr/>
                    <a:lstStyle/>
                    <a:p>
                      <a:r>
                        <a:rPr lang="en-GB" sz="800" b="1">
                          <a:effectLst/>
                        </a:rPr>
                        <a:t>25</a:t>
                      </a:r>
                    </a:p>
                  </a:txBody>
                  <a:tcPr marL="12610" marR="12610" marT="5044" marB="5044" anchor="ctr">
                    <a:lnL w="7620" cap="flat" cmpd="sng" algn="ctr">
                      <a:solidFill>
                        <a:srgbClr val="486313"/>
                      </a:solidFill>
                      <a:prstDash val="solid"/>
                      <a:round/>
                      <a:headEnd type="none" w="med" len="med"/>
                      <a:tailEnd type="none" w="med" len="med"/>
                    </a:lnL>
                    <a:lnR w="7620" cap="flat" cmpd="sng" algn="ctr">
                      <a:solidFill>
                        <a:srgbClr val="A86313"/>
                      </a:solidFill>
                      <a:prstDash val="solid"/>
                      <a:round/>
                      <a:headEnd type="none" w="med" len="med"/>
                      <a:tailEnd type="none" w="med" len="med"/>
                    </a:lnR>
                    <a:lnT w="7620" cap="flat" cmpd="sng" algn="ctr">
                      <a:solidFill>
                        <a:srgbClr val="486313"/>
                      </a:solidFill>
                      <a:prstDash val="solid"/>
                      <a:round/>
                      <a:headEnd type="none" w="med" len="med"/>
                      <a:tailEnd type="none" w="med" len="med"/>
                    </a:lnT>
                    <a:lnB w="7620" cap="flat" cmpd="sng" algn="ctr">
                      <a:solidFill>
                        <a:srgbClr val="106513"/>
                      </a:solidFill>
                      <a:prstDash val="solid"/>
                      <a:round/>
                      <a:headEnd type="none" w="med" len="med"/>
                      <a:tailEnd type="none" w="med" len="med"/>
                    </a:lnB>
                    <a:solidFill>
                      <a:srgbClr val="FFFFFF"/>
                    </a:solidFill>
                  </a:tcPr>
                </a:tc>
                <a:extLst>
                  <a:ext uri="{0D108BD9-81ED-4DB2-BD59-A6C34878D82A}">
                    <a16:rowId xmlns="" xmlns:a16="http://schemas.microsoft.com/office/drawing/2014/main" val="931641315"/>
                  </a:ext>
                </a:extLst>
              </a:tr>
              <a:tr h="250118">
                <a:tc>
                  <a:txBody>
                    <a:bodyPr/>
                    <a:lstStyle/>
                    <a:p>
                      <a:r>
                        <a:rPr lang="en-GB" sz="800">
                          <a:effectLst/>
                        </a:rPr>
                        <a:t>﻿</a:t>
                      </a:r>
                    </a:p>
                  </a:txBody>
                  <a:tcPr marL="12610" marR="12610" marT="5044" marB="5044" anchor="ctr">
                    <a:lnL w="7620" cap="flat" cmpd="sng" algn="ctr">
                      <a:solidFill>
                        <a:srgbClr val="D06513"/>
                      </a:solidFill>
                      <a:prstDash val="solid"/>
                      <a:round/>
                      <a:headEnd type="none" w="med" len="med"/>
                      <a:tailEnd type="none" w="med" len="med"/>
                    </a:lnL>
                    <a:lnR w="7620" cap="flat" cmpd="sng" algn="ctr">
                      <a:solidFill>
                        <a:srgbClr val="F06613"/>
                      </a:solidFill>
                      <a:prstDash val="solid"/>
                      <a:round/>
                      <a:headEnd type="none" w="med" len="med"/>
                      <a:tailEnd type="none" w="med" len="med"/>
                    </a:lnR>
                    <a:lnT w="7620" cap="flat" cmpd="sng" algn="ctr">
                      <a:solidFill>
                        <a:srgbClr val="D06513"/>
                      </a:solidFill>
                      <a:prstDash val="solid"/>
                      <a:round/>
                      <a:headEnd type="none" w="med" len="med"/>
                      <a:tailEnd type="none" w="med" len="med"/>
                    </a:lnT>
                    <a:lnB w="7620" cap="flat" cmpd="sng" algn="ctr">
                      <a:solidFill>
                        <a:srgbClr val="086713"/>
                      </a:solidFill>
                      <a:prstDash val="solid"/>
                      <a:round/>
                      <a:headEnd type="none" w="med" len="med"/>
                      <a:tailEnd type="none" w="med" len="med"/>
                    </a:lnB>
                    <a:solidFill>
                      <a:srgbClr val="FF6000"/>
                    </a:solidFill>
                  </a:tcPr>
                </a:tc>
                <a:tc>
                  <a:txBody>
                    <a:bodyPr/>
                    <a:lstStyle/>
                    <a:p>
                      <a:r>
                        <a:rPr lang="en-GB" sz="800" b="1">
                          <a:effectLst/>
                        </a:rPr>
                        <a:t>Homocysteine Degradation</a:t>
                      </a:r>
                    </a:p>
                  </a:txBody>
                  <a:tcPr marL="12610" marR="12610" marT="5044" marB="5044" anchor="ctr">
                    <a:lnL w="7620" cap="flat" cmpd="sng" algn="ctr">
                      <a:solidFill>
                        <a:srgbClr val="F06613"/>
                      </a:solidFill>
                      <a:prstDash val="solid"/>
                      <a:round/>
                      <a:headEnd type="none" w="med" len="med"/>
                      <a:tailEnd type="none" w="med" len="med"/>
                    </a:lnL>
                    <a:lnR w="7620" cap="flat" cmpd="sng" algn="ctr">
                      <a:solidFill>
                        <a:srgbClr val="106513"/>
                      </a:solidFill>
                      <a:prstDash val="solid"/>
                      <a:round/>
                      <a:headEnd type="none" w="med" len="med"/>
                      <a:tailEnd type="none" w="med" len="med"/>
                    </a:lnR>
                    <a:lnT w="7620" cap="flat" cmpd="sng" algn="ctr">
                      <a:solidFill>
                        <a:srgbClr val="F06613"/>
                      </a:solidFill>
                      <a:prstDash val="solid"/>
                      <a:round/>
                      <a:headEnd type="none" w="med" len="med"/>
                      <a:tailEnd type="none" w="med" len="med"/>
                    </a:lnT>
                    <a:lnB w="7620" cap="flat" cmpd="sng" algn="ctr">
                      <a:solidFill>
                        <a:srgbClr val="486613"/>
                      </a:solidFill>
                      <a:prstDash val="solid"/>
                      <a:round/>
                      <a:headEnd type="none" w="med" len="med"/>
                      <a:tailEnd type="none" w="med" len="med"/>
                    </a:lnB>
                    <a:solidFill>
                      <a:srgbClr val="FFFFFF"/>
                    </a:solidFill>
                  </a:tcPr>
                </a:tc>
                <a:tc>
                  <a:txBody>
                    <a:bodyPr/>
                    <a:lstStyle/>
                    <a:p>
                      <a:r>
                        <a:rPr lang="en-GB" sz="800" b="1">
                          <a:effectLst/>
                        </a:rPr>
                        <a:t>9</a:t>
                      </a:r>
                    </a:p>
                  </a:txBody>
                  <a:tcPr marL="12610" marR="12610" marT="5044" marB="5044" anchor="ctr">
                    <a:lnL w="7620" cap="flat" cmpd="sng" algn="ctr">
                      <a:solidFill>
                        <a:srgbClr val="106513"/>
                      </a:solidFill>
                      <a:prstDash val="solid"/>
                      <a:round/>
                      <a:headEnd type="none" w="med" len="med"/>
                      <a:tailEnd type="none" w="med" len="med"/>
                    </a:lnL>
                    <a:lnR w="7620" cap="flat" cmpd="sng" algn="ctr">
                      <a:solidFill>
                        <a:srgbClr val="206713"/>
                      </a:solidFill>
                      <a:prstDash val="solid"/>
                      <a:round/>
                      <a:headEnd type="none" w="med" len="med"/>
                      <a:tailEnd type="none" w="med" len="med"/>
                    </a:lnR>
                    <a:lnT w="7620" cap="flat" cmpd="sng" algn="ctr">
                      <a:solidFill>
                        <a:srgbClr val="106513"/>
                      </a:solidFill>
                      <a:prstDash val="solid"/>
                      <a:round/>
                      <a:headEnd type="none" w="med" len="med"/>
                      <a:tailEnd type="none" w="med" len="med"/>
                    </a:lnT>
                    <a:lnB w="7620" cap="flat" cmpd="sng" algn="ctr">
                      <a:solidFill>
                        <a:srgbClr val="086713"/>
                      </a:solidFill>
                      <a:prstDash val="solid"/>
                      <a:round/>
                      <a:headEnd type="none" w="med" len="med"/>
                      <a:tailEnd type="none" w="med" len="med"/>
                    </a:lnB>
                    <a:solidFill>
                      <a:srgbClr val="FFFFFF"/>
                    </a:solidFill>
                  </a:tcPr>
                </a:tc>
                <a:extLst>
                  <a:ext uri="{0D108BD9-81ED-4DB2-BD59-A6C34878D82A}">
                    <a16:rowId xmlns="" xmlns:a16="http://schemas.microsoft.com/office/drawing/2014/main" val="3718662412"/>
                  </a:ext>
                </a:extLst>
              </a:tr>
              <a:tr h="250118">
                <a:tc>
                  <a:txBody>
                    <a:bodyPr/>
                    <a:lstStyle/>
                    <a:p>
                      <a:r>
                        <a:rPr lang="en-GB" sz="800">
                          <a:effectLst/>
                        </a:rPr>
                        <a:t>﻿</a:t>
                      </a:r>
                    </a:p>
                  </a:txBody>
                  <a:tcPr marL="12610" marR="12610" marT="5044" marB="5044" anchor="ctr">
                    <a:lnL w="7620" cap="flat" cmpd="sng" algn="ctr">
                      <a:solidFill>
                        <a:srgbClr val="086713"/>
                      </a:solidFill>
                      <a:prstDash val="solid"/>
                      <a:round/>
                      <a:headEnd type="none" w="med" len="med"/>
                      <a:tailEnd type="none" w="med" len="med"/>
                    </a:lnL>
                    <a:lnR w="7620" cap="flat" cmpd="sng" algn="ctr">
                      <a:solidFill>
                        <a:srgbClr val="486613"/>
                      </a:solidFill>
                      <a:prstDash val="solid"/>
                      <a:round/>
                      <a:headEnd type="none" w="med" len="med"/>
                      <a:tailEnd type="none" w="med" len="med"/>
                    </a:lnR>
                    <a:lnT w="7620" cap="flat" cmpd="sng" algn="ctr">
                      <a:solidFill>
                        <a:srgbClr val="086713"/>
                      </a:solidFill>
                      <a:prstDash val="solid"/>
                      <a:round/>
                      <a:headEnd type="none" w="med" len="med"/>
                      <a:tailEnd type="none" w="med" len="med"/>
                    </a:lnT>
                    <a:lnB w="7620" cap="flat" cmpd="sng" algn="ctr">
                      <a:solidFill>
                        <a:srgbClr val="086713"/>
                      </a:solidFill>
                      <a:prstDash val="solid"/>
                      <a:round/>
                      <a:headEnd type="none" w="med" len="med"/>
                      <a:tailEnd type="none" w="med" len="med"/>
                    </a:lnB>
                    <a:solidFill>
                      <a:srgbClr val="FF6700"/>
                    </a:solidFill>
                  </a:tcPr>
                </a:tc>
                <a:tc>
                  <a:txBody>
                    <a:bodyPr/>
                    <a:lstStyle/>
                    <a:p>
                      <a:r>
                        <a:rPr lang="en-GB" sz="800" b="1" dirty="0" err="1">
                          <a:effectLst/>
                        </a:rPr>
                        <a:t>Pyruvaldehyde</a:t>
                      </a:r>
                      <a:r>
                        <a:rPr lang="en-GB" sz="800" b="1" dirty="0">
                          <a:effectLst/>
                        </a:rPr>
                        <a:t> Degradation</a:t>
                      </a:r>
                    </a:p>
                  </a:txBody>
                  <a:tcPr marL="12610" marR="12610" marT="5044" marB="5044" anchor="ctr">
                    <a:lnL w="7620" cap="flat" cmpd="sng" algn="ctr">
                      <a:solidFill>
                        <a:srgbClr val="486613"/>
                      </a:solidFill>
                      <a:prstDash val="solid"/>
                      <a:round/>
                      <a:headEnd type="none" w="med" len="med"/>
                      <a:tailEnd type="none" w="med" len="med"/>
                    </a:lnL>
                    <a:lnR w="7620" cap="flat" cmpd="sng" algn="ctr">
                      <a:solidFill>
                        <a:srgbClr val="086713"/>
                      </a:solidFill>
                      <a:prstDash val="solid"/>
                      <a:round/>
                      <a:headEnd type="none" w="med" len="med"/>
                      <a:tailEnd type="none" w="med" len="med"/>
                    </a:lnR>
                    <a:lnT w="7620" cap="flat" cmpd="sng" algn="ctr">
                      <a:solidFill>
                        <a:srgbClr val="486613"/>
                      </a:solidFill>
                      <a:prstDash val="solid"/>
                      <a:round/>
                      <a:headEnd type="none" w="med" len="med"/>
                      <a:tailEnd type="none" w="med" len="med"/>
                    </a:lnT>
                    <a:lnB w="7620" cap="flat" cmpd="sng" algn="ctr">
                      <a:solidFill>
                        <a:srgbClr val="486613"/>
                      </a:solidFill>
                      <a:prstDash val="solid"/>
                      <a:round/>
                      <a:headEnd type="none" w="med" len="med"/>
                      <a:tailEnd type="none" w="med" len="med"/>
                    </a:lnB>
                    <a:solidFill>
                      <a:srgbClr val="FFFFFF"/>
                    </a:solidFill>
                  </a:tcPr>
                </a:tc>
                <a:tc>
                  <a:txBody>
                    <a:bodyPr/>
                    <a:lstStyle/>
                    <a:p>
                      <a:r>
                        <a:rPr lang="en-GB" sz="800" b="1" dirty="0">
                          <a:effectLst/>
                        </a:rPr>
                        <a:t>10</a:t>
                      </a:r>
                    </a:p>
                  </a:txBody>
                  <a:tcPr marL="12610" marR="12610" marT="5044" marB="5044" anchor="ctr">
                    <a:lnL w="7620" cap="flat" cmpd="sng" algn="ctr">
                      <a:solidFill>
                        <a:srgbClr val="086713"/>
                      </a:solidFill>
                      <a:prstDash val="solid"/>
                      <a:round/>
                      <a:headEnd type="none" w="med" len="med"/>
                      <a:tailEnd type="none" w="med" len="med"/>
                    </a:lnL>
                    <a:lnR w="7620" cap="flat" cmpd="sng" algn="ctr">
                      <a:solidFill>
                        <a:srgbClr val="A86613"/>
                      </a:solidFill>
                      <a:prstDash val="solid"/>
                      <a:round/>
                      <a:headEnd type="none" w="med" len="med"/>
                      <a:tailEnd type="none" w="med" len="med"/>
                    </a:lnR>
                    <a:lnT w="7620" cap="flat" cmpd="sng" algn="ctr">
                      <a:solidFill>
                        <a:srgbClr val="086713"/>
                      </a:solidFill>
                      <a:prstDash val="solid"/>
                      <a:round/>
                      <a:headEnd type="none" w="med" len="med"/>
                      <a:tailEnd type="none" w="med" len="med"/>
                    </a:lnT>
                    <a:lnB w="7620" cap="flat" cmpd="sng" algn="ctr">
                      <a:solidFill>
                        <a:srgbClr val="086713"/>
                      </a:solidFill>
                      <a:prstDash val="solid"/>
                      <a:round/>
                      <a:headEnd type="none" w="med" len="med"/>
                      <a:tailEnd type="none" w="med" len="med"/>
                    </a:lnB>
                    <a:solidFill>
                      <a:srgbClr val="FFFFFF"/>
                    </a:solidFill>
                  </a:tcPr>
                </a:tc>
                <a:extLst>
                  <a:ext uri="{0D108BD9-81ED-4DB2-BD59-A6C34878D82A}">
                    <a16:rowId xmlns="" xmlns:a16="http://schemas.microsoft.com/office/drawing/2014/main" val="114017866"/>
                  </a:ext>
                </a:extLst>
              </a:tr>
            </a:tbl>
          </a:graphicData>
        </a:graphic>
      </p:graphicFrame>
      <p:sp>
        <p:nvSpPr>
          <p:cNvPr id="6" name="Titolo 1">
            <a:extLst>
              <a:ext uri="{FF2B5EF4-FFF2-40B4-BE49-F238E27FC236}">
                <a16:creationId xmlns="" xmlns:a16="http://schemas.microsoft.com/office/drawing/2014/main" id="{9F9F13C5-329D-46B5-8B4E-0E1A3F52C92D}"/>
              </a:ext>
            </a:extLst>
          </p:cNvPr>
          <p:cNvSpPr txBox="1">
            <a:spLocks/>
          </p:cNvSpPr>
          <p:nvPr/>
        </p:nvSpPr>
        <p:spPr>
          <a:xfrm>
            <a:off x="5983241" y="627721"/>
            <a:ext cx="3086100" cy="110251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it-IT" sz="1350" b="1" dirty="0">
                <a:solidFill>
                  <a:srgbClr val="C00000"/>
                </a:solidFill>
              </a:rPr>
              <a:t>Metabolismi relativi al pattern metabolico identificato in pazienti trattati </a:t>
            </a:r>
            <a:r>
              <a:rPr lang="it-IT" sz="1350" b="1" dirty="0" smtClean="0">
                <a:solidFill>
                  <a:srgbClr val="C00000"/>
                </a:solidFill>
              </a:rPr>
              <a:t>CON </a:t>
            </a:r>
            <a:r>
              <a:rPr lang="it-IT" sz="1350" b="1" dirty="0">
                <a:solidFill>
                  <a:srgbClr val="C00000"/>
                </a:solidFill>
              </a:rPr>
              <a:t>effetti cardiotossici</a:t>
            </a:r>
          </a:p>
        </p:txBody>
      </p:sp>
      <p:pic>
        <p:nvPicPr>
          <p:cNvPr id="7" name="Immagine 6">
            <a:extLst>
              <a:ext uri="{FF2B5EF4-FFF2-40B4-BE49-F238E27FC236}">
                <a16:creationId xmlns="" xmlns:a16="http://schemas.microsoft.com/office/drawing/2014/main" id="{77C0B356-1212-40B3-91C2-717712415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23" y="59192"/>
            <a:ext cx="5909310" cy="485775"/>
          </a:xfrm>
          <a:prstGeom prst="rect">
            <a:avLst/>
          </a:prstGeom>
        </p:spPr>
      </p:pic>
      <p:pic>
        <p:nvPicPr>
          <p:cNvPr id="1026" name="Picture 2" descr="Risultati immagini per PATHWAY ANALYSIS METABOANALYST">
            <a:extLst>
              <a:ext uri="{FF2B5EF4-FFF2-40B4-BE49-F238E27FC236}">
                <a16:creationId xmlns="" xmlns:a16="http://schemas.microsoft.com/office/drawing/2014/main" id="{12BABD3E-D0FE-40D3-962A-C544485F9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951" y="623723"/>
            <a:ext cx="1763486" cy="1763486"/>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 xmlns:a16="http://schemas.microsoft.com/office/drawing/2014/main" id="{05AFEC7D-C22B-4D32-A72D-B2F8A9025FFF}"/>
              </a:ext>
            </a:extLst>
          </p:cNvPr>
          <p:cNvSpPr/>
          <p:nvPr/>
        </p:nvSpPr>
        <p:spPr>
          <a:xfrm>
            <a:off x="3737088" y="2387209"/>
            <a:ext cx="2295821" cy="307777"/>
          </a:xfrm>
          <a:prstGeom prst="rect">
            <a:avLst/>
          </a:prstGeom>
        </p:spPr>
        <p:txBody>
          <a:bodyPr wrap="none">
            <a:spAutoFit/>
          </a:bodyPr>
          <a:lstStyle/>
          <a:p>
            <a:r>
              <a:rPr lang="it-IT" sz="1400" b="1" dirty="0"/>
              <a:t>PATHWAY ANALYSIS</a:t>
            </a:r>
            <a:endParaRPr lang="en-GB" sz="1400" dirty="0"/>
          </a:p>
        </p:txBody>
      </p:sp>
      <p:sp>
        <p:nvSpPr>
          <p:cNvPr id="10" name="Rettangolo 9">
            <a:extLst>
              <a:ext uri="{FF2B5EF4-FFF2-40B4-BE49-F238E27FC236}">
                <a16:creationId xmlns="" xmlns:a16="http://schemas.microsoft.com/office/drawing/2014/main" id="{4BAE63F3-2F5B-40D2-BA74-8794B21BDB37}"/>
              </a:ext>
            </a:extLst>
          </p:cNvPr>
          <p:cNvSpPr/>
          <p:nvPr/>
        </p:nvSpPr>
        <p:spPr>
          <a:xfrm>
            <a:off x="104768" y="483518"/>
            <a:ext cx="1370888" cy="338554"/>
          </a:xfrm>
          <a:prstGeom prst="rect">
            <a:avLst/>
          </a:prstGeom>
        </p:spPr>
        <p:txBody>
          <a:bodyPr wrap="none">
            <a:spAutoFit/>
          </a:bodyPr>
          <a:lstStyle/>
          <a:p>
            <a:r>
              <a:rPr lang="it-IT" sz="1600" b="1" dirty="0"/>
              <a:t>GRUPPO 1</a:t>
            </a:r>
            <a:endParaRPr lang="en-GB" sz="1600" dirty="0"/>
          </a:p>
        </p:txBody>
      </p:sp>
      <p:sp>
        <p:nvSpPr>
          <p:cNvPr id="11" name="Rettangolo 10">
            <a:extLst>
              <a:ext uri="{FF2B5EF4-FFF2-40B4-BE49-F238E27FC236}">
                <a16:creationId xmlns="" xmlns:a16="http://schemas.microsoft.com/office/drawing/2014/main" id="{F2F472CA-6774-45AB-B2D3-2D770507109C}"/>
              </a:ext>
            </a:extLst>
          </p:cNvPr>
          <p:cNvSpPr/>
          <p:nvPr/>
        </p:nvSpPr>
        <p:spPr>
          <a:xfrm>
            <a:off x="5940152" y="505004"/>
            <a:ext cx="1370888" cy="338554"/>
          </a:xfrm>
          <a:prstGeom prst="rect">
            <a:avLst/>
          </a:prstGeom>
        </p:spPr>
        <p:txBody>
          <a:bodyPr wrap="none">
            <a:spAutoFit/>
          </a:bodyPr>
          <a:lstStyle/>
          <a:p>
            <a:r>
              <a:rPr lang="it-IT" sz="1600" b="1" dirty="0"/>
              <a:t>GRUPPO 2</a:t>
            </a:r>
            <a:endParaRPr lang="en-GB" sz="1600" dirty="0"/>
          </a:p>
        </p:txBody>
      </p:sp>
    </p:spTree>
    <p:extLst>
      <p:ext uri="{BB962C8B-B14F-4D97-AF65-F5344CB8AC3E}">
        <p14:creationId xmlns:p14="http://schemas.microsoft.com/office/powerpoint/2010/main" val="34261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215629" y="123478"/>
            <a:ext cx="6650831" cy="857250"/>
          </a:xfrm>
        </p:spPr>
        <p:txBody>
          <a:bodyPr/>
          <a:lstStyle/>
          <a:p>
            <a:r>
              <a:rPr lang="it-IT" altLang="x-none" sz="2100" b="1" dirty="0">
                <a:solidFill>
                  <a:srgbClr val="C00000"/>
                </a:solidFill>
                <a:latin typeface="Comic Sans MS" charset="0"/>
                <a:ea typeface="Comic Sans MS" charset="0"/>
                <a:cs typeface="Comic Sans MS" charset="0"/>
              </a:rPr>
              <a:t>ErbB2 and </a:t>
            </a:r>
            <a:r>
              <a:rPr lang="it-IT" altLang="x-none" sz="2100" b="1" dirty="0" err="1">
                <a:solidFill>
                  <a:srgbClr val="C00000"/>
                </a:solidFill>
                <a:latin typeface="Comic Sans MS" charset="0"/>
                <a:ea typeface="Comic Sans MS" charset="0"/>
                <a:cs typeface="Comic Sans MS" charset="0"/>
              </a:rPr>
              <a:t>angiogenic</a:t>
            </a:r>
            <a:r>
              <a:rPr lang="it-IT" altLang="x-none" sz="2100" b="1" dirty="0">
                <a:solidFill>
                  <a:srgbClr val="C00000"/>
                </a:solidFill>
                <a:latin typeface="Comic Sans MS" charset="0"/>
                <a:ea typeface="Comic Sans MS" charset="0"/>
                <a:cs typeface="Comic Sans MS" charset="0"/>
              </a:rPr>
              <a:t> </a:t>
            </a:r>
            <a:r>
              <a:rPr lang="it-IT" altLang="x-none" sz="2100" b="1" dirty="0" err="1">
                <a:solidFill>
                  <a:srgbClr val="C00000"/>
                </a:solidFill>
                <a:latin typeface="Comic Sans MS" charset="0"/>
                <a:ea typeface="Comic Sans MS" charset="0"/>
                <a:cs typeface="Comic Sans MS" charset="0"/>
              </a:rPr>
              <a:t>inhibitors</a:t>
            </a:r>
            <a:r>
              <a:rPr lang="it-IT" altLang="x-none" sz="2100" b="1" dirty="0">
                <a:solidFill>
                  <a:srgbClr val="C00000"/>
                </a:solidFill>
                <a:latin typeface="Comic Sans MS" charset="0"/>
                <a:ea typeface="Comic Sans MS" charset="0"/>
                <a:cs typeface="Comic Sans MS" charset="0"/>
              </a:rPr>
              <a:t> and </a:t>
            </a:r>
            <a:r>
              <a:rPr lang="it-IT" altLang="x-none" sz="2100" b="1" dirty="0" err="1">
                <a:solidFill>
                  <a:srgbClr val="C00000"/>
                </a:solidFill>
                <a:latin typeface="Comic Sans MS" charset="0"/>
                <a:ea typeface="Comic Sans MS" charset="0"/>
                <a:cs typeface="Comic Sans MS" charset="0"/>
              </a:rPr>
              <a:t>relevant</a:t>
            </a:r>
            <a:r>
              <a:rPr lang="it-IT" altLang="x-none" sz="2100" b="1" dirty="0">
                <a:solidFill>
                  <a:srgbClr val="C00000"/>
                </a:solidFill>
                <a:latin typeface="Comic Sans MS" charset="0"/>
                <a:ea typeface="Comic Sans MS" charset="0"/>
                <a:cs typeface="Comic Sans MS" charset="0"/>
              </a:rPr>
              <a:t> CTX</a:t>
            </a:r>
          </a:p>
        </p:txBody>
      </p:sp>
      <p:sp>
        <p:nvSpPr>
          <p:cNvPr id="4" name="Rettangolo 3"/>
          <p:cNvSpPr/>
          <p:nvPr/>
        </p:nvSpPr>
        <p:spPr>
          <a:xfrm>
            <a:off x="5778104" y="4751785"/>
            <a:ext cx="2078831" cy="346249"/>
          </a:xfrm>
          <a:prstGeom prst="rect">
            <a:avLst/>
          </a:prstGeom>
        </p:spPr>
        <p:txBody>
          <a:bodyPr>
            <a:spAutoFit/>
          </a:bodyPr>
          <a:lstStyle/>
          <a:p>
            <a:pPr>
              <a:defRPr/>
            </a:pPr>
            <a:r>
              <a:rPr lang="it-IT" sz="825" dirty="0" err="1">
                <a:solidFill>
                  <a:schemeClr val="bg1"/>
                </a:solidFill>
                <a:latin typeface="+mj-lt"/>
              </a:rPr>
              <a:t>Maurea</a:t>
            </a:r>
            <a:r>
              <a:rPr lang="it-IT" sz="825" dirty="0">
                <a:solidFill>
                  <a:schemeClr val="bg1"/>
                </a:solidFill>
                <a:latin typeface="+mj-lt"/>
              </a:rPr>
              <a:t> </a:t>
            </a:r>
            <a:r>
              <a:rPr lang="it-IT" sz="825" dirty="0" err="1">
                <a:solidFill>
                  <a:schemeClr val="bg1"/>
                </a:solidFill>
                <a:latin typeface="+mj-lt"/>
              </a:rPr>
              <a:t>N</a:t>
            </a:r>
            <a:r>
              <a:rPr lang="it-IT" sz="825" dirty="0">
                <a:solidFill>
                  <a:schemeClr val="bg1"/>
                </a:solidFill>
                <a:latin typeface="+mj-lt"/>
              </a:rPr>
              <a:t> et Al. </a:t>
            </a:r>
            <a:r>
              <a:rPr lang="it-IT" sz="825" dirty="0" err="1">
                <a:solidFill>
                  <a:schemeClr val="bg1"/>
                </a:solidFill>
                <a:latin typeface="+mj-lt"/>
              </a:rPr>
              <a:t>J</a:t>
            </a:r>
            <a:r>
              <a:rPr lang="it-IT" sz="825" dirty="0">
                <a:solidFill>
                  <a:schemeClr val="bg1"/>
                </a:solidFill>
                <a:latin typeface="+mj-lt"/>
              </a:rPr>
              <a:t> Card </a:t>
            </a:r>
            <a:r>
              <a:rPr lang="it-IT" sz="825" dirty="0" err="1">
                <a:solidFill>
                  <a:schemeClr val="bg1"/>
                </a:solidFill>
                <a:latin typeface="+mj-lt"/>
              </a:rPr>
              <a:t>Med</a:t>
            </a:r>
            <a:r>
              <a:rPr lang="it-IT" sz="825">
                <a:solidFill>
                  <a:schemeClr val="bg1"/>
                </a:solidFill>
                <a:latin typeface="+mj-lt"/>
              </a:rPr>
              <a:t> 2016;17:S19</a:t>
            </a:r>
            <a:r>
              <a:rPr lang="it-IT" sz="825" dirty="0">
                <a:solidFill>
                  <a:schemeClr val="bg1"/>
                </a:solidFill>
                <a:latin typeface="+mj-lt"/>
              </a:rPr>
              <a:t/>
            </a:r>
            <a:br>
              <a:rPr lang="it-IT" sz="825" dirty="0">
                <a:solidFill>
                  <a:schemeClr val="bg1"/>
                </a:solidFill>
                <a:latin typeface="+mj-lt"/>
              </a:rPr>
            </a:br>
            <a:endParaRPr lang="it-IT" sz="825" dirty="0">
              <a:solidFill>
                <a:schemeClr val="bg1"/>
              </a:solidFill>
              <a:latin typeface="+mj-lt"/>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89" y="966695"/>
            <a:ext cx="8454683" cy="4176805"/>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149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 name="Immagine 44" descr="images-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203598"/>
            <a:ext cx="1604771" cy="2267057"/>
          </a:xfrm>
          <a:prstGeom prst="rect">
            <a:avLst/>
          </a:prstGeom>
        </p:spPr>
      </p:pic>
      <p:sp>
        <p:nvSpPr>
          <p:cNvPr id="9" name="Rettangolo 8"/>
          <p:cNvSpPr/>
          <p:nvPr/>
        </p:nvSpPr>
        <p:spPr>
          <a:xfrm>
            <a:off x="4499993" y="4814749"/>
            <a:ext cx="4392487" cy="246221"/>
          </a:xfrm>
          <a:prstGeom prst="rect">
            <a:avLst/>
          </a:prstGeom>
        </p:spPr>
        <p:txBody>
          <a:bodyPr wrap="square">
            <a:spAutoFit/>
          </a:bodyPr>
          <a:lstStyle/>
          <a:p>
            <a:r>
              <a:rPr lang="it-IT" sz="1000" b="1" dirty="0">
                <a:latin typeface="Verdana"/>
                <a:cs typeface="Verdana"/>
              </a:rPr>
              <a:t> </a:t>
            </a:r>
            <a:r>
              <a:rPr lang="it-IT" sz="1000" b="1" dirty="0" smtClean="0">
                <a:latin typeface="Verdana"/>
                <a:cs typeface="Verdana"/>
              </a:rPr>
              <a:t>Garbi M et al </a:t>
            </a:r>
            <a:r>
              <a:rPr lang="it-IT" sz="1000" b="1" dirty="0" err="1" smtClean="0">
                <a:latin typeface="Verdana"/>
                <a:cs typeface="Verdana"/>
              </a:rPr>
              <a:t>Eur</a:t>
            </a:r>
            <a:r>
              <a:rPr lang="it-IT" sz="1000" b="1" dirty="0" smtClean="0">
                <a:latin typeface="Verdana"/>
                <a:cs typeface="Verdana"/>
              </a:rPr>
              <a:t> </a:t>
            </a:r>
            <a:r>
              <a:rPr lang="it-IT" sz="1000" b="1" dirty="0">
                <a:latin typeface="Verdana"/>
                <a:cs typeface="Verdana"/>
              </a:rPr>
              <a:t>H </a:t>
            </a:r>
            <a:r>
              <a:rPr lang="it-IT" sz="1000" b="1" dirty="0" err="1">
                <a:latin typeface="Verdana"/>
                <a:cs typeface="Verdana"/>
              </a:rPr>
              <a:t>J</a:t>
            </a:r>
            <a:r>
              <a:rPr lang="it-IT" sz="1000" b="1" dirty="0">
                <a:latin typeface="Verdana"/>
                <a:cs typeface="Verdana"/>
              </a:rPr>
              <a:t> </a:t>
            </a:r>
            <a:r>
              <a:rPr lang="it-IT" sz="1000" b="1" dirty="0" err="1">
                <a:latin typeface="Verdana"/>
                <a:cs typeface="Verdana"/>
              </a:rPr>
              <a:t>Cardiovascular</a:t>
            </a:r>
            <a:r>
              <a:rPr lang="it-IT" sz="1000" b="1" dirty="0">
                <a:latin typeface="Verdana"/>
                <a:cs typeface="Verdana"/>
              </a:rPr>
              <a:t> Imaging </a:t>
            </a:r>
            <a:r>
              <a:rPr lang="it-IT" sz="1000" b="1" dirty="0" smtClean="0">
                <a:latin typeface="Verdana"/>
                <a:cs typeface="Verdana"/>
              </a:rPr>
              <a:t>2015</a:t>
            </a:r>
            <a:endParaRPr lang="it-IT" sz="1000" b="1" dirty="0">
              <a:latin typeface="Verdana"/>
              <a:cs typeface="Verdana"/>
            </a:endParaRPr>
          </a:p>
        </p:txBody>
      </p:sp>
      <p:sp>
        <p:nvSpPr>
          <p:cNvPr id="16" name="Titolo 1"/>
          <p:cNvSpPr txBox="1">
            <a:spLocks/>
          </p:cNvSpPr>
          <p:nvPr/>
        </p:nvSpPr>
        <p:spPr>
          <a:xfrm>
            <a:off x="467544" y="51470"/>
            <a:ext cx="8229600" cy="85725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0504D"/>
                </a:solidFill>
                <a:latin typeface="Comic Sans MS" charset="0"/>
                <a:ea typeface="Comic Sans MS" charset="0"/>
                <a:cs typeface="Comic Sans MS" charset="0"/>
              </a:rPr>
              <a:t>CTX da </a:t>
            </a:r>
            <a:r>
              <a:rPr lang="en-US" sz="2800" b="1" dirty="0" err="1" smtClean="0">
                <a:solidFill>
                  <a:srgbClr val="C0504D"/>
                </a:solidFill>
                <a:latin typeface="Comic Sans MS" charset="0"/>
                <a:ea typeface="Comic Sans MS" charset="0"/>
                <a:cs typeface="Comic Sans MS" charset="0"/>
              </a:rPr>
              <a:t>terapia</a:t>
            </a:r>
            <a:r>
              <a:rPr lang="en-US" sz="2800" b="1" dirty="0" smtClean="0">
                <a:solidFill>
                  <a:srgbClr val="C0504D"/>
                </a:solidFill>
                <a:latin typeface="Comic Sans MS" charset="0"/>
                <a:ea typeface="Comic Sans MS" charset="0"/>
                <a:cs typeface="Comic Sans MS" charset="0"/>
              </a:rPr>
              <a:t> </a:t>
            </a:r>
            <a:r>
              <a:rPr lang="en-US" sz="2800" b="1" dirty="0" err="1" smtClean="0">
                <a:solidFill>
                  <a:srgbClr val="C0504D"/>
                </a:solidFill>
                <a:latin typeface="Comic Sans MS" charset="0"/>
                <a:ea typeface="Comic Sans MS" charset="0"/>
                <a:cs typeface="Comic Sans MS" charset="0"/>
              </a:rPr>
              <a:t>oncologica</a:t>
            </a:r>
            <a:r>
              <a:rPr lang="en-US" sz="2800" b="1" dirty="0" smtClean="0">
                <a:solidFill>
                  <a:srgbClr val="C0504D"/>
                </a:solidFill>
                <a:latin typeface="Comic Sans MS" charset="0"/>
                <a:ea typeface="Comic Sans MS" charset="0"/>
                <a:cs typeface="Comic Sans MS" charset="0"/>
              </a:rPr>
              <a:t> </a:t>
            </a:r>
            <a:r>
              <a:rPr lang="it-IT" sz="2800" b="1" dirty="0" smtClean="0">
                <a:solidFill>
                  <a:srgbClr val="FF9900"/>
                </a:solidFill>
                <a:latin typeface="Comic Sans MS" charset="0"/>
                <a:ea typeface="Comic Sans MS" charset="0"/>
                <a:cs typeface="Comic Sans MS" charset="0"/>
              </a:rPr>
              <a:t/>
            </a:r>
            <a:br>
              <a:rPr lang="it-IT" sz="2800" b="1" dirty="0" smtClean="0">
                <a:solidFill>
                  <a:srgbClr val="FF9900"/>
                </a:solidFill>
                <a:latin typeface="Comic Sans MS" charset="0"/>
                <a:ea typeface="Comic Sans MS" charset="0"/>
                <a:cs typeface="Comic Sans MS" charset="0"/>
              </a:rPr>
            </a:br>
            <a:r>
              <a:rPr lang="it-IT" sz="2200" b="1" dirty="0">
                <a:solidFill>
                  <a:schemeClr val="accent3">
                    <a:lumMod val="75000"/>
                  </a:schemeClr>
                </a:solidFill>
                <a:latin typeface="Comic Sans MS" charset="0"/>
                <a:ea typeface="Comic Sans MS" charset="0"/>
                <a:cs typeface="Comic Sans MS" charset="0"/>
              </a:rPr>
              <a:t>Metodiche di Imaging per il monitoraggio della disfunzione VS</a:t>
            </a:r>
          </a:p>
        </p:txBody>
      </p:sp>
      <p:pic>
        <p:nvPicPr>
          <p:cNvPr id="18" name="Immagine 17"/>
          <p:cNvPicPr>
            <a:picLocks noChangeAspect="1"/>
          </p:cNvPicPr>
          <p:nvPr/>
        </p:nvPicPr>
        <p:blipFill rotWithShape="1">
          <a:blip r:embed="rId5"/>
          <a:srcRect t="20097"/>
          <a:stretch/>
        </p:blipFill>
        <p:spPr>
          <a:xfrm>
            <a:off x="4932040" y="3867894"/>
            <a:ext cx="3231866" cy="969900"/>
          </a:xfrm>
          <a:prstGeom prst="rect">
            <a:avLst/>
          </a:prstGeom>
          <a:noFill/>
          <a:ln>
            <a:noFill/>
          </a:ln>
        </p:spPr>
      </p:pic>
      <p:pic>
        <p:nvPicPr>
          <p:cNvPr id="19" name="Immagine 18"/>
          <p:cNvPicPr>
            <a:picLocks noChangeAspect="1"/>
          </p:cNvPicPr>
          <p:nvPr/>
        </p:nvPicPr>
        <p:blipFill>
          <a:blip r:embed="rId6"/>
          <a:stretch>
            <a:fillRect/>
          </a:stretch>
        </p:blipFill>
        <p:spPr>
          <a:xfrm>
            <a:off x="5220072" y="2526913"/>
            <a:ext cx="1585977" cy="1196965"/>
          </a:xfrm>
          <a:prstGeom prst="rect">
            <a:avLst/>
          </a:prstGeom>
          <a:ln>
            <a:noFill/>
          </a:ln>
          <a:effectLst>
            <a:outerShdw blurRad="292100" dist="139700" dir="2700000" algn="tl" rotWithShape="0">
              <a:srgbClr val="333333">
                <a:alpha val="65000"/>
              </a:srgbClr>
            </a:outerShdw>
          </a:effectLst>
        </p:spPr>
      </p:pic>
      <p:pic>
        <p:nvPicPr>
          <p:cNvPr id="20" name="Immagine 19"/>
          <p:cNvPicPr>
            <a:picLocks noChangeAspect="1"/>
          </p:cNvPicPr>
          <p:nvPr/>
        </p:nvPicPr>
        <p:blipFill>
          <a:blip r:embed="rId7"/>
          <a:stretch>
            <a:fillRect/>
          </a:stretch>
        </p:blipFill>
        <p:spPr>
          <a:xfrm>
            <a:off x="1115616" y="955571"/>
            <a:ext cx="1385208" cy="1231296"/>
          </a:xfrm>
          <a:prstGeom prst="rect">
            <a:avLst/>
          </a:prstGeom>
          <a:ln>
            <a:noFill/>
          </a:ln>
          <a:effectLst>
            <a:outerShdw blurRad="292100" dist="139700" dir="2700000" algn="tl" rotWithShape="0">
              <a:srgbClr val="333333">
                <a:alpha val="65000"/>
              </a:srgbClr>
            </a:outerShdw>
          </a:effectLst>
        </p:spPr>
      </p:pic>
      <p:pic>
        <p:nvPicPr>
          <p:cNvPr id="21" name="Immagine 20"/>
          <p:cNvPicPr>
            <a:picLocks noChangeAspect="1"/>
          </p:cNvPicPr>
          <p:nvPr/>
        </p:nvPicPr>
        <p:blipFill>
          <a:blip r:embed="rId8"/>
          <a:stretch>
            <a:fillRect/>
          </a:stretch>
        </p:blipFill>
        <p:spPr>
          <a:xfrm>
            <a:off x="5220072" y="1059582"/>
            <a:ext cx="1746499" cy="1272144"/>
          </a:xfrm>
          <a:prstGeom prst="rect">
            <a:avLst/>
          </a:prstGeom>
          <a:ln>
            <a:noFill/>
          </a:ln>
          <a:effectLst>
            <a:outerShdw blurRad="292100" dist="139700" dir="2700000" algn="tl" rotWithShape="0">
              <a:srgbClr val="333333">
                <a:alpha val="65000"/>
              </a:srgbClr>
            </a:outerShdw>
          </a:effectLst>
        </p:spPr>
      </p:pic>
      <p:pic>
        <p:nvPicPr>
          <p:cNvPr id="22" name="sost con questo sl.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9"/>
          <a:stretch>
            <a:fillRect/>
          </a:stretch>
        </p:blipFill>
        <p:spPr>
          <a:xfrm>
            <a:off x="1043613" y="2908406"/>
            <a:ext cx="1677320" cy="1242459"/>
          </a:xfrm>
          <a:prstGeom prst="rect">
            <a:avLst/>
          </a:prstGeom>
          <a:ln>
            <a:noFill/>
          </a:ln>
          <a:effectLst>
            <a:outerShdw blurRad="190500" algn="tl" rotWithShape="0">
              <a:srgbClr val="000000">
                <a:alpha val="70000"/>
              </a:srgbClr>
            </a:outerShdw>
          </a:effectLst>
        </p:spPr>
      </p:pic>
      <p:pic>
        <p:nvPicPr>
          <p:cNvPr id="23" name="gls normale.jpg" descr="/Users/tittizito/Documents/Congressi/Catania SIEC ecostress:Palermo ott 2014/gls normale.jpg"/>
          <p:cNvPicPr>
            <a:picLocks noChangeAspect="1"/>
          </p:cNvPicPr>
          <p:nvPr/>
        </p:nvPicPr>
        <p:blipFill rotWithShape="1">
          <a:blip r:embed="rId10" r:link="rId11">
            <a:extLst>
              <a:ext uri="{28A0092B-C50C-407E-A947-70E740481C1C}">
                <a14:useLocalDpi xmlns:a14="http://schemas.microsoft.com/office/drawing/2010/main" val="0"/>
              </a:ext>
            </a:extLst>
          </a:blip>
          <a:srcRect r="53022" b="17306"/>
          <a:stretch/>
        </p:blipFill>
        <p:spPr>
          <a:xfrm>
            <a:off x="2771800" y="3740440"/>
            <a:ext cx="1102709" cy="991550"/>
          </a:xfrm>
          <a:prstGeom prst="rect">
            <a:avLst/>
          </a:prstGeom>
          <a:ln>
            <a:noFill/>
          </a:ln>
          <a:effectLst>
            <a:outerShdw blurRad="292100" dist="139700" dir="2700000" algn="tl" rotWithShape="0">
              <a:srgbClr val="333333">
                <a:alpha val="65000"/>
              </a:srgbClr>
            </a:outerShdw>
          </a:effectLst>
        </p:spPr>
      </p:pic>
      <p:cxnSp>
        <p:nvCxnSpPr>
          <p:cNvPr id="25" name="Connettore 2 32"/>
          <p:cNvCxnSpPr>
            <a:cxnSpLocks noChangeAspect="1" noChangeShapeType="1"/>
          </p:cNvCxnSpPr>
          <p:nvPr/>
        </p:nvCxnSpPr>
        <p:spPr bwMode="auto">
          <a:xfrm>
            <a:off x="2699792" y="1707654"/>
            <a:ext cx="601219" cy="308682"/>
          </a:xfrm>
          <a:prstGeom prst="straightConnector1">
            <a:avLst/>
          </a:prstGeom>
          <a:noFill/>
          <a:ln w="57150">
            <a:solidFill>
              <a:srgbClr val="C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26" name="Connettore 2 34"/>
          <p:cNvCxnSpPr>
            <a:cxnSpLocks noChangeAspect="1" noChangeShapeType="1"/>
          </p:cNvCxnSpPr>
          <p:nvPr/>
        </p:nvCxnSpPr>
        <p:spPr bwMode="auto">
          <a:xfrm flipV="1">
            <a:off x="2843808" y="2643758"/>
            <a:ext cx="275437" cy="330519"/>
          </a:xfrm>
          <a:prstGeom prst="straightConnector1">
            <a:avLst/>
          </a:prstGeom>
          <a:noFill/>
          <a:ln w="57150">
            <a:solidFill>
              <a:srgbClr val="C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27" name="Connettore 2 36"/>
          <p:cNvCxnSpPr>
            <a:cxnSpLocks noChangeAspect="1" noChangeShapeType="1"/>
          </p:cNvCxnSpPr>
          <p:nvPr/>
        </p:nvCxnSpPr>
        <p:spPr bwMode="auto">
          <a:xfrm flipH="1" flipV="1">
            <a:off x="4644008" y="2643758"/>
            <a:ext cx="330519" cy="330519"/>
          </a:xfrm>
          <a:prstGeom prst="straightConnector1">
            <a:avLst/>
          </a:prstGeom>
          <a:noFill/>
          <a:ln w="57150">
            <a:solidFill>
              <a:srgbClr val="C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28" name="Connettore 2 46"/>
          <p:cNvCxnSpPr>
            <a:cxnSpLocks noChangeAspect="1" noChangeShapeType="1"/>
          </p:cNvCxnSpPr>
          <p:nvPr/>
        </p:nvCxnSpPr>
        <p:spPr bwMode="auto">
          <a:xfrm flipH="1">
            <a:off x="4500003" y="1707657"/>
            <a:ext cx="550856" cy="330670"/>
          </a:xfrm>
          <a:prstGeom prst="straightConnector1">
            <a:avLst/>
          </a:prstGeom>
          <a:noFill/>
          <a:ln w="57150">
            <a:solidFill>
              <a:srgbClr val="C00000"/>
            </a:solidFill>
            <a:round/>
            <a:headEnd type="none" w="sm" len="sm"/>
            <a:tailEnd type="arrow" w="med" len="med"/>
          </a:ln>
          <a:extLst>
            <a:ext uri="{909E8E84-426E-40dd-AFC4-6F175D3DCCD1}">
              <a14:hiddenFill xmlns="" xmlns:a14="http://schemas.microsoft.com/office/drawing/2010/main">
                <a:noFill/>
              </a14:hiddenFill>
            </a:ext>
          </a:extLst>
        </p:spPr>
      </p:cxnSp>
      <p:grpSp>
        <p:nvGrpSpPr>
          <p:cNvPr id="29" name="Gruppo 28"/>
          <p:cNvGrpSpPr>
            <a:grpSpLocks noChangeAspect="1"/>
          </p:cNvGrpSpPr>
          <p:nvPr/>
        </p:nvGrpSpPr>
        <p:grpSpPr>
          <a:xfrm>
            <a:off x="323528" y="2276919"/>
            <a:ext cx="2520272" cy="366839"/>
            <a:chOff x="467544" y="3482542"/>
            <a:chExt cx="2664296" cy="387798"/>
          </a:xfrm>
        </p:grpSpPr>
        <p:sp>
          <p:nvSpPr>
            <p:cNvPr id="30" name="Rettangolo arrotondato 29"/>
            <p:cNvSpPr/>
            <p:nvPr/>
          </p:nvSpPr>
          <p:spPr>
            <a:xfrm>
              <a:off x="467544" y="3501008"/>
              <a:ext cx="2664296" cy="36933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a:p>
          </p:txBody>
        </p:sp>
        <p:sp>
          <p:nvSpPr>
            <p:cNvPr id="31" name="CasellaDiTesto 30"/>
            <p:cNvSpPr txBox="1"/>
            <p:nvPr/>
          </p:nvSpPr>
          <p:spPr>
            <a:xfrm>
              <a:off x="543660" y="3482542"/>
              <a:ext cx="2470204" cy="325362"/>
            </a:xfrm>
            <a:prstGeom prst="rect">
              <a:avLst/>
            </a:prstGeom>
            <a:noFill/>
          </p:spPr>
          <p:txBody>
            <a:bodyPr wrap="square" rtlCol="0">
              <a:spAutoFit/>
            </a:bodyPr>
            <a:lstStyle/>
            <a:p>
              <a:r>
                <a:rPr lang="it-IT" sz="1400" dirty="0" err="1" smtClean="0">
                  <a:solidFill>
                    <a:srgbClr val="CCFFCC"/>
                  </a:solidFill>
                </a:rPr>
                <a:t>Ejection</a:t>
              </a:r>
              <a:r>
                <a:rPr lang="it-IT" sz="1400" dirty="0" smtClean="0">
                  <a:solidFill>
                    <a:srgbClr val="CCFFCC"/>
                  </a:solidFill>
                </a:rPr>
                <a:t> </a:t>
              </a:r>
              <a:r>
                <a:rPr lang="it-IT" sz="1400" dirty="0" err="1" smtClean="0">
                  <a:solidFill>
                    <a:srgbClr val="CCFFCC"/>
                  </a:solidFill>
                </a:rPr>
                <a:t>fraction</a:t>
              </a:r>
              <a:r>
                <a:rPr lang="it-IT" sz="1400" dirty="0" smtClean="0">
                  <a:solidFill>
                    <a:srgbClr val="CCFFCC"/>
                  </a:solidFill>
                </a:rPr>
                <a:t> 2D/3D</a:t>
              </a:r>
              <a:endParaRPr lang="it-IT" sz="1400" dirty="0">
                <a:solidFill>
                  <a:srgbClr val="CCFFCC"/>
                </a:solidFill>
              </a:endParaRPr>
            </a:p>
          </p:txBody>
        </p:sp>
      </p:grpSp>
      <p:grpSp>
        <p:nvGrpSpPr>
          <p:cNvPr id="32" name="Gruppo 31"/>
          <p:cNvGrpSpPr>
            <a:grpSpLocks noChangeAspect="1"/>
          </p:cNvGrpSpPr>
          <p:nvPr/>
        </p:nvGrpSpPr>
        <p:grpSpPr>
          <a:xfrm>
            <a:off x="971600" y="4244496"/>
            <a:ext cx="1340659" cy="282547"/>
            <a:chOff x="803280" y="5861012"/>
            <a:chExt cx="1752496" cy="369332"/>
          </a:xfrm>
        </p:grpSpPr>
        <p:sp>
          <p:nvSpPr>
            <p:cNvPr id="33" name="Rettangolo arrotondato 32"/>
            <p:cNvSpPr/>
            <p:nvPr/>
          </p:nvSpPr>
          <p:spPr>
            <a:xfrm>
              <a:off x="803280" y="5861012"/>
              <a:ext cx="1752496" cy="36933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a:solidFill>
                  <a:srgbClr val="CCFFCC"/>
                </a:solidFill>
              </a:endParaRPr>
            </a:p>
          </p:txBody>
        </p:sp>
        <p:sp>
          <p:nvSpPr>
            <p:cNvPr id="34" name="CasellaDiTesto 33"/>
            <p:cNvSpPr txBox="1"/>
            <p:nvPr/>
          </p:nvSpPr>
          <p:spPr>
            <a:xfrm>
              <a:off x="1277287" y="5861012"/>
              <a:ext cx="864096" cy="307777"/>
            </a:xfrm>
            <a:prstGeom prst="rect">
              <a:avLst/>
            </a:prstGeom>
            <a:noFill/>
          </p:spPr>
          <p:txBody>
            <a:bodyPr wrap="square" rtlCol="0">
              <a:spAutoFit/>
            </a:bodyPr>
            <a:lstStyle/>
            <a:p>
              <a:r>
                <a:rPr lang="it-IT" sz="1400" dirty="0" smtClean="0">
                  <a:solidFill>
                    <a:srgbClr val="CCFFCC"/>
                  </a:solidFill>
                </a:rPr>
                <a:t>GLS</a:t>
              </a:r>
              <a:endParaRPr lang="it-IT" sz="1400" dirty="0">
                <a:solidFill>
                  <a:srgbClr val="CCFFCC"/>
                </a:solidFill>
              </a:endParaRPr>
            </a:p>
          </p:txBody>
        </p:sp>
      </p:grpSp>
      <p:grpSp>
        <p:nvGrpSpPr>
          <p:cNvPr id="39" name="Gruppo 38"/>
          <p:cNvGrpSpPr>
            <a:grpSpLocks noChangeAspect="1"/>
          </p:cNvGrpSpPr>
          <p:nvPr/>
        </p:nvGrpSpPr>
        <p:grpSpPr>
          <a:xfrm>
            <a:off x="7380312" y="1131595"/>
            <a:ext cx="1340659" cy="307777"/>
            <a:chOff x="803280" y="5861012"/>
            <a:chExt cx="1752496" cy="402311"/>
          </a:xfrm>
        </p:grpSpPr>
        <p:sp>
          <p:nvSpPr>
            <p:cNvPr id="40" name="Rettangolo arrotondato 39"/>
            <p:cNvSpPr/>
            <p:nvPr/>
          </p:nvSpPr>
          <p:spPr>
            <a:xfrm>
              <a:off x="803280" y="5861012"/>
              <a:ext cx="1752496" cy="36933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a:solidFill>
                  <a:srgbClr val="CCFFCC"/>
                </a:solidFill>
              </a:endParaRPr>
            </a:p>
          </p:txBody>
        </p:sp>
        <p:sp>
          <p:nvSpPr>
            <p:cNvPr id="41" name="CasellaDiTesto 40"/>
            <p:cNvSpPr txBox="1"/>
            <p:nvPr/>
          </p:nvSpPr>
          <p:spPr>
            <a:xfrm>
              <a:off x="1277287" y="5861012"/>
              <a:ext cx="864096" cy="402311"/>
            </a:xfrm>
            <a:prstGeom prst="rect">
              <a:avLst/>
            </a:prstGeom>
            <a:noFill/>
          </p:spPr>
          <p:txBody>
            <a:bodyPr wrap="square" rtlCol="0">
              <a:spAutoFit/>
            </a:bodyPr>
            <a:lstStyle/>
            <a:p>
              <a:r>
                <a:rPr lang="it-IT" sz="1400" dirty="0" smtClean="0">
                  <a:solidFill>
                    <a:srgbClr val="CCFFCC"/>
                  </a:solidFill>
                </a:rPr>
                <a:t>RMN</a:t>
              </a:r>
              <a:endParaRPr lang="it-IT" sz="1400" dirty="0">
                <a:solidFill>
                  <a:srgbClr val="CCFFCC"/>
                </a:solidFill>
              </a:endParaRPr>
            </a:p>
          </p:txBody>
        </p:sp>
      </p:grpSp>
      <p:grpSp>
        <p:nvGrpSpPr>
          <p:cNvPr id="42" name="Gruppo 41"/>
          <p:cNvGrpSpPr>
            <a:grpSpLocks noChangeAspect="1"/>
          </p:cNvGrpSpPr>
          <p:nvPr/>
        </p:nvGrpSpPr>
        <p:grpSpPr>
          <a:xfrm>
            <a:off x="7380312" y="2499742"/>
            <a:ext cx="1340659" cy="307777"/>
            <a:chOff x="803280" y="5861012"/>
            <a:chExt cx="1752496" cy="402311"/>
          </a:xfrm>
        </p:grpSpPr>
        <p:sp>
          <p:nvSpPr>
            <p:cNvPr id="43" name="Rettangolo arrotondato 42"/>
            <p:cNvSpPr/>
            <p:nvPr/>
          </p:nvSpPr>
          <p:spPr>
            <a:xfrm>
              <a:off x="803280" y="5861012"/>
              <a:ext cx="1752496" cy="36933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a:solidFill>
                  <a:srgbClr val="CCFFCC"/>
                </a:solidFill>
              </a:endParaRPr>
            </a:p>
          </p:txBody>
        </p:sp>
        <p:sp>
          <p:nvSpPr>
            <p:cNvPr id="44" name="CasellaDiTesto 43"/>
            <p:cNvSpPr txBox="1"/>
            <p:nvPr/>
          </p:nvSpPr>
          <p:spPr>
            <a:xfrm>
              <a:off x="1277287" y="5861012"/>
              <a:ext cx="1126172" cy="402311"/>
            </a:xfrm>
            <a:prstGeom prst="rect">
              <a:avLst/>
            </a:prstGeom>
            <a:noFill/>
          </p:spPr>
          <p:txBody>
            <a:bodyPr wrap="square" rtlCol="0">
              <a:spAutoFit/>
            </a:bodyPr>
            <a:lstStyle/>
            <a:p>
              <a:r>
                <a:rPr lang="it-IT" sz="1400" dirty="0" smtClean="0">
                  <a:solidFill>
                    <a:srgbClr val="CCFFCC"/>
                  </a:solidFill>
                </a:rPr>
                <a:t>MUGA</a:t>
              </a:r>
              <a:endParaRPr lang="it-IT" sz="1400" dirty="0">
                <a:solidFill>
                  <a:srgbClr val="CCFFCC"/>
                </a:solidFill>
              </a:endParaRPr>
            </a:p>
          </p:txBody>
        </p:sp>
      </p:grpSp>
    </p:spTree>
    <p:extLst>
      <p:ext uri="{BB962C8B-B14F-4D97-AF65-F5344CB8AC3E}">
        <p14:creationId xmlns:p14="http://schemas.microsoft.com/office/powerpoint/2010/main" val="300263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video>
              <p:cMediaNode vol="80000">
                <p:cTn id="2" repeatCount="indefinite" fill="remove" display="0">
                  <p:stCondLst>
                    <p:cond delay="indefinite"/>
                  </p:stCondLst>
                </p:cTn>
                <p:tgtEl>
                  <p:spTgt spid="2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a:xfrm>
            <a:off x="1134195" y="195263"/>
            <a:ext cx="6822181" cy="857250"/>
          </a:xfrm>
        </p:spPr>
        <p:txBody>
          <a:bodyPr/>
          <a:lstStyle/>
          <a:p>
            <a:pPr eaLnBrk="1" hangingPunct="1"/>
            <a:r>
              <a:rPr lang="it-IT" altLang="it-IT" sz="2400" b="1" dirty="0">
                <a:solidFill>
                  <a:srgbClr val="C00000"/>
                </a:solidFill>
                <a:latin typeface="Comic Sans MS" charset="0"/>
                <a:ea typeface="MS PGothic" charset="-128"/>
                <a:cs typeface="ＭＳ Ｐゴシック" charset="-128"/>
              </a:rPr>
              <a:t>Farmaci antitumorali e </a:t>
            </a:r>
            <a:r>
              <a:rPr lang="it-IT" altLang="it-IT" sz="2400" b="1" dirty="0" err="1" smtClean="0">
                <a:solidFill>
                  <a:srgbClr val="C00000"/>
                </a:solidFill>
                <a:latin typeface="Comic Sans MS" charset="0"/>
                <a:ea typeface="MS PGothic" charset="-128"/>
                <a:cs typeface="ＭＳ Ｐゴシック" charset="-128"/>
              </a:rPr>
              <a:t>Cardiotossicità</a:t>
            </a:r>
            <a:r>
              <a:rPr lang="it-IT" altLang="it-IT" sz="2400" b="1" dirty="0" smtClean="0">
                <a:solidFill>
                  <a:srgbClr val="C00000"/>
                </a:solidFill>
                <a:latin typeface="Comic Sans MS" charset="0"/>
                <a:ea typeface="MS PGothic" charset="-128"/>
                <a:cs typeface="ＭＳ Ｐゴシック" charset="-128"/>
              </a:rPr>
              <a:t> (CTX)</a:t>
            </a:r>
            <a:endParaRPr lang="it-IT" altLang="it-IT" sz="2100" b="1" i="1" dirty="0">
              <a:solidFill>
                <a:srgbClr val="C00000"/>
              </a:solidFill>
              <a:latin typeface="Comic Sans MS" charset="0"/>
              <a:ea typeface="MS PGothic" charset="-128"/>
              <a:cs typeface="ＭＳ Ｐゴシック" charset="-128"/>
            </a:endParaRPr>
          </a:p>
        </p:txBody>
      </p:sp>
      <p:sp>
        <p:nvSpPr>
          <p:cNvPr id="41986" name="Rectangle 3"/>
          <p:cNvSpPr>
            <a:spLocks noGrp="1" noChangeArrowheads="1"/>
          </p:cNvSpPr>
          <p:nvPr>
            <p:ph type="body" idx="1"/>
          </p:nvPr>
        </p:nvSpPr>
        <p:spPr>
          <a:xfrm>
            <a:off x="1134195" y="1372815"/>
            <a:ext cx="7182221" cy="2855119"/>
          </a:xfrm>
        </p:spPr>
        <p:txBody>
          <a:bodyPr>
            <a:normAutofit/>
          </a:bodyPr>
          <a:lstStyle/>
          <a:p>
            <a:pPr marL="261938" indent="-250825" algn="just">
              <a:lnSpc>
                <a:spcPct val="90000"/>
              </a:lnSpc>
              <a:defRPr/>
            </a:pPr>
            <a:r>
              <a:rPr lang="en-US" altLang="it-IT" sz="1400" b="1" dirty="0">
                <a:latin typeface="Comic Sans MS" charset="0"/>
                <a:ea typeface="MS PGothic" charset="-128"/>
                <a:cs typeface="ＭＳ Ｐゴシック" charset="-128"/>
              </a:rPr>
              <a:t>L’U.S. National Cancer Institute </a:t>
            </a:r>
            <a:r>
              <a:rPr lang="en-US" altLang="it-IT" sz="1400" b="1" dirty="0" err="1">
                <a:latin typeface="Comic Sans MS" charset="0"/>
                <a:ea typeface="MS PGothic" charset="-128"/>
                <a:cs typeface="ＭＳ Ｐゴシック" charset="-128"/>
              </a:rPr>
              <a:t>stima</a:t>
            </a:r>
            <a:r>
              <a:rPr lang="en-US" altLang="it-IT" sz="1400" b="1" dirty="0">
                <a:latin typeface="Comic Sans MS" charset="0"/>
                <a:ea typeface="MS PGothic" charset="-128"/>
                <a:cs typeface="ＭＳ Ｐゴシック" charset="-128"/>
              </a:rPr>
              <a:t> in </a:t>
            </a:r>
            <a:r>
              <a:rPr lang="en-US" altLang="it-IT" sz="1400" b="1" dirty="0" err="1">
                <a:latin typeface="Comic Sans MS" charset="0"/>
                <a:ea typeface="MS PGothic" charset="-128"/>
                <a:cs typeface="ＭＳ Ｐゴシック" charset="-128"/>
              </a:rPr>
              <a:t>almeno</a:t>
            </a:r>
            <a:r>
              <a:rPr lang="en-US" altLang="it-IT" sz="1400" b="1" dirty="0">
                <a:latin typeface="Comic Sans MS" charset="0"/>
                <a:ea typeface="MS PGothic" charset="-128"/>
                <a:cs typeface="ＭＳ Ｐゴシック" charset="-128"/>
              </a:rPr>
              <a:t> 15.5 </a:t>
            </a:r>
            <a:r>
              <a:rPr lang="en-US" altLang="it-IT" sz="1400" b="1" dirty="0" err="1" smtClean="0">
                <a:latin typeface="Comic Sans MS" charset="0"/>
                <a:ea typeface="MS PGothic" charset="-128"/>
                <a:cs typeface="ＭＳ Ｐゴシック" charset="-128"/>
              </a:rPr>
              <a:t>milioni</a:t>
            </a:r>
            <a:r>
              <a:rPr lang="en-US" altLang="it-IT" sz="1400" b="1" dirty="0" smtClean="0">
                <a:latin typeface="Comic Sans MS" charset="0"/>
                <a:ea typeface="MS PGothic" charset="-128"/>
                <a:cs typeface="ＭＳ Ｐゴシック" charset="-128"/>
              </a:rPr>
              <a:t> </a:t>
            </a:r>
            <a:r>
              <a:rPr lang="en-US" altLang="it-IT" sz="1400" b="1" dirty="0" err="1">
                <a:latin typeface="Comic Sans MS" charset="0"/>
                <a:ea typeface="MS PGothic" charset="-128"/>
                <a:cs typeface="ＭＳ Ｐゴシック" charset="-128"/>
              </a:rPr>
              <a:t>i</a:t>
            </a:r>
            <a:r>
              <a:rPr lang="en-US" altLang="it-IT" sz="1400" b="1" dirty="0">
                <a:latin typeface="Comic Sans MS" charset="0"/>
                <a:ea typeface="MS PGothic" charset="-128"/>
                <a:cs typeface="ＭＳ Ｐゴシック" charset="-128"/>
              </a:rPr>
              <a:t> </a:t>
            </a:r>
            <a:r>
              <a:rPr lang="en-US" altLang="it-IT" sz="1400" b="1" dirty="0" err="1" smtClean="0">
                <a:latin typeface="Comic Sans MS" charset="0"/>
                <a:ea typeface="MS PGothic" charset="-128"/>
                <a:cs typeface="ＭＳ Ｐゴシック" charset="-128"/>
              </a:rPr>
              <a:t>sopravissuti</a:t>
            </a:r>
            <a:r>
              <a:rPr lang="en-US" altLang="it-IT" sz="1400" b="1" dirty="0" smtClean="0">
                <a:latin typeface="Comic Sans MS" charset="0"/>
                <a:ea typeface="MS PGothic" charset="-128"/>
                <a:cs typeface="ＭＳ Ｐゴシック" charset="-128"/>
              </a:rPr>
              <a:t> </a:t>
            </a:r>
            <a:r>
              <a:rPr lang="en-US" altLang="it-IT" sz="1400" b="1" dirty="0">
                <a:latin typeface="Comic Sans MS" charset="0"/>
                <a:ea typeface="MS PGothic" charset="-128"/>
                <a:cs typeface="ＭＳ Ｐゴシック" charset="-128"/>
              </a:rPr>
              <a:t>al </a:t>
            </a:r>
            <a:r>
              <a:rPr lang="en-US" altLang="it-IT" sz="1400" b="1" dirty="0" err="1">
                <a:latin typeface="Comic Sans MS" charset="0"/>
                <a:ea typeface="MS PGothic" charset="-128"/>
                <a:cs typeface="ＭＳ Ｐゴシック" charset="-128"/>
              </a:rPr>
              <a:t>cancro</a:t>
            </a:r>
            <a:r>
              <a:rPr lang="en-US" altLang="it-IT" sz="1400" b="1" dirty="0">
                <a:latin typeface="Comic Sans MS" charset="0"/>
                <a:ea typeface="MS PGothic" charset="-128"/>
                <a:cs typeface="ＭＳ Ｐゴシック" charset="-128"/>
              </a:rPr>
              <a:t> </a:t>
            </a:r>
            <a:r>
              <a:rPr lang="en-US" altLang="it-IT" sz="1400" b="1" dirty="0" err="1">
                <a:latin typeface="Comic Sans MS" charset="0"/>
                <a:ea typeface="MS PGothic" charset="-128"/>
                <a:cs typeface="ＭＳ Ｐゴシック" charset="-128"/>
              </a:rPr>
              <a:t>nel</a:t>
            </a:r>
            <a:r>
              <a:rPr lang="en-US" altLang="it-IT" sz="1400" b="1" dirty="0">
                <a:latin typeface="Comic Sans MS" charset="0"/>
                <a:ea typeface="MS PGothic" charset="-128"/>
                <a:cs typeface="ＭＳ Ｐゴシック" charset="-128"/>
              </a:rPr>
              <a:t> 2016 (20.3 </a:t>
            </a:r>
            <a:r>
              <a:rPr lang="en-US" altLang="it-IT" sz="1400" b="1" dirty="0" err="1" smtClean="0">
                <a:latin typeface="Comic Sans MS" charset="0"/>
                <a:ea typeface="MS PGothic" charset="-128"/>
                <a:cs typeface="ＭＳ Ｐゴシック" charset="-128"/>
              </a:rPr>
              <a:t>milioni</a:t>
            </a:r>
            <a:r>
              <a:rPr lang="en-US" altLang="it-IT" sz="1400" b="1" dirty="0" smtClean="0">
                <a:latin typeface="Comic Sans MS" charset="0"/>
                <a:ea typeface="MS PGothic" charset="-128"/>
                <a:cs typeface="ＭＳ Ｐゴシック" charset="-128"/>
              </a:rPr>
              <a:t> </a:t>
            </a:r>
            <a:r>
              <a:rPr lang="en-US" altLang="it-IT" sz="1400" b="1" dirty="0" err="1">
                <a:latin typeface="Comic Sans MS" charset="0"/>
                <a:ea typeface="MS PGothic" charset="-128"/>
                <a:cs typeface="ＭＳ Ｐゴシック" charset="-128"/>
              </a:rPr>
              <a:t>nel</a:t>
            </a:r>
            <a:r>
              <a:rPr lang="en-US" altLang="it-IT" sz="1400" b="1" dirty="0">
                <a:latin typeface="Comic Sans MS" charset="0"/>
                <a:ea typeface="MS PGothic" charset="-128"/>
                <a:cs typeface="ＭＳ Ｐゴシック" charset="-128"/>
              </a:rPr>
              <a:t> 2026)</a:t>
            </a:r>
          </a:p>
          <a:p>
            <a:pPr marL="261938" indent="-250825" algn="just">
              <a:lnSpc>
                <a:spcPct val="90000"/>
              </a:lnSpc>
              <a:defRPr/>
            </a:pPr>
            <a:endParaRPr lang="en-US" altLang="it-IT" sz="1500" b="1" dirty="0">
              <a:latin typeface="Comic Sans MS" charset="0"/>
              <a:ea typeface="MS PGothic" charset="-128"/>
              <a:cs typeface="ＭＳ Ｐゴシック" charset="-128"/>
            </a:endParaRPr>
          </a:p>
          <a:p>
            <a:pPr marL="261938" algn="ctr">
              <a:lnSpc>
                <a:spcPct val="90000"/>
              </a:lnSpc>
              <a:buNone/>
              <a:defRPr/>
            </a:pPr>
            <a:endParaRPr lang="en-US" altLang="it-IT" sz="1500" dirty="0">
              <a:solidFill>
                <a:srgbClr val="FF33CC"/>
              </a:solidFill>
              <a:ea typeface="MS PGothic" charset="-128"/>
              <a:cs typeface="ＭＳ Ｐゴシック" charset="-128"/>
            </a:endParaRPr>
          </a:p>
          <a:p>
            <a:pPr marL="261938" algn="ctr">
              <a:lnSpc>
                <a:spcPct val="90000"/>
              </a:lnSpc>
              <a:buNone/>
              <a:defRPr/>
            </a:pPr>
            <a:endParaRPr lang="it-IT" altLang="it-IT" sz="1500" dirty="0">
              <a:latin typeface="Comic Sans MS" charset="0"/>
              <a:ea typeface="MS PGothic" charset="-128"/>
              <a:cs typeface="ＭＳ Ｐゴシック" charset="-128"/>
            </a:endParaRPr>
          </a:p>
        </p:txBody>
      </p:sp>
    </p:spTree>
    <p:extLst>
      <p:ext uri="{BB962C8B-B14F-4D97-AF65-F5344CB8AC3E}">
        <p14:creationId xmlns:p14="http://schemas.microsoft.com/office/powerpoint/2010/main" val="1686271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tretch>
            <a:fillRect/>
          </a:stretch>
        </p:blipFill>
        <p:spPr>
          <a:xfrm>
            <a:off x="2484670" y="726180"/>
            <a:ext cx="4185371" cy="3531407"/>
          </a:xfrm>
          <a:prstGeom prst="roundRect">
            <a:avLst>
              <a:gd name="adj" fmla="val 8594"/>
            </a:avLst>
          </a:prstGeom>
          <a:solidFill>
            <a:srgbClr val="FFFFFF"/>
          </a:solidFill>
          <a:ln w="38100" cmpd="sng">
            <a:solidFill>
              <a:srgbClr val="800000"/>
            </a:solidFill>
          </a:ln>
          <a:effectLst>
            <a:reflection blurRad="12700" stA="38000" endPos="28000" dist="5000" dir="5400000" sy="-100000" algn="bl" rotWithShape="0"/>
          </a:effectLst>
        </p:spPr>
      </p:pic>
      <p:sp>
        <p:nvSpPr>
          <p:cNvPr id="5" name="Rettangolo 4"/>
          <p:cNvSpPr/>
          <p:nvPr/>
        </p:nvSpPr>
        <p:spPr>
          <a:xfrm>
            <a:off x="5000626" y="3968354"/>
            <a:ext cx="384572" cy="461665"/>
          </a:xfrm>
          <a:prstGeom prst="rect">
            <a:avLst/>
          </a:prstGeom>
        </p:spPr>
        <p:txBody>
          <a:bodyPr>
            <a:spAutoFit/>
          </a:bodyPr>
          <a:lstStyle/>
          <a:p>
            <a:pPr eaLnBrk="1" hangingPunct="1">
              <a:spcBef>
                <a:spcPct val="50000"/>
              </a:spcBef>
              <a:defRPr/>
            </a:pPr>
            <a:r>
              <a:rPr lang="nl-NL" sz="1200" b="1" dirty="0">
                <a:solidFill>
                  <a:srgbClr val="CC0000"/>
                </a:solidFill>
                <a:latin typeface="+mj-lt"/>
                <a:ea typeface="MS PGothic" pitchFamily="34" charset="-128"/>
              </a:rPr>
              <a:t>≥4%</a:t>
            </a:r>
            <a:endParaRPr lang="it-IT" sz="1200" b="1" dirty="0">
              <a:solidFill>
                <a:srgbClr val="CC0000"/>
              </a:solidFill>
              <a:latin typeface="+mj-lt"/>
              <a:ea typeface="MS PGothic" pitchFamily="34" charset="-128"/>
            </a:endParaRPr>
          </a:p>
        </p:txBody>
      </p:sp>
      <p:sp>
        <p:nvSpPr>
          <p:cNvPr id="6" name="Rettangolo 5"/>
          <p:cNvSpPr/>
          <p:nvPr/>
        </p:nvSpPr>
        <p:spPr>
          <a:xfrm>
            <a:off x="5635228" y="3968353"/>
            <a:ext cx="452438" cy="461665"/>
          </a:xfrm>
          <a:prstGeom prst="rect">
            <a:avLst/>
          </a:prstGeom>
        </p:spPr>
        <p:txBody>
          <a:bodyPr>
            <a:spAutoFit/>
          </a:bodyPr>
          <a:lstStyle/>
          <a:p>
            <a:pPr eaLnBrk="1" hangingPunct="1">
              <a:spcBef>
                <a:spcPct val="50000"/>
              </a:spcBef>
              <a:defRPr/>
            </a:pPr>
            <a:r>
              <a:rPr lang="nl-NL" sz="1200" b="1" dirty="0">
                <a:solidFill>
                  <a:srgbClr val="CC0000"/>
                </a:solidFill>
                <a:latin typeface="+mj-lt"/>
                <a:ea typeface="MS PGothic" pitchFamily="34" charset="-128"/>
              </a:rPr>
              <a:t>≥18%</a:t>
            </a:r>
            <a:endParaRPr lang="it-IT" sz="1200" b="1" dirty="0">
              <a:solidFill>
                <a:srgbClr val="CC0000"/>
              </a:solidFill>
              <a:latin typeface="+mj-lt"/>
              <a:ea typeface="MS PGothic" pitchFamily="34" charset="-128"/>
            </a:endParaRPr>
          </a:p>
        </p:txBody>
      </p:sp>
      <p:sp>
        <p:nvSpPr>
          <p:cNvPr id="7" name="Rettangolo 6"/>
          <p:cNvSpPr/>
          <p:nvPr/>
        </p:nvSpPr>
        <p:spPr>
          <a:xfrm>
            <a:off x="6219825" y="3968354"/>
            <a:ext cx="502444" cy="461665"/>
          </a:xfrm>
          <a:prstGeom prst="rect">
            <a:avLst/>
          </a:prstGeom>
        </p:spPr>
        <p:txBody>
          <a:bodyPr>
            <a:spAutoFit/>
          </a:bodyPr>
          <a:lstStyle/>
          <a:p>
            <a:pPr eaLnBrk="1" hangingPunct="1">
              <a:spcBef>
                <a:spcPct val="50000"/>
              </a:spcBef>
              <a:defRPr/>
            </a:pPr>
            <a:r>
              <a:rPr lang="nl-NL" sz="1200" b="1" dirty="0">
                <a:solidFill>
                  <a:srgbClr val="CC0000"/>
                </a:solidFill>
                <a:latin typeface="+mj-lt"/>
                <a:ea typeface="MS PGothic" pitchFamily="34" charset="-128"/>
              </a:rPr>
              <a:t>≥36%</a:t>
            </a:r>
            <a:endParaRPr lang="it-IT" sz="1200" b="1" dirty="0">
              <a:solidFill>
                <a:srgbClr val="CC0000"/>
              </a:solidFill>
              <a:latin typeface="+mj-lt"/>
              <a:ea typeface="MS PGothic" pitchFamily="34" charset="-128"/>
            </a:endParaRPr>
          </a:p>
        </p:txBody>
      </p:sp>
      <p:sp>
        <p:nvSpPr>
          <p:cNvPr id="8" name="Rectangle 2"/>
          <p:cNvSpPr txBox="1">
            <a:spLocks noRot="1" noChangeArrowheads="1"/>
          </p:cNvSpPr>
          <p:nvPr/>
        </p:nvSpPr>
        <p:spPr>
          <a:xfrm>
            <a:off x="1173957" y="228600"/>
            <a:ext cx="6755606" cy="322845"/>
          </a:xfrm>
          <a:prstGeom prst="rect">
            <a:avLst/>
          </a:prstGeom>
        </p:spPr>
        <p:txBody>
          <a:bodyPr lIns="47625" tIns="19050" rIns="47625" bIns="19050">
            <a:spAutoFit/>
          </a:bodyPr>
          <a:lstStyle/>
          <a:p>
            <a:pPr algn="ctr" eaLnBrk="1" hangingPunct="1">
              <a:lnSpc>
                <a:spcPct val="88000"/>
              </a:lnSpc>
              <a:spcBef>
                <a:spcPct val="50000"/>
              </a:spcBef>
              <a:defRPr/>
            </a:pPr>
            <a:r>
              <a:rPr lang="it-IT" sz="2100" b="1" kern="0" dirty="0">
                <a:solidFill>
                  <a:srgbClr val="C00000"/>
                </a:solidFill>
                <a:latin typeface="Comic Sans MS" pitchFamily="66" charset="0"/>
                <a:ea typeface="+mj-ea"/>
                <a:cs typeface="+mj-cs"/>
              </a:rPr>
              <a:t>Probabilità di HF da </a:t>
            </a:r>
            <a:r>
              <a:rPr lang="it-IT" sz="2100" b="1" kern="0" dirty="0" err="1">
                <a:solidFill>
                  <a:srgbClr val="C00000"/>
                </a:solidFill>
                <a:latin typeface="Comic Sans MS" pitchFamily="66" charset="0"/>
                <a:ea typeface="+mj-ea"/>
                <a:cs typeface="+mj-cs"/>
              </a:rPr>
              <a:t>Doxorubicina</a:t>
            </a:r>
            <a:r>
              <a:rPr lang="it-IT" sz="2100" b="1" kern="0" dirty="0">
                <a:solidFill>
                  <a:srgbClr val="C00000"/>
                </a:solidFill>
                <a:latin typeface="Comic Sans MS" pitchFamily="66" charset="0"/>
                <a:ea typeface="+mj-ea"/>
                <a:cs typeface="+mj-cs"/>
              </a:rPr>
              <a:t> </a:t>
            </a:r>
          </a:p>
        </p:txBody>
      </p:sp>
    </p:spTree>
    <p:extLst>
      <p:ext uri="{BB962C8B-B14F-4D97-AF65-F5344CB8AC3E}">
        <p14:creationId xmlns:p14="http://schemas.microsoft.com/office/powerpoint/2010/main" val="120321806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6" name="Immagine 4"/>
          <p:cNvPicPr>
            <a:picLocks noChangeAspect="1"/>
          </p:cNvPicPr>
          <p:nvPr/>
        </p:nvPicPr>
        <p:blipFill>
          <a:blip r:embed="rId2">
            <a:extLst>
              <a:ext uri="{28A0092B-C50C-407E-A947-70E740481C1C}">
                <a14:useLocalDpi xmlns:a14="http://schemas.microsoft.com/office/drawing/2010/main" val="0"/>
              </a:ext>
            </a:extLst>
          </a:blip>
          <a:srcRect l="2963" t="12383" r="1019"/>
          <a:stretch>
            <a:fillRect/>
          </a:stretch>
        </p:blipFill>
        <p:spPr bwMode="auto">
          <a:xfrm>
            <a:off x="379414" y="1097011"/>
            <a:ext cx="4130675" cy="3634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7" name="Immagine 5"/>
          <p:cNvPicPr>
            <a:picLocks noChangeAspect="1"/>
          </p:cNvPicPr>
          <p:nvPr/>
        </p:nvPicPr>
        <p:blipFill>
          <a:blip r:embed="rId3">
            <a:extLst>
              <a:ext uri="{28A0092B-C50C-407E-A947-70E740481C1C}">
                <a14:useLocalDpi xmlns:a14="http://schemas.microsoft.com/office/drawing/2010/main" val="0"/>
              </a:ext>
            </a:extLst>
          </a:blip>
          <a:srcRect r="1044"/>
          <a:stretch>
            <a:fillRect/>
          </a:stretch>
        </p:blipFill>
        <p:spPr bwMode="auto">
          <a:xfrm>
            <a:off x="4787901" y="1318022"/>
            <a:ext cx="4062413" cy="3504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Connettore 1 9"/>
          <p:cNvCxnSpPr/>
          <p:nvPr/>
        </p:nvCxnSpPr>
        <p:spPr>
          <a:xfrm>
            <a:off x="495301" y="4710113"/>
            <a:ext cx="3889375" cy="0"/>
          </a:xfrm>
          <a:prstGeom prst="line">
            <a:avLst/>
          </a:prstGeom>
          <a:ln w="3175" cmpd="sng">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57351" name="Immagine 6"/>
          <p:cNvPicPr>
            <a:picLocks noChangeAspect="1"/>
          </p:cNvPicPr>
          <p:nvPr/>
        </p:nvPicPr>
        <p:blipFill>
          <a:blip r:embed="rId2">
            <a:extLst>
              <a:ext uri="{28A0092B-C50C-407E-A947-70E740481C1C}">
                <a14:useLocalDpi xmlns:a14="http://schemas.microsoft.com/office/drawing/2010/main" val="0"/>
              </a:ext>
            </a:extLst>
          </a:blip>
          <a:srcRect l="2316" t="12498" r="1361" b="81873"/>
          <a:stretch>
            <a:fillRect/>
          </a:stretch>
        </p:blipFill>
        <p:spPr bwMode="auto">
          <a:xfrm>
            <a:off x="4789489" y="1090613"/>
            <a:ext cx="4060825" cy="2297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ttangolo 10"/>
          <p:cNvSpPr/>
          <p:nvPr/>
        </p:nvSpPr>
        <p:spPr>
          <a:xfrm>
            <a:off x="4155989" y="4731990"/>
            <a:ext cx="4664483" cy="276999"/>
          </a:xfrm>
          <a:prstGeom prst="rect">
            <a:avLst/>
          </a:prstGeom>
        </p:spPr>
        <p:txBody>
          <a:bodyPr wrap="none">
            <a:spAutoFit/>
          </a:bodyPr>
          <a:lstStyle/>
          <a:p>
            <a:r>
              <a:rPr lang="it-IT" sz="1200" dirty="0" smtClean="0">
                <a:solidFill>
                  <a:srgbClr val="C0504D"/>
                </a:solidFill>
              </a:rPr>
              <a:t>Zamorano JL et al </a:t>
            </a:r>
            <a:r>
              <a:rPr lang="it-IT" sz="1200" dirty="0" err="1" smtClean="0">
                <a:solidFill>
                  <a:srgbClr val="C0504D"/>
                </a:solidFill>
              </a:rPr>
              <a:t>European</a:t>
            </a:r>
            <a:r>
              <a:rPr lang="it-IT" sz="1200" dirty="0" smtClean="0">
                <a:solidFill>
                  <a:srgbClr val="C0504D"/>
                </a:solidFill>
              </a:rPr>
              <a:t> </a:t>
            </a:r>
            <a:r>
              <a:rPr lang="it-IT" sz="1200" dirty="0">
                <a:solidFill>
                  <a:srgbClr val="C0504D"/>
                </a:solidFill>
              </a:rPr>
              <a:t>Journal </a:t>
            </a:r>
            <a:r>
              <a:rPr lang="it-IT" sz="1200" dirty="0" smtClean="0">
                <a:solidFill>
                  <a:srgbClr val="C0504D"/>
                </a:solidFill>
              </a:rPr>
              <a:t>of </a:t>
            </a:r>
            <a:r>
              <a:rPr lang="it-IT" sz="1200" dirty="0" err="1" smtClean="0">
                <a:solidFill>
                  <a:srgbClr val="C0504D"/>
                </a:solidFill>
              </a:rPr>
              <a:t>Heart</a:t>
            </a:r>
            <a:r>
              <a:rPr lang="it-IT" sz="1200" dirty="0" smtClean="0">
                <a:solidFill>
                  <a:srgbClr val="C0504D"/>
                </a:solidFill>
              </a:rPr>
              <a:t> </a:t>
            </a:r>
            <a:r>
              <a:rPr lang="it-IT" sz="1200" dirty="0" err="1" smtClean="0">
                <a:solidFill>
                  <a:srgbClr val="C0504D"/>
                </a:solidFill>
              </a:rPr>
              <a:t>Failure</a:t>
            </a:r>
            <a:r>
              <a:rPr lang="it-IT" sz="1200" dirty="0" smtClean="0">
                <a:solidFill>
                  <a:srgbClr val="C0504D"/>
                </a:solidFill>
              </a:rPr>
              <a:t> 2017</a:t>
            </a:r>
            <a:endParaRPr lang="it-IT" sz="1200" dirty="0">
              <a:solidFill>
                <a:srgbClr val="C0504D"/>
              </a:solidFill>
            </a:endParaRPr>
          </a:p>
        </p:txBody>
      </p:sp>
      <p:sp>
        <p:nvSpPr>
          <p:cNvPr id="13" name="Titolo 1"/>
          <p:cNvSpPr>
            <a:spLocks noGrp="1"/>
          </p:cNvSpPr>
          <p:nvPr>
            <p:ph type="title"/>
          </p:nvPr>
        </p:nvSpPr>
        <p:spPr>
          <a:xfrm>
            <a:off x="467544" y="141480"/>
            <a:ext cx="8229600" cy="857250"/>
          </a:xfrm>
        </p:spPr>
        <p:txBody>
          <a:bodyPr>
            <a:normAutofit/>
          </a:bodyPr>
          <a:lstStyle/>
          <a:p>
            <a:r>
              <a:rPr lang="en-US" sz="2800" b="1" dirty="0" err="1" smtClean="0">
                <a:solidFill>
                  <a:schemeClr val="accent2"/>
                </a:solidFill>
                <a:latin typeface="Comic Sans MS" charset="0"/>
                <a:ea typeface="Comic Sans MS" charset="0"/>
                <a:cs typeface="Comic Sans MS" charset="0"/>
              </a:rPr>
              <a:t>Cardiotossicità</a:t>
            </a:r>
            <a:r>
              <a:rPr lang="en-US" sz="2800" b="1" dirty="0" smtClean="0">
                <a:solidFill>
                  <a:schemeClr val="accent2"/>
                </a:solidFill>
                <a:latin typeface="Comic Sans MS" charset="0"/>
                <a:ea typeface="Comic Sans MS" charset="0"/>
                <a:cs typeface="Comic Sans MS" charset="0"/>
              </a:rPr>
              <a:t> da </a:t>
            </a:r>
            <a:r>
              <a:rPr lang="en-US" sz="2800" b="1" dirty="0" err="1" smtClean="0">
                <a:solidFill>
                  <a:schemeClr val="accent2"/>
                </a:solidFill>
                <a:latin typeface="Comic Sans MS" charset="0"/>
                <a:ea typeface="Comic Sans MS" charset="0"/>
                <a:cs typeface="Comic Sans MS" charset="0"/>
              </a:rPr>
              <a:t>terapia</a:t>
            </a:r>
            <a:r>
              <a:rPr lang="en-US" sz="2800" b="1" dirty="0" smtClean="0">
                <a:solidFill>
                  <a:schemeClr val="accent2"/>
                </a:solidFill>
                <a:latin typeface="Comic Sans MS" charset="0"/>
                <a:ea typeface="Comic Sans MS" charset="0"/>
                <a:cs typeface="Comic Sans MS" charset="0"/>
              </a:rPr>
              <a:t> </a:t>
            </a:r>
            <a:r>
              <a:rPr lang="en-US" sz="2800" b="1" dirty="0" err="1" smtClean="0">
                <a:solidFill>
                  <a:schemeClr val="accent2"/>
                </a:solidFill>
                <a:latin typeface="Comic Sans MS" charset="0"/>
                <a:ea typeface="Comic Sans MS" charset="0"/>
                <a:cs typeface="Comic Sans MS" charset="0"/>
              </a:rPr>
              <a:t>oncologica</a:t>
            </a:r>
            <a:r>
              <a:rPr lang="en-US" sz="2800" b="1" dirty="0" smtClean="0">
                <a:solidFill>
                  <a:schemeClr val="accent2"/>
                </a:solidFill>
                <a:latin typeface="Comic Sans MS" charset="0"/>
                <a:ea typeface="Comic Sans MS" charset="0"/>
                <a:cs typeface="Comic Sans MS" charset="0"/>
              </a:rPr>
              <a:t> </a:t>
            </a:r>
            <a:r>
              <a:rPr lang="it-IT" sz="2800" b="1" dirty="0">
                <a:solidFill>
                  <a:srgbClr val="FF9900"/>
                </a:solidFill>
                <a:latin typeface="+mn-lt"/>
              </a:rPr>
              <a:t/>
            </a:r>
            <a:br>
              <a:rPr lang="it-IT" sz="2800" b="1" dirty="0">
                <a:solidFill>
                  <a:srgbClr val="FF9900"/>
                </a:solidFill>
                <a:latin typeface="+mn-lt"/>
              </a:rPr>
            </a:br>
            <a:r>
              <a:rPr lang="it-IT" sz="2200" b="1" dirty="0" smtClean="0">
                <a:solidFill>
                  <a:schemeClr val="accent3">
                    <a:lumMod val="75000"/>
                  </a:schemeClr>
                </a:solidFill>
                <a:latin typeface="+mn-lt"/>
              </a:rPr>
              <a:t>Rischio di disfunzione VS / Scompenso cardiaco</a:t>
            </a:r>
            <a:endParaRPr lang="it-IT" sz="2200" b="1" dirty="0">
              <a:solidFill>
                <a:schemeClr val="accent3">
                  <a:lumMod val="75000"/>
                </a:schemeClr>
              </a:solidFill>
              <a:latin typeface="+mn-lt"/>
            </a:endParaRPr>
          </a:p>
        </p:txBody>
      </p:sp>
    </p:spTree>
    <p:extLst>
      <p:ext uri="{BB962C8B-B14F-4D97-AF65-F5344CB8AC3E}">
        <p14:creationId xmlns:p14="http://schemas.microsoft.com/office/powerpoint/2010/main" val="2018542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99592" y="1221600"/>
            <a:ext cx="7200800" cy="3163395"/>
          </a:xfrm>
          <a:prstGeom prst="rect">
            <a:avLst/>
          </a:prstGeom>
          <a:noFill/>
          <a:ln>
            <a:noFill/>
          </a:ln>
        </p:spPr>
      </p:pic>
      <p:sp>
        <p:nvSpPr>
          <p:cNvPr id="6" name="Titolo 1"/>
          <p:cNvSpPr txBox="1">
            <a:spLocks/>
          </p:cNvSpPr>
          <p:nvPr/>
        </p:nvSpPr>
        <p:spPr>
          <a:xfrm>
            <a:off x="467544" y="5147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0504D"/>
                </a:solidFill>
                <a:latin typeface="Comic Sans MS" charset="0"/>
                <a:ea typeface="Comic Sans MS" charset="0"/>
                <a:cs typeface="Comic Sans MS" charset="0"/>
              </a:rPr>
              <a:t>Monitoraggio</a:t>
            </a:r>
            <a:r>
              <a:rPr lang="en-US" sz="2800" b="1" dirty="0" smtClean="0">
                <a:solidFill>
                  <a:srgbClr val="C0504D"/>
                </a:solidFill>
                <a:latin typeface="Comic Sans MS" charset="0"/>
                <a:ea typeface="Comic Sans MS" charset="0"/>
                <a:cs typeface="Comic Sans MS" charset="0"/>
              </a:rPr>
              <a:t> </a:t>
            </a:r>
            <a:r>
              <a:rPr lang="en-US" sz="2800" b="1" dirty="0" err="1" smtClean="0">
                <a:solidFill>
                  <a:srgbClr val="C0504D"/>
                </a:solidFill>
                <a:latin typeface="Comic Sans MS" charset="0"/>
                <a:ea typeface="Comic Sans MS" charset="0"/>
                <a:cs typeface="Comic Sans MS" charset="0"/>
              </a:rPr>
              <a:t>della</a:t>
            </a:r>
            <a:r>
              <a:rPr lang="en-US" sz="2800" b="1" dirty="0" smtClean="0">
                <a:solidFill>
                  <a:srgbClr val="C0504D"/>
                </a:solidFill>
                <a:latin typeface="Comic Sans MS" charset="0"/>
                <a:ea typeface="Comic Sans MS" charset="0"/>
                <a:cs typeface="Comic Sans MS" charset="0"/>
              </a:rPr>
              <a:t> CTX</a:t>
            </a:r>
            <a:r>
              <a:rPr lang="it-IT" sz="2800" b="1" dirty="0" smtClean="0">
                <a:solidFill>
                  <a:srgbClr val="FF9900"/>
                </a:solidFill>
                <a:latin typeface="Comic Sans MS" charset="0"/>
                <a:ea typeface="Comic Sans MS" charset="0"/>
                <a:cs typeface="Comic Sans MS" charset="0"/>
              </a:rPr>
              <a:t/>
            </a:r>
            <a:br>
              <a:rPr lang="it-IT" sz="2800" b="1" dirty="0" smtClean="0">
                <a:solidFill>
                  <a:srgbClr val="FF9900"/>
                </a:solidFill>
                <a:latin typeface="Comic Sans MS" charset="0"/>
                <a:ea typeface="Comic Sans MS" charset="0"/>
                <a:cs typeface="Comic Sans MS" charset="0"/>
              </a:rPr>
            </a:br>
            <a:r>
              <a:rPr lang="it-IT" sz="2200" b="1" dirty="0">
                <a:solidFill>
                  <a:schemeClr val="accent3">
                    <a:lumMod val="75000"/>
                  </a:schemeClr>
                </a:solidFill>
                <a:latin typeface="Comic Sans MS" charset="0"/>
                <a:ea typeface="Comic Sans MS" charset="0"/>
                <a:cs typeface="Comic Sans MS" charset="0"/>
              </a:rPr>
              <a:t>Ecocardiografia nell’identificazione della DVS</a:t>
            </a:r>
          </a:p>
        </p:txBody>
      </p:sp>
    </p:spTree>
    <p:extLst>
      <p:ext uri="{BB962C8B-B14F-4D97-AF65-F5344CB8AC3E}">
        <p14:creationId xmlns:p14="http://schemas.microsoft.com/office/powerpoint/2010/main" val="1084484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1331640" y="2733768"/>
            <a:ext cx="3188196" cy="1843854"/>
          </a:xfrm>
          <a:prstGeom prst="rect">
            <a:avLst/>
          </a:prstGeom>
          <a:noFill/>
          <a:ln>
            <a:noFill/>
          </a:ln>
        </p:spPr>
      </p:pic>
      <p:sp>
        <p:nvSpPr>
          <p:cNvPr id="40964" name="Rettangolo 8"/>
          <p:cNvSpPr>
            <a:spLocks noChangeArrowheads="1"/>
          </p:cNvSpPr>
          <p:nvPr/>
        </p:nvSpPr>
        <p:spPr bwMode="auto">
          <a:xfrm>
            <a:off x="6038479" y="4731990"/>
            <a:ext cx="24865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it-IT" sz="1200" b="1" dirty="0" err="1">
                <a:latin typeface="Verdana"/>
                <a:cs typeface="Verdana"/>
              </a:rPr>
              <a:t>Romond</a:t>
            </a:r>
            <a:r>
              <a:rPr lang="it-IT" sz="1200" b="1" dirty="0">
                <a:latin typeface="Verdana"/>
                <a:cs typeface="Verdana"/>
              </a:rPr>
              <a:t> </a:t>
            </a:r>
            <a:r>
              <a:rPr lang="it-IT" sz="1200" b="1" dirty="0" smtClean="0">
                <a:latin typeface="Verdana"/>
                <a:cs typeface="Verdana"/>
              </a:rPr>
              <a:t>EH</a:t>
            </a:r>
            <a:r>
              <a:rPr lang="it-IT" sz="1200" b="1" dirty="0">
                <a:latin typeface="Verdana"/>
                <a:cs typeface="Verdana"/>
              </a:rPr>
              <a:t> </a:t>
            </a:r>
            <a:r>
              <a:rPr lang="it-IT" sz="1200" b="1" dirty="0" smtClean="0">
                <a:latin typeface="Verdana"/>
                <a:cs typeface="Verdana"/>
              </a:rPr>
              <a:t>et al JCO </a:t>
            </a:r>
            <a:r>
              <a:rPr lang="it-IT" sz="1200" b="1" dirty="0">
                <a:latin typeface="Verdana"/>
                <a:cs typeface="Verdana"/>
              </a:rPr>
              <a:t>2012</a:t>
            </a:r>
          </a:p>
        </p:txBody>
      </p:sp>
      <p:sp>
        <p:nvSpPr>
          <p:cNvPr id="2" name="Rettangolo 1"/>
          <p:cNvSpPr/>
          <p:nvPr/>
        </p:nvSpPr>
        <p:spPr>
          <a:xfrm>
            <a:off x="2051720" y="2193709"/>
            <a:ext cx="7128792" cy="553998"/>
          </a:xfrm>
          <a:prstGeom prst="rect">
            <a:avLst/>
          </a:prstGeom>
        </p:spPr>
        <p:txBody>
          <a:bodyPr wrap="square">
            <a:spAutoFit/>
          </a:bodyPr>
          <a:lstStyle/>
          <a:p>
            <a:pPr algn="ctr"/>
            <a:r>
              <a:rPr lang="it-IT" sz="1600" b="1" dirty="0" smtClean="0">
                <a:solidFill>
                  <a:srgbClr val="C0504D"/>
                </a:solidFill>
                <a:latin typeface="+mj-lt"/>
              </a:rPr>
              <a:t>Variabilità della 2D</a:t>
            </a:r>
            <a:r>
              <a:rPr lang="it-IT" sz="1600" b="1" dirty="0">
                <a:solidFill>
                  <a:srgbClr val="C0504D"/>
                </a:solidFill>
                <a:latin typeface="+mj-lt"/>
              </a:rPr>
              <a:t>-LVEF </a:t>
            </a:r>
            <a:r>
              <a:rPr lang="it-IT" sz="1600" b="1" dirty="0" smtClean="0">
                <a:solidFill>
                  <a:srgbClr val="C0504D"/>
                </a:solidFill>
                <a:latin typeface="+mj-lt"/>
              </a:rPr>
              <a:t>(</a:t>
            </a:r>
            <a:r>
              <a:rPr lang="it-IT" sz="1600" b="1" dirty="0">
                <a:solidFill>
                  <a:srgbClr val="C0504D"/>
                </a:solidFill>
                <a:latin typeface="+mj-lt"/>
              </a:rPr>
              <a:t>95% CI of 2D-EF 10-11%)</a:t>
            </a:r>
          </a:p>
          <a:p>
            <a:pPr algn="ctr"/>
            <a:r>
              <a:rPr lang="it-IT" sz="1400" dirty="0">
                <a:latin typeface="+mj-lt"/>
              </a:rPr>
              <a:t>m</a:t>
            </a:r>
            <a:r>
              <a:rPr lang="it-IT" sz="1400" dirty="0" smtClean="0">
                <a:latin typeface="+mj-lt"/>
              </a:rPr>
              <a:t>aggiore del </a:t>
            </a:r>
            <a:r>
              <a:rPr lang="it-IT" sz="1400" dirty="0" err="1" smtClean="0">
                <a:latin typeface="+mj-lt"/>
              </a:rPr>
              <a:t>cut</a:t>
            </a:r>
            <a:r>
              <a:rPr lang="it-IT" sz="1400" dirty="0" smtClean="0">
                <a:latin typeface="+mj-lt"/>
              </a:rPr>
              <a:t>-off usato per definire la DVS</a:t>
            </a:r>
            <a:endParaRPr lang="it-IT" sz="1400" dirty="0">
              <a:latin typeface="+mj-lt"/>
            </a:endParaRPr>
          </a:p>
        </p:txBody>
      </p:sp>
      <p:pic>
        <p:nvPicPr>
          <p:cNvPr id="9" name="Immagine 8"/>
          <p:cNvPicPr>
            <a:picLocks noChangeAspect="1"/>
          </p:cNvPicPr>
          <p:nvPr/>
        </p:nvPicPr>
        <p:blipFill>
          <a:blip r:embed="rId3"/>
          <a:stretch>
            <a:fillRect/>
          </a:stretch>
        </p:blipFill>
        <p:spPr>
          <a:xfrm>
            <a:off x="179512" y="843558"/>
            <a:ext cx="1993652" cy="1659637"/>
          </a:xfrm>
          <a:prstGeom prst="rect">
            <a:avLst/>
          </a:prstGeom>
          <a:ln>
            <a:noFill/>
          </a:ln>
          <a:effectLst>
            <a:outerShdw blurRad="292100" dist="139700" dir="2700000" algn="tl" rotWithShape="0">
              <a:srgbClr val="333333">
                <a:alpha val="65000"/>
              </a:srgbClr>
            </a:outerShdw>
          </a:effectLst>
        </p:spPr>
      </p:pic>
      <p:sp>
        <p:nvSpPr>
          <p:cNvPr id="10" name="Rettangolo 9"/>
          <p:cNvSpPr/>
          <p:nvPr/>
        </p:nvSpPr>
        <p:spPr>
          <a:xfrm>
            <a:off x="2699792" y="1005576"/>
            <a:ext cx="4572000" cy="1200328"/>
          </a:xfrm>
          <a:prstGeom prst="rect">
            <a:avLst/>
          </a:prstGeom>
        </p:spPr>
        <p:txBody>
          <a:bodyPr>
            <a:spAutoFit/>
          </a:bodyPr>
          <a:lstStyle/>
          <a:p>
            <a:r>
              <a:rPr lang="it-IT" sz="1600" b="1" dirty="0" smtClean="0">
                <a:solidFill>
                  <a:srgbClr val="FFEF8B"/>
                </a:solidFill>
                <a:latin typeface="+mj-lt"/>
              </a:rPr>
              <a:t>  </a:t>
            </a:r>
            <a:r>
              <a:rPr lang="it-IT" sz="1600" b="1" dirty="0" smtClean="0">
                <a:solidFill>
                  <a:srgbClr val="C0504D"/>
                </a:solidFill>
                <a:latin typeface="+mj-lt"/>
              </a:rPr>
              <a:t>Limiti della LVEF</a:t>
            </a:r>
          </a:p>
          <a:p>
            <a:r>
              <a:rPr lang="it-IT" sz="1400" dirty="0" smtClean="0">
                <a:latin typeface="+mj-lt"/>
              </a:rPr>
              <a:t>• Dipendenza dal carico e FC</a:t>
            </a:r>
            <a:endParaRPr lang="it-IT" sz="1400" dirty="0">
              <a:latin typeface="+mj-lt"/>
            </a:endParaRPr>
          </a:p>
          <a:p>
            <a:r>
              <a:rPr lang="it-IT" sz="1400" dirty="0">
                <a:latin typeface="+mj-lt"/>
              </a:rPr>
              <a:t>• </a:t>
            </a:r>
            <a:r>
              <a:rPr lang="it-IT" sz="1400" dirty="0" smtClean="0">
                <a:latin typeface="+mj-lt"/>
              </a:rPr>
              <a:t>Qualità della immagine</a:t>
            </a:r>
            <a:endParaRPr lang="it-IT" sz="1400" dirty="0">
              <a:latin typeface="+mj-lt"/>
            </a:endParaRPr>
          </a:p>
          <a:p>
            <a:r>
              <a:rPr lang="it-IT" sz="1400" dirty="0">
                <a:latin typeface="+mj-lt"/>
              </a:rPr>
              <a:t>• </a:t>
            </a:r>
            <a:r>
              <a:rPr lang="it-IT" sz="1400" dirty="0" smtClean="0">
                <a:latin typeface="+mj-lt"/>
              </a:rPr>
              <a:t>Assunzioni geometriche</a:t>
            </a:r>
            <a:endParaRPr lang="it-IT" sz="1400" dirty="0">
              <a:latin typeface="+mj-lt"/>
            </a:endParaRPr>
          </a:p>
          <a:p>
            <a:r>
              <a:rPr lang="it-IT" sz="1400" dirty="0">
                <a:latin typeface="+mj-lt"/>
              </a:rPr>
              <a:t>• </a:t>
            </a:r>
            <a:r>
              <a:rPr lang="it-IT" sz="1400" dirty="0" smtClean="0">
                <a:latin typeface="+mj-lt"/>
              </a:rPr>
              <a:t>Esperienza dell’operatore</a:t>
            </a:r>
            <a:endParaRPr lang="it-IT" sz="1400" dirty="0">
              <a:latin typeface="+mj-lt"/>
            </a:endParaRPr>
          </a:p>
        </p:txBody>
      </p:sp>
      <p:sp>
        <p:nvSpPr>
          <p:cNvPr id="5" name="Rettangolo 4"/>
          <p:cNvSpPr/>
          <p:nvPr/>
        </p:nvSpPr>
        <p:spPr>
          <a:xfrm>
            <a:off x="1331640" y="4640237"/>
            <a:ext cx="3816424" cy="307777"/>
          </a:xfrm>
          <a:prstGeom prst="rect">
            <a:avLst/>
          </a:prstGeom>
        </p:spPr>
        <p:txBody>
          <a:bodyPr wrap="square">
            <a:spAutoFit/>
          </a:bodyPr>
          <a:lstStyle/>
          <a:p>
            <a:r>
              <a:rPr lang="it-IT" sz="1400" b="1" dirty="0">
                <a:solidFill>
                  <a:srgbClr val="C0504D"/>
                </a:solidFill>
                <a:latin typeface="+mj-lt"/>
              </a:rPr>
              <a:t> </a:t>
            </a:r>
            <a:r>
              <a:rPr lang="it-IT" sz="1400" b="1" dirty="0" smtClean="0">
                <a:solidFill>
                  <a:srgbClr val="C0504D"/>
                </a:solidFill>
                <a:latin typeface="+mj-lt"/>
              </a:rPr>
              <a:t>Limitato valore prognostico LVEF&gt;45%</a:t>
            </a:r>
            <a:endParaRPr lang="it-IT" sz="1400" b="1" dirty="0">
              <a:solidFill>
                <a:srgbClr val="C0504D"/>
              </a:solidFill>
              <a:latin typeface="+mj-lt"/>
            </a:endParaRPr>
          </a:p>
        </p:txBody>
      </p:sp>
      <p:sp>
        <p:nvSpPr>
          <p:cNvPr id="11" name="Titolo 1"/>
          <p:cNvSpPr txBox="1">
            <a:spLocks/>
          </p:cNvSpPr>
          <p:nvPr/>
        </p:nvSpPr>
        <p:spPr>
          <a:xfrm>
            <a:off x="467544" y="5147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C0504D"/>
                </a:solidFill>
                <a:latin typeface="Comic Sans MS" charset="0"/>
                <a:ea typeface="Comic Sans MS" charset="0"/>
                <a:cs typeface="Comic Sans MS" charset="0"/>
              </a:rPr>
              <a:t>Monitoraggio</a:t>
            </a:r>
            <a:r>
              <a:rPr lang="en-US" sz="2800" b="1" dirty="0" smtClean="0">
                <a:solidFill>
                  <a:srgbClr val="C0504D"/>
                </a:solidFill>
                <a:latin typeface="Comic Sans MS" charset="0"/>
                <a:ea typeface="Comic Sans MS" charset="0"/>
                <a:cs typeface="Comic Sans MS" charset="0"/>
              </a:rPr>
              <a:t> </a:t>
            </a:r>
            <a:r>
              <a:rPr lang="en-US" sz="2800" b="1" dirty="0" err="1" smtClean="0">
                <a:solidFill>
                  <a:srgbClr val="C0504D"/>
                </a:solidFill>
                <a:latin typeface="Comic Sans MS" charset="0"/>
                <a:ea typeface="Comic Sans MS" charset="0"/>
                <a:cs typeface="Comic Sans MS" charset="0"/>
              </a:rPr>
              <a:t>della</a:t>
            </a:r>
            <a:r>
              <a:rPr lang="en-US" sz="2800" b="1" dirty="0" smtClean="0">
                <a:solidFill>
                  <a:srgbClr val="C0504D"/>
                </a:solidFill>
                <a:latin typeface="Comic Sans MS" charset="0"/>
                <a:ea typeface="Comic Sans MS" charset="0"/>
                <a:cs typeface="Comic Sans MS" charset="0"/>
              </a:rPr>
              <a:t> CTX</a:t>
            </a:r>
            <a:r>
              <a:rPr lang="it-IT" sz="2800" b="1" dirty="0" smtClean="0">
                <a:solidFill>
                  <a:srgbClr val="FF9900"/>
                </a:solidFill>
                <a:latin typeface="Comic Sans MS" charset="0"/>
                <a:ea typeface="Comic Sans MS" charset="0"/>
                <a:cs typeface="Comic Sans MS" charset="0"/>
              </a:rPr>
              <a:t/>
            </a:r>
            <a:br>
              <a:rPr lang="it-IT" sz="2800" b="1" dirty="0" smtClean="0">
                <a:solidFill>
                  <a:srgbClr val="FF9900"/>
                </a:solidFill>
                <a:latin typeface="Comic Sans MS" charset="0"/>
                <a:ea typeface="Comic Sans MS" charset="0"/>
                <a:cs typeface="Comic Sans MS" charset="0"/>
              </a:rPr>
            </a:br>
            <a:r>
              <a:rPr lang="it-IT" sz="2200" b="1" dirty="0">
                <a:solidFill>
                  <a:schemeClr val="accent3">
                    <a:lumMod val="75000"/>
                  </a:schemeClr>
                </a:solidFill>
                <a:latin typeface="Comic Sans MS" charset="0"/>
                <a:ea typeface="Comic Sans MS" charset="0"/>
                <a:cs typeface="Comic Sans MS" charset="0"/>
              </a:rPr>
              <a:t>LVEF nell’identificazione della DVS</a:t>
            </a:r>
          </a:p>
        </p:txBody>
      </p:sp>
    </p:spTree>
    <p:extLst>
      <p:ext uri="{BB962C8B-B14F-4D97-AF65-F5344CB8AC3E}">
        <p14:creationId xmlns:p14="http://schemas.microsoft.com/office/powerpoint/2010/main" val="1238523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uppo 3"/>
          <p:cNvGrpSpPr/>
          <p:nvPr/>
        </p:nvGrpSpPr>
        <p:grpSpPr>
          <a:xfrm>
            <a:off x="1619672" y="1122721"/>
            <a:ext cx="5832648" cy="3528393"/>
            <a:chOff x="1403648" y="1059583"/>
            <a:chExt cx="5256584" cy="3240360"/>
          </a:xfrm>
        </p:grpSpPr>
        <p:pic>
          <p:nvPicPr>
            <p:cNvPr id="5" name="Immagine 1"/>
            <p:cNvPicPr>
              <a:picLocks noChangeAspect="1"/>
            </p:cNvPicPr>
            <p:nvPr/>
          </p:nvPicPr>
          <p:blipFill rotWithShape="1">
            <a:blip r:embed="rId3">
              <a:extLst>
                <a:ext uri="{28A0092B-C50C-407E-A947-70E740481C1C}">
                  <a14:useLocalDpi xmlns:a14="http://schemas.microsoft.com/office/drawing/2010/main" val="0"/>
                </a:ext>
              </a:extLst>
            </a:blip>
            <a:srcRect t="16526" b="6423"/>
            <a:stretch/>
          </p:blipFill>
          <p:spPr bwMode="auto">
            <a:xfrm>
              <a:off x="1403648" y="1059583"/>
              <a:ext cx="5256584" cy="3240360"/>
            </a:xfrm>
            <a:prstGeom prst="rect">
              <a:avLst/>
            </a:prstGeom>
            <a:noFill/>
            <a:ln>
              <a:noFill/>
            </a:ln>
          </p:spPr>
        </p:pic>
        <p:sp>
          <p:nvSpPr>
            <p:cNvPr id="7" name="Rettangolo 6"/>
            <p:cNvSpPr/>
            <p:nvPr/>
          </p:nvSpPr>
          <p:spPr>
            <a:xfrm>
              <a:off x="2123728" y="1059583"/>
              <a:ext cx="144016" cy="93610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9" name="CasellaDiTesto 8"/>
          <p:cNvSpPr txBox="1"/>
          <p:nvPr/>
        </p:nvSpPr>
        <p:spPr>
          <a:xfrm>
            <a:off x="2915816" y="4485769"/>
            <a:ext cx="1980029" cy="246221"/>
          </a:xfrm>
          <a:prstGeom prst="rect">
            <a:avLst/>
          </a:prstGeom>
          <a:solidFill>
            <a:srgbClr val="FFFFFF"/>
          </a:solidFill>
        </p:spPr>
        <p:txBody>
          <a:bodyPr wrap="none" rtlCol="0">
            <a:spAutoFit/>
          </a:bodyPr>
          <a:lstStyle/>
          <a:p>
            <a:pPr marL="171450" indent="-171450">
              <a:buFont typeface="Arial"/>
              <a:buChar char="•"/>
            </a:pPr>
            <a:r>
              <a:rPr lang="en-US" sz="1000" dirty="0" smtClean="0"/>
              <a:t>Echocardiography / Biomarkers</a:t>
            </a:r>
            <a:endParaRPr lang="en-US" sz="1000" dirty="0"/>
          </a:p>
        </p:txBody>
      </p:sp>
      <p:sp>
        <p:nvSpPr>
          <p:cNvPr id="10" name="Rettangolo 9"/>
          <p:cNvSpPr/>
          <p:nvPr/>
        </p:nvSpPr>
        <p:spPr>
          <a:xfrm>
            <a:off x="2843808" y="4319523"/>
            <a:ext cx="3168352" cy="398197"/>
          </a:xfrm>
          <a:prstGeom prst="rect">
            <a:avLst/>
          </a:prstGeom>
          <a:noFill/>
          <a:ln w="19050" cmpd="sng">
            <a:solidFill>
              <a:srgbClr val="D80005"/>
            </a:solidFill>
          </a:ln>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Titolo 1"/>
          <p:cNvSpPr>
            <a:spLocks noGrp="1"/>
          </p:cNvSpPr>
          <p:nvPr>
            <p:ph type="title"/>
          </p:nvPr>
        </p:nvSpPr>
        <p:spPr>
          <a:xfrm>
            <a:off x="467544" y="87474"/>
            <a:ext cx="8229600" cy="857250"/>
          </a:xfrm>
        </p:spPr>
        <p:txBody>
          <a:bodyPr>
            <a:normAutofit/>
          </a:bodyPr>
          <a:lstStyle/>
          <a:p>
            <a:r>
              <a:rPr lang="en-US" sz="2800" b="1" dirty="0" smtClean="0">
                <a:solidFill>
                  <a:srgbClr val="C0504D"/>
                </a:solidFill>
                <a:latin typeface="Comic Sans MS" charset="0"/>
                <a:ea typeface="Comic Sans MS" charset="0"/>
                <a:cs typeface="Comic Sans MS" charset="0"/>
              </a:rPr>
              <a:t>CTX da </a:t>
            </a:r>
            <a:r>
              <a:rPr lang="en-US" sz="2800" b="1" dirty="0" err="1" smtClean="0">
                <a:solidFill>
                  <a:srgbClr val="C0504D"/>
                </a:solidFill>
                <a:latin typeface="Comic Sans MS" charset="0"/>
                <a:ea typeface="Comic Sans MS" charset="0"/>
                <a:cs typeface="Comic Sans MS" charset="0"/>
              </a:rPr>
              <a:t>terapia</a:t>
            </a:r>
            <a:r>
              <a:rPr lang="en-US" sz="2800" b="1" dirty="0" smtClean="0">
                <a:solidFill>
                  <a:srgbClr val="C0504D"/>
                </a:solidFill>
                <a:latin typeface="Comic Sans MS" charset="0"/>
                <a:ea typeface="Comic Sans MS" charset="0"/>
                <a:cs typeface="Comic Sans MS" charset="0"/>
              </a:rPr>
              <a:t> </a:t>
            </a:r>
            <a:r>
              <a:rPr lang="en-US" sz="2800" b="1" dirty="0" err="1" smtClean="0">
                <a:solidFill>
                  <a:srgbClr val="C0504D"/>
                </a:solidFill>
                <a:latin typeface="Comic Sans MS" charset="0"/>
                <a:ea typeface="Comic Sans MS" charset="0"/>
                <a:cs typeface="Comic Sans MS" charset="0"/>
              </a:rPr>
              <a:t>oncologica</a:t>
            </a:r>
            <a:r>
              <a:rPr lang="en-US" sz="2800" b="1" dirty="0" smtClean="0">
                <a:solidFill>
                  <a:srgbClr val="C0504D"/>
                </a:solidFill>
                <a:latin typeface="Comic Sans MS" charset="0"/>
                <a:ea typeface="Comic Sans MS" charset="0"/>
                <a:cs typeface="Comic Sans MS" charset="0"/>
              </a:rPr>
              <a:t> </a:t>
            </a:r>
            <a:r>
              <a:rPr lang="it-IT" sz="2800" b="1" dirty="0">
                <a:solidFill>
                  <a:srgbClr val="FF9900"/>
                </a:solidFill>
                <a:latin typeface="Comic Sans MS" charset="0"/>
                <a:ea typeface="Comic Sans MS" charset="0"/>
                <a:cs typeface="Comic Sans MS" charset="0"/>
              </a:rPr>
              <a:t/>
            </a:r>
            <a:br>
              <a:rPr lang="it-IT" sz="2800" b="1" dirty="0">
                <a:solidFill>
                  <a:srgbClr val="FF9900"/>
                </a:solidFill>
                <a:latin typeface="Comic Sans MS" charset="0"/>
                <a:ea typeface="Comic Sans MS" charset="0"/>
                <a:cs typeface="Comic Sans MS" charset="0"/>
              </a:rPr>
            </a:br>
            <a:r>
              <a:rPr lang="it-IT" sz="2200" b="1" dirty="0" smtClean="0">
                <a:solidFill>
                  <a:schemeClr val="accent3">
                    <a:lumMod val="75000"/>
                  </a:schemeClr>
                </a:solidFill>
                <a:latin typeface="Comic Sans MS" charset="0"/>
                <a:ea typeface="Comic Sans MS" charset="0"/>
                <a:cs typeface="Comic Sans MS" charset="0"/>
              </a:rPr>
              <a:t>Presentazione clinica</a:t>
            </a:r>
            <a:endParaRPr lang="it-IT" sz="2200" b="1" dirty="0">
              <a:solidFill>
                <a:schemeClr val="accent3">
                  <a:lumMod val="75000"/>
                </a:schemeClr>
              </a:solidFill>
              <a:latin typeface="Comic Sans MS" charset="0"/>
              <a:ea typeface="Comic Sans MS" charset="0"/>
              <a:cs typeface="Comic Sans MS" charset="0"/>
            </a:endParaRPr>
          </a:p>
        </p:txBody>
      </p:sp>
    </p:spTree>
    <p:extLst>
      <p:ext uri="{BB962C8B-B14F-4D97-AF65-F5344CB8AC3E}">
        <p14:creationId xmlns:p14="http://schemas.microsoft.com/office/powerpoint/2010/main" val="1114093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Immagine 16"/>
          <p:cNvPicPr>
            <a:picLocks noChangeAspect="1"/>
          </p:cNvPicPr>
          <p:nvPr/>
        </p:nvPicPr>
        <p:blipFill>
          <a:blip r:embed="rId3"/>
          <a:stretch>
            <a:fillRect/>
          </a:stretch>
        </p:blipFill>
        <p:spPr>
          <a:xfrm>
            <a:off x="2588798" y="1491630"/>
            <a:ext cx="3999426" cy="2160240"/>
          </a:xfrm>
          <a:prstGeom prst="rect">
            <a:avLst/>
          </a:prstGeom>
          <a:noFill/>
          <a:ln>
            <a:noFill/>
          </a:ln>
        </p:spPr>
      </p:pic>
      <p:sp>
        <p:nvSpPr>
          <p:cNvPr id="18" name="Freccia destra 17"/>
          <p:cNvSpPr/>
          <p:nvPr/>
        </p:nvSpPr>
        <p:spPr>
          <a:xfrm>
            <a:off x="1331640" y="987574"/>
            <a:ext cx="6552728" cy="648072"/>
          </a:xfrm>
          <a:prstGeom prst="rightArrow">
            <a:avLst/>
          </a:prstGeom>
          <a:noFill/>
          <a:ln>
            <a:solidFill>
              <a:srgbClr val="98480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p:nvSpPr>
        <p:spPr>
          <a:xfrm>
            <a:off x="2851353" y="1149592"/>
            <a:ext cx="2544286" cy="369332"/>
          </a:xfrm>
          <a:prstGeom prst="rect">
            <a:avLst/>
          </a:prstGeom>
          <a:noFill/>
        </p:spPr>
        <p:txBody>
          <a:bodyPr wrap="none" rtlCol="0">
            <a:spAutoFit/>
          </a:bodyPr>
          <a:lstStyle/>
          <a:p>
            <a:r>
              <a:rPr lang="it-IT" sz="1800" dirty="0" smtClean="0">
                <a:solidFill>
                  <a:srgbClr val="984807"/>
                </a:solidFill>
              </a:rPr>
              <a:t>RISK OF CARDIOTOXICITY</a:t>
            </a:r>
            <a:endParaRPr lang="it-IT" sz="1800" dirty="0">
              <a:solidFill>
                <a:srgbClr val="984807"/>
              </a:solidFill>
            </a:endParaRPr>
          </a:p>
        </p:txBody>
      </p:sp>
      <p:sp>
        <p:nvSpPr>
          <p:cNvPr id="20" name="CasellaDiTesto 19"/>
          <p:cNvSpPr txBox="1"/>
          <p:nvPr/>
        </p:nvSpPr>
        <p:spPr>
          <a:xfrm>
            <a:off x="874192" y="3723879"/>
            <a:ext cx="1537568" cy="276999"/>
          </a:xfrm>
          <a:prstGeom prst="rect">
            <a:avLst/>
          </a:prstGeom>
          <a:solidFill>
            <a:schemeClr val="bg1"/>
          </a:solidFill>
          <a:ln>
            <a:solidFill>
              <a:schemeClr val="accent6">
                <a:lumMod val="50000"/>
              </a:schemeClr>
            </a:solidFill>
          </a:ln>
          <a:effectLst>
            <a:outerShdw blurRad="50800" dist="38100" dir="2700000" algn="tl" rotWithShape="0">
              <a:srgbClr val="000000">
                <a:alpha val="43000"/>
              </a:srgbClr>
            </a:outerShdw>
          </a:effectLst>
        </p:spPr>
        <p:txBody>
          <a:bodyPr wrap="square" rtlCol="0">
            <a:spAutoFit/>
          </a:bodyPr>
          <a:lstStyle/>
          <a:p>
            <a:r>
              <a:rPr lang="en-US" sz="1200" smtClean="0">
                <a:solidFill>
                  <a:srgbClr val="984807"/>
                </a:solidFill>
                <a:latin typeface="+mj-lt"/>
                <a:cs typeface="Comic Sans MS"/>
              </a:rPr>
              <a:t>Molecular damage</a:t>
            </a:r>
            <a:endParaRPr lang="en-US" sz="1200">
              <a:solidFill>
                <a:srgbClr val="984807"/>
              </a:solidFill>
              <a:latin typeface="+mj-lt"/>
              <a:cs typeface="Comic Sans MS"/>
            </a:endParaRPr>
          </a:p>
        </p:txBody>
      </p:sp>
      <p:sp>
        <p:nvSpPr>
          <p:cNvPr id="21" name="CasellaDiTesto 20"/>
          <p:cNvSpPr txBox="1"/>
          <p:nvPr/>
        </p:nvSpPr>
        <p:spPr>
          <a:xfrm>
            <a:off x="2843808" y="3723879"/>
            <a:ext cx="1440160" cy="276999"/>
          </a:xfrm>
          <a:prstGeom prst="rect">
            <a:avLst/>
          </a:prstGeom>
          <a:solidFill>
            <a:schemeClr val="bg1"/>
          </a:solidFill>
          <a:ln>
            <a:solidFill>
              <a:schemeClr val="accent6">
                <a:lumMod val="50000"/>
              </a:schemeClr>
            </a:solidFill>
          </a:ln>
          <a:effectLst>
            <a:outerShdw blurRad="50800" dist="38100" dir="2700000" algn="tl" rotWithShape="0">
              <a:srgbClr val="000000">
                <a:alpha val="43000"/>
              </a:srgbClr>
            </a:outerShdw>
          </a:effectLst>
        </p:spPr>
        <p:txBody>
          <a:bodyPr wrap="square" rtlCol="0">
            <a:spAutoFit/>
          </a:bodyPr>
          <a:lstStyle/>
          <a:p>
            <a:r>
              <a:rPr lang="en-US" sz="1200" smtClean="0">
                <a:solidFill>
                  <a:srgbClr val="984807"/>
                </a:solidFill>
                <a:latin typeface="+mj-lt"/>
                <a:cs typeface="Comic Sans MS"/>
              </a:rPr>
              <a:t>Cellular damage</a:t>
            </a:r>
            <a:endParaRPr lang="en-US" sz="1200">
              <a:solidFill>
                <a:srgbClr val="984807"/>
              </a:solidFill>
              <a:latin typeface="+mj-lt"/>
              <a:cs typeface="Comic Sans MS"/>
            </a:endParaRPr>
          </a:p>
        </p:txBody>
      </p:sp>
      <p:sp>
        <p:nvSpPr>
          <p:cNvPr id="22" name="CasellaDiTesto 21"/>
          <p:cNvSpPr txBox="1"/>
          <p:nvPr/>
        </p:nvSpPr>
        <p:spPr>
          <a:xfrm>
            <a:off x="4788024" y="3723878"/>
            <a:ext cx="1728192" cy="461665"/>
          </a:xfrm>
          <a:prstGeom prst="rect">
            <a:avLst/>
          </a:prstGeom>
          <a:solidFill>
            <a:schemeClr val="bg1"/>
          </a:solidFill>
          <a:ln>
            <a:solidFill>
              <a:schemeClr val="accent6">
                <a:lumMod val="50000"/>
              </a:schemeClr>
            </a:solidFill>
          </a:ln>
          <a:effectLst>
            <a:outerShdw blurRad="50800" dist="38100" dir="2700000" algn="tl" rotWithShape="0">
              <a:srgbClr val="000000">
                <a:alpha val="43000"/>
              </a:srgbClr>
            </a:outerShdw>
          </a:effectLst>
        </p:spPr>
        <p:txBody>
          <a:bodyPr wrap="square" rtlCol="0">
            <a:spAutoFit/>
          </a:bodyPr>
          <a:lstStyle/>
          <a:p>
            <a:r>
              <a:rPr lang="en-US" sz="1200" smtClean="0">
                <a:solidFill>
                  <a:srgbClr val="984807"/>
                </a:solidFill>
                <a:latin typeface="+mj-lt"/>
                <a:cs typeface="Comic Sans MS"/>
              </a:rPr>
              <a:t>-Biomarkers</a:t>
            </a:r>
            <a:br>
              <a:rPr lang="en-US" sz="1200" smtClean="0">
                <a:solidFill>
                  <a:srgbClr val="984807"/>
                </a:solidFill>
                <a:latin typeface="+mj-lt"/>
                <a:cs typeface="Comic Sans MS"/>
              </a:rPr>
            </a:br>
            <a:r>
              <a:rPr lang="en-US" sz="1200" smtClean="0">
                <a:solidFill>
                  <a:srgbClr val="984807"/>
                </a:solidFill>
                <a:latin typeface="+mj-lt"/>
                <a:cs typeface="Comic Sans MS"/>
              </a:rPr>
              <a:t>-Deformation imaging</a:t>
            </a:r>
            <a:endParaRPr lang="en-US" sz="1200">
              <a:solidFill>
                <a:srgbClr val="984807"/>
              </a:solidFill>
              <a:latin typeface="+mj-lt"/>
              <a:cs typeface="Comic Sans MS"/>
            </a:endParaRPr>
          </a:p>
        </p:txBody>
      </p:sp>
      <p:sp>
        <p:nvSpPr>
          <p:cNvPr id="23" name="CasellaDiTesto 22"/>
          <p:cNvSpPr txBox="1"/>
          <p:nvPr/>
        </p:nvSpPr>
        <p:spPr>
          <a:xfrm>
            <a:off x="6948264" y="3723879"/>
            <a:ext cx="1728192" cy="461665"/>
          </a:xfrm>
          <a:prstGeom prst="rect">
            <a:avLst/>
          </a:prstGeom>
          <a:solidFill>
            <a:schemeClr val="bg1"/>
          </a:solidFill>
          <a:ln>
            <a:solidFill>
              <a:schemeClr val="accent6">
                <a:lumMod val="50000"/>
              </a:schemeClr>
            </a:solidFill>
          </a:ln>
          <a:effectLst>
            <a:outerShdw blurRad="50800" dist="38100" dir="2700000" algn="tl" rotWithShape="0">
              <a:srgbClr val="000000">
                <a:alpha val="43000"/>
              </a:srgbClr>
            </a:outerShdw>
          </a:effectLst>
        </p:spPr>
        <p:txBody>
          <a:bodyPr wrap="square" rtlCol="0">
            <a:spAutoFit/>
          </a:bodyPr>
          <a:lstStyle/>
          <a:p>
            <a:r>
              <a:rPr lang="en-US" sz="1200" smtClean="0">
                <a:solidFill>
                  <a:srgbClr val="984807"/>
                </a:solidFill>
                <a:latin typeface="+mj-lt"/>
                <a:cs typeface="Comic Sans MS"/>
              </a:rPr>
              <a:t>-EF Reduction</a:t>
            </a:r>
            <a:br>
              <a:rPr lang="en-US" sz="1200" smtClean="0">
                <a:solidFill>
                  <a:srgbClr val="984807"/>
                </a:solidFill>
                <a:latin typeface="+mj-lt"/>
                <a:cs typeface="Comic Sans MS"/>
              </a:rPr>
            </a:br>
            <a:r>
              <a:rPr lang="en-US" sz="1200" smtClean="0">
                <a:solidFill>
                  <a:srgbClr val="984807"/>
                </a:solidFill>
                <a:latin typeface="+mj-lt"/>
                <a:cs typeface="Comic Sans MS"/>
              </a:rPr>
              <a:t>-Heart Failure</a:t>
            </a:r>
            <a:endParaRPr lang="en-US" sz="1200">
              <a:solidFill>
                <a:srgbClr val="984807"/>
              </a:solidFill>
              <a:latin typeface="+mj-lt"/>
              <a:cs typeface="Comic Sans MS"/>
            </a:endParaRPr>
          </a:p>
        </p:txBody>
      </p:sp>
      <p:sp>
        <p:nvSpPr>
          <p:cNvPr id="24" name="Freccia destra 23"/>
          <p:cNvSpPr/>
          <p:nvPr/>
        </p:nvSpPr>
        <p:spPr>
          <a:xfrm>
            <a:off x="2483768" y="3885896"/>
            <a:ext cx="288032" cy="108012"/>
          </a:xfrm>
          <a:prstGeom prst="rightArrow">
            <a:avLst/>
          </a:prstGeom>
          <a:solidFill>
            <a:srgbClr val="FF66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sp>
        <p:nvSpPr>
          <p:cNvPr id="25" name="Freccia destra 24"/>
          <p:cNvSpPr/>
          <p:nvPr/>
        </p:nvSpPr>
        <p:spPr>
          <a:xfrm>
            <a:off x="4427984" y="3885896"/>
            <a:ext cx="288032" cy="108012"/>
          </a:xfrm>
          <a:prstGeom prst="rightArrow">
            <a:avLst/>
          </a:prstGeom>
          <a:solidFill>
            <a:srgbClr val="FF66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sp>
        <p:nvSpPr>
          <p:cNvPr id="26" name="Freccia destra 25"/>
          <p:cNvSpPr/>
          <p:nvPr/>
        </p:nvSpPr>
        <p:spPr>
          <a:xfrm>
            <a:off x="6588224" y="3885896"/>
            <a:ext cx="288032" cy="108012"/>
          </a:xfrm>
          <a:prstGeom prst="rightArrow">
            <a:avLst/>
          </a:prstGeom>
          <a:solidFill>
            <a:srgbClr val="FF6600"/>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mj-lt"/>
            </a:endParaRPr>
          </a:p>
        </p:txBody>
      </p:sp>
      <p:sp>
        <p:nvSpPr>
          <p:cNvPr id="27" name="Rettangolo 26"/>
          <p:cNvSpPr/>
          <p:nvPr/>
        </p:nvSpPr>
        <p:spPr>
          <a:xfrm>
            <a:off x="874192" y="4310975"/>
            <a:ext cx="5400600" cy="276999"/>
          </a:xfrm>
          <a:prstGeom prst="rect">
            <a:avLst/>
          </a:prstGeom>
        </p:spPr>
        <p:txBody>
          <a:bodyPr wrap="square">
            <a:spAutoFit/>
          </a:bodyPr>
          <a:lstStyle/>
          <a:p>
            <a:r>
              <a:rPr lang="it-IT" sz="1200" i="1" dirty="0" err="1" smtClean="0"/>
              <a:t>Early</a:t>
            </a:r>
            <a:r>
              <a:rPr lang="it-IT" sz="1200" i="1" dirty="0" smtClean="0"/>
              <a:t> </a:t>
            </a:r>
            <a:r>
              <a:rPr lang="it-IT" sz="1200" i="1" dirty="0" err="1" smtClean="0"/>
              <a:t>changes</a:t>
            </a:r>
            <a:r>
              <a:rPr lang="it-IT" sz="1200" i="1" dirty="0" smtClean="0"/>
              <a:t> </a:t>
            </a:r>
            <a:r>
              <a:rPr lang="it-IT" sz="1200" i="1" dirty="0" err="1" smtClean="0"/>
              <a:t>predictive</a:t>
            </a:r>
            <a:r>
              <a:rPr lang="it-IT" sz="1200" i="1" dirty="0" smtClean="0"/>
              <a:t> of the </a:t>
            </a:r>
            <a:r>
              <a:rPr lang="it-IT" sz="1200" i="1" dirty="0" err="1" smtClean="0"/>
              <a:t>evolution</a:t>
            </a:r>
            <a:r>
              <a:rPr lang="it-IT" sz="1200" i="1" dirty="0" smtClean="0"/>
              <a:t> </a:t>
            </a:r>
            <a:r>
              <a:rPr lang="it-IT" sz="1200" i="1" dirty="0" err="1" smtClean="0"/>
              <a:t>toward</a:t>
            </a:r>
            <a:r>
              <a:rPr lang="it-IT" sz="1200" i="1" dirty="0" smtClean="0"/>
              <a:t> </a:t>
            </a:r>
            <a:r>
              <a:rPr lang="it-IT" sz="1200" i="1" dirty="0" err="1" smtClean="0"/>
              <a:t>heart</a:t>
            </a:r>
            <a:r>
              <a:rPr lang="it-IT" sz="1200" i="1" dirty="0" smtClean="0"/>
              <a:t> </a:t>
            </a:r>
            <a:r>
              <a:rPr lang="it-IT" sz="1200" i="1" dirty="0" err="1" smtClean="0"/>
              <a:t>failure</a:t>
            </a:r>
            <a:r>
              <a:rPr lang="it-IT" sz="1200" i="1" dirty="0" smtClean="0"/>
              <a:t> </a:t>
            </a:r>
            <a:endParaRPr lang="it-IT" sz="1200" i="1" dirty="0"/>
          </a:p>
        </p:txBody>
      </p:sp>
      <p:sp>
        <p:nvSpPr>
          <p:cNvPr id="28" name="CasellaDiTesto 27"/>
          <p:cNvSpPr txBox="1"/>
          <p:nvPr/>
        </p:nvSpPr>
        <p:spPr>
          <a:xfrm>
            <a:off x="1282095" y="3083159"/>
            <a:ext cx="184666" cy="369332"/>
          </a:xfrm>
          <a:prstGeom prst="rect">
            <a:avLst/>
          </a:prstGeom>
          <a:noFill/>
        </p:spPr>
        <p:txBody>
          <a:bodyPr wrap="none" rtlCol="0">
            <a:spAutoFit/>
          </a:bodyPr>
          <a:lstStyle/>
          <a:p>
            <a:endParaRPr lang="it-IT" dirty="0"/>
          </a:p>
        </p:txBody>
      </p:sp>
      <p:sp>
        <p:nvSpPr>
          <p:cNvPr id="29" name="Titolo 1"/>
          <p:cNvSpPr txBox="1">
            <a:spLocks/>
          </p:cNvSpPr>
          <p:nvPr/>
        </p:nvSpPr>
        <p:spPr>
          <a:xfrm>
            <a:off x="467544" y="5147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504D"/>
                </a:solidFill>
                <a:latin typeface="+mn-lt"/>
                <a:ea typeface="MS PGothic" charset="0"/>
                <a:cs typeface="MS PGothic" charset="0"/>
              </a:rPr>
              <a:t>MONITORAGGIO DELLA </a:t>
            </a:r>
            <a:r>
              <a:rPr lang="en-US" sz="2800" b="1" dirty="0" smtClean="0">
                <a:solidFill>
                  <a:srgbClr val="C0504D"/>
                </a:solidFill>
                <a:latin typeface="+mn-lt"/>
                <a:ea typeface="MS PGothic" charset="0"/>
                <a:cs typeface="MS PGothic" charset="0"/>
              </a:rPr>
              <a:t>CTX’ </a:t>
            </a:r>
            <a:r>
              <a:rPr lang="it-IT" sz="2800" b="1" dirty="0" smtClean="0">
                <a:solidFill>
                  <a:srgbClr val="FF9900"/>
                </a:solidFill>
                <a:latin typeface="+mn-lt"/>
              </a:rPr>
              <a:t/>
            </a:r>
            <a:br>
              <a:rPr lang="it-IT" sz="2800" b="1" dirty="0" smtClean="0">
                <a:solidFill>
                  <a:srgbClr val="FF9900"/>
                </a:solidFill>
                <a:latin typeface="+mn-lt"/>
              </a:rPr>
            </a:br>
            <a:r>
              <a:rPr lang="it-IT" sz="2200" b="1" dirty="0" smtClean="0">
                <a:solidFill>
                  <a:schemeClr val="accent3">
                    <a:lumMod val="75000"/>
                  </a:schemeClr>
                </a:solidFill>
                <a:latin typeface="+mn-lt"/>
              </a:rPr>
              <a:t>Identificazione del danno subclinico</a:t>
            </a:r>
            <a:endParaRPr lang="it-IT" sz="2200" b="1" dirty="0">
              <a:solidFill>
                <a:schemeClr val="accent3">
                  <a:lumMod val="75000"/>
                </a:schemeClr>
              </a:solidFill>
              <a:latin typeface="+mn-lt"/>
            </a:endParaRPr>
          </a:p>
        </p:txBody>
      </p:sp>
      <p:sp>
        <p:nvSpPr>
          <p:cNvPr id="30" name="Rettangolo 8"/>
          <p:cNvSpPr>
            <a:spLocks noChangeArrowheads="1"/>
          </p:cNvSpPr>
          <p:nvPr/>
        </p:nvSpPr>
        <p:spPr bwMode="auto">
          <a:xfrm>
            <a:off x="4644008" y="4785996"/>
            <a:ext cx="493115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it-IT" sz="1200" b="1" dirty="0" smtClean="0">
                <a:latin typeface="Verdana"/>
                <a:cs typeface="Verdana"/>
              </a:rPr>
              <a:t>Cadeddu C et al  </a:t>
            </a:r>
            <a:r>
              <a:rPr lang="it-IT" sz="1200" b="1" dirty="0" err="1">
                <a:latin typeface="Verdana"/>
                <a:cs typeface="Verdana"/>
              </a:rPr>
              <a:t>J</a:t>
            </a:r>
            <a:r>
              <a:rPr lang="it-IT" sz="1200" b="1" dirty="0">
                <a:latin typeface="Verdana"/>
                <a:cs typeface="Verdana"/>
              </a:rPr>
              <a:t> </a:t>
            </a:r>
            <a:r>
              <a:rPr lang="it-IT" sz="1200" b="1" dirty="0" err="1">
                <a:latin typeface="Verdana"/>
                <a:cs typeface="Verdana"/>
              </a:rPr>
              <a:t>Cardiovasc</a:t>
            </a:r>
            <a:r>
              <a:rPr lang="it-IT" sz="1200" b="1" dirty="0">
                <a:latin typeface="Verdana"/>
                <a:cs typeface="Verdana"/>
              </a:rPr>
              <a:t> </a:t>
            </a:r>
            <a:r>
              <a:rPr lang="it-IT" sz="1200" b="1" dirty="0" err="1">
                <a:latin typeface="Verdana"/>
                <a:cs typeface="Verdana"/>
              </a:rPr>
              <a:t>Med</a:t>
            </a:r>
            <a:r>
              <a:rPr lang="it-IT" sz="1200" b="1" dirty="0">
                <a:latin typeface="Verdana"/>
                <a:cs typeface="Verdana"/>
              </a:rPr>
              <a:t> (</a:t>
            </a:r>
            <a:r>
              <a:rPr lang="it-IT" sz="1200" b="1" dirty="0" err="1">
                <a:latin typeface="Verdana"/>
                <a:cs typeface="Verdana"/>
              </a:rPr>
              <a:t>Hagerstown</a:t>
            </a:r>
            <a:r>
              <a:rPr lang="it-IT" sz="1200" b="1" dirty="0">
                <a:latin typeface="Verdana"/>
                <a:cs typeface="Verdana"/>
              </a:rPr>
              <a:t>). 2018</a:t>
            </a:r>
          </a:p>
        </p:txBody>
      </p:sp>
    </p:spTree>
    <p:extLst>
      <p:ext uri="{BB962C8B-B14F-4D97-AF65-F5344CB8AC3E}">
        <p14:creationId xmlns:p14="http://schemas.microsoft.com/office/powerpoint/2010/main" val="593928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p:nvPr>
        </p:nvSpPr>
        <p:spPr/>
        <p:txBody>
          <a:bodyPr>
            <a:normAutofit/>
          </a:bodyPr>
          <a:lstStyle/>
          <a:p>
            <a:pPr eaLnBrk="1" hangingPunct="1"/>
            <a:r>
              <a:rPr lang="en-US" altLang="it-IT" sz="2800" b="1" dirty="0">
                <a:solidFill>
                  <a:srgbClr val="C00000"/>
                </a:solidFill>
                <a:latin typeface="Comic Sans MS" charset="0"/>
                <a:ea typeface="MS PGothic" charset="-128"/>
                <a:cs typeface="ＭＳ Ｐゴシック" charset="-128"/>
              </a:rPr>
              <a:t>Un </a:t>
            </a:r>
            <a:r>
              <a:rPr lang="en-US" altLang="it-IT" sz="2800" b="1" dirty="0" err="1">
                <a:solidFill>
                  <a:srgbClr val="C00000"/>
                </a:solidFill>
                <a:latin typeface="Comic Sans MS" charset="0"/>
                <a:ea typeface="MS PGothic" charset="-128"/>
                <a:cs typeface="ＭＳ Ｐゴシック" charset="-128"/>
              </a:rPr>
              <a:t>approccio</a:t>
            </a:r>
            <a:r>
              <a:rPr lang="en-US" altLang="it-IT" sz="2800" b="1" dirty="0">
                <a:solidFill>
                  <a:srgbClr val="C00000"/>
                </a:solidFill>
                <a:latin typeface="Comic Sans MS" charset="0"/>
                <a:ea typeface="MS PGothic" charset="-128"/>
                <a:cs typeface="ＭＳ Ｐゴシック" charset="-128"/>
              </a:rPr>
              <a:t> </a:t>
            </a:r>
            <a:r>
              <a:rPr lang="en-US" altLang="it-IT" sz="2800" b="1" dirty="0" err="1">
                <a:solidFill>
                  <a:srgbClr val="C00000"/>
                </a:solidFill>
                <a:latin typeface="Comic Sans MS" charset="0"/>
                <a:ea typeface="MS PGothic" charset="-128"/>
                <a:cs typeface="ＭＳ Ｐゴシック" charset="-128"/>
              </a:rPr>
              <a:t>operativo</a:t>
            </a:r>
            <a:r>
              <a:rPr lang="en-US" altLang="it-IT" sz="2800" b="1" dirty="0">
                <a:solidFill>
                  <a:srgbClr val="C00000"/>
                </a:solidFill>
                <a:latin typeface="Comic Sans MS" charset="0"/>
                <a:ea typeface="MS PGothic" charset="-128"/>
                <a:cs typeface="ＭＳ Ｐゴシック" charset="-128"/>
              </a:rPr>
              <a:t> </a:t>
            </a:r>
            <a:r>
              <a:rPr lang="en-US" altLang="it-IT" sz="2800" b="1" dirty="0" err="1">
                <a:solidFill>
                  <a:srgbClr val="C00000"/>
                </a:solidFill>
                <a:latin typeface="Comic Sans MS" charset="0"/>
                <a:ea typeface="MS PGothic" charset="-128"/>
                <a:cs typeface="ＭＳ Ｐゴシック" charset="-128"/>
              </a:rPr>
              <a:t>alla</a:t>
            </a:r>
            <a:r>
              <a:rPr lang="en-US" altLang="it-IT" sz="2800" b="1" dirty="0">
                <a:solidFill>
                  <a:srgbClr val="C00000"/>
                </a:solidFill>
                <a:latin typeface="Comic Sans MS" charset="0"/>
                <a:ea typeface="MS PGothic" charset="-128"/>
                <a:cs typeface="ＭＳ Ｐゴシック" charset="-128"/>
              </a:rPr>
              <a:t> </a:t>
            </a:r>
            <a:r>
              <a:rPr lang="en-US" altLang="it-IT" sz="2800" b="1" dirty="0" err="1">
                <a:solidFill>
                  <a:srgbClr val="C00000"/>
                </a:solidFill>
                <a:latin typeface="Comic Sans MS" charset="0"/>
                <a:ea typeface="MS PGothic" charset="-128"/>
                <a:cs typeface="ＭＳ Ｐゴシック" charset="-128"/>
              </a:rPr>
              <a:t>gestione</a:t>
            </a:r>
            <a:r>
              <a:rPr lang="en-US" altLang="it-IT" sz="2800" b="1" dirty="0">
                <a:solidFill>
                  <a:srgbClr val="C00000"/>
                </a:solidFill>
                <a:latin typeface="Comic Sans MS" charset="0"/>
                <a:ea typeface="MS PGothic" charset="-128"/>
                <a:cs typeface="ＭＳ Ｐゴシック" charset="-128"/>
              </a:rPr>
              <a:t> </a:t>
            </a:r>
            <a:r>
              <a:rPr lang="en-US" altLang="it-IT" sz="2800" b="1" dirty="0" err="1">
                <a:solidFill>
                  <a:srgbClr val="C00000"/>
                </a:solidFill>
                <a:latin typeface="Comic Sans MS" charset="0"/>
                <a:ea typeface="MS PGothic" charset="-128"/>
                <a:cs typeface="ＭＳ Ｐゴシック" charset="-128"/>
              </a:rPr>
              <a:t>della</a:t>
            </a:r>
            <a:r>
              <a:rPr lang="en-US" altLang="it-IT" sz="2800" b="1" dirty="0">
                <a:solidFill>
                  <a:srgbClr val="C00000"/>
                </a:solidFill>
                <a:latin typeface="Comic Sans MS" charset="0"/>
                <a:ea typeface="MS PGothic" charset="-128"/>
                <a:cs typeface="ＭＳ Ｐゴシック" charset="-128"/>
              </a:rPr>
              <a:t> </a:t>
            </a:r>
            <a:r>
              <a:rPr lang="en-US" altLang="it-IT" sz="2800" b="1" dirty="0" smtClean="0">
                <a:solidFill>
                  <a:srgbClr val="C00000"/>
                </a:solidFill>
                <a:latin typeface="Comic Sans MS" charset="0"/>
                <a:ea typeface="MS PGothic" charset="-128"/>
                <a:cs typeface="ＭＳ Ｐゴシック" charset="-128"/>
              </a:rPr>
              <a:t>CTX</a:t>
            </a:r>
            <a:endParaRPr lang="it-IT" altLang="it-IT" sz="2800" b="1" i="1" dirty="0">
              <a:solidFill>
                <a:srgbClr val="C00000"/>
              </a:solidFill>
              <a:latin typeface="Comic Sans MS" charset="0"/>
              <a:ea typeface="MS PGothic" charset="-128"/>
              <a:cs typeface="ＭＳ Ｐゴシック" charset="-128"/>
            </a:endParaRPr>
          </a:p>
        </p:txBody>
      </p:sp>
      <p:sp>
        <p:nvSpPr>
          <p:cNvPr id="22530" name="Rectangle 3"/>
          <p:cNvSpPr>
            <a:spLocks noGrp="1" noChangeArrowheads="1"/>
          </p:cNvSpPr>
          <p:nvPr>
            <p:ph type="body" idx="1"/>
          </p:nvPr>
        </p:nvSpPr>
        <p:spPr>
          <a:xfrm>
            <a:off x="1115616" y="1660923"/>
            <a:ext cx="6984776" cy="2855119"/>
          </a:xfrm>
        </p:spPr>
        <p:txBody>
          <a:bodyPr/>
          <a:lstStyle/>
          <a:p>
            <a:pPr marL="261938" indent="-250825" algn="just">
              <a:lnSpc>
                <a:spcPct val="90000"/>
              </a:lnSpc>
            </a:pPr>
            <a:r>
              <a:rPr lang="en-US" altLang="it-IT" sz="1800" b="1" dirty="0" err="1">
                <a:latin typeface="Comic Sans MS" charset="0"/>
                <a:ea typeface="MS PGothic" charset="-128"/>
                <a:cs typeface="ＭＳ Ｐゴシック" charset="-128"/>
              </a:rPr>
              <a:t>Occorre</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sapere</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che</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ogni</a:t>
            </a:r>
            <a:r>
              <a:rPr lang="en-US" altLang="it-IT" sz="1800" b="1" dirty="0">
                <a:latin typeface="Comic Sans MS" charset="0"/>
                <a:ea typeface="MS PGothic" charset="-128"/>
                <a:cs typeface="ＭＳ Ｐゴシック" charset="-128"/>
              </a:rPr>
              <a:t> </a:t>
            </a:r>
            <a:r>
              <a:rPr lang="en-US" altLang="it-IT" sz="1800" b="1" dirty="0" err="1" smtClean="0">
                <a:latin typeface="Comic Sans MS" charset="0"/>
                <a:ea typeface="MS PGothic" charset="-128"/>
                <a:cs typeface="ＭＳ Ｐゴシック" charset="-128"/>
              </a:rPr>
              <a:t>farmaco</a:t>
            </a:r>
            <a:r>
              <a:rPr lang="en-US" altLang="it-IT" sz="1800" b="1" dirty="0" smtClean="0">
                <a:latin typeface="Comic Sans MS" charset="0"/>
                <a:ea typeface="MS PGothic" charset="-128"/>
                <a:cs typeface="ＭＳ Ｐゴシック" charset="-128"/>
              </a:rPr>
              <a:t> </a:t>
            </a:r>
            <a:r>
              <a:rPr lang="en-US" altLang="it-IT" sz="1800" b="1" dirty="0" err="1" smtClean="0">
                <a:latin typeface="Comic Sans MS" charset="0"/>
                <a:ea typeface="MS PGothic" charset="-128"/>
                <a:cs typeface="ＭＳ Ｐゴシック" charset="-128"/>
              </a:rPr>
              <a:t>antineoplastico</a:t>
            </a:r>
            <a:r>
              <a:rPr lang="en-US" altLang="it-IT" sz="1800" b="1" dirty="0" smtClean="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possiede</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una</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potenziale</a:t>
            </a:r>
            <a:r>
              <a:rPr lang="en-US" altLang="it-IT" sz="1800" b="1" dirty="0">
                <a:latin typeface="Comic Sans MS" charset="0"/>
                <a:ea typeface="MS PGothic" charset="-128"/>
                <a:cs typeface="ＭＳ Ｐゴシック" charset="-128"/>
              </a:rPr>
              <a:t> </a:t>
            </a:r>
            <a:r>
              <a:rPr lang="en-US" altLang="it-IT" sz="1800" b="1" dirty="0" smtClean="0">
                <a:latin typeface="Comic Sans MS" charset="0"/>
                <a:ea typeface="MS PGothic" charset="-128"/>
                <a:cs typeface="ＭＳ Ｐゴシック" charset="-128"/>
              </a:rPr>
              <a:t>CTX</a:t>
            </a:r>
            <a:endParaRPr lang="en-US" altLang="it-IT" sz="1800" b="1" dirty="0">
              <a:latin typeface="Comic Sans MS" charset="0"/>
              <a:ea typeface="MS PGothic" charset="-128"/>
              <a:cs typeface="ＭＳ Ｐゴシック" charset="-128"/>
            </a:endParaRPr>
          </a:p>
          <a:p>
            <a:pPr marL="261938" indent="-250825" algn="just">
              <a:lnSpc>
                <a:spcPct val="90000"/>
              </a:lnSpc>
            </a:pPr>
            <a:endParaRPr lang="en-US" altLang="it-IT" sz="1800" b="1" dirty="0">
              <a:latin typeface="Comic Sans MS" charset="0"/>
              <a:ea typeface="MS PGothic" charset="-128"/>
              <a:cs typeface="ＭＳ Ｐゴシック" charset="-128"/>
            </a:endParaRPr>
          </a:p>
          <a:p>
            <a:pPr marL="261938" indent="-250825" algn="just">
              <a:lnSpc>
                <a:spcPct val="90000"/>
              </a:lnSpc>
            </a:pPr>
            <a:endParaRPr lang="en-US" altLang="it-IT" sz="1800" b="1" dirty="0">
              <a:latin typeface="Comic Sans MS" charset="0"/>
              <a:ea typeface="MS PGothic" charset="-128"/>
              <a:cs typeface="ＭＳ Ｐゴシック" charset="-128"/>
            </a:endParaRPr>
          </a:p>
          <a:p>
            <a:pPr marL="261938" indent="-250825" algn="just">
              <a:lnSpc>
                <a:spcPct val="90000"/>
              </a:lnSpc>
            </a:pPr>
            <a:r>
              <a:rPr lang="en-US" altLang="it-IT" sz="1800" b="1" dirty="0" err="1" smtClean="0">
                <a:latin typeface="Comic Sans MS" charset="0"/>
                <a:ea typeface="MS PGothic" charset="-128"/>
                <a:cs typeface="ＭＳ Ｐゴシック" charset="-128"/>
              </a:rPr>
              <a:t>Gli</a:t>
            </a:r>
            <a:r>
              <a:rPr lang="en-US" altLang="it-IT" sz="1800" b="1" dirty="0" smtClean="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eventi</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cardiaci</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possono</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manifestarsi</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oppure</a:t>
            </a:r>
            <a:r>
              <a:rPr lang="en-US" altLang="it-IT" sz="1800" b="1" dirty="0">
                <a:latin typeface="Comic Sans MS" charset="0"/>
                <a:ea typeface="MS PGothic" charset="-128"/>
                <a:cs typeface="ＭＳ Ｐゴシック" charset="-128"/>
              </a:rPr>
              <a:t> </a:t>
            </a:r>
            <a:r>
              <a:rPr lang="en-US" altLang="it-IT" sz="1800" b="1" dirty="0" smtClean="0">
                <a:latin typeface="Comic Sans MS" charset="0"/>
                <a:ea typeface="MS PGothic" charset="-128"/>
                <a:cs typeface="ＭＳ Ｐゴシック" charset="-128"/>
              </a:rPr>
              <a:t>no; ma </a:t>
            </a:r>
            <a:r>
              <a:rPr lang="en-US" altLang="it-IT" sz="1800" b="1" dirty="0" err="1">
                <a:latin typeface="Comic Sans MS" charset="0"/>
                <a:ea typeface="MS PGothic" charset="-128"/>
                <a:cs typeface="ＭＳ Ｐゴシック" charset="-128"/>
              </a:rPr>
              <a:t>è</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necessario</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che</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il</a:t>
            </a:r>
            <a:r>
              <a:rPr lang="en-US" altLang="it-IT" sz="1800" b="1" dirty="0">
                <a:latin typeface="Comic Sans MS" charset="0"/>
                <a:ea typeface="MS PGothic" charset="-128"/>
                <a:cs typeface="ＭＳ Ｐゴシック" charset="-128"/>
              </a:rPr>
              <a:t> </a:t>
            </a:r>
            <a:r>
              <a:rPr lang="en-US" altLang="it-IT" sz="1800" b="1" i="1" dirty="0" err="1" smtClean="0">
                <a:latin typeface="Comic Sans MS" charset="0"/>
                <a:ea typeface="MS PGothic" charset="-128"/>
                <a:cs typeface="ＭＳ Ｐゴシック" charset="-128"/>
              </a:rPr>
              <a:t>cardiologo</a:t>
            </a:r>
            <a:r>
              <a:rPr lang="en-US" altLang="it-IT" sz="1800" b="1" i="1" dirty="0" smtClean="0">
                <a:latin typeface="Comic Sans MS" charset="0"/>
                <a:ea typeface="MS PGothic" charset="-128"/>
                <a:cs typeface="ＭＳ Ｐゴシック" charset="-128"/>
              </a:rPr>
              <a:t> </a:t>
            </a:r>
            <a:r>
              <a:rPr lang="en-US" altLang="it-IT" sz="1800" b="1" dirty="0" smtClean="0">
                <a:latin typeface="Comic Sans MS" charset="0"/>
                <a:ea typeface="MS PGothic" charset="-128"/>
                <a:cs typeface="ＭＳ Ｐゴシック" charset="-128"/>
              </a:rPr>
              <a:t>e </a:t>
            </a:r>
            <a:r>
              <a:rPr lang="en-US" altLang="it-IT" sz="1800" b="1" dirty="0" err="1" smtClean="0">
                <a:latin typeface="Comic Sans MS" charset="0"/>
                <a:ea typeface="MS PGothic" charset="-128"/>
                <a:cs typeface="ＭＳ Ｐゴシック" charset="-128"/>
              </a:rPr>
              <a:t>l’</a:t>
            </a:r>
            <a:r>
              <a:rPr lang="en-US" altLang="it-IT" sz="1800" b="1" i="1" dirty="0" err="1" smtClean="0">
                <a:latin typeface="Comic Sans MS" charset="0"/>
                <a:ea typeface="MS PGothic" charset="-128"/>
                <a:cs typeface="ＭＳ Ｐゴシック" charset="-128"/>
              </a:rPr>
              <a:t>oncologo</a:t>
            </a:r>
            <a:r>
              <a:rPr lang="en-US" altLang="it-IT" sz="1800" b="1" dirty="0" smtClean="0">
                <a:latin typeface="Comic Sans MS" charset="0"/>
                <a:ea typeface="MS PGothic" charset="-128"/>
                <a:cs typeface="ＭＳ Ｐゴシック" charset="-128"/>
              </a:rPr>
              <a:t> </a:t>
            </a:r>
            <a:r>
              <a:rPr lang="en-US" altLang="it-IT" sz="1800" b="1" dirty="0" err="1" smtClean="0">
                <a:latin typeface="Comic Sans MS" charset="0"/>
                <a:ea typeface="MS PGothic" charset="-128"/>
                <a:cs typeface="ＭＳ Ｐゴシック" charset="-128"/>
              </a:rPr>
              <a:t>sappiano</a:t>
            </a:r>
            <a:r>
              <a:rPr lang="en-US" altLang="it-IT" sz="1800" b="1" dirty="0" smtClean="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cosa</a:t>
            </a:r>
            <a:r>
              <a:rPr lang="en-US" altLang="it-IT" sz="1800" b="1" dirty="0">
                <a:latin typeface="Comic Sans MS" charset="0"/>
                <a:ea typeface="MS PGothic" charset="-128"/>
                <a:cs typeface="ＭＳ Ｐゴシック" charset="-128"/>
              </a:rPr>
              <a:t> fare </a:t>
            </a:r>
            <a:r>
              <a:rPr lang="en-US" altLang="it-IT" sz="1800" b="1" dirty="0" smtClean="0">
                <a:latin typeface="Comic Sans MS" charset="0"/>
                <a:ea typeface="MS PGothic" charset="-128"/>
                <a:cs typeface="ＭＳ Ｐゴシック" charset="-128"/>
              </a:rPr>
              <a:t>prima e </a:t>
            </a:r>
            <a:r>
              <a:rPr lang="en-US" altLang="it-IT" sz="1800" b="1" dirty="0" err="1" smtClean="0">
                <a:latin typeface="Comic Sans MS" charset="0"/>
                <a:ea typeface="MS PGothic" charset="-128"/>
                <a:cs typeface="ＭＳ Ｐゴシック" charset="-128"/>
              </a:rPr>
              <a:t>durante</a:t>
            </a:r>
            <a:r>
              <a:rPr lang="en-US" altLang="it-IT" sz="1800" b="1" dirty="0" smtClean="0">
                <a:latin typeface="Comic Sans MS" charset="0"/>
                <a:ea typeface="MS PGothic" charset="-128"/>
                <a:cs typeface="ＭＳ Ｐゴシック" charset="-128"/>
              </a:rPr>
              <a:t> </a:t>
            </a:r>
            <a:r>
              <a:rPr lang="en-US" altLang="it-IT" sz="1800" b="1" dirty="0" err="1" smtClean="0">
                <a:latin typeface="Comic Sans MS" charset="0"/>
                <a:ea typeface="MS PGothic" charset="-128"/>
                <a:cs typeface="ＭＳ Ｐゴシック" charset="-128"/>
              </a:rPr>
              <a:t>il</a:t>
            </a:r>
            <a:r>
              <a:rPr lang="en-US" altLang="it-IT" sz="1800" b="1" dirty="0" smtClean="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trattamento</a:t>
            </a:r>
            <a:r>
              <a:rPr lang="en-US" altLang="it-IT" sz="1800" b="1" dirty="0">
                <a:latin typeface="Comic Sans MS" charset="0"/>
                <a:ea typeface="MS PGothic" charset="-128"/>
                <a:cs typeface="ＭＳ Ｐゴシック" charset="-128"/>
              </a:rPr>
              <a:t> con </a:t>
            </a:r>
            <a:r>
              <a:rPr lang="en-US" altLang="it-IT" sz="1800" b="1" dirty="0" err="1">
                <a:latin typeface="Comic Sans MS" charset="0"/>
                <a:ea typeface="MS PGothic" charset="-128"/>
                <a:cs typeface="ＭＳ Ｐゴシック" charset="-128"/>
              </a:rPr>
              <a:t>questi</a:t>
            </a:r>
            <a:r>
              <a:rPr lang="en-US" altLang="it-IT" sz="1800" b="1" dirty="0">
                <a:latin typeface="Comic Sans MS" charset="0"/>
                <a:ea typeface="MS PGothic" charset="-128"/>
                <a:cs typeface="ＭＳ Ｐゴシック" charset="-128"/>
              </a:rPr>
              <a:t> </a:t>
            </a:r>
            <a:r>
              <a:rPr lang="en-US" altLang="it-IT" sz="1800" b="1" dirty="0" err="1">
                <a:latin typeface="Comic Sans MS" charset="0"/>
                <a:ea typeface="MS PGothic" charset="-128"/>
                <a:cs typeface="ＭＳ Ｐゴシック" charset="-128"/>
              </a:rPr>
              <a:t>farmaci</a:t>
            </a:r>
            <a:endParaRPr lang="en-US" altLang="it-IT" sz="1800" b="1" dirty="0">
              <a:latin typeface="Comic Sans MS" charset="0"/>
              <a:ea typeface="MS PGothic" charset="-128"/>
              <a:cs typeface="ＭＳ Ｐゴシック" charset="-128"/>
            </a:endParaRPr>
          </a:p>
          <a:p>
            <a:pPr marL="261938" algn="just">
              <a:lnSpc>
                <a:spcPct val="90000"/>
              </a:lnSpc>
            </a:pPr>
            <a:endParaRPr lang="en-US" altLang="it-IT" sz="1650" b="1" dirty="0">
              <a:latin typeface="Comic Sans MS" charset="0"/>
              <a:ea typeface="MS PGothic" charset="-128"/>
              <a:cs typeface="ＭＳ Ｐゴシック" charset="-128"/>
            </a:endParaRPr>
          </a:p>
        </p:txBody>
      </p:sp>
    </p:spTree>
    <p:extLst>
      <p:ext uri="{BB962C8B-B14F-4D97-AF65-F5344CB8AC3E}">
        <p14:creationId xmlns:p14="http://schemas.microsoft.com/office/powerpoint/2010/main" val="2003210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1026"/>
          <p:cNvGrpSpPr>
            <a:grpSpLocks/>
          </p:cNvGrpSpPr>
          <p:nvPr/>
        </p:nvGrpSpPr>
        <p:grpSpPr bwMode="auto">
          <a:xfrm>
            <a:off x="3578351" y="1257509"/>
            <a:ext cx="1725386" cy="968620"/>
            <a:chOff x="2336" y="694"/>
            <a:chExt cx="1629" cy="916"/>
          </a:xfrm>
        </p:grpSpPr>
        <p:sp>
          <p:nvSpPr>
            <p:cNvPr id="94277" name="Text Box 1027"/>
            <p:cNvSpPr txBox="1">
              <a:spLocks noChangeArrowheads="1"/>
            </p:cNvSpPr>
            <p:nvPr/>
          </p:nvSpPr>
          <p:spPr bwMode="auto">
            <a:xfrm>
              <a:off x="2563" y="694"/>
              <a:ext cx="1238" cy="243"/>
            </a:xfrm>
            <a:prstGeom prst="rect">
              <a:avLst/>
            </a:prstGeom>
            <a:solidFill>
              <a:srgbClr val="990000"/>
            </a:solidFill>
            <a:ln w="9525">
              <a:solidFill>
                <a:schemeClr val="tx1"/>
              </a:solidFill>
              <a:miter lim="800000"/>
              <a:headEnd/>
              <a:tailEnd/>
            </a:ln>
          </p:spPr>
          <p:txBody>
            <a:bodyPr wrap="none">
              <a:spAutoFit/>
            </a:bodyPr>
            <a:lstStyle/>
            <a:p>
              <a:pPr>
                <a:defRPr/>
              </a:pPr>
              <a:r>
                <a:rPr lang="it-IT" sz="1067" b="1" dirty="0">
                  <a:solidFill>
                    <a:schemeClr val="bg1"/>
                  </a:solidFill>
                  <a:latin typeface="Arial" pitchFamily="34" charset="0"/>
                </a:rPr>
                <a:t>Stress ossidativo</a:t>
              </a:r>
            </a:p>
          </p:txBody>
        </p:sp>
        <p:sp>
          <p:nvSpPr>
            <p:cNvPr id="94278" name="Text Box 1028"/>
            <p:cNvSpPr txBox="1">
              <a:spLocks noChangeArrowheads="1"/>
            </p:cNvSpPr>
            <p:nvPr/>
          </p:nvSpPr>
          <p:spPr bwMode="auto">
            <a:xfrm>
              <a:off x="2336" y="1367"/>
              <a:ext cx="1629" cy="243"/>
            </a:xfrm>
            <a:prstGeom prst="rect">
              <a:avLst/>
            </a:prstGeom>
            <a:solidFill>
              <a:srgbClr val="990000"/>
            </a:solidFill>
            <a:ln w="9525">
              <a:solidFill>
                <a:schemeClr val="tx1"/>
              </a:solidFill>
              <a:miter lim="800000"/>
              <a:headEnd/>
              <a:tailEnd/>
            </a:ln>
          </p:spPr>
          <p:txBody>
            <a:bodyPr wrap="none">
              <a:spAutoFit/>
            </a:bodyPr>
            <a:lstStyle/>
            <a:p>
              <a:pPr>
                <a:defRPr/>
              </a:pPr>
              <a:r>
                <a:rPr lang="it-IT" sz="1067" b="1" dirty="0">
                  <a:solidFill>
                    <a:schemeClr val="bg1"/>
                  </a:solidFill>
                  <a:latin typeface="Arial" pitchFamily="34" charset="0"/>
                </a:rPr>
                <a:t>Disfunzione Endoteliale</a:t>
              </a:r>
            </a:p>
          </p:txBody>
        </p:sp>
        <p:sp>
          <p:nvSpPr>
            <p:cNvPr id="94279" name="Line 1029"/>
            <p:cNvSpPr>
              <a:spLocks noChangeShapeType="1"/>
            </p:cNvSpPr>
            <p:nvPr/>
          </p:nvSpPr>
          <p:spPr bwMode="auto">
            <a:xfrm rot="5400000">
              <a:off x="3123" y="1126"/>
              <a:ext cx="338"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solidFill>
                  <a:schemeClr val="bg1"/>
                </a:solidFill>
                <a:latin typeface="Times New Roman" pitchFamily="18" charset="0"/>
              </a:endParaRPr>
            </a:p>
          </p:txBody>
        </p:sp>
      </p:grpSp>
      <p:grpSp>
        <p:nvGrpSpPr>
          <p:cNvPr id="46082" name="Group 1030"/>
          <p:cNvGrpSpPr>
            <a:grpSpLocks/>
          </p:cNvGrpSpPr>
          <p:nvPr/>
        </p:nvGrpSpPr>
        <p:grpSpPr bwMode="auto">
          <a:xfrm>
            <a:off x="1744786" y="3900697"/>
            <a:ext cx="5454254" cy="903301"/>
            <a:chOff x="616" y="3220"/>
            <a:chExt cx="5154" cy="853"/>
          </a:xfrm>
        </p:grpSpPr>
        <p:grpSp>
          <p:nvGrpSpPr>
            <p:cNvPr id="46135" name="Group 1031"/>
            <p:cNvGrpSpPr>
              <a:grpSpLocks/>
            </p:cNvGrpSpPr>
            <p:nvPr/>
          </p:nvGrpSpPr>
          <p:grpSpPr bwMode="auto">
            <a:xfrm>
              <a:off x="1640" y="3220"/>
              <a:ext cx="846" cy="644"/>
              <a:chOff x="878" y="570"/>
              <a:chExt cx="1652" cy="298"/>
            </a:xfrm>
          </p:grpSpPr>
          <p:sp>
            <p:nvSpPr>
              <p:cNvPr id="94275" name="Line 1032"/>
              <p:cNvSpPr>
                <a:spLocks noChangeShapeType="1"/>
              </p:cNvSpPr>
              <p:nvPr/>
            </p:nvSpPr>
            <p:spPr bwMode="auto">
              <a:xfrm>
                <a:off x="889" y="570"/>
                <a:ext cx="0" cy="290"/>
              </a:xfrm>
              <a:prstGeom prst="line">
                <a:avLst/>
              </a:prstGeom>
              <a:noFill/>
              <a:ln w="28575">
                <a:solidFill>
                  <a:schemeClr val="tx1"/>
                </a:solidFill>
                <a:round/>
                <a:headEnd/>
                <a:tailEnd/>
              </a:ln>
            </p:spPr>
            <p:txBody>
              <a:bodyPr wrap="none" anchor="ctr"/>
              <a:lstStyle/>
              <a:p>
                <a:pPr eaLnBrk="1" hangingPunct="1">
                  <a:defRPr/>
                </a:pPr>
                <a:endParaRPr lang="it-IT" sz="933">
                  <a:latin typeface="Times New Roman" pitchFamily="18" charset="0"/>
                </a:endParaRPr>
              </a:p>
            </p:txBody>
          </p:sp>
          <p:sp>
            <p:nvSpPr>
              <p:cNvPr id="94276" name="Line 1033"/>
              <p:cNvSpPr>
                <a:spLocks noChangeShapeType="1"/>
              </p:cNvSpPr>
              <p:nvPr/>
            </p:nvSpPr>
            <p:spPr bwMode="auto">
              <a:xfrm>
                <a:off x="878" y="868"/>
                <a:ext cx="1652"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latin typeface="Times New Roman" pitchFamily="18" charset="0"/>
                </a:endParaRPr>
              </a:p>
            </p:txBody>
          </p:sp>
        </p:grpSp>
        <p:grpSp>
          <p:nvGrpSpPr>
            <p:cNvPr id="46136" name="Group 1034"/>
            <p:cNvGrpSpPr>
              <a:grpSpLocks/>
            </p:cNvGrpSpPr>
            <p:nvPr/>
          </p:nvGrpSpPr>
          <p:grpSpPr bwMode="auto">
            <a:xfrm>
              <a:off x="616" y="3220"/>
              <a:ext cx="5154" cy="853"/>
              <a:chOff x="616" y="3220"/>
              <a:chExt cx="5154" cy="853"/>
            </a:xfrm>
          </p:grpSpPr>
          <p:sp>
            <p:nvSpPr>
              <p:cNvPr id="94264" name="Text Box 1035"/>
              <p:cNvSpPr txBox="1">
                <a:spLocks noChangeArrowheads="1"/>
              </p:cNvSpPr>
              <p:nvPr/>
            </p:nvSpPr>
            <p:spPr bwMode="auto">
              <a:xfrm>
                <a:off x="2609" y="3831"/>
                <a:ext cx="1185" cy="242"/>
              </a:xfrm>
              <a:prstGeom prst="rect">
                <a:avLst/>
              </a:prstGeom>
              <a:solidFill>
                <a:srgbClr val="005C5A"/>
              </a:solidFill>
              <a:ln w="9525">
                <a:solidFill>
                  <a:schemeClr val="tx1"/>
                </a:solidFill>
                <a:miter lim="800000"/>
                <a:headEnd/>
                <a:tailEnd/>
              </a:ln>
            </p:spPr>
            <p:txBody>
              <a:bodyPr wrap="none">
                <a:spAutoFit/>
              </a:bodyPr>
              <a:lstStyle/>
              <a:p>
                <a:pPr>
                  <a:defRPr/>
                </a:pPr>
                <a:r>
                  <a:rPr lang="it-IT" sz="1067" b="1">
                    <a:solidFill>
                      <a:schemeClr val="bg1"/>
                    </a:solidFill>
                    <a:latin typeface="Arial" pitchFamily="34" charset="0"/>
                  </a:rPr>
                  <a:t>Sequele cliniche</a:t>
                </a:r>
              </a:p>
            </p:txBody>
          </p:sp>
          <p:grpSp>
            <p:nvGrpSpPr>
              <p:cNvPr id="46138" name="Group 1036"/>
              <p:cNvGrpSpPr>
                <a:grpSpLocks/>
              </p:cNvGrpSpPr>
              <p:nvPr/>
            </p:nvGrpSpPr>
            <p:grpSpPr bwMode="auto">
              <a:xfrm>
                <a:off x="616" y="3220"/>
                <a:ext cx="1863" cy="785"/>
                <a:chOff x="878" y="570"/>
                <a:chExt cx="1652" cy="298"/>
              </a:xfrm>
            </p:grpSpPr>
            <p:sp>
              <p:nvSpPr>
                <p:cNvPr id="94273" name="Line 1037"/>
                <p:cNvSpPr>
                  <a:spLocks noChangeShapeType="1"/>
                </p:cNvSpPr>
                <p:nvPr/>
              </p:nvSpPr>
              <p:spPr bwMode="auto">
                <a:xfrm>
                  <a:off x="887" y="570"/>
                  <a:ext cx="0" cy="290"/>
                </a:xfrm>
                <a:prstGeom prst="line">
                  <a:avLst/>
                </a:prstGeom>
                <a:noFill/>
                <a:ln w="28575">
                  <a:solidFill>
                    <a:schemeClr val="tx1"/>
                  </a:solidFill>
                  <a:round/>
                  <a:headEnd/>
                  <a:tailEnd/>
                </a:ln>
              </p:spPr>
              <p:txBody>
                <a:bodyPr wrap="none" anchor="ctr"/>
                <a:lstStyle/>
                <a:p>
                  <a:pPr eaLnBrk="1" hangingPunct="1">
                    <a:defRPr/>
                  </a:pPr>
                  <a:endParaRPr lang="it-IT" sz="933">
                    <a:latin typeface="Times New Roman" pitchFamily="18" charset="0"/>
                  </a:endParaRPr>
                </a:p>
              </p:txBody>
            </p:sp>
            <p:sp>
              <p:nvSpPr>
                <p:cNvPr id="94274" name="Line 1038"/>
                <p:cNvSpPr>
                  <a:spLocks noChangeShapeType="1"/>
                </p:cNvSpPr>
                <p:nvPr/>
              </p:nvSpPr>
              <p:spPr bwMode="auto">
                <a:xfrm>
                  <a:off x="878" y="868"/>
                  <a:ext cx="1652"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latin typeface="Times New Roman" pitchFamily="18" charset="0"/>
                  </a:endParaRPr>
                </a:p>
              </p:txBody>
            </p:sp>
          </p:grpSp>
          <p:sp>
            <p:nvSpPr>
              <p:cNvPr id="94266" name="Line 1039"/>
              <p:cNvSpPr>
                <a:spLocks noChangeShapeType="1"/>
              </p:cNvSpPr>
              <p:nvPr/>
            </p:nvSpPr>
            <p:spPr bwMode="auto">
              <a:xfrm rot="5400000">
                <a:off x="3017" y="3489"/>
                <a:ext cx="532"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latin typeface="Times New Roman" pitchFamily="18" charset="0"/>
                </a:endParaRPr>
              </a:p>
            </p:txBody>
          </p:sp>
          <p:grpSp>
            <p:nvGrpSpPr>
              <p:cNvPr id="46140" name="Group 1040"/>
              <p:cNvGrpSpPr>
                <a:grpSpLocks/>
              </p:cNvGrpSpPr>
              <p:nvPr/>
            </p:nvGrpSpPr>
            <p:grpSpPr bwMode="auto">
              <a:xfrm flipH="1">
                <a:off x="4058" y="3406"/>
                <a:ext cx="417" cy="464"/>
                <a:chOff x="878" y="570"/>
                <a:chExt cx="1652" cy="298"/>
              </a:xfrm>
            </p:grpSpPr>
            <p:sp>
              <p:nvSpPr>
                <p:cNvPr id="94271" name="Line 1041"/>
                <p:cNvSpPr>
                  <a:spLocks noChangeShapeType="1"/>
                </p:cNvSpPr>
                <p:nvPr/>
              </p:nvSpPr>
              <p:spPr bwMode="auto">
                <a:xfrm>
                  <a:off x="887" y="570"/>
                  <a:ext cx="0" cy="290"/>
                </a:xfrm>
                <a:prstGeom prst="line">
                  <a:avLst/>
                </a:prstGeom>
                <a:noFill/>
                <a:ln w="28575">
                  <a:solidFill>
                    <a:schemeClr val="tx1"/>
                  </a:solidFill>
                  <a:round/>
                  <a:headEnd/>
                  <a:tailEnd/>
                </a:ln>
              </p:spPr>
              <p:txBody>
                <a:bodyPr wrap="none" anchor="ctr"/>
                <a:lstStyle/>
                <a:p>
                  <a:pPr eaLnBrk="1" hangingPunct="1">
                    <a:defRPr/>
                  </a:pPr>
                  <a:endParaRPr lang="it-IT" sz="933">
                    <a:latin typeface="Times New Roman" pitchFamily="18" charset="0"/>
                  </a:endParaRPr>
                </a:p>
              </p:txBody>
            </p:sp>
            <p:sp>
              <p:nvSpPr>
                <p:cNvPr id="94272" name="Line 1042"/>
                <p:cNvSpPr>
                  <a:spLocks noChangeShapeType="1"/>
                </p:cNvSpPr>
                <p:nvPr/>
              </p:nvSpPr>
              <p:spPr bwMode="auto">
                <a:xfrm>
                  <a:off x="878" y="868"/>
                  <a:ext cx="1654"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latin typeface="Times New Roman" pitchFamily="18" charset="0"/>
                  </a:endParaRPr>
                </a:p>
              </p:txBody>
            </p:sp>
          </p:grpSp>
          <p:grpSp>
            <p:nvGrpSpPr>
              <p:cNvPr id="46141" name="Group 1043"/>
              <p:cNvGrpSpPr>
                <a:grpSpLocks/>
              </p:cNvGrpSpPr>
              <p:nvPr/>
            </p:nvGrpSpPr>
            <p:grpSpPr bwMode="auto">
              <a:xfrm flipH="1">
                <a:off x="4034" y="3408"/>
                <a:ext cx="1736" cy="578"/>
                <a:chOff x="878" y="570"/>
                <a:chExt cx="1652" cy="298"/>
              </a:xfrm>
            </p:grpSpPr>
            <p:sp>
              <p:nvSpPr>
                <p:cNvPr id="94269" name="Line 1044"/>
                <p:cNvSpPr>
                  <a:spLocks noChangeShapeType="1"/>
                </p:cNvSpPr>
                <p:nvPr/>
              </p:nvSpPr>
              <p:spPr bwMode="auto">
                <a:xfrm>
                  <a:off x="887" y="570"/>
                  <a:ext cx="0" cy="290"/>
                </a:xfrm>
                <a:prstGeom prst="line">
                  <a:avLst/>
                </a:prstGeom>
                <a:noFill/>
                <a:ln w="28575">
                  <a:solidFill>
                    <a:schemeClr val="tx1"/>
                  </a:solidFill>
                  <a:round/>
                  <a:headEnd/>
                  <a:tailEnd/>
                </a:ln>
              </p:spPr>
              <p:txBody>
                <a:bodyPr wrap="none" anchor="ctr"/>
                <a:lstStyle/>
                <a:p>
                  <a:pPr eaLnBrk="1" hangingPunct="1">
                    <a:defRPr/>
                  </a:pPr>
                  <a:endParaRPr lang="it-IT" sz="933">
                    <a:latin typeface="Times New Roman" pitchFamily="18" charset="0"/>
                  </a:endParaRPr>
                </a:p>
              </p:txBody>
            </p:sp>
            <p:sp>
              <p:nvSpPr>
                <p:cNvPr id="94270" name="Line 1045"/>
                <p:cNvSpPr>
                  <a:spLocks noChangeShapeType="1"/>
                </p:cNvSpPr>
                <p:nvPr/>
              </p:nvSpPr>
              <p:spPr bwMode="auto">
                <a:xfrm>
                  <a:off x="878" y="868"/>
                  <a:ext cx="1652"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latin typeface="Times New Roman" pitchFamily="18" charset="0"/>
                  </a:endParaRPr>
                </a:p>
              </p:txBody>
            </p:sp>
          </p:grpSp>
        </p:grpSp>
      </p:grpSp>
      <p:grpSp>
        <p:nvGrpSpPr>
          <p:cNvPr id="46083" name="Group 1046"/>
          <p:cNvGrpSpPr>
            <a:grpSpLocks/>
          </p:cNvGrpSpPr>
          <p:nvPr/>
        </p:nvGrpSpPr>
        <p:grpSpPr bwMode="auto">
          <a:xfrm>
            <a:off x="2577034" y="1440865"/>
            <a:ext cx="4605338" cy="1324783"/>
            <a:chOff x="1403" y="896"/>
            <a:chExt cx="4351" cy="1251"/>
          </a:xfrm>
        </p:grpSpPr>
        <p:sp>
          <p:nvSpPr>
            <p:cNvPr id="94257" name="Line 1047"/>
            <p:cNvSpPr>
              <a:spLocks noChangeShapeType="1"/>
            </p:cNvSpPr>
            <p:nvPr/>
          </p:nvSpPr>
          <p:spPr bwMode="auto">
            <a:xfrm rot="5400000">
              <a:off x="3166" y="1742"/>
              <a:ext cx="235"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solidFill>
                  <a:schemeClr val="bg1"/>
                </a:solidFill>
                <a:latin typeface="Times New Roman" pitchFamily="18" charset="0"/>
              </a:endParaRPr>
            </a:p>
          </p:txBody>
        </p:sp>
        <p:grpSp>
          <p:nvGrpSpPr>
            <p:cNvPr id="46131" name="Group 1048"/>
            <p:cNvGrpSpPr>
              <a:grpSpLocks/>
            </p:cNvGrpSpPr>
            <p:nvPr/>
          </p:nvGrpSpPr>
          <p:grpSpPr bwMode="auto">
            <a:xfrm>
              <a:off x="1403" y="896"/>
              <a:ext cx="4351" cy="1251"/>
              <a:chOff x="1403" y="896"/>
              <a:chExt cx="4351" cy="1251"/>
            </a:xfrm>
          </p:grpSpPr>
          <p:sp>
            <p:nvSpPr>
              <p:cNvPr id="94259" name="Text Box 1049"/>
              <p:cNvSpPr txBox="1">
                <a:spLocks noChangeArrowheads="1"/>
              </p:cNvSpPr>
              <p:nvPr/>
            </p:nvSpPr>
            <p:spPr bwMode="auto">
              <a:xfrm>
                <a:off x="1403" y="1905"/>
                <a:ext cx="3728" cy="242"/>
              </a:xfrm>
              <a:prstGeom prst="rect">
                <a:avLst/>
              </a:prstGeom>
              <a:solidFill>
                <a:srgbClr val="990000"/>
              </a:solidFill>
              <a:ln w="9525">
                <a:solidFill>
                  <a:schemeClr val="tx1"/>
                </a:solidFill>
                <a:miter lim="800000"/>
                <a:headEnd/>
                <a:tailEnd/>
              </a:ln>
            </p:spPr>
            <p:txBody>
              <a:bodyPr>
                <a:spAutoFit/>
              </a:bodyPr>
              <a:lstStyle/>
              <a:p>
                <a:pPr algn="ctr">
                  <a:defRPr/>
                </a:pPr>
                <a:r>
                  <a:rPr lang="it-IT" sz="1067" b="1" dirty="0">
                    <a:solidFill>
                      <a:schemeClr val="bg1"/>
                    </a:solidFill>
                    <a:latin typeface="Symbol" pitchFamily="18" charset="2"/>
                  </a:rPr>
                  <a:t>¯</a:t>
                </a:r>
                <a:r>
                  <a:rPr lang="it-IT" sz="1067" b="1" dirty="0">
                    <a:solidFill>
                      <a:schemeClr val="bg1"/>
                    </a:solidFill>
                    <a:latin typeface="Arial" pitchFamily="34" charset="0"/>
                  </a:rPr>
                  <a:t> NO </a:t>
                </a:r>
                <a:r>
                  <a:rPr lang="it-IT" sz="1067" b="1" dirty="0">
                    <a:solidFill>
                      <a:schemeClr val="bg1"/>
                    </a:solidFill>
                    <a:latin typeface="Symbol" pitchFamily="18" charset="2"/>
                  </a:rPr>
                  <a:t>- ­</a:t>
                </a:r>
                <a:r>
                  <a:rPr lang="it-IT" sz="1067" b="1" dirty="0">
                    <a:solidFill>
                      <a:schemeClr val="bg1"/>
                    </a:solidFill>
                    <a:latin typeface="Arial" pitchFamily="34" charset="0"/>
                  </a:rPr>
                  <a:t> Mediatori locali </a:t>
                </a:r>
                <a:r>
                  <a:rPr lang="it-IT" sz="1067" b="1" dirty="0">
                    <a:solidFill>
                      <a:schemeClr val="bg1"/>
                    </a:solidFill>
                    <a:latin typeface="Symbol" pitchFamily="18" charset="2"/>
                  </a:rPr>
                  <a:t>- ­</a:t>
                </a:r>
                <a:r>
                  <a:rPr lang="it-IT" sz="1067" b="1" dirty="0">
                    <a:solidFill>
                      <a:schemeClr val="bg1"/>
                    </a:solidFill>
                    <a:latin typeface="Arial" pitchFamily="34" charset="0"/>
                  </a:rPr>
                  <a:t> ACE tessutale, </a:t>
                </a:r>
                <a:r>
                  <a:rPr lang="it-IT" sz="1067" b="1" dirty="0" err="1">
                    <a:solidFill>
                      <a:schemeClr val="bg1"/>
                    </a:solidFill>
                    <a:latin typeface="Arial" pitchFamily="34" charset="0"/>
                  </a:rPr>
                  <a:t>Ang</a:t>
                </a:r>
                <a:r>
                  <a:rPr lang="it-IT" sz="1067" b="1" dirty="0">
                    <a:solidFill>
                      <a:schemeClr val="bg1"/>
                    </a:solidFill>
                    <a:latin typeface="Arial" pitchFamily="34" charset="0"/>
                  </a:rPr>
                  <a:t> II </a:t>
                </a:r>
              </a:p>
            </p:txBody>
          </p:sp>
          <p:sp>
            <p:nvSpPr>
              <p:cNvPr id="94260" name="Arc 1050"/>
              <p:cNvSpPr>
                <a:spLocks/>
              </p:cNvSpPr>
              <p:nvPr/>
            </p:nvSpPr>
            <p:spPr bwMode="auto">
              <a:xfrm>
                <a:off x="5382" y="896"/>
                <a:ext cx="372" cy="1113"/>
              </a:xfrm>
              <a:custGeom>
                <a:avLst/>
                <a:gdLst>
                  <a:gd name="T0" fmla="*/ 0 w 21600"/>
                  <a:gd name="T1" fmla="*/ 0 h 42456"/>
                  <a:gd name="T2" fmla="*/ 0 w 21600"/>
                  <a:gd name="T3" fmla="*/ 1 h 42456"/>
                  <a:gd name="T4" fmla="*/ 0 w 21600"/>
                  <a:gd name="T5" fmla="*/ 0 h 42456"/>
                  <a:gd name="T6" fmla="*/ 0 60000 65536"/>
                  <a:gd name="T7" fmla="*/ 0 60000 65536"/>
                  <a:gd name="T8" fmla="*/ 0 60000 65536"/>
                  <a:gd name="T9" fmla="*/ 0 w 21600"/>
                  <a:gd name="T10" fmla="*/ 0 h 42456"/>
                  <a:gd name="T11" fmla="*/ 21600 w 21600"/>
                  <a:gd name="T12" fmla="*/ 42456 h 42456"/>
                </a:gdLst>
                <a:ahLst/>
                <a:cxnLst>
                  <a:cxn ang="T6">
                    <a:pos x="T0" y="T1"/>
                  </a:cxn>
                  <a:cxn ang="T7">
                    <a:pos x="T2" y="T3"/>
                  </a:cxn>
                  <a:cxn ang="T8">
                    <a:pos x="T4" y="T5"/>
                  </a:cxn>
                </a:cxnLst>
                <a:rect l="T9" t="T10" r="T11" b="T12"/>
                <a:pathLst>
                  <a:path w="21600" h="42456" fill="none" extrusionOk="0">
                    <a:moveTo>
                      <a:pt x="741" y="-1"/>
                    </a:moveTo>
                    <a:cubicBezTo>
                      <a:pt x="12375" y="399"/>
                      <a:pt x="21600" y="9946"/>
                      <a:pt x="21600" y="21587"/>
                    </a:cubicBezTo>
                    <a:cubicBezTo>
                      <a:pt x="21600" y="31370"/>
                      <a:pt x="15024" y="39932"/>
                      <a:pt x="5571" y="42455"/>
                    </a:cubicBezTo>
                  </a:path>
                  <a:path w="21600" h="42456" stroke="0" extrusionOk="0">
                    <a:moveTo>
                      <a:pt x="741" y="-1"/>
                    </a:moveTo>
                    <a:cubicBezTo>
                      <a:pt x="12375" y="399"/>
                      <a:pt x="21600" y="9946"/>
                      <a:pt x="21600" y="21587"/>
                    </a:cubicBezTo>
                    <a:cubicBezTo>
                      <a:pt x="21600" y="31370"/>
                      <a:pt x="15024" y="39932"/>
                      <a:pt x="5571" y="42455"/>
                    </a:cubicBezTo>
                    <a:lnTo>
                      <a:pt x="0" y="21587"/>
                    </a:lnTo>
                    <a:close/>
                  </a:path>
                </a:pathLst>
              </a:custGeom>
              <a:noFill/>
              <a:ln w="28575">
                <a:solidFill>
                  <a:schemeClr val="tx1"/>
                </a:solidFill>
                <a:round/>
                <a:headEnd/>
                <a:tailEnd/>
              </a:ln>
            </p:spPr>
            <p:txBody>
              <a:bodyPr wrap="none" anchor="ctr"/>
              <a:lstStyle/>
              <a:p>
                <a:pPr eaLnBrk="1" hangingPunct="1">
                  <a:defRPr/>
                </a:pPr>
                <a:endParaRPr lang="it-IT" sz="933">
                  <a:solidFill>
                    <a:schemeClr val="bg1"/>
                  </a:solidFill>
                  <a:latin typeface="Times New Roman" pitchFamily="18" charset="0"/>
                </a:endParaRPr>
              </a:p>
            </p:txBody>
          </p:sp>
          <p:sp>
            <p:nvSpPr>
              <p:cNvPr id="94261" name="Line 1051"/>
              <p:cNvSpPr>
                <a:spLocks noChangeShapeType="1"/>
              </p:cNvSpPr>
              <p:nvPr/>
            </p:nvSpPr>
            <p:spPr bwMode="auto">
              <a:xfrm flipH="1">
                <a:off x="4075" y="903"/>
                <a:ext cx="1324" cy="1"/>
              </a:xfrm>
              <a:prstGeom prst="line">
                <a:avLst/>
              </a:prstGeom>
              <a:noFill/>
              <a:ln w="28575">
                <a:solidFill>
                  <a:schemeClr val="tx1"/>
                </a:solidFill>
                <a:round/>
                <a:headEnd/>
                <a:tailEnd type="triangle" w="med" len="med"/>
              </a:ln>
            </p:spPr>
            <p:txBody>
              <a:bodyPr wrap="none" anchor="ctr"/>
              <a:lstStyle/>
              <a:p>
                <a:pPr eaLnBrk="1" hangingPunct="1">
                  <a:defRPr/>
                </a:pPr>
                <a:endParaRPr lang="it-IT" sz="933">
                  <a:solidFill>
                    <a:schemeClr val="bg1"/>
                  </a:solidFill>
                  <a:latin typeface="Times New Roman" pitchFamily="18" charset="0"/>
                </a:endParaRPr>
              </a:p>
            </p:txBody>
          </p:sp>
        </p:grpSp>
      </p:grpSp>
      <p:grpSp>
        <p:nvGrpSpPr>
          <p:cNvPr id="46084" name="Group 1052"/>
          <p:cNvGrpSpPr>
            <a:grpSpLocks/>
          </p:cNvGrpSpPr>
          <p:nvPr/>
        </p:nvGrpSpPr>
        <p:grpSpPr bwMode="auto">
          <a:xfrm>
            <a:off x="1331640" y="2643396"/>
            <a:ext cx="910828" cy="1217757"/>
            <a:chOff x="226" y="2032"/>
            <a:chExt cx="861" cy="1150"/>
          </a:xfrm>
        </p:grpSpPr>
        <p:sp>
          <p:nvSpPr>
            <p:cNvPr id="94252" name="Text Box 1053"/>
            <p:cNvSpPr txBox="1">
              <a:spLocks noChangeArrowheads="1"/>
            </p:cNvSpPr>
            <p:nvPr/>
          </p:nvSpPr>
          <p:spPr bwMode="auto">
            <a:xfrm>
              <a:off x="226" y="2940"/>
              <a:ext cx="763" cy="242"/>
            </a:xfrm>
            <a:prstGeom prst="rect">
              <a:avLst/>
            </a:prstGeom>
            <a:solidFill>
              <a:srgbClr val="990000"/>
            </a:solidFill>
            <a:ln w="9525">
              <a:solidFill>
                <a:schemeClr val="tx1"/>
              </a:solidFill>
              <a:miter lim="800000"/>
              <a:headEnd/>
              <a:tailEnd/>
            </a:ln>
          </p:spPr>
          <p:txBody>
            <a:bodyPr wrap="none">
              <a:spAutoFit/>
            </a:bodyPr>
            <a:lstStyle/>
            <a:p>
              <a:pPr>
                <a:defRPr/>
              </a:pPr>
              <a:r>
                <a:rPr lang="it-IT" sz="1067" b="1">
                  <a:solidFill>
                    <a:schemeClr val="bg1"/>
                  </a:solidFill>
                  <a:latin typeface="Arial" pitchFamily="34" charset="0"/>
                </a:rPr>
                <a:t>Trombosi</a:t>
              </a:r>
            </a:p>
          </p:txBody>
        </p:sp>
        <p:grpSp>
          <p:nvGrpSpPr>
            <p:cNvPr id="46126" name="Group 1054"/>
            <p:cNvGrpSpPr>
              <a:grpSpLocks/>
            </p:cNvGrpSpPr>
            <p:nvPr/>
          </p:nvGrpSpPr>
          <p:grpSpPr bwMode="auto">
            <a:xfrm rot="5400000">
              <a:off x="471" y="2207"/>
              <a:ext cx="791" cy="441"/>
              <a:chOff x="878" y="570"/>
              <a:chExt cx="1652" cy="298"/>
            </a:xfrm>
          </p:grpSpPr>
          <p:sp>
            <p:nvSpPr>
              <p:cNvPr id="94255" name="Line 1055"/>
              <p:cNvSpPr>
                <a:spLocks noChangeShapeType="1"/>
              </p:cNvSpPr>
              <p:nvPr/>
            </p:nvSpPr>
            <p:spPr bwMode="auto">
              <a:xfrm>
                <a:off x="866" y="578"/>
                <a:ext cx="0" cy="291"/>
              </a:xfrm>
              <a:prstGeom prst="line">
                <a:avLst/>
              </a:prstGeom>
              <a:noFill/>
              <a:ln w="28575">
                <a:solidFill>
                  <a:schemeClr val="tx1"/>
                </a:solidFill>
                <a:round/>
                <a:headEnd/>
                <a:tailEnd/>
              </a:ln>
            </p:spPr>
            <p:txBody>
              <a:bodyPr wrap="none" anchor="ctr"/>
              <a:lstStyle/>
              <a:p>
                <a:pPr eaLnBrk="1" hangingPunct="1">
                  <a:defRPr/>
                </a:pPr>
                <a:endParaRPr lang="it-IT" sz="933">
                  <a:solidFill>
                    <a:schemeClr val="bg1"/>
                  </a:solidFill>
                  <a:latin typeface="Times New Roman" pitchFamily="18" charset="0"/>
                </a:endParaRPr>
              </a:p>
            </p:txBody>
          </p:sp>
          <p:sp>
            <p:nvSpPr>
              <p:cNvPr id="94256" name="Line 1056"/>
              <p:cNvSpPr>
                <a:spLocks noChangeShapeType="1"/>
              </p:cNvSpPr>
              <p:nvPr/>
            </p:nvSpPr>
            <p:spPr bwMode="auto">
              <a:xfrm>
                <a:off x="859" y="872"/>
                <a:ext cx="1663"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solidFill>
                    <a:schemeClr val="bg1"/>
                  </a:solidFill>
                  <a:latin typeface="Times New Roman" pitchFamily="18" charset="0"/>
                </a:endParaRPr>
              </a:p>
            </p:txBody>
          </p:sp>
        </p:grpSp>
        <p:sp useBgFill="1">
          <p:nvSpPr>
            <p:cNvPr id="94254" name="Text Box 1057"/>
            <p:cNvSpPr txBox="1">
              <a:spLocks noChangeArrowheads="1"/>
            </p:cNvSpPr>
            <p:nvPr/>
          </p:nvSpPr>
          <p:spPr bwMode="auto">
            <a:xfrm>
              <a:off x="397" y="2382"/>
              <a:ext cx="505" cy="242"/>
            </a:xfrm>
            <a:prstGeom prst="rect">
              <a:avLst/>
            </a:prstGeom>
            <a:ln w="9525">
              <a:solidFill>
                <a:schemeClr val="tx1"/>
              </a:solidFill>
              <a:miter lim="800000"/>
              <a:headEnd/>
              <a:tailEnd/>
            </a:ln>
          </p:spPr>
          <p:txBody>
            <a:bodyPr wrap="none">
              <a:spAutoFit/>
            </a:bodyPr>
            <a:lstStyle/>
            <a:p>
              <a:pPr algn="ctr">
                <a:defRPr/>
              </a:pPr>
              <a:r>
                <a:rPr lang="it-IT" sz="1067" b="1" dirty="0">
                  <a:latin typeface="Arial" pitchFamily="34" charset="0"/>
                </a:rPr>
                <a:t>PAI-1</a:t>
              </a:r>
            </a:p>
          </p:txBody>
        </p:sp>
      </p:grpSp>
      <p:grpSp>
        <p:nvGrpSpPr>
          <p:cNvPr id="46085" name="Group 1058"/>
          <p:cNvGrpSpPr>
            <a:grpSpLocks/>
          </p:cNvGrpSpPr>
          <p:nvPr/>
        </p:nvGrpSpPr>
        <p:grpSpPr bwMode="auto">
          <a:xfrm>
            <a:off x="2259137" y="2816037"/>
            <a:ext cx="1134125" cy="1045115"/>
            <a:chOff x="1102" y="2195"/>
            <a:chExt cx="1072" cy="987"/>
          </a:xfrm>
        </p:grpSpPr>
        <p:sp>
          <p:nvSpPr>
            <p:cNvPr id="94249" name="Text Box 1059"/>
            <p:cNvSpPr txBox="1">
              <a:spLocks noChangeArrowheads="1"/>
            </p:cNvSpPr>
            <p:nvPr/>
          </p:nvSpPr>
          <p:spPr bwMode="auto">
            <a:xfrm>
              <a:off x="1102" y="2940"/>
              <a:ext cx="1072" cy="242"/>
            </a:xfrm>
            <a:prstGeom prst="rect">
              <a:avLst/>
            </a:prstGeom>
            <a:solidFill>
              <a:srgbClr val="990000"/>
            </a:solidFill>
            <a:ln w="9525">
              <a:solidFill>
                <a:schemeClr val="tx1"/>
              </a:solidFill>
              <a:miter lim="800000"/>
              <a:headEnd/>
              <a:tailEnd/>
            </a:ln>
          </p:spPr>
          <p:txBody>
            <a:bodyPr wrap="none">
              <a:spAutoFit/>
            </a:bodyPr>
            <a:lstStyle/>
            <a:p>
              <a:pPr>
                <a:defRPr/>
              </a:pPr>
              <a:r>
                <a:rPr lang="it-IT" sz="1067" b="1">
                  <a:solidFill>
                    <a:schemeClr val="bg1"/>
                  </a:solidFill>
                  <a:latin typeface="Arial" pitchFamily="34" charset="0"/>
                </a:rPr>
                <a:t>Infiammazione</a:t>
              </a:r>
            </a:p>
          </p:txBody>
        </p:sp>
        <p:sp>
          <p:nvSpPr>
            <p:cNvPr id="94250" name="Line 1060"/>
            <p:cNvSpPr>
              <a:spLocks noChangeShapeType="1"/>
            </p:cNvSpPr>
            <p:nvPr/>
          </p:nvSpPr>
          <p:spPr bwMode="auto">
            <a:xfrm rot="5400000">
              <a:off x="1473" y="2517"/>
              <a:ext cx="632"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solidFill>
                  <a:schemeClr val="bg1"/>
                </a:solidFill>
                <a:latin typeface="Times New Roman" pitchFamily="18" charset="0"/>
              </a:endParaRPr>
            </a:p>
          </p:txBody>
        </p:sp>
        <p:sp useBgFill="1">
          <p:nvSpPr>
            <p:cNvPr id="94251" name="Text Box 1061"/>
            <p:cNvSpPr txBox="1">
              <a:spLocks noChangeArrowheads="1"/>
            </p:cNvSpPr>
            <p:nvPr/>
          </p:nvSpPr>
          <p:spPr bwMode="auto">
            <a:xfrm>
              <a:off x="1403" y="2195"/>
              <a:ext cx="762" cy="552"/>
            </a:xfrm>
            <a:prstGeom prst="rect">
              <a:avLst/>
            </a:prstGeom>
            <a:ln w="9525">
              <a:solidFill>
                <a:schemeClr val="tx1"/>
              </a:solidFill>
              <a:miter lim="800000"/>
              <a:headEnd/>
              <a:tailEnd/>
            </a:ln>
          </p:spPr>
          <p:txBody>
            <a:bodyPr wrap="none">
              <a:spAutoFit/>
            </a:bodyPr>
            <a:lstStyle/>
            <a:p>
              <a:pPr algn="ctr">
                <a:defRPr/>
              </a:pPr>
              <a:r>
                <a:rPr lang="it-IT" sz="1067" b="1" dirty="0">
                  <a:latin typeface="Arial" pitchFamily="34" charset="0"/>
                </a:rPr>
                <a:t>VCAM</a:t>
              </a:r>
            </a:p>
            <a:p>
              <a:pPr algn="ctr">
                <a:defRPr/>
              </a:pPr>
              <a:r>
                <a:rPr lang="it-IT" sz="1067" b="1" dirty="0">
                  <a:latin typeface="Arial" pitchFamily="34" charset="0"/>
                </a:rPr>
                <a:t>ICAM</a:t>
              </a:r>
            </a:p>
            <a:p>
              <a:pPr algn="ctr">
                <a:defRPr/>
              </a:pPr>
              <a:r>
                <a:rPr lang="it-IT" sz="1067" b="1" dirty="0">
                  <a:latin typeface="Arial" pitchFamily="34" charset="0"/>
                </a:rPr>
                <a:t>Citochine</a:t>
              </a:r>
            </a:p>
          </p:txBody>
        </p:sp>
      </p:grpSp>
      <p:grpSp>
        <p:nvGrpSpPr>
          <p:cNvPr id="46086" name="Group 1062"/>
          <p:cNvGrpSpPr>
            <a:grpSpLocks/>
          </p:cNvGrpSpPr>
          <p:nvPr/>
        </p:nvGrpSpPr>
        <p:grpSpPr bwMode="auto">
          <a:xfrm>
            <a:off x="3673599" y="2822254"/>
            <a:ext cx="1332942" cy="1049486"/>
            <a:chOff x="2439" y="2201"/>
            <a:chExt cx="1261" cy="991"/>
          </a:xfrm>
        </p:grpSpPr>
        <p:sp>
          <p:nvSpPr>
            <p:cNvPr id="94246" name="Text Box 1063"/>
            <p:cNvSpPr txBox="1">
              <a:spLocks noChangeArrowheads="1"/>
            </p:cNvSpPr>
            <p:nvPr/>
          </p:nvSpPr>
          <p:spPr bwMode="auto">
            <a:xfrm>
              <a:off x="2439" y="2950"/>
              <a:ext cx="1163" cy="242"/>
            </a:xfrm>
            <a:prstGeom prst="rect">
              <a:avLst/>
            </a:prstGeom>
            <a:solidFill>
              <a:srgbClr val="990000"/>
            </a:solidFill>
            <a:ln w="9525">
              <a:solidFill>
                <a:schemeClr val="tx1"/>
              </a:solidFill>
              <a:miter lim="800000"/>
              <a:headEnd/>
              <a:tailEnd/>
            </a:ln>
          </p:spPr>
          <p:txBody>
            <a:bodyPr wrap="none">
              <a:spAutoFit/>
            </a:bodyPr>
            <a:lstStyle/>
            <a:p>
              <a:pPr>
                <a:defRPr/>
              </a:pPr>
              <a:r>
                <a:rPr lang="it-IT" sz="1067" b="1">
                  <a:solidFill>
                    <a:schemeClr val="bg1"/>
                  </a:solidFill>
                  <a:latin typeface="Arial" pitchFamily="34" charset="0"/>
                </a:rPr>
                <a:t>Vasocostrizione</a:t>
              </a:r>
            </a:p>
          </p:txBody>
        </p:sp>
        <p:sp>
          <p:nvSpPr>
            <p:cNvPr id="94247" name="Line 1064"/>
            <p:cNvSpPr>
              <a:spLocks noChangeShapeType="1"/>
            </p:cNvSpPr>
            <p:nvPr/>
          </p:nvSpPr>
          <p:spPr bwMode="auto">
            <a:xfrm rot="5400000">
              <a:off x="2954" y="2530"/>
              <a:ext cx="658"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solidFill>
                  <a:schemeClr val="bg1"/>
                </a:solidFill>
                <a:latin typeface="Times New Roman" pitchFamily="18" charset="0"/>
              </a:endParaRPr>
            </a:p>
          </p:txBody>
        </p:sp>
        <p:sp useBgFill="1">
          <p:nvSpPr>
            <p:cNvPr id="94248" name="Text Box 1065"/>
            <p:cNvSpPr txBox="1">
              <a:spLocks noChangeArrowheads="1"/>
            </p:cNvSpPr>
            <p:nvPr/>
          </p:nvSpPr>
          <p:spPr bwMode="auto">
            <a:xfrm>
              <a:off x="2866" y="2382"/>
              <a:ext cx="834" cy="242"/>
            </a:xfrm>
            <a:prstGeom prst="rect">
              <a:avLst/>
            </a:prstGeom>
            <a:ln w="9525">
              <a:solidFill>
                <a:schemeClr val="tx1"/>
              </a:solidFill>
              <a:miter lim="800000"/>
              <a:headEnd/>
              <a:tailEnd/>
            </a:ln>
          </p:spPr>
          <p:txBody>
            <a:bodyPr wrap="none">
              <a:spAutoFit/>
            </a:bodyPr>
            <a:lstStyle/>
            <a:p>
              <a:pPr algn="ctr">
                <a:defRPr/>
              </a:pPr>
              <a:r>
                <a:rPr lang="it-IT" sz="1067" b="1" dirty="0" err="1">
                  <a:latin typeface="Arial" pitchFamily="34" charset="0"/>
                </a:rPr>
                <a:t>Endotelina</a:t>
              </a:r>
              <a:endParaRPr lang="it-IT" sz="1067" b="1" dirty="0">
                <a:latin typeface="Arial" pitchFamily="34" charset="0"/>
              </a:endParaRPr>
            </a:p>
          </p:txBody>
        </p:sp>
      </p:grpSp>
      <p:grpSp>
        <p:nvGrpSpPr>
          <p:cNvPr id="46087" name="Group 1066"/>
          <p:cNvGrpSpPr>
            <a:grpSpLocks/>
          </p:cNvGrpSpPr>
          <p:nvPr/>
        </p:nvGrpSpPr>
        <p:grpSpPr bwMode="auto">
          <a:xfrm>
            <a:off x="5065834" y="2824373"/>
            <a:ext cx="1319741" cy="1201997"/>
            <a:chOff x="3754" y="2203"/>
            <a:chExt cx="1247" cy="1136"/>
          </a:xfrm>
        </p:grpSpPr>
        <p:sp>
          <p:nvSpPr>
            <p:cNvPr id="94243" name="Text Box 1067"/>
            <p:cNvSpPr txBox="1">
              <a:spLocks noChangeArrowheads="1"/>
            </p:cNvSpPr>
            <p:nvPr/>
          </p:nvSpPr>
          <p:spPr bwMode="auto">
            <a:xfrm>
              <a:off x="3810" y="2941"/>
              <a:ext cx="1135" cy="398"/>
            </a:xfrm>
            <a:prstGeom prst="rect">
              <a:avLst/>
            </a:prstGeom>
            <a:solidFill>
              <a:srgbClr val="990000"/>
            </a:solidFill>
            <a:ln w="9525">
              <a:solidFill>
                <a:schemeClr val="tx1"/>
              </a:solidFill>
              <a:miter lim="800000"/>
              <a:headEnd/>
              <a:tailEnd/>
            </a:ln>
          </p:spPr>
          <p:txBody>
            <a:bodyPr wrap="none">
              <a:spAutoFit/>
            </a:bodyPr>
            <a:lstStyle/>
            <a:p>
              <a:pPr>
                <a:defRPr/>
              </a:pPr>
              <a:r>
                <a:rPr lang="it-IT" sz="1067" b="1" dirty="0">
                  <a:solidFill>
                    <a:schemeClr val="bg1">
                      <a:lumMod val="95000"/>
                    </a:schemeClr>
                  </a:solidFill>
                  <a:latin typeface="Arial" pitchFamily="34" charset="0"/>
                </a:rPr>
                <a:t>Lesione vasale,</a:t>
              </a:r>
            </a:p>
            <a:p>
              <a:pPr>
                <a:defRPr/>
              </a:pPr>
              <a:r>
                <a:rPr lang="it-IT" sz="1067" b="1" dirty="0">
                  <a:solidFill>
                    <a:schemeClr val="bg1">
                      <a:lumMod val="95000"/>
                    </a:schemeClr>
                  </a:solidFill>
                  <a:latin typeface="Arial" pitchFamily="34" charset="0"/>
                </a:rPr>
                <a:t>rimodellamento</a:t>
              </a:r>
            </a:p>
          </p:txBody>
        </p:sp>
        <p:sp>
          <p:nvSpPr>
            <p:cNvPr id="94244" name="Line 1068"/>
            <p:cNvSpPr>
              <a:spLocks noChangeShapeType="1"/>
            </p:cNvSpPr>
            <p:nvPr/>
          </p:nvSpPr>
          <p:spPr bwMode="auto">
            <a:xfrm rot="5400000">
              <a:off x="4067" y="2532"/>
              <a:ext cx="657"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latin typeface="Times New Roman" pitchFamily="18" charset="0"/>
              </a:endParaRPr>
            </a:p>
          </p:txBody>
        </p:sp>
        <p:sp useBgFill="1">
          <p:nvSpPr>
            <p:cNvPr id="94245" name="Text Box 1069"/>
            <p:cNvSpPr txBox="1">
              <a:spLocks noChangeArrowheads="1"/>
            </p:cNvSpPr>
            <p:nvPr/>
          </p:nvSpPr>
          <p:spPr bwMode="auto">
            <a:xfrm>
              <a:off x="3754" y="2382"/>
              <a:ext cx="1247" cy="242"/>
            </a:xfrm>
            <a:prstGeom prst="rect">
              <a:avLst/>
            </a:prstGeom>
            <a:ln w="9525">
              <a:solidFill>
                <a:schemeClr val="tx1"/>
              </a:solidFill>
              <a:miter lim="800000"/>
              <a:headEnd/>
              <a:tailEnd/>
            </a:ln>
          </p:spPr>
          <p:txBody>
            <a:bodyPr wrap="none">
              <a:spAutoFit/>
            </a:bodyPr>
            <a:lstStyle/>
            <a:p>
              <a:pPr algn="ctr">
                <a:defRPr/>
              </a:pPr>
              <a:r>
                <a:rPr lang="it-IT" sz="1067" b="1">
                  <a:latin typeface="Arial" pitchFamily="34" charset="0"/>
                </a:rPr>
                <a:t>Fattori di crescita</a:t>
              </a:r>
            </a:p>
          </p:txBody>
        </p:sp>
      </p:grpSp>
      <p:grpSp>
        <p:nvGrpSpPr>
          <p:cNvPr id="46088" name="Group 1070"/>
          <p:cNvGrpSpPr>
            <a:grpSpLocks/>
          </p:cNvGrpSpPr>
          <p:nvPr/>
        </p:nvGrpSpPr>
        <p:grpSpPr bwMode="auto">
          <a:xfrm>
            <a:off x="6676725" y="2698166"/>
            <a:ext cx="1018305" cy="1324630"/>
            <a:chOff x="5278" y="2083"/>
            <a:chExt cx="961" cy="1252"/>
          </a:xfrm>
        </p:grpSpPr>
        <p:sp>
          <p:nvSpPr>
            <p:cNvPr id="94238" name="Text Box 1071"/>
            <p:cNvSpPr txBox="1">
              <a:spLocks noChangeArrowheads="1"/>
            </p:cNvSpPr>
            <p:nvPr/>
          </p:nvSpPr>
          <p:spPr bwMode="auto">
            <a:xfrm>
              <a:off x="5278" y="2937"/>
              <a:ext cx="961" cy="398"/>
            </a:xfrm>
            <a:prstGeom prst="rect">
              <a:avLst/>
            </a:prstGeom>
            <a:solidFill>
              <a:srgbClr val="990000"/>
            </a:solidFill>
            <a:ln w="9525">
              <a:solidFill>
                <a:schemeClr val="tx1"/>
              </a:solidFill>
              <a:miter lim="800000"/>
              <a:headEnd/>
              <a:tailEnd/>
            </a:ln>
          </p:spPr>
          <p:txBody>
            <a:bodyPr wrap="none">
              <a:spAutoFit/>
            </a:bodyPr>
            <a:lstStyle/>
            <a:p>
              <a:pPr algn="ctr">
                <a:defRPr/>
              </a:pPr>
              <a:r>
                <a:rPr lang="it-IT" sz="1067" b="1" dirty="0">
                  <a:solidFill>
                    <a:schemeClr val="bg1">
                      <a:lumMod val="95000"/>
                    </a:schemeClr>
                  </a:solidFill>
                  <a:latin typeface="Arial" pitchFamily="34" charset="0"/>
                </a:rPr>
                <a:t>Rottura della</a:t>
              </a:r>
            </a:p>
            <a:p>
              <a:pPr algn="ctr">
                <a:defRPr/>
              </a:pPr>
              <a:r>
                <a:rPr lang="it-IT" sz="1067" b="1" dirty="0">
                  <a:solidFill>
                    <a:schemeClr val="bg1">
                      <a:lumMod val="95000"/>
                    </a:schemeClr>
                  </a:solidFill>
                  <a:latin typeface="Arial" pitchFamily="34" charset="0"/>
                </a:rPr>
                <a:t>placca</a:t>
              </a:r>
            </a:p>
          </p:txBody>
        </p:sp>
        <p:grpSp>
          <p:nvGrpSpPr>
            <p:cNvPr id="46112" name="Group 1072"/>
            <p:cNvGrpSpPr>
              <a:grpSpLocks/>
            </p:cNvGrpSpPr>
            <p:nvPr/>
          </p:nvGrpSpPr>
          <p:grpSpPr bwMode="auto">
            <a:xfrm rot="16200000" flipH="1">
              <a:off x="5202" y="2308"/>
              <a:ext cx="780" cy="330"/>
              <a:chOff x="878" y="570"/>
              <a:chExt cx="1652" cy="298"/>
            </a:xfrm>
          </p:grpSpPr>
          <p:sp>
            <p:nvSpPr>
              <p:cNvPr id="94241" name="Line 1073"/>
              <p:cNvSpPr>
                <a:spLocks noChangeShapeType="1"/>
              </p:cNvSpPr>
              <p:nvPr/>
            </p:nvSpPr>
            <p:spPr bwMode="auto">
              <a:xfrm>
                <a:off x="878" y="570"/>
                <a:ext cx="0" cy="290"/>
              </a:xfrm>
              <a:prstGeom prst="line">
                <a:avLst/>
              </a:prstGeom>
              <a:noFill/>
              <a:ln w="28575">
                <a:solidFill>
                  <a:schemeClr val="tx1"/>
                </a:solidFill>
                <a:round/>
                <a:headEnd/>
                <a:tailEnd/>
              </a:ln>
            </p:spPr>
            <p:txBody>
              <a:bodyPr wrap="none" anchor="ctr"/>
              <a:lstStyle/>
              <a:p>
                <a:pPr eaLnBrk="1" hangingPunct="1">
                  <a:defRPr/>
                </a:pPr>
                <a:endParaRPr lang="it-IT" sz="933">
                  <a:latin typeface="Times New Roman" pitchFamily="18" charset="0"/>
                </a:endParaRPr>
              </a:p>
            </p:txBody>
          </p:sp>
          <p:sp>
            <p:nvSpPr>
              <p:cNvPr id="94242" name="Line 1074"/>
              <p:cNvSpPr>
                <a:spLocks noChangeShapeType="1"/>
              </p:cNvSpPr>
              <p:nvPr/>
            </p:nvSpPr>
            <p:spPr bwMode="auto">
              <a:xfrm>
                <a:off x="878" y="868"/>
                <a:ext cx="1652"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latin typeface="Times New Roman" pitchFamily="18" charset="0"/>
                </a:endParaRPr>
              </a:p>
            </p:txBody>
          </p:sp>
        </p:grpSp>
        <p:sp useBgFill="1">
          <p:nvSpPr>
            <p:cNvPr id="94240" name="Text Box 1075"/>
            <p:cNvSpPr txBox="1">
              <a:spLocks noChangeArrowheads="1"/>
            </p:cNvSpPr>
            <p:nvPr/>
          </p:nvSpPr>
          <p:spPr bwMode="auto">
            <a:xfrm>
              <a:off x="5371" y="2382"/>
              <a:ext cx="761" cy="242"/>
            </a:xfrm>
            <a:prstGeom prst="rect">
              <a:avLst/>
            </a:prstGeom>
            <a:ln w="9525">
              <a:solidFill>
                <a:schemeClr val="tx1"/>
              </a:solidFill>
              <a:miter lim="800000"/>
              <a:headEnd/>
              <a:tailEnd/>
            </a:ln>
          </p:spPr>
          <p:txBody>
            <a:bodyPr wrap="none">
              <a:spAutoFit/>
            </a:bodyPr>
            <a:lstStyle/>
            <a:p>
              <a:pPr algn="ctr">
                <a:defRPr/>
              </a:pPr>
              <a:r>
                <a:rPr lang="it-IT" sz="1067" b="1" dirty="0">
                  <a:latin typeface="Arial" pitchFamily="34" charset="0"/>
                </a:rPr>
                <a:t>Proteolisi</a:t>
              </a:r>
            </a:p>
          </p:txBody>
        </p:sp>
      </p:grpSp>
      <p:grpSp>
        <p:nvGrpSpPr>
          <p:cNvPr id="46090" name="Group 1093"/>
          <p:cNvGrpSpPr>
            <a:grpSpLocks/>
          </p:cNvGrpSpPr>
          <p:nvPr/>
        </p:nvGrpSpPr>
        <p:grpSpPr bwMode="auto">
          <a:xfrm>
            <a:off x="3990306" y="803882"/>
            <a:ext cx="992981" cy="463153"/>
            <a:chOff x="2738" y="130"/>
            <a:chExt cx="1096" cy="615"/>
          </a:xfrm>
        </p:grpSpPr>
        <p:sp>
          <p:nvSpPr>
            <p:cNvPr id="94220" name="Rectangle 1094"/>
            <p:cNvSpPr>
              <a:spLocks noChangeArrowheads="1"/>
            </p:cNvSpPr>
            <p:nvPr/>
          </p:nvSpPr>
          <p:spPr bwMode="auto">
            <a:xfrm>
              <a:off x="2738" y="130"/>
              <a:ext cx="1096" cy="327"/>
            </a:xfrm>
            <a:prstGeom prst="rect">
              <a:avLst/>
            </a:prstGeom>
            <a:solidFill>
              <a:srgbClr val="A50021"/>
            </a:solidFill>
            <a:ln w="9525">
              <a:solidFill>
                <a:schemeClr val="tx1"/>
              </a:solidFill>
              <a:miter lim="800000"/>
              <a:headEnd/>
              <a:tailEnd/>
            </a:ln>
          </p:spPr>
          <p:txBody>
            <a:bodyPr wrap="none" anchor="ctr"/>
            <a:lstStyle/>
            <a:p>
              <a:pPr algn="ctr">
                <a:defRPr/>
              </a:pPr>
              <a:r>
                <a:rPr lang="it-IT" sz="1067" b="1" dirty="0" smtClean="0">
                  <a:solidFill>
                    <a:schemeClr val="bg1"/>
                  </a:solidFill>
                  <a:latin typeface="Arial" pitchFamily="34" charset="0"/>
                </a:rPr>
                <a:t>Menopausa</a:t>
              </a:r>
              <a:endParaRPr lang="it-IT" sz="1067" b="1" dirty="0">
                <a:solidFill>
                  <a:schemeClr val="bg1"/>
                </a:solidFill>
                <a:latin typeface="Arial" pitchFamily="34" charset="0"/>
              </a:endParaRPr>
            </a:p>
          </p:txBody>
        </p:sp>
        <p:sp>
          <p:nvSpPr>
            <p:cNvPr id="94221" name="Line 1095"/>
            <p:cNvSpPr>
              <a:spLocks noChangeShapeType="1"/>
            </p:cNvSpPr>
            <p:nvPr/>
          </p:nvSpPr>
          <p:spPr bwMode="auto">
            <a:xfrm>
              <a:off x="3385" y="497"/>
              <a:ext cx="0" cy="248"/>
            </a:xfrm>
            <a:prstGeom prst="line">
              <a:avLst/>
            </a:prstGeom>
            <a:noFill/>
            <a:ln w="28575">
              <a:solidFill>
                <a:schemeClr val="tx1"/>
              </a:solidFill>
              <a:round/>
              <a:headEnd/>
              <a:tailEnd type="triangle" w="med" len="med"/>
            </a:ln>
          </p:spPr>
          <p:txBody>
            <a:bodyPr wrap="none" anchor="ctr"/>
            <a:lstStyle/>
            <a:p>
              <a:pPr eaLnBrk="1" hangingPunct="1">
                <a:defRPr/>
              </a:pPr>
              <a:endParaRPr lang="it-IT" sz="933">
                <a:solidFill>
                  <a:schemeClr val="bg1"/>
                </a:solidFill>
                <a:latin typeface="Times New Roman" pitchFamily="18" charset="0"/>
              </a:endParaRPr>
            </a:p>
          </p:txBody>
        </p:sp>
      </p:grpSp>
      <p:sp>
        <p:nvSpPr>
          <p:cNvPr id="73" name="Text Box 1071"/>
          <p:cNvSpPr txBox="1">
            <a:spLocks noChangeArrowheads="1"/>
          </p:cNvSpPr>
          <p:nvPr/>
        </p:nvSpPr>
        <p:spPr bwMode="auto">
          <a:xfrm>
            <a:off x="2987824" y="123478"/>
            <a:ext cx="3169037" cy="338554"/>
          </a:xfrm>
          <a:prstGeom prst="rect">
            <a:avLst/>
          </a:prstGeom>
          <a:solidFill>
            <a:srgbClr val="FF33CC"/>
          </a:solidFill>
          <a:ln w="9525">
            <a:solidFill>
              <a:schemeClr val="tx1"/>
            </a:solidFill>
            <a:miter lim="800000"/>
            <a:headEnd/>
            <a:tailEnd/>
          </a:ln>
        </p:spPr>
        <p:txBody>
          <a:bodyPr wrap="square">
            <a:spAutoFit/>
          </a:bodyPr>
          <a:lstStyle/>
          <a:p>
            <a:pPr algn="ctr">
              <a:defRPr/>
            </a:pPr>
            <a:r>
              <a:rPr lang="it-IT" sz="1600" b="1" dirty="0" smtClean="0">
                <a:solidFill>
                  <a:schemeClr val="bg1"/>
                </a:solidFill>
                <a:latin typeface="Arial" pitchFamily="34" charset="0"/>
              </a:rPr>
              <a:t>Terapia antineoplastica</a:t>
            </a:r>
            <a:endParaRPr lang="it-IT" sz="1600" b="1" dirty="0">
              <a:solidFill>
                <a:schemeClr val="bg1"/>
              </a:solidFill>
              <a:latin typeface="Arial" pitchFamily="34" charset="0"/>
            </a:endParaRPr>
          </a:p>
        </p:txBody>
      </p:sp>
      <p:sp>
        <p:nvSpPr>
          <p:cNvPr id="8" name="Parentesi quadra aperta 7"/>
          <p:cNvSpPr>
            <a:spLocks noChangeAspect="1"/>
          </p:cNvSpPr>
          <p:nvPr/>
        </p:nvSpPr>
        <p:spPr>
          <a:xfrm rot="5400000">
            <a:off x="4368329" y="-1731924"/>
            <a:ext cx="402889" cy="503610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46089" name="Group 1076"/>
          <p:cNvGrpSpPr>
            <a:grpSpLocks/>
          </p:cNvGrpSpPr>
          <p:nvPr/>
        </p:nvGrpSpPr>
        <p:grpSpPr bwMode="auto">
          <a:xfrm>
            <a:off x="1736452" y="809835"/>
            <a:ext cx="5667232" cy="611981"/>
            <a:chOff x="609" y="299"/>
            <a:chExt cx="5356" cy="578"/>
          </a:xfrm>
        </p:grpSpPr>
        <p:sp>
          <p:nvSpPr>
            <p:cNvPr id="94222" name="Text Box 1077"/>
            <p:cNvSpPr txBox="1">
              <a:spLocks noChangeArrowheads="1"/>
            </p:cNvSpPr>
            <p:nvPr/>
          </p:nvSpPr>
          <p:spPr bwMode="auto">
            <a:xfrm>
              <a:off x="609" y="311"/>
              <a:ext cx="462" cy="242"/>
            </a:xfrm>
            <a:prstGeom prst="rect">
              <a:avLst/>
            </a:prstGeom>
            <a:solidFill>
              <a:srgbClr val="990000"/>
            </a:solidFill>
            <a:ln w="9525">
              <a:solidFill>
                <a:schemeClr val="tx1"/>
              </a:solidFill>
              <a:miter lim="800000"/>
              <a:headEnd/>
              <a:tailEnd/>
            </a:ln>
          </p:spPr>
          <p:txBody>
            <a:bodyPr wrap="none">
              <a:spAutoFit/>
            </a:bodyPr>
            <a:lstStyle/>
            <a:p>
              <a:pPr>
                <a:defRPr/>
              </a:pPr>
              <a:r>
                <a:rPr lang="it-IT" sz="1067" b="1" dirty="0">
                  <a:solidFill>
                    <a:schemeClr val="bg1"/>
                  </a:solidFill>
                  <a:latin typeface="Symbol" pitchFamily="18" charset="2"/>
                </a:rPr>
                <a:t>­</a:t>
              </a:r>
              <a:r>
                <a:rPr lang="it-IT" sz="1067" b="1" dirty="0">
                  <a:solidFill>
                    <a:schemeClr val="bg1"/>
                  </a:solidFill>
                  <a:latin typeface="Arial" pitchFamily="34" charset="0"/>
                </a:rPr>
                <a:t> LDL</a:t>
              </a:r>
            </a:p>
          </p:txBody>
        </p:sp>
        <p:sp>
          <p:nvSpPr>
            <p:cNvPr id="94223" name="Text Box 1078"/>
            <p:cNvSpPr txBox="1">
              <a:spLocks noChangeArrowheads="1"/>
            </p:cNvSpPr>
            <p:nvPr/>
          </p:nvSpPr>
          <p:spPr bwMode="auto">
            <a:xfrm>
              <a:off x="1856" y="311"/>
              <a:ext cx="391" cy="242"/>
            </a:xfrm>
            <a:prstGeom prst="rect">
              <a:avLst/>
            </a:prstGeom>
            <a:solidFill>
              <a:srgbClr val="990000"/>
            </a:solidFill>
            <a:ln w="9525">
              <a:solidFill>
                <a:schemeClr val="tx1"/>
              </a:solidFill>
              <a:miter lim="800000"/>
              <a:headEnd/>
              <a:tailEnd/>
            </a:ln>
          </p:spPr>
          <p:txBody>
            <a:bodyPr wrap="none">
              <a:spAutoFit/>
            </a:bodyPr>
            <a:lstStyle/>
            <a:p>
              <a:pPr>
                <a:defRPr/>
              </a:pPr>
              <a:r>
                <a:rPr lang="it-IT" sz="1067" b="1">
                  <a:solidFill>
                    <a:schemeClr val="bg1"/>
                  </a:solidFill>
                  <a:latin typeface="Symbol" pitchFamily="18" charset="2"/>
                </a:rPr>
                <a:t>­</a:t>
              </a:r>
              <a:r>
                <a:rPr lang="it-IT" sz="1067" b="1">
                  <a:solidFill>
                    <a:schemeClr val="bg1"/>
                  </a:solidFill>
                  <a:latin typeface="Arial" pitchFamily="34" charset="0"/>
                </a:rPr>
                <a:t> PA</a:t>
              </a:r>
            </a:p>
          </p:txBody>
        </p:sp>
        <p:sp>
          <p:nvSpPr>
            <p:cNvPr id="94224" name="Text Box 1079"/>
            <p:cNvSpPr txBox="1">
              <a:spLocks noChangeArrowheads="1"/>
            </p:cNvSpPr>
            <p:nvPr/>
          </p:nvSpPr>
          <p:spPr bwMode="auto">
            <a:xfrm>
              <a:off x="4211" y="312"/>
              <a:ext cx="640" cy="242"/>
            </a:xfrm>
            <a:prstGeom prst="rect">
              <a:avLst/>
            </a:prstGeom>
            <a:solidFill>
              <a:srgbClr val="990000"/>
            </a:solidFill>
            <a:ln w="9525">
              <a:solidFill>
                <a:schemeClr val="tx1"/>
              </a:solidFill>
              <a:miter lim="800000"/>
              <a:headEnd/>
              <a:tailEnd/>
            </a:ln>
          </p:spPr>
          <p:txBody>
            <a:bodyPr wrap="none">
              <a:spAutoFit/>
            </a:bodyPr>
            <a:lstStyle/>
            <a:p>
              <a:pPr>
                <a:defRPr/>
              </a:pPr>
              <a:r>
                <a:rPr lang="it-IT" sz="1067" b="1" dirty="0">
                  <a:solidFill>
                    <a:schemeClr val="bg1"/>
                  </a:solidFill>
                  <a:latin typeface="Arial" pitchFamily="34" charset="0"/>
                </a:rPr>
                <a:t>Diabete</a:t>
              </a:r>
            </a:p>
          </p:txBody>
        </p:sp>
        <p:grpSp>
          <p:nvGrpSpPr>
            <p:cNvPr id="46099" name="Group 1081"/>
            <p:cNvGrpSpPr>
              <a:grpSpLocks/>
            </p:cNvGrpSpPr>
            <p:nvPr/>
          </p:nvGrpSpPr>
          <p:grpSpPr bwMode="auto">
            <a:xfrm>
              <a:off x="2068" y="569"/>
              <a:ext cx="468" cy="189"/>
              <a:chOff x="2068" y="569"/>
              <a:chExt cx="468" cy="189"/>
            </a:xfrm>
          </p:grpSpPr>
          <p:sp>
            <p:nvSpPr>
              <p:cNvPr id="94236" name="Line 1082"/>
              <p:cNvSpPr>
                <a:spLocks noChangeShapeType="1"/>
              </p:cNvSpPr>
              <p:nvPr/>
            </p:nvSpPr>
            <p:spPr bwMode="auto">
              <a:xfrm>
                <a:off x="2076" y="569"/>
                <a:ext cx="0" cy="180"/>
              </a:xfrm>
              <a:prstGeom prst="line">
                <a:avLst/>
              </a:prstGeom>
              <a:noFill/>
              <a:ln w="28575">
                <a:solidFill>
                  <a:schemeClr val="tx1"/>
                </a:solidFill>
                <a:round/>
                <a:headEnd/>
                <a:tailEnd/>
              </a:ln>
            </p:spPr>
            <p:txBody>
              <a:bodyPr wrap="none" anchor="ctr"/>
              <a:lstStyle/>
              <a:p>
                <a:pPr eaLnBrk="1" hangingPunct="1">
                  <a:defRPr/>
                </a:pPr>
                <a:endParaRPr lang="it-IT" sz="933">
                  <a:solidFill>
                    <a:schemeClr val="bg1"/>
                  </a:solidFill>
                  <a:latin typeface="Times New Roman" pitchFamily="18" charset="0"/>
                </a:endParaRPr>
              </a:p>
            </p:txBody>
          </p:sp>
          <p:sp>
            <p:nvSpPr>
              <p:cNvPr id="94237" name="Line 1083"/>
              <p:cNvSpPr>
                <a:spLocks noChangeShapeType="1"/>
              </p:cNvSpPr>
              <p:nvPr/>
            </p:nvSpPr>
            <p:spPr bwMode="auto">
              <a:xfrm>
                <a:off x="2068" y="758"/>
                <a:ext cx="468"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solidFill>
                    <a:schemeClr val="bg1"/>
                  </a:solidFill>
                  <a:latin typeface="Times New Roman" pitchFamily="18" charset="0"/>
                </a:endParaRPr>
              </a:p>
            </p:txBody>
          </p:sp>
        </p:grpSp>
        <p:grpSp>
          <p:nvGrpSpPr>
            <p:cNvPr id="46100" name="Group 1084"/>
            <p:cNvGrpSpPr>
              <a:grpSpLocks/>
            </p:cNvGrpSpPr>
            <p:nvPr/>
          </p:nvGrpSpPr>
          <p:grpSpPr bwMode="auto">
            <a:xfrm>
              <a:off x="4075" y="560"/>
              <a:ext cx="1613" cy="243"/>
              <a:chOff x="4036" y="560"/>
              <a:chExt cx="1652" cy="279"/>
            </a:xfrm>
          </p:grpSpPr>
          <p:sp>
            <p:nvSpPr>
              <p:cNvPr id="94234" name="Line 1085"/>
              <p:cNvSpPr>
                <a:spLocks noChangeShapeType="1"/>
              </p:cNvSpPr>
              <p:nvPr/>
            </p:nvSpPr>
            <p:spPr bwMode="auto">
              <a:xfrm flipH="1">
                <a:off x="5679" y="560"/>
                <a:ext cx="0" cy="272"/>
              </a:xfrm>
              <a:prstGeom prst="line">
                <a:avLst/>
              </a:prstGeom>
              <a:noFill/>
              <a:ln w="28575">
                <a:solidFill>
                  <a:schemeClr val="tx1"/>
                </a:solidFill>
                <a:round/>
                <a:headEnd/>
                <a:tailEnd/>
              </a:ln>
            </p:spPr>
            <p:txBody>
              <a:bodyPr wrap="none" anchor="ctr"/>
              <a:lstStyle/>
              <a:p>
                <a:pPr eaLnBrk="1" hangingPunct="1">
                  <a:defRPr/>
                </a:pPr>
                <a:endParaRPr lang="it-IT" sz="933">
                  <a:solidFill>
                    <a:schemeClr val="bg1"/>
                  </a:solidFill>
                  <a:latin typeface="Times New Roman" pitchFamily="18" charset="0"/>
                </a:endParaRPr>
              </a:p>
            </p:txBody>
          </p:sp>
          <p:sp>
            <p:nvSpPr>
              <p:cNvPr id="94235" name="Line 1086"/>
              <p:cNvSpPr>
                <a:spLocks noChangeShapeType="1"/>
              </p:cNvSpPr>
              <p:nvPr/>
            </p:nvSpPr>
            <p:spPr bwMode="auto">
              <a:xfrm flipH="1">
                <a:off x="4036" y="839"/>
                <a:ext cx="1656"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solidFill>
                    <a:schemeClr val="bg1"/>
                  </a:solidFill>
                  <a:latin typeface="Times New Roman" pitchFamily="18" charset="0"/>
                </a:endParaRPr>
              </a:p>
            </p:txBody>
          </p:sp>
        </p:grpSp>
        <p:grpSp>
          <p:nvGrpSpPr>
            <p:cNvPr id="46101" name="Group 1087"/>
            <p:cNvGrpSpPr>
              <a:grpSpLocks/>
            </p:cNvGrpSpPr>
            <p:nvPr/>
          </p:nvGrpSpPr>
          <p:grpSpPr bwMode="auto">
            <a:xfrm flipH="1">
              <a:off x="4086" y="564"/>
              <a:ext cx="532" cy="128"/>
              <a:chOff x="2068" y="569"/>
              <a:chExt cx="468" cy="189"/>
            </a:xfrm>
          </p:grpSpPr>
          <p:sp>
            <p:nvSpPr>
              <p:cNvPr id="94232" name="Line 1088"/>
              <p:cNvSpPr>
                <a:spLocks noChangeShapeType="1"/>
              </p:cNvSpPr>
              <p:nvPr/>
            </p:nvSpPr>
            <p:spPr bwMode="auto">
              <a:xfrm>
                <a:off x="2076" y="571"/>
                <a:ext cx="0" cy="178"/>
              </a:xfrm>
              <a:prstGeom prst="line">
                <a:avLst/>
              </a:prstGeom>
              <a:noFill/>
              <a:ln w="28575">
                <a:solidFill>
                  <a:schemeClr val="tx1"/>
                </a:solidFill>
                <a:round/>
                <a:headEnd/>
                <a:tailEnd/>
              </a:ln>
            </p:spPr>
            <p:txBody>
              <a:bodyPr wrap="none" anchor="ctr"/>
              <a:lstStyle/>
              <a:p>
                <a:pPr eaLnBrk="1" hangingPunct="1">
                  <a:defRPr/>
                </a:pPr>
                <a:endParaRPr lang="it-IT" sz="933">
                  <a:solidFill>
                    <a:schemeClr val="bg1"/>
                  </a:solidFill>
                  <a:latin typeface="Times New Roman" pitchFamily="18" charset="0"/>
                </a:endParaRPr>
              </a:p>
            </p:txBody>
          </p:sp>
          <p:sp>
            <p:nvSpPr>
              <p:cNvPr id="94233" name="Line 1089"/>
              <p:cNvSpPr>
                <a:spLocks noChangeShapeType="1"/>
              </p:cNvSpPr>
              <p:nvPr/>
            </p:nvSpPr>
            <p:spPr bwMode="auto">
              <a:xfrm>
                <a:off x="2068" y="756"/>
                <a:ext cx="468"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solidFill>
                    <a:schemeClr val="bg1"/>
                  </a:solidFill>
                  <a:latin typeface="Times New Roman" pitchFamily="18" charset="0"/>
                </a:endParaRPr>
              </a:p>
            </p:txBody>
          </p:sp>
        </p:grpSp>
        <p:grpSp>
          <p:nvGrpSpPr>
            <p:cNvPr id="46102" name="Group 1090"/>
            <p:cNvGrpSpPr>
              <a:grpSpLocks/>
            </p:cNvGrpSpPr>
            <p:nvPr/>
          </p:nvGrpSpPr>
          <p:grpSpPr bwMode="auto">
            <a:xfrm>
              <a:off x="869" y="579"/>
              <a:ext cx="1652" cy="298"/>
              <a:chOff x="878" y="570"/>
              <a:chExt cx="1652" cy="298"/>
            </a:xfrm>
          </p:grpSpPr>
          <p:sp>
            <p:nvSpPr>
              <p:cNvPr id="94230" name="Line 1091"/>
              <p:cNvSpPr>
                <a:spLocks noChangeShapeType="1"/>
              </p:cNvSpPr>
              <p:nvPr/>
            </p:nvSpPr>
            <p:spPr bwMode="auto">
              <a:xfrm>
                <a:off x="887" y="570"/>
                <a:ext cx="0" cy="290"/>
              </a:xfrm>
              <a:prstGeom prst="line">
                <a:avLst/>
              </a:prstGeom>
              <a:noFill/>
              <a:ln w="28575">
                <a:solidFill>
                  <a:schemeClr val="tx1"/>
                </a:solidFill>
                <a:round/>
                <a:headEnd/>
                <a:tailEnd/>
              </a:ln>
            </p:spPr>
            <p:txBody>
              <a:bodyPr wrap="none" anchor="ctr"/>
              <a:lstStyle/>
              <a:p>
                <a:pPr eaLnBrk="1" hangingPunct="1">
                  <a:defRPr/>
                </a:pPr>
                <a:endParaRPr lang="it-IT" sz="933">
                  <a:solidFill>
                    <a:schemeClr val="bg1"/>
                  </a:solidFill>
                  <a:latin typeface="Times New Roman" pitchFamily="18" charset="0"/>
                </a:endParaRPr>
              </a:p>
            </p:txBody>
          </p:sp>
          <p:sp>
            <p:nvSpPr>
              <p:cNvPr id="94231" name="Line 1092"/>
              <p:cNvSpPr>
                <a:spLocks noChangeShapeType="1"/>
              </p:cNvSpPr>
              <p:nvPr/>
            </p:nvSpPr>
            <p:spPr bwMode="auto">
              <a:xfrm>
                <a:off x="878" y="868"/>
                <a:ext cx="1652" cy="0"/>
              </a:xfrm>
              <a:prstGeom prst="line">
                <a:avLst/>
              </a:prstGeom>
              <a:noFill/>
              <a:ln w="28575">
                <a:solidFill>
                  <a:schemeClr val="tx1"/>
                </a:solidFill>
                <a:round/>
                <a:headEnd/>
                <a:tailEnd type="triangle" w="med" len="med"/>
              </a:ln>
            </p:spPr>
            <p:txBody>
              <a:bodyPr wrap="none" anchor="ctr"/>
              <a:lstStyle/>
              <a:p>
                <a:pPr eaLnBrk="1" hangingPunct="1">
                  <a:defRPr/>
                </a:pPr>
                <a:endParaRPr lang="it-IT" sz="933">
                  <a:solidFill>
                    <a:schemeClr val="bg1"/>
                  </a:solidFill>
                  <a:latin typeface="Times New Roman" pitchFamily="18" charset="0"/>
                </a:endParaRPr>
              </a:p>
            </p:txBody>
          </p:sp>
        </p:grpSp>
        <p:sp>
          <p:nvSpPr>
            <p:cNvPr id="94225" name="Text Box 1080"/>
            <p:cNvSpPr txBox="1">
              <a:spLocks noChangeArrowheads="1"/>
            </p:cNvSpPr>
            <p:nvPr/>
          </p:nvSpPr>
          <p:spPr bwMode="auto">
            <a:xfrm>
              <a:off x="5439" y="299"/>
              <a:ext cx="526" cy="242"/>
            </a:xfrm>
            <a:prstGeom prst="rect">
              <a:avLst/>
            </a:prstGeom>
            <a:solidFill>
              <a:srgbClr val="990000"/>
            </a:solidFill>
            <a:ln w="9525">
              <a:solidFill>
                <a:schemeClr val="tx1"/>
              </a:solidFill>
              <a:miter lim="800000"/>
              <a:headEnd/>
              <a:tailEnd/>
            </a:ln>
          </p:spPr>
          <p:txBody>
            <a:bodyPr wrap="none">
              <a:spAutoFit/>
            </a:bodyPr>
            <a:lstStyle/>
            <a:p>
              <a:pPr>
                <a:defRPr/>
              </a:pPr>
              <a:r>
                <a:rPr lang="it-IT" sz="1067" b="1">
                  <a:solidFill>
                    <a:schemeClr val="bg1"/>
                  </a:solidFill>
                  <a:latin typeface="Arial" pitchFamily="34" charset="0"/>
                </a:rPr>
                <a:t>Fumo</a:t>
              </a:r>
            </a:p>
          </p:txBody>
        </p:sp>
      </p:grpSp>
      <p:cxnSp>
        <p:nvCxnSpPr>
          <p:cNvPr id="10" name="Connettore 1 9"/>
          <p:cNvCxnSpPr>
            <a:endCxn id="94223" idx="0"/>
          </p:cNvCxnSpPr>
          <p:nvPr/>
        </p:nvCxnSpPr>
        <p:spPr>
          <a:xfrm flipH="1">
            <a:off x="3262775" y="575332"/>
            <a:ext cx="13081" cy="247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Connettore 1 86"/>
          <p:cNvCxnSpPr/>
          <p:nvPr/>
        </p:nvCxnSpPr>
        <p:spPr>
          <a:xfrm flipH="1">
            <a:off x="4558919" y="555526"/>
            <a:ext cx="13081" cy="247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Connettore 1 87"/>
          <p:cNvCxnSpPr/>
          <p:nvPr/>
        </p:nvCxnSpPr>
        <p:spPr>
          <a:xfrm flipH="1">
            <a:off x="5927071" y="555526"/>
            <a:ext cx="13081" cy="247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Connettore 1 89"/>
          <p:cNvCxnSpPr/>
          <p:nvPr/>
        </p:nvCxnSpPr>
        <p:spPr>
          <a:xfrm flipH="1">
            <a:off x="4558919" y="452334"/>
            <a:ext cx="13081" cy="24720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601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magine 1" descr="Schermata 2016-06-13 alle 14.54.1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94160"/>
            <a:ext cx="6858000" cy="199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Immagine 2" descr="Schermata 2016-06-13 alle 14.54.5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42022"/>
            <a:ext cx="3400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magine 1" descr="Schermata 2016-06-13 alle 14.40.3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5862" y="0"/>
            <a:ext cx="646390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Immagine 2" descr="Schermata 2016-06-13 alle 14.54.5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6141" y="4786313"/>
            <a:ext cx="260389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ccia destra 3"/>
          <p:cNvSpPr>
            <a:spLocks noChangeArrowheads="1"/>
          </p:cNvSpPr>
          <p:nvPr/>
        </p:nvSpPr>
        <p:spPr bwMode="auto">
          <a:xfrm rot="-1560000">
            <a:off x="1462088" y="560785"/>
            <a:ext cx="486966" cy="216694"/>
          </a:xfrm>
          <a:prstGeom prst="rightArrow">
            <a:avLst>
              <a:gd name="adj1" fmla="val 50000"/>
              <a:gd name="adj2" fmla="val 50147"/>
            </a:avLst>
          </a:prstGeom>
          <a:solidFill>
            <a:srgbClr val="FF0000"/>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it-IT" sz="3300">
              <a:solidFill>
                <a:srgbClr val="FF0000"/>
              </a:solidFill>
              <a:latin typeface="+mn-lt"/>
              <a:ea typeface="+mn-ea"/>
            </a:endParaRPr>
          </a:p>
        </p:txBody>
      </p:sp>
      <p:sp>
        <p:nvSpPr>
          <p:cNvPr id="6" name="Rettangolo 5"/>
          <p:cNvSpPr/>
          <p:nvPr/>
        </p:nvSpPr>
        <p:spPr>
          <a:xfrm>
            <a:off x="2952990" y="1167594"/>
            <a:ext cx="1085554" cy="715581"/>
          </a:xfrm>
          <a:prstGeom prst="rect">
            <a:avLst/>
          </a:prstGeom>
          <a:noFill/>
        </p:spPr>
        <p:txBody>
          <a:bodyPr wrap="none">
            <a:spAutoFit/>
          </a:bodyPr>
          <a:lstStyle/>
          <a:p>
            <a:pPr algn="ctr">
              <a:defRPr/>
            </a:pPr>
            <a:r>
              <a:rPr lang="it-IT" sz="4050" b="1" dirty="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&lt;&lt;</a:t>
            </a:r>
          </a:p>
        </p:txBody>
      </p:sp>
      <p:sp>
        <p:nvSpPr>
          <p:cNvPr id="8" name="Ovale 7"/>
          <p:cNvSpPr>
            <a:spLocks noChangeArrowheads="1"/>
          </p:cNvSpPr>
          <p:nvPr/>
        </p:nvSpPr>
        <p:spPr bwMode="auto">
          <a:xfrm>
            <a:off x="4356497" y="141685"/>
            <a:ext cx="161925" cy="108347"/>
          </a:xfrm>
          <a:prstGeom prst="ellipse">
            <a:avLst/>
          </a:prstGeom>
          <a:solidFill>
            <a:srgbClr val="FF0000"/>
          </a:solidFill>
          <a:ln w="9525">
            <a:solidFill>
              <a:srgbClr val="4A7EBB"/>
            </a:solidFill>
            <a:round/>
            <a:headEnd/>
            <a:tailEnd/>
          </a:ln>
          <a:effectLst>
            <a:outerShdw blurRad="40000" dist="23000" dir="5400000" rotWithShape="0">
              <a:srgbClr val="000000">
                <a:alpha val="34998"/>
              </a:srgbClr>
            </a:outerShdw>
          </a:effectLst>
        </p:spPr>
        <p:txBody>
          <a:bodyPr anchor="ctr"/>
          <a:lstStyle/>
          <a:p>
            <a:pPr algn="ctr">
              <a:defRPr/>
            </a:pPr>
            <a:endParaRPr lang="it-IT" sz="3300">
              <a:solidFill>
                <a:schemeClr val="lt1"/>
              </a:solidFill>
              <a:latin typeface="+mn-lt"/>
              <a:ea typeface="+mn-ea"/>
            </a:endParaRPr>
          </a:p>
        </p:txBody>
      </p:sp>
      <p:sp>
        <p:nvSpPr>
          <p:cNvPr id="9" name="Ovale 8"/>
          <p:cNvSpPr>
            <a:spLocks noChangeArrowheads="1"/>
          </p:cNvSpPr>
          <p:nvPr/>
        </p:nvSpPr>
        <p:spPr bwMode="auto">
          <a:xfrm>
            <a:off x="6137672" y="141685"/>
            <a:ext cx="161925" cy="108347"/>
          </a:xfrm>
          <a:prstGeom prst="ellipse">
            <a:avLst/>
          </a:prstGeom>
          <a:solidFill>
            <a:srgbClr val="FF0000"/>
          </a:solidFill>
          <a:ln w="9525">
            <a:solidFill>
              <a:srgbClr val="4A7EBB"/>
            </a:solidFill>
            <a:round/>
            <a:headEnd/>
            <a:tailEnd/>
          </a:ln>
          <a:effectLst>
            <a:outerShdw blurRad="40000" dist="23000" dir="5400000" rotWithShape="0">
              <a:srgbClr val="000000">
                <a:alpha val="34998"/>
              </a:srgbClr>
            </a:outerShdw>
          </a:effectLst>
        </p:spPr>
        <p:txBody>
          <a:bodyPr anchor="ctr"/>
          <a:lstStyle/>
          <a:p>
            <a:pPr algn="ctr">
              <a:defRPr/>
            </a:pPr>
            <a:endParaRPr lang="it-IT" sz="3300">
              <a:solidFill>
                <a:schemeClr val="lt1"/>
              </a:solidFill>
              <a:latin typeface="+mn-lt"/>
              <a:ea typeface="+mn-ea"/>
            </a:endParaRPr>
          </a:p>
        </p:txBody>
      </p:sp>
      <p:sp>
        <p:nvSpPr>
          <p:cNvPr id="11" name="Freccia destra 10"/>
          <p:cNvSpPr>
            <a:spLocks noChangeArrowheads="1"/>
          </p:cNvSpPr>
          <p:nvPr/>
        </p:nvSpPr>
        <p:spPr bwMode="auto">
          <a:xfrm rot="1560000" flipH="1">
            <a:off x="4656535" y="2307481"/>
            <a:ext cx="486965" cy="216694"/>
          </a:xfrm>
          <a:prstGeom prst="rightArrow">
            <a:avLst>
              <a:gd name="adj1" fmla="val 50000"/>
              <a:gd name="adj2" fmla="val 50147"/>
            </a:avLst>
          </a:prstGeom>
          <a:solidFill>
            <a:srgbClr val="FF0000"/>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it-IT" sz="3300">
              <a:solidFill>
                <a:srgbClr val="FF0000"/>
              </a:solidFill>
              <a:latin typeface="+mn-lt"/>
              <a:ea typeface="+mn-ea"/>
            </a:endParaRPr>
          </a:p>
        </p:txBody>
      </p:sp>
      <p:sp>
        <p:nvSpPr>
          <p:cNvPr id="7" name="Rettangolo 6"/>
          <p:cNvSpPr/>
          <p:nvPr/>
        </p:nvSpPr>
        <p:spPr>
          <a:xfrm>
            <a:off x="3437335" y="2356247"/>
            <a:ext cx="1296590" cy="1619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3300"/>
          </a:p>
        </p:txBody>
      </p:sp>
      <p:sp>
        <p:nvSpPr>
          <p:cNvPr id="14" name="Freccia destra 13"/>
          <p:cNvSpPr>
            <a:spLocks noChangeArrowheads="1"/>
          </p:cNvSpPr>
          <p:nvPr/>
        </p:nvSpPr>
        <p:spPr bwMode="auto">
          <a:xfrm rot="1560000" flipH="1">
            <a:off x="4162425" y="3152775"/>
            <a:ext cx="486966" cy="217885"/>
          </a:xfrm>
          <a:prstGeom prst="rightArrow">
            <a:avLst>
              <a:gd name="adj1" fmla="val 50000"/>
              <a:gd name="adj2" fmla="val 49873"/>
            </a:avLst>
          </a:prstGeom>
          <a:solidFill>
            <a:srgbClr val="FF0000"/>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it-IT" sz="3300">
              <a:solidFill>
                <a:srgbClr val="FF0000"/>
              </a:solidFill>
              <a:latin typeface="+mn-lt"/>
              <a:ea typeface="+mn-ea"/>
            </a:endParaRPr>
          </a:p>
        </p:txBody>
      </p:sp>
      <p:sp>
        <p:nvSpPr>
          <p:cNvPr id="15" name="Freccia destra 14"/>
          <p:cNvSpPr>
            <a:spLocks noChangeArrowheads="1"/>
          </p:cNvSpPr>
          <p:nvPr/>
        </p:nvSpPr>
        <p:spPr bwMode="auto">
          <a:xfrm rot="1560000" flipH="1">
            <a:off x="4217194" y="3963591"/>
            <a:ext cx="485775" cy="216694"/>
          </a:xfrm>
          <a:prstGeom prst="rightArrow">
            <a:avLst>
              <a:gd name="adj1" fmla="val 50000"/>
              <a:gd name="adj2" fmla="val 50024"/>
            </a:avLst>
          </a:prstGeom>
          <a:solidFill>
            <a:srgbClr val="FF0000"/>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it-IT" sz="3300">
              <a:solidFill>
                <a:srgbClr val="FF0000"/>
              </a:solidFill>
              <a:latin typeface="+mn-lt"/>
              <a:ea typeface="+mn-ea"/>
            </a:endParaRPr>
          </a:p>
        </p:txBody>
      </p:sp>
      <p:sp>
        <p:nvSpPr>
          <p:cNvPr id="16" name="Freccia destra 15"/>
          <p:cNvSpPr>
            <a:spLocks noChangeArrowheads="1"/>
          </p:cNvSpPr>
          <p:nvPr/>
        </p:nvSpPr>
        <p:spPr bwMode="auto">
          <a:xfrm rot="1560000" flipH="1">
            <a:off x="3190875" y="4611291"/>
            <a:ext cx="485775" cy="216694"/>
          </a:xfrm>
          <a:prstGeom prst="rightArrow">
            <a:avLst>
              <a:gd name="adj1" fmla="val 50000"/>
              <a:gd name="adj2" fmla="val 50024"/>
            </a:avLst>
          </a:prstGeom>
          <a:solidFill>
            <a:srgbClr val="FF0000"/>
          </a:soli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it-IT" sz="3300">
              <a:solidFill>
                <a:srgbClr val="FF0000"/>
              </a:solidFill>
              <a:latin typeface="+mn-lt"/>
              <a:ea typeface="+mn-ea"/>
            </a:endParaRPr>
          </a:p>
        </p:txBody>
      </p:sp>
    </p:spTree>
    <p:extLst>
      <p:ext uri="{BB962C8B-B14F-4D97-AF65-F5344CB8AC3E}">
        <p14:creationId xmlns:p14="http://schemas.microsoft.com/office/powerpoint/2010/main" val="1853162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nodeType="afterGroup">
                            <p:stCondLst>
                              <p:cond delay="2000"/>
                            </p:stCondLst>
                            <p:childTnLst>
                              <p:par>
                                <p:cTn id="14" presetID="9"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043608" y="344066"/>
            <a:ext cx="6768752" cy="571500"/>
          </a:xfrm>
        </p:spPr>
        <p:txBody>
          <a:bodyPr>
            <a:normAutofit/>
          </a:bodyPr>
          <a:lstStyle/>
          <a:p>
            <a:pPr eaLnBrk="1" hangingPunct="1"/>
            <a:r>
              <a:rPr lang="en-US" altLang="it-IT" sz="2100" b="1" dirty="0" err="1">
                <a:solidFill>
                  <a:srgbClr val="C00000"/>
                </a:solidFill>
                <a:latin typeface="Comic Sans MS" charset="0"/>
                <a:ea typeface="Comic Sans MS" charset="0"/>
                <a:cs typeface="Comic Sans MS" charset="0"/>
              </a:rPr>
              <a:t>Sopravvivenza</a:t>
            </a:r>
            <a:r>
              <a:rPr lang="en-US" altLang="it-IT" sz="2100" b="1" dirty="0">
                <a:solidFill>
                  <a:srgbClr val="C00000"/>
                </a:solidFill>
                <a:latin typeface="Comic Sans MS" charset="0"/>
                <a:ea typeface="Comic Sans MS" charset="0"/>
                <a:cs typeface="Comic Sans MS" charset="0"/>
              </a:rPr>
              <a:t> % a 5 </a:t>
            </a:r>
            <a:r>
              <a:rPr lang="en-US" altLang="it-IT" sz="2100" b="1" dirty="0" err="1">
                <a:solidFill>
                  <a:srgbClr val="C00000"/>
                </a:solidFill>
                <a:latin typeface="Comic Sans MS" charset="0"/>
                <a:ea typeface="Comic Sans MS" charset="0"/>
                <a:cs typeface="Comic Sans MS" charset="0"/>
              </a:rPr>
              <a:t>anni</a:t>
            </a:r>
            <a:r>
              <a:rPr lang="en-US" altLang="it-IT" sz="2100" b="1" dirty="0">
                <a:solidFill>
                  <a:srgbClr val="C00000"/>
                </a:solidFill>
                <a:latin typeface="Comic Sans MS" charset="0"/>
                <a:ea typeface="Comic Sans MS" charset="0"/>
                <a:cs typeface="Comic Sans MS" charset="0"/>
              </a:rPr>
              <a:t> per </a:t>
            </a:r>
            <a:r>
              <a:rPr lang="en-US" altLang="it-IT" sz="2100" b="1" dirty="0" err="1">
                <a:solidFill>
                  <a:srgbClr val="C00000"/>
                </a:solidFill>
                <a:latin typeface="Comic Sans MS" charset="0"/>
                <a:ea typeface="Comic Sans MS" charset="0"/>
                <a:cs typeface="Comic Sans MS" charset="0"/>
              </a:rPr>
              <a:t>sede</a:t>
            </a:r>
            <a:r>
              <a:rPr lang="en-US" altLang="it-IT" sz="2100" b="1" dirty="0">
                <a:solidFill>
                  <a:srgbClr val="C00000"/>
                </a:solidFill>
                <a:latin typeface="Comic Sans MS" charset="0"/>
                <a:ea typeface="Comic Sans MS" charset="0"/>
                <a:cs typeface="Comic Sans MS" charset="0"/>
              </a:rPr>
              <a:t> di </a:t>
            </a:r>
            <a:r>
              <a:rPr lang="en-US" altLang="it-IT" sz="2100" b="1" dirty="0" err="1" smtClean="0">
                <a:solidFill>
                  <a:srgbClr val="C00000"/>
                </a:solidFill>
                <a:latin typeface="Comic Sans MS" charset="0"/>
                <a:ea typeface="Comic Sans MS" charset="0"/>
                <a:cs typeface="Comic Sans MS" charset="0"/>
              </a:rPr>
              <a:t>malattia</a:t>
            </a:r>
            <a:endParaRPr lang="en-US" altLang="it-IT" sz="2100" b="1" dirty="0">
              <a:solidFill>
                <a:srgbClr val="C00000"/>
              </a:solidFill>
              <a:latin typeface="Comic Sans MS" charset="0"/>
              <a:ea typeface="Comic Sans MS" charset="0"/>
              <a:cs typeface="Comic Sans MS" charset="0"/>
            </a:endParaRPr>
          </a:p>
        </p:txBody>
      </p:sp>
      <p:sp>
        <p:nvSpPr>
          <p:cNvPr id="70659" name="Text Box 4"/>
          <p:cNvSpPr txBox="1">
            <a:spLocks noChangeArrowheads="1"/>
          </p:cNvSpPr>
          <p:nvPr/>
        </p:nvSpPr>
        <p:spPr bwMode="auto">
          <a:xfrm>
            <a:off x="4337695" y="4299942"/>
            <a:ext cx="4122737"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nSpc>
                <a:spcPct val="90000"/>
              </a:lnSpc>
              <a:spcBef>
                <a:spcPct val="50000"/>
              </a:spcBef>
              <a:buFontTx/>
              <a:buNone/>
            </a:pPr>
            <a:r>
              <a:rPr lang="en-US" altLang="it-IT" sz="750" b="1" smtClean="0">
                <a:latin typeface="Arial" charset="0"/>
              </a:rPr>
              <a:t>Division </a:t>
            </a:r>
            <a:r>
              <a:rPr lang="en-US" altLang="it-IT" sz="750" b="1" dirty="0">
                <a:latin typeface="Arial" charset="0"/>
              </a:rPr>
              <a:t>of Cancer Control and Population Sciences, National Cancer Institute, </a:t>
            </a:r>
            <a:r>
              <a:rPr lang="en-US" altLang="it-IT" sz="750" b="1" dirty="0" smtClean="0">
                <a:latin typeface="Arial" charset="0"/>
              </a:rPr>
              <a:t>2012.</a:t>
            </a:r>
            <a:endParaRPr lang="en-US" altLang="it-IT" sz="750" b="1" dirty="0">
              <a:latin typeface="Arial" charset="0"/>
            </a:endParaRPr>
          </a:p>
        </p:txBody>
      </p:sp>
      <p:sp>
        <p:nvSpPr>
          <p:cNvPr id="70660" name="Text Box 5"/>
          <p:cNvSpPr txBox="1">
            <a:spLocks noChangeArrowheads="1"/>
          </p:cNvSpPr>
          <p:nvPr/>
        </p:nvSpPr>
        <p:spPr bwMode="auto">
          <a:xfrm>
            <a:off x="1925910" y="1487785"/>
            <a:ext cx="5886450"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nSpc>
                <a:spcPct val="120000"/>
              </a:lnSpc>
              <a:buFontTx/>
              <a:buNone/>
            </a:pPr>
            <a:r>
              <a:rPr lang="en-US" altLang="it-IT" sz="1500" b="1">
                <a:solidFill>
                  <a:schemeClr val="bg2"/>
                </a:solidFill>
                <a:latin typeface="Arial" charset="0"/>
              </a:rPr>
              <a:t> </a:t>
            </a:r>
          </a:p>
          <a:p>
            <a:pPr>
              <a:lnSpc>
                <a:spcPct val="120000"/>
              </a:lnSpc>
              <a:buFontTx/>
              <a:buNone/>
            </a:pPr>
            <a:r>
              <a:rPr lang="en-US" altLang="it-IT" sz="1500" b="1">
                <a:solidFill>
                  <a:schemeClr val="bg2"/>
                </a:solidFill>
                <a:latin typeface="Arial" charset="0"/>
              </a:rPr>
              <a:t> </a:t>
            </a:r>
          </a:p>
          <a:p>
            <a:pPr>
              <a:spcBef>
                <a:spcPct val="50000"/>
              </a:spcBef>
              <a:buFontTx/>
              <a:buNone/>
            </a:pPr>
            <a:r>
              <a:rPr lang="en-US" altLang="it-IT" sz="1500" b="1">
                <a:solidFill>
                  <a:schemeClr val="bg2"/>
                </a:solidFill>
                <a:latin typeface="Arial" charset="0"/>
              </a:rPr>
              <a:t> </a:t>
            </a:r>
          </a:p>
        </p:txBody>
      </p:sp>
      <p:sp>
        <p:nvSpPr>
          <p:cNvPr id="70661" name="Text Box 6"/>
          <p:cNvSpPr txBox="1">
            <a:spLocks noChangeArrowheads="1"/>
          </p:cNvSpPr>
          <p:nvPr/>
        </p:nvSpPr>
        <p:spPr bwMode="auto">
          <a:xfrm>
            <a:off x="2028825" y="944116"/>
            <a:ext cx="10858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50000"/>
              </a:spcBef>
              <a:buFontTx/>
              <a:buNone/>
            </a:pPr>
            <a:r>
              <a:rPr lang="en-US" altLang="it-IT" sz="1350" b="1" dirty="0">
                <a:solidFill>
                  <a:srgbClr val="C00000"/>
                </a:solidFill>
                <a:latin typeface="Arial" charset="0"/>
              </a:rPr>
              <a:t>Site</a:t>
            </a:r>
          </a:p>
        </p:txBody>
      </p:sp>
      <p:sp>
        <p:nvSpPr>
          <p:cNvPr id="70662" name="Text Box 7"/>
          <p:cNvSpPr txBox="1">
            <a:spLocks noChangeArrowheads="1"/>
          </p:cNvSpPr>
          <p:nvPr/>
        </p:nvSpPr>
        <p:spPr bwMode="auto">
          <a:xfrm>
            <a:off x="4211960" y="975524"/>
            <a:ext cx="10858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50000"/>
              </a:spcBef>
              <a:buFontTx/>
              <a:buNone/>
            </a:pPr>
            <a:r>
              <a:rPr lang="en-US" altLang="it-IT" sz="1350" b="1" dirty="0">
                <a:solidFill>
                  <a:srgbClr val="C00000"/>
                </a:solidFill>
                <a:latin typeface="Arial" charset="0"/>
              </a:rPr>
              <a:t>1975-1977</a:t>
            </a:r>
          </a:p>
        </p:txBody>
      </p:sp>
      <p:sp>
        <p:nvSpPr>
          <p:cNvPr id="70663" name="Text Box 8"/>
          <p:cNvSpPr txBox="1">
            <a:spLocks noChangeArrowheads="1"/>
          </p:cNvSpPr>
          <p:nvPr/>
        </p:nvSpPr>
        <p:spPr bwMode="auto">
          <a:xfrm>
            <a:off x="5292080" y="975524"/>
            <a:ext cx="10858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50000"/>
              </a:spcBef>
              <a:buFontTx/>
              <a:buNone/>
            </a:pPr>
            <a:r>
              <a:rPr lang="en-US" altLang="it-IT" sz="1350" b="1">
                <a:solidFill>
                  <a:srgbClr val="C00000"/>
                </a:solidFill>
                <a:latin typeface="Arial" charset="0"/>
              </a:rPr>
              <a:t>1984-1986</a:t>
            </a:r>
          </a:p>
        </p:txBody>
      </p:sp>
      <p:sp>
        <p:nvSpPr>
          <p:cNvPr id="70664" name="Text Box 9"/>
          <p:cNvSpPr txBox="1">
            <a:spLocks noChangeArrowheads="1"/>
          </p:cNvSpPr>
          <p:nvPr/>
        </p:nvSpPr>
        <p:spPr bwMode="auto">
          <a:xfrm>
            <a:off x="6372200" y="975524"/>
            <a:ext cx="12001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50000"/>
              </a:spcBef>
              <a:buFontTx/>
              <a:buNone/>
            </a:pPr>
            <a:r>
              <a:rPr lang="en-US" altLang="it-IT" sz="1350" b="1" dirty="0" smtClean="0">
                <a:solidFill>
                  <a:srgbClr val="C00000"/>
                </a:solidFill>
                <a:latin typeface="Arial" charset="0"/>
              </a:rPr>
              <a:t>1996-2012</a:t>
            </a:r>
            <a:endParaRPr lang="en-US" altLang="it-IT" sz="1350" b="1" dirty="0">
              <a:solidFill>
                <a:srgbClr val="C00000"/>
              </a:solidFill>
              <a:latin typeface="Arial" charset="0"/>
            </a:endParaRPr>
          </a:p>
        </p:txBody>
      </p:sp>
      <p:sp>
        <p:nvSpPr>
          <p:cNvPr id="70665" name="Rectangle 10"/>
          <p:cNvSpPr>
            <a:spLocks noGrp="1" noChangeArrowheads="1"/>
          </p:cNvSpPr>
          <p:nvPr>
            <p:ph type="body" idx="1"/>
          </p:nvPr>
        </p:nvSpPr>
        <p:spPr>
          <a:xfrm>
            <a:off x="1697310" y="1440160"/>
            <a:ext cx="5657850" cy="2571750"/>
          </a:xfrm>
        </p:spPr>
        <p:txBody>
          <a:bodyPr>
            <a:normAutofit fontScale="92500" lnSpcReduction="20000"/>
          </a:bodyPr>
          <a:lstStyle/>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All sites	50	53	66</a:t>
            </a:r>
          </a:p>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Breast (female)	75	79	89</a:t>
            </a:r>
          </a:p>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Colon 	51	59	65</a:t>
            </a:r>
          </a:p>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Leukemia	35	42	49</a:t>
            </a:r>
          </a:p>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Lung and bronchus	13	13	16</a:t>
            </a:r>
          </a:p>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Melanoma	82	86	92</a:t>
            </a:r>
          </a:p>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Non-Hodgkin lymphoma	48	53	63</a:t>
            </a:r>
          </a:p>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Ovary	37	40	            45</a:t>
            </a:r>
          </a:p>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Pancreas	2	3 	  5</a:t>
            </a:r>
          </a:p>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Prostate	69	76	100</a:t>
            </a:r>
          </a:p>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Rectum	49	57	66</a:t>
            </a:r>
          </a:p>
          <a:p>
            <a:pPr>
              <a:lnSpc>
                <a:spcPct val="85000"/>
              </a:lnSpc>
              <a:spcBef>
                <a:spcPct val="50000"/>
              </a:spcBef>
              <a:tabLst>
                <a:tab pos="3043238" algn="r"/>
                <a:tab pos="4157663" algn="r"/>
                <a:tab pos="5268516" algn="r"/>
              </a:tabLst>
            </a:pPr>
            <a:r>
              <a:rPr lang="en-US" altLang="it-IT" sz="1350">
                <a:ea typeface="MS PGothic" charset="-128"/>
                <a:cs typeface="ＭＳ Ｐゴシック" charset="-128"/>
              </a:rPr>
              <a:t>Urinary bladder	73	78	82</a:t>
            </a:r>
          </a:p>
        </p:txBody>
      </p:sp>
      <p:sp>
        <p:nvSpPr>
          <p:cNvPr id="70666" name="Rectangle 11"/>
          <p:cNvSpPr>
            <a:spLocks noChangeArrowheads="1"/>
          </p:cNvSpPr>
          <p:nvPr/>
        </p:nvSpPr>
        <p:spPr bwMode="auto">
          <a:xfrm>
            <a:off x="1697310" y="1408752"/>
            <a:ext cx="5715000" cy="224612"/>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50000"/>
              </a:spcBef>
              <a:buFontTx/>
              <a:buNone/>
            </a:pPr>
            <a:endParaRPr lang="it-IT" altLang="it-IT" sz="1050">
              <a:solidFill>
                <a:schemeClr val="bg2"/>
              </a:solidFill>
              <a:latin typeface="Comic Sans MS" charset="0"/>
            </a:endParaRPr>
          </a:p>
        </p:txBody>
      </p:sp>
    </p:spTree>
    <p:extLst>
      <p:ext uri="{BB962C8B-B14F-4D97-AF65-F5344CB8AC3E}">
        <p14:creationId xmlns:p14="http://schemas.microsoft.com/office/powerpoint/2010/main" val="449787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olo 1"/>
          <p:cNvSpPr>
            <a:spLocks noGrp="1"/>
          </p:cNvSpPr>
          <p:nvPr>
            <p:ph type="title"/>
          </p:nvPr>
        </p:nvSpPr>
        <p:spPr>
          <a:xfrm>
            <a:off x="1477566" y="-20241"/>
            <a:ext cx="6172200" cy="857251"/>
          </a:xfrm>
        </p:spPr>
        <p:txBody>
          <a:bodyPr/>
          <a:lstStyle/>
          <a:p>
            <a:r>
              <a:rPr lang="it-IT" altLang="it-IT" sz="2400" b="1" dirty="0">
                <a:solidFill>
                  <a:srgbClr val="C00000"/>
                </a:solidFill>
                <a:latin typeface="Comic Sans MS" charset="0"/>
                <a:ea typeface="MS PGothic" charset="-128"/>
                <a:cs typeface="ＭＳ Ｐゴシック" charset="-128"/>
              </a:rPr>
              <a:t>Stratificazione del rischio</a:t>
            </a:r>
            <a:endParaRPr lang="it-IT" altLang="it-IT" sz="2400" dirty="0">
              <a:solidFill>
                <a:srgbClr val="C00000"/>
              </a:solidFill>
              <a:latin typeface="Comic Sans MS" charset="0"/>
              <a:ea typeface="MS PGothic" charset="-128"/>
              <a:cs typeface="ＭＳ Ｐゴシック" charset="-128"/>
            </a:endParaRPr>
          </a:p>
        </p:txBody>
      </p:sp>
      <p:sp>
        <p:nvSpPr>
          <p:cNvPr id="5" name="Rectangle 2"/>
          <p:cNvSpPr>
            <a:spLocks noChangeArrowheads="1"/>
          </p:cNvSpPr>
          <p:nvPr/>
        </p:nvSpPr>
        <p:spPr bwMode="auto">
          <a:xfrm>
            <a:off x="2736057" y="758385"/>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defRPr/>
            </a:pPr>
            <a:endParaRPr lang="it-IT" sz="3300"/>
          </a:p>
        </p:txBody>
      </p:sp>
      <p:sp>
        <p:nvSpPr>
          <p:cNvPr id="62467" name="Segnaposto contenuto 2"/>
          <p:cNvSpPr>
            <a:spLocks noGrp="1"/>
          </p:cNvSpPr>
          <p:nvPr>
            <p:ph idx="1"/>
          </p:nvPr>
        </p:nvSpPr>
        <p:spPr>
          <a:xfrm>
            <a:off x="1043608" y="843558"/>
            <a:ext cx="6984776" cy="3384376"/>
          </a:xfrm>
        </p:spPr>
        <p:txBody>
          <a:bodyPr/>
          <a:lstStyle/>
          <a:p>
            <a:endParaRPr lang="it-IT" altLang="it-IT" b="1" dirty="0">
              <a:latin typeface="Comic Sans MS" charset="0"/>
              <a:ea typeface="Comic Sans MS" charset="0"/>
              <a:cs typeface="Comic Sans MS" charset="0"/>
            </a:endParaRPr>
          </a:p>
          <a:p>
            <a:r>
              <a:rPr lang="it-IT" altLang="it-IT" sz="2100" b="1" dirty="0">
                <a:latin typeface="Comic Sans MS" charset="0"/>
                <a:ea typeface="Comic Sans MS" charset="0"/>
                <a:cs typeface="Comic Sans MS" charset="0"/>
              </a:rPr>
              <a:t>Valutazione anamnestica e clinica</a:t>
            </a:r>
          </a:p>
          <a:p>
            <a:endParaRPr lang="it-IT" altLang="it-IT" sz="750" b="1" dirty="0">
              <a:latin typeface="Comic Sans MS" charset="0"/>
              <a:ea typeface="Comic Sans MS" charset="0"/>
              <a:cs typeface="Comic Sans MS" charset="0"/>
            </a:endParaRPr>
          </a:p>
          <a:p>
            <a:pPr lvl="1"/>
            <a:r>
              <a:rPr lang="it-IT" altLang="it-IT" sz="1700" dirty="0">
                <a:latin typeface="Comic Sans MS" charset="0"/>
                <a:ea typeface="Comic Sans MS" charset="0"/>
                <a:cs typeface="Comic Sans MS" charset="0"/>
              </a:rPr>
              <a:t>Età e sesso</a:t>
            </a:r>
          </a:p>
          <a:p>
            <a:pPr lvl="1"/>
            <a:r>
              <a:rPr lang="it-IT" altLang="it-IT" sz="1700" dirty="0">
                <a:latin typeface="Comic Sans MS" charset="0"/>
                <a:ea typeface="Comic Sans MS" charset="0"/>
                <a:cs typeface="Comic Sans MS" charset="0"/>
              </a:rPr>
              <a:t>Patologie ed eventi CV precoci (IM, </a:t>
            </a:r>
            <a:r>
              <a:rPr lang="it-IT" altLang="it-IT" sz="1700" dirty="0" err="1">
                <a:latin typeface="Comic Sans MS" charset="0"/>
                <a:ea typeface="Comic Sans MS" charset="0"/>
                <a:cs typeface="Comic Sans MS" charset="0"/>
              </a:rPr>
              <a:t>stroke</a:t>
            </a:r>
            <a:r>
              <a:rPr lang="it-IT" altLang="it-IT" sz="1700" dirty="0">
                <a:latin typeface="Comic Sans MS" charset="0"/>
                <a:ea typeface="Comic Sans MS" charset="0"/>
                <a:cs typeface="Comic Sans MS" charset="0"/>
              </a:rPr>
              <a:t>, morte improvvisa) nei familiari di 1°</a:t>
            </a:r>
          </a:p>
          <a:p>
            <a:pPr lvl="1"/>
            <a:r>
              <a:rPr lang="it-IT" altLang="it-IT" sz="1700" dirty="0">
                <a:latin typeface="Comic Sans MS" charset="0"/>
                <a:ea typeface="Comic Sans MS" charset="0"/>
                <a:cs typeface="Comic Sans MS" charset="0"/>
              </a:rPr>
              <a:t>Obesità addominale</a:t>
            </a:r>
          </a:p>
          <a:p>
            <a:pPr lvl="1"/>
            <a:r>
              <a:rPr lang="it-IT" altLang="it-IT" sz="1700" dirty="0">
                <a:latin typeface="Comic Sans MS" charset="0"/>
                <a:ea typeface="Comic Sans MS" charset="0"/>
                <a:cs typeface="Comic Sans MS" charset="0"/>
              </a:rPr>
              <a:t>Precedenti terapie onco-ematologiche con riconosciuta CTX</a:t>
            </a:r>
          </a:p>
          <a:p>
            <a:pPr lvl="1"/>
            <a:r>
              <a:rPr lang="it-IT" altLang="it-IT" sz="1700" dirty="0">
                <a:latin typeface="Comic Sans MS" charset="0"/>
                <a:ea typeface="Comic Sans MS" charset="0"/>
                <a:cs typeface="Comic Sans MS" charset="0"/>
              </a:rPr>
              <a:t>Patologie CV o cerebrovascolari in atto</a:t>
            </a:r>
            <a:endParaRPr lang="it-IT" altLang="it-IT" sz="1700" b="1" dirty="0">
              <a:latin typeface="Comic Sans MS" charset="0"/>
              <a:ea typeface="Comic Sans MS" charset="0"/>
              <a:cs typeface="Comic Sans MS" charset="0"/>
            </a:endParaRPr>
          </a:p>
        </p:txBody>
      </p:sp>
    </p:spTree>
    <p:extLst>
      <p:ext uri="{BB962C8B-B14F-4D97-AF65-F5344CB8AC3E}">
        <p14:creationId xmlns:p14="http://schemas.microsoft.com/office/powerpoint/2010/main" val="1056284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439651" y="4763783"/>
            <a:ext cx="1278876" cy="369332"/>
          </a:xfrm>
          <a:prstGeom prst="rect">
            <a:avLst/>
          </a:prstGeom>
          <a:noFill/>
        </p:spPr>
        <p:txBody>
          <a:bodyPr wrap="none" rtlCol="0">
            <a:spAutoFit/>
          </a:bodyPr>
          <a:lstStyle/>
          <a:p>
            <a:pPr eaLnBrk="1" fontAlgn="auto" hangingPunct="1">
              <a:spcBef>
                <a:spcPts val="0"/>
              </a:spcBef>
              <a:spcAft>
                <a:spcPts val="0"/>
              </a:spcAft>
            </a:pPr>
            <a:r>
              <a:rPr lang="it-IT" sz="1800" dirty="0">
                <a:solidFill>
                  <a:prstClr val="black"/>
                </a:solidFill>
                <a:latin typeface="Calibri"/>
                <a:ea typeface=""/>
                <a:cs typeface=""/>
              </a:rPr>
              <a:t>*</a:t>
            </a:r>
            <a:r>
              <a:rPr lang="it-IT" sz="1500" dirty="0" err="1">
                <a:solidFill>
                  <a:prstClr val="black"/>
                </a:solidFill>
                <a:latin typeface="Calibri"/>
                <a:ea typeface=""/>
                <a:cs typeface=""/>
              </a:rPr>
              <a:t>Framingham</a:t>
            </a:r>
            <a:endParaRPr lang="it-IT" sz="1500" dirty="0">
              <a:solidFill>
                <a:prstClr val="black"/>
              </a:solidFill>
              <a:latin typeface="Calibri"/>
              <a:ea typeface=""/>
              <a:cs typeface=""/>
            </a:endParaRPr>
          </a:p>
        </p:txBody>
      </p:sp>
      <p:graphicFrame>
        <p:nvGraphicFramePr>
          <p:cNvPr id="8" name="Tabella 7"/>
          <p:cNvGraphicFramePr>
            <a:graphicFrameLocks noGrp="1"/>
          </p:cNvGraphicFramePr>
          <p:nvPr>
            <p:extLst/>
          </p:nvPr>
        </p:nvGraphicFramePr>
        <p:xfrm>
          <a:off x="1385647" y="1611044"/>
          <a:ext cx="6326365" cy="3230497"/>
        </p:xfrm>
        <a:graphic>
          <a:graphicData uri="http://schemas.openxmlformats.org/drawingml/2006/table">
            <a:tbl>
              <a:tblPr firstRow="1" bandRow="1">
                <a:tableStyleId>{5C22544A-7EE6-4342-B048-85BDC9FD1C3A}</a:tableStyleId>
              </a:tblPr>
              <a:tblGrid>
                <a:gridCol w="1265273">
                  <a:extLst>
                    <a:ext uri="{9D8B030D-6E8A-4147-A177-3AD203B41FA5}">
                      <a16:colId xmlns="" xmlns:a16="http://schemas.microsoft.com/office/drawing/2014/main" val="20000"/>
                    </a:ext>
                  </a:extLst>
                </a:gridCol>
                <a:gridCol w="1265273">
                  <a:extLst>
                    <a:ext uri="{9D8B030D-6E8A-4147-A177-3AD203B41FA5}">
                      <a16:colId xmlns="" xmlns:a16="http://schemas.microsoft.com/office/drawing/2014/main" val="20001"/>
                    </a:ext>
                  </a:extLst>
                </a:gridCol>
                <a:gridCol w="1265273">
                  <a:extLst>
                    <a:ext uri="{9D8B030D-6E8A-4147-A177-3AD203B41FA5}">
                      <a16:colId xmlns="" xmlns:a16="http://schemas.microsoft.com/office/drawing/2014/main" val="20002"/>
                    </a:ext>
                  </a:extLst>
                </a:gridCol>
                <a:gridCol w="1265273">
                  <a:extLst>
                    <a:ext uri="{9D8B030D-6E8A-4147-A177-3AD203B41FA5}">
                      <a16:colId xmlns="" xmlns:a16="http://schemas.microsoft.com/office/drawing/2014/main" val="20003"/>
                    </a:ext>
                  </a:extLst>
                </a:gridCol>
                <a:gridCol w="1265273">
                  <a:extLst>
                    <a:ext uri="{9D8B030D-6E8A-4147-A177-3AD203B41FA5}">
                      <a16:colId xmlns="" xmlns:a16="http://schemas.microsoft.com/office/drawing/2014/main" val="20004"/>
                    </a:ext>
                  </a:extLst>
                </a:gridCol>
              </a:tblGrid>
              <a:tr h="662940">
                <a:tc>
                  <a:txBody>
                    <a:bodyPr/>
                    <a:lstStyle/>
                    <a:p>
                      <a:pPr algn="ctr"/>
                      <a:endParaRPr lang="it-IT" sz="2000" dirty="0">
                        <a:solidFill>
                          <a:schemeClr val="bg1"/>
                        </a:solidFill>
                      </a:endParaRPr>
                    </a:p>
                  </a:txBody>
                  <a:tcPr marL="68580" marR="68580" marT="34290" marB="34290" anchor="ctr">
                    <a:solidFill>
                      <a:schemeClr val="tx2">
                        <a:lumMod val="60000"/>
                        <a:lumOff val="40000"/>
                      </a:schemeClr>
                    </a:solidFill>
                  </a:tcPr>
                </a:tc>
                <a:tc>
                  <a:txBody>
                    <a:bodyPr/>
                    <a:lstStyle/>
                    <a:p>
                      <a:pPr algn="ctr"/>
                      <a:r>
                        <a:rPr lang="it-IT" sz="2000" dirty="0" err="1">
                          <a:solidFill>
                            <a:schemeClr val="bg1"/>
                          </a:solidFill>
                        </a:rPr>
                        <a:t>Nlotinib</a:t>
                      </a:r>
                      <a:r>
                        <a:rPr lang="it-IT" sz="2000" dirty="0">
                          <a:solidFill>
                            <a:schemeClr val="bg1"/>
                          </a:solidFill>
                        </a:rPr>
                        <a:t> 300</a:t>
                      </a:r>
                    </a:p>
                  </a:txBody>
                  <a:tcPr marL="68580" marR="68580" marT="34290" marB="34290" anchor="ctr">
                    <a:solidFill>
                      <a:schemeClr val="tx2">
                        <a:lumMod val="60000"/>
                        <a:lumOff val="40000"/>
                      </a:schemeClr>
                    </a:solidFill>
                  </a:tcPr>
                </a:tc>
                <a:tc>
                  <a:txBody>
                    <a:bodyPr/>
                    <a:lstStyle/>
                    <a:p>
                      <a:pPr algn="ctr"/>
                      <a:r>
                        <a:rPr lang="it-IT" sz="2000" dirty="0" err="1">
                          <a:solidFill>
                            <a:schemeClr val="bg1"/>
                          </a:solidFill>
                        </a:rPr>
                        <a:t>Nilotinib</a:t>
                      </a:r>
                      <a:r>
                        <a:rPr lang="it-IT" sz="2000" dirty="0">
                          <a:solidFill>
                            <a:schemeClr val="bg1"/>
                          </a:solidFill>
                        </a:rPr>
                        <a:t> 400</a:t>
                      </a:r>
                    </a:p>
                  </a:txBody>
                  <a:tcPr marL="68580" marR="68580" marT="34290" marB="34290" anchor="ctr">
                    <a:solidFill>
                      <a:schemeClr val="tx2">
                        <a:lumMod val="60000"/>
                        <a:lumOff val="40000"/>
                      </a:schemeClr>
                    </a:solidFill>
                  </a:tcPr>
                </a:tc>
                <a:tc>
                  <a:txBody>
                    <a:bodyPr/>
                    <a:lstStyle/>
                    <a:p>
                      <a:pPr algn="ctr"/>
                      <a:r>
                        <a:rPr lang="it-IT" sz="2000" dirty="0" err="1">
                          <a:solidFill>
                            <a:schemeClr val="bg1"/>
                          </a:solidFill>
                        </a:rPr>
                        <a:t>Imatinib</a:t>
                      </a:r>
                      <a:endParaRPr lang="it-IT" sz="2000" dirty="0">
                        <a:solidFill>
                          <a:schemeClr val="bg1"/>
                        </a:solidFill>
                      </a:endParaRPr>
                    </a:p>
                  </a:txBody>
                  <a:tcPr marL="68580" marR="68580" marT="34290" marB="34290" anchor="ctr">
                    <a:solidFill>
                      <a:schemeClr val="tx2">
                        <a:lumMod val="60000"/>
                        <a:lumOff val="40000"/>
                      </a:schemeClr>
                    </a:solidFill>
                  </a:tcPr>
                </a:tc>
                <a:tc>
                  <a:txBody>
                    <a:bodyPr/>
                    <a:lstStyle/>
                    <a:p>
                      <a:pPr algn="ctr"/>
                      <a:r>
                        <a:rPr lang="it-IT" sz="2000" dirty="0" err="1">
                          <a:solidFill>
                            <a:schemeClr val="bg1"/>
                          </a:solidFill>
                        </a:rPr>
                        <a:t>Nilotinib</a:t>
                      </a:r>
                      <a:endParaRPr lang="it-IT" sz="2000" dirty="0">
                        <a:solidFill>
                          <a:schemeClr val="bg1"/>
                        </a:solidFill>
                      </a:endParaRPr>
                    </a:p>
                  </a:txBody>
                  <a:tcPr marL="68580" marR="68580" marT="34290" marB="34290" anchor="ctr">
                    <a:solidFill>
                      <a:srgbClr val="F08E67"/>
                    </a:solidFill>
                  </a:tcPr>
                </a:tc>
                <a:extLst>
                  <a:ext uri="{0D108BD9-81ED-4DB2-BD59-A6C34878D82A}">
                    <a16:rowId xmlns="" xmlns:a16="http://schemas.microsoft.com/office/drawing/2014/main" val="10000"/>
                  </a:ext>
                </a:extLst>
              </a:tr>
              <a:tr h="662940">
                <a:tc>
                  <a:txBody>
                    <a:bodyPr/>
                    <a:lstStyle/>
                    <a:p>
                      <a:pPr algn="ctr"/>
                      <a:r>
                        <a:rPr lang="it-IT" sz="2000" dirty="0">
                          <a:solidFill>
                            <a:schemeClr val="bg1"/>
                          </a:solidFill>
                        </a:rPr>
                        <a:t>Basso Rischio*</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2%</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6%</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1%</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0%</a:t>
                      </a:r>
                    </a:p>
                  </a:txBody>
                  <a:tcPr marL="68580" marR="68580" marT="34290" marB="34290" anchor="ctr">
                    <a:solidFill>
                      <a:srgbClr val="F08E67"/>
                    </a:solidFill>
                  </a:tcPr>
                </a:tc>
                <a:extLst>
                  <a:ext uri="{0D108BD9-81ED-4DB2-BD59-A6C34878D82A}">
                    <a16:rowId xmlns="" xmlns:a16="http://schemas.microsoft.com/office/drawing/2014/main" val="10001"/>
                  </a:ext>
                </a:extLst>
              </a:tr>
              <a:tr h="662940">
                <a:tc>
                  <a:txBody>
                    <a:bodyPr/>
                    <a:lstStyle/>
                    <a:p>
                      <a:pPr algn="ctr"/>
                      <a:r>
                        <a:rPr lang="it-IT" sz="2000" dirty="0">
                          <a:solidFill>
                            <a:schemeClr val="bg1"/>
                          </a:solidFill>
                        </a:rPr>
                        <a:t>Medio Rischio*</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12%</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25%</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3%</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18%</a:t>
                      </a:r>
                    </a:p>
                  </a:txBody>
                  <a:tcPr marL="68580" marR="68580" marT="34290" marB="34290" anchor="ctr">
                    <a:solidFill>
                      <a:srgbClr val="F08E67"/>
                    </a:solidFill>
                  </a:tcPr>
                </a:tc>
                <a:extLst>
                  <a:ext uri="{0D108BD9-81ED-4DB2-BD59-A6C34878D82A}">
                    <a16:rowId xmlns="" xmlns:a16="http://schemas.microsoft.com/office/drawing/2014/main" val="10002"/>
                  </a:ext>
                </a:extLst>
              </a:tr>
              <a:tr h="662940">
                <a:tc>
                  <a:txBody>
                    <a:bodyPr/>
                    <a:lstStyle/>
                    <a:p>
                      <a:pPr algn="ctr"/>
                      <a:r>
                        <a:rPr lang="it-IT" sz="2000" dirty="0">
                          <a:solidFill>
                            <a:schemeClr val="bg1"/>
                          </a:solidFill>
                        </a:rPr>
                        <a:t>Alto </a:t>
                      </a:r>
                    </a:p>
                    <a:p>
                      <a:pPr algn="ctr"/>
                      <a:r>
                        <a:rPr lang="it-IT" sz="2000" dirty="0">
                          <a:solidFill>
                            <a:schemeClr val="bg1"/>
                          </a:solidFill>
                        </a:rPr>
                        <a:t>Rischio*</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17%</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24%</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3%</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36%</a:t>
                      </a:r>
                    </a:p>
                  </a:txBody>
                  <a:tcPr marL="68580" marR="68580" marT="34290" marB="34290" anchor="ctr">
                    <a:solidFill>
                      <a:srgbClr val="F08E67"/>
                    </a:solidFill>
                  </a:tcPr>
                </a:tc>
                <a:extLst>
                  <a:ext uri="{0D108BD9-81ED-4DB2-BD59-A6C34878D82A}">
                    <a16:rowId xmlns="" xmlns:a16="http://schemas.microsoft.com/office/drawing/2014/main" val="10003"/>
                  </a:ext>
                </a:extLst>
              </a:tr>
              <a:tr h="517777">
                <a:tc>
                  <a:txBody>
                    <a:bodyPr/>
                    <a:lstStyle/>
                    <a:p>
                      <a:pPr algn="ctr"/>
                      <a:r>
                        <a:rPr lang="it-IT" sz="2000" dirty="0">
                          <a:solidFill>
                            <a:schemeClr val="bg1"/>
                          </a:solidFill>
                        </a:rPr>
                        <a:t>TUTTI</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7.5%</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13.4%</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2,1%</a:t>
                      </a:r>
                    </a:p>
                  </a:txBody>
                  <a:tcPr marL="68580" marR="68580" marT="34290" marB="34290" anchor="ctr">
                    <a:solidFill>
                      <a:schemeClr val="tx2">
                        <a:lumMod val="60000"/>
                        <a:lumOff val="40000"/>
                      </a:schemeClr>
                    </a:solidFill>
                  </a:tcPr>
                </a:tc>
                <a:tc>
                  <a:txBody>
                    <a:bodyPr/>
                    <a:lstStyle/>
                    <a:p>
                      <a:pPr algn="ctr"/>
                      <a:r>
                        <a:rPr lang="it-IT" sz="2000" dirty="0">
                          <a:solidFill>
                            <a:schemeClr val="bg1"/>
                          </a:solidFill>
                        </a:rPr>
                        <a:t>8,5%</a:t>
                      </a:r>
                    </a:p>
                  </a:txBody>
                  <a:tcPr marL="68580" marR="68580" marT="34290" marB="34290" anchor="ctr">
                    <a:solidFill>
                      <a:srgbClr val="F08E67"/>
                    </a:solidFill>
                  </a:tcPr>
                </a:tc>
                <a:extLst>
                  <a:ext uri="{0D108BD9-81ED-4DB2-BD59-A6C34878D82A}">
                    <a16:rowId xmlns="" xmlns:a16="http://schemas.microsoft.com/office/drawing/2014/main" val="10004"/>
                  </a:ext>
                </a:extLst>
              </a:tr>
            </a:tbl>
          </a:graphicData>
        </a:graphic>
      </p:graphicFrame>
      <p:sp>
        <p:nvSpPr>
          <p:cNvPr id="9" name="Rettangolo 8"/>
          <p:cNvSpPr/>
          <p:nvPr/>
        </p:nvSpPr>
        <p:spPr>
          <a:xfrm>
            <a:off x="1385646" y="760666"/>
            <a:ext cx="5000778" cy="819455"/>
          </a:xfrm>
          <a:prstGeom prst="rect">
            <a:avLst/>
          </a:prstGeom>
          <a:solidFill>
            <a:srgbClr val="C00000"/>
          </a:solidFill>
        </p:spPr>
        <p:txBody>
          <a:bodyPr wrap="square">
            <a:spAutoFit/>
          </a:bodyPr>
          <a:lstStyle/>
          <a:p>
            <a:pPr eaLnBrk="1" fontAlgn="auto" hangingPunct="1">
              <a:spcBef>
                <a:spcPts val="0"/>
              </a:spcBef>
              <a:spcAft>
                <a:spcPts val="0"/>
              </a:spcAft>
            </a:pPr>
            <a:r>
              <a:rPr lang="it-IT" sz="1575" b="1" dirty="0">
                <a:solidFill>
                  <a:prstClr val="white"/>
                </a:solidFill>
                <a:latin typeface="Calibri"/>
                <a:ea typeface=""/>
                <a:cs typeface=""/>
              </a:rPr>
              <a:t>Long-</a:t>
            </a:r>
            <a:r>
              <a:rPr lang="it-IT" sz="1575" b="1" dirty="0" err="1">
                <a:solidFill>
                  <a:prstClr val="white"/>
                </a:solidFill>
                <a:latin typeface="Calibri"/>
                <a:ea typeface=""/>
                <a:cs typeface=""/>
              </a:rPr>
              <a:t>term</a:t>
            </a:r>
            <a:r>
              <a:rPr lang="it-IT" sz="1575" b="1" dirty="0">
                <a:solidFill>
                  <a:prstClr val="white"/>
                </a:solidFill>
                <a:latin typeface="Calibri"/>
                <a:ea typeface=""/>
                <a:cs typeface=""/>
              </a:rPr>
              <a:t> benefits and </a:t>
            </a:r>
            <a:r>
              <a:rPr lang="it-IT" sz="1575" b="1" dirty="0" err="1">
                <a:solidFill>
                  <a:prstClr val="white"/>
                </a:solidFill>
                <a:latin typeface="Calibri"/>
                <a:ea typeface=""/>
                <a:cs typeface=""/>
              </a:rPr>
              <a:t>risks</a:t>
            </a:r>
            <a:r>
              <a:rPr lang="it-IT" sz="1575" b="1" dirty="0">
                <a:solidFill>
                  <a:prstClr val="white"/>
                </a:solidFill>
                <a:latin typeface="Calibri"/>
                <a:ea typeface=""/>
                <a:cs typeface=""/>
              </a:rPr>
              <a:t> of </a:t>
            </a:r>
            <a:r>
              <a:rPr lang="it-IT" sz="1575" b="1" dirty="0" err="1">
                <a:solidFill>
                  <a:prstClr val="white"/>
                </a:solidFill>
                <a:latin typeface="Calibri"/>
                <a:ea typeface=""/>
                <a:cs typeface=""/>
              </a:rPr>
              <a:t>frontline</a:t>
            </a:r>
            <a:r>
              <a:rPr lang="it-IT" sz="1575" b="1" dirty="0">
                <a:solidFill>
                  <a:prstClr val="white"/>
                </a:solidFill>
                <a:latin typeface="Calibri"/>
                <a:ea typeface=""/>
                <a:cs typeface=""/>
              </a:rPr>
              <a:t> </a:t>
            </a:r>
            <a:r>
              <a:rPr lang="it-IT" sz="1575" b="1" dirty="0" err="1">
                <a:solidFill>
                  <a:prstClr val="white"/>
                </a:solidFill>
                <a:latin typeface="Calibri"/>
                <a:ea typeface=""/>
                <a:cs typeface=""/>
              </a:rPr>
              <a:t>nilotinib</a:t>
            </a:r>
            <a:r>
              <a:rPr lang="it-IT" sz="1575" b="1" dirty="0">
                <a:solidFill>
                  <a:prstClr val="white"/>
                </a:solidFill>
                <a:latin typeface="Calibri"/>
                <a:ea typeface=""/>
                <a:cs typeface=""/>
              </a:rPr>
              <a:t> vs </a:t>
            </a:r>
            <a:r>
              <a:rPr lang="it-IT" sz="1575" b="1" dirty="0" err="1">
                <a:solidFill>
                  <a:prstClr val="white"/>
                </a:solidFill>
                <a:latin typeface="Calibri"/>
                <a:ea typeface=""/>
                <a:cs typeface=""/>
              </a:rPr>
              <a:t>imatinib</a:t>
            </a:r>
            <a:r>
              <a:rPr lang="it-IT" sz="1575" b="1" dirty="0">
                <a:solidFill>
                  <a:prstClr val="white"/>
                </a:solidFill>
                <a:latin typeface="Calibri"/>
                <a:ea typeface=""/>
                <a:cs typeface=""/>
              </a:rPr>
              <a:t> for </a:t>
            </a:r>
            <a:r>
              <a:rPr lang="it-IT" sz="1575" b="1" dirty="0" err="1">
                <a:solidFill>
                  <a:prstClr val="white"/>
                </a:solidFill>
                <a:latin typeface="Calibri"/>
                <a:ea typeface=""/>
                <a:cs typeface=""/>
              </a:rPr>
              <a:t>chronic</a:t>
            </a:r>
            <a:r>
              <a:rPr lang="it-IT" sz="1575" b="1" dirty="0">
                <a:solidFill>
                  <a:prstClr val="white"/>
                </a:solidFill>
                <a:latin typeface="Calibri"/>
                <a:ea typeface=""/>
                <a:cs typeface=""/>
              </a:rPr>
              <a:t> </a:t>
            </a:r>
            <a:r>
              <a:rPr lang="it-IT" sz="1575" b="1" dirty="0" err="1">
                <a:solidFill>
                  <a:prstClr val="white"/>
                </a:solidFill>
                <a:latin typeface="Calibri"/>
                <a:ea typeface=""/>
                <a:cs typeface=""/>
              </a:rPr>
              <a:t>myeloid</a:t>
            </a:r>
            <a:r>
              <a:rPr lang="it-IT" sz="1575" b="1" dirty="0">
                <a:solidFill>
                  <a:prstClr val="white"/>
                </a:solidFill>
                <a:latin typeface="Calibri"/>
                <a:ea typeface=""/>
                <a:cs typeface=""/>
              </a:rPr>
              <a:t> </a:t>
            </a:r>
            <a:r>
              <a:rPr lang="it-IT" sz="1575" b="1" dirty="0" err="1">
                <a:solidFill>
                  <a:prstClr val="white"/>
                </a:solidFill>
                <a:latin typeface="Calibri"/>
                <a:ea typeface=""/>
                <a:cs typeface=""/>
              </a:rPr>
              <a:t>leukemia</a:t>
            </a:r>
            <a:r>
              <a:rPr lang="it-IT" sz="1575" b="1" dirty="0">
                <a:solidFill>
                  <a:prstClr val="white"/>
                </a:solidFill>
                <a:latin typeface="Calibri"/>
                <a:ea typeface=""/>
                <a:cs typeface=""/>
              </a:rPr>
              <a:t> in </a:t>
            </a:r>
            <a:r>
              <a:rPr lang="it-IT" sz="1575" b="1" dirty="0" err="1">
                <a:solidFill>
                  <a:prstClr val="white"/>
                </a:solidFill>
                <a:latin typeface="Calibri"/>
                <a:ea typeface=""/>
                <a:cs typeface=""/>
              </a:rPr>
              <a:t>chronic</a:t>
            </a:r>
            <a:r>
              <a:rPr lang="it-IT" sz="1575" b="1" dirty="0">
                <a:solidFill>
                  <a:prstClr val="white"/>
                </a:solidFill>
                <a:latin typeface="Calibri"/>
                <a:ea typeface=""/>
                <a:cs typeface=""/>
              </a:rPr>
              <a:t> </a:t>
            </a:r>
            <a:r>
              <a:rPr lang="it-IT" sz="1575" b="1" dirty="0" err="1">
                <a:solidFill>
                  <a:prstClr val="white"/>
                </a:solidFill>
                <a:latin typeface="Calibri"/>
                <a:ea typeface=""/>
                <a:cs typeface=""/>
              </a:rPr>
              <a:t>phase</a:t>
            </a:r>
            <a:r>
              <a:rPr lang="it-IT" sz="1575" b="1" dirty="0">
                <a:solidFill>
                  <a:prstClr val="white"/>
                </a:solidFill>
                <a:latin typeface="Calibri"/>
                <a:ea typeface=""/>
                <a:cs typeface=""/>
              </a:rPr>
              <a:t>: 5-year update of the </a:t>
            </a:r>
            <a:r>
              <a:rPr lang="it-IT" sz="1575" b="1" dirty="0" err="1">
                <a:solidFill>
                  <a:prstClr val="white"/>
                </a:solidFill>
                <a:latin typeface="Calibri"/>
                <a:ea typeface=""/>
                <a:cs typeface=""/>
              </a:rPr>
              <a:t>randomized</a:t>
            </a:r>
            <a:r>
              <a:rPr lang="it-IT" sz="1575" b="1" dirty="0">
                <a:solidFill>
                  <a:prstClr val="white"/>
                </a:solidFill>
                <a:latin typeface="Calibri"/>
                <a:ea typeface=""/>
                <a:cs typeface=""/>
              </a:rPr>
              <a:t> </a:t>
            </a:r>
            <a:r>
              <a:rPr lang="it-IT" sz="1575" b="1" dirty="0" err="1">
                <a:solidFill>
                  <a:prstClr val="white"/>
                </a:solidFill>
                <a:latin typeface="Calibri"/>
                <a:ea typeface=""/>
                <a:cs typeface=""/>
              </a:rPr>
              <a:t>ENESTnd</a:t>
            </a:r>
            <a:r>
              <a:rPr lang="it-IT" sz="1575" b="1" dirty="0">
                <a:solidFill>
                  <a:prstClr val="white"/>
                </a:solidFill>
                <a:latin typeface="Calibri"/>
                <a:ea typeface=""/>
                <a:cs typeface=""/>
              </a:rPr>
              <a:t> trial </a:t>
            </a:r>
          </a:p>
        </p:txBody>
      </p:sp>
      <p:sp>
        <p:nvSpPr>
          <p:cNvPr id="7" name="CasellaDiTesto 6">
            <a:extLst>
              <a:ext uri="{FF2B5EF4-FFF2-40B4-BE49-F238E27FC236}">
                <a16:creationId xmlns="" xmlns:a16="http://schemas.microsoft.com/office/drawing/2014/main" id="{BFD79121-FE97-B745-A057-825C20C0442F}"/>
              </a:ext>
            </a:extLst>
          </p:cNvPr>
          <p:cNvSpPr txBox="1"/>
          <p:nvPr/>
        </p:nvSpPr>
        <p:spPr>
          <a:xfrm>
            <a:off x="6462211" y="737582"/>
            <a:ext cx="1249802" cy="830997"/>
          </a:xfrm>
          <a:prstGeom prst="rect">
            <a:avLst/>
          </a:prstGeom>
          <a:solidFill>
            <a:schemeClr val="tx2"/>
          </a:solidFill>
        </p:spPr>
        <p:txBody>
          <a:bodyPr wrap="square" rtlCol="0" anchor="ctr">
            <a:spAutoFit/>
          </a:bodyPr>
          <a:lstStyle/>
          <a:p>
            <a:pPr algn="ctr" eaLnBrk="1" fontAlgn="auto" hangingPunct="1">
              <a:spcBef>
                <a:spcPts val="0"/>
              </a:spcBef>
              <a:spcAft>
                <a:spcPts val="0"/>
              </a:spcAft>
            </a:pPr>
            <a:endParaRPr lang="it-IT" sz="825" b="1" dirty="0">
              <a:solidFill>
                <a:srgbClr val="A80202"/>
              </a:solidFill>
              <a:latin typeface="Calibri"/>
              <a:ea typeface=""/>
              <a:cs typeface=""/>
            </a:endParaRPr>
          </a:p>
          <a:p>
            <a:pPr algn="ctr" eaLnBrk="1" fontAlgn="auto" hangingPunct="1">
              <a:spcBef>
                <a:spcPts val="0"/>
              </a:spcBef>
              <a:spcAft>
                <a:spcPts val="0"/>
              </a:spcAft>
            </a:pPr>
            <a:r>
              <a:rPr lang="it-IT" sz="1575" b="1" dirty="0">
                <a:solidFill>
                  <a:prstClr val="white"/>
                </a:solidFill>
                <a:latin typeface="Calibri"/>
                <a:ea typeface=""/>
                <a:cs typeface=""/>
              </a:rPr>
              <a:t>Mondo </a:t>
            </a:r>
          </a:p>
          <a:p>
            <a:pPr algn="ctr" eaLnBrk="1" fontAlgn="auto" hangingPunct="1">
              <a:spcBef>
                <a:spcPts val="0"/>
              </a:spcBef>
              <a:spcAft>
                <a:spcPts val="0"/>
              </a:spcAft>
            </a:pPr>
            <a:r>
              <a:rPr lang="it-IT" sz="1575" b="1" dirty="0">
                <a:solidFill>
                  <a:prstClr val="white"/>
                </a:solidFill>
                <a:latin typeface="Calibri"/>
                <a:ea typeface=""/>
                <a:cs typeface=""/>
              </a:rPr>
              <a:t>Reale</a:t>
            </a:r>
          </a:p>
          <a:p>
            <a:pPr algn="ctr" eaLnBrk="1" fontAlgn="auto" hangingPunct="1">
              <a:spcBef>
                <a:spcPts val="0"/>
              </a:spcBef>
              <a:spcAft>
                <a:spcPts val="0"/>
              </a:spcAft>
            </a:pPr>
            <a:endParaRPr lang="it-IT" sz="825" b="1" dirty="0">
              <a:solidFill>
                <a:srgbClr val="A80202"/>
              </a:solidFill>
              <a:latin typeface="Calibri"/>
              <a:ea typeface=""/>
              <a:cs typeface=""/>
            </a:endParaRPr>
          </a:p>
        </p:txBody>
      </p:sp>
      <p:sp>
        <p:nvSpPr>
          <p:cNvPr id="10" name="CasellaDiTesto 9">
            <a:extLst>
              <a:ext uri="{FF2B5EF4-FFF2-40B4-BE49-F238E27FC236}">
                <a16:creationId xmlns="" xmlns:a16="http://schemas.microsoft.com/office/drawing/2014/main" id="{31ACA5BA-ED9A-EB41-8709-AEFCE07FC66B}"/>
              </a:ext>
            </a:extLst>
          </p:cNvPr>
          <p:cNvSpPr txBox="1"/>
          <p:nvPr/>
        </p:nvSpPr>
        <p:spPr>
          <a:xfrm>
            <a:off x="1385647" y="73457"/>
            <a:ext cx="6318702" cy="646331"/>
          </a:xfrm>
          <a:prstGeom prst="rect">
            <a:avLst/>
          </a:prstGeom>
          <a:noFill/>
        </p:spPr>
        <p:txBody>
          <a:bodyPr wrap="square" rtlCol="0">
            <a:spAutoFit/>
          </a:bodyPr>
          <a:lstStyle/>
          <a:p>
            <a:pPr eaLnBrk="1" fontAlgn="auto" hangingPunct="1">
              <a:spcBef>
                <a:spcPts val="0"/>
              </a:spcBef>
              <a:spcAft>
                <a:spcPts val="0"/>
              </a:spcAft>
            </a:pPr>
            <a:r>
              <a:rPr lang="it-IT" sz="1800" b="1" dirty="0">
                <a:solidFill>
                  <a:srgbClr val="002060"/>
                </a:solidFill>
                <a:latin typeface="Calibri"/>
                <a:ea typeface=""/>
                <a:cs typeface=""/>
              </a:rPr>
              <a:t>Eventi Cardiovascolare nei Pazienti che ricevono </a:t>
            </a:r>
            <a:r>
              <a:rPr lang="it-IT" sz="1800" b="1" dirty="0" err="1">
                <a:solidFill>
                  <a:srgbClr val="002060"/>
                </a:solidFill>
                <a:latin typeface="Calibri"/>
                <a:ea typeface=""/>
                <a:cs typeface=""/>
              </a:rPr>
              <a:t>Nilotinib</a:t>
            </a:r>
            <a:r>
              <a:rPr lang="it-IT" sz="1800" b="1" dirty="0">
                <a:solidFill>
                  <a:srgbClr val="002060"/>
                </a:solidFill>
                <a:latin typeface="Calibri"/>
                <a:ea typeface=""/>
                <a:cs typeface=""/>
              </a:rPr>
              <a:t> suddivisi in base al profilo di </a:t>
            </a:r>
            <a:r>
              <a:rPr lang="it-IT" sz="1800" b="1" dirty="0" smtClean="0">
                <a:solidFill>
                  <a:srgbClr val="002060"/>
                </a:solidFill>
                <a:latin typeface="Calibri"/>
                <a:ea typeface=""/>
                <a:cs typeface=""/>
              </a:rPr>
              <a:t>rischio </a:t>
            </a:r>
            <a:r>
              <a:rPr lang="it-IT" sz="1800" b="1" dirty="0">
                <a:solidFill>
                  <a:srgbClr val="002060"/>
                </a:solidFill>
                <a:latin typeface="Calibri"/>
                <a:ea typeface=""/>
                <a:cs typeface=""/>
              </a:rPr>
              <a:t>cardiovascolare </a:t>
            </a:r>
          </a:p>
        </p:txBody>
      </p:sp>
      <p:sp>
        <p:nvSpPr>
          <p:cNvPr id="11" name="Rettangolo 10">
            <a:extLst>
              <a:ext uri="{FF2B5EF4-FFF2-40B4-BE49-F238E27FC236}">
                <a16:creationId xmlns="" xmlns:a16="http://schemas.microsoft.com/office/drawing/2014/main" id="{57EF00B8-A7EF-B94D-BC1A-A818F3E5CAFA}"/>
              </a:ext>
            </a:extLst>
          </p:cNvPr>
          <p:cNvSpPr/>
          <p:nvPr/>
        </p:nvSpPr>
        <p:spPr>
          <a:xfrm>
            <a:off x="6084168" y="4803998"/>
            <a:ext cx="2376264" cy="300082"/>
          </a:xfrm>
          <a:prstGeom prst="rect">
            <a:avLst/>
          </a:prstGeom>
        </p:spPr>
        <p:txBody>
          <a:bodyPr wrap="square">
            <a:spAutoFit/>
          </a:bodyPr>
          <a:lstStyle/>
          <a:p>
            <a:pPr algn="r" eaLnBrk="1" fontAlgn="auto" hangingPunct="1">
              <a:spcBef>
                <a:spcPts val="0"/>
              </a:spcBef>
              <a:spcAft>
                <a:spcPts val="0"/>
              </a:spcAft>
            </a:pPr>
            <a:r>
              <a:rPr lang="it-IT" sz="1350" b="1" dirty="0" err="1">
                <a:solidFill>
                  <a:prstClr val="black"/>
                </a:solidFill>
                <a:latin typeface="Calibri"/>
                <a:ea typeface=""/>
                <a:cs typeface=""/>
              </a:rPr>
              <a:t>Am</a:t>
            </a:r>
            <a:r>
              <a:rPr lang="it-IT" sz="1350" b="1" dirty="0">
                <a:solidFill>
                  <a:prstClr val="black"/>
                </a:solidFill>
                <a:latin typeface="Calibri"/>
                <a:ea typeface=""/>
                <a:cs typeface=""/>
              </a:rPr>
              <a:t> </a:t>
            </a:r>
            <a:r>
              <a:rPr lang="it-IT" sz="1350" b="1" dirty="0" err="1">
                <a:solidFill>
                  <a:prstClr val="black"/>
                </a:solidFill>
                <a:latin typeface="Calibri"/>
                <a:ea typeface=""/>
                <a:cs typeface=""/>
              </a:rPr>
              <a:t>J</a:t>
            </a:r>
            <a:r>
              <a:rPr lang="it-IT" sz="1350" b="1" dirty="0">
                <a:solidFill>
                  <a:prstClr val="black"/>
                </a:solidFill>
                <a:latin typeface="Calibri"/>
                <a:ea typeface=""/>
                <a:cs typeface=""/>
              </a:rPr>
              <a:t> Hematol.2015;90:E100-1</a:t>
            </a:r>
          </a:p>
        </p:txBody>
      </p:sp>
      <p:sp>
        <p:nvSpPr>
          <p:cNvPr id="12" name="Rettangolo 11">
            <a:extLst>
              <a:ext uri="{FF2B5EF4-FFF2-40B4-BE49-F238E27FC236}">
                <a16:creationId xmlns="" xmlns:a16="http://schemas.microsoft.com/office/drawing/2014/main" id="{5D99646E-2B18-ED4A-82D5-36CAB26A725D}"/>
              </a:ext>
            </a:extLst>
          </p:cNvPr>
          <p:cNvSpPr/>
          <p:nvPr/>
        </p:nvSpPr>
        <p:spPr>
          <a:xfrm>
            <a:off x="2897814" y="4771411"/>
            <a:ext cx="2184509" cy="300082"/>
          </a:xfrm>
          <a:prstGeom prst="rect">
            <a:avLst/>
          </a:prstGeom>
        </p:spPr>
        <p:txBody>
          <a:bodyPr wrap="none">
            <a:spAutoFit/>
          </a:bodyPr>
          <a:lstStyle/>
          <a:p>
            <a:pPr eaLnBrk="1" fontAlgn="auto" hangingPunct="1">
              <a:spcBef>
                <a:spcPts val="0"/>
              </a:spcBef>
              <a:spcAft>
                <a:spcPts val="0"/>
              </a:spcAft>
            </a:pPr>
            <a:r>
              <a:rPr lang="it-IT" sz="1350" dirty="0" err="1">
                <a:solidFill>
                  <a:prstClr val="black"/>
                </a:solidFill>
                <a:latin typeface="Calibri"/>
                <a:ea typeface=""/>
                <a:cs typeface=""/>
              </a:rPr>
              <a:t>Leukemia</a:t>
            </a:r>
            <a:r>
              <a:rPr lang="it-IT" sz="1350" dirty="0">
                <a:solidFill>
                  <a:prstClr val="black"/>
                </a:solidFill>
                <a:latin typeface="Calibri"/>
                <a:ea typeface=""/>
                <a:cs typeface=""/>
              </a:rPr>
              <a:t>. 2016;30:1044-54.</a:t>
            </a:r>
          </a:p>
        </p:txBody>
      </p:sp>
    </p:spTree>
    <p:extLst>
      <p:ext uri="{BB962C8B-B14F-4D97-AF65-F5344CB8AC3E}">
        <p14:creationId xmlns:p14="http://schemas.microsoft.com/office/powerpoint/2010/main" val="507225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olo 1"/>
          <p:cNvSpPr>
            <a:spLocks noGrp="1"/>
          </p:cNvSpPr>
          <p:nvPr>
            <p:ph type="title"/>
          </p:nvPr>
        </p:nvSpPr>
        <p:spPr>
          <a:xfrm>
            <a:off x="1477566" y="202331"/>
            <a:ext cx="6172200" cy="857251"/>
          </a:xfrm>
        </p:spPr>
        <p:txBody>
          <a:bodyPr>
            <a:normAutofit/>
          </a:bodyPr>
          <a:lstStyle/>
          <a:p>
            <a:r>
              <a:rPr lang="it-IT" altLang="it-IT" sz="2800" b="1" dirty="0" smtClean="0">
                <a:solidFill>
                  <a:srgbClr val="C00000"/>
                </a:solidFill>
                <a:latin typeface="Comic Sans MS" charset="0"/>
                <a:ea typeface="MS PGothic" charset="-128"/>
                <a:cs typeface="ＭＳ Ｐゴシック" charset="-128"/>
              </a:rPr>
              <a:t>Indagini di routine</a:t>
            </a:r>
            <a:endParaRPr lang="it-IT" altLang="it-IT" sz="2800" dirty="0">
              <a:solidFill>
                <a:srgbClr val="C00000"/>
              </a:solidFill>
              <a:latin typeface="Comic Sans MS" charset="0"/>
              <a:ea typeface="MS PGothic" charset="-128"/>
              <a:cs typeface="ＭＳ Ｐゴシック" charset="-128"/>
            </a:endParaRPr>
          </a:p>
        </p:txBody>
      </p:sp>
      <p:sp>
        <p:nvSpPr>
          <p:cNvPr id="5" name="Rectangle 2"/>
          <p:cNvSpPr>
            <a:spLocks noChangeArrowheads="1"/>
          </p:cNvSpPr>
          <p:nvPr/>
        </p:nvSpPr>
        <p:spPr bwMode="auto">
          <a:xfrm>
            <a:off x="2736057" y="758385"/>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defRPr/>
            </a:pPr>
            <a:endParaRPr lang="it-IT" sz="3300"/>
          </a:p>
        </p:txBody>
      </p:sp>
      <p:sp>
        <p:nvSpPr>
          <p:cNvPr id="67587" name="Segnaposto contenuto 2"/>
          <p:cNvSpPr>
            <a:spLocks noGrp="1"/>
          </p:cNvSpPr>
          <p:nvPr>
            <p:ph idx="1"/>
          </p:nvPr>
        </p:nvSpPr>
        <p:spPr>
          <a:xfrm>
            <a:off x="1115616" y="1041748"/>
            <a:ext cx="6912768" cy="3474218"/>
          </a:xfrm>
        </p:spPr>
        <p:txBody>
          <a:bodyPr>
            <a:normAutofit fontScale="92500" lnSpcReduction="20000"/>
          </a:bodyPr>
          <a:lstStyle/>
          <a:p>
            <a:pPr marL="0" indent="0" algn="ctr">
              <a:spcBef>
                <a:spcPct val="0"/>
              </a:spcBef>
              <a:buNone/>
            </a:pPr>
            <a:r>
              <a:rPr lang="it-IT" altLang="it-IT" sz="1800" b="1" dirty="0">
                <a:latin typeface="Comic Sans MS" charset="0"/>
                <a:ea typeface="MS PGothic" charset="-128"/>
                <a:cs typeface="ＭＳ Ｐゴシック" charset="-128"/>
              </a:rPr>
              <a:t>TUTTI i pazienti</a:t>
            </a:r>
            <a:endParaRPr lang="it-IT" altLang="it-IT" sz="750" b="1" dirty="0">
              <a:latin typeface="Comic Sans MS" charset="0"/>
              <a:ea typeface="MS PGothic" charset="-128"/>
              <a:cs typeface="ＭＳ Ｐゴシック" charset="-128"/>
            </a:endParaRPr>
          </a:p>
          <a:p>
            <a:pPr marL="342900" lvl="1" indent="0" algn="ctr">
              <a:spcBef>
                <a:spcPct val="0"/>
              </a:spcBef>
              <a:buNone/>
            </a:pPr>
            <a:r>
              <a:rPr lang="it-IT" altLang="it-IT" sz="1650" dirty="0">
                <a:ea typeface="MS PGothic" charset="-128"/>
              </a:rPr>
              <a:t>Consulenza cardiologica </a:t>
            </a:r>
            <a:r>
              <a:rPr lang="it-IT" altLang="it-IT" sz="1650" dirty="0" smtClean="0">
                <a:ea typeface="MS PGothic" charset="-128"/>
              </a:rPr>
              <a:t>di base</a:t>
            </a:r>
          </a:p>
          <a:p>
            <a:pPr marL="342900" lvl="1" indent="0">
              <a:spcBef>
                <a:spcPct val="0"/>
              </a:spcBef>
              <a:buNone/>
            </a:pPr>
            <a:endParaRPr lang="it-IT" altLang="it-IT" sz="1650" dirty="0">
              <a:ea typeface="MS PGothic" charset="-128"/>
            </a:endParaRPr>
          </a:p>
          <a:p>
            <a:pPr marL="342900" lvl="1" indent="0">
              <a:spcBef>
                <a:spcPct val="0"/>
              </a:spcBef>
              <a:buNone/>
            </a:pPr>
            <a:r>
              <a:rPr lang="it-IT" altLang="it-IT" b="1" dirty="0" smtClean="0">
                <a:solidFill>
                  <a:srgbClr val="C00000"/>
                </a:solidFill>
                <a:ea typeface="MS PGothic" charset="-128"/>
              </a:rPr>
              <a:t>Interazione oncologo-cardiologo</a:t>
            </a:r>
            <a:endParaRPr lang="it-IT" altLang="it-IT" dirty="0">
              <a:ea typeface="MS PGothic" charset="-128"/>
            </a:endParaRPr>
          </a:p>
          <a:p>
            <a:pPr lvl="1">
              <a:spcBef>
                <a:spcPct val="0"/>
              </a:spcBef>
            </a:pPr>
            <a:r>
              <a:rPr lang="it-IT" altLang="it-IT" sz="1650" dirty="0">
                <a:ea typeface="MS PGothic" charset="-128"/>
              </a:rPr>
              <a:t>Informazioni su </a:t>
            </a:r>
            <a:r>
              <a:rPr lang="it-IT" altLang="it-IT" sz="1650" i="1" dirty="0">
                <a:ea typeface="MS PGothic" charset="-128"/>
              </a:rPr>
              <a:t>protocollo terapeutico</a:t>
            </a:r>
            <a:r>
              <a:rPr lang="it-IT" altLang="it-IT" sz="1650" dirty="0">
                <a:ea typeface="MS PGothic" charset="-128"/>
              </a:rPr>
              <a:t>, prognosi, </a:t>
            </a:r>
            <a:r>
              <a:rPr lang="it-IT" altLang="it-IT" sz="1650" dirty="0" err="1">
                <a:ea typeface="MS PGothic" charset="-128"/>
              </a:rPr>
              <a:t>comorbilità</a:t>
            </a:r>
            <a:endParaRPr lang="it-IT" altLang="it-IT" sz="1650" dirty="0">
              <a:ea typeface="MS PGothic" charset="-128"/>
            </a:endParaRPr>
          </a:p>
          <a:p>
            <a:pPr lvl="1">
              <a:spcBef>
                <a:spcPct val="0"/>
              </a:spcBef>
            </a:pPr>
            <a:r>
              <a:rPr lang="it-IT" altLang="it-IT" sz="1650" dirty="0">
                <a:ea typeface="MS PGothic" charset="-128"/>
              </a:rPr>
              <a:t>rischio di </a:t>
            </a:r>
            <a:r>
              <a:rPr lang="it-IT" altLang="it-IT" sz="1650" i="1" dirty="0">
                <a:ea typeface="MS PGothic" charset="-128"/>
              </a:rPr>
              <a:t>tossicità non-cardiaca</a:t>
            </a:r>
            <a:r>
              <a:rPr lang="it-IT" altLang="it-IT" sz="1650" dirty="0">
                <a:ea typeface="MS PGothic" charset="-128"/>
              </a:rPr>
              <a:t>, compresa anemia, neutropenia e tossicità renale</a:t>
            </a:r>
          </a:p>
          <a:p>
            <a:pPr lvl="1">
              <a:spcBef>
                <a:spcPct val="0"/>
              </a:spcBef>
            </a:pPr>
            <a:endParaRPr lang="it-IT" altLang="it-IT" sz="1650" dirty="0" smtClean="0">
              <a:ea typeface="MS PGothic" charset="-128"/>
            </a:endParaRPr>
          </a:p>
          <a:p>
            <a:pPr lvl="1">
              <a:spcBef>
                <a:spcPct val="0"/>
              </a:spcBef>
            </a:pPr>
            <a:endParaRPr lang="it-IT" altLang="it-IT" sz="1650" dirty="0" smtClean="0">
              <a:ea typeface="MS PGothic" charset="-128"/>
            </a:endParaRPr>
          </a:p>
          <a:p>
            <a:pPr marL="342900" lvl="1" indent="0">
              <a:spcBef>
                <a:spcPct val="0"/>
              </a:spcBef>
              <a:buNone/>
            </a:pPr>
            <a:r>
              <a:rPr lang="it-IT" altLang="it-IT" b="1" dirty="0" smtClean="0">
                <a:solidFill>
                  <a:srgbClr val="C00000"/>
                </a:solidFill>
                <a:ea typeface="MS PGothic" charset="-128"/>
              </a:rPr>
              <a:t>Il </a:t>
            </a:r>
            <a:r>
              <a:rPr lang="it-IT" altLang="it-IT" b="1" dirty="0">
                <a:solidFill>
                  <a:srgbClr val="C00000"/>
                </a:solidFill>
                <a:ea typeface="MS PGothic" charset="-128"/>
              </a:rPr>
              <a:t>cardiologo </a:t>
            </a:r>
            <a:r>
              <a:rPr lang="it-IT" altLang="it-IT" b="1" dirty="0" smtClean="0">
                <a:solidFill>
                  <a:srgbClr val="C00000"/>
                </a:solidFill>
                <a:ea typeface="MS PGothic" charset="-128"/>
              </a:rPr>
              <a:t>consulente</a:t>
            </a:r>
            <a:endParaRPr lang="it-IT" altLang="it-IT" b="1" dirty="0">
              <a:solidFill>
                <a:srgbClr val="C00000"/>
              </a:solidFill>
              <a:ea typeface="MS PGothic" charset="-128"/>
            </a:endParaRPr>
          </a:p>
          <a:p>
            <a:pPr lvl="1">
              <a:spcBef>
                <a:spcPct val="0"/>
              </a:spcBef>
            </a:pPr>
            <a:r>
              <a:rPr lang="it-IT" altLang="it-IT" sz="1650" dirty="0" smtClean="0">
                <a:ea typeface="MS PGothic" charset="-128"/>
              </a:rPr>
              <a:t>Valutazione anamnestica </a:t>
            </a:r>
            <a:r>
              <a:rPr lang="it-IT" altLang="it-IT" sz="1650" dirty="0">
                <a:ea typeface="MS PGothic" charset="-128"/>
              </a:rPr>
              <a:t>e </a:t>
            </a:r>
            <a:r>
              <a:rPr lang="it-IT" altLang="it-IT" sz="1650" dirty="0" smtClean="0">
                <a:ea typeface="MS PGothic" charset="-128"/>
              </a:rPr>
              <a:t>semeiologica dettagliata</a:t>
            </a:r>
            <a:endParaRPr lang="it-IT" altLang="it-IT" sz="1650" dirty="0">
              <a:ea typeface="MS PGothic" charset="-128"/>
            </a:endParaRPr>
          </a:p>
          <a:p>
            <a:pPr lvl="1">
              <a:spcBef>
                <a:spcPct val="0"/>
              </a:spcBef>
            </a:pPr>
            <a:r>
              <a:rPr lang="it-IT" altLang="it-IT" sz="1650" dirty="0">
                <a:ea typeface="MS PGothic" charset="-128"/>
              </a:rPr>
              <a:t>Quantificazione del rischio (assenza di score specifico) </a:t>
            </a:r>
          </a:p>
          <a:p>
            <a:pPr lvl="1">
              <a:spcBef>
                <a:spcPct val="0"/>
              </a:spcBef>
            </a:pPr>
            <a:r>
              <a:rPr lang="it-IT" altLang="it-IT" sz="1650" dirty="0">
                <a:ea typeface="MS PGothic" charset="-128"/>
              </a:rPr>
              <a:t>ECG in 12 derivazioni </a:t>
            </a:r>
          </a:p>
          <a:p>
            <a:pPr lvl="1">
              <a:spcBef>
                <a:spcPct val="0"/>
              </a:spcBef>
            </a:pPr>
            <a:r>
              <a:rPr lang="it-IT" altLang="it-IT" sz="1650" dirty="0">
                <a:ea typeface="MS PGothic" charset="-128"/>
              </a:rPr>
              <a:t>Ecocardiogramma: FEVS, camere, pareti, valvole; ricerca trombi o condizioni predisponenti (ipocinesie apicali</a:t>
            </a:r>
            <a:r>
              <a:rPr lang="it-IT" altLang="it-IT" sz="1650" dirty="0" smtClean="0">
                <a:ea typeface="MS PGothic" charset="-128"/>
              </a:rPr>
              <a:t>)</a:t>
            </a:r>
            <a:endParaRPr lang="it-IT" altLang="it-IT" sz="1650" dirty="0">
              <a:ea typeface="MS PGothic" charset="-128"/>
            </a:endParaRPr>
          </a:p>
          <a:p>
            <a:pPr lvl="1">
              <a:spcBef>
                <a:spcPct val="0"/>
              </a:spcBef>
            </a:pPr>
            <a:r>
              <a:rPr lang="it-IT" altLang="it-IT" sz="1650" dirty="0" err="1">
                <a:ea typeface="MS PGothic" charset="-128"/>
              </a:rPr>
              <a:t>Troponina</a:t>
            </a:r>
            <a:r>
              <a:rPr lang="it-IT" altLang="it-IT" sz="1650" dirty="0">
                <a:ea typeface="MS PGothic" charset="-128"/>
              </a:rPr>
              <a:t> e BNP facoltativi</a:t>
            </a:r>
          </a:p>
          <a:p>
            <a:pPr lvl="1">
              <a:spcBef>
                <a:spcPct val="0"/>
              </a:spcBef>
            </a:pPr>
            <a:r>
              <a:rPr lang="it-IT" altLang="it-IT" sz="1650" dirty="0">
                <a:ea typeface="MS PGothic" charset="-128"/>
              </a:rPr>
              <a:t>Dialogo con paziente: balance rischio CV/vantaggio terapia</a:t>
            </a:r>
          </a:p>
          <a:p>
            <a:pPr lvl="1">
              <a:spcBef>
                <a:spcPct val="0"/>
              </a:spcBef>
            </a:pPr>
            <a:endParaRPr lang="it-IT" altLang="it-IT" sz="1650" dirty="0">
              <a:ea typeface="MS PGothic" charset="-128"/>
            </a:endParaRPr>
          </a:p>
          <a:p>
            <a:pPr lvl="1">
              <a:spcBef>
                <a:spcPct val="0"/>
              </a:spcBef>
            </a:pPr>
            <a:endParaRPr lang="it-IT" altLang="it-IT" sz="1650" dirty="0" smtClean="0">
              <a:ea typeface="MS PGothic" charset="-128"/>
            </a:endParaRPr>
          </a:p>
          <a:p>
            <a:pPr lvl="1">
              <a:spcBef>
                <a:spcPct val="0"/>
              </a:spcBef>
            </a:pPr>
            <a:endParaRPr lang="it-IT" altLang="it-IT" sz="1650" dirty="0">
              <a:ea typeface="MS PGothic" charset="-128"/>
            </a:endParaRPr>
          </a:p>
          <a:p>
            <a:pPr lvl="1">
              <a:spcBef>
                <a:spcPct val="0"/>
              </a:spcBef>
            </a:pPr>
            <a:endParaRPr lang="it-IT" altLang="it-IT" sz="750" dirty="0" smtClean="0">
              <a:ea typeface="MS PGothic" charset="-128"/>
            </a:endParaRPr>
          </a:p>
          <a:p>
            <a:pPr lvl="1">
              <a:spcBef>
                <a:spcPct val="0"/>
              </a:spcBef>
            </a:pPr>
            <a:endParaRPr lang="it-IT" altLang="it-IT" sz="750" dirty="0">
              <a:ea typeface="MS PGothic" charset="-128"/>
            </a:endParaRPr>
          </a:p>
          <a:p>
            <a:pPr lvl="1">
              <a:spcBef>
                <a:spcPct val="0"/>
              </a:spcBef>
            </a:pPr>
            <a:endParaRPr lang="it-IT" altLang="it-IT" sz="750" dirty="0" smtClean="0">
              <a:ea typeface="MS PGothic" charset="-128"/>
            </a:endParaRPr>
          </a:p>
          <a:p>
            <a:pPr lvl="1">
              <a:spcBef>
                <a:spcPct val="0"/>
              </a:spcBef>
            </a:pPr>
            <a:endParaRPr lang="it-IT" altLang="it-IT" sz="750" dirty="0">
              <a:ea typeface="MS PGothic" charset="-128"/>
            </a:endParaRPr>
          </a:p>
          <a:p>
            <a:pPr lvl="1">
              <a:spcBef>
                <a:spcPct val="0"/>
              </a:spcBef>
            </a:pPr>
            <a:endParaRPr lang="it-IT" altLang="it-IT" sz="750" dirty="0">
              <a:ea typeface="MS PGothic" charset="-128"/>
            </a:endParaRPr>
          </a:p>
          <a:p>
            <a:pPr>
              <a:spcBef>
                <a:spcPct val="0"/>
              </a:spcBef>
            </a:pPr>
            <a:endParaRPr lang="it-IT" altLang="it-IT" sz="750" dirty="0">
              <a:latin typeface="Comic Sans MS" charset="0"/>
              <a:ea typeface="MS PGothic" charset="-128"/>
              <a:cs typeface="ＭＳ Ｐゴシック" charset="-128"/>
            </a:endParaRPr>
          </a:p>
        </p:txBody>
      </p:sp>
    </p:spTree>
    <p:extLst>
      <p:ext uri="{BB962C8B-B14F-4D97-AF65-F5344CB8AC3E}">
        <p14:creationId xmlns:p14="http://schemas.microsoft.com/office/powerpoint/2010/main" val="139247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87">
                                            <p:txEl>
                                              <p:pRg st="8" end="8"/>
                                            </p:txEl>
                                          </p:spTgt>
                                        </p:tgtEl>
                                        <p:attrNameLst>
                                          <p:attrName>style.visibility</p:attrName>
                                        </p:attrNameLst>
                                      </p:cBhvr>
                                      <p:to>
                                        <p:strVal val="visible"/>
                                      </p:to>
                                    </p:set>
                                    <p:animEffect transition="in" filter="fade">
                                      <p:cBhvr>
                                        <p:cTn id="7" dur="500"/>
                                        <p:tgtEl>
                                          <p:spTgt spid="67587">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87">
                                            <p:txEl>
                                              <p:pRg st="9" end="9"/>
                                            </p:txEl>
                                          </p:spTgt>
                                        </p:tgtEl>
                                        <p:attrNameLst>
                                          <p:attrName>style.visibility</p:attrName>
                                        </p:attrNameLst>
                                      </p:cBhvr>
                                      <p:to>
                                        <p:strVal val="visible"/>
                                      </p:to>
                                    </p:set>
                                    <p:animEffect transition="in" filter="fade">
                                      <p:cBhvr>
                                        <p:cTn id="10" dur="500"/>
                                        <p:tgtEl>
                                          <p:spTgt spid="67587">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7587">
                                            <p:txEl>
                                              <p:pRg st="10" end="10"/>
                                            </p:txEl>
                                          </p:spTgt>
                                        </p:tgtEl>
                                        <p:attrNameLst>
                                          <p:attrName>style.visibility</p:attrName>
                                        </p:attrNameLst>
                                      </p:cBhvr>
                                      <p:to>
                                        <p:strVal val="visible"/>
                                      </p:to>
                                    </p:set>
                                    <p:animEffect transition="in" filter="fade">
                                      <p:cBhvr>
                                        <p:cTn id="13" dur="500"/>
                                        <p:tgtEl>
                                          <p:spTgt spid="67587">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7587">
                                            <p:txEl>
                                              <p:pRg st="11" end="11"/>
                                            </p:txEl>
                                          </p:spTgt>
                                        </p:tgtEl>
                                        <p:attrNameLst>
                                          <p:attrName>style.visibility</p:attrName>
                                        </p:attrNameLst>
                                      </p:cBhvr>
                                      <p:to>
                                        <p:strVal val="visible"/>
                                      </p:to>
                                    </p:set>
                                    <p:animEffect transition="in" filter="fade">
                                      <p:cBhvr>
                                        <p:cTn id="16" dur="500"/>
                                        <p:tgtEl>
                                          <p:spTgt spid="67587">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7587">
                                            <p:txEl>
                                              <p:pRg st="12" end="12"/>
                                            </p:txEl>
                                          </p:spTgt>
                                        </p:tgtEl>
                                        <p:attrNameLst>
                                          <p:attrName>style.visibility</p:attrName>
                                        </p:attrNameLst>
                                      </p:cBhvr>
                                      <p:to>
                                        <p:strVal val="visible"/>
                                      </p:to>
                                    </p:set>
                                    <p:animEffect transition="in" filter="fade">
                                      <p:cBhvr>
                                        <p:cTn id="19" dur="500"/>
                                        <p:tgtEl>
                                          <p:spTgt spid="67587">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7587">
                                            <p:txEl>
                                              <p:pRg st="13" end="13"/>
                                            </p:txEl>
                                          </p:spTgt>
                                        </p:tgtEl>
                                        <p:attrNameLst>
                                          <p:attrName>style.visibility</p:attrName>
                                        </p:attrNameLst>
                                      </p:cBhvr>
                                      <p:to>
                                        <p:strVal val="visible"/>
                                      </p:to>
                                    </p:set>
                                    <p:animEffect transition="in" filter="fade">
                                      <p:cBhvr>
                                        <p:cTn id="22" dur="500"/>
                                        <p:tgtEl>
                                          <p:spTgt spid="67587">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7587">
                                            <p:txEl>
                                              <p:pRg st="14" end="14"/>
                                            </p:txEl>
                                          </p:spTgt>
                                        </p:tgtEl>
                                        <p:attrNameLst>
                                          <p:attrName>style.visibility</p:attrName>
                                        </p:attrNameLst>
                                      </p:cBhvr>
                                      <p:to>
                                        <p:strVal val="visible"/>
                                      </p:to>
                                    </p:set>
                                    <p:animEffect transition="in" filter="fade">
                                      <p:cBhvr>
                                        <p:cTn id="25" dur="500"/>
                                        <p:tgtEl>
                                          <p:spTgt spid="675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736057" y="758385"/>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defRPr/>
            </a:pPr>
            <a:endParaRPr lang="it-IT" sz="3300"/>
          </a:p>
        </p:txBody>
      </p:sp>
      <p:sp>
        <p:nvSpPr>
          <p:cNvPr id="67587" name="Segnaposto contenuto 2"/>
          <p:cNvSpPr>
            <a:spLocks noGrp="1"/>
          </p:cNvSpPr>
          <p:nvPr>
            <p:ph idx="1"/>
          </p:nvPr>
        </p:nvSpPr>
        <p:spPr>
          <a:xfrm>
            <a:off x="1115616" y="123478"/>
            <a:ext cx="6912768" cy="4104456"/>
          </a:xfrm>
        </p:spPr>
        <p:txBody>
          <a:bodyPr>
            <a:normAutofit fontScale="92500" lnSpcReduction="20000"/>
          </a:bodyPr>
          <a:lstStyle/>
          <a:p>
            <a:pPr lvl="1">
              <a:spcBef>
                <a:spcPct val="0"/>
              </a:spcBef>
            </a:pPr>
            <a:endParaRPr lang="it-IT" altLang="it-IT" sz="750" dirty="0" smtClean="0">
              <a:ea typeface="MS PGothic" charset="-128"/>
            </a:endParaRPr>
          </a:p>
          <a:p>
            <a:pPr lvl="1">
              <a:spcBef>
                <a:spcPct val="0"/>
              </a:spcBef>
            </a:pPr>
            <a:endParaRPr lang="it-IT" altLang="it-IT" sz="750" dirty="0">
              <a:ea typeface="MS PGothic" charset="-128"/>
            </a:endParaRPr>
          </a:p>
          <a:p>
            <a:pPr lvl="1">
              <a:spcBef>
                <a:spcPct val="0"/>
              </a:spcBef>
            </a:pPr>
            <a:endParaRPr lang="it-IT" altLang="it-IT" sz="750" dirty="0" smtClean="0">
              <a:ea typeface="MS PGothic" charset="-128"/>
            </a:endParaRPr>
          </a:p>
          <a:p>
            <a:pPr lvl="1">
              <a:spcBef>
                <a:spcPct val="0"/>
              </a:spcBef>
            </a:pPr>
            <a:endParaRPr lang="it-IT" altLang="it-IT" sz="750" dirty="0">
              <a:ea typeface="MS PGothic" charset="-128"/>
            </a:endParaRPr>
          </a:p>
          <a:p>
            <a:pPr marL="0" indent="0" algn="ctr">
              <a:spcBef>
                <a:spcPct val="0"/>
              </a:spcBef>
              <a:buNone/>
            </a:pPr>
            <a:r>
              <a:rPr lang="it-IT" altLang="it-IT" sz="3000" b="1" dirty="0" smtClean="0">
                <a:solidFill>
                  <a:srgbClr val="C00000"/>
                </a:solidFill>
                <a:latin typeface="Comic Sans MS" charset="0"/>
                <a:ea typeface="MS PGothic" charset="-128"/>
                <a:cs typeface="ＭＳ Ｐゴシック" charset="-128"/>
              </a:rPr>
              <a:t>Ulteriori indagini</a:t>
            </a:r>
          </a:p>
          <a:p>
            <a:pPr marL="0" indent="0" algn="ctr">
              <a:spcBef>
                <a:spcPct val="0"/>
              </a:spcBef>
              <a:buNone/>
            </a:pPr>
            <a:endParaRPr lang="it-IT" altLang="it-IT" sz="3400" b="1" dirty="0" smtClean="0">
              <a:solidFill>
                <a:srgbClr val="C00000"/>
              </a:solidFill>
              <a:latin typeface="Comic Sans MS" charset="0"/>
              <a:ea typeface="MS PGothic" charset="-128"/>
              <a:cs typeface="ＭＳ Ｐゴシック" charset="-128"/>
            </a:endParaRPr>
          </a:p>
          <a:p>
            <a:pPr marL="0" indent="0" algn="ctr">
              <a:spcBef>
                <a:spcPct val="0"/>
              </a:spcBef>
              <a:buNone/>
            </a:pPr>
            <a:endParaRPr lang="it-IT" altLang="it-IT" sz="3400" dirty="0">
              <a:solidFill>
                <a:srgbClr val="C00000"/>
              </a:solidFill>
              <a:latin typeface="Comic Sans MS" charset="0"/>
              <a:ea typeface="MS PGothic" charset="-128"/>
              <a:cs typeface="ＭＳ Ｐゴシック" charset="-128"/>
            </a:endParaRPr>
          </a:p>
          <a:p>
            <a:pPr>
              <a:spcBef>
                <a:spcPct val="0"/>
              </a:spcBef>
            </a:pPr>
            <a:r>
              <a:rPr lang="it-IT" altLang="it-IT" sz="1800" dirty="0" smtClean="0">
                <a:ea typeface="MS PGothic" charset="-128"/>
                <a:cs typeface="ＭＳ Ｐゴシック" charset="-128"/>
              </a:rPr>
              <a:t>Pazienti </a:t>
            </a:r>
            <a:r>
              <a:rPr lang="it-IT" altLang="it-IT" sz="1800" dirty="0">
                <a:ea typeface="MS PGothic" charset="-128"/>
                <a:cs typeface="ＭＳ Ｐゴシック" charset="-128"/>
              </a:rPr>
              <a:t>con </a:t>
            </a:r>
            <a:r>
              <a:rPr lang="it-IT" altLang="it-IT" sz="1800" dirty="0" err="1">
                <a:ea typeface="MS PGothic" charset="-128"/>
                <a:cs typeface="ＭＳ Ｐゴシック" charset="-128"/>
              </a:rPr>
              <a:t>FdiR</a:t>
            </a:r>
            <a:r>
              <a:rPr lang="it-IT" altLang="it-IT" sz="1800" dirty="0">
                <a:ea typeface="MS PGothic" charset="-128"/>
                <a:cs typeface="ＭＳ Ｐゴシック" charset="-128"/>
              </a:rPr>
              <a:t> CV e/o anormalità test precedenti</a:t>
            </a:r>
            <a:endParaRPr lang="it-IT" altLang="it-IT" sz="750" dirty="0">
              <a:latin typeface="Comic Sans MS" charset="0"/>
              <a:ea typeface="MS PGothic" charset="-128"/>
              <a:cs typeface="ＭＳ Ｐゴシック" charset="-128"/>
            </a:endParaRPr>
          </a:p>
          <a:p>
            <a:pPr lvl="1">
              <a:spcBef>
                <a:spcPct val="0"/>
              </a:spcBef>
            </a:pPr>
            <a:r>
              <a:rPr lang="it-IT" altLang="it-IT" sz="1650" dirty="0">
                <a:ea typeface="MS PGothic" charset="-128"/>
              </a:rPr>
              <a:t>Ecodoppler aa carotidi </a:t>
            </a:r>
          </a:p>
          <a:p>
            <a:pPr lvl="1">
              <a:spcBef>
                <a:spcPct val="0"/>
              </a:spcBef>
            </a:pPr>
            <a:r>
              <a:rPr lang="it-IT" altLang="it-IT" sz="1650" dirty="0" smtClean="0">
                <a:ea typeface="MS PGothic" charset="-128"/>
              </a:rPr>
              <a:t>Ecodoppler asse </a:t>
            </a:r>
            <a:r>
              <a:rPr lang="it-IT" altLang="it-IT" sz="1650" dirty="0">
                <a:ea typeface="MS PGothic" charset="-128"/>
              </a:rPr>
              <a:t>iliaco-femorale </a:t>
            </a:r>
          </a:p>
          <a:p>
            <a:pPr lvl="1">
              <a:spcBef>
                <a:spcPct val="0"/>
              </a:spcBef>
            </a:pPr>
            <a:endParaRPr lang="it-IT" altLang="it-IT" sz="1650" dirty="0">
              <a:ea typeface="MS PGothic" charset="-128"/>
            </a:endParaRPr>
          </a:p>
          <a:p>
            <a:pPr lvl="1">
              <a:spcBef>
                <a:spcPct val="0"/>
              </a:spcBef>
            </a:pPr>
            <a:endParaRPr lang="it-IT" altLang="it-IT" sz="750" dirty="0">
              <a:ea typeface="MS PGothic" charset="-128"/>
            </a:endParaRPr>
          </a:p>
          <a:p>
            <a:pPr lvl="1">
              <a:spcBef>
                <a:spcPct val="0"/>
              </a:spcBef>
            </a:pPr>
            <a:endParaRPr lang="it-IT" altLang="it-IT" sz="750" dirty="0">
              <a:ea typeface="MS PGothic" charset="-128"/>
            </a:endParaRPr>
          </a:p>
          <a:p>
            <a:pPr>
              <a:spcBef>
                <a:spcPct val="0"/>
              </a:spcBef>
            </a:pPr>
            <a:r>
              <a:rPr lang="it-IT" altLang="it-IT" sz="1800" dirty="0">
                <a:ea typeface="MS PGothic" charset="-128"/>
                <a:cs typeface="ＭＳ Ｐゴシック" charset="-128"/>
              </a:rPr>
              <a:t>Pazienti con CAD</a:t>
            </a:r>
          </a:p>
          <a:p>
            <a:pPr lvl="1">
              <a:spcBef>
                <a:spcPct val="0"/>
              </a:spcBef>
            </a:pPr>
            <a:r>
              <a:rPr lang="it-IT" altLang="it-IT" sz="1650" dirty="0">
                <a:ea typeface="MS PGothic" charset="-128"/>
              </a:rPr>
              <a:t>Test provocativo (se non eseguito ultimi 12 mesi) </a:t>
            </a:r>
          </a:p>
          <a:p>
            <a:pPr lvl="1">
              <a:spcBef>
                <a:spcPct val="0"/>
              </a:spcBef>
            </a:pPr>
            <a:r>
              <a:rPr lang="it-IT" altLang="it-IT" sz="1650" dirty="0">
                <a:ea typeface="MS PGothic" charset="-128"/>
              </a:rPr>
              <a:t>ECG dinamico (Holter</a:t>
            </a:r>
            <a:r>
              <a:rPr lang="it-IT" altLang="it-IT" sz="1650" dirty="0" smtClean="0">
                <a:ea typeface="MS PGothic" charset="-128"/>
              </a:rPr>
              <a:t>)</a:t>
            </a:r>
          </a:p>
          <a:p>
            <a:pPr lvl="1">
              <a:spcBef>
                <a:spcPct val="0"/>
              </a:spcBef>
            </a:pPr>
            <a:endParaRPr lang="it-IT" altLang="it-IT" sz="1650" dirty="0">
              <a:ea typeface="MS PGothic" charset="-128"/>
            </a:endParaRPr>
          </a:p>
          <a:p>
            <a:pPr lvl="1">
              <a:spcBef>
                <a:spcPct val="0"/>
              </a:spcBef>
            </a:pPr>
            <a:endParaRPr lang="it-IT" altLang="it-IT" sz="1650" dirty="0">
              <a:ea typeface="MS PGothic" charset="-128"/>
            </a:endParaRPr>
          </a:p>
          <a:p>
            <a:pPr>
              <a:spcBef>
                <a:spcPct val="0"/>
              </a:spcBef>
            </a:pPr>
            <a:r>
              <a:rPr lang="it-IT" altLang="it-IT" sz="1800" dirty="0">
                <a:ea typeface="MS PGothic" charset="-128"/>
                <a:cs typeface="ＭＳ Ｐゴシック" charset="-128"/>
              </a:rPr>
              <a:t>Pazienti con pregresso </a:t>
            </a:r>
            <a:r>
              <a:rPr lang="it-IT" altLang="it-IT" sz="1800" dirty="0" smtClean="0">
                <a:ea typeface="MS PGothic" charset="-128"/>
                <a:cs typeface="ＭＳ Ｐゴシック" charset="-128"/>
              </a:rPr>
              <a:t>TEV </a:t>
            </a:r>
            <a:r>
              <a:rPr lang="it-IT" altLang="it-IT" sz="1800" dirty="0">
                <a:ea typeface="MS PGothic" charset="-128"/>
                <a:cs typeface="ＭＳ Ｐゴシック" charset="-128"/>
              </a:rPr>
              <a:t>o documentata </a:t>
            </a:r>
            <a:r>
              <a:rPr lang="it-IT" altLang="it-IT" sz="1800" dirty="0" err="1">
                <a:ea typeface="MS PGothic" charset="-128"/>
                <a:cs typeface="ＭＳ Ｐゴシック" charset="-128"/>
              </a:rPr>
              <a:t>trombofilia</a:t>
            </a:r>
            <a:endParaRPr lang="it-IT" altLang="it-IT" sz="1800" dirty="0">
              <a:ea typeface="MS PGothic" charset="-128"/>
              <a:cs typeface="ＭＳ Ｐゴシック" charset="-128"/>
            </a:endParaRPr>
          </a:p>
          <a:p>
            <a:pPr lvl="1">
              <a:spcBef>
                <a:spcPct val="0"/>
              </a:spcBef>
            </a:pPr>
            <a:r>
              <a:rPr lang="it-IT" altLang="it-IT" sz="1650" dirty="0">
                <a:ea typeface="MS PGothic" charset="-128"/>
              </a:rPr>
              <a:t>Profilo </a:t>
            </a:r>
            <a:r>
              <a:rPr lang="is-IS" altLang="it-IT" sz="1650" dirty="0" smtClean="0">
                <a:ea typeface="MS PGothic" charset="-128"/>
              </a:rPr>
              <a:t>emocoagulativo</a:t>
            </a:r>
            <a:endParaRPr lang="it-IT" altLang="it-IT" sz="1650" dirty="0">
              <a:ea typeface="MS PGothic" charset="-128"/>
            </a:endParaRPr>
          </a:p>
          <a:p>
            <a:pPr lvl="1">
              <a:spcBef>
                <a:spcPct val="0"/>
              </a:spcBef>
            </a:pPr>
            <a:r>
              <a:rPr lang="it-IT" altLang="it-IT" sz="1650" dirty="0">
                <a:ea typeface="MS PGothic" charset="-128"/>
              </a:rPr>
              <a:t>Ecodoppler venoso arti </a:t>
            </a:r>
            <a:r>
              <a:rPr lang="it-IT" altLang="it-IT" sz="1650" dirty="0" smtClean="0">
                <a:ea typeface="MS PGothic" charset="-128"/>
              </a:rPr>
              <a:t>inferiori </a:t>
            </a:r>
            <a:endParaRPr lang="it-IT" altLang="it-IT" sz="1650" dirty="0">
              <a:ea typeface="MS PGothic" charset="-128"/>
            </a:endParaRPr>
          </a:p>
        </p:txBody>
      </p:sp>
    </p:spTree>
    <p:extLst>
      <p:ext uri="{BB962C8B-B14F-4D97-AF65-F5344CB8AC3E}">
        <p14:creationId xmlns:p14="http://schemas.microsoft.com/office/powerpoint/2010/main" val="173592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87">
                                            <p:txEl>
                                              <p:pRg st="7" end="7"/>
                                            </p:txEl>
                                          </p:spTgt>
                                        </p:tgtEl>
                                        <p:attrNameLst>
                                          <p:attrName>style.visibility</p:attrName>
                                        </p:attrNameLst>
                                      </p:cBhvr>
                                      <p:to>
                                        <p:strVal val="visible"/>
                                      </p:to>
                                    </p:set>
                                    <p:animEffect transition="in" filter="fade">
                                      <p:cBhvr>
                                        <p:cTn id="7" dur="500"/>
                                        <p:tgtEl>
                                          <p:spTgt spid="67587">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87">
                                            <p:txEl>
                                              <p:pRg st="8" end="8"/>
                                            </p:txEl>
                                          </p:spTgt>
                                        </p:tgtEl>
                                        <p:attrNameLst>
                                          <p:attrName>style.visibility</p:attrName>
                                        </p:attrNameLst>
                                      </p:cBhvr>
                                      <p:to>
                                        <p:strVal val="visible"/>
                                      </p:to>
                                    </p:set>
                                    <p:animEffect transition="in" filter="fade">
                                      <p:cBhvr>
                                        <p:cTn id="10" dur="500"/>
                                        <p:tgtEl>
                                          <p:spTgt spid="67587">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7587">
                                            <p:txEl>
                                              <p:pRg st="9" end="9"/>
                                            </p:txEl>
                                          </p:spTgt>
                                        </p:tgtEl>
                                        <p:attrNameLst>
                                          <p:attrName>style.visibility</p:attrName>
                                        </p:attrNameLst>
                                      </p:cBhvr>
                                      <p:to>
                                        <p:strVal val="visible"/>
                                      </p:to>
                                    </p:set>
                                    <p:animEffect transition="in" filter="fade">
                                      <p:cBhvr>
                                        <p:cTn id="13" dur="500"/>
                                        <p:tgtEl>
                                          <p:spTgt spid="67587">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7587">
                                            <p:txEl>
                                              <p:pRg st="13" end="13"/>
                                            </p:txEl>
                                          </p:spTgt>
                                        </p:tgtEl>
                                        <p:attrNameLst>
                                          <p:attrName>style.visibility</p:attrName>
                                        </p:attrNameLst>
                                      </p:cBhvr>
                                      <p:to>
                                        <p:strVal val="visible"/>
                                      </p:to>
                                    </p:set>
                                    <p:animEffect transition="in" filter="fade">
                                      <p:cBhvr>
                                        <p:cTn id="18" dur="500"/>
                                        <p:tgtEl>
                                          <p:spTgt spid="67587">
                                            <p:txEl>
                                              <p:pRg st="13" end="1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7587">
                                            <p:txEl>
                                              <p:pRg st="14" end="14"/>
                                            </p:txEl>
                                          </p:spTgt>
                                        </p:tgtEl>
                                        <p:attrNameLst>
                                          <p:attrName>style.visibility</p:attrName>
                                        </p:attrNameLst>
                                      </p:cBhvr>
                                      <p:to>
                                        <p:strVal val="visible"/>
                                      </p:to>
                                    </p:set>
                                    <p:animEffect transition="in" filter="fade">
                                      <p:cBhvr>
                                        <p:cTn id="21" dur="500"/>
                                        <p:tgtEl>
                                          <p:spTgt spid="67587">
                                            <p:txEl>
                                              <p:pRg st="14" end="1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7587">
                                            <p:txEl>
                                              <p:pRg st="15" end="15"/>
                                            </p:txEl>
                                          </p:spTgt>
                                        </p:tgtEl>
                                        <p:attrNameLst>
                                          <p:attrName>style.visibility</p:attrName>
                                        </p:attrNameLst>
                                      </p:cBhvr>
                                      <p:to>
                                        <p:strVal val="visible"/>
                                      </p:to>
                                    </p:set>
                                    <p:animEffect transition="in" filter="fade">
                                      <p:cBhvr>
                                        <p:cTn id="24" dur="500"/>
                                        <p:tgtEl>
                                          <p:spTgt spid="67587">
                                            <p:txEl>
                                              <p:pRg st="15" end="1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587">
                                            <p:txEl>
                                              <p:pRg st="18" end="18"/>
                                            </p:txEl>
                                          </p:spTgt>
                                        </p:tgtEl>
                                        <p:attrNameLst>
                                          <p:attrName>style.visibility</p:attrName>
                                        </p:attrNameLst>
                                      </p:cBhvr>
                                      <p:to>
                                        <p:strVal val="visible"/>
                                      </p:to>
                                    </p:set>
                                    <p:animEffect transition="in" filter="fade">
                                      <p:cBhvr>
                                        <p:cTn id="29" dur="500"/>
                                        <p:tgtEl>
                                          <p:spTgt spid="67587">
                                            <p:txEl>
                                              <p:pRg st="18" end="1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7587">
                                            <p:txEl>
                                              <p:pRg st="19" end="19"/>
                                            </p:txEl>
                                          </p:spTgt>
                                        </p:tgtEl>
                                        <p:attrNameLst>
                                          <p:attrName>style.visibility</p:attrName>
                                        </p:attrNameLst>
                                      </p:cBhvr>
                                      <p:to>
                                        <p:strVal val="visible"/>
                                      </p:to>
                                    </p:set>
                                    <p:animEffect transition="in" filter="fade">
                                      <p:cBhvr>
                                        <p:cTn id="32" dur="500"/>
                                        <p:tgtEl>
                                          <p:spTgt spid="67587">
                                            <p:txEl>
                                              <p:pRg st="19" end="1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7587">
                                            <p:txEl>
                                              <p:pRg st="20" end="20"/>
                                            </p:txEl>
                                          </p:spTgt>
                                        </p:tgtEl>
                                        <p:attrNameLst>
                                          <p:attrName>style.visibility</p:attrName>
                                        </p:attrNameLst>
                                      </p:cBhvr>
                                      <p:to>
                                        <p:strVal val="visible"/>
                                      </p:to>
                                    </p:set>
                                    <p:animEffect transition="in" filter="fade">
                                      <p:cBhvr>
                                        <p:cTn id="35" dur="500"/>
                                        <p:tgtEl>
                                          <p:spTgt spid="67587">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3"/>
          <p:cNvSpPr txBox="1">
            <a:spLocks noChangeArrowheads="1"/>
          </p:cNvSpPr>
          <p:nvPr/>
        </p:nvSpPr>
        <p:spPr bwMode="auto">
          <a:xfrm>
            <a:off x="3654028" y="4624388"/>
            <a:ext cx="406122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buFontTx/>
              <a:buNone/>
            </a:pPr>
            <a:r>
              <a:rPr lang="en-US" altLang="it-IT" sz="1050">
                <a:solidFill>
                  <a:srgbClr val="FFFF00"/>
                </a:solidFill>
                <a:latin typeface="Verdana" charset="0"/>
              </a:rPr>
              <a:t>Wouters KA, et al. British Journal of Haematology, 2005</a:t>
            </a:r>
          </a:p>
        </p:txBody>
      </p:sp>
      <p:sp>
        <p:nvSpPr>
          <p:cNvPr id="157698" name="Text Box 10"/>
          <p:cNvSpPr txBox="1">
            <a:spLocks noChangeArrowheads="1"/>
          </p:cNvSpPr>
          <p:nvPr/>
        </p:nvSpPr>
        <p:spPr bwMode="auto">
          <a:xfrm>
            <a:off x="1143000" y="235826"/>
            <a:ext cx="6858000"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ctr">
            <a:spAutoFit/>
          </a:bodyPr>
          <a:lstStyle>
            <a:lvl1pPr defTabSz="222250">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defTabSz="222250">
              <a:spcBef>
                <a:spcPct val="20000"/>
              </a:spcBef>
              <a:buFont typeface="Arial" charset="0"/>
              <a:buChar char="–"/>
              <a:defRPr sz="2800">
                <a:solidFill>
                  <a:schemeClr val="tx1"/>
                </a:solidFill>
                <a:latin typeface="Calibri" charset="0"/>
                <a:ea typeface="MS PGothic" charset="-128"/>
              </a:defRPr>
            </a:lvl2pPr>
            <a:lvl3pPr marL="1143000" indent="-228600" defTabSz="222250">
              <a:spcBef>
                <a:spcPct val="20000"/>
              </a:spcBef>
              <a:buFont typeface="Arial" charset="0"/>
              <a:buChar char="•"/>
              <a:defRPr sz="2400">
                <a:solidFill>
                  <a:schemeClr val="tx1"/>
                </a:solidFill>
                <a:latin typeface="Calibri" charset="0"/>
                <a:ea typeface="MS PGothic" charset="-128"/>
              </a:defRPr>
            </a:lvl3pPr>
            <a:lvl4pPr marL="1600200" indent="-228600" defTabSz="222250">
              <a:spcBef>
                <a:spcPct val="20000"/>
              </a:spcBef>
              <a:buFont typeface="Arial" charset="0"/>
              <a:buChar char="–"/>
              <a:defRPr sz="2000">
                <a:solidFill>
                  <a:schemeClr val="tx1"/>
                </a:solidFill>
                <a:latin typeface="Calibri" charset="0"/>
                <a:ea typeface="MS PGothic" charset="-128"/>
              </a:defRPr>
            </a:lvl4pPr>
            <a:lvl5pPr marL="2057400" indent="-228600" defTabSz="222250">
              <a:spcBef>
                <a:spcPct val="20000"/>
              </a:spcBef>
              <a:buFont typeface="Arial" charset="0"/>
              <a:buChar char="»"/>
              <a:defRPr sz="2000">
                <a:solidFill>
                  <a:schemeClr val="tx1"/>
                </a:solidFill>
                <a:latin typeface="Calibri" charset="0"/>
                <a:ea typeface="MS PGothic" charset="-128"/>
              </a:defRPr>
            </a:lvl5pPr>
            <a:lvl6pPr marL="2514600" indent="-228600" defTabSz="22225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22225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22225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22225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0"/>
              </a:spcBef>
              <a:buFontTx/>
              <a:buNone/>
            </a:pPr>
            <a:r>
              <a:rPr lang="en-US" altLang="it-IT" sz="2400" b="1" dirty="0" err="1">
                <a:solidFill>
                  <a:srgbClr val="C00000"/>
                </a:solidFill>
                <a:latin typeface="Comic Sans MS" charset="0"/>
              </a:rPr>
              <a:t>Cardioprotezione</a:t>
            </a:r>
            <a:r>
              <a:rPr lang="en-US" altLang="it-IT" sz="2400" b="1" dirty="0">
                <a:solidFill>
                  <a:srgbClr val="C00000"/>
                </a:solidFill>
                <a:latin typeface="Comic Sans MS" charset="0"/>
              </a:rPr>
              <a:t> </a:t>
            </a:r>
            <a:r>
              <a:rPr lang="en-US" altLang="it-IT" sz="2400" b="1" dirty="0" err="1">
                <a:solidFill>
                  <a:srgbClr val="C00000"/>
                </a:solidFill>
                <a:latin typeface="Comic Sans MS" charset="0"/>
              </a:rPr>
              <a:t>dalla</a:t>
            </a:r>
            <a:r>
              <a:rPr lang="en-US" altLang="it-IT" sz="2400" b="1" dirty="0">
                <a:solidFill>
                  <a:srgbClr val="C00000"/>
                </a:solidFill>
                <a:latin typeface="Comic Sans MS" charset="0"/>
              </a:rPr>
              <a:t> </a:t>
            </a:r>
            <a:r>
              <a:rPr lang="en-US" altLang="it-IT" sz="2400" b="1" dirty="0" err="1">
                <a:solidFill>
                  <a:srgbClr val="C00000"/>
                </a:solidFill>
                <a:latin typeface="Comic Sans MS" charset="0"/>
              </a:rPr>
              <a:t>Cardiotossicità</a:t>
            </a:r>
            <a:r>
              <a:rPr lang="en-US" altLang="it-IT" sz="2400" b="1" dirty="0">
                <a:solidFill>
                  <a:srgbClr val="C00000"/>
                </a:solidFill>
                <a:latin typeface="Comic Sans MS" charset="0"/>
              </a:rPr>
              <a:t> </a:t>
            </a:r>
          </a:p>
          <a:p>
            <a:pPr algn="ctr">
              <a:spcBef>
                <a:spcPct val="0"/>
              </a:spcBef>
              <a:buFontTx/>
              <a:buNone/>
            </a:pPr>
            <a:r>
              <a:rPr lang="en-US" altLang="it-IT" sz="2200" b="1" i="1" dirty="0" err="1" smtClean="0">
                <a:solidFill>
                  <a:srgbClr val="C00000"/>
                </a:solidFill>
                <a:latin typeface="Comic Sans MS" charset="0"/>
              </a:rPr>
              <a:t>Antracicline</a:t>
            </a:r>
            <a:endParaRPr lang="en-US" altLang="it-IT" sz="2200" b="1" i="1" dirty="0">
              <a:solidFill>
                <a:srgbClr val="C00000"/>
              </a:solidFill>
              <a:latin typeface="Comic Sans MS" charset="0"/>
            </a:endParaRPr>
          </a:p>
        </p:txBody>
      </p:sp>
      <p:grpSp>
        <p:nvGrpSpPr>
          <p:cNvPr id="157699" name="Gruppo 9"/>
          <p:cNvGrpSpPr>
            <a:grpSpLocks/>
          </p:cNvGrpSpPr>
          <p:nvPr/>
        </p:nvGrpSpPr>
        <p:grpSpPr bwMode="auto">
          <a:xfrm>
            <a:off x="1257300" y="1206104"/>
            <a:ext cx="6609160" cy="3039665"/>
            <a:chOff x="152721" y="1608666"/>
            <a:chExt cx="8811767" cy="3404509"/>
          </a:xfrm>
        </p:grpSpPr>
        <p:pic>
          <p:nvPicPr>
            <p:cNvPr id="15770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171700"/>
              <a:ext cx="6172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rotWithShape="1">
            <a:blip r:embed="rId3" cstate="print"/>
            <a:srcRect t="1469" b="2109"/>
            <a:stretch/>
          </p:blipFill>
          <p:spPr>
            <a:xfrm>
              <a:off x="152721" y="1608666"/>
              <a:ext cx="8811767" cy="3404509"/>
            </a:xfrm>
            <a:prstGeom prst="roundRect">
              <a:avLst>
                <a:gd name="adj" fmla="val 8594"/>
              </a:avLst>
            </a:prstGeom>
            <a:solidFill>
              <a:srgbClr val="FFFFFF"/>
            </a:solidFill>
            <a:ln w="38100" cmpd="sng">
              <a:solidFill>
                <a:srgbClr val="800000"/>
              </a:solidFill>
            </a:ln>
            <a:effectLst>
              <a:reflection blurRad="12700" stA="38000" endPos="28000" dist="5000" dir="5400000" sy="-100000" algn="bl" rotWithShape="0"/>
            </a:effectLst>
          </p:spPr>
        </p:pic>
        <p:sp>
          <p:nvSpPr>
            <p:cNvPr id="5" name="Rettangolo 4"/>
            <p:cNvSpPr>
              <a:spLocks noChangeArrowheads="1"/>
            </p:cNvSpPr>
            <p:nvPr/>
          </p:nvSpPr>
          <p:spPr bwMode="auto">
            <a:xfrm>
              <a:off x="251141" y="1628669"/>
              <a:ext cx="8568891" cy="333383"/>
            </a:xfrm>
            <a:prstGeom prst="rect">
              <a:avLst/>
            </a:prstGeom>
            <a:solidFill>
              <a:srgbClr val="FF6600">
                <a:alpha val="34117"/>
              </a:srgbClr>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eaLnBrk="1" hangingPunct="1">
                <a:spcBef>
                  <a:spcPct val="50000"/>
                </a:spcBef>
                <a:defRPr/>
              </a:pPr>
              <a:endParaRPr lang="it-IT" sz="3300">
                <a:solidFill>
                  <a:srgbClr val="FF6600"/>
                </a:solidFill>
                <a:latin typeface="+mn-lt"/>
                <a:ea typeface="+mn-ea"/>
              </a:endParaRPr>
            </a:p>
          </p:txBody>
        </p:sp>
        <p:sp>
          <p:nvSpPr>
            <p:cNvPr id="8" name="Rettangolo 7"/>
            <p:cNvSpPr>
              <a:spLocks noChangeArrowheads="1"/>
            </p:cNvSpPr>
            <p:nvPr/>
          </p:nvSpPr>
          <p:spPr bwMode="auto">
            <a:xfrm>
              <a:off x="251141" y="2016727"/>
              <a:ext cx="8568891" cy="1354869"/>
            </a:xfrm>
            <a:prstGeom prst="rect">
              <a:avLst/>
            </a:prstGeom>
            <a:solidFill>
              <a:srgbClr val="FFFF00">
                <a:alpha val="20000"/>
              </a:srgbClr>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eaLnBrk="1" hangingPunct="1">
                <a:spcBef>
                  <a:spcPct val="50000"/>
                </a:spcBef>
                <a:defRPr/>
              </a:pPr>
              <a:endParaRPr lang="it-IT" sz="3300">
                <a:solidFill>
                  <a:srgbClr val="FF6600"/>
                </a:solidFill>
                <a:latin typeface="+mn-lt"/>
                <a:ea typeface="+mn-ea"/>
              </a:endParaRPr>
            </a:p>
          </p:txBody>
        </p:sp>
        <p:sp>
          <p:nvSpPr>
            <p:cNvPr id="9" name="Rettangolo 8"/>
            <p:cNvSpPr>
              <a:spLocks noChangeArrowheads="1"/>
            </p:cNvSpPr>
            <p:nvPr/>
          </p:nvSpPr>
          <p:spPr bwMode="auto">
            <a:xfrm>
              <a:off x="251141" y="3356927"/>
              <a:ext cx="8568891" cy="1585571"/>
            </a:xfrm>
            <a:prstGeom prst="rect">
              <a:avLst/>
            </a:prstGeom>
            <a:solidFill>
              <a:srgbClr val="CCFFCC">
                <a:alpha val="20000"/>
              </a:srgbClr>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eaLnBrk="1" hangingPunct="1">
                <a:spcBef>
                  <a:spcPct val="50000"/>
                </a:spcBef>
                <a:defRPr/>
              </a:pPr>
              <a:endParaRPr lang="it-IT" sz="3300">
                <a:solidFill>
                  <a:srgbClr val="FF6600"/>
                </a:solidFill>
                <a:latin typeface="+mn-lt"/>
                <a:ea typeface="+mn-ea"/>
              </a:endParaRPr>
            </a:p>
          </p:txBody>
        </p:sp>
      </p:grpSp>
    </p:spTree>
    <p:extLst>
      <p:ext uri="{BB962C8B-B14F-4D97-AF65-F5344CB8AC3E}">
        <p14:creationId xmlns:p14="http://schemas.microsoft.com/office/powerpoint/2010/main" val="907205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olo 1"/>
          <p:cNvSpPr>
            <a:spLocks noGrp="1"/>
          </p:cNvSpPr>
          <p:nvPr>
            <p:ph type="title"/>
          </p:nvPr>
        </p:nvSpPr>
        <p:spPr>
          <a:xfrm>
            <a:off x="1369219" y="-20241"/>
            <a:ext cx="6388894" cy="857251"/>
          </a:xfrm>
        </p:spPr>
        <p:txBody>
          <a:bodyPr/>
          <a:lstStyle/>
          <a:p>
            <a:r>
              <a:rPr lang="it-IT" altLang="it-IT" sz="2400" b="1" dirty="0">
                <a:solidFill>
                  <a:srgbClr val="C00000"/>
                </a:solidFill>
                <a:latin typeface="Comic Sans MS" charset="0"/>
                <a:ea typeface="MS PGothic" charset="-128"/>
                <a:cs typeface="ＭＳ Ｐゴシック" charset="-128"/>
              </a:rPr>
              <a:t>Considerazioni generali </a:t>
            </a:r>
            <a:r>
              <a:rPr lang="is-IS" altLang="it-IT" sz="2400" b="1" dirty="0">
                <a:solidFill>
                  <a:srgbClr val="C00000"/>
                </a:solidFill>
                <a:latin typeface="Comic Sans MS" charset="0"/>
                <a:ea typeface="MS PGothic" charset="-128"/>
                <a:cs typeface="ＭＳ Ｐゴシック" charset="-128"/>
              </a:rPr>
              <a:t>…</a:t>
            </a:r>
            <a:endParaRPr lang="it-IT" altLang="it-IT" sz="2400" dirty="0">
              <a:solidFill>
                <a:srgbClr val="C00000"/>
              </a:solidFill>
              <a:latin typeface="Comic Sans MS" charset="0"/>
              <a:ea typeface="MS PGothic" charset="-128"/>
              <a:cs typeface="ＭＳ Ｐゴシック" charset="-128"/>
            </a:endParaRPr>
          </a:p>
        </p:txBody>
      </p:sp>
      <p:sp>
        <p:nvSpPr>
          <p:cNvPr id="5" name="Rectangle 2"/>
          <p:cNvSpPr>
            <a:spLocks noChangeArrowheads="1"/>
          </p:cNvSpPr>
          <p:nvPr/>
        </p:nvSpPr>
        <p:spPr bwMode="auto">
          <a:xfrm>
            <a:off x="2736057" y="758385"/>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defRPr/>
            </a:pPr>
            <a:endParaRPr lang="it-IT" sz="3300"/>
          </a:p>
        </p:txBody>
      </p:sp>
      <p:sp>
        <p:nvSpPr>
          <p:cNvPr id="63491" name="Segnaposto contenuto 2"/>
          <p:cNvSpPr>
            <a:spLocks noGrp="1"/>
          </p:cNvSpPr>
          <p:nvPr>
            <p:ph idx="1"/>
          </p:nvPr>
        </p:nvSpPr>
        <p:spPr>
          <a:xfrm>
            <a:off x="1187624" y="1139999"/>
            <a:ext cx="6912768" cy="5464199"/>
          </a:xfrm>
        </p:spPr>
        <p:txBody>
          <a:bodyPr>
            <a:normAutofit/>
          </a:bodyPr>
          <a:lstStyle/>
          <a:p>
            <a:pPr marL="0" indent="0">
              <a:spcBef>
                <a:spcPct val="0"/>
              </a:spcBef>
              <a:buNone/>
            </a:pPr>
            <a:r>
              <a:rPr lang="it-IT" altLang="it-IT" sz="1500" dirty="0" smtClean="0">
                <a:latin typeface="Comic Sans MS" charset="0"/>
                <a:ea typeface="MS PGothic" charset="-128"/>
                <a:cs typeface="ＭＳ Ｐゴシック" charset="-128"/>
              </a:rPr>
              <a:t>Il rischio di eventi CV </a:t>
            </a:r>
            <a:r>
              <a:rPr lang="it-IT" altLang="it-IT" sz="1500" dirty="0">
                <a:latin typeface="Comic Sans MS" charset="0"/>
                <a:ea typeface="MS PGothic" charset="-128"/>
                <a:cs typeface="ＭＳ Ｐゴシック" charset="-128"/>
              </a:rPr>
              <a:t>non deve scoraggiare </a:t>
            </a:r>
            <a:r>
              <a:rPr lang="it-IT" altLang="it-IT" sz="1500" dirty="0" smtClean="0">
                <a:latin typeface="Comic Sans MS" charset="0"/>
                <a:ea typeface="MS PGothic" charset="-128"/>
                <a:cs typeface="ＭＳ Ｐゴシック" charset="-128"/>
              </a:rPr>
              <a:t>la terapia </a:t>
            </a:r>
            <a:r>
              <a:rPr lang="it-IT" altLang="it-IT" sz="1500" dirty="0">
                <a:latin typeface="Comic Sans MS" charset="0"/>
                <a:ea typeface="MS PGothic" charset="-128"/>
                <a:cs typeface="ＭＳ Ｐゴシック" charset="-128"/>
              </a:rPr>
              <a:t>anticancro, che sovente </a:t>
            </a:r>
            <a:r>
              <a:rPr lang="it-IT" altLang="it-IT" sz="1500" dirty="0" smtClean="0">
                <a:latin typeface="Comic Sans MS" charset="0"/>
                <a:ea typeface="MS PGothic" charset="-128"/>
                <a:cs typeface="ＭＳ Ｐゴシック" charset="-128"/>
              </a:rPr>
              <a:t>guarisce pazienti </a:t>
            </a:r>
            <a:r>
              <a:rPr lang="it-IT" altLang="it-IT" sz="1500" dirty="0">
                <a:latin typeface="Comic Sans MS" charset="0"/>
                <a:ea typeface="MS PGothic" charset="-128"/>
                <a:cs typeface="ＭＳ Ｐゴシック" charset="-128"/>
              </a:rPr>
              <a:t>ad alto rischio di </a:t>
            </a:r>
            <a:r>
              <a:rPr lang="it-IT" altLang="it-IT" sz="1500" dirty="0" smtClean="0">
                <a:latin typeface="Comic Sans MS" charset="0"/>
                <a:ea typeface="MS PGothic" charset="-128"/>
                <a:cs typeface="ＭＳ Ｐゴシック" charset="-128"/>
              </a:rPr>
              <a:t>mortalità</a:t>
            </a:r>
          </a:p>
          <a:p>
            <a:pPr marL="0" indent="0">
              <a:spcBef>
                <a:spcPct val="0"/>
              </a:spcBef>
              <a:buNone/>
            </a:pPr>
            <a:endParaRPr lang="it-IT" altLang="it-IT" sz="1500" dirty="0">
              <a:latin typeface="Comic Sans MS" charset="0"/>
              <a:ea typeface="MS PGothic" charset="-128"/>
              <a:cs typeface="ＭＳ Ｐゴシック" charset="-128"/>
            </a:endParaRPr>
          </a:p>
          <a:p>
            <a:pPr marL="0" indent="0">
              <a:spcBef>
                <a:spcPct val="0"/>
              </a:spcBef>
              <a:buNone/>
            </a:pPr>
            <a:r>
              <a:rPr lang="it-IT" altLang="it-IT" sz="1500" dirty="0">
                <a:latin typeface="Comic Sans MS" charset="0"/>
                <a:ea typeface="MS PGothic" charset="-128"/>
                <a:cs typeface="ＭＳ Ｐゴシック" charset="-128"/>
              </a:rPr>
              <a:t>La valutazione e </a:t>
            </a:r>
            <a:r>
              <a:rPr lang="it-IT" altLang="it-IT" sz="1500" dirty="0" smtClean="0">
                <a:latin typeface="Comic Sans MS" charset="0"/>
                <a:ea typeface="MS PGothic" charset="-128"/>
                <a:cs typeface="ＭＳ Ｐゴシック" charset="-128"/>
              </a:rPr>
              <a:t>la gestione </a:t>
            </a:r>
            <a:r>
              <a:rPr lang="it-IT" altLang="it-IT" sz="1500" dirty="0">
                <a:latin typeface="Comic Sans MS" charset="0"/>
                <a:ea typeface="MS PGothic" charset="-128"/>
                <a:cs typeface="ＭＳ Ｐゴシック" charset="-128"/>
              </a:rPr>
              <a:t>del rischio CV nel paziente oncologico </a:t>
            </a:r>
            <a:r>
              <a:rPr lang="it-IT" altLang="it-IT" sz="1500" dirty="0" smtClean="0">
                <a:latin typeface="Comic Sans MS" charset="0"/>
                <a:ea typeface="MS PGothic" charset="-128"/>
                <a:cs typeface="ＭＳ Ｐゴシック" charset="-128"/>
              </a:rPr>
              <a:t>sono </a:t>
            </a:r>
            <a:r>
              <a:rPr lang="it-IT" altLang="it-IT" sz="1500" b="1" dirty="0" smtClean="0">
                <a:solidFill>
                  <a:srgbClr val="C00000"/>
                </a:solidFill>
                <a:latin typeface="Comic Sans MS" charset="0"/>
                <a:ea typeface="MS PGothic" charset="-128"/>
                <a:cs typeface="ＭＳ Ｐゴシック" charset="-128"/>
              </a:rPr>
              <a:t>molto simili </a:t>
            </a:r>
            <a:r>
              <a:rPr lang="it-IT" altLang="it-IT" sz="1500" b="1" dirty="0">
                <a:solidFill>
                  <a:srgbClr val="C00000"/>
                </a:solidFill>
                <a:latin typeface="Comic Sans MS" charset="0"/>
                <a:ea typeface="MS PGothic" charset="-128"/>
                <a:cs typeface="ＭＳ Ｐゴシック" charset="-128"/>
              </a:rPr>
              <a:t>a quanto </a:t>
            </a:r>
            <a:r>
              <a:rPr lang="it-IT" altLang="it-IT" sz="1500" b="1" dirty="0" smtClean="0">
                <a:solidFill>
                  <a:srgbClr val="C00000"/>
                </a:solidFill>
                <a:latin typeface="Comic Sans MS" charset="0"/>
                <a:ea typeface="MS PGothic" charset="-128"/>
                <a:cs typeface="ＭＳ Ｐゴシック" charset="-128"/>
              </a:rPr>
              <a:t>il cardiologo </a:t>
            </a:r>
            <a:r>
              <a:rPr lang="it-IT" altLang="it-IT" sz="1500" b="1" dirty="0">
                <a:solidFill>
                  <a:srgbClr val="C00000"/>
                </a:solidFill>
                <a:latin typeface="Comic Sans MS" charset="0"/>
                <a:ea typeface="MS PGothic" charset="-128"/>
                <a:cs typeface="ＭＳ Ｐゴシック" charset="-128"/>
              </a:rPr>
              <a:t>fa per </a:t>
            </a:r>
            <a:r>
              <a:rPr lang="it-IT" altLang="it-IT" sz="1500" b="1" dirty="0" smtClean="0">
                <a:solidFill>
                  <a:srgbClr val="C00000"/>
                </a:solidFill>
                <a:latin typeface="Comic Sans MS" charset="0"/>
                <a:ea typeface="MS PGothic" charset="-128"/>
                <a:cs typeface="ＭＳ Ｐゴシック" charset="-128"/>
              </a:rPr>
              <a:t>il paziente senza cancro</a:t>
            </a:r>
          </a:p>
          <a:p>
            <a:pPr marL="0" indent="0">
              <a:spcBef>
                <a:spcPct val="0"/>
              </a:spcBef>
              <a:buNone/>
            </a:pPr>
            <a:endParaRPr lang="it-IT" altLang="it-IT" sz="1500" dirty="0" smtClean="0">
              <a:latin typeface="Comic Sans MS" charset="0"/>
              <a:ea typeface="MS PGothic" charset="-128"/>
              <a:cs typeface="ＭＳ Ｐゴシック" charset="-128"/>
            </a:endParaRPr>
          </a:p>
          <a:p>
            <a:pPr marL="0" indent="0">
              <a:spcBef>
                <a:spcPct val="0"/>
              </a:spcBef>
              <a:buNone/>
            </a:pPr>
            <a:r>
              <a:rPr lang="it-IT" altLang="it-IT" sz="1500" dirty="0" smtClean="0">
                <a:latin typeface="Comic Sans MS" charset="0"/>
                <a:ea typeface="MS PGothic" charset="-128"/>
                <a:cs typeface="ＭＳ Ｐゴシック" charset="-128"/>
              </a:rPr>
              <a:t>L’</a:t>
            </a:r>
            <a:r>
              <a:rPr lang="it-IT" altLang="it-IT" sz="1500" b="1" dirty="0" smtClean="0">
                <a:solidFill>
                  <a:srgbClr val="C00000"/>
                </a:solidFill>
                <a:latin typeface="Comic Sans MS" charset="0"/>
                <a:ea typeface="MS PGothic" charset="-128"/>
                <a:cs typeface="ＭＳ Ｐゴシック" charset="-128"/>
              </a:rPr>
              <a:t>ecocardiografia</a:t>
            </a:r>
            <a:r>
              <a:rPr lang="it-IT" altLang="it-IT" sz="1500" dirty="0" smtClean="0">
                <a:latin typeface="Comic Sans MS" charset="0"/>
                <a:ea typeface="MS PGothic" charset="-128"/>
                <a:cs typeface="ＭＳ Ｐゴシック" charset="-128"/>
              </a:rPr>
              <a:t> </a:t>
            </a:r>
            <a:r>
              <a:rPr lang="it-IT" altLang="it-IT" sz="1500" dirty="0">
                <a:latin typeface="Comic Sans MS" charset="0"/>
                <a:ea typeface="MS PGothic" charset="-128"/>
                <a:cs typeface="ＭＳ Ｐゴシック" charset="-128"/>
              </a:rPr>
              <a:t>e la metodica più </a:t>
            </a:r>
            <a:r>
              <a:rPr lang="it-IT" altLang="it-IT" sz="1500" dirty="0" smtClean="0">
                <a:latin typeface="Comic Sans MS" charset="0"/>
                <a:ea typeface="MS PGothic" charset="-128"/>
                <a:cs typeface="ＭＳ Ｐゴシック" charset="-128"/>
              </a:rPr>
              <a:t>utilizzabile e più promettente</a:t>
            </a:r>
          </a:p>
          <a:p>
            <a:pPr marL="0" indent="0">
              <a:spcBef>
                <a:spcPct val="0"/>
              </a:spcBef>
              <a:buNone/>
            </a:pPr>
            <a:endParaRPr lang="it-IT" altLang="it-IT" sz="1500" dirty="0">
              <a:latin typeface="Comic Sans MS" charset="0"/>
              <a:ea typeface="MS PGothic" charset="-128"/>
              <a:cs typeface="ＭＳ Ｐゴシック" charset="-128"/>
            </a:endParaRPr>
          </a:p>
          <a:p>
            <a:pPr marL="0" indent="0">
              <a:spcBef>
                <a:spcPct val="0"/>
              </a:spcBef>
              <a:buNone/>
            </a:pPr>
            <a:r>
              <a:rPr lang="it-IT" altLang="it-IT" sz="1500" dirty="0">
                <a:latin typeface="Comic Sans MS" charset="0"/>
                <a:ea typeface="MS PGothic" charset="-128"/>
                <a:cs typeface="ＭＳ Ｐゴシック" charset="-128"/>
              </a:rPr>
              <a:t>La </a:t>
            </a:r>
            <a:r>
              <a:rPr lang="it-IT" altLang="it-IT" sz="1500" b="1" dirty="0">
                <a:solidFill>
                  <a:srgbClr val="C00000"/>
                </a:solidFill>
                <a:latin typeface="Comic Sans MS" charset="0"/>
                <a:ea typeface="MS PGothic" charset="-128"/>
                <a:cs typeface="ＭＳ Ｐゴシック" charset="-128"/>
              </a:rPr>
              <a:t>terapia per l’HF </a:t>
            </a:r>
            <a:r>
              <a:rPr lang="it-IT" altLang="it-IT" sz="1500" dirty="0" smtClean="0">
                <a:latin typeface="Comic Sans MS" charset="0"/>
                <a:ea typeface="MS PGothic" charset="-128"/>
                <a:cs typeface="ＭＳ Ｐゴシック" charset="-128"/>
              </a:rPr>
              <a:t>rimane </a:t>
            </a:r>
            <a:r>
              <a:rPr lang="it-IT" altLang="it-IT" sz="1500" dirty="0">
                <a:latin typeface="Comic Sans MS" charset="0"/>
                <a:ea typeface="MS PGothic" charset="-128"/>
                <a:cs typeface="ＭＳ Ｐゴシック" charset="-128"/>
              </a:rPr>
              <a:t>ancora la prima scelta da intraprendere ai primi segni di disfunzione VS </a:t>
            </a:r>
            <a:r>
              <a:rPr lang="it-IT" altLang="it-IT" sz="1500" i="1" dirty="0" smtClean="0">
                <a:latin typeface="Comic Sans MS" charset="0"/>
                <a:ea typeface="MS PGothic" charset="-128"/>
                <a:cs typeface="ＭＳ Ｐゴシック" charset="-128"/>
              </a:rPr>
              <a:t>(e </a:t>
            </a:r>
            <a:r>
              <a:rPr lang="it-IT" altLang="it-IT" sz="1500" i="1" dirty="0">
                <a:latin typeface="Comic Sans MS" charset="0"/>
                <a:ea typeface="MS PGothic" charset="-128"/>
                <a:cs typeface="ＭＳ Ｐゴシック" charset="-128"/>
              </a:rPr>
              <a:t>in prevenzione nel </a:t>
            </a:r>
            <a:r>
              <a:rPr lang="it-IT" altLang="it-IT" sz="1500" i="1" dirty="0" smtClean="0">
                <a:latin typeface="Comic Sans MS" charset="0"/>
                <a:ea typeface="MS PGothic" charset="-128"/>
                <a:cs typeface="ＭＳ Ｐゴシック" charset="-128"/>
              </a:rPr>
              <a:t>pz alto rischio)</a:t>
            </a:r>
            <a:endParaRPr lang="it-IT" altLang="it-IT" sz="1500" i="1" dirty="0">
              <a:latin typeface="Comic Sans MS" charset="0"/>
              <a:ea typeface="MS PGothic" charset="-128"/>
              <a:cs typeface="ＭＳ Ｐゴシック" charset="-128"/>
            </a:endParaRPr>
          </a:p>
          <a:p>
            <a:pPr marL="0" indent="0">
              <a:spcBef>
                <a:spcPct val="0"/>
              </a:spcBef>
              <a:buNone/>
            </a:pPr>
            <a:endParaRPr lang="it-IT" altLang="it-IT" sz="1500" dirty="0">
              <a:latin typeface="Comic Sans MS" charset="0"/>
              <a:ea typeface="MS PGothic" charset="-128"/>
              <a:cs typeface="ＭＳ Ｐゴシック" charset="-128"/>
            </a:endParaRPr>
          </a:p>
          <a:p>
            <a:pPr marL="0" indent="0">
              <a:spcBef>
                <a:spcPct val="0"/>
              </a:spcBef>
              <a:buNone/>
            </a:pPr>
            <a:r>
              <a:rPr lang="it-IT" altLang="it-IT" sz="1500" dirty="0">
                <a:latin typeface="Comic Sans MS" charset="0"/>
                <a:ea typeface="MS PGothic" charset="-128"/>
                <a:cs typeface="ＭＳ Ｐゴシック" charset="-128"/>
              </a:rPr>
              <a:t>L</a:t>
            </a:r>
            <a:r>
              <a:rPr lang="it-IT" altLang="it-IT" sz="1500" dirty="0" smtClean="0">
                <a:latin typeface="Comic Sans MS" charset="0"/>
                <a:ea typeface="MS PGothic" charset="-128"/>
                <a:cs typeface="ＭＳ Ｐゴシック" charset="-128"/>
              </a:rPr>
              <a:t>a </a:t>
            </a:r>
            <a:r>
              <a:rPr lang="it-IT" altLang="it-IT" sz="1500" dirty="0">
                <a:latin typeface="Comic Sans MS" charset="0"/>
                <a:ea typeface="MS PGothic" charset="-128"/>
                <a:cs typeface="ＭＳ Ｐゴシック" charset="-128"/>
              </a:rPr>
              <a:t>collaborazione tra Cardiologo e Oncologo </a:t>
            </a:r>
            <a:r>
              <a:rPr lang="it-IT" altLang="it-IT" sz="1500" dirty="0" smtClean="0">
                <a:latin typeface="Comic Sans MS" charset="0"/>
                <a:ea typeface="MS PGothic" charset="-128"/>
                <a:cs typeface="ＭＳ Ｐゴシック" charset="-128"/>
              </a:rPr>
              <a:t>è volta a </a:t>
            </a:r>
            <a:r>
              <a:rPr lang="it-IT" altLang="it-IT" sz="1500" b="1" i="1" dirty="0" smtClean="0">
                <a:solidFill>
                  <a:srgbClr val="C00000"/>
                </a:solidFill>
                <a:latin typeface="Comic Sans MS" charset="0"/>
                <a:ea typeface="MS PGothic" charset="-128"/>
                <a:cs typeface="ＭＳ Ｐゴシック" charset="-128"/>
              </a:rPr>
              <a:t>garantire </a:t>
            </a:r>
            <a:r>
              <a:rPr lang="it-IT" altLang="it-IT" sz="1500" b="1" i="1" dirty="0">
                <a:solidFill>
                  <a:srgbClr val="C00000"/>
                </a:solidFill>
                <a:latin typeface="Comic Sans MS" charset="0"/>
                <a:ea typeface="MS PGothic" charset="-128"/>
                <a:cs typeface="ＭＳ Ｐゴシック" charset="-128"/>
              </a:rPr>
              <a:t>un trattamento ottimale, ma anche il minimo rischio di eventi avversi </a:t>
            </a:r>
            <a:endParaRPr lang="it-IT" altLang="it-IT" sz="1500" dirty="0">
              <a:solidFill>
                <a:srgbClr val="C00000"/>
              </a:solidFill>
              <a:latin typeface="Comic Sans MS" charset="0"/>
              <a:ea typeface="MS PGothic" charset="-128"/>
              <a:cs typeface="ＭＳ Ｐゴシック" charset="-128"/>
            </a:endParaRPr>
          </a:p>
          <a:p>
            <a:pPr marL="0" indent="0">
              <a:spcBef>
                <a:spcPct val="0"/>
              </a:spcBef>
              <a:buNone/>
            </a:pPr>
            <a:endParaRPr lang="it-IT" altLang="it-IT" sz="1500" dirty="0">
              <a:latin typeface="Comic Sans MS" charset="0"/>
              <a:ea typeface="MS PGothic" charset="-128"/>
              <a:cs typeface="ＭＳ Ｐゴシック" charset="-128"/>
            </a:endParaRPr>
          </a:p>
          <a:p>
            <a:pPr marL="0" indent="0">
              <a:spcBef>
                <a:spcPct val="0"/>
              </a:spcBef>
              <a:buNone/>
            </a:pPr>
            <a:endParaRPr lang="it-IT" altLang="it-IT" sz="1500" dirty="0">
              <a:latin typeface="Comic Sans MS" charset="0"/>
              <a:ea typeface="MS PGothic" charset="-128"/>
              <a:cs typeface="ＭＳ Ｐゴシック" charset="-128"/>
            </a:endParaRPr>
          </a:p>
        </p:txBody>
      </p:sp>
    </p:spTree>
    <p:extLst>
      <p:ext uri="{BB962C8B-B14F-4D97-AF65-F5344CB8AC3E}">
        <p14:creationId xmlns:p14="http://schemas.microsoft.com/office/powerpoint/2010/main" val="124448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animEffect transition="in" filter="fade">
                                      <p:cBhvr>
                                        <p:cTn id="7" dur="500"/>
                                        <p:tgtEl>
                                          <p:spTgt spid="634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91">
                                            <p:txEl>
                                              <p:pRg st="4" end="4"/>
                                            </p:txEl>
                                          </p:spTgt>
                                        </p:tgtEl>
                                        <p:attrNameLst>
                                          <p:attrName>style.visibility</p:attrName>
                                        </p:attrNameLst>
                                      </p:cBhvr>
                                      <p:to>
                                        <p:strVal val="visible"/>
                                      </p:to>
                                    </p:set>
                                    <p:animEffect transition="in" filter="fade">
                                      <p:cBhvr>
                                        <p:cTn id="12" dur="500"/>
                                        <p:tgtEl>
                                          <p:spTgt spid="634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491">
                                            <p:txEl>
                                              <p:pRg st="6" end="6"/>
                                            </p:txEl>
                                          </p:spTgt>
                                        </p:tgtEl>
                                        <p:attrNameLst>
                                          <p:attrName>style.visibility</p:attrName>
                                        </p:attrNameLst>
                                      </p:cBhvr>
                                      <p:to>
                                        <p:strVal val="visible"/>
                                      </p:to>
                                    </p:set>
                                    <p:animEffect transition="in" filter="fade">
                                      <p:cBhvr>
                                        <p:cTn id="17" dur="500"/>
                                        <p:tgtEl>
                                          <p:spTgt spid="6349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491">
                                            <p:txEl>
                                              <p:pRg st="8" end="8"/>
                                            </p:txEl>
                                          </p:spTgt>
                                        </p:tgtEl>
                                        <p:attrNameLst>
                                          <p:attrName>style.visibility</p:attrName>
                                        </p:attrNameLst>
                                      </p:cBhvr>
                                      <p:to>
                                        <p:strVal val="visible"/>
                                      </p:to>
                                    </p:set>
                                    <p:animEffect transition="in" filter="fade">
                                      <p:cBhvr>
                                        <p:cTn id="22" dur="500"/>
                                        <p:tgtEl>
                                          <p:spTgt spid="634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a:xfrm>
            <a:off x="1331640" y="1059582"/>
            <a:ext cx="6552727" cy="3394472"/>
          </a:xfrm>
        </p:spPr>
        <p:txBody>
          <a:bodyPr/>
          <a:lstStyle/>
          <a:p>
            <a:pPr marL="4763" indent="16669" algn="ctr">
              <a:lnSpc>
                <a:spcPct val="90000"/>
              </a:lnSpc>
              <a:buNone/>
              <a:defRPr/>
            </a:pPr>
            <a:r>
              <a:rPr lang="en-US" altLang="it-IT" sz="1650" dirty="0">
                <a:latin typeface="Comic Sans MS" charset="0"/>
                <a:ea typeface="MS PGothic" charset="-128"/>
                <a:cs typeface="ＭＳ Ｐゴシック" charset="-128"/>
              </a:rPr>
              <a:t>Una </a:t>
            </a:r>
            <a:r>
              <a:rPr lang="en-US" altLang="it-IT" sz="1650" dirty="0" err="1">
                <a:latin typeface="Comic Sans MS" charset="0"/>
                <a:ea typeface="MS PGothic" charset="-128"/>
                <a:cs typeface="ＭＳ Ｐゴシック" charset="-128"/>
              </a:rPr>
              <a:t>nuova</a:t>
            </a:r>
            <a:r>
              <a:rPr lang="en-US" altLang="it-IT" sz="1650" dirty="0">
                <a:latin typeface="Comic Sans MS" charset="0"/>
                <a:ea typeface="MS PGothic" charset="-128"/>
                <a:cs typeface="ＭＳ Ｐゴシック" charset="-128"/>
              </a:rPr>
              <a:t> </a:t>
            </a:r>
            <a:r>
              <a:rPr lang="en-US" altLang="it-IT" sz="1650" dirty="0" err="1">
                <a:latin typeface="Comic Sans MS" charset="0"/>
                <a:ea typeface="MS PGothic" charset="-128"/>
                <a:cs typeface="ＭＳ Ｐゴシック" charset="-128"/>
              </a:rPr>
              <a:t>disciplina</a:t>
            </a:r>
            <a:r>
              <a:rPr lang="en-US" altLang="it-IT" sz="1650" dirty="0">
                <a:latin typeface="Comic Sans MS" charset="0"/>
                <a:ea typeface="MS PGothic" charset="-128"/>
                <a:cs typeface="ＭＳ Ｐゴシック" charset="-128"/>
              </a:rPr>
              <a:t> </a:t>
            </a:r>
            <a:r>
              <a:rPr lang="en-US" altLang="it-IT" sz="1650" dirty="0" err="1">
                <a:latin typeface="Comic Sans MS" charset="0"/>
                <a:ea typeface="MS PGothic" charset="-128"/>
                <a:cs typeface="ＭＳ Ｐゴシック" charset="-128"/>
              </a:rPr>
              <a:t>viene</a:t>
            </a:r>
            <a:r>
              <a:rPr lang="en-US" altLang="it-IT" sz="1650" dirty="0">
                <a:latin typeface="Comic Sans MS" charset="0"/>
                <a:ea typeface="MS PGothic" charset="-128"/>
                <a:cs typeface="ＭＳ Ｐゴシック" charset="-128"/>
              </a:rPr>
              <a:t> </a:t>
            </a:r>
            <a:r>
              <a:rPr lang="en-US" altLang="it-IT" sz="1650" dirty="0" err="1" smtClean="0">
                <a:latin typeface="Comic Sans MS" charset="0"/>
                <a:ea typeface="MS PGothic" charset="-128"/>
                <a:cs typeface="ＭＳ Ｐゴシック" charset="-128"/>
              </a:rPr>
              <a:t>proposta</a:t>
            </a:r>
            <a:endParaRPr lang="en-US" altLang="it-IT" sz="1650" dirty="0" smtClean="0">
              <a:latin typeface="Comic Sans MS" charset="0"/>
              <a:ea typeface="MS PGothic" charset="-128"/>
              <a:cs typeface="ＭＳ Ｐゴシック" charset="-128"/>
            </a:endParaRPr>
          </a:p>
          <a:p>
            <a:pPr marL="4763" indent="16669" algn="ctr">
              <a:lnSpc>
                <a:spcPct val="90000"/>
              </a:lnSpc>
              <a:buNone/>
              <a:defRPr/>
            </a:pPr>
            <a:r>
              <a:rPr lang="en-US" altLang="it-IT" sz="1650" dirty="0" smtClean="0">
                <a:latin typeface="Comic Sans MS" charset="0"/>
                <a:ea typeface="MS PGothic" charset="-128"/>
                <a:cs typeface="ＭＳ Ｐゴシック" charset="-128"/>
              </a:rPr>
              <a:t>la </a:t>
            </a:r>
            <a:r>
              <a:rPr lang="en-US" altLang="it-IT" sz="1650" b="1" dirty="0" err="1">
                <a:solidFill>
                  <a:srgbClr val="C00000"/>
                </a:solidFill>
                <a:latin typeface="Comic Sans MS" charset="0"/>
                <a:ea typeface="MS PGothic" charset="-128"/>
                <a:cs typeface="ＭＳ Ｐゴシック" charset="-128"/>
              </a:rPr>
              <a:t>Cardioncologia</a:t>
            </a:r>
            <a:r>
              <a:rPr lang="en-US" altLang="it-IT" sz="1650" b="1" dirty="0">
                <a:solidFill>
                  <a:srgbClr val="C00000"/>
                </a:solidFill>
                <a:latin typeface="Comic Sans MS" charset="0"/>
                <a:ea typeface="MS PGothic" charset="-128"/>
                <a:cs typeface="ＭＳ Ｐゴシック" charset="-128"/>
              </a:rPr>
              <a:t> </a:t>
            </a:r>
          </a:p>
          <a:p>
            <a:pPr marL="4763" indent="16669" algn="just">
              <a:lnSpc>
                <a:spcPct val="90000"/>
              </a:lnSpc>
              <a:buNone/>
              <a:defRPr/>
            </a:pPr>
            <a:endParaRPr lang="en-US" altLang="it-IT" sz="1650" dirty="0">
              <a:latin typeface="Comic Sans MS" charset="0"/>
              <a:ea typeface="MS PGothic" charset="-128"/>
              <a:cs typeface="ＭＳ Ｐゴシック" charset="-128"/>
            </a:endParaRPr>
          </a:p>
          <a:p>
            <a:pPr marL="4763" indent="16669" algn="just">
              <a:lnSpc>
                <a:spcPct val="90000"/>
              </a:lnSpc>
              <a:buNone/>
              <a:defRPr/>
            </a:pPr>
            <a:r>
              <a:rPr lang="en-US" altLang="it-IT" sz="1650" dirty="0">
                <a:latin typeface="Comic Sans MS" charset="0"/>
                <a:ea typeface="MS PGothic" charset="-128"/>
                <a:cs typeface="ＭＳ Ｐゴシック" charset="-128"/>
              </a:rPr>
              <a:t>Ha lo </a:t>
            </a:r>
            <a:r>
              <a:rPr lang="en-US" altLang="it-IT" sz="1650" dirty="0" err="1">
                <a:latin typeface="Comic Sans MS" charset="0"/>
                <a:ea typeface="MS PGothic" charset="-128"/>
                <a:cs typeface="ＭＳ Ｐゴシック" charset="-128"/>
              </a:rPr>
              <a:t>scopo</a:t>
            </a:r>
            <a:r>
              <a:rPr lang="en-US" altLang="it-IT" sz="1650" dirty="0">
                <a:latin typeface="Comic Sans MS" charset="0"/>
                <a:ea typeface="MS PGothic" charset="-128"/>
                <a:cs typeface="ＭＳ Ｐゴシック" charset="-128"/>
              </a:rPr>
              <a:t> di </a:t>
            </a:r>
          </a:p>
          <a:p>
            <a:pPr marL="271463" indent="-198835" algn="just">
              <a:lnSpc>
                <a:spcPct val="90000"/>
              </a:lnSpc>
              <a:buFontTx/>
              <a:buChar char="-"/>
              <a:defRPr/>
            </a:pPr>
            <a:r>
              <a:rPr lang="en-US" altLang="it-IT" sz="1650" dirty="0" err="1">
                <a:latin typeface="Comic Sans MS" charset="0"/>
                <a:ea typeface="MS PGothic" charset="-128"/>
                <a:cs typeface="ＭＳ Ｐゴシック" charset="-128"/>
              </a:rPr>
              <a:t>studiare</a:t>
            </a:r>
            <a:r>
              <a:rPr lang="en-US" altLang="it-IT" sz="1650" dirty="0">
                <a:latin typeface="Comic Sans MS" charset="0"/>
                <a:ea typeface="MS PGothic" charset="-128"/>
                <a:cs typeface="ＭＳ Ｐゴシック" charset="-128"/>
              </a:rPr>
              <a:t>, </a:t>
            </a:r>
            <a:r>
              <a:rPr lang="en-US" altLang="it-IT" sz="1650" dirty="0" err="1">
                <a:latin typeface="Comic Sans MS" charset="0"/>
                <a:ea typeface="MS PGothic" charset="-128"/>
                <a:cs typeface="ＭＳ Ｐゴシック" charset="-128"/>
              </a:rPr>
              <a:t>riconoscere</a:t>
            </a:r>
            <a:r>
              <a:rPr lang="en-US" altLang="it-IT" sz="1650" dirty="0">
                <a:latin typeface="Comic Sans MS" charset="0"/>
                <a:ea typeface="MS PGothic" charset="-128"/>
                <a:cs typeface="ＭＳ Ｐゴシック" charset="-128"/>
              </a:rPr>
              <a:t> e </a:t>
            </a:r>
            <a:r>
              <a:rPr lang="en-US" altLang="it-IT" sz="1650" dirty="0" err="1">
                <a:latin typeface="Comic Sans MS" charset="0"/>
                <a:ea typeface="MS PGothic" charset="-128"/>
                <a:cs typeface="ＭＳ Ｐゴシック" charset="-128"/>
              </a:rPr>
              <a:t>trattare</a:t>
            </a:r>
            <a:r>
              <a:rPr lang="en-US" altLang="it-IT" sz="1650" dirty="0">
                <a:latin typeface="Comic Sans MS" charset="0"/>
                <a:ea typeface="MS PGothic" charset="-128"/>
                <a:cs typeface="ＭＳ Ｐゴシック" charset="-128"/>
              </a:rPr>
              <a:t> la CTX e le sue </a:t>
            </a:r>
            <a:r>
              <a:rPr lang="en-US" altLang="it-IT" sz="1650" dirty="0" err="1">
                <a:latin typeface="Comic Sans MS" charset="0"/>
                <a:ea typeface="MS PGothic" charset="-128"/>
                <a:cs typeface="ＭＳ Ｐゴシック" charset="-128"/>
              </a:rPr>
              <a:t>sequele</a:t>
            </a:r>
            <a:endParaRPr lang="en-US" altLang="it-IT" sz="1650" dirty="0">
              <a:latin typeface="Comic Sans MS" charset="0"/>
              <a:ea typeface="MS PGothic" charset="-128"/>
              <a:cs typeface="ＭＳ Ｐゴシック" charset="-128"/>
            </a:endParaRPr>
          </a:p>
          <a:p>
            <a:pPr marL="271463" indent="-198835" algn="just">
              <a:lnSpc>
                <a:spcPct val="90000"/>
              </a:lnSpc>
              <a:buFontTx/>
              <a:buChar char="-"/>
              <a:defRPr/>
            </a:pPr>
            <a:endParaRPr lang="en-US" altLang="it-IT" sz="1650" dirty="0">
              <a:latin typeface="Comic Sans MS" charset="0"/>
              <a:ea typeface="MS PGothic" charset="-128"/>
              <a:cs typeface="ＭＳ Ｐゴシック" charset="-128"/>
            </a:endParaRPr>
          </a:p>
          <a:p>
            <a:pPr marL="271463" indent="-198835" algn="just">
              <a:lnSpc>
                <a:spcPct val="90000"/>
              </a:lnSpc>
              <a:buFontTx/>
              <a:buChar char="-"/>
              <a:defRPr/>
            </a:pPr>
            <a:r>
              <a:rPr lang="en-US" altLang="it-IT" sz="1650" dirty="0" err="1">
                <a:latin typeface="Comic Sans MS" charset="0"/>
                <a:ea typeface="MS PGothic" charset="-128"/>
                <a:cs typeface="ＭＳ Ｐゴシック" charset="-128"/>
              </a:rPr>
              <a:t>Promuovere</a:t>
            </a:r>
            <a:r>
              <a:rPr lang="en-US" altLang="it-IT" sz="1650" dirty="0">
                <a:latin typeface="Comic Sans MS" charset="0"/>
                <a:ea typeface="MS PGothic" charset="-128"/>
                <a:cs typeface="ＭＳ Ｐゴシック" charset="-128"/>
              </a:rPr>
              <a:t> un </a:t>
            </a:r>
            <a:r>
              <a:rPr lang="en-US" altLang="it-IT" sz="1650" dirty="0" err="1">
                <a:latin typeface="Comic Sans MS" charset="0"/>
                <a:ea typeface="MS PGothic" charset="-128"/>
                <a:cs typeface="ＭＳ Ｐゴシック" charset="-128"/>
              </a:rPr>
              <a:t>accettabile</a:t>
            </a:r>
            <a:r>
              <a:rPr lang="en-US" altLang="it-IT" sz="1650" dirty="0">
                <a:latin typeface="Comic Sans MS" charset="0"/>
                <a:ea typeface="MS PGothic" charset="-128"/>
                <a:cs typeface="ＭＳ Ｐゴシック" charset="-128"/>
              </a:rPr>
              <a:t> </a:t>
            </a:r>
            <a:r>
              <a:rPr lang="en-US" altLang="it-IT" sz="1650" dirty="0" err="1">
                <a:latin typeface="Comic Sans MS" charset="0"/>
                <a:ea typeface="MS PGothic" charset="-128"/>
                <a:cs typeface="ＭＳ Ｐゴシック" charset="-128"/>
              </a:rPr>
              <a:t>equilibrio</a:t>
            </a:r>
            <a:r>
              <a:rPr lang="en-US" altLang="it-IT" sz="1650" dirty="0">
                <a:latin typeface="Comic Sans MS" charset="0"/>
                <a:ea typeface="MS PGothic" charset="-128"/>
                <a:cs typeface="ＭＳ Ｐゴシック" charset="-128"/>
              </a:rPr>
              <a:t> </a:t>
            </a:r>
            <a:r>
              <a:rPr lang="en-US" altLang="it-IT" sz="1650" dirty="0" err="1">
                <a:latin typeface="Comic Sans MS" charset="0"/>
                <a:ea typeface="MS PGothic" charset="-128"/>
                <a:cs typeface="ＭＳ Ｐゴシック" charset="-128"/>
              </a:rPr>
              <a:t>tra</a:t>
            </a:r>
            <a:r>
              <a:rPr lang="en-US" altLang="it-IT" sz="1650" dirty="0">
                <a:latin typeface="Comic Sans MS" charset="0"/>
                <a:ea typeface="MS PGothic" charset="-128"/>
                <a:cs typeface="ＭＳ Ｐゴシック" charset="-128"/>
              </a:rPr>
              <a:t> </a:t>
            </a:r>
            <a:r>
              <a:rPr lang="en-US" altLang="it-IT" sz="1650" dirty="0" err="1">
                <a:latin typeface="Comic Sans MS" charset="0"/>
                <a:ea typeface="MS PGothic" charset="-128"/>
                <a:cs typeface="ＭＳ Ｐゴシック" charset="-128"/>
              </a:rPr>
              <a:t>i</a:t>
            </a:r>
            <a:r>
              <a:rPr lang="en-US" altLang="it-IT" sz="1650" dirty="0">
                <a:latin typeface="Comic Sans MS" charset="0"/>
                <a:ea typeface="MS PGothic" charset="-128"/>
                <a:cs typeface="ＭＳ Ｐゴシック" charset="-128"/>
              </a:rPr>
              <a:t> </a:t>
            </a:r>
            <a:r>
              <a:rPr lang="en-US" altLang="it-IT" sz="1650" dirty="0" err="1">
                <a:latin typeface="Comic Sans MS" charset="0"/>
                <a:ea typeface="MS PGothic" charset="-128"/>
                <a:cs typeface="ＭＳ Ｐゴシック" charset="-128"/>
              </a:rPr>
              <a:t>possibili</a:t>
            </a:r>
            <a:r>
              <a:rPr lang="en-US" altLang="it-IT" sz="1650" dirty="0">
                <a:latin typeface="Comic Sans MS" charset="0"/>
                <a:ea typeface="MS PGothic" charset="-128"/>
                <a:cs typeface="ＭＳ Ｐゴシック" charset="-128"/>
              </a:rPr>
              <a:t> </a:t>
            </a:r>
            <a:r>
              <a:rPr lang="en-US" altLang="it-IT" sz="1650" dirty="0" err="1">
                <a:latin typeface="Comic Sans MS" charset="0"/>
                <a:ea typeface="MS PGothic" charset="-128"/>
                <a:cs typeface="ＭＳ Ｐゴシック" charset="-128"/>
              </a:rPr>
              <a:t>effetti</a:t>
            </a:r>
            <a:r>
              <a:rPr lang="en-US" altLang="it-IT" sz="1650" dirty="0">
                <a:latin typeface="Comic Sans MS" charset="0"/>
                <a:ea typeface="MS PGothic" charset="-128"/>
                <a:cs typeface="ＭＳ Ｐゴシック" charset="-128"/>
              </a:rPr>
              <a:t> CV e </a:t>
            </a:r>
            <a:r>
              <a:rPr lang="en-US" altLang="it-IT" sz="1650" dirty="0" err="1">
                <a:latin typeface="Comic Sans MS" charset="0"/>
                <a:ea typeface="MS PGothic" charset="-128"/>
                <a:cs typeface="ＭＳ Ｐゴシック" charset="-128"/>
              </a:rPr>
              <a:t>il</a:t>
            </a:r>
            <a:r>
              <a:rPr lang="en-US" altLang="it-IT" sz="1650" dirty="0">
                <a:latin typeface="Comic Sans MS" charset="0"/>
                <a:ea typeface="MS PGothic" charset="-128"/>
                <a:cs typeface="ＭＳ Ｐゴシック" charset="-128"/>
              </a:rPr>
              <a:t> </a:t>
            </a:r>
            <a:r>
              <a:rPr lang="en-US" altLang="it-IT" sz="1650" dirty="0" err="1">
                <a:latin typeface="Comic Sans MS" charset="0"/>
                <a:ea typeface="MS PGothic" charset="-128"/>
                <a:cs typeface="ＭＳ Ｐゴシック" charset="-128"/>
              </a:rPr>
              <a:t>vitale</a:t>
            </a:r>
            <a:r>
              <a:rPr lang="en-US" altLang="it-IT" sz="1650" dirty="0">
                <a:latin typeface="Comic Sans MS" charset="0"/>
                <a:ea typeface="MS PGothic" charset="-128"/>
                <a:cs typeface="ＭＳ Ｐゴシック" charset="-128"/>
              </a:rPr>
              <a:t> </a:t>
            </a:r>
            <a:r>
              <a:rPr lang="en-US" altLang="it-IT" sz="1650" dirty="0" err="1">
                <a:latin typeface="Comic Sans MS" charset="0"/>
                <a:ea typeface="MS PGothic" charset="-128"/>
                <a:cs typeface="ＭＳ Ｐゴシック" charset="-128"/>
              </a:rPr>
              <a:t>beneficio</a:t>
            </a:r>
            <a:r>
              <a:rPr lang="en-US" altLang="it-IT" sz="1650" dirty="0">
                <a:latin typeface="Comic Sans MS" charset="0"/>
                <a:ea typeface="MS PGothic" charset="-128"/>
                <a:cs typeface="ＭＳ Ｐゴシック" charset="-128"/>
              </a:rPr>
              <a:t> del </a:t>
            </a:r>
            <a:r>
              <a:rPr lang="en-US" altLang="it-IT" sz="1650" dirty="0" err="1">
                <a:latin typeface="Comic Sans MS" charset="0"/>
                <a:ea typeface="MS PGothic" charset="-128"/>
                <a:cs typeface="ＭＳ Ｐゴシック" charset="-128"/>
              </a:rPr>
              <a:t>trattamento</a:t>
            </a:r>
            <a:r>
              <a:rPr lang="en-US" altLang="it-IT" sz="1650" dirty="0">
                <a:latin typeface="Comic Sans MS" charset="0"/>
                <a:ea typeface="MS PGothic" charset="-128"/>
                <a:cs typeface="ＭＳ Ｐゴシック" charset="-128"/>
              </a:rPr>
              <a:t> </a:t>
            </a:r>
            <a:r>
              <a:rPr lang="en-US" altLang="it-IT" sz="1650" dirty="0" err="1">
                <a:latin typeface="Comic Sans MS" charset="0"/>
                <a:ea typeface="MS PGothic" charset="-128"/>
                <a:cs typeface="ＭＳ Ｐゴシック" charset="-128"/>
              </a:rPr>
              <a:t>antiblastico</a:t>
            </a:r>
            <a:endParaRPr lang="it-IT" altLang="it-IT" sz="1650" i="1" dirty="0">
              <a:latin typeface="Comic Sans MS" charset="0"/>
              <a:ea typeface="MS PGothic" charset="-128"/>
              <a:cs typeface="ＭＳ Ｐゴシック" charset="-128"/>
            </a:endParaRPr>
          </a:p>
        </p:txBody>
      </p:sp>
      <p:sp>
        <p:nvSpPr>
          <p:cNvPr id="5" name="Titolo 1"/>
          <p:cNvSpPr>
            <a:spLocks noGrp="1"/>
          </p:cNvSpPr>
          <p:nvPr>
            <p:ph type="title"/>
          </p:nvPr>
        </p:nvSpPr>
        <p:spPr>
          <a:xfrm>
            <a:off x="1369219" y="-20241"/>
            <a:ext cx="6388894" cy="857251"/>
          </a:xfrm>
        </p:spPr>
        <p:txBody>
          <a:bodyPr/>
          <a:lstStyle/>
          <a:p>
            <a:r>
              <a:rPr lang="it-IT" altLang="it-IT" sz="2400" b="1" dirty="0">
                <a:solidFill>
                  <a:srgbClr val="C00000"/>
                </a:solidFill>
                <a:latin typeface="Comic Sans MS" charset="0"/>
                <a:ea typeface="MS PGothic" charset="-128"/>
                <a:cs typeface="ＭＳ Ｐゴシック" charset="-128"/>
              </a:rPr>
              <a:t>Considerazioni generali </a:t>
            </a:r>
            <a:r>
              <a:rPr lang="is-IS" altLang="it-IT" sz="2400" b="1" dirty="0">
                <a:solidFill>
                  <a:srgbClr val="C00000"/>
                </a:solidFill>
                <a:latin typeface="Comic Sans MS" charset="0"/>
                <a:ea typeface="MS PGothic" charset="-128"/>
                <a:cs typeface="ＭＳ Ｐゴシック" charset="-128"/>
              </a:rPr>
              <a:t>…</a:t>
            </a:r>
            <a:endParaRPr lang="it-IT" altLang="it-IT" sz="2400" dirty="0">
              <a:solidFill>
                <a:srgbClr val="C00000"/>
              </a:solidFill>
              <a:latin typeface="Comic Sans MS" charset="0"/>
              <a:ea typeface="MS PGothic" charset="-128"/>
              <a:cs typeface="ＭＳ Ｐゴシック" charset="-128"/>
            </a:endParaRPr>
          </a:p>
        </p:txBody>
      </p:sp>
    </p:spTree>
    <p:extLst>
      <p:ext uri="{BB962C8B-B14F-4D97-AF65-F5344CB8AC3E}">
        <p14:creationId xmlns:p14="http://schemas.microsoft.com/office/powerpoint/2010/main" val="2007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6">
                                            <p:txEl>
                                              <p:pRg st="6" end="6"/>
                                            </p:txEl>
                                          </p:spTgt>
                                        </p:tgtEl>
                                        <p:attrNameLst>
                                          <p:attrName>style.visibility</p:attrName>
                                        </p:attrNameLst>
                                      </p:cBhvr>
                                      <p:to>
                                        <p:strVal val="visible"/>
                                      </p:to>
                                    </p:set>
                                    <p:animEffect transition="in" filter="fade">
                                      <p:cBhvr>
                                        <p:cTn id="7" dur="500"/>
                                        <p:tgtEl>
                                          <p:spTgt spid="880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olo 1"/>
          <p:cNvSpPr>
            <a:spLocks noGrp="1"/>
          </p:cNvSpPr>
          <p:nvPr>
            <p:ph type="title"/>
          </p:nvPr>
        </p:nvSpPr>
        <p:spPr>
          <a:xfrm>
            <a:off x="1369219" y="-20241"/>
            <a:ext cx="6388894" cy="857251"/>
          </a:xfrm>
        </p:spPr>
        <p:txBody>
          <a:bodyPr/>
          <a:lstStyle/>
          <a:p>
            <a:r>
              <a:rPr lang="is-IS" altLang="it-IT" sz="2400" b="1" dirty="0">
                <a:solidFill>
                  <a:srgbClr val="C00000"/>
                </a:solidFill>
                <a:latin typeface="Comic Sans MS" charset="0"/>
                <a:ea typeface="MS PGothic" charset="-128"/>
                <a:cs typeface="ＭＳ Ｐゴシック" charset="-128"/>
              </a:rPr>
              <a:t>… </a:t>
            </a:r>
            <a:r>
              <a:rPr lang="it-IT" altLang="it-IT" sz="2400" b="1" dirty="0">
                <a:solidFill>
                  <a:srgbClr val="C00000"/>
                </a:solidFill>
                <a:latin typeface="Comic Sans MS" charset="0"/>
                <a:ea typeface="MS PGothic" charset="-128"/>
                <a:cs typeface="ＭＳ Ｐゴシック" charset="-128"/>
              </a:rPr>
              <a:t>e raccomandazioni pratiche</a:t>
            </a:r>
            <a:endParaRPr lang="it-IT" altLang="it-IT" sz="2400" dirty="0">
              <a:solidFill>
                <a:srgbClr val="C00000"/>
              </a:solidFill>
              <a:latin typeface="Comic Sans MS" charset="0"/>
              <a:ea typeface="MS PGothic" charset="-128"/>
              <a:cs typeface="ＭＳ Ｐゴシック" charset="-128"/>
            </a:endParaRPr>
          </a:p>
        </p:txBody>
      </p:sp>
      <p:sp>
        <p:nvSpPr>
          <p:cNvPr id="5" name="Rectangle 2"/>
          <p:cNvSpPr>
            <a:spLocks noChangeArrowheads="1"/>
          </p:cNvSpPr>
          <p:nvPr/>
        </p:nvSpPr>
        <p:spPr bwMode="auto">
          <a:xfrm>
            <a:off x="2736057" y="705997"/>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defRPr/>
            </a:pPr>
            <a:endParaRPr lang="it-IT" sz="3300"/>
          </a:p>
        </p:txBody>
      </p:sp>
      <p:sp>
        <p:nvSpPr>
          <p:cNvPr id="63491" name="Segnaposto contenuto 2"/>
          <p:cNvSpPr>
            <a:spLocks noGrp="1"/>
          </p:cNvSpPr>
          <p:nvPr>
            <p:ph idx="1"/>
          </p:nvPr>
        </p:nvSpPr>
        <p:spPr>
          <a:xfrm>
            <a:off x="1043608" y="1006078"/>
            <a:ext cx="7056784" cy="4373984"/>
          </a:xfrm>
        </p:spPr>
        <p:txBody>
          <a:bodyPr>
            <a:normAutofit/>
          </a:bodyPr>
          <a:lstStyle/>
          <a:p>
            <a:pPr marL="0" indent="0">
              <a:spcBef>
                <a:spcPct val="0"/>
              </a:spcBef>
              <a:buNone/>
              <a:defRPr/>
            </a:pPr>
            <a:r>
              <a:rPr lang="it-IT" altLang="it-IT" sz="1500" dirty="0">
                <a:latin typeface="Comic Sans MS" charset="0"/>
                <a:ea typeface="MS PGothic" charset="-128"/>
                <a:cs typeface="ＭＳ Ｐゴシック" charset="-128"/>
              </a:rPr>
              <a:t>Promuovere percorsi facilitati</a:t>
            </a:r>
            <a:endParaRPr lang="it-IT" altLang="it-IT" sz="1500" i="1" dirty="0">
              <a:latin typeface="Comic Sans MS" charset="0"/>
              <a:ea typeface="MS PGothic" charset="-128"/>
              <a:cs typeface="ＭＳ Ｐゴシック" charset="-128"/>
            </a:endParaRPr>
          </a:p>
          <a:p>
            <a:pPr marL="266700" indent="-104775">
              <a:spcBef>
                <a:spcPct val="0"/>
              </a:spcBef>
              <a:defRPr/>
            </a:pPr>
            <a:r>
              <a:rPr lang="it-IT" altLang="it-IT" sz="1350" dirty="0" err="1">
                <a:latin typeface="Comic Sans MS" charset="0"/>
                <a:ea typeface="MS PGothic" charset="-128"/>
                <a:cs typeface="ＭＳ Ｐゴシック" charset="-128"/>
              </a:rPr>
              <a:t>checklist</a:t>
            </a:r>
            <a:endParaRPr lang="it-IT" altLang="it-IT" sz="1350" dirty="0">
              <a:latin typeface="Comic Sans MS" charset="0"/>
              <a:ea typeface="MS PGothic" charset="-128"/>
              <a:cs typeface="ＭＳ Ｐゴシック" charset="-128"/>
            </a:endParaRPr>
          </a:p>
          <a:p>
            <a:pPr marL="266700" indent="-104775">
              <a:spcBef>
                <a:spcPct val="0"/>
              </a:spcBef>
              <a:defRPr/>
            </a:pPr>
            <a:r>
              <a:rPr lang="it-IT" altLang="it-IT" sz="1350" dirty="0">
                <a:latin typeface="Comic Sans MS" charset="0"/>
                <a:ea typeface="MS PGothic" charset="-128"/>
                <a:cs typeface="ＭＳ Ｐゴシック" charset="-128"/>
              </a:rPr>
              <a:t>accertamenti e FU presso ogni Centro di cura</a:t>
            </a:r>
          </a:p>
          <a:p>
            <a:pPr marL="0" indent="0">
              <a:spcBef>
                <a:spcPct val="0"/>
              </a:spcBef>
              <a:buNone/>
              <a:defRPr/>
            </a:pPr>
            <a:endParaRPr lang="it-IT" altLang="it-IT" sz="750" dirty="0">
              <a:latin typeface="Comic Sans MS" charset="0"/>
              <a:ea typeface="MS PGothic" charset="-128"/>
              <a:cs typeface="ＭＳ Ｐゴシック" charset="-128"/>
            </a:endParaRPr>
          </a:p>
          <a:p>
            <a:pPr marL="0" indent="0">
              <a:spcBef>
                <a:spcPct val="0"/>
              </a:spcBef>
              <a:buNone/>
              <a:defRPr/>
            </a:pPr>
            <a:endParaRPr lang="it-IT" altLang="it-IT" sz="750" dirty="0">
              <a:latin typeface="Comic Sans MS" charset="0"/>
              <a:ea typeface="MS PGothic" charset="-128"/>
              <a:cs typeface="ＭＳ Ｐゴシック" charset="-128"/>
            </a:endParaRPr>
          </a:p>
          <a:p>
            <a:pPr marL="0" indent="0">
              <a:spcBef>
                <a:spcPct val="0"/>
              </a:spcBef>
              <a:buNone/>
              <a:defRPr/>
            </a:pPr>
            <a:r>
              <a:rPr lang="it-IT" altLang="it-IT" sz="1500" dirty="0">
                <a:latin typeface="Comic Sans MS" charset="0"/>
                <a:ea typeface="MS PGothic" charset="-128"/>
                <a:cs typeface="ＭＳ Ｐゴシック" charset="-128"/>
              </a:rPr>
              <a:t>Formare </a:t>
            </a:r>
            <a:r>
              <a:rPr lang="it-IT" altLang="it-IT" sz="1500" dirty="0" err="1">
                <a:latin typeface="Comic Sans MS" charset="0"/>
                <a:ea typeface="MS PGothic" charset="-128"/>
                <a:cs typeface="ＭＳ Ｐゴシック" charset="-128"/>
              </a:rPr>
              <a:t>Cardioncologi</a:t>
            </a:r>
            <a:r>
              <a:rPr lang="it-IT" altLang="it-IT" sz="1500" dirty="0">
                <a:latin typeface="Comic Sans MS" charset="0"/>
                <a:ea typeface="MS PGothic" charset="-128"/>
                <a:cs typeface="ＭＳ Ｐゴシック" charset="-128"/>
              </a:rPr>
              <a:t> </a:t>
            </a:r>
            <a:r>
              <a:rPr lang="it-IT" altLang="it-IT" sz="1500" i="1" dirty="0" smtClean="0">
                <a:latin typeface="Comic Sans MS" charset="0"/>
                <a:ea typeface="MS PGothic" charset="-128"/>
                <a:cs typeface="ＭＳ Ｐゴシック" charset="-128"/>
              </a:rPr>
              <a:t>(</a:t>
            </a:r>
            <a:r>
              <a:rPr lang="it-IT" altLang="it-IT" sz="1500" i="1" dirty="0" err="1" smtClean="0">
                <a:latin typeface="Comic Sans MS" charset="0"/>
                <a:ea typeface="MS PGothic" charset="-128"/>
                <a:cs typeface="ＭＳ Ｐゴシック" charset="-128"/>
              </a:rPr>
              <a:t>pre</a:t>
            </a:r>
            <a:r>
              <a:rPr lang="it-IT" altLang="it-IT" sz="1500" i="1" dirty="0" smtClean="0">
                <a:latin typeface="Comic Sans MS" charset="0"/>
                <a:ea typeface="MS PGothic" charset="-128"/>
                <a:cs typeface="ＭＳ Ｐゴシック" charset="-128"/>
              </a:rPr>
              <a:t>-laurea</a:t>
            </a:r>
            <a:r>
              <a:rPr lang="it-IT" altLang="it-IT" sz="1500" i="1" dirty="0">
                <a:latin typeface="Comic Sans MS" charset="0"/>
                <a:ea typeface="MS PGothic" charset="-128"/>
                <a:cs typeface="ＭＳ Ｐゴシック" charset="-128"/>
              </a:rPr>
              <a:t>, </a:t>
            </a:r>
            <a:r>
              <a:rPr lang="it-IT" altLang="it-IT" sz="1500" i="1" dirty="0" err="1">
                <a:latin typeface="Comic Sans MS" charset="0"/>
                <a:ea typeface="MS PGothic" charset="-128"/>
                <a:cs typeface="ＭＳ Ｐゴシック" charset="-128"/>
              </a:rPr>
              <a:t>SdiS</a:t>
            </a:r>
            <a:r>
              <a:rPr lang="it-IT" altLang="it-IT" sz="1500" i="1" dirty="0">
                <a:latin typeface="Comic Sans MS" charset="0"/>
                <a:ea typeface="MS PGothic" charset="-128"/>
                <a:cs typeface="ＭＳ Ｐゴシック" charset="-128"/>
              </a:rPr>
              <a:t>, </a:t>
            </a:r>
            <a:r>
              <a:rPr lang="it-IT" altLang="it-IT" sz="1500" i="1" dirty="0" smtClean="0">
                <a:latin typeface="Comic Sans MS" charset="0"/>
                <a:ea typeface="MS PGothic" charset="-128"/>
                <a:cs typeface="ＭＳ Ｐゴシック" charset="-128"/>
              </a:rPr>
              <a:t>ECM</a:t>
            </a:r>
            <a:r>
              <a:rPr lang="it-IT" altLang="it-IT" sz="1500" i="1" dirty="0">
                <a:latin typeface="Comic Sans MS" charset="0"/>
                <a:ea typeface="MS PGothic" charset="-128"/>
                <a:cs typeface="ＭＳ Ｐゴシック" charset="-128"/>
              </a:rPr>
              <a:t>)</a:t>
            </a:r>
          </a:p>
          <a:p>
            <a:pPr marL="266700" indent="-133350">
              <a:spcBef>
                <a:spcPct val="0"/>
              </a:spcBef>
              <a:defRPr/>
            </a:pPr>
            <a:r>
              <a:rPr lang="it-IT" altLang="it-IT" sz="1350" dirty="0">
                <a:latin typeface="Comic Sans MS" charset="0"/>
                <a:ea typeface="MS PGothic" charset="-128"/>
                <a:cs typeface="ＭＳ Ｐゴシック" charset="-128"/>
              </a:rPr>
              <a:t>tutti i cardiologi edotti del problema</a:t>
            </a:r>
          </a:p>
          <a:p>
            <a:pPr marL="266700" indent="-133350">
              <a:spcBef>
                <a:spcPct val="0"/>
              </a:spcBef>
              <a:defRPr/>
            </a:pPr>
            <a:r>
              <a:rPr lang="it-IT" altLang="it-IT" sz="1350" dirty="0">
                <a:latin typeface="Comic Sans MS" charset="0"/>
                <a:ea typeface="MS PGothic" charset="-128"/>
                <a:cs typeface="ＭＳ Ｐゴシック" charset="-128"/>
              </a:rPr>
              <a:t>un cardiologo dedicato in ogni </a:t>
            </a:r>
            <a:r>
              <a:rPr lang="it-IT" altLang="it-IT" sz="1350" dirty="0" smtClean="0">
                <a:latin typeface="Comic Sans MS" charset="0"/>
                <a:ea typeface="MS PGothic" charset="-128"/>
                <a:cs typeface="ＭＳ Ｐゴシック" charset="-128"/>
              </a:rPr>
              <a:t>team / centri </a:t>
            </a:r>
            <a:r>
              <a:rPr lang="it-IT" altLang="it-IT" sz="1350" dirty="0">
                <a:latin typeface="Comic Sans MS" charset="0"/>
                <a:ea typeface="MS PGothic" charset="-128"/>
                <a:cs typeface="ＭＳ Ｐゴシック" charset="-128"/>
              </a:rPr>
              <a:t>esperti di consulenza</a:t>
            </a:r>
          </a:p>
          <a:p>
            <a:pPr marL="0" indent="0">
              <a:spcBef>
                <a:spcPct val="0"/>
              </a:spcBef>
              <a:buNone/>
              <a:defRPr/>
            </a:pPr>
            <a:endParaRPr lang="it-IT" altLang="it-IT" sz="750" dirty="0">
              <a:latin typeface="Comic Sans MS" charset="0"/>
              <a:ea typeface="MS PGothic" charset="-128"/>
              <a:cs typeface="ＭＳ Ｐゴシック" charset="-128"/>
            </a:endParaRPr>
          </a:p>
          <a:p>
            <a:pPr marL="0" indent="0">
              <a:spcBef>
                <a:spcPct val="0"/>
              </a:spcBef>
              <a:buNone/>
              <a:defRPr/>
            </a:pPr>
            <a:endParaRPr lang="it-IT" altLang="it-IT" sz="750" dirty="0">
              <a:latin typeface="Comic Sans MS" charset="0"/>
              <a:ea typeface="MS PGothic" charset="-128"/>
              <a:cs typeface="ＭＳ Ｐゴシック" charset="-128"/>
            </a:endParaRPr>
          </a:p>
          <a:p>
            <a:pPr marL="0" indent="0">
              <a:spcBef>
                <a:spcPct val="0"/>
              </a:spcBef>
              <a:buNone/>
              <a:defRPr/>
            </a:pPr>
            <a:r>
              <a:rPr lang="it-IT" altLang="it-IT" sz="1500" dirty="0">
                <a:latin typeface="Comic Sans MS" charset="0"/>
                <a:ea typeface="MS PGothic" charset="-128"/>
                <a:cs typeface="ＭＳ Ｐゴシック" charset="-128"/>
              </a:rPr>
              <a:t>Coinvolgere </a:t>
            </a:r>
            <a:r>
              <a:rPr lang="it-IT" altLang="it-IT" sz="1500" dirty="0" smtClean="0">
                <a:latin typeface="Comic Sans MS" charset="0"/>
                <a:ea typeface="MS PGothic" charset="-128"/>
                <a:cs typeface="ＭＳ Ｐゴシック" charset="-128"/>
              </a:rPr>
              <a:t>pz </a:t>
            </a:r>
            <a:r>
              <a:rPr lang="it-IT" altLang="it-IT" sz="1500" dirty="0">
                <a:latin typeface="Comic Sans MS" charset="0"/>
                <a:ea typeface="MS PGothic" charset="-128"/>
                <a:cs typeface="ＭＳ Ｐゴシック" charset="-128"/>
              </a:rPr>
              <a:t>e loro parenti: </a:t>
            </a:r>
            <a:r>
              <a:rPr lang="it-IT" altLang="it-IT" sz="1500" i="1" dirty="0">
                <a:latin typeface="Comic Sans MS" charset="0"/>
                <a:ea typeface="MS PGothic" charset="-128"/>
                <a:cs typeface="ＭＳ Ｐゴシック" charset="-128"/>
              </a:rPr>
              <a:t>colloquio, </a:t>
            </a:r>
            <a:r>
              <a:rPr lang="it-IT" altLang="it-IT" sz="1500" i="1" dirty="0" smtClean="0">
                <a:latin typeface="Comic Sans MS" charset="0"/>
                <a:ea typeface="MS PGothic" charset="-128"/>
                <a:cs typeface="ＭＳ Ｐゴシック" charset="-128"/>
              </a:rPr>
              <a:t>percorso individualizzato, </a:t>
            </a:r>
            <a:r>
              <a:rPr lang="it-IT" altLang="it-IT" sz="1500" i="1" dirty="0">
                <a:latin typeface="Comic Sans MS" charset="0"/>
                <a:ea typeface="MS PGothic" charset="-128"/>
                <a:cs typeface="ＭＳ Ｐゴシック" charset="-128"/>
              </a:rPr>
              <a:t>vademecum</a:t>
            </a:r>
          </a:p>
          <a:p>
            <a:pPr marL="0" indent="0">
              <a:spcBef>
                <a:spcPct val="0"/>
              </a:spcBef>
              <a:buNone/>
              <a:defRPr/>
            </a:pPr>
            <a:endParaRPr lang="it-IT" altLang="it-IT" sz="750" i="1" dirty="0">
              <a:latin typeface="Comic Sans MS" charset="0"/>
              <a:ea typeface="MS PGothic" charset="-128"/>
              <a:cs typeface="ＭＳ Ｐゴシック" charset="-128"/>
            </a:endParaRPr>
          </a:p>
          <a:p>
            <a:pPr marL="0" indent="0">
              <a:spcBef>
                <a:spcPct val="0"/>
              </a:spcBef>
              <a:buNone/>
              <a:defRPr/>
            </a:pPr>
            <a:endParaRPr lang="it-IT" altLang="it-IT" sz="750" i="1" dirty="0">
              <a:latin typeface="Comic Sans MS" charset="0"/>
              <a:ea typeface="MS PGothic" charset="-128"/>
              <a:cs typeface="ＭＳ Ｐゴシック" charset="-128"/>
            </a:endParaRPr>
          </a:p>
          <a:p>
            <a:pPr marL="0" indent="0">
              <a:spcBef>
                <a:spcPct val="0"/>
              </a:spcBef>
              <a:buNone/>
              <a:defRPr/>
            </a:pPr>
            <a:r>
              <a:rPr lang="it-IT" altLang="it-IT" sz="1500" dirty="0">
                <a:latin typeface="Comic Sans MS" charset="0"/>
                <a:ea typeface="MS PGothic" charset="-128"/>
                <a:cs typeface="ＭＳ Ｐゴシック" charset="-128"/>
              </a:rPr>
              <a:t>Nella collaborazione tra </a:t>
            </a:r>
            <a:r>
              <a:rPr lang="it-IT" altLang="it-IT" sz="1500" dirty="0" smtClean="0">
                <a:latin typeface="Comic Sans MS" charset="0"/>
                <a:ea typeface="MS PGothic" charset="-128"/>
                <a:cs typeface="ＭＳ Ｐゴシック" charset="-128"/>
              </a:rPr>
              <a:t>oncologo </a:t>
            </a:r>
            <a:r>
              <a:rPr lang="it-IT" altLang="it-IT" sz="1500" dirty="0">
                <a:latin typeface="Comic Sans MS" charset="0"/>
                <a:ea typeface="MS PGothic" charset="-128"/>
                <a:cs typeface="ＭＳ Ｐゴシック" charset="-128"/>
              </a:rPr>
              <a:t>e cardiologo stabilire, </a:t>
            </a:r>
            <a:r>
              <a:rPr lang="it-IT" altLang="it-IT" sz="1500" i="1" dirty="0">
                <a:latin typeface="Comic Sans MS" charset="0"/>
                <a:ea typeface="MS PGothic" charset="-128"/>
                <a:cs typeface="ＭＳ Ｐゴシック" charset="-128"/>
              </a:rPr>
              <a:t>di massima</a:t>
            </a:r>
            <a:r>
              <a:rPr lang="it-IT" altLang="it-IT" sz="1500" dirty="0">
                <a:latin typeface="Comic Sans MS" charset="0"/>
                <a:ea typeface="MS PGothic" charset="-128"/>
                <a:cs typeface="ＭＳ Ｐゴシック" charset="-128"/>
              </a:rPr>
              <a:t>, i ruoli rispettivi, insieme alle conoscenze e abilità </a:t>
            </a:r>
            <a:r>
              <a:rPr lang="it-IT" altLang="it-IT" sz="1500" dirty="0" smtClean="0">
                <a:latin typeface="Comic Sans MS" charset="0"/>
                <a:ea typeface="MS PGothic" charset="-128"/>
                <a:cs typeface="ＭＳ Ｐゴシック" charset="-128"/>
              </a:rPr>
              <a:t>comuni</a:t>
            </a:r>
          </a:p>
          <a:p>
            <a:pPr marL="0" indent="0">
              <a:spcBef>
                <a:spcPct val="0"/>
              </a:spcBef>
              <a:buNone/>
            </a:pPr>
            <a:endParaRPr lang="it-IT" altLang="it-IT" sz="1500" dirty="0">
              <a:latin typeface="Comic Sans MS" charset="0"/>
              <a:ea typeface="MS PGothic" charset="-128"/>
              <a:cs typeface="ＭＳ Ｐゴシック" charset="-128"/>
            </a:endParaRPr>
          </a:p>
          <a:p>
            <a:pPr marL="0" indent="0" algn="ctr">
              <a:spcBef>
                <a:spcPct val="0"/>
              </a:spcBef>
              <a:buNone/>
            </a:pPr>
            <a:r>
              <a:rPr lang="it-IT" altLang="it-IT" sz="1500" b="1" dirty="0">
                <a:solidFill>
                  <a:srgbClr val="C00000"/>
                </a:solidFill>
                <a:latin typeface="Comic Sans MS" charset="0"/>
                <a:ea typeface="MS PGothic" charset="-128"/>
                <a:cs typeface="ＭＳ Ｐゴシック" charset="-128"/>
              </a:rPr>
              <a:t>E</a:t>
            </a:r>
            <a:r>
              <a:rPr lang="it-IT" altLang="it-IT" sz="1500" b="1" dirty="0" smtClean="0">
                <a:solidFill>
                  <a:srgbClr val="C00000"/>
                </a:solidFill>
                <a:latin typeface="Comic Sans MS" charset="0"/>
                <a:ea typeface="MS PGothic" charset="-128"/>
                <a:cs typeface="ＭＳ Ｐゴシック" charset="-128"/>
              </a:rPr>
              <a:t>vitare </a:t>
            </a:r>
            <a:r>
              <a:rPr lang="it-IT" altLang="it-IT" sz="1500" b="1" dirty="0">
                <a:solidFill>
                  <a:srgbClr val="C00000"/>
                </a:solidFill>
                <a:latin typeface="Comic Sans MS" charset="0"/>
                <a:ea typeface="MS PGothic" charset="-128"/>
                <a:cs typeface="ＭＳ Ｐゴシック" charset="-128"/>
              </a:rPr>
              <a:t>che la più intensa sorveglianza CV sia percepita come un ritardo dall’oncologo e come un disturbo dal paziente</a:t>
            </a:r>
          </a:p>
          <a:p>
            <a:pPr marL="0" indent="0">
              <a:spcBef>
                <a:spcPct val="0"/>
              </a:spcBef>
              <a:buNone/>
              <a:defRPr/>
            </a:pPr>
            <a:endParaRPr lang="it-IT" altLang="it-IT" sz="1500" dirty="0">
              <a:latin typeface="Comic Sans MS" charset="0"/>
              <a:ea typeface="MS PGothic" charset="-128"/>
              <a:cs typeface="ＭＳ Ｐゴシック" charset="-128"/>
            </a:endParaRPr>
          </a:p>
          <a:p>
            <a:pPr marL="0" indent="0">
              <a:spcBef>
                <a:spcPct val="0"/>
              </a:spcBef>
              <a:buNone/>
              <a:defRPr/>
            </a:pPr>
            <a:endParaRPr lang="it-IT" altLang="it-IT" sz="1650" dirty="0">
              <a:latin typeface="Comic Sans MS" charset="0"/>
              <a:ea typeface="MS PGothic" charset="-128"/>
              <a:cs typeface="ＭＳ Ｐゴシック" charset="-128"/>
            </a:endParaRPr>
          </a:p>
        </p:txBody>
      </p:sp>
    </p:spTree>
    <p:extLst>
      <p:ext uri="{BB962C8B-B14F-4D97-AF65-F5344CB8AC3E}">
        <p14:creationId xmlns:p14="http://schemas.microsoft.com/office/powerpoint/2010/main" val="174278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1">
                                            <p:txEl>
                                              <p:pRg st="5" end="5"/>
                                            </p:txEl>
                                          </p:spTgt>
                                        </p:tgtEl>
                                        <p:attrNameLst>
                                          <p:attrName>style.visibility</p:attrName>
                                        </p:attrNameLst>
                                      </p:cBhvr>
                                      <p:to>
                                        <p:strVal val="visible"/>
                                      </p:to>
                                    </p:set>
                                    <p:animEffect transition="in" filter="fade">
                                      <p:cBhvr>
                                        <p:cTn id="7" dur="500"/>
                                        <p:tgtEl>
                                          <p:spTgt spid="63491">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491">
                                            <p:txEl>
                                              <p:pRg st="6" end="6"/>
                                            </p:txEl>
                                          </p:spTgt>
                                        </p:tgtEl>
                                        <p:attrNameLst>
                                          <p:attrName>style.visibility</p:attrName>
                                        </p:attrNameLst>
                                      </p:cBhvr>
                                      <p:to>
                                        <p:strVal val="visible"/>
                                      </p:to>
                                    </p:set>
                                    <p:animEffect transition="in" filter="fade">
                                      <p:cBhvr>
                                        <p:cTn id="10" dur="500"/>
                                        <p:tgtEl>
                                          <p:spTgt spid="63491">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3491">
                                            <p:txEl>
                                              <p:pRg st="7" end="7"/>
                                            </p:txEl>
                                          </p:spTgt>
                                        </p:tgtEl>
                                        <p:attrNameLst>
                                          <p:attrName>style.visibility</p:attrName>
                                        </p:attrNameLst>
                                      </p:cBhvr>
                                      <p:to>
                                        <p:strVal val="visible"/>
                                      </p:to>
                                    </p:set>
                                    <p:animEffect transition="in" filter="fade">
                                      <p:cBhvr>
                                        <p:cTn id="13" dur="500"/>
                                        <p:tgtEl>
                                          <p:spTgt spid="63491">
                                            <p:txEl>
                                              <p:pRg st="7" end="7"/>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3491">
                                            <p:txEl>
                                              <p:pRg st="10" end="10"/>
                                            </p:txEl>
                                          </p:spTgt>
                                        </p:tgtEl>
                                        <p:attrNameLst>
                                          <p:attrName>style.visibility</p:attrName>
                                        </p:attrNameLst>
                                      </p:cBhvr>
                                      <p:to>
                                        <p:strVal val="visible"/>
                                      </p:to>
                                    </p:set>
                                    <p:animEffect transition="in" filter="fade">
                                      <p:cBhvr>
                                        <p:cTn id="18" dur="500"/>
                                        <p:tgtEl>
                                          <p:spTgt spid="63491">
                                            <p:txEl>
                                              <p:pRg st="10" end="1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3491">
                                            <p:txEl>
                                              <p:pRg st="13" end="13"/>
                                            </p:txEl>
                                          </p:spTgt>
                                        </p:tgtEl>
                                        <p:attrNameLst>
                                          <p:attrName>style.visibility</p:attrName>
                                        </p:attrNameLst>
                                      </p:cBhvr>
                                      <p:to>
                                        <p:strVal val="visible"/>
                                      </p:to>
                                    </p:set>
                                    <p:animEffect transition="in" filter="fade">
                                      <p:cBhvr>
                                        <p:cTn id="23" dur="500"/>
                                        <p:tgtEl>
                                          <p:spTgt spid="63491">
                                            <p:txEl>
                                              <p:pRg st="13" end="1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3491">
                                            <p:txEl>
                                              <p:pRg st="15" end="15"/>
                                            </p:txEl>
                                          </p:spTgt>
                                        </p:tgtEl>
                                        <p:attrNameLst>
                                          <p:attrName>style.visibility</p:attrName>
                                        </p:attrNameLst>
                                      </p:cBhvr>
                                      <p:to>
                                        <p:strVal val="visible"/>
                                      </p:to>
                                    </p:set>
                                    <p:animEffect transition="in" filter="fade">
                                      <p:cBhvr>
                                        <p:cTn id="28" dur="500"/>
                                        <p:tgtEl>
                                          <p:spTgt spid="6349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98FDCD5A-CC6B-CA47-B748-08EB20AEDDD9}"/>
              </a:ext>
            </a:extLst>
          </p:cNvPr>
          <p:cNvSpPr txBox="1"/>
          <p:nvPr/>
        </p:nvSpPr>
        <p:spPr>
          <a:xfrm>
            <a:off x="755576" y="721022"/>
            <a:ext cx="8064896" cy="4678204"/>
          </a:xfrm>
          <a:prstGeom prst="rect">
            <a:avLst/>
          </a:prstGeom>
          <a:noFill/>
        </p:spPr>
        <p:txBody>
          <a:bodyPr wrap="square" rtlCol="0">
            <a:spAutoFit/>
          </a:bodyPr>
          <a:lstStyle/>
          <a:p>
            <a:pPr algn="ctr"/>
            <a:r>
              <a:rPr lang="it-IT" sz="2400" b="1" dirty="0" smtClean="0">
                <a:solidFill>
                  <a:srgbClr val="D23C00"/>
                </a:solidFill>
                <a:latin typeface="Comic Sans MS" charset="0"/>
                <a:ea typeface="Comic Sans MS" charset="0"/>
                <a:cs typeface="Comic Sans MS" charset="0"/>
              </a:rPr>
              <a:t>Società Italiana di </a:t>
            </a:r>
            <a:r>
              <a:rPr lang="it-IT" sz="2400" b="1" dirty="0" err="1" smtClean="0">
                <a:solidFill>
                  <a:srgbClr val="D23C00"/>
                </a:solidFill>
                <a:latin typeface="Comic Sans MS" charset="0"/>
                <a:ea typeface="Comic Sans MS" charset="0"/>
                <a:cs typeface="Comic Sans MS" charset="0"/>
              </a:rPr>
              <a:t>Cardioilogia</a:t>
            </a:r>
            <a:endParaRPr lang="it-IT" sz="2400" b="1" dirty="0" smtClean="0">
              <a:solidFill>
                <a:srgbClr val="D23C00"/>
              </a:solidFill>
              <a:latin typeface="Comic Sans MS" charset="0"/>
              <a:ea typeface="Comic Sans MS" charset="0"/>
              <a:cs typeface="Comic Sans MS" charset="0"/>
            </a:endParaRPr>
          </a:p>
          <a:p>
            <a:pPr algn="ctr"/>
            <a:endParaRPr lang="it-IT" sz="2400" b="1" dirty="0" smtClean="0">
              <a:solidFill>
                <a:srgbClr val="D23C00"/>
              </a:solidFill>
              <a:latin typeface="Comic Sans MS" charset="0"/>
              <a:ea typeface="Comic Sans MS" charset="0"/>
              <a:cs typeface="Comic Sans MS" charset="0"/>
            </a:endParaRPr>
          </a:p>
          <a:p>
            <a:pPr marL="214313" indent="-214313">
              <a:buFont typeface="Arial" panose="020B0604020202020204" pitchFamily="34" charset="0"/>
              <a:buChar char="•"/>
            </a:pPr>
            <a:endParaRPr lang="it-IT" sz="1600" dirty="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r>
              <a:rPr lang="it-IT" sz="1800" b="1" dirty="0" smtClean="0">
                <a:solidFill>
                  <a:srgbClr val="C00000"/>
                </a:solidFill>
                <a:latin typeface="Comic Sans MS" charset="0"/>
                <a:ea typeface="Comic Sans MS" charset="0"/>
                <a:cs typeface="Comic Sans MS" charset="0"/>
              </a:rPr>
              <a:t>2013. </a:t>
            </a:r>
            <a:r>
              <a:rPr lang="it-IT" sz="1800" b="1" dirty="0" smtClean="0">
                <a:solidFill>
                  <a:srgbClr val="002060"/>
                </a:solidFill>
                <a:latin typeface="Comic Sans MS" charset="0"/>
                <a:ea typeface="Comic Sans MS" charset="0"/>
                <a:cs typeface="Comic Sans MS" charset="0"/>
              </a:rPr>
              <a:t>Gruppo di Studio </a:t>
            </a:r>
            <a:r>
              <a:rPr lang="it-IT" sz="1800" b="1" dirty="0" err="1" smtClean="0">
                <a:solidFill>
                  <a:srgbClr val="002060"/>
                </a:solidFill>
                <a:latin typeface="Comic Sans MS" charset="0"/>
                <a:ea typeface="Comic Sans MS" charset="0"/>
                <a:cs typeface="Comic Sans MS" charset="0"/>
              </a:rPr>
              <a:t>Cardiotossicità</a:t>
            </a:r>
            <a:r>
              <a:rPr lang="it-IT" sz="1800" b="1" dirty="0" smtClean="0">
                <a:solidFill>
                  <a:srgbClr val="002060"/>
                </a:solidFill>
                <a:latin typeface="Comic Sans MS" charset="0"/>
                <a:ea typeface="Comic Sans MS" charset="0"/>
                <a:cs typeface="Comic Sans MS" charset="0"/>
              </a:rPr>
              <a:t> e </a:t>
            </a:r>
            <a:r>
              <a:rPr lang="it-IT" sz="1800" b="1" dirty="0" err="1" smtClean="0">
                <a:solidFill>
                  <a:srgbClr val="002060"/>
                </a:solidFill>
                <a:latin typeface="Comic Sans MS" charset="0"/>
                <a:ea typeface="Comic Sans MS" charset="0"/>
                <a:cs typeface="Comic Sans MS" charset="0"/>
              </a:rPr>
              <a:t>Cardioprotezione</a:t>
            </a:r>
            <a:endParaRPr lang="it-IT" sz="1800" b="1" dirty="0" smtClean="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endParaRPr lang="it-IT" sz="1200" b="1" dirty="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endParaRPr lang="it-IT" sz="1200" b="1" dirty="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r>
              <a:rPr lang="it-IT" sz="1800" b="1" dirty="0">
                <a:solidFill>
                  <a:srgbClr val="C00000"/>
                </a:solidFill>
                <a:latin typeface="Comic Sans MS" charset="0"/>
                <a:ea typeface="Comic Sans MS" charset="0"/>
                <a:cs typeface="Comic Sans MS" charset="0"/>
              </a:rPr>
              <a:t>Ad oggi. </a:t>
            </a:r>
            <a:r>
              <a:rPr lang="it-IT" sz="1800" b="1" dirty="0" smtClean="0">
                <a:solidFill>
                  <a:srgbClr val="002060"/>
                </a:solidFill>
                <a:latin typeface="Comic Sans MS" charset="0"/>
                <a:ea typeface="Comic Sans MS" charset="0"/>
                <a:cs typeface="Comic Sans MS" charset="0"/>
              </a:rPr>
              <a:t>21</a:t>
            </a:r>
            <a:r>
              <a:rPr lang="it-IT" sz="1800" b="1" dirty="0" smtClean="0">
                <a:solidFill>
                  <a:srgbClr val="002060"/>
                </a:solidFill>
                <a:latin typeface="Comic Sans MS" charset="0"/>
                <a:ea typeface="Comic Sans MS" charset="0"/>
                <a:cs typeface="Comic Sans MS" charset="0"/>
              </a:rPr>
              <a:t> </a:t>
            </a:r>
            <a:r>
              <a:rPr lang="it-IT" sz="1800" b="1" dirty="0">
                <a:solidFill>
                  <a:srgbClr val="002060"/>
                </a:solidFill>
                <a:latin typeface="Comic Sans MS" charset="0"/>
                <a:ea typeface="Comic Sans MS" charset="0"/>
                <a:cs typeface="Comic Sans MS" charset="0"/>
              </a:rPr>
              <a:t>Pubblicazioni: </a:t>
            </a:r>
            <a:r>
              <a:rPr lang="it-IT" sz="1800" b="1" i="1" dirty="0" err="1">
                <a:solidFill>
                  <a:srgbClr val="002060"/>
                </a:solidFill>
                <a:latin typeface="Comic Sans MS" charset="0"/>
                <a:ea typeface="Comic Sans MS" charset="0"/>
                <a:cs typeface="Comic Sans MS" charset="0"/>
              </a:rPr>
              <a:t>Review</a:t>
            </a:r>
            <a:r>
              <a:rPr lang="it-IT" sz="1800" b="1" i="1" dirty="0">
                <a:solidFill>
                  <a:srgbClr val="002060"/>
                </a:solidFill>
                <a:latin typeface="Comic Sans MS" charset="0"/>
                <a:ea typeface="Comic Sans MS" charset="0"/>
                <a:cs typeface="Comic Sans MS" charset="0"/>
              </a:rPr>
              <a:t>, Opinion, </a:t>
            </a:r>
            <a:r>
              <a:rPr lang="it-IT" sz="1800" b="1" i="1" dirty="0" err="1">
                <a:solidFill>
                  <a:srgbClr val="002060"/>
                </a:solidFill>
                <a:latin typeface="Comic Sans MS" charset="0"/>
                <a:ea typeface="Comic Sans MS" charset="0"/>
                <a:cs typeface="Comic Sans MS" charset="0"/>
              </a:rPr>
              <a:t>Consensus</a:t>
            </a:r>
            <a:r>
              <a:rPr lang="it-IT" sz="1800" b="1" i="1" dirty="0">
                <a:solidFill>
                  <a:srgbClr val="002060"/>
                </a:solidFill>
                <a:latin typeface="Comic Sans MS" charset="0"/>
                <a:ea typeface="Comic Sans MS" charset="0"/>
                <a:cs typeface="Comic Sans MS" charset="0"/>
              </a:rPr>
              <a:t>, Special </a:t>
            </a:r>
            <a:r>
              <a:rPr lang="it-IT" sz="1800" b="1" i="1" dirty="0" err="1" smtClean="0">
                <a:solidFill>
                  <a:srgbClr val="002060"/>
                </a:solidFill>
                <a:latin typeface="Comic Sans MS" charset="0"/>
                <a:ea typeface="Comic Sans MS" charset="0"/>
                <a:cs typeface="Comic Sans MS" charset="0"/>
              </a:rPr>
              <a:t>Issue</a:t>
            </a:r>
            <a:endParaRPr lang="it-IT" sz="1800" b="1" i="1" dirty="0" smtClean="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endParaRPr lang="it-IT" sz="1200" b="1" dirty="0" smtClean="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endParaRPr lang="it-IT" sz="1200" b="1" dirty="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r>
              <a:rPr lang="it-IT" sz="1800" b="1" dirty="0" smtClean="0">
                <a:solidFill>
                  <a:srgbClr val="C00000"/>
                </a:solidFill>
                <a:latin typeface="Comic Sans MS" charset="0"/>
                <a:ea typeface="Comic Sans MS" charset="0"/>
                <a:cs typeface="Comic Sans MS" charset="0"/>
              </a:rPr>
              <a:t>2018.</a:t>
            </a:r>
            <a:r>
              <a:rPr lang="it-IT" sz="1800" b="1" dirty="0" smtClean="0">
                <a:solidFill>
                  <a:srgbClr val="002060"/>
                </a:solidFill>
                <a:latin typeface="Comic Sans MS" charset="0"/>
                <a:ea typeface="Comic Sans MS" charset="0"/>
                <a:cs typeface="Comic Sans MS" charset="0"/>
              </a:rPr>
              <a:t> </a:t>
            </a:r>
            <a:r>
              <a:rPr lang="it-IT" sz="1800" b="1" dirty="0">
                <a:solidFill>
                  <a:srgbClr val="002060"/>
                </a:solidFill>
                <a:latin typeface="Comic Sans MS" charset="0"/>
                <a:ea typeface="Comic Sans MS" charset="0"/>
                <a:cs typeface="Comic Sans MS" charset="0"/>
              </a:rPr>
              <a:t>FAD: Lezioni di </a:t>
            </a:r>
            <a:r>
              <a:rPr lang="it-IT" sz="1800" b="1" dirty="0" smtClean="0">
                <a:solidFill>
                  <a:srgbClr val="002060"/>
                </a:solidFill>
                <a:latin typeface="Comic Sans MS" charset="0"/>
                <a:ea typeface="Comic Sans MS" charset="0"/>
                <a:cs typeface="Comic Sans MS" charset="0"/>
              </a:rPr>
              <a:t>Cardio-Oncologia. </a:t>
            </a:r>
            <a:r>
              <a:rPr lang="it-IT" sz="1800" b="1" dirty="0">
                <a:solidFill>
                  <a:srgbClr val="002060"/>
                </a:solidFill>
                <a:latin typeface="Comic Sans MS" charset="0"/>
                <a:ea typeface="Comic Sans MS" charset="0"/>
                <a:cs typeface="Comic Sans MS" charset="0"/>
              </a:rPr>
              <a:t>G</a:t>
            </a:r>
            <a:r>
              <a:rPr lang="it-IT" sz="1800" b="1" dirty="0" smtClean="0">
                <a:solidFill>
                  <a:srgbClr val="002060"/>
                </a:solidFill>
                <a:latin typeface="Comic Sans MS" charset="0"/>
                <a:ea typeface="Comic Sans MS" charset="0"/>
                <a:cs typeface="Comic Sans MS" charset="0"/>
              </a:rPr>
              <a:t>estione </a:t>
            </a:r>
            <a:r>
              <a:rPr lang="it-IT" sz="1800" b="1" dirty="0">
                <a:solidFill>
                  <a:srgbClr val="002060"/>
                </a:solidFill>
                <a:latin typeface="Comic Sans MS" charset="0"/>
                <a:ea typeface="Comic Sans MS" charset="0"/>
                <a:cs typeface="Comic Sans MS" charset="0"/>
              </a:rPr>
              <a:t>integrata del paziente con </a:t>
            </a:r>
            <a:r>
              <a:rPr lang="it-IT" sz="1800" b="1" dirty="0" smtClean="0">
                <a:solidFill>
                  <a:srgbClr val="002060"/>
                </a:solidFill>
                <a:latin typeface="Comic Sans MS" charset="0"/>
                <a:ea typeface="Comic Sans MS" charset="0"/>
                <a:cs typeface="Comic Sans MS" charset="0"/>
              </a:rPr>
              <a:t>LMC trattato con TKI-i</a:t>
            </a:r>
          </a:p>
          <a:p>
            <a:pPr marL="214313" indent="-214313">
              <a:buFont typeface="Arial" panose="020B0604020202020204" pitchFamily="34" charset="0"/>
              <a:buChar char="•"/>
            </a:pPr>
            <a:endParaRPr lang="it-IT" sz="1800" b="1" dirty="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r>
              <a:rPr lang="it-IT" sz="1800" b="1" dirty="0" smtClean="0">
                <a:solidFill>
                  <a:srgbClr val="002060"/>
                </a:solidFill>
                <a:latin typeface="Comic Sans MS" charset="0"/>
                <a:ea typeface="Comic Sans MS" charset="0"/>
                <a:cs typeface="Comic Sans MS" charset="0"/>
              </a:rPr>
              <a:t>FAD </a:t>
            </a:r>
            <a:r>
              <a:rPr lang="it-IT" sz="1800" b="1" i="1" dirty="0" smtClean="0">
                <a:solidFill>
                  <a:srgbClr val="002060"/>
                </a:solidFill>
                <a:latin typeface="Comic Sans MS" charset="0"/>
                <a:ea typeface="Comic Sans MS" charset="0"/>
                <a:cs typeface="Comic Sans MS" charset="0"/>
              </a:rPr>
              <a:t>(</a:t>
            </a:r>
            <a:r>
              <a:rPr lang="it-IT" sz="1800" b="1" i="1" smtClean="0">
                <a:solidFill>
                  <a:srgbClr val="002060"/>
                </a:solidFill>
                <a:latin typeface="Comic Sans MS" charset="0"/>
                <a:ea typeface="Comic Sans MS" charset="0"/>
                <a:cs typeface="Comic Sans MS" charset="0"/>
              </a:rPr>
              <a:t>in </a:t>
            </a:r>
            <a:r>
              <a:rPr lang="it-IT" sz="1800" b="1" i="1" smtClean="0">
                <a:solidFill>
                  <a:srgbClr val="002060"/>
                </a:solidFill>
                <a:latin typeface="Comic Sans MS" charset="0"/>
                <a:ea typeface="Comic Sans MS" charset="0"/>
                <a:cs typeface="Comic Sans MS" charset="0"/>
              </a:rPr>
              <a:t>progress)</a:t>
            </a:r>
            <a:r>
              <a:rPr lang="it-IT" sz="1800" b="1" smtClean="0">
                <a:solidFill>
                  <a:srgbClr val="002060"/>
                </a:solidFill>
                <a:latin typeface="Comic Sans MS" charset="0"/>
                <a:ea typeface="Comic Sans MS" charset="0"/>
                <a:cs typeface="Comic Sans MS" charset="0"/>
              </a:rPr>
              <a:t>: </a:t>
            </a:r>
            <a:r>
              <a:rPr lang="it-IT" sz="1800" b="1" dirty="0" smtClean="0">
                <a:solidFill>
                  <a:srgbClr val="002060"/>
                </a:solidFill>
                <a:latin typeface="Comic Sans MS" charset="0"/>
                <a:ea typeface="Comic Sans MS" charset="0"/>
                <a:cs typeface="Comic Sans MS" charset="0"/>
              </a:rPr>
              <a:t>Uso dei NOAC nei pazienti con cancro e TEV</a:t>
            </a:r>
          </a:p>
          <a:p>
            <a:pPr marL="214313" indent="-214313">
              <a:buFont typeface="Arial" panose="020B0604020202020204" pitchFamily="34" charset="0"/>
              <a:buChar char="•"/>
            </a:pPr>
            <a:endParaRPr lang="it-IT" sz="1200" b="1" dirty="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endParaRPr lang="it-IT" sz="1200" b="1" dirty="0" smtClean="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endParaRPr lang="it-IT" sz="1800" b="1" dirty="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endParaRPr lang="it-IT" sz="1800" b="1" dirty="0">
              <a:solidFill>
                <a:srgbClr val="002060"/>
              </a:solidFill>
              <a:latin typeface="Comic Sans MS" charset="0"/>
              <a:ea typeface="Comic Sans MS" charset="0"/>
              <a:cs typeface="Comic Sans MS" charset="0"/>
            </a:endParaRPr>
          </a:p>
          <a:p>
            <a:pPr marL="214313" indent="-214313">
              <a:buFont typeface="Arial" panose="020B0604020202020204" pitchFamily="34" charset="0"/>
              <a:buChar char="•"/>
            </a:pPr>
            <a:endParaRPr lang="it-IT" sz="1800" b="1" dirty="0">
              <a:solidFill>
                <a:srgbClr val="002060"/>
              </a:solidFill>
              <a:latin typeface="Comic Sans MS" charset="0"/>
              <a:ea typeface="Comic Sans MS" charset="0"/>
              <a:cs typeface="Comic Sans MS" charset="0"/>
            </a:endParaRPr>
          </a:p>
        </p:txBody>
      </p:sp>
      <p:sp>
        <p:nvSpPr>
          <p:cNvPr id="5" name="Rettangolo 4">
            <a:extLst>
              <a:ext uri="{FF2B5EF4-FFF2-40B4-BE49-F238E27FC236}">
                <a16:creationId xmlns:a16="http://schemas.microsoft.com/office/drawing/2014/main" xmlns="" id="{94326110-5F18-6A42-92E0-0710811C3B3D}"/>
              </a:ext>
            </a:extLst>
          </p:cNvPr>
          <p:cNvSpPr/>
          <p:nvPr/>
        </p:nvSpPr>
        <p:spPr>
          <a:xfrm>
            <a:off x="1088994" y="141480"/>
            <a:ext cx="7047402" cy="461665"/>
          </a:xfrm>
          <a:prstGeom prst="rect">
            <a:avLst/>
          </a:prstGeom>
          <a:solidFill>
            <a:srgbClr val="002060"/>
          </a:solidFill>
        </p:spPr>
        <p:txBody>
          <a:bodyPr wrap="square">
            <a:spAutoFit/>
          </a:bodyPr>
          <a:lstStyle/>
          <a:p>
            <a:pPr algn="ctr"/>
            <a:r>
              <a:rPr lang="it-IT" sz="2400" b="1" dirty="0" smtClean="0">
                <a:solidFill>
                  <a:schemeClr val="bg1"/>
                </a:solidFill>
                <a:latin typeface="Comic Sans MS" panose="030F0902030302020204" pitchFamily="66" charset="0"/>
              </a:rPr>
              <a:t>In tema di </a:t>
            </a:r>
            <a:r>
              <a:rPr lang="it-IT" sz="2400" b="1" dirty="0" err="1" smtClean="0">
                <a:solidFill>
                  <a:schemeClr val="bg1"/>
                </a:solidFill>
                <a:latin typeface="Comic Sans MS" panose="030F0902030302020204" pitchFamily="66" charset="0"/>
              </a:rPr>
              <a:t>Cardioncologia</a:t>
            </a:r>
            <a:endParaRPr lang="it-IT" sz="2400" b="1" dirty="0">
              <a:solidFill>
                <a:schemeClr val="bg1"/>
              </a:solidFill>
              <a:latin typeface="Comic Sans MS" panose="030F0902030302020204" pitchFamily="66" charset="0"/>
            </a:endParaRPr>
          </a:p>
        </p:txBody>
      </p:sp>
    </p:spTree>
    <p:extLst>
      <p:ext uri="{BB962C8B-B14F-4D97-AF65-F5344CB8AC3E}">
        <p14:creationId xmlns:p14="http://schemas.microsoft.com/office/powerpoint/2010/main" val="90376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dissolv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dissolve">
                                      <p:cBhvr>
                                        <p:cTn id="17" dur="500"/>
                                        <p:tgtEl>
                                          <p:spTgt spid="4">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dissolve">
                                      <p:cBhvr>
                                        <p:cTn id="2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57438" y="375003"/>
            <a:ext cx="984170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defRPr/>
            </a:pPr>
            <a:endParaRPr lang="it-IT" sz="3300"/>
          </a:p>
        </p:txBody>
      </p:sp>
      <p:pic>
        <p:nvPicPr>
          <p:cNvPr id="100355"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710" y="-75009"/>
            <a:ext cx="3723084"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37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a:xfrm>
            <a:off x="1134195" y="195263"/>
            <a:ext cx="6822181" cy="857250"/>
          </a:xfrm>
        </p:spPr>
        <p:txBody>
          <a:bodyPr/>
          <a:lstStyle/>
          <a:p>
            <a:pPr eaLnBrk="1" hangingPunct="1"/>
            <a:r>
              <a:rPr lang="it-IT" altLang="it-IT" sz="2400" b="1" dirty="0">
                <a:solidFill>
                  <a:srgbClr val="C00000"/>
                </a:solidFill>
                <a:latin typeface="Comic Sans MS" charset="0"/>
                <a:ea typeface="MS PGothic" charset="-128"/>
                <a:cs typeface="ＭＳ Ｐゴシック" charset="-128"/>
              </a:rPr>
              <a:t>Farmaci antitumorali e </a:t>
            </a:r>
            <a:r>
              <a:rPr lang="it-IT" altLang="it-IT" sz="2400" b="1" dirty="0" err="1" smtClean="0">
                <a:solidFill>
                  <a:srgbClr val="C00000"/>
                </a:solidFill>
                <a:latin typeface="Comic Sans MS" charset="0"/>
                <a:ea typeface="MS PGothic" charset="-128"/>
                <a:cs typeface="ＭＳ Ｐゴシック" charset="-128"/>
              </a:rPr>
              <a:t>Cardiotossicità</a:t>
            </a:r>
            <a:r>
              <a:rPr lang="it-IT" altLang="it-IT" sz="2400" b="1" dirty="0" smtClean="0">
                <a:solidFill>
                  <a:srgbClr val="C00000"/>
                </a:solidFill>
                <a:latin typeface="Comic Sans MS" charset="0"/>
                <a:ea typeface="MS PGothic" charset="-128"/>
                <a:cs typeface="ＭＳ Ｐゴシック" charset="-128"/>
              </a:rPr>
              <a:t> (CTX)</a:t>
            </a:r>
            <a:endParaRPr lang="it-IT" altLang="it-IT" sz="2100" b="1" i="1" dirty="0">
              <a:solidFill>
                <a:srgbClr val="C00000"/>
              </a:solidFill>
              <a:latin typeface="Comic Sans MS" charset="0"/>
              <a:ea typeface="MS PGothic" charset="-128"/>
              <a:cs typeface="ＭＳ Ｐゴシック" charset="-128"/>
            </a:endParaRPr>
          </a:p>
        </p:txBody>
      </p:sp>
      <p:sp>
        <p:nvSpPr>
          <p:cNvPr id="41986" name="Rectangle 3"/>
          <p:cNvSpPr>
            <a:spLocks noGrp="1" noChangeArrowheads="1"/>
          </p:cNvSpPr>
          <p:nvPr>
            <p:ph type="body" idx="1"/>
          </p:nvPr>
        </p:nvSpPr>
        <p:spPr>
          <a:xfrm>
            <a:off x="1134195" y="1372815"/>
            <a:ext cx="7182221" cy="2855119"/>
          </a:xfrm>
        </p:spPr>
        <p:txBody>
          <a:bodyPr>
            <a:normAutofit/>
          </a:bodyPr>
          <a:lstStyle/>
          <a:p>
            <a:pPr marL="261938" indent="-250825" algn="just">
              <a:lnSpc>
                <a:spcPct val="90000"/>
              </a:lnSpc>
              <a:defRPr/>
            </a:pPr>
            <a:r>
              <a:rPr lang="en-US" altLang="it-IT" sz="1400" b="1" dirty="0">
                <a:latin typeface="Comic Sans MS" charset="0"/>
                <a:ea typeface="MS PGothic" charset="-128"/>
                <a:cs typeface="ＭＳ Ｐゴシック" charset="-128"/>
              </a:rPr>
              <a:t>L’U.S. National Cancer Institute </a:t>
            </a:r>
            <a:r>
              <a:rPr lang="en-US" altLang="it-IT" sz="1400" b="1" dirty="0" err="1">
                <a:latin typeface="Comic Sans MS" charset="0"/>
                <a:ea typeface="MS PGothic" charset="-128"/>
                <a:cs typeface="ＭＳ Ｐゴシック" charset="-128"/>
              </a:rPr>
              <a:t>stima</a:t>
            </a:r>
            <a:r>
              <a:rPr lang="en-US" altLang="it-IT" sz="1400" b="1" dirty="0">
                <a:latin typeface="Comic Sans MS" charset="0"/>
                <a:ea typeface="MS PGothic" charset="-128"/>
                <a:cs typeface="ＭＳ Ｐゴシック" charset="-128"/>
              </a:rPr>
              <a:t> in </a:t>
            </a:r>
            <a:r>
              <a:rPr lang="en-US" altLang="it-IT" sz="1400" b="1" dirty="0" err="1">
                <a:latin typeface="Comic Sans MS" charset="0"/>
                <a:ea typeface="MS PGothic" charset="-128"/>
                <a:cs typeface="ＭＳ Ｐゴシック" charset="-128"/>
              </a:rPr>
              <a:t>almeno</a:t>
            </a:r>
            <a:r>
              <a:rPr lang="en-US" altLang="it-IT" sz="1400" b="1" dirty="0">
                <a:latin typeface="Comic Sans MS" charset="0"/>
                <a:ea typeface="MS PGothic" charset="-128"/>
                <a:cs typeface="ＭＳ Ｐゴシック" charset="-128"/>
              </a:rPr>
              <a:t> 15.5 </a:t>
            </a:r>
            <a:r>
              <a:rPr lang="en-US" altLang="it-IT" sz="1400" b="1" dirty="0" err="1" smtClean="0">
                <a:latin typeface="Comic Sans MS" charset="0"/>
                <a:ea typeface="MS PGothic" charset="-128"/>
                <a:cs typeface="ＭＳ Ｐゴシック" charset="-128"/>
              </a:rPr>
              <a:t>milioni</a:t>
            </a:r>
            <a:r>
              <a:rPr lang="en-US" altLang="it-IT" sz="1400" b="1" dirty="0" smtClean="0">
                <a:latin typeface="Comic Sans MS" charset="0"/>
                <a:ea typeface="MS PGothic" charset="-128"/>
                <a:cs typeface="ＭＳ Ｐゴシック" charset="-128"/>
              </a:rPr>
              <a:t> </a:t>
            </a:r>
            <a:r>
              <a:rPr lang="en-US" altLang="it-IT" sz="1400" b="1" dirty="0" err="1">
                <a:latin typeface="Comic Sans MS" charset="0"/>
                <a:ea typeface="MS PGothic" charset="-128"/>
                <a:cs typeface="ＭＳ Ｐゴシック" charset="-128"/>
              </a:rPr>
              <a:t>i</a:t>
            </a:r>
            <a:r>
              <a:rPr lang="en-US" altLang="it-IT" sz="1400" b="1" dirty="0">
                <a:latin typeface="Comic Sans MS" charset="0"/>
                <a:ea typeface="MS PGothic" charset="-128"/>
                <a:cs typeface="ＭＳ Ｐゴシック" charset="-128"/>
              </a:rPr>
              <a:t> </a:t>
            </a:r>
            <a:r>
              <a:rPr lang="en-US" altLang="it-IT" sz="1400" b="1" dirty="0" err="1" smtClean="0">
                <a:latin typeface="Comic Sans MS" charset="0"/>
                <a:ea typeface="MS PGothic" charset="-128"/>
                <a:cs typeface="ＭＳ Ｐゴシック" charset="-128"/>
              </a:rPr>
              <a:t>sopravissuti</a:t>
            </a:r>
            <a:r>
              <a:rPr lang="en-US" altLang="it-IT" sz="1400" b="1" dirty="0" smtClean="0">
                <a:latin typeface="Comic Sans MS" charset="0"/>
                <a:ea typeface="MS PGothic" charset="-128"/>
                <a:cs typeface="ＭＳ Ｐゴシック" charset="-128"/>
              </a:rPr>
              <a:t> </a:t>
            </a:r>
            <a:r>
              <a:rPr lang="en-US" altLang="it-IT" sz="1400" b="1" dirty="0">
                <a:latin typeface="Comic Sans MS" charset="0"/>
                <a:ea typeface="MS PGothic" charset="-128"/>
                <a:cs typeface="ＭＳ Ｐゴシック" charset="-128"/>
              </a:rPr>
              <a:t>al </a:t>
            </a:r>
            <a:r>
              <a:rPr lang="en-US" altLang="it-IT" sz="1400" b="1" dirty="0" err="1">
                <a:latin typeface="Comic Sans MS" charset="0"/>
                <a:ea typeface="MS PGothic" charset="-128"/>
                <a:cs typeface="ＭＳ Ｐゴシック" charset="-128"/>
              </a:rPr>
              <a:t>cancro</a:t>
            </a:r>
            <a:r>
              <a:rPr lang="en-US" altLang="it-IT" sz="1400" b="1" dirty="0">
                <a:latin typeface="Comic Sans MS" charset="0"/>
                <a:ea typeface="MS PGothic" charset="-128"/>
                <a:cs typeface="ＭＳ Ｐゴシック" charset="-128"/>
              </a:rPr>
              <a:t> </a:t>
            </a:r>
            <a:r>
              <a:rPr lang="en-US" altLang="it-IT" sz="1400" b="1" dirty="0" err="1">
                <a:latin typeface="Comic Sans MS" charset="0"/>
                <a:ea typeface="MS PGothic" charset="-128"/>
                <a:cs typeface="ＭＳ Ｐゴシック" charset="-128"/>
              </a:rPr>
              <a:t>nel</a:t>
            </a:r>
            <a:r>
              <a:rPr lang="en-US" altLang="it-IT" sz="1400" b="1" dirty="0">
                <a:latin typeface="Comic Sans MS" charset="0"/>
                <a:ea typeface="MS PGothic" charset="-128"/>
                <a:cs typeface="ＭＳ Ｐゴシック" charset="-128"/>
              </a:rPr>
              <a:t> 2016 (20.3 </a:t>
            </a:r>
            <a:r>
              <a:rPr lang="en-US" altLang="it-IT" sz="1400" b="1" dirty="0" err="1" smtClean="0">
                <a:latin typeface="Comic Sans MS" charset="0"/>
                <a:ea typeface="MS PGothic" charset="-128"/>
                <a:cs typeface="ＭＳ Ｐゴシック" charset="-128"/>
              </a:rPr>
              <a:t>milioni</a:t>
            </a:r>
            <a:r>
              <a:rPr lang="en-US" altLang="it-IT" sz="1400" b="1" dirty="0" smtClean="0">
                <a:latin typeface="Comic Sans MS" charset="0"/>
                <a:ea typeface="MS PGothic" charset="-128"/>
                <a:cs typeface="ＭＳ Ｐゴシック" charset="-128"/>
              </a:rPr>
              <a:t> </a:t>
            </a:r>
            <a:r>
              <a:rPr lang="en-US" altLang="it-IT" sz="1400" b="1" dirty="0" err="1">
                <a:latin typeface="Comic Sans MS" charset="0"/>
                <a:ea typeface="MS PGothic" charset="-128"/>
                <a:cs typeface="ＭＳ Ｐゴシック" charset="-128"/>
              </a:rPr>
              <a:t>nel</a:t>
            </a:r>
            <a:r>
              <a:rPr lang="en-US" altLang="it-IT" sz="1400" b="1" dirty="0">
                <a:latin typeface="Comic Sans MS" charset="0"/>
                <a:ea typeface="MS PGothic" charset="-128"/>
                <a:cs typeface="ＭＳ Ｐゴシック" charset="-128"/>
              </a:rPr>
              <a:t> 2026)</a:t>
            </a:r>
          </a:p>
          <a:p>
            <a:pPr marL="261938" indent="-250825" algn="just">
              <a:lnSpc>
                <a:spcPct val="90000"/>
              </a:lnSpc>
              <a:defRPr/>
            </a:pPr>
            <a:endParaRPr lang="en-US" altLang="it-IT" sz="1500" b="1" dirty="0">
              <a:latin typeface="Comic Sans MS" charset="0"/>
              <a:ea typeface="MS PGothic" charset="-128"/>
              <a:cs typeface="ＭＳ Ｐゴシック" charset="-128"/>
            </a:endParaRPr>
          </a:p>
          <a:p>
            <a:pPr marL="261938" indent="-250825" algn="just">
              <a:lnSpc>
                <a:spcPct val="90000"/>
              </a:lnSpc>
              <a:defRPr/>
            </a:pPr>
            <a:r>
              <a:rPr lang="en-US" altLang="it-IT" sz="1400" b="1" dirty="0" smtClean="0">
                <a:latin typeface="Comic Sans MS" charset="0"/>
                <a:ea typeface="MS PGothic" charset="-128"/>
                <a:cs typeface="ＭＳ Ｐゴシック" charset="-128"/>
              </a:rPr>
              <a:t>A </a:t>
            </a:r>
            <a:r>
              <a:rPr lang="en-US" altLang="it-IT" sz="1400" b="1" dirty="0" err="1">
                <a:latin typeface="Comic Sans MS" charset="0"/>
                <a:ea typeface="MS PGothic" charset="-128"/>
                <a:cs typeface="ＭＳ Ｐゴシック" charset="-128"/>
              </a:rPr>
              <a:t>fronte</a:t>
            </a:r>
            <a:r>
              <a:rPr lang="en-US" altLang="it-IT" sz="1400" b="1" dirty="0">
                <a:latin typeface="Comic Sans MS" charset="0"/>
                <a:ea typeface="MS PGothic" charset="-128"/>
                <a:cs typeface="ＭＳ Ｐゴシック" charset="-128"/>
              </a:rPr>
              <a:t> </a:t>
            </a:r>
            <a:r>
              <a:rPr lang="en-US" altLang="it-IT" sz="1400" b="1" dirty="0" err="1">
                <a:latin typeface="Comic Sans MS" charset="0"/>
                <a:ea typeface="MS PGothic" charset="-128"/>
                <a:cs typeface="ＭＳ Ｐゴシック" charset="-128"/>
              </a:rPr>
              <a:t>della</a:t>
            </a:r>
            <a:r>
              <a:rPr lang="en-US" altLang="it-IT" sz="1400" b="1" dirty="0">
                <a:latin typeface="Comic Sans MS" charset="0"/>
                <a:ea typeface="MS PGothic" charset="-128"/>
                <a:cs typeface="ＭＳ Ｐゴシック" charset="-128"/>
              </a:rPr>
              <a:t> forte </a:t>
            </a:r>
            <a:r>
              <a:rPr lang="en-US" altLang="it-IT" sz="1400" b="1" dirty="0" err="1">
                <a:latin typeface="Comic Sans MS" charset="0"/>
                <a:ea typeface="MS PGothic" charset="-128"/>
                <a:cs typeface="ＭＳ Ｐゴシック" charset="-128"/>
              </a:rPr>
              <a:t>riduzione</a:t>
            </a:r>
            <a:r>
              <a:rPr lang="en-US" altLang="it-IT" sz="1400" b="1" dirty="0">
                <a:latin typeface="Comic Sans MS" charset="0"/>
                <a:ea typeface="MS PGothic" charset="-128"/>
                <a:cs typeface="ＭＳ Ｐゴシック" charset="-128"/>
              </a:rPr>
              <a:t> di </a:t>
            </a:r>
            <a:r>
              <a:rPr lang="en-US" altLang="it-IT" sz="1400" b="1" dirty="0" err="1" smtClean="0">
                <a:latin typeface="Comic Sans MS" charset="0"/>
                <a:ea typeface="MS PGothic" charset="-128"/>
                <a:cs typeface="ＭＳ Ｐゴシック" charset="-128"/>
              </a:rPr>
              <a:t>mortalità</a:t>
            </a:r>
            <a:r>
              <a:rPr lang="en-US" altLang="it-IT" sz="1400" b="1" dirty="0" smtClean="0">
                <a:latin typeface="Comic Sans MS" charset="0"/>
                <a:ea typeface="MS PGothic" charset="-128"/>
                <a:cs typeface="ＭＳ Ｐゴシック" charset="-128"/>
              </a:rPr>
              <a:t> per </a:t>
            </a:r>
            <a:r>
              <a:rPr lang="en-US" altLang="it-IT" sz="1400" b="1" dirty="0" err="1" smtClean="0">
                <a:latin typeface="Comic Sans MS" charset="0"/>
                <a:ea typeface="MS PGothic" charset="-128"/>
                <a:cs typeface="ＭＳ Ｐゴシック" charset="-128"/>
              </a:rPr>
              <a:t>cancro</a:t>
            </a:r>
            <a:r>
              <a:rPr lang="en-US" altLang="it-IT" sz="1400" b="1" dirty="0" smtClean="0">
                <a:latin typeface="Comic Sans MS" charset="0"/>
                <a:ea typeface="MS PGothic" charset="-128"/>
                <a:cs typeface="ＭＳ Ｐゴシック" charset="-128"/>
              </a:rPr>
              <a:t>, la CTX </a:t>
            </a:r>
            <a:r>
              <a:rPr lang="en-US" altLang="it-IT" sz="1400" b="1" dirty="0" err="1">
                <a:latin typeface="Comic Sans MS" charset="0"/>
                <a:ea typeface="MS PGothic" charset="-128"/>
                <a:cs typeface="ＭＳ Ｐゴシック" charset="-128"/>
              </a:rPr>
              <a:t>relativa</a:t>
            </a:r>
            <a:r>
              <a:rPr lang="en-US" altLang="it-IT" sz="1400" b="1" dirty="0">
                <a:latin typeface="Comic Sans MS" charset="0"/>
                <a:ea typeface="MS PGothic" charset="-128"/>
                <a:cs typeface="ＭＳ Ｐゴシック" charset="-128"/>
              </a:rPr>
              <a:t> </a:t>
            </a:r>
            <a:r>
              <a:rPr lang="en-US" altLang="it-IT" sz="1400" b="1" dirty="0" err="1" smtClean="0">
                <a:latin typeface="Comic Sans MS" charset="0"/>
                <a:ea typeface="MS PGothic" charset="-128"/>
                <a:cs typeface="ＭＳ Ｐゴシック" charset="-128"/>
              </a:rPr>
              <a:t>ai</a:t>
            </a:r>
            <a:r>
              <a:rPr lang="en-US" altLang="it-IT" sz="1400" b="1" dirty="0" smtClean="0">
                <a:latin typeface="Comic Sans MS" charset="0"/>
                <a:ea typeface="MS PGothic" charset="-128"/>
                <a:cs typeface="ＭＳ Ｐゴシック" charset="-128"/>
              </a:rPr>
              <a:t> </a:t>
            </a:r>
            <a:r>
              <a:rPr lang="en-US" altLang="it-IT" sz="1400" b="1" dirty="0" err="1">
                <a:latin typeface="Comic Sans MS" charset="0"/>
                <a:ea typeface="MS PGothic" charset="-128"/>
                <a:cs typeface="ＭＳ Ｐゴシック" charset="-128"/>
              </a:rPr>
              <a:t>trattamenti</a:t>
            </a:r>
            <a:r>
              <a:rPr lang="en-US" altLang="it-IT" sz="1400" b="1" dirty="0">
                <a:latin typeface="Comic Sans MS" charset="0"/>
                <a:ea typeface="MS PGothic" charset="-128"/>
                <a:cs typeface="ＭＳ Ｐゴシック" charset="-128"/>
              </a:rPr>
              <a:t> </a:t>
            </a:r>
            <a:r>
              <a:rPr lang="en-US" altLang="it-IT" sz="1400" b="1" dirty="0" err="1">
                <a:latin typeface="Comic Sans MS" charset="0"/>
                <a:ea typeface="MS PGothic" charset="-128"/>
                <a:cs typeface="ＭＳ Ｐゴシック" charset="-128"/>
              </a:rPr>
              <a:t>oncologici</a:t>
            </a:r>
            <a:r>
              <a:rPr lang="en-US" altLang="it-IT" sz="1400" b="1" dirty="0">
                <a:latin typeface="Comic Sans MS" charset="0"/>
                <a:ea typeface="MS PGothic" charset="-128"/>
                <a:cs typeface="ＭＳ Ｐゴシック" charset="-128"/>
              </a:rPr>
              <a:t> </a:t>
            </a:r>
            <a:r>
              <a:rPr lang="en-US" altLang="it-IT" sz="1400" b="1" dirty="0" err="1" smtClean="0">
                <a:latin typeface="Comic Sans MS" charset="0"/>
                <a:ea typeface="MS PGothic" charset="-128"/>
                <a:cs typeface="ＭＳ Ｐゴシック" charset="-128"/>
              </a:rPr>
              <a:t>è</a:t>
            </a:r>
            <a:r>
              <a:rPr lang="en-US" altLang="it-IT" sz="1400" b="1" dirty="0" smtClean="0">
                <a:latin typeface="Comic Sans MS" charset="0"/>
                <a:ea typeface="MS PGothic" charset="-128"/>
                <a:cs typeface="ＭＳ Ｐゴシック" charset="-128"/>
              </a:rPr>
              <a:t>, a </a:t>
            </a:r>
            <a:r>
              <a:rPr lang="en-US" altLang="it-IT" sz="1400" b="1" dirty="0" err="1" smtClean="0">
                <a:latin typeface="Comic Sans MS" charset="0"/>
                <a:ea typeface="MS PGothic" charset="-128"/>
                <a:cs typeface="ＭＳ Ｐゴシック" charset="-128"/>
              </a:rPr>
              <a:t>sua</a:t>
            </a:r>
            <a:r>
              <a:rPr lang="en-US" altLang="it-IT" sz="1400" b="1" dirty="0" smtClean="0">
                <a:latin typeface="Comic Sans MS" charset="0"/>
                <a:ea typeface="MS PGothic" charset="-128"/>
                <a:cs typeface="ＭＳ Ｐゴシック" charset="-128"/>
              </a:rPr>
              <a:t> </a:t>
            </a:r>
            <a:r>
              <a:rPr lang="en-US" altLang="it-IT" sz="1400" b="1" dirty="0" err="1" smtClean="0">
                <a:latin typeface="Comic Sans MS" charset="0"/>
                <a:ea typeface="MS PGothic" charset="-128"/>
                <a:cs typeface="ＭＳ Ｐゴシック" charset="-128"/>
              </a:rPr>
              <a:t>volta</a:t>
            </a:r>
            <a:r>
              <a:rPr lang="en-US" altLang="it-IT" sz="1400" b="1" dirty="0" smtClean="0">
                <a:latin typeface="Comic Sans MS" charset="0"/>
                <a:ea typeface="MS PGothic" charset="-128"/>
                <a:cs typeface="ＭＳ Ｐゴシック" charset="-128"/>
              </a:rPr>
              <a:t>, causa di </a:t>
            </a:r>
            <a:r>
              <a:rPr lang="en-US" altLang="it-IT" sz="1400" b="1" dirty="0" err="1" smtClean="0">
                <a:latin typeface="Comic Sans MS" charset="0"/>
                <a:ea typeface="MS PGothic" charset="-128"/>
                <a:cs typeface="ＭＳ Ｐゴシック" charset="-128"/>
              </a:rPr>
              <a:t>morbilità</a:t>
            </a:r>
            <a:r>
              <a:rPr lang="en-US" altLang="it-IT" sz="1400" b="1" dirty="0">
                <a:latin typeface="Comic Sans MS" charset="0"/>
                <a:ea typeface="MS PGothic" charset="-128"/>
                <a:cs typeface="ＭＳ Ｐゴシック" charset="-128"/>
              </a:rPr>
              <a:t> </a:t>
            </a:r>
            <a:r>
              <a:rPr lang="en-US" altLang="it-IT" sz="1400" b="1" dirty="0" smtClean="0">
                <a:latin typeface="Comic Sans MS" charset="0"/>
                <a:ea typeface="MS PGothic" charset="-128"/>
                <a:cs typeface="ＭＳ Ｐゴシック" charset="-128"/>
              </a:rPr>
              <a:t>e </a:t>
            </a:r>
            <a:r>
              <a:rPr lang="en-US" altLang="it-IT" sz="1400" b="1" dirty="0" err="1" smtClean="0">
                <a:latin typeface="Comic Sans MS" charset="0"/>
                <a:ea typeface="MS PGothic" charset="-128"/>
                <a:cs typeface="ＭＳ Ｐゴシック" charset="-128"/>
              </a:rPr>
              <a:t>mortalità</a:t>
            </a:r>
            <a:r>
              <a:rPr lang="en-US" altLang="it-IT" sz="1400" b="1" dirty="0" smtClean="0">
                <a:latin typeface="Comic Sans MS" charset="0"/>
                <a:ea typeface="MS PGothic" charset="-128"/>
                <a:cs typeface="ＭＳ Ｐゴシック" charset="-128"/>
              </a:rPr>
              <a:t> CV </a:t>
            </a:r>
            <a:r>
              <a:rPr lang="en-US" altLang="it-IT" sz="1400" b="1" dirty="0" err="1" smtClean="0">
                <a:latin typeface="Comic Sans MS" charset="0"/>
                <a:ea typeface="MS PGothic" charset="-128"/>
                <a:cs typeface="ＭＳ Ｐゴシック" charset="-128"/>
              </a:rPr>
              <a:t>nei</a:t>
            </a:r>
            <a:r>
              <a:rPr lang="en-US" altLang="it-IT" sz="1400" b="1" dirty="0" smtClean="0">
                <a:latin typeface="Comic Sans MS" charset="0"/>
                <a:ea typeface="MS PGothic" charset="-128"/>
                <a:cs typeface="ＭＳ Ｐゴシック" charset="-128"/>
              </a:rPr>
              <a:t> </a:t>
            </a:r>
            <a:r>
              <a:rPr lang="en-US" altLang="it-IT" sz="1400" b="1" dirty="0" err="1" smtClean="0">
                <a:latin typeface="Comic Sans MS" charset="0"/>
                <a:ea typeface="MS PGothic" charset="-128"/>
                <a:cs typeface="ＭＳ Ｐゴシック" charset="-128"/>
              </a:rPr>
              <a:t>pazienti</a:t>
            </a:r>
            <a:r>
              <a:rPr lang="en-US" altLang="it-IT" sz="1400" b="1" dirty="0" smtClean="0">
                <a:latin typeface="Comic Sans MS" charset="0"/>
                <a:ea typeface="MS PGothic" charset="-128"/>
                <a:cs typeface="ＭＳ Ｐゴシック" charset="-128"/>
              </a:rPr>
              <a:t> </a:t>
            </a:r>
            <a:r>
              <a:rPr lang="en-US" altLang="it-IT" sz="1400" b="1" dirty="0" err="1" smtClean="0">
                <a:latin typeface="Comic Sans MS" charset="0"/>
                <a:ea typeface="MS PGothic" charset="-128"/>
                <a:cs typeface="ＭＳ Ｐゴシック" charset="-128"/>
              </a:rPr>
              <a:t>sopravvissuti</a:t>
            </a:r>
            <a:endParaRPr lang="en-US" altLang="it-IT" sz="1400" b="1" dirty="0">
              <a:latin typeface="Comic Sans MS" charset="0"/>
              <a:ea typeface="MS PGothic" charset="-128"/>
              <a:cs typeface="ＭＳ Ｐゴシック" charset="-128"/>
            </a:endParaRPr>
          </a:p>
          <a:p>
            <a:pPr marL="261938" algn="just">
              <a:lnSpc>
                <a:spcPct val="90000"/>
              </a:lnSpc>
              <a:defRPr/>
            </a:pPr>
            <a:endParaRPr lang="en-US" altLang="it-IT" sz="2700" dirty="0">
              <a:latin typeface="Comic Sans MS" charset="0"/>
              <a:ea typeface="MS PGothic" charset="-128"/>
              <a:cs typeface="ＭＳ Ｐゴシック" charset="-128"/>
            </a:endParaRPr>
          </a:p>
          <a:p>
            <a:pPr marL="4763" indent="0" algn="ctr">
              <a:spcBef>
                <a:spcPts val="0"/>
              </a:spcBef>
              <a:buNone/>
              <a:defRPr/>
            </a:pPr>
            <a:r>
              <a:rPr lang="en-US" altLang="it-IT" sz="1800" b="1" dirty="0">
                <a:solidFill>
                  <a:srgbClr val="C00000"/>
                </a:solidFill>
                <a:latin typeface="Comic Sans MS" charset="0"/>
                <a:ea typeface="MS PGothic" charset="-128"/>
                <a:cs typeface="ＭＳ Ｐゴシック" charset="-128"/>
              </a:rPr>
              <a:t>In </a:t>
            </a:r>
            <a:r>
              <a:rPr lang="en-US" altLang="it-IT" sz="1800" b="1" dirty="0" err="1">
                <a:solidFill>
                  <a:srgbClr val="C00000"/>
                </a:solidFill>
                <a:latin typeface="Comic Sans MS" charset="0"/>
                <a:ea typeface="MS PGothic" charset="-128"/>
                <a:cs typeface="ＭＳ Ｐゴシック" charset="-128"/>
              </a:rPr>
              <a:t>una</a:t>
            </a:r>
            <a:r>
              <a:rPr lang="en-US" altLang="it-IT" sz="1800" b="1" dirty="0">
                <a:solidFill>
                  <a:srgbClr val="C00000"/>
                </a:solidFill>
                <a:latin typeface="Comic Sans MS" charset="0"/>
                <a:ea typeface="MS PGothic" charset="-128"/>
                <a:cs typeface="ＭＳ Ｐゴシック" charset="-128"/>
              </a:rPr>
              <a:t> </a:t>
            </a:r>
            <a:r>
              <a:rPr lang="en-US" altLang="it-IT" sz="1800" b="1" dirty="0" smtClean="0">
                <a:solidFill>
                  <a:srgbClr val="C00000"/>
                </a:solidFill>
                <a:latin typeface="Comic Sans MS" charset="0"/>
                <a:ea typeface="MS PGothic" charset="-128"/>
                <a:cs typeface="ＭＳ Ｐゴシック" charset="-128"/>
              </a:rPr>
              <a:t>US </a:t>
            </a:r>
            <a:r>
              <a:rPr lang="en-US" altLang="it-IT" sz="1800" b="1" dirty="0">
                <a:solidFill>
                  <a:srgbClr val="C00000"/>
                </a:solidFill>
                <a:latin typeface="Comic Sans MS" charset="0"/>
                <a:ea typeface="MS PGothic" charset="-128"/>
                <a:cs typeface="ＭＳ Ｐゴシック" charset="-128"/>
              </a:rPr>
              <a:t>survey </a:t>
            </a:r>
            <a:r>
              <a:rPr lang="en-US" altLang="it-IT" sz="1800" b="1" dirty="0" err="1" smtClean="0">
                <a:solidFill>
                  <a:srgbClr val="C00000"/>
                </a:solidFill>
                <a:latin typeface="Comic Sans MS" charset="0"/>
                <a:ea typeface="MS PGothic" charset="-128"/>
                <a:cs typeface="ＭＳ Ｐゴシック" charset="-128"/>
              </a:rPr>
              <a:t>su</a:t>
            </a:r>
            <a:r>
              <a:rPr lang="en-US" altLang="it-IT" sz="1800" b="1" dirty="0" smtClean="0">
                <a:solidFill>
                  <a:srgbClr val="C00000"/>
                </a:solidFill>
                <a:latin typeface="Comic Sans MS" charset="0"/>
                <a:ea typeface="MS PGothic" charset="-128"/>
                <a:cs typeface="ＭＳ Ｐゴシック" charset="-128"/>
              </a:rPr>
              <a:t> </a:t>
            </a:r>
            <a:r>
              <a:rPr lang="en-US" altLang="it-IT" sz="1800" b="1" dirty="0" err="1" smtClean="0">
                <a:solidFill>
                  <a:srgbClr val="C00000"/>
                </a:solidFill>
                <a:latin typeface="Comic Sans MS" charset="0"/>
                <a:ea typeface="MS PGothic" charset="-128"/>
                <a:cs typeface="ＭＳ Ｐゴシック" charset="-128"/>
              </a:rPr>
              <a:t>sopravvissuti</a:t>
            </a:r>
            <a:r>
              <a:rPr lang="en-US" altLang="it-IT" sz="1800" b="1" dirty="0" smtClean="0">
                <a:solidFill>
                  <a:srgbClr val="C00000"/>
                </a:solidFill>
                <a:latin typeface="Comic Sans MS" charset="0"/>
                <a:ea typeface="MS PGothic" charset="-128"/>
                <a:cs typeface="ＭＳ Ｐゴシック" charset="-128"/>
              </a:rPr>
              <a:t> </a:t>
            </a:r>
            <a:r>
              <a:rPr lang="en-US" altLang="it-IT" sz="1800" b="1" dirty="0">
                <a:solidFill>
                  <a:srgbClr val="C00000"/>
                </a:solidFill>
                <a:latin typeface="Comic Sans MS" charset="0"/>
                <a:ea typeface="MS PGothic" charset="-128"/>
                <a:cs typeface="ＭＳ Ｐゴシック" charset="-128"/>
              </a:rPr>
              <a:t>al </a:t>
            </a:r>
            <a:r>
              <a:rPr lang="en-US" altLang="it-IT" sz="1800" b="1" dirty="0" err="1">
                <a:solidFill>
                  <a:srgbClr val="C00000"/>
                </a:solidFill>
                <a:latin typeface="Comic Sans MS" charset="0"/>
                <a:ea typeface="MS PGothic" charset="-128"/>
                <a:cs typeface="ＭＳ Ｐゴシック" charset="-128"/>
              </a:rPr>
              <a:t>cancro</a:t>
            </a:r>
            <a:r>
              <a:rPr lang="en-US" altLang="it-IT" sz="1800" b="1" dirty="0">
                <a:solidFill>
                  <a:srgbClr val="C00000"/>
                </a:solidFill>
                <a:latin typeface="Comic Sans MS" charset="0"/>
                <a:ea typeface="MS PGothic" charset="-128"/>
                <a:cs typeface="ＭＳ Ｐゴシック" charset="-128"/>
              </a:rPr>
              <a:t> </a:t>
            </a:r>
            <a:r>
              <a:rPr lang="en-US" altLang="it-IT" sz="1800" b="1" dirty="0" err="1">
                <a:solidFill>
                  <a:srgbClr val="C00000"/>
                </a:solidFill>
                <a:latin typeface="Comic Sans MS" charset="0"/>
                <a:ea typeface="MS PGothic" charset="-128"/>
                <a:cs typeface="ＭＳ Ｐゴシック" charset="-128"/>
              </a:rPr>
              <a:t>seguiti</a:t>
            </a:r>
            <a:r>
              <a:rPr lang="en-US" altLang="it-IT" sz="1800" b="1" dirty="0">
                <a:solidFill>
                  <a:srgbClr val="C00000"/>
                </a:solidFill>
                <a:latin typeface="Comic Sans MS" charset="0"/>
                <a:ea typeface="MS PGothic" charset="-128"/>
                <a:cs typeface="ＭＳ Ｐゴシック" charset="-128"/>
              </a:rPr>
              <a:t> per 7 </a:t>
            </a:r>
            <a:r>
              <a:rPr lang="en-US" altLang="it-IT" sz="1800" b="1" dirty="0" smtClean="0">
                <a:solidFill>
                  <a:srgbClr val="C00000"/>
                </a:solidFill>
                <a:latin typeface="Comic Sans MS" charset="0"/>
                <a:ea typeface="MS PGothic" charset="-128"/>
                <a:cs typeface="ＭＳ Ｐゴシック" charset="-128"/>
              </a:rPr>
              <a:t>aa </a:t>
            </a:r>
            <a:r>
              <a:rPr lang="en-US" altLang="it-IT" sz="1800" b="1" dirty="0" err="1" smtClean="0">
                <a:solidFill>
                  <a:srgbClr val="C00000"/>
                </a:solidFill>
                <a:latin typeface="Comic Sans MS" charset="0"/>
                <a:ea typeface="MS PGothic" charset="-128"/>
                <a:cs typeface="ＭＳ Ｐゴシック" charset="-128"/>
              </a:rPr>
              <a:t>il</a:t>
            </a:r>
            <a:r>
              <a:rPr lang="en-US" altLang="it-IT" sz="1800" b="1" i="1" dirty="0" smtClean="0">
                <a:solidFill>
                  <a:srgbClr val="C00000"/>
                </a:solidFill>
                <a:latin typeface="Comic Sans MS" charset="0"/>
                <a:ea typeface="MS PGothic" charset="-128"/>
                <a:cs typeface="ＭＳ Ｐゴシック" charset="-128"/>
              </a:rPr>
              <a:t> </a:t>
            </a:r>
            <a:r>
              <a:rPr lang="en-US" altLang="it-IT" sz="1800" b="1" i="1" dirty="0">
                <a:solidFill>
                  <a:srgbClr val="C00000"/>
                </a:solidFill>
                <a:latin typeface="Comic Sans MS" charset="0"/>
                <a:ea typeface="MS PGothic" charset="-128"/>
                <a:cs typeface="ＭＳ Ｐゴシック" charset="-128"/>
              </a:rPr>
              <a:t>33% </a:t>
            </a:r>
            <a:r>
              <a:rPr lang="en-US" altLang="it-IT" sz="1800" b="1" i="1" dirty="0" err="1">
                <a:solidFill>
                  <a:srgbClr val="C00000"/>
                </a:solidFill>
                <a:latin typeface="Comic Sans MS" charset="0"/>
                <a:ea typeface="MS PGothic" charset="-128"/>
                <a:cs typeface="ＭＳ Ｐゴシック" charset="-128"/>
              </a:rPr>
              <a:t>è</a:t>
            </a:r>
            <a:r>
              <a:rPr lang="en-US" altLang="it-IT" sz="1800" b="1" i="1" dirty="0">
                <a:solidFill>
                  <a:srgbClr val="C00000"/>
                </a:solidFill>
                <a:latin typeface="Comic Sans MS" charset="0"/>
                <a:ea typeface="MS PGothic" charset="-128"/>
                <a:cs typeface="ＭＳ Ｐゴシック" charset="-128"/>
              </a:rPr>
              <a:t> </a:t>
            </a:r>
            <a:r>
              <a:rPr lang="en-US" altLang="it-IT" sz="1800" b="1" i="1" dirty="0" err="1">
                <a:solidFill>
                  <a:srgbClr val="C00000"/>
                </a:solidFill>
                <a:latin typeface="Comic Sans MS" charset="0"/>
                <a:ea typeface="MS PGothic" charset="-128"/>
                <a:cs typeface="ＭＳ Ｐゴシック" charset="-128"/>
              </a:rPr>
              <a:t>morto</a:t>
            </a:r>
            <a:r>
              <a:rPr lang="en-US" altLang="it-IT" sz="1800" b="1" i="1" dirty="0">
                <a:solidFill>
                  <a:srgbClr val="C00000"/>
                </a:solidFill>
                <a:latin typeface="Comic Sans MS" charset="0"/>
                <a:ea typeface="MS PGothic" charset="-128"/>
                <a:cs typeface="ＭＳ Ｐゴシック" charset="-128"/>
              </a:rPr>
              <a:t> di </a:t>
            </a:r>
            <a:r>
              <a:rPr lang="en-US" altLang="it-IT" sz="1800" b="1" i="1" dirty="0" err="1">
                <a:solidFill>
                  <a:srgbClr val="C00000"/>
                </a:solidFill>
                <a:latin typeface="Comic Sans MS" charset="0"/>
                <a:ea typeface="MS PGothic" charset="-128"/>
                <a:cs typeface="ＭＳ Ｐゴシック" charset="-128"/>
              </a:rPr>
              <a:t>malattie</a:t>
            </a:r>
            <a:r>
              <a:rPr lang="en-US" altLang="it-IT" sz="1800" b="1" i="1" dirty="0">
                <a:solidFill>
                  <a:srgbClr val="C00000"/>
                </a:solidFill>
                <a:latin typeface="Comic Sans MS" charset="0"/>
                <a:ea typeface="MS PGothic" charset="-128"/>
                <a:cs typeface="ＭＳ Ｐゴシック" charset="-128"/>
              </a:rPr>
              <a:t> </a:t>
            </a:r>
            <a:r>
              <a:rPr lang="en-US" altLang="it-IT" sz="1800" b="1" i="1" dirty="0" err="1" smtClean="0">
                <a:solidFill>
                  <a:srgbClr val="C00000"/>
                </a:solidFill>
                <a:latin typeface="Comic Sans MS" charset="0"/>
                <a:ea typeface="MS PGothic" charset="-128"/>
                <a:cs typeface="ＭＳ Ｐゴシック" charset="-128"/>
              </a:rPr>
              <a:t>cardiache</a:t>
            </a:r>
            <a:r>
              <a:rPr lang="en-US" altLang="it-IT" sz="1800" b="1" i="1" dirty="0" smtClean="0">
                <a:solidFill>
                  <a:srgbClr val="C00000"/>
                </a:solidFill>
                <a:latin typeface="Comic Sans MS" charset="0"/>
                <a:ea typeface="MS PGothic" charset="-128"/>
                <a:cs typeface="ＭＳ Ｐゴシック" charset="-128"/>
              </a:rPr>
              <a:t> </a:t>
            </a:r>
          </a:p>
          <a:p>
            <a:pPr marL="4763" indent="0" algn="ctr">
              <a:spcBef>
                <a:spcPts val="0"/>
              </a:spcBef>
              <a:buNone/>
              <a:defRPr/>
            </a:pPr>
            <a:r>
              <a:rPr lang="en-US" altLang="it-IT" sz="1800" b="1" dirty="0" smtClean="0">
                <a:solidFill>
                  <a:srgbClr val="C00000"/>
                </a:solidFill>
                <a:latin typeface="Comic Sans MS" charset="0"/>
                <a:ea typeface="MS PGothic" charset="-128"/>
                <a:cs typeface="ＭＳ Ｐゴシック" charset="-128"/>
              </a:rPr>
              <a:t>e </a:t>
            </a:r>
            <a:r>
              <a:rPr lang="en-US" altLang="it-IT" sz="1800" b="1" dirty="0" err="1" smtClean="0">
                <a:solidFill>
                  <a:srgbClr val="C00000"/>
                </a:solidFill>
                <a:latin typeface="Comic Sans MS" charset="0"/>
                <a:ea typeface="MS PGothic" charset="-128"/>
                <a:cs typeface="ＭＳ Ｐゴシック" charset="-128"/>
              </a:rPr>
              <a:t>il</a:t>
            </a:r>
            <a:r>
              <a:rPr lang="en-US" altLang="it-IT" sz="1800" b="1" dirty="0" smtClean="0">
                <a:solidFill>
                  <a:srgbClr val="C00000"/>
                </a:solidFill>
                <a:latin typeface="Comic Sans MS" charset="0"/>
                <a:ea typeface="MS PGothic" charset="-128"/>
                <a:cs typeface="ＭＳ Ｐゴシック" charset="-128"/>
              </a:rPr>
              <a:t> 51% di </a:t>
            </a:r>
            <a:r>
              <a:rPr lang="en-US" altLang="it-IT" sz="1800" b="1" dirty="0" err="1" smtClean="0">
                <a:solidFill>
                  <a:srgbClr val="C00000"/>
                </a:solidFill>
                <a:latin typeface="Comic Sans MS" charset="0"/>
                <a:ea typeface="MS PGothic" charset="-128"/>
                <a:cs typeface="ＭＳ Ｐゴシック" charset="-128"/>
              </a:rPr>
              <a:t>cancro</a:t>
            </a:r>
            <a:endParaRPr lang="en-US" altLang="it-IT" sz="1800" b="1" dirty="0">
              <a:solidFill>
                <a:srgbClr val="C00000"/>
              </a:solidFill>
              <a:latin typeface="Comic Sans MS" charset="0"/>
              <a:ea typeface="MS PGothic" charset="-128"/>
              <a:cs typeface="ＭＳ Ｐゴシック" charset="-128"/>
            </a:endParaRPr>
          </a:p>
          <a:p>
            <a:pPr marL="261938" algn="ctr">
              <a:lnSpc>
                <a:spcPct val="90000"/>
              </a:lnSpc>
              <a:buNone/>
              <a:defRPr/>
            </a:pPr>
            <a:endParaRPr lang="en-US" altLang="it-IT" sz="1500" dirty="0">
              <a:solidFill>
                <a:srgbClr val="FF33CC"/>
              </a:solidFill>
              <a:ea typeface="MS PGothic" charset="-128"/>
              <a:cs typeface="ＭＳ Ｐゴシック" charset="-128"/>
            </a:endParaRPr>
          </a:p>
          <a:p>
            <a:pPr marL="261938" algn="ctr">
              <a:lnSpc>
                <a:spcPct val="90000"/>
              </a:lnSpc>
              <a:buNone/>
              <a:defRPr/>
            </a:pPr>
            <a:endParaRPr lang="it-IT" altLang="it-IT" sz="1500" dirty="0">
              <a:latin typeface="Comic Sans MS" charset="0"/>
              <a:ea typeface="MS PGothic" charset="-128"/>
              <a:cs typeface="ＭＳ Ｐゴシック" charset="-128"/>
            </a:endParaRPr>
          </a:p>
        </p:txBody>
      </p:sp>
    </p:spTree>
    <p:extLst>
      <p:ext uri="{BB962C8B-B14F-4D97-AF65-F5344CB8AC3E}">
        <p14:creationId xmlns:p14="http://schemas.microsoft.com/office/powerpoint/2010/main" val="22637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6">
                                            <p:txEl>
                                              <p:pRg st="2" end="2"/>
                                            </p:txEl>
                                          </p:spTgt>
                                        </p:tgtEl>
                                        <p:attrNameLst>
                                          <p:attrName>style.visibility</p:attrName>
                                        </p:attrNameLst>
                                      </p:cBhvr>
                                      <p:to>
                                        <p:strVal val="visible"/>
                                      </p:to>
                                    </p:set>
                                    <p:animEffect transition="in" filter="fade">
                                      <p:cBhvr>
                                        <p:cTn id="7" dur="500"/>
                                        <p:tgtEl>
                                          <p:spTgt spid="4198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6">
                                            <p:txEl>
                                              <p:pRg st="4" end="4"/>
                                            </p:txEl>
                                          </p:spTgt>
                                        </p:tgtEl>
                                        <p:attrNameLst>
                                          <p:attrName>style.visibility</p:attrName>
                                        </p:attrNameLst>
                                      </p:cBhvr>
                                      <p:to>
                                        <p:strVal val="visible"/>
                                      </p:to>
                                    </p:set>
                                    <p:animEffect transition="in" filter="fade">
                                      <p:cBhvr>
                                        <p:cTn id="12" dur="500"/>
                                        <p:tgtEl>
                                          <p:spTgt spid="4198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1986">
                                            <p:txEl>
                                              <p:pRg st="5" end="5"/>
                                            </p:txEl>
                                          </p:spTgt>
                                        </p:tgtEl>
                                        <p:attrNameLst>
                                          <p:attrName>style.visibility</p:attrName>
                                        </p:attrNameLst>
                                      </p:cBhvr>
                                      <p:to>
                                        <p:strVal val="visible"/>
                                      </p:to>
                                    </p:set>
                                    <p:animEffect transition="in" filter="fade">
                                      <p:cBhvr>
                                        <p:cTn id="15" dur="500"/>
                                        <p:tgtEl>
                                          <p:spTgt spid="419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57438" y="375003"/>
            <a:ext cx="984170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defRPr/>
            </a:pPr>
            <a:endParaRPr lang="it-IT" sz="3300"/>
          </a:p>
        </p:txBody>
      </p:sp>
      <p:pic>
        <p:nvPicPr>
          <p:cNvPr id="101379"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8672" y="0"/>
            <a:ext cx="369927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324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wpe4.jpg (12410 bytes)  D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241" y="1398985"/>
            <a:ext cx="2664619" cy="371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387" y="984648"/>
            <a:ext cx="4138613" cy="412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9"/>
          <p:cNvSpPr>
            <a:spLocks noChangeArrowheads="1"/>
          </p:cNvSpPr>
          <p:nvPr/>
        </p:nvSpPr>
        <p:spPr bwMode="auto">
          <a:xfrm>
            <a:off x="1143000" y="-9525"/>
            <a:ext cx="6858000" cy="1381125"/>
          </a:xfrm>
          <a:prstGeom prst="rect">
            <a:avLst/>
          </a:prstGeom>
          <a:solidFill>
            <a:srgbClr val="000066"/>
          </a:solidFill>
          <a:ln>
            <a:noFill/>
          </a:ln>
          <a:effectLst>
            <a:prstShdw prst="shdw17" dist="17961" dir="2700000">
              <a:srgbClr val="00003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it-IT" altLang="it-IT" sz="1350">
              <a:solidFill>
                <a:srgbClr val="FFFFFF"/>
              </a:solidFill>
              <a:latin typeface="Arial" charset="0"/>
            </a:endParaRPr>
          </a:p>
        </p:txBody>
      </p:sp>
      <p:sp>
        <p:nvSpPr>
          <p:cNvPr id="19460" name="Text Box 4"/>
          <p:cNvSpPr txBox="1">
            <a:spLocks noChangeArrowheads="1"/>
          </p:cNvSpPr>
          <p:nvPr/>
        </p:nvSpPr>
        <p:spPr bwMode="auto">
          <a:xfrm>
            <a:off x="1547813" y="213122"/>
            <a:ext cx="6074569" cy="92333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0"/>
              </a:spcBef>
              <a:spcAft>
                <a:spcPct val="30000"/>
              </a:spcAft>
              <a:buClr>
                <a:srgbClr val="FFCC00"/>
              </a:buClr>
              <a:buFontTx/>
              <a:buNone/>
            </a:pPr>
            <a:r>
              <a:rPr lang="it-IT" altLang="x-none" sz="2700">
                <a:solidFill>
                  <a:srgbClr val="FFFFFF"/>
                </a:solidFill>
              </a:rPr>
              <a:t>TVP ed EP assai spesso complicano il corso della patologia neoplastica</a:t>
            </a:r>
            <a:endParaRPr lang="en-US" altLang="it-IT" sz="2700">
              <a:solidFill>
                <a:srgbClr val="FFFFFF"/>
              </a:solidFill>
            </a:endParaRPr>
          </a:p>
        </p:txBody>
      </p:sp>
      <p:sp>
        <p:nvSpPr>
          <p:cNvPr id="19461" name="Line 2"/>
          <p:cNvSpPr>
            <a:spLocks noChangeShapeType="1"/>
          </p:cNvSpPr>
          <p:nvPr/>
        </p:nvSpPr>
        <p:spPr bwMode="auto">
          <a:xfrm>
            <a:off x="1143000" y="1364456"/>
            <a:ext cx="68580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IT" sz="3300"/>
          </a:p>
        </p:txBody>
      </p:sp>
    </p:spTree>
    <p:extLst>
      <p:ext uri="{BB962C8B-B14F-4D97-AF65-F5344CB8AC3E}">
        <p14:creationId xmlns:p14="http://schemas.microsoft.com/office/powerpoint/2010/main" val="340484204"/>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p:nvPr>
        </p:nvSpPr>
        <p:spPr/>
        <p:txBody>
          <a:bodyPr/>
          <a:lstStyle/>
          <a:p>
            <a:r>
              <a:rPr lang="it-IT" altLang="x-none" sz="2400" b="1" dirty="0">
                <a:solidFill>
                  <a:srgbClr val="D23C00"/>
                </a:solidFill>
                <a:latin typeface="Comic Sans MS" charset="0"/>
                <a:ea typeface="Comic Sans MS" charset="0"/>
                <a:cs typeface="Comic Sans MS" charset="0"/>
              </a:rPr>
              <a:t>Incidenza di TEV in pazienti oncologici</a:t>
            </a:r>
            <a:br>
              <a:rPr lang="it-IT" altLang="x-none" sz="2400" b="1" dirty="0">
                <a:solidFill>
                  <a:srgbClr val="D23C00"/>
                </a:solidFill>
                <a:latin typeface="Comic Sans MS" charset="0"/>
                <a:ea typeface="Comic Sans MS" charset="0"/>
                <a:cs typeface="Comic Sans MS" charset="0"/>
              </a:rPr>
            </a:br>
            <a:r>
              <a:rPr lang="it-IT" altLang="x-none" sz="2400" b="1" dirty="0">
                <a:solidFill>
                  <a:srgbClr val="D23C00"/>
                </a:solidFill>
                <a:latin typeface="Comic Sans MS" charset="0"/>
                <a:ea typeface="Comic Sans MS" charset="0"/>
                <a:cs typeface="Comic Sans MS" charset="0"/>
              </a:rPr>
              <a:t> </a:t>
            </a:r>
            <a:r>
              <a:rPr lang="it-IT" altLang="x-none" sz="2400" b="1" i="1" dirty="0">
                <a:solidFill>
                  <a:srgbClr val="D23C00"/>
                </a:solidFill>
                <a:latin typeface="Comic Sans MS" charset="0"/>
                <a:ea typeface="Comic Sans MS" charset="0"/>
                <a:cs typeface="Comic Sans MS" charset="0"/>
              </a:rPr>
              <a:t>(</a:t>
            </a:r>
            <a:r>
              <a:rPr lang="it-IT" altLang="x-none" sz="2400" b="1" i="1" dirty="0" err="1">
                <a:solidFill>
                  <a:srgbClr val="D23C00"/>
                </a:solidFill>
                <a:latin typeface="Comic Sans MS" charset="0"/>
                <a:ea typeface="Comic Sans MS" charset="0"/>
                <a:cs typeface="Comic Sans MS" charset="0"/>
              </a:rPr>
              <a:t>N</a:t>
            </a:r>
            <a:r>
              <a:rPr lang="it-IT" altLang="x-none" sz="2400" b="1" i="1" dirty="0">
                <a:solidFill>
                  <a:srgbClr val="D23C00"/>
                </a:solidFill>
                <a:latin typeface="Comic Sans MS" charset="0"/>
                <a:ea typeface="Comic Sans MS" charset="0"/>
                <a:cs typeface="Comic Sans MS" charset="0"/>
              </a:rPr>
              <a:t> = 17,284) </a:t>
            </a:r>
            <a:r>
              <a:rPr lang="it-IT" altLang="x-none" sz="2400" b="1" dirty="0">
                <a:solidFill>
                  <a:srgbClr val="D23C00"/>
                </a:solidFill>
                <a:latin typeface="Comic Sans MS" charset="0"/>
                <a:ea typeface="Comic Sans MS" charset="0"/>
                <a:cs typeface="Comic Sans MS" charset="0"/>
              </a:rPr>
              <a:t>e nei controlli</a:t>
            </a:r>
          </a:p>
        </p:txBody>
      </p:sp>
      <p:sp>
        <p:nvSpPr>
          <p:cNvPr id="2" name="Rettangolo 1"/>
          <p:cNvSpPr/>
          <p:nvPr/>
        </p:nvSpPr>
        <p:spPr>
          <a:xfrm>
            <a:off x="1143000" y="4893469"/>
            <a:ext cx="6858000" cy="250031"/>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3300"/>
          </a:p>
        </p:txBody>
      </p:sp>
      <p:pic>
        <p:nvPicPr>
          <p:cNvPr id="21507" name="Picture 8"/>
          <p:cNvPicPr>
            <a:picLocks noChangeAspect="1" noChangeArrowheads="1"/>
          </p:cNvPicPr>
          <p:nvPr/>
        </p:nvPicPr>
        <p:blipFill>
          <a:blip r:embed="rId3">
            <a:extLst>
              <a:ext uri="{28A0092B-C50C-407E-A947-70E740481C1C}">
                <a14:useLocalDpi xmlns:a14="http://schemas.microsoft.com/office/drawing/2010/main" val="0"/>
              </a:ext>
            </a:extLst>
          </a:blip>
          <a:srcRect l="27367" t="24435" r="32761" b="20833"/>
          <a:stretch>
            <a:fillRect/>
          </a:stretch>
        </p:blipFill>
        <p:spPr bwMode="auto">
          <a:xfrm>
            <a:off x="2536031" y="1264444"/>
            <a:ext cx="4011216" cy="416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9" name="Rettangolo 8"/>
          <p:cNvSpPr/>
          <p:nvPr/>
        </p:nvSpPr>
        <p:spPr>
          <a:xfrm>
            <a:off x="1146572" y="4558904"/>
            <a:ext cx="6858000" cy="82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3300">
              <a:solidFill>
                <a:schemeClr val="bg1"/>
              </a:solidFill>
            </a:endParaRPr>
          </a:p>
        </p:txBody>
      </p:sp>
      <p:sp>
        <p:nvSpPr>
          <p:cNvPr id="10" name="Rettangolo 9"/>
          <p:cNvSpPr/>
          <p:nvPr/>
        </p:nvSpPr>
        <p:spPr>
          <a:xfrm>
            <a:off x="5778104" y="4751785"/>
            <a:ext cx="2078831" cy="346249"/>
          </a:xfrm>
          <a:prstGeom prst="rect">
            <a:avLst/>
          </a:prstGeom>
        </p:spPr>
        <p:txBody>
          <a:bodyPr>
            <a:spAutoFit/>
          </a:bodyPr>
          <a:lstStyle/>
          <a:p>
            <a:pPr>
              <a:defRPr/>
            </a:pPr>
            <a:r>
              <a:rPr lang="it-IT" sz="825" b="1" dirty="0" err="1">
                <a:latin typeface="+mj-lt"/>
              </a:rPr>
              <a:t>Khorana</a:t>
            </a:r>
            <a:r>
              <a:rPr lang="it-IT" sz="825" b="1" dirty="0">
                <a:latin typeface="+mj-lt"/>
              </a:rPr>
              <a:t> AA, et Al. </a:t>
            </a:r>
            <a:r>
              <a:rPr lang="it-IT" sz="825" b="1" dirty="0" err="1">
                <a:latin typeface="+mj-lt"/>
              </a:rPr>
              <a:t>Cancer</a:t>
            </a:r>
            <a:r>
              <a:rPr lang="sk-SK" sz="825" dirty="0"/>
              <a:t> 2013;119:648</a:t>
            </a:r>
            <a:endParaRPr lang="it-IT" sz="825" b="1" dirty="0">
              <a:latin typeface="+mj-lt"/>
            </a:endParaRPr>
          </a:p>
        </p:txBody>
      </p:sp>
    </p:spTree>
    <p:extLst>
      <p:ext uri="{BB962C8B-B14F-4D97-AF65-F5344CB8AC3E}">
        <p14:creationId xmlns:p14="http://schemas.microsoft.com/office/powerpoint/2010/main" val="197239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1"/>
          </p:nvPr>
        </p:nvSpPr>
        <p:spPr>
          <a:xfrm>
            <a:off x="1764507" y="1588839"/>
            <a:ext cx="5561410" cy="2855119"/>
          </a:xfrm>
        </p:spPr>
        <p:txBody>
          <a:bodyPr>
            <a:normAutofit lnSpcReduction="10000"/>
          </a:bodyPr>
          <a:lstStyle/>
          <a:p>
            <a:pPr marL="0" lvl="1" indent="0" algn="just">
              <a:buNone/>
            </a:pPr>
            <a:endParaRPr lang="it-IT" altLang="x-none" sz="1650" b="1" dirty="0">
              <a:ea typeface="MS PGothic" charset="-128"/>
            </a:endParaRPr>
          </a:p>
          <a:p>
            <a:pPr marL="0" lvl="1" indent="0" algn="just">
              <a:buNone/>
            </a:pPr>
            <a:r>
              <a:rPr lang="it-IT" altLang="x-none" sz="1650" b="1" dirty="0">
                <a:ea typeface="MS PGothic" charset="-128"/>
              </a:rPr>
              <a:t>VTE ricorrente </a:t>
            </a:r>
            <a:r>
              <a:rPr lang="it-IT" altLang="x-none" sz="1650" i="1" dirty="0">
                <a:ea typeface="MS PGothic" charset="-128"/>
              </a:rPr>
              <a:t>(10% vs 2%)</a:t>
            </a:r>
          </a:p>
          <a:p>
            <a:pPr marL="0" lvl="1" indent="0" algn="just">
              <a:buNone/>
            </a:pPr>
            <a:endParaRPr lang="it-IT" altLang="x-none" sz="1650" b="1" dirty="0">
              <a:ea typeface="MS PGothic" charset="-128"/>
            </a:endParaRPr>
          </a:p>
          <a:p>
            <a:pPr marL="0" lvl="1" indent="0" algn="just">
              <a:buNone/>
            </a:pPr>
            <a:r>
              <a:rPr lang="it-IT" altLang="x-none" sz="1650" b="1" dirty="0">
                <a:ea typeface="MS PGothic" charset="-128"/>
              </a:rPr>
              <a:t>Sanguinamento </a:t>
            </a:r>
            <a:r>
              <a:rPr lang="it-IT" altLang="x-none" sz="1650" i="1" dirty="0">
                <a:ea typeface="MS PGothic" charset="-128"/>
              </a:rPr>
              <a:t>(12% vs 2.2%)</a:t>
            </a:r>
          </a:p>
          <a:p>
            <a:pPr marL="0" lvl="1" indent="0" algn="just">
              <a:buNone/>
            </a:pPr>
            <a:endParaRPr lang="it-IT" altLang="x-none" sz="1650" b="1" dirty="0">
              <a:ea typeface="MS PGothic" charset="-128"/>
            </a:endParaRPr>
          </a:p>
          <a:p>
            <a:pPr marL="0" lvl="1" indent="0" algn="just">
              <a:buNone/>
            </a:pPr>
            <a:r>
              <a:rPr lang="it-IT" altLang="x-none" sz="1650" b="1" dirty="0">
                <a:ea typeface="MS PGothic" charset="-128"/>
              </a:rPr>
              <a:t>Aumento x 3 delle ospedalizzazioni</a:t>
            </a:r>
          </a:p>
          <a:p>
            <a:pPr marL="0" lvl="1" indent="0" algn="just">
              <a:buNone/>
            </a:pPr>
            <a:endParaRPr lang="it-IT" altLang="x-none" sz="1650" b="1" dirty="0">
              <a:ea typeface="MS PGothic" charset="-128"/>
            </a:endParaRPr>
          </a:p>
          <a:p>
            <a:pPr marL="0" indent="0" algn="ctr">
              <a:lnSpc>
                <a:spcPct val="90000"/>
              </a:lnSpc>
              <a:spcBef>
                <a:spcPct val="50000"/>
              </a:spcBef>
              <a:buNone/>
            </a:pPr>
            <a:r>
              <a:rPr lang="it-IT" altLang="x-none" sz="1650" b="1" i="1" dirty="0" err="1">
                <a:ea typeface="MS PGothic" charset="-128"/>
                <a:cs typeface="ＭＳ Ｐゴシック" charset="-128"/>
              </a:rPr>
              <a:t>P</a:t>
            </a:r>
            <a:r>
              <a:rPr lang="en-US" altLang="x-none" sz="1650" b="1" i="1" dirty="0" err="1">
                <a:ea typeface="MS PGothic" charset="-128"/>
                <a:cs typeface="ＭＳ Ｐゴシック" charset="-128"/>
              </a:rPr>
              <a:t>rofilassi</a:t>
            </a:r>
            <a:r>
              <a:rPr lang="en-US" altLang="x-none" sz="1650" b="1" i="1" dirty="0">
                <a:ea typeface="MS PGothic" charset="-128"/>
                <a:cs typeface="ＭＳ Ｐゴシック" charset="-128"/>
              </a:rPr>
              <a:t> e </a:t>
            </a:r>
            <a:r>
              <a:rPr lang="en-US" altLang="x-none" sz="1650" b="1" i="1" dirty="0" err="1">
                <a:ea typeface="MS PGothic" charset="-128"/>
                <a:cs typeface="ＭＳ Ｐゴシック" charset="-128"/>
              </a:rPr>
              <a:t>trattamento</a:t>
            </a:r>
            <a:r>
              <a:rPr lang="en-US" altLang="x-none" sz="1650" b="1" i="1" dirty="0">
                <a:ea typeface="MS PGothic" charset="-128"/>
                <a:cs typeface="ＭＳ Ｐゴシック" charset="-128"/>
              </a:rPr>
              <a:t> </a:t>
            </a:r>
            <a:r>
              <a:rPr lang="en-US" altLang="x-none" sz="1650" b="1" i="1" dirty="0" err="1">
                <a:ea typeface="MS PGothic" charset="-128"/>
                <a:cs typeface="ＭＳ Ｐゴシック" charset="-128"/>
              </a:rPr>
              <a:t>efficaci</a:t>
            </a:r>
            <a:r>
              <a:rPr lang="en-US" altLang="x-none" sz="1650" b="1" i="1" dirty="0">
                <a:ea typeface="MS PGothic" charset="-128"/>
                <a:cs typeface="ＭＳ Ｐゴシック" charset="-128"/>
              </a:rPr>
              <a:t> </a:t>
            </a:r>
            <a:r>
              <a:rPr lang="en-US" altLang="x-none" sz="1650" b="1" i="1" dirty="0" err="1">
                <a:ea typeface="MS PGothic" charset="-128"/>
                <a:cs typeface="ＭＳ Ｐゴシック" charset="-128"/>
              </a:rPr>
              <a:t>possono</a:t>
            </a:r>
            <a:r>
              <a:rPr lang="en-US" altLang="x-none" sz="1650" b="1" i="1" dirty="0">
                <a:ea typeface="MS PGothic" charset="-128"/>
                <a:cs typeface="ＭＳ Ｐゴシック" charset="-128"/>
              </a:rPr>
              <a:t> </a:t>
            </a:r>
          </a:p>
          <a:p>
            <a:pPr marL="0" indent="0" algn="ctr">
              <a:lnSpc>
                <a:spcPct val="90000"/>
              </a:lnSpc>
              <a:spcBef>
                <a:spcPct val="50000"/>
              </a:spcBef>
              <a:buNone/>
            </a:pPr>
            <a:r>
              <a:rPr lang="en-US" altLang="x-none" sz="1650" b="1" i="1" dirty="0" err="1">
                <a:ea typeface="MS PGothic" charset="-128"/>
                <a:cs typeface="ＭＳ Ｐゴシック" charset="-128"/>
              </a:rPr>
              <a:t>ridurre</a:t>
            </a:r>
            <a:r>
              <a:rPr lang="en-US" altLang="x-none" sz="1650" b="1" i="1" dirty="0">
                <a:ea typeface="MS PGothic" charset="-128"/>
                <a:cs typeface="ＭＳ Ｐゴシック" charset="-128"/>
              </a:rPr>
              <a:t>  </a:t>
            </a:r>
            <a:r>
              <a:rPr lang="en-US" altLang="x-none" sz="1650" b="1" i="1" dirty="0" err="1">
                <a:ea typeface="MS PGothic" charset="-128"/>
                <a:cs typeface="ＭＳ Ｐゴシック" charset="-128"/>
              </a:rPr>
              <a:t>morbilità</a:t>
            </a:r>
            <a:r>
              <a:rPr lang="en-US" altLang="x-none" sz="1650" b="1" i="1" dirty="0">
                <a:ea typeface="MS PGothic" charset="-128"/>
                <a:cs typeface="ＭＳ Ｐゴシック" charset="-128"/>
              </a:rPr>
              <a:t> e </a:t>
            </a:r>
            <a:r>
              <a:rPr lang="en-US" altLang="x-none" sz="1650" b="1" i="1" dirty="0" err="1">
                <a:ea typeface="MS PGothic" charset="-128"/>
                <a:cs typeface="ＭＳ Ｐゴシック" charset="-128"/>
              </a:rPr>
              <a:t>mortalità</a:t>
            </a:r>
            <a:endParaRPr lang="en-US" altLang="x-none" sz="1650" b="1" i="1" dirty="0">
              <a:ea typeface="MS PGothic" charset="-128"/>
              <a:cs typeface="ＭＳ Ｐゴシック" charset="-128"/>
            </a:endParaRPr>
          </a:p>
        </p:txBody>
      </p:sp>
      <p:sp>
        <p:nvSpPr>
          <p:cNvPr id="25602" name="Rectangle 2"/>
          <p:cNvSpPr>
            <a:spLocks noGrp="1" noRot="1" noChangeArrowheads="1"/>
          </p:cNvSpPr>
          <p:nvPr>
            <p:ph type="title"/>
          </p:nvPr>
        </p:nvSpPr>
        <p:spPr>
          <a:xfrm>
            <a:off x="899592" y="644724"/>
            <a:ext cx="7406580" cy="486866"/>
          </a:xfrm>
        </p:spPr>
        <p:txBody>
          <a:bodyPr>
            <a:noAutofit/>
          </a:bodyPr>
          <a:lstStyle/>
          <a:p>
            <a:r>
              <a:rPr lang="it-IT" altLang="x-none" sz="2400" b="1" dirty="0">
                <a:solidFill>
                  <a:srgbClr val="C00000"/>
                </a:solidFill>
                <a:latin typeface="Comic Sans MS" charset="0"/>
                <a:ea typeface="Comic Sans MS" charset="0"/>
                <a:cs typeface="Comic Sans MS" charset="0"/>
              </a:rPr>
              <a:t>Nei pazienti oncologici il TEV è assai </a:t>
            </a:r>
            <a:r>
              <a:rPr lang="it-IT" altLang="x-none" sz="2400" b="1" dirty="0" smtClean="0">
                <a:solidFill>
                  <a:srgbClr val="C00000"/>
                </a:solidFill>
                <a:latin typeface="Comic Sans MS" charset="0"/>
                <a:ea typeface="Comic Sans MS" charset="0"/>
                <a:cs typeface="Comic Sans MS" charset="0"/>
              </a:rPr>
              <a:t>comune</a:t>
            </a:r>
            <a:br>
              <a:rPr lang="it-IT" altLang="x-none" sz="2400" b="1" dirty="0" smtClean="0">
                <a:solidFill>
                  <a:srgbClr val="C00000"/>
                </a:solidFill>
                <a:latin typeface="Comic Sans MS" charset="0"/>
                <a:ea typeface="Comic Sans MS" charset="0"/>
                <a:cs typeface="Comic Sans MS" charset="0"/>
              </a:rPr>
            </a:br>
            <a:r>
              <a:rPr lang="it-IT" altLang="x-none" sz="2400" b="1" dirty="0">
                <a:solidFill>
                  <a:srgbClr val="C00000"/>
                </a:solidFill>
                <a:latin typeface="Comic Sans MS" charset="0"/>
                <a:ea typeface="Comic Sans MS" charset="0"/>
                <a:cs typeface="Comic Sans MS" charset="0"/>
              </a:rPr>
              <a:t/>
            </a:r>
            <a:br>
              <a:rPr lang="it-IT" altLang="x-none" sz="2400" b="1" dirty="0">
                <a:solidFill>
                  <a:srgbClr val="C00000"/>
                </a:solidFill>
                <a:latin typeface="Comic Sans MS" charset="0"/>
                <a:ea typeface="Comic Sans MS" charset="0"/>
                <a:cs typeface="Comic Sans MS" charset="0"/>
              </a:rPr>
            </a:br>
            <a:r>
              <a:rPr lang="it-IT" altLang="x-none" sz="2400" b="1" dirty="0">
                <a:solidFill>
                  <a:srgbClr val="C00000"/>
                </a:solidFill>
                <a:latin typeface="Comic Sans MS" charset="0"/>
                <a:ea typeface="Comic Sans MS" charset="0"/>
                <a:cs typeface="Comic Sans MS" charset="0"/>
              </a:rPr>
              <a:t/>
            </a:r>
            <a:br>
              <a:rPr lang="it-IT" altLang="x-none" sz="2400" b="1" dirty="0">
                <a:solidFill>
                  <a:srgbClr val="C00000"/>
                </a:solidFill>
                <a:latin typeface="Comic Sans MS" charset="0"/>
                <a:ea typeface="Comic Sans MS" charset="0"/>
                <a:cs typeface="Comic Sans MS" charset="0"/>
              </a:rPr>
            </a:br>
            <a:endParaRPr lang="it-IT" altLang="x-none" sz="2400" b="1" dirty="0">
              <a:solidFill>
                <a:srgbClr val="C00000"/>
              </a:solidFill>
              <a:latin typeface="Comic Sans MS" charset="0"/>
              <a:ea typeface="Comic Sans MS" charset="0"/>
              <a:cs typeface="Comic Sans MS" charset="0"/>
            </a:endParaRPr>
          </a:p>
        </p:txBody>
      </p:sp>
      <p:sp>
        <p:nvSpPr>
          <p:cNvPr id="6" name="Rettangolo 5"/>
          <p:cNvSpPr/>
          <p:nvPr/>
        </p:nvSpPr>
        <p:spPr>
          <a:xfrm>
            <a:off x="1547813" y="885949"/>
            <a:ext cx="6073907" cy="461665"/>
          </a:xfrm>
          <a:prstGeom prst="rect">
            <a:avLst/>
          </a:prstGeom>
        </p:spPr>
        <p:txBody>
          <a:bodyPr wrap="none">
            <a:spAutoFit/>
          </a:bodyPr>
          <a:lstStyle/>
          <a:p>
            <a:pPr>
              <a:defRPr/>
            </a:pPr>
            <a:r>
              <a:rPr lang="it-IT" altLang="x-none" sz="2400" b="1" dirty="0">
                <a:latin typeface="+mn-lt"/>
                <a:cs typeface="ＭＳ Ｐゴシック" charset="-128"/>
              </a:rPr>
              <a:t>ma anche associato con conseguenze più gravi</a:t>
            </a:r>
            <a:endParaRPr lang="it-IT" sz="2400" dirty="0">
              <a:latin typeface="+mn-lt"/>
            </a:endParaRPr>
          </a:p>
        </p:txBody>
      </p:sp>
    </p:spTree>
    <p:extLst>
      <p:ext uri="{BB962C8B-B14F-4D97-AF65-F5344CB8AC3E}">
        <p14:creationId xmlns:p14="http://schemas.microsoft.com/office/powerpoint/2010/main" val="177061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p:nvPr>
        </p:nvSpPr>
        <p:spPr/>
        <p:txBody>
          <a:bodyPr/>
          <a:lstStyle/>
          <a:p>
            <a:pPr eaLnBrk="1" hangingPunct="1"/>
            <a:r>
              <a:rPr lang="it-IT" altLang="it-IT" sz="2400" b="1" dirty="0">
                <a:solidFill>
                  <a:srgbClr val="C00000"/>
                </a:solidFill>
                <a:latin typeface="Comic Sans MS" charset="0"/>
                <a:ea typeface="MS PGothic" charset="-128"/>
                <a:cs typeface="ＭＳ Ｐゴシック" charset="-128"/>
              </a:rPr>
              <a:t>Farmaci antineoplastici e </a:t>
            </a:r>
            <a:r>
              <a:rPr lang="it-IT" altLang="it-IT" sz="2400" b="1" dirty="0" smtClean="0">
                <a:solidFill>
                  <a:srgbClr val="C00000"/>
                </a:solidFill>
                <a:latin typeface="Comic Sans MS" charset="0"/>
                <a:ea typeface="MS PGothic" charset="-128"/>
                <a:cs typeface="ＭＳ Ｐゴシック" charset="-128"/>
              </a:rPr>
              <a:t>CTX</a:t>
            </a:r>
            <a:endParaRPr lang="it-IT" altLang="it-IT" sz="2400" b="1" i="1" dirty="0">
              <a:solidFill>
                <a:srgbClr val="C00000"/>
              </a:solidFill>
              <a:latin typeface="Comic Sans MS" charset="0"/>
              <a:ea typeface="MS PGothic" charset="-128"/>
              <a:cs typeface="ＭＳ Ｐゴシック" charset="-128"/>
            </a:endParaRPr>
          </a:p>
        </p:txBody>
      </p:sp>
      <p:sp>
        <p:nvSpPr>
          <p:cNvPr id="12291" name="Rectangle 3"/>
          <p:cNvSpPr>
            <a:spLocks noGrp="1" noChangeArrowheads="1"/>
          </p:cNvSpPr>
          <p:nvPr>
            <p:ph type="body" idx="1"/>
          </p:nvPr>
        </p:nvSpPr>
        <p:spPr>
          <a:xfrm>
            <a:off x="1764507" y="1660923"/>
            <a:ext cx="5561410" cy="2855119"/>
          </a:xfrm>
        </p:spPr>
        <p:txBody>
          <a:bodyPr/>
          <a:lstStyle/>
          <a:p>
            <a:pPr marL="4763" indent="16669" algn="ctr">
              <a:lnSpc>
                <a:spcPct val="90000"/>
              </a:lnSpc>
              <a:buNone/>
              <a:defRPr/>
            </a:pPr>
            <a:r>
              <a:rPr lang="en-GB" altLang="it-IT" sz="1650" b="1" dirty="0" err="1">
                <a:latin typeface="Comic Sans MS" charset="0"/>
                <a:ea typeface="MS PGothic" charset="-128"/>
                <a:cs typeface="ＭＳ Ｐゴシック" charset="-128"/>
              </a:rPr>
              <a:t>Esistono</a:t>
            </a:r>
            <a:r>
              <a:rPr lang="en-GB" altLang="it-IT" sz="1650" b="1" dirty="0">
                <a:latin typeface="Comic Sans MS" charset="0"/>
                <a:ea typeface="MS PGothic" charset="-128"/>
                <a:cs typeface="ＭＳ Ｐゴシック" charset="-128"/>
              </a:rPr>
              <a:t> 2 </a:t>
            </a:r>
            <a:r>
              <a:rPr lang="en-GB" altLang="it-IT" sz="1650" b="1" dirty="0" err="1">
                <a:latin typeface="Comic Sans MS" charset="0"/>
                <a:ea typeface="MS PGothic" charset="-128"/>
                <a:cs typeface="ＭＳ Ｐゴシック" charset="-128"/>
              </a:rPr>
              <a:t>collegamenti</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tra</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cancro</a:t>
            </a:r>
            <a:r>
              <a:rPr lang="en-GB" altLang="it-IT" sz="1650" b="1" dirty="0">
                <a:latin typeface="Comic Sans MS" charset="0"/>
                <a:ea typeface="MS PGothic" charset="-128"/>
                <a:cs typeface="ＭＳ Ｐゴシック" charset="-128"/>
              </a:rPr>
              <a:t> e </a:t>
            </a:r>
            <a:r>
              <a:rPr lang="en-GB" altLang="it-IT" sz="1650" b="1" dirty="0" err="1">
                <a:latin typeface="Comic Sans MS" charset="0"/>
                <a:ea typeface="MS PGothic" charset="-128"/>
                <a:cs typeface="ＭＳ Ｐゴシック" charset="-128"/>
              </a:rPr>
              <a:t>complicanze</a:t>
            </a:r>
            <a:r>
              <a:rPr lang="en-GB" altLang="it-IT" sz="1650" b="1" dirty="0">
                <a:latin typeface="Comic Sans MS" charset="0"/>
                <a:ea typeface="MS PGothic" charset="-128"/>
                <a:cs typeface="ＭＳ Ｐゴシック" charset="-128"/>
              </a:rPr>
              <a:t> CV</a:t>
            </a:r>
          </a:p>
          <a:p>
            <a:pPr marL="4763" indent="16669" algn="ctr">
              <a:lnSpc>
                <a:spcPct val="90000"/>
              </a:lnSpc>
              <a:buNone/>
              <a:defRPr/>
            </a:pPr>
            <a:endParaRPr lang="en-GB" altLang="it-IT" sz="1650" b="1" dirty="0">
              <a:latin typeface="Comic Sans MS" charset="0"/>
              <a:ea typeface="MS PGothic" charset="-128"/>
              <a:cs typeface="ＭＳ Ｐゴシック" charset="-128"/>
            </a:endParaRPr>
          </a:p>
          <a:p>
            <a:pPr marL="166688" indent="-157163" algn="just">
              <a:lnSpc>
                <a:spcPct val="90000"/>
              </a:lnSpc>
              <a:buFontTx/>
              <a:buChar char="-"/>
              <a:defRPr/>
            </a:pPr>
            <a:r>
              <a:rPr lang="en-GB" altLang="it-IT" sz="1650" b="1" dirty="0">
                <a:latin typeface="Comic Sans MS" charset="0"/>
                <a:ea typeface="MS PGothic" charset="-128"/>
                <a:cs typeface="ＭＳ Ｐゴシック" charset="-128"/>
              </a:rPr>
              <a:t>Le MCV e </a:t>
            </a:r>
            <a:r>
              <a:rPr lang="en-GB" altLang="it-IT" sz="1650" b="1" dirty="0" err="1">
                <a:latin typeface="Comic Sans MS" charset="0"/>
                <a:ea typeface="MS PGothic" charset="-128"/>
                <a:cs typeface="ＭＳ Ｐゴシック" charset="-128"/>
              </a:rPr>
              <a:t>quelle</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oncologiche</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condividono</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alcuni</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fattori</a:t>
            </a:r>
            <a:r>
              <a:rPr lang="en-GB" altLang="it-IT" sz="1650" b="1" dirty="0">
                <a:latin typeface="Comic Sans MS" charset="0"/>
                <a:ea typeface="MS PGothic" charset="-128"/>
                <a:cs typeface="ＭＳ Ｐゴシック" charset="-128"/>
              </a:rPr>
              <a:t> di </a:t>
            </a:r>
            <a:r>
              <a:rPr lang="en-GB" altLang="it-IT" sz="1650" b="1" dirty="0" err="1">
                <a:latin typeface="Comic Sans MS" charset="0"/>
                <a:ea typeface="MS PGothic" charset="-128"/>
                <a:cs typeface="ＭＳ Ｐゴシック" charset="-128"/>
              </a:rPr>
              <a:t>rischio</a:t>
            </a:r>
            <a:r>
              <a:rPr lang="en-GB" altLang="it-IT" sz="1650" b="1" dirty="0">
                <a:latin typeface="Comic Sans MS" charset="0"/>
                <a:ea typeface="MS PGothic" charset="-128"/>
                <a:cs typeface="ＭＳ Ｐゴシック" charset="-128"/>
              </a:rPr>
              <a:t> </a:t>
            </a:r>
            <a:r>
              <a:rPr lang="en-GB" altLang="it-IT" sz="1650" b="1" i="1" dirty="0">
                <a:latin typeface="Comic Sans MS" charset="0"/>
                <a:ea typeface="MS PGothic" charset="-128"/>
                <a:cs typeface="ＭＳ Ｐゴシック" charset="-128"/>
              </a:rPr>
              <a:t>(</a:t>
            </a:r>
            <a:r>
              <a:rPr lang="en-GB" altLang="it-IT" sz="1650" b="1" i="1" dirty="0" err="1">
                <a:latin typeface="Comic Sans MS" charset="0"/>
                <a:ea typeface="MS PGothic" charset="-128"/>
                <a:cs typeface="ＭＳ Ｐゴシック" charset="-128"/>
              </a:rPr>
              <a:t>es</a:t>
            </a:r>
            <a:r>
              <a:rPr lang="en-GB" altLang="it-IT" sz="1650" b="1" i="1" dirty="0">
                <a:latin typeface="Comic Sans MS" charset="0"/>
                <a:ea typeface="MS PGothic" charset="-128"/>
                <a:cs typeface="ＭＳ Ｐゴシック" charset="-128"/>
              </a:rPr>
              <a:t>. a</a:t>
            </a:r>
            <a:r>
              <a:rPr lang="en-GB" altLang="it-IT" sz="1650" b="1" i="1" dirty="0" smtClean="0">
                <a:latin typeface="Comic Sans MS" charset="0"/>
                <a:ea typeface="MS PGothic" charset="-128"/>
                <a:cs typeface="ＭＳ Ｐゴシック" charset="-128"/>
              </a:rPr>
              <a:t>ging, </a:t>
            </a:r>
            <a:r>
              <a:rPr lang="en-GB" altLang="it-IT" sz="1650" b="1" i="1" dirty="0" err="1" smtClean="0">
                <a:latin typeface="Comic Sans MS" charset="0"/>
                <a:ea typeface="MS PGothic" charset="-128"/>
                <a:cs typeface="ＭＳ Ｐゴシック" charset="-128"/>
              </a:rPr>
              <a:t>fumo</a:t>
            </a:r>
            <a:r>
              <a:rPr lang="en-GB" altLang="it-IT" sz="1650" b="1" i="1" dirty="0" smtClean="0">
                <a:latin typeface="Comic Sans MS" charset="0"/>
                <a:ea typeface="MS PGothic" charset="-128"/>
                <a:cs typeface="ＭＳ Ｐゴシック" charset="-128"/>
              </a:rPr>
              <a:t>, </a:t>
            </a:r>
            <a:r>
              <a:rPr lang="en-GB" altLang="it-IT" sz="1650" b="1" i="1" dirty="0" err="1" smtClean="0">
                <a:latin typeface="Comic Sans MS" charset="0"/>
                <a:ea typeface="MS PGothic" charset="-128"/>
                <a:cs typeface="ＭＳ Ｐゴシック" charset="-128"/>
              </a:rPr>
              <a:t>obesità</a:t>
            </a:r>
            <a:r>
              <a:rPr lang="en-GB" altLang="it-IT" sz="1650" b="1" i="1" dirty="0">
                <a:latin typeface="Comic Sans MS" charset="0"/>
                <a:ea typeface="MS PGothic" charset="-128"/>
                <a:cs typeface="ＭＳ Ｐゴシック" charset="-128"/>
              </a:rPr>
              <a:t>)</a:t>
            </a:r>
          </a:p>
          <a:p>
            <a:pPr marL="166688" indent="-157163" algn="just">
              <a:lnSpc>
                <a:spcPct val="90000"/>
              </a:lnSpc>
              <a:buFontTx/>
              <a:buChar char="-"/>
              <a:defRPr/>
            </a:pPr>
            <a:endParaRPr lang="en-GB" altLang="it-IT" sz="1650" b="1" dirty="0">
              <a:latin typeface="Comic Sans MS" charset="0"/>
              <a:ea typeface="MS PGothic" charset="-128"/>
              <a:cs typeface="ＭＳ Ｐゴシック" charset="-128"/>
            </a:endParaRPr>
          </a:p>
          <a:p>
            <a:pPr marL="166688" indent="-157163" algn="just">
              <a:lnSpc>
                <a:spcPct val="90000"/>
              </a:lnSpc>
              <a:buFontTx/>
              <a:buChar char="-"/>
              <a:defRPr/>
            </a:pPr>
            <a:r>
              <a:rPr lang="en-GB" altLang="it-IT" sz="1650" b="1" dirty="0">
                <a:latin typeface="Comic Sans MS" charset="0"/>
                <a:ea typeface="MS PGothic" charset="-128"/>
                <a:cs typeface="ＭＳ Ｐゴシック" charset="-128"/>
              </a:rPr>
              <a:t>I </a:t>
            </a:r>
            <a:r>
              <a:rPr lang="en-GB" altLang="it-IT" sz="1650" b="1" dirty="0" err="1">
                <a:latin typeface="Comic Sans MS" charset="0"/>
                <a:ea typeface="MS PGothic" charset="-128"/>
                <a:cs typeface="ＭＳ Ｐゴシック" charset="-128"/>
              </a:rPr>
              <a:t>farmaci</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antineoplastici</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possono</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produrre</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direttamente</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eventi</a:t>
            </a:r>
            <a:r>
              <a:rPr lang="en-GB" altLang="it-IT" sz="1650" b="1" dirty="0">
                <a:latin typeface="Comic Sans MS" charset="0"/>
                <a:ea typeface="MS PGothic" charset="-128"/>
                <a:cs typeface="ＭＳ Ｐゴシック" charset="-128"/>
              </a:rPr>
              <a:t> </a:t>
            </a:r>
            <a:r>
              <a:rPr lang="en-GB" altLang="it-IT" sz="1650" b="1" dirty="0" err="1">
                <a:latin typeface="Comic Sans MS" charset="0"/>
                <a:ea typeface="MS PGothic" charset="-128"/>
                <a:cs typeface="ＭＳ Ｐゴシック" charset="-128"/>
              </a:rPr>
              <a:t>avversi</a:t>
            </a:r>
            <a:r>
              <a:rPr lang="en-GB" altLang="it-IT" sz="1650" b="1" dirty="0">
                <a:latin typeface="Comic Sans MS" charset="0"/>
                <a:ea typeface="MS PGothic" charset="-128"/>
                <a:cs typeface="ＭＳ Ｐゴシック" charset="-128"/>
              </a:rPr>
              <a:t> CV</a:t>
            </a:r>
          </a:p>
          <a:p>
            <a:pPr marL="4763" indent="16669" algn="r">
              <a:lnSpc>
                <a:spcPct val="90000"/>
              </a:lnSpc>
              <a:buNone/>
              <a:defRPr/>
            </a:pPr>
            <a:endParaRPr lang="en-US" altLang="it-IT" sz="1050" b="1" dirty="0">
              <a:latin typeface="Comic Sans MS" charset="0"/>
              <a:ea typeface="MS PGothic" charset="-128"/>
              <a:cs typeface="ＭＳ Ｐゴシック" charset="-128"/>
            </a:endParaRPr>
          </a:p>
          <a:p>
            <a:pPr marL="4763" indent="16669" algn="ctr">
              <a:lnSpc>
                <a:spcPct val="90000"/>
              </a:lnSpc>
              <a:buNone/>
              <a:defRPr/>
            </a:pPr>
            <a:endParaRPr lang="it-IT" altLang="it-IT" sz="1500" dirty="0">
              <a:latin typeface="Comic Sans MS" charset="0"/>
              <a:ea typeface="MS PGothic" charset="-128"/>
              <a:cs typeface="ＭＳ Ｐゴシック" charset="-128"/>
            </a:endParaRPr>
          </a:p>
        </p:txBody>
      </p:sp>
    </p:spTree>
    <p:extLst>
      <p:ext uri="{BB962C8B-B14F-4D97-AF65-F5344CB8AC3E}">
        <p14:creationId xmlns:p14="http://schemas.microsoft.com/office/powerpoint/2010/main" val="708256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67544" y="123478"/>
            <a:ext cx="8229600" cy="857250"/>
          </a:xfrm>
        </p:spPr>
        <p:txBody>
          <a:bodyPr>
            <a:normAutofit/>
          </a:bodyPr>
          <a:lstStyle/>
          <a:p>
            <a:r>
              <a:rPr lang="en-US" sz="2800" b="1" dirty="0" smtClean="0">
                <a:solidFill>
                  <a:schemeClr val="accent2"/>
                </a:solidFill>
                <a:latin typeface="Comic Sans MS" charset="0"/>
                <a:ea typeface="Comic Sans MS" charset="0"/>
                <a:cs typeface="Comic Sans MS" charset="0"/>
              </a:rPr>
              <a:t>CTX da </a:t>
            </a:r>
            <a:r>
              <a:rPr lang="en-US" sz="2800" b="1" dirty="0" err="1" smtClean="0">
                <a:solidFill>
                  <a:schemeClr val="accent2"/>
                </a:solidFill>
                <a:latin typeface="Comic Sans MS" charset="0"/>
                <a:ea typeface="Comic Sans MS" charset="0"/>
                <a:cs typeface="Comic Sans MS" charset="0"/>
              </a:rPr>
              <a:t>terapia</a:t>
            </a:r>
            <a:r>
              <a:rPr lang="en-US" sz="2800" b="1" dirty="0" smtClean="0">
                <a:solidFill>
                  <a:schemeClr val="accent2"/>
                </a:solidFill>
                <a:latin typeface="Comic Sans MS" charset="0"/>
                <a:ea typeface="Comic Sans MS" charset="0"/>
                <a:cs typeface="Comic Sans MS" charset="0"/>
              </a:rPr>
              <a:t> </a:t>
            </a:r>
            <a:r>
              <a:rPr lang="en-US" sz="2800" b="1" dirty="0" err="1" smtClean="0">
                <a:solidFill>
                  <a:schemeClr val="accent2"/>
                </a:solidFill>
                <a:latin typeface="Comic Sans MS" charset="0"/>
                <a:ea typeface="Comic Sans MS" charset="0"/>
                <a:cs typeface="Comic Sans MS" charset="0"/>
              </a:rPr>
              <a:t>oncologica</a:t>
            </a:r>
            <a:r>
              <a:rPr lang="en-US" sz="2800" b="1" dirty="0" smtClean="0">
                <a:solidFill>
                  <a:schemeClr val="accent2"/>
                </a:solidFill>
                <a:latin typeface="Comic Sans MS" charset="0"/>
                <a:ea typeface="Comic Sans MS" charset="0"/>
                <a:cs typeface="Comic Sans MS" charset="0"/>
              </a:rPr>
              <a:t> </a:t>
            </a:r>
            <a:r>
              <a:rPr lang="it-IT" sz="2800" b="1" dirty="0">
                <a:solidFill>
                  <a:srgbClr val="FF9900"/>
                </a:solidFill>
                <a:latin typeface="Comic Sans MS" charset="0"/>
                <a:ea typeface="Comic Sans MS" charset="0"/>
                <a:cs typeface="Comic Sans MS" charset="0"/>
              </a:rPr>
              <a:t/>
            </a:r>
            <a:br>
              <a:rPr lang="it-IT" sz="2800" b="1" dirty="0">
                <a:solidFill>
                  <a:srgbClr val="FF9900"/>
                </a:solidFill>
                <a:latin typeface="Comic Sans MS" charset="0"/>
                <a:ea typeface="Comic Sans MS" charset="0"/>
                <a:cs typeface="Comic Sans MS" charset="0"/>
              </a:rPr>
            </a:br>
            <a:r>
              <a:rPr lang="it-IT" sz="2200" b="1" dirty="0" smtClean="0">
                <a:solidFill>
                  <a:schemeClr val="accent3">
                    <a:lumMod val="75000"/>
                  </a:schemeClr>
                </a:solidFill>
                <a:latin typeface="Comic Sans MS" charset="0"/>
                <a:ea typeface="Comic Sans MS" charset="0"/>
                <a:cs typeface="Comic Sans MS" charset="0"/>
              </a:rPr>
              <a:t>Meccanismi</a:t>
            </a:r>
            <a:endParaRPr lang="it-IT" sz="2200" b="1" dirty="0">
              <a:solidFill>
                <a:schemeClr val="accent3">
                  <a:lumMod val="75000"/>
                </a:schemeClr>
              </a:solidFill>
              <a:latin typeface="Comic Sans MS" charset="0"/>
              <a:ea typeface="Comic Sans MS" charset="0"/>
              <a:cs typeface="Comic Sans MS" charset="0"/>
            </a:endParaRPr>
          </a:p>
        </p:txBody>
      </p:sp>
      <p:pic>
        <p:nvPicPr>
          <p:cNvPr id="5" name="Immagine 4"/>
          <p:cNvPicPr>
            <a:picLocks noChangeAspect="1"/>
          </p:cNvPicPr>
          <p:nvPr/>
        </p:nvPicPr>
        <p:blipFill>
          <a:blip r:embed="rId2"/>
          <a:stretch>
            <a:fillRect/>
          </a:stretch>
        </p:blipFill>
        <p:spPr>
          <a:xfrm>
            <a:off x="179512" y="1048549"/>
            <a:ext cx="8750569" cy="3539425"/>
          </a:xfrm>
          <a:prstGeom prst="rect">
            <a:avLst/>
          </a:prstGeom>
          <a:noFill/>
          <a:ln>
            <a:noFill/>
          </a:ln>
        </p:spPr>
      </p:pic>
      <p:sp>
        <p:nvSpPr>
          <p:cNvPr id="7" name="CasellaDiTesto 6"/>
          <p:cNvSpPr txBox="1"/>
          <p:nvPr/>
        </p:nvSpPr>
        <p:spPr>
          <a:xfrm>
            <a:off x="6045161" y="4803998"/>
            <a:ext cx="3025187" cy="276999"/>
          </a:xfrm>
          <a:prstGeom prst="rect">
            <a:avLst/>
          </a:prstGeom>
          <a:noFill/>
        </p:spPr>
        <p:txBody>
          <a:bodyPr wrap="none" rtlCol="0">
            <a:spAutoFit/>
          </a:bodyPr>
          <a:lstStyle/>
          <a:p>
            <a:r>
              <a:rPr lang="it-IT" sz="1200" b="1" dirty="0" err="1" smtClean="0">
                <a:latin typeface="Verdana"/>
                <a:cs typeface="Verdana"/>
              </a:rPr>
              <a:t>Lenneman</a:t>
            </a:r>
            <a:r>
              <a:rPr lang="it-IT" sz="1200" b="1" dirty="0" smtClean="0">
                <a:latin typeface="Verdana"/>
                <a:cs typeface="Verdana"/>
              </a:rPr>
              <a:t> C, et al </a:t>
            </a:r>
            <a:r>
              <a:rPr lang="it-IT" sz="1200" b="1" dirty="0" err="1" smtClean="0">
                <a:latin typeface="Verdana"/>
                <a:cs typeface="Verdana"/>
              </a:rPr>
              <a:t>Circ</a:t>
            </a:r>
            <a:r>
              <a:rPr lang="it-IT" sz="1200" b="1" dirty="0" smtClean="0">
                <a:latin typeface="Verdana"/>
                <a:cs typeface="Verdana"/>
              </a:rPr>
              <a:t> Res ‘2016</a:t>
            </a:r>
            <a:endParaRPr lang="it-IT" sz="1200" b="1" dirty="0">
              <a:latin typeface="Verdana"/>
              <a:cs typeface="Verdana"/>
            </a:endParaRPr>
          </a:p>
        </p:txBody>
      </p:sp>
      <p:sp>
        <p:nvSpPr>
          <p:cNvPr id="9" name="Rettangolo 8"/>
          <p:cNvSpPr/>
          <p:nvPr/>
        </p:nvSpPr>
        <p:spPr>
          <a:xfrm>
            <a:off x="683568" y="2499742"/>
            <a:ext cx="1440160" cy="468052"/>
          </a:xfrm>
          <a:prstGeom prst="rect">
            <a:avLst/>
          </a:prstGeom>
          <a:noFill/>
          <a:ln w="28575" cmpd="sng">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p:cNvSpPr/>
          <p:nvPr/>
        </p:nvSpPr>
        <p:spPr>
          <a:xfrm>
            <a:off x="6948264" y="2211710"/>
            <a:ext cx="1584176" cy="1008112"/>
          </a:xfrm>
          <a:prstGeom prst="rect">
            <a:avLst/>
          </a:prstGeom>
          <a:noFill/>
          <a:ln w="28575" cmpd="sng">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683568" y="1635646"/>
            <a:ext cx="1440160" cy="468052"/>
          </a:xfrm>
          <a:prstGeom prst="rect">
            <a:avLst/>
          </a:prstGeom>
          <a:noFill/>
          <a:ln w="28575" cmpd="sng">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763688" y="1095586"/>
            <a:ext cx="2664296" cy="540060"/>
          </a:xfrm>
          <a:prstGeom prst="rect">
            <a:avLst/>
          </a:prstGeom>
          <a:noFill/>
          <a:ln w="28575" cmpd="sng">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 name="Connettore 1 2"/>
          <p:cNvCxnSpPr/>
          <p:nvPr/>
        </p:nvCxnSpPr>
        <p:spPr>
          <a:xfrm>
            <a:off x="2339752" y="2355726"/>
            <a:ext cx="165618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2411760" y="4371950"/>
            <a:ext cx="7837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5300464" y="3867894"/>
            <a:ext cx="114374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5148064" y="2499742"/>
            <a:ext cx="151216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211960" y="2355726"/>
            <a:ext cx="9361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5364088" y="3219822"/>
            <a:ext cx="10081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827584" y="3651870"/>
            <a:ext cx="115212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0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nvPr>
        </p:nvGraphicFramePr>
        <p:xfrm>
          <a:off x="323529" y="1347614"/>
          <a:ext cx="8496943" cy="3022025"/>
        </p:xfrm>
        <a:graphic>
          <a:graphicData uri="http://schemas.openxmlformats.org/drawingml/2006/table">
            <a:tbl>
              <a:tblPr firstRow="1" bandRow="1">
                <a:tableStyleId>{E8B1032C-EA38-4F05-BA0D-38AFFFC7BED3}</a:tableStyleId>
              </a:tblPr>
              <a:tblGrid>
                <a:gridCol w="2137618"/>
                <a:gridCol w="1539085"/>
                <a:gridCol w="1111561"/>
                <a:gridCol w="3708679"/>
              </a:tblGrid>
              <a:tr h="242574">
                <a:tc>
                  <a:txBody>
                    <a:bodyPr/>
                    <a:lstStyle/>
                    <a:p>
                      <a:endParaRPr lang="it-IT" sz="1200" b="1" dirty="0">
                        <a:solidFill>
                          <a:srgbClr val="800000"/>
                        </a:solidFill>
                        <a:effectLst/>
                      </a:endParaRPr>
                    </a:p>
                  </a:txBody>
                  <a:tcPr marT="45725" marB="45725" anchor="ctr">
                    <a:lnL w="19050" cap="flat" cmpd="sng" algn="ctr">
                      <a:noFill/>
                      <a:prstDash val="solid"/>
                      <a:round/>
                      <a:headEnd type="none" w="med" len="med"/>
                      <a:tailEnd type="none" w="med" len="med"/>
                    </a:lnL>
                  </a:tcPr>
                </a:tc>
                <a:tc>
                  <a:txBody>
                    <a:bodyPr/>
                    <a:lstStyle/>
                    <a:p>
                      <a:r>
                        <a:rPr lang="it-IT" sz="1200" dirty="0" err="1">
                          <a:solidFill>
                            <a:srgbClr val="000000"/>
                          </a:solidFill>
                          <a:effectLst/>
                        </a:rPr>
                        <a:t>Incidence</a:t>
                      </a:r>
                      <a:r>
                        <a:rPr lang="it-IT" sz="1200" dirty="0">
                          <a:solidFill>
                            <a:srgbClr val="000000"/>
                          </a:solidFill>
                          <a:effectLst/>
                        </a:rPr>
                        <a:t> </a:t>
                      </a:r>
                    </a:p>
                  </a:txBody>
                  <a:tcPr marT="45725" marB="45725" anchor="ctr"/>
                </a:tc>
                <a:tc>
                  <a:txBody>
                    <a:bodyPr/>
                    <a:lstStyle/>
                    <a:p>
                      <a:r>
                        <a:rPr lang="it-IT" sz="1200" dirty="0">
                          <a:solidFill>
                            <a:srgbClr val="000000"/>
                          </a:solidFill>
                          <a:effectLst/>
                        </a:rPr>
                        <a:t>Use </a:t>
                      </a:r>
                    </a:p>
                  </a:txBody>
                  <a:tcPr marT="45725" marB="45725" anchor="ctr"/>
                </a:tc>
                <a:tc>
                  <a:txBody>
                    <a:bodyPr/>
                    <a:lstStyle/>
                    <a:p>
                      <a:r>
                        <a:rPr lang="it-IT" sz="1200" dirty="0">
                          <a:solidFill>
                            <a:srgbClr val="000000"/>
                          </a:solidFill>
                          <a:effectLst/>
                        </a:rPr>
                        <a:t>Course </a:t>
                      </a:r>
                    </a:p>
                  </a:txBody>
                  <a:tcPr marT="45725" marB="45725" anchor="ctr">
                    <a:lnR w="19050" cap="flat" cmpd="sng" algn="ctr">
                      <a:noFill/>
                      <a:prstDash val="solid"/>
                      <a:round/>
                      <a:headEnd type="none" w="med" len="med"/>
                      <a:tailEnd type="none" w="med" len="med"/>
                    </a:lnR>
                  </a:tcPr>
                </a:tc>
              </a:tr>
              <a:tr h="404284">
                <a:tc>
                  <a:txBody>
                    <a:bodyPr/>
                    <a:lstStyle/>
                    <a:p>
                      <a:r>
                        <a:rPr lang="it-IT" sz="1200" b="1" dirty="0">
                          <a:solidFill>
                            <a:srgbClr val="800000"/>
                          </a:solidFill>
                          <a:effectLst/>
                        </a:rPr>
                        <a:t>Anthracyclines (</a:t>
                      </a:r>
                      <a:r>
                        <a:rPr lang="it-IT" sz="1200" b="1" dirty="0" err="1">
                          <a:solidFill>
                            <a:srgbClr val="800000"/>
                          </a:solidFill>
                          <a:effectLst/>
                        </a:rPr>
                        <a:t>doxorubicin</a:t>
                      </a:r>
                      <a:r>
                        <a:rPr lang="it-IT" sz="1200" b="1" dirty="0">
                          <a:solidFill>
                            <a:srgbClr val="800000"/>
                          </a:solidFill>
                          <a:effectLst/>
                        </a:rPr>
                        <a:t>) </a:t>
                      </a:r>
                    </a:p>
                  </a:txBody>
                  <a:tcPr marT="45725" marB="45725" anchor="ctr">
                    <a:lnL w="19050" cap="flat" cmpd="sng" algn="ctr">
                      <a:noFill/>
                      <a:prstDash val="solid"/>
                      <a:round/>
                      <a:headEnd type="none" w="med" len="med"/>
                      <a:tailEnd type="none" w="med" len="med"/>
                    </a:lnL>
                  </a:tcPr>
                </a:tc>
                <a:tc>
                  <a:txBody>
                    <a:bodyPr/>
                    <a:lstStyle/>
                    <a:p>
                      <a:r>
                        <a:rPr lang="it-IT" sz="1200">
                          <a:solidFill>
                            <a:srgbClr val="000000"/>
                          </a:solidFill>
                          <a:effectLst/>
                        </a:rPr>
                        <a:t>3-26% </a:t>
                      </a:r>
                    </a:p>
                  </a:txBody>
                  <a:tcPr marT="45725" marB="45725" anchor="ctr"/>
                </a:tc>
                <a:tc>
                  <a:txBody>
                    <a:bodyPr/>
                    <a:lstStyle/>
                    <a:p>
                      <a:r>
                        <a:rPr lang="it-IT" sz="1200">
                          <a:solidFill>
                            <a:srgbClr val="000000"/>
                          </a:solidFill>
                          <a:effectLst/>
                        </a:rPr>
                        <a:t>+++ </a:t>
                      </a:r>
                    </a:p>
                  </a:txBody>
                  <a:tcPr marT="45725" marB="45725" anchor="ctr"/>
                </a:tc>
                <a:tc>
                  <a:txBody>
                    <a:bodyPr/>
                    <a:lstStyle/>
                    <a:p>
                      <a:r>
                        <a:rPr lang="it-IT" sz="1200" dirty="0">
                          <a:solidFill>
                            <a:srgbClr val="000000"/>
                          </a:solidFill>
                          <a:effectLst/>
                        </a:rPr>
                        <a:t>Acute &lt;1% (</a:t>
                      </a:r>
                      <a:r>
                        <a:rPr lang="it-IT" sz="1200" dirty="0" err="1">
                          <a:solidFill>
                            <a:srgbClr val="000000"/>
                          </a:solidFill>
                          <a:effectLst/>
                        </a:rPr>
                        <a:t>reversible</a:t>
                      </a:r>
                      <a:r>
                        <a:rPr lang="it-IT" sz="1200" dirty="0">
                          <a:solidFill>
                            <a:srgbClr val="000000"/>
                          </a:solidFill>
                          <a:effectLst/>
                        </a:rPr>
                        <a:t>) </a:t>
                      </a:r>
                      <a:r>
                        <a:rPr lang="it-IT" sz="1200" dirty="0" err="1">
                          <a:solidFill>
                            <a:srgbClr val="000000"/>
                          </a:solidFill>
                          <a:effectLst/>
                        </a:rPr>
                        <a:t>Early</a:t>
                      </a:r>
                      <a:r>
                        <a:rPr lang="it-IT" sz="1200" dirty="0">
                          <a:solidFill>
                            <a:srgbClr val="000000"/>
                          </a:solidFill>
                          <a:effectLst/>
                        </a:rPr>
                        <a:t> progress (1yr) 2% Late (&gt;1yr) 2-5% </a:t>
                      </a:r>
                    </a:p>
                  </a:txBody>
                  <a:tcPr marT="45725" marB="45725" anchor="ctr">
                    <a:lnR w="19050" cap="flat" cmpd="sng" algn="ctr">
                      <a:noFill/>
                      <a:prstDash val="solid"/>
                      <a:round/>
                      <a:headEnd type="none" w="med" len="med"/>
                      <a:tailEnd type="none" w="med" len="med"/>
                    </a:lnR>
                  </a:tcPr>
                </a:tc>
              </a:tr>
              <a:tr h="366655">
                <a:tc>
                  <a:txBody>
                    <a:bodyPr/>
                    <a:lstStyle/>
                    <a:p>
                      <a:r>
                        <a:rPr lang="it-IT" sz="1200" b="1" dirty="0" err="1">
                          <a:solidFill>
                            <a:srgbClr val="800000"/>
                          </a:solidFill>
                          <a:effectLst/>
                        </a:rPr>
                        <a:t>Alkylating</a:t>
                      </a:r>
                      <a:r>
                        <a:rPr lang="it-IT" sz="1200" b="1" dirty="0">
                          <a:solidFill>
                            <a:srgbClr val="800000"/>
                          </a:solidFill>
                          <a:effectLst/>
                        </a:rPr>
                        <a:t> (</a:t>
                      </a:r>
                      <a:r>
                        <a:rPr lang="it-IT" sz="1200" b="1" dirty="0" err="1">
                          <a:solidFill>
                            <a:srgbClr val="800000"/>
                          </a:solidFill>
                          <a:effectLst/>
                        </a:rPr>
                        <a:t>cyclophoshamide</a:t>
                      </a:r>
                      <a:r>
                        <a:rPr lang="it-IT" sz="1200" b="1" dirty="0">
                          <a:solidFill>
                            <a:srgbClr val="800000"/>
                          </a:solidFill>
                          <a:effectLst/>
                        </a:rPr>
                        <a:t>) </a:t>
                      </a:r>
                    </a:p>
                  </a:txBody>
                  <a:tcPr marT="45725" marB="45725" anchor="ctr">
                    <a:lnL w="19050" cap="flat" cmpd="sng" algn="ctr">
                      <a:noFill/>
                      <a:prstDash val="solid"/>
                      <a:round/>
                      <a:headEnd type="none" w="med" len="med"/>
                      <a:tailEnd type="none" w="med" len="med"/>
                    </a:lnL>
                  </a:tcPr>
                </a:tc>
                <a:tc>
                  <a:txBody>
                    <a:bodyPr/>
                    <a:lstStyle/>
                    <a:p>
                      <a:r>
                        <a:rPr lang="it-IT" sz="1200">
                          <a:solidFill>
                            <a:srgbClr val="000000"/>
                          </a:solidFill>
                          <a:effectLst/>
                        </a:rPr>
                        <a:t>7-28% </a:t>
                      </a:r>
                    </a:p>
                  </a:txBody>
                  <a:tcPr marT="45725" marB="45725" anchor="ctr"/>
                </a:tc>
                <a:tc>
                  <a:txBody>
                    <a:bodyPr/>
                    <a:lstStyle/>
                    <a:p>
                      <a:r>
                        <a:rPr lang="it-IT" sz="1200">
                          <a:solidFill>
                            <a:srgbClr val="000000"/>
                          </a:solidFill>
                          <a:effectLst/>
                        </a:rPr>
                        <a:t>+++ </a:t>
                      </a:r>
                    </a:p>
                  </a:txBody>
                  <a:tcPr marT="45725" marB="45725" anchor="ctr"/>
                </a:tc>
                <a:tc>
                  <a:txBody>
                    <a:bodyPr/>
                    <a:lstStyle/>
                    <a:p>
                      <a:r>
                        <a:rPr lang="it-IT" sz="1200" dirty="0">
                          <a:solidFill>
                            <a:srgbClr val="000000"/>
                          </a:solidFill>
                          <a:effectLst/>
                        </a:rPr>
                        <a:t>Acute </a:t>
                      </a:r>
                      <a:r>
                        <a:rPr lang="it-IT" sz="1200" dirty="0" err="1">
                          <a:solidFill>
                            <a:srgbClr val="000000"/>
                          </a:solidFill>
                          <a:effectLst/>
                        </a:rPr>
                        <a:t>myopericarditis</a:t>
                      </a:r>
                      <a:r>
                        <a:rPr lang="it-IT" sz="1200" dirty="0">
                          <a:solidFill>
                            <a:srgbClr val="000000"/>
                          </a:solidFill>
                          <a:effectLst/>
                        </a:rPr>
                        <a:t> </a:t>
                      </a:r>
                    </a:p>
                  </a:txBody>
                  <a:tcPr marT="45725" marB="45725" anchor="ctr">
                    <a:lnR w="19050" cap="flat" cmpd="sng" algn="ctr">
                      <a:noFill/>
                      <a:prstDash val="solid"/>
                      <a:round/>
                      <a:headEnd type="none" w="med" len="med"/>
                      <a:tailEnd type="none" w="med" len="med"/>
                    </a:lnR>
                  </a:tcPr>
                </a:tc>
              </a:tr>
              <a:tr h="404284">
                <a:tc>
                  <a:txBody>
                    <a:bodyPr/>
                    <a:lstStyle/>
                    <a:p>
                      <a:r>
                        <a:rPr lang="it-IT" sz="1200" b="1" dirty="0" err="1">
                          <a:solidFill>
                            <a:srgbClr val="800000"/>
                          </a:solidFill>
                          <a:effectLst/>
                        </a:rPr>
                        <a:t>Monoclonal</a:t>
                      </a:r>
                      <a:r>
                        <a:rPr lang="it-IT" sz="1200" b="1" dirty="0">
                          <a:solidFill>
                            <a:srgbClr val="800000"/>
                          </a:solidFill>
                          <a:effectLst/>
                        </a:rPr>
                        <a:t> TKI (</a:t>
                      </a:r>
                      <a:r>
                        <a:rPr lang="it-IT" sz="1200" b="1" dirty="0" err="1">
                          <a:solidFill>
                            <a:srgbClr val="800000"/>
                          </a:solidFill>
                          <a:effectLst/>
                        </a:rPr>
                        <a:t>trastuzumab</a:t>
                      </a:r>
                      <a:r>
                        <a:rPr lang="it-IT" sz="1200" b="1" dirty="0">
                          <a:solidFill>
                            <a:srgbClr val="800000"/>
                          </a:solidFill>
                          <a:effectLst/>
                        </a:rPr>
                        <a:t>) </a:t>
                      </a:r>
                    </a:p>
                  </a:txBody>
                  <a:tcPr marT="45725" marB="45725" anchor="ctr">
                    <a:lnL w="19050" cap="flat" cmpd="sng" algn="ctr">
                      <a:noFill/>
                      <a:prstDash val="solid"/>
                      <a:round/>
                      <a:headEnd type="none" w="med" len="med"/>
                      <a:tailEnd type="none" w="med" len="med"/>
                    </a:lnL>
                  </a:tcPr>
                </a:tc>
                <a:tc>
                  <a:txBody>
                    <a:bodyPr/>
                    <a:lstStyle/>
                    <a:p>
                      <a:r>
                        <a:rPr lang="it-IT" sz="1200" dirty="0">
                          <a:solidFill>
                            <a:srgbClr val="000000"/>
                          </a:solidFill>
                          <a:effectLst/>
                        </a:rPr>
                        <a:t>2-</a:t>
                      </a:r>
                      <a:r>
                        <a:rPr lang="it-IT" sz="1200" dirty="0" smtClean="0">
                          <a:solidFill>
                            <a:srgbClr val="000000"/>
                          </a:solidFill>
                          <a:effectLst/>
                        </a:rPr>
                        <a:t>20% </a:t>
                      </a:r>
                      <a:endParaRPr lang="it-IT" sz="1200" dirty="0">
                        <a:solidFill>
                          <a:srgbClr val="000000"/>
                        </a:solidFill>
                        <a:effectLst/>
                      </a:endParaRPr>
                    </a:p>
                  </a:txBody>
                  <a:tcPr marT="45725" marB="45725" anchor="ctr"/>
                </a:tc>
                <a:tc>
                  <a:txBody>
                    <a:bodyPr/>
                    <a:lstStyle/>
                    <a:p>
                      <a:r>
                        <a:rPr lang="it-IT" sz="1200">
                          <a:solidFill>
                            <a:srgbClr val="000000"/>
                          </a:solidFill>
                          <a:effectLst/>
                        </a:rPr>
                        <a:t>++ </a:t>
                      </a:r>
                    </a:p>
                  </a:txBody>
                  <a:tcPr marT="45725" marB="45725" anchor="ctr"/>
                </a:tc>
                <a:tc>
                  <a:txBody>
                    <a:bodyPr/>
                    <a:lstStyle/>
                    <a:p>
                      <a:r>
                        <a:rPr lang="it-IT" sz="1200" dirty="0">
                          <a:solidFill>
                            <a:srgbClr val="000000"/>
                          </a:solidFill>
                          <a:effectLst/>
                        </a:rPr>
                        <a:t>2-7% </a:t>
                      </a:r>
                      <a:r>
                        <a:rPr lang="it-IT" sz="1200" dirty="0" err="1">
                          <a:solidFill>
                            <a:srgbClr val="000000"/>
                          </a:solidFill>
                          <a:effectLst/>
                        </a:rPr>
                        <a:t>monotherapy</a:t>
                      </a:r>
                      <a:r>
                        <a:rPr lang="it-IT" sz="1200" dirty="0">
                          <a:solidFill>
                            <a:srgbClr val="000000"/>
                          </a:solidFill>
                          <a:effectLst/>
                        </a:rPr>
                        <a:t>, 2-13% with </a:t>
                      </a:r>
                      <a:r>
                        <a:rPr lang="it-IT" sz="1200" dirty="0" err="1">
                          <a:solidFill>
                            <a:srgbClr val="000000"/>
                          </a:solidFill>
                          <a:effectLst/>
                        </a:rPr>
                        <a:t>paclitaxel</a:t>
                      </a:r>
                      <a:r>
                        <a:rPr lang="it-IT" sz="1200" dirty="0">
                          <a:solidFill>
                            <a:srgbClr val="000000"/>
                          </a:solidFill>
                          <a:effectLst/>
                        </a:rPr>
                        <a:t>, to 27% with </a:t>
                      </a:r>
                      <a:r>
                        <a:rPr lang="it-IT" sz="1200" dirty="0" err="1">
                          <a:solidFill>
                            <a:srgbClr val="000000"/>
                          </a:solidFill>
                          <a:effectLst/>
                        </a:rPr>
                        <a:t>anthr</a:t>
                      </a:r>
                      <a:r>
                        <a:rPr lang="it-IT" sz="1200" dirty="0">
                          <a:solidFill>
                            <a:srgbClr val="000000"/>
                          </a:solidFill>
                          <a:effectLst/>
                        </a:rPr>
                        <a:t>/</a:t>
                      </a:r>
                      <a:r>
                        <a:rPr lang="it-IT" sz="1200" dirty="0" err="1" smtClean="0">
                          <a:solidFill>
                            <a:srgbClr val="000000"/>
                          </a:solidFill>
                          <a:effectLst/>
                        </a:rPr>
                        <a:t>cyclo</a:t>
                      </a:r>
                      <a:r>
                        <a:rPr lang="it-IT" sz="1200" dirty="0" smtClean="0">
                          <a:solidFill>
                            <a:srgbClr val="000000"/>
                          </a:solidFill>
                          <a:effectLst/>
                        </a:rPr>
                        <a:t> </a:t>
                      </a:r>
                      <a:endParaRPr lang="it-IT" sz="1200" dirty="0">
                        <a:solidFill>
                          <a:srgbClr val="000000"/>
                        </a:solidFill>
                        <a:effectLst/>
                      </a:endParaRPr>
                    </a:p>
                  </a:txBody>
                  <a:tcPr marT="45725" marB="45725" anchor="ctr">
                    <a:lnR w="19050" cap="flat" cmpd="sng" algn="ctr">
                      <a:noFill/>
                      <a:prstDash val="solid"/>
                      <a:round/>
                      <a:headEnd type="none" w="med" len="med"/>
                      <a:tailEnd type="none" w="med" len="med"/>
                    </a:lnR>
                  </a:tcPr>
                </a:tc>
              </a:tr>
              <a:tr h="366655">
                <a:tc>
                  <a:txBody>
                    <a:bodyPr/>
                    <a:lstStyle/>
                    <a:p>
                      <a:r>
                        <a:rPr lang="it-IT" sz="1200" b="1" dirty="0">
                          <a:solidFill>
                            <a:srgbClr val="800000"/>
                          </a:solidFill>
                          <a:effectLst/>
                        </a:rPr>
                        <a:t>Small </a:t>
                      </a:r>
                      <a:r>
                        <a:rPr lang="it-IT" sz="1200" b="1" dirty="0" err="1">
                          <a:solidFill>
                            <a:srgbClr val="800000"/>
                          </a:solidFill>
                          <a:effectLst/>
                        </a:rPr>
                        <a:t>molecule</a:t>
                      </a:r>
                      <a:r>
                        <a:rPr lang="it-IT" sz="1200" b="1" dirty="0">
                          <a:solidFill>
                            <a:srgbClr val="800000"/>
                          </a:solidFill>
                          <a:effectLst/>
                        </a:rPr>
                        <a:t> TKI (</a:t>
                      </a:r>
                      <a:r>
                        <a:rPr lang="it-IT" sz="1200" b="1" dirty="0" err="1">
                          <a:solidFill>
                            <a:srgbClr val="800000"/>
                          </a:solidFill>
                          <a:effectLst/>
                        </a:rPr>
                        <a:t>sunitinib</a:t>
                      </a:r>
                      <a:r>
                        <a:rPr lang="it-IT" sz="1200" b="1" dirty="0">
                          <a:solidFill>
                            <a:srgbClr val="800000"/>
                          </a:solidFill>
                          <a:effectLst/>
                        </a:rPr>
                        <a:t>) </a:t>
                      </a:r>
                    </a:p>
                  </a:txBody>
                  <a:tcPr marT="45725" marB="45725" anchor="ctr">
                    <a:lnL w="19050" cap="flat" cmpd="sng" algn="ctr">
                      <a:noFill/>
                      <a:prstDash val="solid"/>
                      <a:round/>
                      <a:headEnd type="none" w="med" len="med"/>
                      <a:tailEnd type="none" w="med" len="med"/>
                    </a:lnL>
                  </a:tcPr>
                </a:tc>
                <a:tc>
                  <a:txBody>
                    <a:bodyPr/>
                    <a:lstStyle/>
                    <a:p>
                      <a:r>
                        <a:rPr lang="it-IT" sz="1200" dirty="0">
                          <a:solidFill>
                            <a:srgbClr val="000000"/>
                          </a:solidFill>
                          <a:effectLst/>
                        </a:rPr>
                        <a:t>3-</a:t>
                      </a:r>
                      <a:r>
                        <a:rPr lang="it-IT" sz="1200" dirty="0" smtClean="0">
                          <a:solidFill>
                            <a:srgbClr val="000000"/>
                          </a:solidFill>
                          <a:effectLst/>
                        </a:rPr>
                        <a:t>19% </a:t>
                      </a:r>
                      <a:endParaRPr lang="it-IT" sz="1200" dirty="0">
                        <a:solidFill>
                          <a:srgbClr val="000000"/>
                        </a:solidFill>
                        <a:effectLst/>
                      </a:endParaRPr>
                    </a:p>
                  </a:txBody>
                  <a:tcPr marT="45725" marB="45725" anchor="ctr"/>
                </a:tc>
                <a:tc>
                  <a:txBody>
                    <a:bodyPr/>
                    <a:lstStyle/>
                    <a:p>
                      <a:r>
                        <a:rPr lang="it-IT" sz="1200">
                          <a:solidFill>
                            <a:srgbClr val="000000"/>
                          </a:solidFill>
                          <a:effectLst/>
                        </a:rPr>
                        <a:t>+++ </a:t>
                      </a:r>
                    </a:p>
                  </a:txBody>
                  <a:tcPr marT="45725" marB="45725" anchor="ctr"/>
                </a:tc>
                <a:tc>
                  <a:txBody>
                    <a:bodyPr/>
                    <a:lstStyle/>
                    <a:p>
                      <a:r>
                        <a:rPr lang="nl-NL" sz="1200" dirty="0">
                          <a:solidFill>
                            <a:srgbClr val="000000"/>
                          </a:solidFill>
                          <a:effectLst/>
                        </a:rPr>
                        <a:t>3-27 weeks </a:t>
                      </a:r>
                    </a:p>
                  </a:txBody>
                  <a:tcPr marT="45725" marB="45725" anchor="ctr">
                    <a:lnR w="19050" cap="flat" cmpd="sng" algn="ctr">
                      <a:noFill/>
                      <a:prstDash val="solid"/>
                      <a:round/>
                      <a:headEnd type="none" w="med" len="med"/>
                      <a:tailEnd type="none" w="med" len="med"/>
                    </a:lnR>
                  </a:tcPr>
                </a:tc>
              </a:tr>
              <a:tr h="366655">
                <a:tc>
                  <a:txBody>
                    <a:bodyPr/>
                    <a:lstStyle/>
                    <a:p>
                      <a:r>
                        <a:rPr lang="it-IT" sz="1200" b="1" dirty="0" err="1">
                          <a:solidFill>
                            <a:srgbClr val="800000"/>
                          </a:solidFill>
                          <a:effectLst/>
                        </a:rPr>
                        <a:t>Proteasome</a:t>
                      </a:r>
                      <a:r>
                        <a:rPr lang="it-IT" sz="1200" b="1" dirty="0">
                          <a:solidFill>
                            <a:srgbClr val="800000"/>
                          </a:solidFill>
                          <a:effectLst/>
                        </a:rPr>
                        <a:t> </a:t>
                      </a:r>
                      <a:r>
                        <a:rPr lang="it-IT" sz="1200" b="1" dirty="0" err="1">
                          <a:solidFill>
                            <a:srgbClr val="800000"/>
                          </a:solidFill>
                          <a:effectLst/>
                        </a:rPr>
                        <a:t>inh</a:t>
                      </a:r>
                      <a:r>
                        <a:rPr lang="it-IT" sz="1200" b="1" dirty="0">
                          <a:solidFill>
                            <a:srgbClr val="800000"/>
                          </a:solidFill>
                          <a:effectLst/>
                        </a:rPr>
                        <a:t> (</a:t>
                      </a:r>
                      <a:r>
                        <a:rPr lang="it-IT" sz="1200" b="1" dirty="0" err="1">
                          <a:solidFill>
                            <a:srgbClr val="800000"/>
                          </a:solidFill>
                          <a:effectLst/>
                        </a:rPr>
                        <a:t>bortezomib</a:t>
                      </a:r>
                      <a:r>
                        <a:rPr lang="it-IT" sz="1200" b="1" dirty="0">
                          <a:solidFill>
                            <a:srgbClr val="800000"/>
                          </a:solidFill>
                          <a:effectLst/>
                        </a:rPr>
                        <a:t>) </a:t>
                      </a:r>
                    </a:p>
                  </a:txBody>
                  <a:tcPr marT="45725" marB="45725" anchor="ctr">
                    <a:lnL w="19050" cap="flat" cmpd="sng" algn="ctr">
                      <a:noFill/>
                      <a:prstDash val="solid"/>
                      <a:round/>
                      <a:headEnd type="none" w="med" len="med"/>
                      <a:tailEnd type="none" w="med" len="med"/>
                    </a:lnL>
                  </a:tcPr>
                </a:tc>
                <a:tc>
                  <a:txBody>
                    <a:bodyPr/>
                    <a:lstStyle/>
                    <a:p>
                      <a:r>
                        <a:rPr lang="it-IT" sz="1200">
                          <a:solidFill>
                            <a:srgbClr val="000000"/>
                          </a:solidFill>
                          <a:effectLst/>
                        </a:rPr>
                        <a:t>2-5% </a:t>
                      </a:r>
                    </a:p>
                  </a:txBody>
                  <a:tcPr marT="45725" marB="45725" anchor="ctr"/>
                </a:tc>
                <a:tc>
                  <a:txBody>
                    <a:bodyPr/>
                    <a:lstStyle/>
                    <a:p>
                      <a:r>
                        <a:rPr lang="it-IT" sz="1200">
                          <a:solidFill>
                            <a:srgbClr val="000000"/>
                          </a:solidFill>
                          <a:effectLst/>
                        </a:rPr>
                        <a:t>++ </a:t>
                      </a:r>
                    </a:p>
                  </a:txBody>
                  <a:tcPr marT="45725" marB="45725" anchor="ctr"/>
                </a:tc>
                <a:tc>
                  <a:txBody>
                    <a:bodyPr/>
                    <a:lstStyle/>
                    <a:p>
                      <a:endParaRPr lang="it-IT" sz="1200" dirty="0">
                        <a:solidFill>
                          <a:srgbClr val="000000"/>
                        </a:solidFill>
                        <a:effectLst/>
                      </a:endParaRPr>
                    </a:p>
                  </a:txBody>
                  <a:tcPr marT="45725" marB="45725" anchor="ctr">
                    <a:lnR w="19050" cap="flat" cmpd="sng" algn="ctr">
                      <a:noFill/>
                      <a:prstDash val="solid"/>
                      <a:round/>
                      <a:headEnd type="none" w="med" len="med"/>
                      <a:tailEnd type="none" w="med" len="med"/>
                    </a:lnR>
                  </a:tcPr>
                </a:tc>
              </a:tr>
              <a:tr h="366655">
                <a:tc>
                  <a:txBody>
                    <a:bodyPr/>
                    <a:lstStyle/>
                    <a:p>
                      <a:r>
                        <a:rPr lang="it-IT" sz="1200" b="1" dirty="0" err="1">
                          <a:solidFill>
                            <a:srgbClr val="800000"/>
                          </a:solidFill>
                          <a:effectLst/>
                        </a:rPr>
                        <a:t>Antimetabolites</a:t>
                      </a:r>
                      <a:r>
                        <a:rPr lang="it-IT" sz="1200" b="1" dirty="0">
                          <a:solidFill>
                            <a:srgbClr val="800000"/>
                          </a:solidFill>
                          <a:effectLst/>
                        </a:rPr>
                        <a:t> (</a:t>
                      </a:r>
                      <a:r>
                        <a:rPr lang="it-IT" sz="1200" b="1" dirty="0" err="1">
                          <a:solidFill>
                            <a:srgbClr val="800000"/>
                          </a:solidFill>
                          <a:effectLst/>
                        </a:rPr>
                        <a:t>clofarabine</a:t>
                      </a:r>
                      <a:r>
                        <a:rPr lang="it-IT" sz="1200" b="1" dirty="0">
                          <a:solidFill>
                            <a:srgbClr val="800000"/>
                          </a:solidFill>
                          <a:effectLst/>
                        </a:rPr>
                        <a:t>) </a:t>
                      </a:r>
                    </a:p>
                  </a:txBody>
                  <a:tcPr marT="45725" marB="45725" anchor="ctr">
                    <a:lnL w="19050" cap="flat" cmpd="sng" algn="ctr">
                      <a:noFill/>
                      <a:prstDash val="solid"/>
                      <a:round/>
                      <a:headEnd type="none" w="med" len="med"/>
                      <a:tailEnd type="none" w="med" len="med"/>
                    </a:lnL>
                  </a:tcPr>
                </a:tc>
                <a:tc>
                  <a:txBody>
                    <a:bodyPr/>
                    <a:lstStyle/>
                    <a:p>
                      <a:r>
                        <a:rPr lang="it-IT" sz="1200">
                          <a:solidFill>
                            <a:srgbClr val="000000"/>
                          </a:solidFill>
                          <a:effectLst/>
                        </a:rPr>
                        <a:t>27% </a:t>
                      </a:r>
                    </a:p>
                  </a:txBody>
                  <a:tcPr marT="45725" marB="45725" anchor="ctr"/>
                </a:tc>
                <a:tc>
                  <a:txBody>
                    <a:bodyPr/>
                    <a:lstStyle/>
                    <a:p>
                      <a:r>
                        <a:rPr lang="it-IT" sz="1200">
                          <a:solidFill>
                            <a:srgbClr val="000000"/>
                          </a:solidFill>
                          <a:effectLst/>
                        </a:rPr>
                        <a:t>+ </a:t>
                      </a:r>
                    </a:p>
                  </a:txBody>
                  <a:tcPr marT="45725" marB="45725" anchor="ctr"/>
                </a:tc>
                <a:tc>
                  <a:txBody>
                    <a:bodyPr/>
                    <a:lstStyle/>
                    <a:p>
                      <a:endParaRPr lang="it-IT" sz="1200" dirty="0">
                        <a:solidFill>
                          <a:srgbClr val="000000"/>
                        </a:solidFill>
                        <a:effectLst/>
                      </a:endParaRPr>
                    </a:p>
                  </a:txBody>
                  <a:tcPr marT="45725" marB="45725" anchor="ctr">
                    <a:lnR w="19050" cap="flat" cmpd="sng" algn="ctr">
                      <a:noFill/>
                      <a:prstDash val="solid"/>
                      <a:round/>
                      <a:headEnd type="none" w="med" len="med"/>
                      <a:tailEnd type="none" w="med" len="med"/>
                    </a:lnR>
                  </a:tcPr>
                </a:tc>
              </a:tr>
              <a:tr h="366655">
                <a:tc>
                  <a:txBody>
                    <a:bodyPr/>
                    <a:lstStyle/>
                    <a:p>
                      <a:r>
                        <a:rPr lang="it-IT" sz="1200" b="1" dirty="0" err="1">
                          <a:solidFill>
                            <a:srgbClr val="800000"/>
                          </a:solidFill>
                          <a:effectLst/>
                        </a:rPr>
                        <a:t>Antimicrotubule</a:t>
                      </a:r>
                      <a:r>
                        <a:rPr lang="it-IT" sz="1200" b="1" dirty="0">
                          <a:solidFill>
                            <a:srgbClr val="800000"/>
                          </a:solidFill>
                          <a:effectLst/>
                        </a:rPr>
                        <a:t> (</a:t>
                      </a:r>
                      <a:r>
                        <a:rPr lang="it-IT" sz="1200" b="1" dirty="0" err="1">
                          <a:solidFill>
                            <a:srgbClr val="800000"/>
                          </a:solidFill>
                          <a:effectLst/>
                        </a:rPr>
                        <a:t>docetaxel</a:t>
                      </a:r>
                      <a:r>
                        <a:rPr lang="it-IT" sz="1200" b="1" dirty="0">
                          <a:solidFill>
                            <a:srgbClr val="800000"/>
                          </a:solidFill>
                          <a:effectLst/>
                        </a:rPr>
                        <a:t>) </a:t>
                      </a:r>
                    </a:p>
                  </a:txBody>
                  <a:tcPr marT="45725" marB="45725" anchor="ctr">
                    <a:lnL w="19050" cap="flat" cmpd="sng" algn="ctr">
                      <a:noFill/>
                      <a:prstDash val="solid"/>
                      <a:round/>
                      <a:headEnd type="none" w="med" len="med"/>
                      <a:tailEnd type="none" w="med" len="med"/>
                    </a:lnL>
                  </a:tcPr>
                </a:tc>
                <a:tc>
                  <a:txBody>
                    <a:bodyPr/>
                    <a:lstStyle/>
                    <a:p>
                      <a:r>
                        <a:rPr lang="it-IT" sz="1200" dirty="0">
                          <a:solidFill>
                            <a:srgbClr val="000000"/>
                          </a:solidFill>
                          <a:effectLst/>
                        </a:rPr>
                        <a:t>2</a:t>
                      </a:r>
                      <a:r>
                        <a:rPr lang="it-IT" sz="1200" dirty="0" smtClean="0">
                          <a:solidFill>
                            <a:srgbClr val="000000"/>
                          </a:solidFill>
                          <a:effectLst/>
                        </a:rPr>
                        <a:t>-13% </a:t>
                      </a:r>
                      <a:endParaRPr lang="it-IT" sz="1200" dirty="0">
                        <a:solidFill>
                          <a:srgbClr val="000000"/>
                        </a:solidFill>
                        <a:effectLst/>
                      </a:endParaRPr>
                    </a:p>
                  </a:txBody>
                  <a:tcPr marT="45725" marB="45725" anchor="ctr"/>
                </a:tc>
                <a:tc>
                  <a:txBody>
                    <a:bodyPr/>
                    <a:lstStyle/>
                    <a:p>
                      <a:r>
                        <a:rPr lang="it-IT" sz="1200">
                          <a:solidFill>
                            <a:srgbClr val="000000"/>
                          </a:solidFill>
                          <a:effectLst/>
                        </a:rPr>
                        <a:t>++ </a:t>
                      </a:r>
                    </a:p>
                  </a:txBody>
                  <a:tcPr marT="45725" marB="45725" anchor="ctr"/>
                </a:tc>
                <a:tc>
                  <a:txBody>
                    <a:bodyPr/>
                    <a:lstStyle/>
                    <a:p>
                      <a:endParaRPr lang="it-IT" sz="1200" dirty="0">
                        <a:solidFill>
                          <a:srgbClr val="000000"/>
                        </a:solidFill>
                        <a:effectLst/>
                      </a:endParaRPr>
                    </a:p>
                  </a:txBody>
                  <a:tcPr marT="45725" marB="45725" anchor="ctr">
                    <a:lnR w="19050" cap="flat" cmpd="sng" algn="ctr">
                      <a:noFill/>
                      <a:prstDash val="solid"/>
                      <a:round/>
                      <a:headEnd type="none" w="med" len="med"/>
                      <a:tailEnd type="none" w="med" len="med"/>
                    </a:lnR>
                  </a:tcPr>
                </a:tc>
              </a:tr>
            </a:tbl>
          </a:graphicData>
        </a:graphic>
      </p:graphicFrame>
      <p:sp>
        <p:nvSpPr>
          <p:cNvPr id="8" name="Titolo 1"/>
          <p:cNvSpPr>
            <a:spLocks noGrp="1"/>
          </p:cNvSpPr>
          <p:nvPr>
            <p:ph type="title"/>
          </p:nvPr>
        </p:nvSpPr>
        <p:spPr>
          <a:xfrm>
            <a:off x="467544" y="141480"/>
            <a:ext cx="8229600" cy="857250"/>
          </a:xfrm>
        </p:spPr>
        <p:txBody>
          <a:bodyPr>
            <a:normAutofit/>
          </a:bodyPr>
          <a:lstStyle/>
          <a:p>
            <a:r>
              <a:rPr lang="en-US" sz="2800" b="1" dirty="0" smtClean="0">
                <a:solidFill>
                  <a:schemeClr val="accent2"/>
                </a:solidFill>
                <a:latin typeface="Comic Sans MS" charset="0"/>
                <a:ea typeface="Comic Sans MS" charset="0"/>
                <a:cs typeface="Comic Sans MS" charset="0"/>
              </a:rPr>
              <a:t>CTX da </a:t>
            </a:r>
            <a:r>
              <a:rPr lang="en-US" sz="2800" b="1" dirty="0" err="1" smtClean="0">
                <a:solidFill>
                  <a:schemeClr val="accent2"/>
                </a:solidFill>
                <a:latin typeface="Comic Sans MS" charset="0"/>
                <a:ea typeface="Comic Sans MS" charset="0"/>
                <a:cs typeface="Comic Sans MS" charset="0"/>
              </a:rPr>
              <a:t>terapia</a:t>
            </a:r>
            <a:r>
              <a:rPr lang="en-US" sz="2800" b="1" dirty="0" smtClean="0">
                <a:solidFill>
                  <a:schemeClr val="accent2"/>
                </a:solidFill>
                <a:latin typeface="Comic Sans MS" charset="0"/>
                <a:ea typeface="Comic Sans MS" charset="0"/>
                <a:cs typeface="Comic Sans MS" charset="0"/>
              </a:rPr>
              <a:t> </a:t>
            </a:r>
            <a:r>
              <a:rPr lang="en-US" sz="2800" b="1" dirty="0" err="1" smtClean="0">
                <a:solidFill>
                  <a:schemeClr val="accent2"/>
                </a:solidFill>
                <a:latin typeface="Comic Sans MS" charset="0"/>
                <a:ea typeface="Comic Sans MS" charset="0"/>
                <a:cs typeface="Comic Sans MS" charset="0"/>
              </a:rPr>
              <a:t>oncologica</a:t>
            </a:r>
            <a:r>
              <a:rPr lang="en-US" sz="2800" b="1" dirty="0" smtClean="0">
                <a:solidFill>
                  <a:schemeClr val="accent2"/>
                </a:solidFill>
                <a:latin typeface="Comic Sans MS" charset="0"/>
                <a:ea typeface="Comic Sans MS" charset="0"/>
                <a:cs typeface="Comic Sans MS" charset="0"/>
              </a:rPr>
              <a:t> </a:t>
            </a:r>
            <a:r>
              <a:rPr lang="it-IT" sz="2800" b="1" dirty="0">
                <a:solidFill>
                  <a:srgbClr val="FF9900"/>
                </a:solidFill>
                <a:latin typeface="+mn-lt"/>
              </a:rPr>
              <a:t/>
            </a:r>
            <a:br>
              <a:rPr lang="it-IT" sz="2800" b="1" dirty="0">
                <a:solidFill>
                  <a:srgbClr val="FF9900"/>
                </a:solidFill>
                <a:latin typeface="+mn-lt"/>
              </a:rPr>
            </a:br>
            <a:r>
              <a:rPr lang="it-IT" sz="2200" b="1" dirty="0" smtClean="0">
                <a:solidFill>
                  <a:schemeClr val="accent3">
                    <a:lumMod val="75000"/>
                  </a:schemeClr>
                </a:solidFill>
                <a:latin typeface="+mn-lt"/>
              </a:rPr>
              <a:t>Rischio di disfunzione VS / Scompenso cardiaco</a:t>
            </a:r>
            <a:endParaRPr lang="it-IT" sz="2200" b="1" dirty="0">
              <a:solidFill>
                <a:schemeClr val="accent3">
                  <a:lumMod val="75000"/>
                </a:schemeClr>
              </a:solidFill>
              <a:latin typeface="+mn-lt"/>
            </a:endParaRPr>
          </a:p>
        </p:txBody>
      </p:sp>
      <p:sp>
        <p:nvSpPr>
          <p:cNvPr id="5" name="Rettangolo 4"/>
          <p:cNvSpPr/>
          <p:nvPr/>
        </p:nvSpPr>
        <p:spPr>
          <a:xfrm>
            <a:off x="4427984" y="4587974"/>
            <a:ext cx="3881191" cy="276999"/>
          </a:xfrm>
          <a:prstGeom prst="rect">
            <a:avLst/>
          </a:prstGeom>
        </p:spPr>
        <p:txBody>
          <a:bodyPr wrap="none">
            <a:spAutoFit/>
          </a:bodyPr>
          <a:lstStyle/>
          <a:p>
            <a:r>
              <a:rPr lang="it-IT" sz="1200" b="1" dirty="0" smtClean="0"/>
              <a:t>Zamorano JL et al </a:t>
            </a:r>
            <a:r>
              <a:rPr lang="it-IT" sz="1200" b="1" dirty="0" err="1" smtClean="0"/>
              <a:t>Eur</a:t>
            </a:r>
            <a:r>
              <a:rPr lang="it-IT" sz="1200" b="1" dirty="0" smtClean="0"/>
              <a:t> </a:t>
            </a:r>
            <a:r>
              <a:rPr lang="it-IT" sz="1200" b="1" dirty="0" err="1" smtClean="0"/>
              <a:t>J</a:t>
            </a:r>
            <a:r>
              <a:rPr lang="it-IT" sz="1200" b="1" dirty="0" smtClean="0"/>
              <a:t> </a:t>
            </a:r>
            <a:r>
              <a:rPr lang="it-IT" sz="1200" b="1" dirty="0" err="1" smtClean="0"/>
              <a:t>Heart</a:t>
            </a:r>
            <a:r>
              <a:rPr lang="it-IT" sz="1200" b="1" dirty="0" smtClean="0"/>
              <a:t> </a:t>
            </a:r>
            <a:r>
              <a:rPr lang="it-IT" sz="1200" b="1" dirty="0" err="1" smtClean="0"/>
              <a:t>Failure</a:t>
            </a:r>
            <a:r>
              <a:rPr lang="it-IT" sz="1200" b="1" dirty="0" smtClean="0"/>
              <a:t> 2017</a:t>
            </a:r>
            <a:endParaRPr lang="it-IT" sz="1200" b="1" dirty="0"/>
          </a:p>
        </p:txBody>
      </p:sp>
    </p:spTree>
    <p:extLst>
      <p:ext uri="{BB962C8B-B14F-4D97-AF65-F5344CB8AC3E}">
        <p14:creationId xmlns:p14="http://schemas.microsoft.com/office/powerpoint/2010/main" val="1841600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67544" y="87474"/>
            <a:ext cx="8229600" cy="857250"/>
          </a:xfrm>
        </p:spPr>
        <p:txBody>
          <a:bodyPr>
            <a:normAutofit/>
          </a:bodyPr>
          <a:lstStyle/>
          <a:p>
            <a:r>
              <a:rPr lang="en-US" sz="2800" b="1" dirty="0" smtClean="0">
                <a:solidFill>
                  <a:srgbClr val="C0504D"/>
                </a:solidFill>
                <a:latin typeface="Comic Sans MS" charset="0"/>
                <a:ea typeface="Comic Sans MS" charset="0"/>
                <a:cs typeface="Comic Sans MS" charset="0"/>
              </a:rPr>
              <a:t>CTX da </a:t>
            </a:r>
            <a:r>
              <a:rPr lang="en-US" sz="2800" b="1" dirty="0" err="1" smtClean="0">
                <a:solidFill>
                  <a:srgbClr val="C0504D"/>
                </a:solidFill>
                <a:latin typeface="Comic Sans MS" charset="0"/>
                <a:ea typeface="Comic Sans MS" charset="0"/>
                <a:cs typeface="Comic Sans MS" charset="0"/>
              </a:rPr>
              <a:t>terapia</a:t>
            </a:r>
            <a:r>
              <a:rPr lang="en-US" sz="2800" b="1" dirty="0" smtClean="0">
                <a:solidFill>
                  <a:srgbClr val="C0504D"/>
                </a:solidFill>
                <a:latin typeface="Comic Sans MS" charset="0"/>
                <a:ea typeface="Comic Sans MS" charset="0"/>
                <a:cs typeface="Comic Sans MS" charset="0"/>
              </a:rPr>
              <a:t> </a:t>
            </a:r>
            <a:r>
              <a:rPr lang="en-US" sz="2800" b="1" dirty="0" err="1" smtClean="0">
                <a:solidFill>
                  <a:srgbClr val="C0504D"/>
                </a:solidFill>
                <a:latin typeface="Comic Sans MS" charset="0"/>
                <a:ea typeface="Comic Sans MS" charset="0"/>
                <a:cs typeface="Comic Sans MS" charset="0"/>
              </a:rPr>
              <a:t>oncologica</a:t>
            </a:r>
            <a:r>
              <a:rPr lang="en-US" sz="2800" b="1" dirty="0" smtClean="0">
                <a:solidFill>
                  <a:srgbClr val="C0504D"/>
                </a:solidFill>
                <a:latin typeface="Comic Sans MS" charset="0"/>
                <a:ea typeface="Comic Sans MS" charset="0"/>
                <a:cs typeface="Comic Sans MS" charset="0"/>
              </a:rPr>
              <a:t> </a:t>
            </a:r>
            <a:r>
              <a:rPr lang="it-IT" sz="2800" b="1" dirty="0">
                <a:solidFill>
                  <a:srgbClr val="FF9900"/>
                </a:solidFill>
                <a:latin typeface="Comic Sans MS" charset="0"/>
                <a:ea typeface="Comic Sans MS" charset="0"/>
                <a:cs typeface="Comic Sans MS" charset="0"/>
              </a:rPr>
              <a:t/>
            </a:r>
            <a:br>
              <a:rPr lang="it-IT" sz="2800" b="1" dirty="0">
                <a:solidFill>
                  <a:srgbClr val="FF9900"/>
                </a:solidFill>
                <a:latin typeface="Comic Sans MS" charset="0"/>
                <a:ea typeface="Comic Sans MS" charset="0"/>
                <a:cs typeface="Comic Sans MS" charset="0"/>
              </a:rPr>
            </a:br>
            <a:r>
              <a:rPr lang="it-IT" sz="2200" b="1" dirty="0" smtClean="0">
                <a:solidFill>
                  <a:schemeClr val="accent3">
                    <a:lumMod val="75000"/>
                  </a:schemeClr>
                </a:solidFill>
                <a:latin typeface="Comic Sans MS" charset="0"/>
                <a:ea typeface="Comic Sans MS" charset="0"/>
                <a:cs typeface="Comic Sans MS" charset="0"/>
              </a:rPr>
              <a:t>Disfunzione miocardica secondaria alla terapia oncologica</a:t>
            </a:r>
            <a:endParaRPr lang="it-IT" sz="2200" b="1" dirty="0">
              <a:solidFill>
                <a:schemeClr val="accent3">
                  <a:lumMod val="75000"/>
                </a:schemeClr>
              </a:solidFill>
              <a:latin typeface="Comic Sans MS" charset="0"/>
              <a:ea typeface="Comic Sans MS" charset="0"/>
              <a:cs typeface="Comic Sans MS" charset="0"/>
            </a:endParaRPr>
          </a:p>
        </p:txBody>
      </p:sp>
      <p:sp>
        <p:nvSpPr>
          <p:cNvPr id="9" name="Titolo 1"/>
          <p:cNvSpPr txBox="1">
            <a:spLocks/>
          </p:cNvSpPr>
          <p:nvPr/>
        </p:nvSpPr>
        <p:spPr>
          <a:xfrm>
            <a:off x="251520" y="922412"/>
            <a:ext cx="3816424" cy="4252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000" dirty="0" err="1" smtClean="0">
                <a:solidFill>
                  <a:schemeClr val="accent2"/>
                </a:solidFill>
              </a:rPr>
              <a:t>Heart</a:t>
            </a:r>
            <a:r>
              <a:rPr lang="it-IT" sz="2000" dirty="0" smtClean="0">
                <a:solidFill>
                  <a:schemeClr val="accent2"/>
                </a:solidFill>
              </a:rPr>
              <a:t> </a:t>
            </a:r>
            <a:r>
              <a:rPr lang="it-IT" sz="2000" dirty="0" err="1" smtClean="0">
                <a:solidFill>
                  <a:schemeClr val="accent2"/>
                </a:solidFill>
              </a:rPr>
              <a:t>failure</a:t>
            </a:r>
            <a:r>
              <a:rPr lang="it-IT" sz="2000" dirty="0" smtClean="0">
                <a:solidFill>
                  <a:schemeClr val="accent2"/>
                </a:solidFill>
              </a:rPr>
              <a:t> continuum</a:t>
            </a:r>
            <a:endParaRPr lang="it-IT" sz="2000" dirty="0">
              <a:solidFill>
                <a:schemeClr val="accent2"/>
              </a:solidFill>
            </a:endParaRPr>
          </a:p>
        </p:txBody>
      </p:sp>
      <p:pic>
        <p:nvPicPr>
          <p:cNvPr id="10" name="Immagine 9"/>
          <p:cNvPicPr>
            <a:picLocks noChangeAspect="1"/>
          </p:cNvPicPr>
          <p:nvPr/>
        </p:nvPicPr>
        <p:blipFill>
          <a:blip r:embed="rId3"/>
          <a:stretch>
            <a:fillRect/>
          </a:stretch>
        </p:blipFill>
        <p:spPr>
          <a:xfrm>
            <a:off x="1403648" y="1476841"/>
            <a:ext cx="6804248" cy="3111133"/>
          </a:xfrm>
          <a:prstGeom prst="rect">
            <a:avLst/>
          </a:prstGeom>
          <a:noFill/>
          <a:ln>
            <a:noFill/>
          </a:ln>
        </p:spPr>
      </p:pic>
    </p:spTree>
    <p:extLst>
      <p:ext uri="{BB962C8B-B14F-4D97-AF65-F5344CB8AC3E}">
        <p14:creationId xmlns:p14="http://schemas.microsoft.com/office/powerpoint/2010/main" val="1528480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0002"/>
          <p:cNvPicPr>
            <a:picLocks noChangeAspect="1" noChangeArrowheads="1"/>
          </p:cNvPicPr>
          <p:nvPr/>
        </p:nvPicPr>
        <p:blipFill>
          <a:blip r:embed="rId2" cstate="print">
            <a:extLst/>
          </a:blip>
          <a:srcRect l="7031" t="11351" r="11089" b="8408"/>
          <a:stretch>
            <a:fillRect/>
          </a:stretch>
        </p:blipFill>
        <p:spPr bwMode="auto">
          <a:xfrm>
            <a:off x="1928749" y="681540"/>
            <a:ext cx="5235539" cy="3713052"/>
          </a:xfrm>
          <a:prstGeom prst="roundRect">
            <a:avLst>
              <a:gd name="adj" fmla="val 8594"/>
            </a:avLst>
          </a:prstGeom>
          <a:solidFill>
            <a:srgbClr val="FFFFFF"/>
          </a:solidFill>
          <a:ln w="38100" cmpd="sng">
            <a:solidFill>
              <a:srgbClr val="800000"/>
            </a:solidFill>
          </a:ln>
          <a:effectLst>
            <a:reflection blurRad="12700" stA="38000" endPos="28000" dist="5000" dir="5400000" sy="-100000" algn="bl" rotWithShape="0"/>
          </a:effectLst>
        </p:spPr>
      </p:pic>
      <p:sp>
        <p:nvSpPr>
          <p:cNvPr id="5" name="Rectangle 2"/>
          <p:cNvSpPr txBox="1">
            <a:spLocks noRot="1" noChangeArrowheads="1"/>
          </p:cNvSpPr>
          <p:nvPr/>
        </p:nvSpPr>
        <p:spPr>
          <a:xfrm>
            <a:off x="1173957" y="228600"/>
            <a:ext cx="6755606" cy="322845"/>
          </a:xfrm>
          <a:prstGeom prst="rect">
            <a:avLst/>
          </a:prstGeom>
        </p:spPr>
        <p:txBody>
          <a:bodyPr lIns="47625" tIns="19050" rIns="47625" bIns="19050">
            <a:spAutoFit/>
          </a:bodyPr>
          <a:lstStyle/>
          <a:p>
            <a:pPr algn="ctr" eaLnBrk="1" hangingPunct="1">
              <a:lnSpc>
                <a:spcPct val="88000"/>
              </a:lnSpc>
              <a:spcBef>
                <a:spcPct val="50000"/>
              </a:spcBef>
              <a:defRPr/>
            </a:pPr>
            <a:r>
              <a:rPr lang="it-IT" sz="2100" b="1" kern="0" dirty="0">
                <a:solidFill>
                  <a:srgbClr val="C00000"/>
                </a:solidFill>
                <a:latin typeface="Comic Sans MS" pitchFamily="66" charset="0"/>
                <a:ea typeface="+mj-ea"/>
                <a:cs typeface="+mj-cs"/>
              </a:rPr>
              <a:t>Mortalità per cardiomiopatia da antitumorali</a:t>
            </a:r>
          </a:p>
        </p:txBody>
      </p:sp>
      <p:sp>
        <p:nvSpPr>
          <p:cNvPr id="6" name="Oval 6"/>
          <p:cNvSpPr>
            <a:spLocks noChangeArrowheads="1"/>
          </p:cNvSpPr>
          <p:nvPr/>
        </p:nvSpPr>
        <p:spPr bwMode="auto">
          <a:xfrm>
            <a:off x="3222446" y="1922860"/>
            <a:ext cx="1402556" cy="810815"/>
          </a:xfrm>
          <a:prstGeom prst="ellipse">
            <a:avLst/>
          </a:prstGeom>
          <a:noFill/>
          <a:ln w="28575">
            <a:solidFill>
              <a:srgbClr val="FF0000"/>
            </a:solidFill>
            <a:round/>
            <a:headEnd/>
            <a:tailEnd/>
          </a:ln>
          <a:effectLst>
            <a:outerShdw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50000"/>
              </a:spcBef>
              <a:buFontTx/>
              <a:buNone/>
            </a:pPr>
            <a:endParaRPr lang="en-US" altLang="it-IT" sz="1050">
              <a:solidFill>
                <a:schemeClr val="bg2"/>
              </a:solidFill>
              <a:latin typeface="Comic Sans MS" charset="0"/>
            </a:endParaRPr>
          </a:p>
        </p:txBody>
      </p:sp>
      <p:sp>
        <p:nvSpPr>
          <p:cNvPr id="97284" name="Text Box 7"/>
          <p:cNvSpPr txBox="1">
            <a:spLocks noChangeArrowheads="1"/>
          </p:cNvSpPr>
          <p:nvPr/>
        </p:nvSpPr>
        <p:spPr bwMode="auto">
          <a:xfrm>
            <a:off x="4527948" y="4839891"/>
            <a:ext cx="3219151"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chemeClr val="tx1"/>
                </a:solidFill>
                <a:latin typeface="Calibri" charset="0"/>
                <a:ea typeface="MS PGothic" charset="-128"/>
              </a:defRPr>
            </a:lvl2pPr>
            <a:lvl3pPr marL="1143000" indent="-22860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Calibri" charset="0"/>
                <a:ea typeface="MS PGothic" charset="-128"/>
              </a:defRPr>
            </a:lvl3pPr>
            <a:lvl4pPr marL="1600200" indent="-22860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chemeClr val="tx1"/>
                </a:solidFill>
                <a:latin typeface="Calibri" charset="0"/>
                <a:ea typeface="MS PGothic" charset="-128"/>
              </a:defRPr>
            </a:lvl4pPr>
            <a:lvl5pPr marL="2057400" indent="-228600">
              <a:spcBef>
                <a:spcPct val="20000"/>
              </a:spcBef>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chemeClr val="tx1"/>
                </a:solidFill>
                <a:latin typeface="Calibri" charset="0"/>
                <a:ea typeface="MS PGothic" charset="-128"/>
              </a:defRPr>
            </a:lvl9pPr>
          </a:lstStyle>
          <a:p>
            <a:pPr>
              <a:lnSpc>
                <a:spcPct val="90000"/>
              </a:lnSpc>
              <a:spcBef>
                <a:spcPct val="50000"/>
              </a:spcBef>
              <a:buClr>
                <a:srgbClr val="000000"/>
              </a:buClr>
              <a:buSzPct val="45000"/>
              <a:buFontTx/>
              <a:buNone/>
            </a:pPr>
            <a:r>
              <a:rPr lang="it-IT" altLang="it-IT" sz="900" b="1">
                <a:latin typeface="Verdana" charset="0"/>
              </a:rPr>
              <a:t>Modified</a:t>
            </a:r>
            <a:r>
              <a:rPr lang="it-IT" altLang="it-IT" sz="900" b="1" dirty="0">
                <a:latin typeface="Verdana" charset="0"/>
              </a:rPr>
              <a:t> from </a:t>
            </a:r>
            <a:r>
              <a:rPr lang="en-US" altLang="it-IT" sz="900" b="1" dirty="0">
                <a:latin typeface="Verdana" charset="0"/>
              </a:rPr>
              <a:t>Swain SM Cancer 97:2869, 2003</a:t>
            </a:r>
            <a:endParaRPr lang="it-IT" altLang="it-IT" sz="900" b="1" dirty="0">
              <a:latin typeface="Verdana" charset="0"/>
            </a:endParaRPr>
          </a:p>
        </p:txBody>
      </p:sp>
    </p:spTree>
    <p:extLst>
      <p:ext uri="{BB962C8B-B14F-4D97-AF65-F5344CB8AC3E}">
        <p14:creationId xmlns:p14="http://schemas.microsoft.com/office/powerpoint/2010/main" val="1780048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e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Nero .thmx</Template>
  <TotalTime>35284</TotalTime>
  <Pages>24</Pages>
  <Words>2201</Words>
  <Application>Microsoft Macintosh PowerPoint</Application>
  <PresentationFormat>Presentazione su schermo (16:9)</PresentationFormat>
  <Paragraphs>513</Paragraphs>
  <Slides>43</Slides>
  <Notes>22</Notes>
  <HiddenSlides>10</HiddenSlides>
  <MMClips>1</MMClips>
  <ScaleCrop>false</ScaleCrop>
  <HeadingPairs>
    <vt:vector size="6" baseType="variant">
      <vt:variant>
        <vt:lpstr>Caratteri utilizzati</vt:lpstr>
      </vt:variant>
      <vt:variant>
        <vt:i4>12</vt:i4>
      </vt:variant>
      <vt:variant>
        <vt:lpstr>Tema</vt:lpstr>
      </vt:variant>
      <vt:variant>
        <vt:i4>2</vt:i4>
      </vt:variant>
      <vt:variant>
        <vt:lpstr>Titoli diapositive</vt:lpstr>
      </vt:variant>
      <vt:variant>
        <vt:i4>43</vt:i4>
      </vt:variant>
    </vt:vector>
  </HeadingPairs>
  <TitlesOfParts>
    <vt:vector size="57" baseType="lpstr">
      <vt:lpstr>Arial Black</vt:lpstr>
      <vt:lpstr>Calibri</vt:lpstr>
      <vt:lpstr>CenturyGothic</vt:lpstr>
      <vt:lpstr>Comic Sans MS</vt:lpstr>
      <vt:lpstr>MS PGothic</vt:lpstr>
      <vt:lpstr>ＭＳ Ｐゴシック</vt:lpstr>
      <vt:lpstr>Symbol</vt:lpstr>
      <vt:lpstr>Times</vt:lpstr>
      <vt:lpstr>Times New Roman</vt:lpstr>
      <vt:lpstr>Verdana</vt:lpstr>
      <vt:lpstr>Wingdings</vt:lpstr>
      <vt:lpstr>Arial</vt:lpstr>
      <vt:lpstr>Nero</vt:lpstr>
      <vt:lpstr>Tema di Office</vt:lpstr>
      <vt:lpstr>Presentazione di PowerPoint</vt:lpstr>
      <vt:lpstr>Farmaci antitumorali e Cardiotossicità (CTX)</vt:lpstr>
      <vt:lpstr>Sopravvivenza % a 5 anni per sede di malattia</vt:lpstr>
      <vt:lpstr>Farmaci antitumorali e Cardiotossicità (CTX)</vt:lpstr>
      <vt:lpstr>Farmaci antineoplastici e CTX</vt:lpstr>
      <vt:lpstr>CTX da terapia oncologica  Meccanismi</vt:lpstr>
      <vt:lpstr>CTX da terapia oncologica  Rischio di disfunzione VS / Scompenso cardiaco</vt:lpstr>
      <vt:lpstr>CTX da terapia oncologica  Disfunzione miocardica secondaria alla terapia oncologica</vt:lpstr>
      <vt:lpstr>Presentazione di PowerPoint</vt:lpstr>
      <vt:lpstr>CTX da terapia oncologica  Rischio di disfunzione VS / Scompenso cardiaco</vt:lpstr>
      <vt:lpstr>Presentazione di PowerPoint</vt:lpstr>
      <vt:lpstr>Ecocardiografia, metodo di scelta</vt:lpstr>
      <vt:lpstr>Presentazione di PowerPoint</vt:lpstr>
      <vt:lpstr>Ecocardiografia, metodo di scelta</vt:lpstr>
      <vt:lpstr>Analisi metabolomica in pazienti con LMC trattati con Imatinib con riferimento a CTX</vt:lpstr>
      <vt:lpstr>Presentazione di PowerPoint</vt:lpstr>
      <vt:lpstr>Presentazione di PowerPoint</vt:lpstr>
      <vt:lpstr>ErbB2 and angiogenic inhibitors and relevant CTX</vt:lpstr>
      <vt:lpstr>Presentazione di PowerPoint</vt:lpstr>
      <vt:lpstr>Presentazione di PowerPoint</vt:lpstr>
      <vt:lpstr>Cardiotossicità da terapia oncologica  Rischio di disfunzione VS / Scompenso cardiaco</vt:lpstr>
      <vt:lpstr>Presentazione di PowerPoint</vt:lpstr>
      <vt:lpstr>Presentazione di PowerPoint</vt:lpstr>
      <vt:lpstr>CTX da terapia oncologica  Presentazione clinica</vt:lpstr>
      <vt:lpstr>Presentazione di PowerPoint</vt:lpstr>
      <vt:lpstr>Un approccio operativo alla gestione della CTX</vt:lpstr>
      <vt:lpstr>Presentazione di PowerPoint</vt:lpstr>
      <vt:lpstr>Presentazione di PowerPoint</vt:lpstr>
      <vt:lpstr>Presentazione di PowerPoint</vt:lpstr>
      <vt:lpstr>Stratificazione del rischio</vt:lpstr>
      <vt:lpstr>Presentazione di PowerPoint</vt:lpstr>
      <vt:lpstr>Indagini di routine</vt:lpstr>
      <vt:lpstr>Presentazione di PowerPoint</vt:lpstr>
      <vt:lpstr>Presentazione di PowerPoint</vt:lpstr>
      <vt:lpstr>Considerazioni generali …</vt:lpstr>
      <vt:lpstr>Considerazioni generali …</vt:lpstr>
      <vt:lpstr>… e raccomandazioni pratiche</vt:lpstr>
      <vt:lpstr>Presentazione di PowerPoint</vt:lpstr>
      <vt:lpstr>Presentazione di PowerPoint</vt:lpstr>
      <vt:lpstr>Presentazione di PowerPoint</vt:lpstr>
      <vt:lpstr>Presentazione di PowerPoint</vt:lpstr>
      <vt:lpstr>Incidenza di TEV in pazienti oncologici  (N = 17,284) e nei controlli</vt:lpstr>
      <vt:lpstr>Nei pazienti oncologici il TEV è assai comune   </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Christian</dc:creator>
  <cp:lastModifiedBy>Utente di Microsoft Office</cp:lastModifiedBy>
  <cp:revision>770</cp:revision>
  <cp:lastPrinted>1997-05-20T19:53:32Z</cp:lastPrinted>
  <dcterms:created xsi:type="dcterms:W3CDTF">1997-01-19T09:45:02Z</dcterms:created>
  <dcterms:modified xsi:type="dcterms:W3CDTF">2018-10-04T12:59:46Z</dcterms:modified>
</cp:coreProperties>
</file>