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7"/>
  </p:notesMasterIdLst>
  <p:handoutMasterIdLst>
    <p:handoutMasterId r:id="rId58"/>
  </p:handoutMasterIdLst>
  <p:sldIdLst>
    <p:sldId id="256" r:id="rId2"/>
    <p:sldId id="557" r:id="rId3"/>
    <p:sldId id="408" r:id="rId4"/>
    <p:sldId id="645" r:id="rId5"/>
    <p:sldId id="558" r:id="rId6"/>
    <p:sldId id="571" r:id="rId7"/>
    <p:sldId id="561" r:id="rId8"/>
    <p:sldId id="562" r:id="rId9"/>
    <p:sldId id="563" r:id="rId10"/>
    <p:sldId id="567" r:id="rId11"/>
    <p:sldId id="568" r:id="rId12"/>
    <p:sldId id="282" r:id="rId13"/>
    <p:sldId id="581" r:id="rId14"/>
    <p:sldId id="582" r:id="rId15"/>
    <p:sldId id="583" r:id="rId16"/>
    <p:sldId id="585" r:id="rId17"/>
    <p:sldId id="595" r:id="rId18"/>
    <p:sldId id="586" r:id="rId19"/>
    <p:sldId id="587" r:id="rId20"/>
    <p:sldId id="588" r:id="rId21"/>
    <p:sldId id="589" r:id="rId22"/>
    <p:sldId id="590" r:id="rId23"/>
    <p:sldId id="591" r:id="rId24"/>
    <p:sldId id="632" r:id="rId25"/>
    <p:sldId id="465" r:id="rId26"/>
    <p:sldId id="607" r:id="rId27"/>
    <p:sldId id="609" r:id="rId28"/>
    <p:sldId id="512" r:id="rId29"/>
    <p:sldId id="473" r:id="rId30"/>
    <p:sldId id="610" r:id="rId31"/>
    <p:sldId id="611" r:id="rId32"/>
    <p:sldId id="612" r:id="rId33"/>
    <p:sldId id="613" r:id="rId34"/>
    <p:sldId id="519" r:id="rId35"/>
    <p:sldId id="614" r:id="rId36"/>
    <p:sldId id="494" r:id="rId37"/>
    <p:sldId id="616" r:id="rId38"/>
    <p:sldId id="617" r:id="rId39"/>
    <p:sldId id="635" r:id="rId40"/>
    <p:sldId id="636" r:id="rId41"/>
    <p:sldId id="637" r:id="rId42"/>
    <p:sldId id="638" r:id="rId43"/>
    <p:sldId id="618" r:id="rId44"/>
    <p:sldId id="619" r:id="rId45"/>
    <p:sldId id="623" r:id="rId46"/>
    <p:sldId id="639" r:id="rId47"/>
    <p:sldId id="640" r:id="rId48"/>
    <p:sldId id="646" r:id="rId49"/>
    <p:sldId id="641" r:id="rId50"/>
    <p:sldId id="500" r:id="rId51"/>
    <p:sldId id="626" r:id="rId52"/>
    <p:sldId id="630" r:id="rId53"/>
    <p:sldId id="642" r:id="rId54"/>
    <p:sldId id="643" r:id="rId55"/>
    <p:sldId id="629" r:id="rId56"/>
  </p:sldIdLst>
  <p:sldSz cx="9144000" cy="6858000" type="screen4x3"/>
  <p:notesSz cx="6881813" cy="96615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43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0000"/>
    <a:srgbClr val="461E64"/>
    <a:srgbClr val="004F8A"/>
    <a:srgbClr val="376163"/>
    <a:srgbClr val="386466"/>
    <a:srgbClr val="9FC9A3"/>
    <a:srgbClr val="A50021"/>
    <a:srgbClr val="FF0000"/>
    <a:srgbClr val="FAF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3" autoAdjust="0"/>
    <p:restoredTop sz="94669" autoAdjust="0"/>
  </p:normalViewPr>
  <p:slideViewPr>
    <p:cSldViewPr>
      <p:cViewPr varScale="1">
        <p:scale>
          <a:sx n="60" d="100"/>
          <a:sy n="60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10" y="-90"/>
      </p:cViewPr>
      <p:guideLst>
        <p:guide orient="horz" pos="3043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22C2CE4F-F141-4145-AB30-E512AA5EC9A2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B26D9A6B-E806-488E-8575-F6D46E2E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321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DA9B1287-6AE8-427C-BC53-1F56BF5FDCBE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F8B05A12-F5CE-47F8-8A10-75B558C91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1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BFCED7-6401-4409-97D5-CF017E2F773F}" type="slidenum">
              <a:rPr lang="en-GB" altLang="it-IT">
                <a:solidFill>
                  <a:prstClr val="white"/>
                </a:solidFill>
              </a:rPr>
              <a:pPr/>
              <a:t>5</a:t>
            </a:fld>
            <a:endParaRPr lang="en-GB" altLang="it-IT">
              <a:solidFill>
                <a:prstClr val="white"/>
              </a:solidFill>
            </a:endParaRPr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007919" y="734043"/>
            <a:ext cx="4822573" cy="358057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31" tIns="47265" rIns="94531" bIns="47265" anchor="ctr"/>
          <a:lstStyle/>
          <a:p>
            <a:pPr algn="ctr" defTabSz="46444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30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021" y="4589688"/>
            <a:ext cx="5406106" cy="42528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7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AE71C5-3C5C-4AEE-81CF-F7B872B7BB13}" type="slidenum">
              <a:rPr lang="en-GB" altLang="it-IT">
                <a:solidFill>
                  <a:prstClr val="white"/>
                </a:solidFill>
              </a:rPr>
              <a:pPr/>
              <a:t>18</a:t>
            </a:fld>
            <a:endParaRPr lang="en-GB" altLang="it-IT">
              <a:solidFill>
                <a:prstClr val="white"/>
              </a:solidFill>
            </a:endParaRPr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007919" y="734041"/>
            <a:ext cx="4841864" cy="35991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31" tIns="47265" rIns="94531" bIns="47265" anchor="ctr"/>
          <a:lstStyle/>
          <a:p>
            <a:pPr algn="ctr" defTabSz="46444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30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522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021" y="4589689"/>
            <a:ext cx="5462368" cy="4790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447" rIns="0" bIns="0"/>
          <a:lstStyle/>
          <a:p>
            <a:pPr>
              <a:lnSpc>
                <a:spcPct val="90000"/>
              </a:lnSpc>
              <a:spcBef>
                <a:spcPts val="465"/>
              </a:spcBef>
              <a:tabLst>
                <a:tab pos="0" algn="l"/>
                <a:tab pos="462806" algn="l"/>
                <a:tab pos="927255" algn="l"/>
                <a:tab pos="1391702" algn="l"/>
                <a:tab pos="1856150" algn="l"/>
                <a:tab pos="2320597" algn="l"/>
                <a:tab pos="2785045" algn="l"/>
                <a:tab pos="3249492" algn="l"/>
                <a:tab pos="3713940" algn="l"/>
                <a:tab pos="4178387" algn="l"/>
                <a:tab pos="4642835" algn="l"/>
                <a:tab pos="5107282" algn="l"/>
                <a:tab pos="5571730" algn="l"/>
                <a:tab pos="6036177" algn="l"/>
                <a:tab pos="6500625" algn="l"/>
                <a:tab pos="6965072" algn="l"/>
                <a:tab pos="7429521" algn="l"/>
                <a:tab pos="7893968" algn="l"/>
                <a:tab pos="8358416" algn="l"/>
                <a:tab pos="8822863" algn="l"/>
                <a:tab pos="9287311" algn="l"/>
              </a:tabLst>
            </a:pPr>
            <a:endParaRPr lang="en-GB" altLang="it-IT" b="1">
              <a:ea typeface="Lucida Sans Unicode" pitchFamily="32" charset="0"/>
              <a:cs typeface="Lucida Sans Unicode" pitchFamily="32" charset="0"/>
            </a:endParaRPr>
          </a:p>
          <a:p>
            <a:pPr>
              <a:lnSpc>
                <a:spcPct val="90000"/>
              </a:lnSpc>
              <a:spcBef>
                <a:spcPts val="465"/>
              </a:spcBef>
              <a:tabLst>
                <a:tab pos="0" algn="l"/>
                <a:tab pos="462806" algn="l"/>
                <a:tab pos="927255" algn="l"/>
                <a:tab pos="1391702" algn="l"/>
                <a:tab pos="1856150" algn="l"/>
                <a:tab pos="2320597" algn="l"/>
                <a:tab pos="2785045" algn="l"/>
                <a:tab pos="3249492" algn="l"/>
                <a:tab pos="3713940" algn="l"/>
                <a:tab pos="4178387" algn="l"/>
                <a:tab pos="4642835" algn="l"/>
                <a:tab pos="5107282" algn="l"/>
                <a:tab pos="5571730" algn="l"/>
                <a:tab pos="6036177" algn="l"/>
                <a:tab pos="6500625" algn="l"/>
                <a:tab pos="6965072" algn="l"/>
                <a:tab pos="7429521" algn="l"/>
                <a:tab pos="7893968" algn="l"/>
                <a:tab pos="8358416" algn="l"/>
                <a:tab pos="8822863" algn="l"/>
                <a:tab pos="9287311" algn="l"/>
              </a:tabLst>
            </a:pPr>
            <a:endParaRPr lang="en-GB" altLang="it-IT" b="1">
              <a:ea typeface="Lucida Sans Unicode" pitchFamily="32" charset="0"/>
              <a:cs typeface="Lucida Sans Unicode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1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A5364F-8C0D-4228-BA57-03E31CF85EDB}" type="slidenum">
              <a:rPr lang="en-GB" altLang="it-IT">
                <a:solidFill>
                  <a:prstClr val="white"/>
                </a:solidFill>
              </a:rPr>
              <a:pPr/>
              <a:t>19</a:t>
            </a:fld>
            <a:endParaRPr lang="en-GB" altLang="it-IT">
              <a:solidFill>
                <a:prstClr val="white"/>
              </a:solidFill>
            </a:endParaRPr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007919" y="734043"/>
            <a:ext cx="4824181" cy="3582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31" tIns="47265" rIns="94531" bIns="47265" anchor="ctr"/>
          <a:lstStyle/>
          <a:p>
            <a:pPr algn="ctr" defTabSz="46444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30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021" y="4589688"/>
            <a:ext cx="5406106" cy="42528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583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60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28123" indent="-2800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20188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68264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16339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64415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12490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60565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08641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C6B89F-625C-4F7F-8595-92D77E000170}" type="slidenum">
              <a:rPr lang="it-IT" altLang="it-IT" sz="12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it-IT" altLang="it-IT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49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B0E47-C850-484F-AE20-AF3177B6E6EB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431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B0E47-C850-484F-AE20-AF3177B6E6EB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273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258ECB-C385-4D6D-9403-B35A78C13024}" type="slidenum">
              <a:rPr lang="en-GB" altLang="it-IT">
                <a:solidFill>
                  <a:prstClr val="white"/>
                </a:solidFill>
              </a:rPr>
              <a:pPr/>
              <a:t>25</a:t>
            </a:fld>
            <a:endParaRPr lang="en-GB" altLang="it-IT">
              <a:solidFill>
                <a:prstClr val="white"/>
              </a:solidFill>
            </a:endParaRPr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007919" y="734043"/>
            <a:ext cx="4783993" cy="35434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31" tIns="47265" rIns="94531" bIns="47265" anchor="ctr"/>
          <a:lstStyle/>
          <a:p>
            <a:pPr algn="ctr" defTabSz="46444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30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021" y="4589688"/>
            <a:ext cx="5406106" cy="42528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8318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>
              <a:solidFill>
                <a:srgbClr val="FF0000"/>
              </a:solidFill>
            </a:endParaRPr>
          </a:p>
        </p:txBody>
      </p:sp>
      <p:sp>
        <p:nvSpPr>
          <p:cNvPr id="183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28123" indent="-2800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20188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68264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16339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64415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12490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60565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08641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5720AB-8919-4FCD-8B17-3198DFA80542}" type="slidenum">
              <a:rPr lang="it-IT" altLang="it-IT" sz="12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it-IT" altLang="it-IT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29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5525" y="723900"/>
            <a:ext cx="4832350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F5289-2169-4A4D-8F2D-720C5DE98C3D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30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5525" y="723900"/>
            <a:ext cx="4832350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F5289-2169-4A4D-8F2D-720C5DE98C3D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472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5525" y="723900"/>
            <a:ext cx="4832350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F5289-2169-4A4D-8F2D-720C5DE98C3D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6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9F09E-2520-4C33-B56F-85EF20718DA4}" type="slidenum">
              <a:rPr lang="en-GB" altLang="it-IT">
                <a:solidFill>
                  <a:prstClr val="white"/>
                </a:solidFill>
              </a:rPr>
              <a:pPr/>
              <a:t>6</a:t>
            </a:fld>
            <a:endParaRPr lang="en-GB" altLang="it-IT">
              <a:solidFill>
                <a:prstClr val="white"/>
              </a:solidFill>
            </a:endParaRPr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007918" y="734042"/>
            <a:ext cx="4827396" cy="3585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31" tIns="47265" rIns="94531" bIns="47265" anchor="ctr"/>
          <a:lstStyle/>
          <a:p>
            <a:pPr algn="ctr" defTabSz="46444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30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021" y="4589688"/>
            <a:ext cx="5406106" cy="42528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6214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78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28123" indent="-2800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20188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68264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16339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64415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12490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60565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08641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5876E2-18FB-46DB-8477-BEF89C3ACDFC}" type="slidenum">
              <a:rPr lang="it-IT" altLang="it-IT" sz="12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it-IT" altLang="it-IT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58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179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28123" indent="-2800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20188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68264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16339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64415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12490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60565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08641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3E627-E9A7-47C2-8E23-6AF1ACF02B0A}" type="slidenum">
              <a:rPr lang="it-IT" altLang="it-IT" sz="12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it-IT" altLang="it-IT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7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BD50D-9F91-45C9-A6B8-0B0ACF91CE7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36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335196" y="4589992"/>
            <a:ext cx="6286088" cy="4347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15" tIns="44808" rIns="89615" bIns="44808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35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3898423" y="9176916"/>
            <a:ext cx="2981802" cy="4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15" tIns="44808" rIns="89615" bIns="44808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28123" indent="-2800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20188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68264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16339" indent="-2240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64415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12490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60565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08641" indent="-2240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8C9E4C-58CB-4903-93F8-F74254946EBF}" type="slidenum">
              <a:rPr lang="it-IT" altLang="it-IT" sz="12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it-IT" altLang="it-IT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6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900404" y="9177908"/>
            <a:ext cx="2981409" cy="48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F50FE5-2C61-46C0-A413-2F7E65BA41E3}" type="slidenum">
              <a:rPr lang="it-IT" altLang="it-IT">
                <a:latin typeface="Times New Roman" pitchFamily="18" charset="0"/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it-IT" altLang="it-IT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05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25525" y="723900"/>
            <a:ext cx="4832350" cy="36242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5A12-F5CE-47F8-8A10-75B558C91FD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96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E398F2-61AD-4CBD-A32C-DD1FCC21DF8F}" type="slidenum">
              <a:rPr lang="en-GB" altLang="it-IT">
                <a:solidFill>
                  <a:prstClr val="white"/>
                </a:solidFill>
              </a:rPr>
              <a:pPr/>
              <a:t>15</a:t>
            </a:fld>
            <a:endParaRPr lang="en-GB" altLang="it-IT">
              <a:solidFill>
                <a:prstClr val="white"/>
              </a:solidFill>
            </a:endParaRPr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622113" y="734043"/>
            <a:ext cx="5608653" cy="35944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31" tIns="47265" rIns="94531" bIns="47265" anchor="ctr"/>
          <a:lstStyle/>
          <a:p>
            <a:pPr algn="ctr" defTabSz="46444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30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021" y="4589689"/>
            <a:ext cx="5409321" cy="4255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681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2FB4A9-ED2E-43C1-B5B3-C940E6418887}" type="slidenum">
              <a:rPr lang="en-GB" altLang="it-IT">
                <a:solidFill>
                  <a:prstClr val="white"/>
                </a:solidFill>
              </a:rPr>
              <a:pPr/>
              <a:t>16</a:t>
            </a:fld>
            <a:endParaRPr lang="en-GB" altLang="it-IT">
              <a:solidFill>
                <a:prstClr val="white"/>
              </a:solidFill>
            </a:endParaRPr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625328" y="732496"/>
            <a:ext cx="5627943" cy="36053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31" tIns="47265" rIns="94531" bIns="47265" anchor="ctr"/>
          <a:lstStyle/>
          <a:p>
            <a:pPr algn="ctr" defTabSz="46444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30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021" y="4589688"/>
            <a:ext cx="5406106" cy="42528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007919" y="734041"/>
            <a:ext cx="4853116" cy="36099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31" tIns="47265" rIns="94531" bIns="47265" anchor="ctr"/>
          <a:lstStyle/>
          <a:p>
            <a:pPr algn="ctr" defTabSz="46444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300">
              <a:solidFill>
                <a:prstClr val="white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26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08E917-6B70-4650-90D1-AFF54AB0961E}" type="slidenum">
              <a:rPr lang="en-GB" altLang="it-IT">
                <a:solidFill>
                  <a:prstClr val="white"/>
                </a:solidFill>
              </a:rPr>
              <a:pPr/>
              <a:t>17</a:t>
            </a:fld>
            <a:endParaRPr lang="en-GB" altLang="it-IT">
              <a:solidFill>
                <a:prstClr val="white"/>
              </a:solidFill>
            </a:endParaRPr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935220" y="8456153"/>
            <a:ext cx="3009286" cy="4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42" tIns="48382" rIns="93042" bIns="4838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defTabSz="46444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228F6D7-A70C-4B62-AE81-882800E1C52E}" type="slidenum">
              <a:rPr lang="it-IT" altLang="it-IT" sz="1200"/>
              <a:pPr algn="r" defTabSz="464448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17</a:t>
            </a:fld>
            <a:endParaRPr lang="it-IT" altLang="it-IT" sz="1200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935222" y="8456153"/>
            <a:ext cx="3007678" cy="4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42" tIns="48382" rIns="93042" bIns="4838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defTabSz="46444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A253CEF-C925-45BF-8AB3-30CA50E9A9EE}" type="slidenum">
              <a:rPr lang="it-IT" altLang="it-IT" sz="1200">
                <a:solidFill>
                  <a:srgbClr val="000000"/>
                </a:solidFill>
                <a:latin typeface="Tahoma" pitchFamily="32" charset="0"/>
                <a:cs typeface="Arial Unicode MS" charset="0"/>
              </a:rPr>
              <a:pPr algn="r" defTabSz="46444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17</a:t>
            </a:fld>
            <a:endParaRPr lang="it-IT" altLang="it-IT" sz="1200">
              <a:solidFill>
                <a:srgbClr val="000000"/>
              </a:solidFill>
              <a:latin typeface="Tahoma" pitchFamily="32" charset="0"/>
              <a:cs typeface="Arial Unicode MS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157418" y="667592"/>
            <a:ext cx="4629671" cy="33379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31" tIns="47265" rIns="94531" bIns="47265" anchor="ctr"/>
          <a:lstStyle/>
          <a:p>
            <a:pPr algn="ctr" defTabSz="464448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300">
              <a:solidFill>
                <a:prstClr val="white"/>
              </a:solidFill>
              <a:latin typeface="Times New Roman" pitchFamily="16" charset="0"/>
            </a:endParaRPr>
          </a:p>
        </p:txBody>
      </p:sp>
      <p:sp>
        <p:nvSpPr>
          <p:cNvPr id="49156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5934" y="4906486"/>
            <a:ext cx="5092638" cy="398854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42" tIns="48382" rIns="93042" bIns="48382"/>
          <a:lstStyle/>
          <a:p>
            <a:pPr>
              <a:spcBef>
                <a:spcPts val="465"/>
              </a:spcBef>
              <a:tabLst>
                <a:tab pos="0" algn="l"/>
                <a:tab pos="462806" algn="l"/>
                <a:tab pos="927255" algn="l"/>
                <a:tab pos="1391702" algn="l"/>
                <a:tab pos="1856150" algn="l"/>
                <a:tab pos="2320597" algn="l"/>
                <a:tab pos="2785045" algn="l"/>
                <a:tab pos="3249492" algn="l"/>
                <a:tab pos="3713940" algn="l"/>
                <a:tab pos="4178387" algn="l"/>
                <a:tab pos="4642835" algn="l"/>
                <a:tab pos="5107282" algn="l"/>
                <a:tab pos="5571730" algn="l"/>
                <a:tab pos="6036177" algn="l"/>
                <a:tab pos="6500625" algn="l"/>
                <a:tab pos="6965072" algn="l"/>
                <a:tab pos="7429521" algn="l"/>
                <a:tab pos="7893968" algn="l"/>
                <a:tab pos="8358416" algn="l"/>
                <a:tab pos="8822863" algn="l"/>
                <a:tab pos="9287311" algn="l"/>
              </a:tabLst>
            </a:pPr>
            <a:endParaRPr lang="it-IT" altLang="it-IT" b="1">
              <a:latin typeface="Times-Semibold" charset="0"/>
              <a:ea typeface="Lucida Sans Unicode" pitchFamily="32" charset="0"/>
              <a:cs typeface="Lucida Sans Unicode" pitchFamily="32" charset="0"/>
            </a:endParaRPr>
          </a:p>
          <a:p>
            <a:pPr>
              <a:spcBef>
                <a:spcPts val="465"/>
              </a:spcBef>
              <a:tabLst>
                <a:tab pos="0" algn="l"/>
                <a:tab pos="462806" algn="l"/>
                <a:tab pos="927255" algn="l"/>
                <a:tab pos="1391702" algn="l"/>
                <a:tab pos="1856150" algn="l"/>
                <a:tab pos="2320597" algn="l"/>
                <a:tab pos="2785045" algn="l"/>
                <a:tab pos="3249492" algn="l"/>
                <a:tab pos="3713940" algn="l"/>
                <a:tab pos="4178387" algn="l"/>
                <a:tab pos="4642835" algn="l"/>
                <a:tab pos="5107282" algn="l"/>
                <a:tab pos="5571730" algn="l"/>
                <a:tab pos="6036177" algn="l"/>
                <a:tab pos="6500625" algn="l"/>
                <a:tab pos="6965072" algn="l"/>
                <a:tab pos="7429521" algn="l"/>
                <a:tab pos="7893968" algn="l"/>
                <a:tab pos="8358416" algn="l"/>
                <a:tab pos="8822863" algn="l"/>
                <a:tab pos="9287311" algn="l"/>
              </a:tabLst>
            </a:pPr>
            <a:endParaRPr lang="it-IT" altLang="it-IT" b="1">
              <a:latin typeface="Times-Semibold" charset="0"/>
              <a:ea typeface="Lucida Sans Unicode" pitchFamily="32" charset="0"/>
              <a:cs typeface="Lucida Sans Unicode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2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2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2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6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7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6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5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0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0D6-7015-4A9F-97AB-6370CD9662D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47B9-9635-422D-A229-29E5EE13E7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4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it-IT" smtClean="0">
              <a:latin typeface="Times New Roman" pitchFamily="16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it-IT" smtClean="0">
              <a:latin typeface="Times New Roman" pitchFamily="16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A65B525A-369A-4083-A8EC-46633453ED04}" type="slidenum">
              <a:rPr lang="en-GB" altLang="it-IT" smtClean="0">
                <a:latin typeface="Times New Roman" pitchFamily="16" charset="0"/>
              </a:rPr>
              <a:pPr defTabSz="449263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‹N›</a:t>
            </a:fld>
            <a:endParaRPr lang="en-GB" altLang="it-IT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7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1" y="260647"/>
            <a:ext cx="7948536" cy="160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9" y="1865023"/>
            <a:ext cx="8147720" cy="274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44269" y="4869160"/>
            <a:ext cx="81477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Broncopneumopatia</a:t>
            </a:r>
            <a:r>
              <a:rPr lang="it-IT" sz="36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cronica ostruttiva </a:t>
            </a:r>
          </a:p>
          <a:p>
            <a:pPr algn="ctr"/>
            <a:r>
              <a:rPr lang="it-IT" sz="36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3600" b="1" dirty="0" err="1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comorbidità</a:t>
            </a:r>
            <a:r>
              <a:rPr lang="it-IT" sz="36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cardiovascolari</a:t>
            </a:r>
            <a:endParaRPr lang="it-IT" sz="3600" b="1" dirty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4632" y="6165241"/>
            <a:ext cx="782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Raffaella </a:t>
            </a:r>
            <a:r>
              <a:rPr lang="it-IT" sz="2400" b="1" dirty="0" err="1" smtClean="0">
                <a:solidFill>
                  <a:srgbClr val="002060"/>
                </a:solidFill>
              </a:rPr>
              <a:t>Fuciarelli</a:t>
            </a:r>
            <a:r>
              <a:rPr lang="it-IT" sz="2400" b="1" dirty="0" smtClean="0">
                <a:solidFill>
                  <a:srgbClr val="002060"/>
                </a:solidFill>
              </a:rPr>
              <a:t>     -   </a:t>
            </a:r>
            <a:r>
              <a:rPr lang="it-IT" sz="2400" b="1" dirty="0" smtClean="0">
                <a:solidFill>
                  <a:srgbClr val="002060"/>
                </a:solidFill>
              </a:rPr>
              <a:t>ASL </a:t>
            </a:r>
            <a:r>
              <a:rPr lang="it-IT" sz="2400" b="1" dirty="0" smtClean="0">
                <a:solidFill>
                  <a:srgbClr val="002060"/>
                </a:solidFill>
              </a:rPr>
              <a:t>Pescara</a:t>
            </a:r>
            <a:endParaRPr 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20"/>
          <p:cNvSpPr>
            <a:spLocks noGrp="1"/>
          </p:cNvSpPr>
          <p:nvPr>
            <p:ph type="title"/>
          </p:nvPr>
        </p:nvSpPr>
        <p:spPr bwMode="auto">
          <a:xfrm>
            <a:off x="1059015" y="188640"/>
            <a:ext cx="7056784" cy="1152128"/>
          </a:xfr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x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altLang="it-IT" sz="3600" b="1" dirty="0" smtClean="0">
                <a:solidFill>
                  <a:schemeClr val="bg1"/>
                </a:solidFill>
              </a:rPr>
              <a:t>BPCO e sindromi ostruttive:</a:t>
            </a:r>
            <a:br>
              <a:rPr lang="it-IT" altLang="it-IT" sz="3600" b="1" dirty="0" smtClean="0">
                <a:solidFill>
                  <a:schemeClr val="bg1"/>
                </a:solidFill>
              </a:rPr>
            </a:br>
            <a:r>
              <a:rPr lang="it-IT" altLang="it-IT" sz="2800" b="1" dirty="0" smtClean="0">
                <a:solidFill>
                  <a:schemeClr val="bg1"/>
                </a:solidFill>
              </a:rPr>
              <a:t>diagramma </a:t>
            </a:r>
            <a:r>
              <a:rPr lang="it-IT" altLang="it-IT" sz="2800" b="1" dirty="0">
                <a:solidFill>
                  <a:schemeClr val="bg1"/>
                </a:solidFill>
              </a:rPr>
              <a:t>di </a:t>
            </a:r>
            <a:r>
              <a:rPr lang="it-IT" altLang="it-IT" sz="2800" b="1" dirty="0" err="1">
                <a:solidFill>
                  <a:schemeClr val="bg1"/>
                </a:solidFill>
              </a:rPr>
              <a:t>Venn</a:t>
            </a:r>
            <a:endParaRPr lang="it-IT" altLang="it-IT" sz="2800" b="1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55638" y="3657600"/>
            <a:ext cx="1143000" cy="685800"/>
          </a:xfrm>
          <a:ex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it-IT" altLang="it-IT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BPCO	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981201" y="3124201"/>
            <a:ext cx="49530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lIns="91236" tIns="45619" rIns="91236" bIns="456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altLang="it-IT" sz="2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2514600" y="2324100"/>
            <a:ext cx="2438400" cy="25146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36" tIns="45619" rIns="91236" bIns="4561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4114800" y="2362200"/>
            <a:ext cx="2362200" cy="2438400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36" tIns="45619" rIns="91236" bIns="4561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200400" y="6226176"/>
            <a:ext cx="2743200" cy="369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91236" tIns="45619" rIns="91236" bIns="45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ASMA BRONCHIALE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533364" y="1793875"/>
            <a:ext cx="2900525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91236" tIns="45619" rIns="91236" bIns="45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BRONCHITE CRONICA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512867" y="1805895"/>
            <a:ext cx="2861468" cy="399906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 wrap="square" lIns="91236" tIns="45619" rIns="91236" bIns="45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ENFISEMA POLMONARE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2574925" y="3214689"/>
            <a:ext cx="1539875" cy="708025"/>
          </a:xfrm>
          <a:prstGeom prst="rect">
            <a:avLst/>
          </a:prstGeom>
          <a:noFill/>
          <a:ln>
            <a:noFill/>
          </a:ln>
          <a:extLst/>
        </p:spPr>
        <p:txBody>
          <a:bodyPr lIns="91236" tIns="45619" rIns="91236" bIns="45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BRONCHITE OSTRUTTIVA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013326" y="3214689"/>
            <a:ext cx="146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6" tIns="45619" rIns="91236" bIns="45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ENFISEMA COMUNE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432867" y="5074588"/>
            <a:ext cx="1901134" cy="615349"/>
          </a:xfrm>
          <a:prstGeom prst="rect">
            <a:avLst/>
          </a:prstGeom>
          <a:solidFill>
            <a:srgbClr val="33CCCC">
              <a:alpha val="13000"/>
            </a:srgbClr>
          </a:solidFill>
          <a:ln>
            <a:noFill/>
          </a:ln>
          <a:extLst/>
        </p:spPr>
        <p:txBody>
          <a:bodyPr wrap="none" lIns="91236" tIns="45619" rIns="91236" bIns="45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ASMA </a:t>
            </a:r>
            <a:r>
              <a:rPr lang="it-IT" altLang="it-IT" sz="14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con completa</a:t>
            </a:r>
          </a:p>
          <a:p>
            <a:pPr algn="ctr" eaLnBrk="1" hangingPunct="1"/>
            <a:r>
              <a:rPr lang="it-IT" altLang="it-IT" sz="14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reversibilità</a:t>
            </a:r>
            <a:endParaRPr lang="it-IT" altLang="it-IT" sz="14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323528" y="2249473"/>
            <a:ext cx="2419672" cy="6461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36" tIns="45619" rIns="91236" bIns="45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BRONCHITE CRONICA SEMPLICE</a:t>
            </a: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2362200" y="25908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6" tIns="45619" rIns="91236" bIns="45619"/>
          <a:lstStyle/>
          <a:p>
            <a:endParaRPr lang="it-IT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28194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6" tIns="45619" rIns="91236" bIns="45619"/>
          <a:lstStyle/>
          <a:p>
            <a:endParaRPr lang="it-IT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6613525" y="2300289"/>
            <a:ext cx="1487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6" tIns="45619" rIns="91236" bIns="45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sz="2000">
                <a:latin typeface="Calibri" pitchFamily="34" charset="0"/>
                <a:ea typeface="ＭＳ Ｐゴシック" pitchFamily="34" charset="-128"/>
              </a:rPr>
              <a:t>ENFISEMA </a:t>
            </a:r>
          </a:p>
          <a:p>
            <a:pPr eaLnBrk="1" hangingPunct="1"/>
            <a:r>
              <a:rPr lang="it-IT" altLang="it-IT" sz="2000">
                <a:latin typeface="Calibri" pitchFamily="34" charset="0"/>
                <a:ea typeface="ＭＳ Ｐゴシック" pitchFamily="34" charset="-128"/>
              </a:rPr>
              <a:t>SENZA EFL</a:t>
            </a: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54102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6" tIns="45619" rIns="91236" bIns="45619"/>
          <a:lstStyle/>
          <a:p>
            <a:endParaRPr lang="it-IT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V="1">
            <a:off x="5334001" y="25908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6" tIns="45619" rIns="91236" bIns="45619"/>
          <a:lstStyle/>
          <a:p>
            <a:endParaRPr lang="it-IT"/>
          </a:p>
        </p:txBody>
      </p:sp>
      <p:pic>
        <p:nvPicPr>
          <p:cNvPr id="97301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4487863"/>
            <a:ext cx="24907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2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2249489"/>
            <a:ext cx="269081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3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71975"/>
            <a:ext cx="222726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3200400" y="3789364"/>
            <a:ext cx="2438400" cy="24479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36" tIns="45619" rIns="91236" bIns="4561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009901" y="4161796"/>
            <a:ext cx="2933700" cy="399906"/>
          </a:xfrm>
          <a:prstGeom prst="rect">
            <a:avLst/>
          </a:prstGeom>
          <a:solidFill>
            <a:srgbClr val="CCDAEC"/>
          </a:solidFill>
          <a:ln>
            <a:noFill/>
          </a:ln>
          <a:extLst/>
        </p:spPr>
        <p:txBody>
          <a:bodyPr wrap="square" lIns="91236" tIns="45619" rIns="91236" bIns="45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ASMA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in rimodellamento</a:t>
            </a:r>
            <a:endParaRPr lang="it-IT" altLang="it-IT" sz="16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2362200" y="3568701"/>
            <a:ext cx="3793976" cy="1231899"/>
          </a:xfrm>
          <a:prstGeom prst="ellipse">
            <a:avLst/>
          </a:prstGeom>
          <a:gradFill flip="none" rotWithShape="1">
            <a:gsLst>
              <a:gs pos="39000">
                <a:srgbClr val="C00000"/>
              </a:gs>
              <a:gs pos="64000">
                <a:srgbClr val="CC0000">
                  <a:shade val="67500"/>
                  <a:satMod val="115000"/>
                  <a:alpha val="44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altLang="ja-JP" sz="2400" b="1" dirty="0">
                <a:solidFill>
                  <a:schemeClr val="bg1"/>
                </a:solidFill>
              </a:rPr>
              <a:t>Asthma COPD Overlap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(ACO)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8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83108" y="4897696"/>
            <a:ext cx="8064500" cy="120957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32000">
                <a:srgbClr val="002060"/>
              </a:gs>
              <a:gs pos="74000">
                <a:srgbClr val="C00000"/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it-IT" altLang="it-IT" sz="2400" smtClean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859338" y="1268412"/>
            <a:ext cx="3673102" cy="14874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40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ASMA</a:t>
            </a:r>
          </a:p>
          <a:p>
            <a:pPr algn="ctr" eaLnBrk="1" hangingPunct="1">
              <a:defRPr/>
            </a:pPr>
            <a:r>
              <a:rPr lang="it-IT" altLang="it-IT" sz="2400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allergeni, </a:t>
            </a:r>
          </a:p>
          <a:p>
            <a:pPr algn="ctr" eaLnBrk="1" hangingPunct="1">
              <a:defRPr/>
            </a:pPr>
            <a:r>
              <a:rPr lang="it-IT" altLang="it-IT" sz="2400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sostanze sensibilizzanti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9124" y="1295853"/>
            <a:ext cx="3586163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4000" b="1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BPCO</a:t>
            </a:r>
          </a:p>
          <a:p>
            <a:pPr algn="ctr" eaLnBrk="1" hangingPunct="1">
              <a:defRPr/>
            </a:pPr>
            <a:r>
              <a:rPr lang="it-IT" altLang="it-IT" sz="24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fumo di sigaretta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859338" y="3141663"/>
            <a:ext cx="3744912" cy="1295400"/>
          </a:xfrm>
          <a:prstGeom prst="rect">
            <a:avLst/>
          </a:prstGeom>
          <a:gradFill>
            <a:gsLst>
              <a:gs pos="64000">
                <a:srgbClr val="A50021"/>
              </a:gs>
              <a:gs pos="88000">
                <a:schemeClr val="bg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FFFFFF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Infiammazione bronchiale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FFFFFF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Linfociti T CD4+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FFFFFF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Eosinofili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539750" y="3141663"/>
            <a:ext cx="3744913" cy="1295400"/>
          </a:xfrm>
          <a:prstGeom prst="rect">
            <a:avLst/>
          </a:prstGeom>
          <a:gradFill flip="none" rotWithShape="1">
            <a:gsLst>
              <a:gs pos="64000">
                <a:srgbClr val="002060"/>
              </a:gs>
              <a:gs pos="88000">
                <a:schemeClr val="accent1"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Infiammazione bronchiale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Linfociti T CD8+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Neutrofili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771689" y="5008865"/>
            <a:ext cx="38862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riduzione </a:t>
            </a:r>
            <a:r>
              <a:rPr lang="it-IT" altLang="it-IT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del flusso aereo </a:t>
            </a:r>
            <a:r>
              <a:rPr lang="it-IT" altLang="it-IT" sz="2400" b="1" dirty="0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espiratorio</a:t>
            </a:r>
            <a:endParaRPr lang="it-IT" altLang="it-IT" sz="2400" b="1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03432" name="Line 16"/>
          <p:cNvSpPr>
            <a:spLocks noChangeShapeType="1"/>
          </p:cNvSpPr>
          <p:nvPr/>
        </p:nvSpPr>
        <p:spPr bwMode="auto">
          <a:xfrm>
            <a:off x="1331913" y="24892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434" name="Text Box 8"/>
          <p:cNvSpPr txBox="1">
            <a:spLocks noChangeArrowheads="1"/>
          </p:cNvSpPr>
          <p:nvPr/>
        </p:nvSpPr>
        <p:spPr bwMode="auto">
          <a:xfrm>
            <a:off x="827584" y="5180463"/>
            <a:ext cx="2214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i="1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irreversibile</a:t>
            </a:r>
            <a:r>
              <a:rPr lang="it-IT" altLang="it-IT" sz="2400" b="1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 </a:t>
            </a:r>
            <a:endParaRPr lang="it-IT" altLang="it-IT" sz="2400" b="1" dirty="0">
              <a:solidFill>
                <a:srgbClr val="FFFFFF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03435" name="Line 16"/>
          <p:cNvSpPr>
            <a:spLocks noChangeShapeType="1"/>
          </p:cNvSpPr>
          <p:nvPr/>
        </p:nvSpPr>
        <p:spPr bwMode="auto">
          <a:xfrm>
            <a:off x="5580063" y="2708275"/>
            <a:ext cx="0" cy="3143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436" name="Line 16"/>
          <p:cNvSpPr>
            <a:spLocks noChangeShapeType="1"/>
          </p:cNvSpPr>
          <p:nvPr/>
        </p:nvSpPr>
        <p:spPr bwMode="auto">
          <a:xfrm>
            <a:off x="1619672" y="4437062"/>
            <a:ext cx="0" cy="526157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437" name="Line 16"/>
          <p:cNvSpPr>
            <a:spLocks noChangeShapeType="1"/>
          </p:cNvSpPr>
          <p:nvPr/>
        </p:nvSpPr>
        <p:spPr bwMode="auto">
          <a:xfrm>
            <a:off x="7524328" y="4437062"/>
            <a:ext cx="0" cy="504825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438" name="Text Box 8"/>
          <p:cNvSpPr txBox="1">
            <a:spLocks noChangeArrowheads="1"/>
          </p:cNvSpPr>
          <p:nvPr/>
        </p:nvSpPr>
        <p:spPr bwMode="auto">
          <a:xfrm>
            <a:off x="6659563" y="5180462"/>
            <a:ext cx="1988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i="1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reversibile</a:t>
            </a:r>
            <a:r>
              <a:rPr lang="it-IT" altLang="it-IT" sz="2400" b="1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 </a:t>
            </a:r>
            <a:endParaRPr lang="it-IT" altLang="it-IT" sz="2400" b="1" dirty="0">
              <a:solidFill>
                <a:srgbClr val="FFFFFF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805361" y="333375"/>
            <a:ext cx="5718967" cy="8302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50000"/>
              <a:buFont typeface="Wingdings" pitchFamily="2" charset="2"/>
              <a:buNone/>
            </a:pPr>
            <a:r>
              <a:rPr lang="en-US" altLang="it-IT" sz="4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BPCO … </a:t>
            </a:r>
            <a:r>
              <a:rPr lang="en-US" altLang="it-IT" sz="4800" i="1" dirty="0" smtClean="0">
                <a:solidFill>
                  <a:schemeClr val="bg1"/>
                </a:solidFill>
                <a:cs typeface="Calibri" panose="020F0502020204030204" pitchFamily="34" charset="0"/>
              </a:rPr>
              <a:t>e/o</a:t>
            </a:r>
            <a:r>
              <a:rPr lang="en-US" altLang="it-IT" sz="4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 </a:t>
            </a:r>
            <a:r>
              <a:rPr lang="en-US" altLang="it-IT" sz="4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asma</a:t>
            </a:r>
            <a:r>
              <a:rPr lang="en-US" altLang="it-IT" sz="4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?</a:t>
            </a:r>
            <a:endParaRPr lang="en-US" altLang="it-IT" sz="4800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13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/>
      <p:bldP spid="103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1945324" y="980728"/>
            <a:ext cx="5040560" cy="26643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>
              <a:latin typeface="Trebuchet MS" panose="020B0603020202020204" pitchFamily="34" charset="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996873" y="1484784"/>
            <a:ext cx="2572306" cy="1439862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90000" tIns="105480" rIns="90000" bIns="450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>
              <a:lnSpc>
                <a:spcPct val="87000"/>
              </a:lnSpc>
            </a:pPr>
            <a:r>
              <a:rPr lang="en-GB" altLang="it-IT" sz="2400" b="1" dirty="0" err="1" smtClean="0">
                <a:solidFill>
                  <a:srgbClr val="000080"/>
                </a:solidFill>
                <a:latin typeface="Arial" charset="0"/>
              </a:rPr>
              <a:t>pompa</a:t>
            </a:r>
            <a:r>
              <a:rPr lang="en-GB" altLang="it-IT" sz="2400" b="1" dirty="0" smtClean="0">
                <a:solidFill>
                  <a:srgbClr val="000080"/>
                </a:solidFill>
                <a:latin typeface="Arial" charset="0"/>
              </a:rPr>
              <a:t> </a:t>
            </a:r>
            <a:endParaRPr lang="en-GB" altLang="it-IT" sz="2400" b="1" dirty="0">
              <a:solidFill>
                <a:srgbClr val="000080"/>
              </a:solidFill>
              <a:latin typeface="Arial" charset="0"/>
            </a:endParaRPr>
          </a:p>
          <a:p>
            <a:pPr algn="ctr" eaLnBrk="1">
              <a:lnSpc>
                <a:spcPct val="87000"/>
              </a:lnSpc>
            </a:pPr>
            <a:r>
              <a:rPr lang="en-GB" altLang="it-IT" sz="2400" b="1" dirty="0" err="1" smtClean="0">
                <a:solidFill>
                  <a:srgbClr val="000080"/>
                </a:solidFill>
                <a:latin typeface="Arial" charset="0"/>
              </a:rPr>
              <a:t>polmonare</a:t>
            </a:r>
            <a:endParaRPr lang="en-GB" altLang="it-IT" sz="2400" b="1" dirty="0">
              <a:solidFill>
                <a:srgbClr val="000080"/>
              </a:solidFill>
              <a:latin typeface="Arial" charset="0"/>
            </a:endParaRPr>
          </a:p>
          <a:p>
            <a:pPr algn="l" eaLnBrk="1">
              <a:lnSpc>
                <a:spcPct val="87000"/>
              </a:lnSpc>
            </a:pPr>
            <a:endParaRPr lang="en-GB" altLang="it-IT" sz="2400" b="1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4308324" y="1484784"/>
            <a:ext cx="2572306" cy="1439862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90000" tIns="105480" rIns="90000" bIns="450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>
              <a:lnSpc>
                <a:spcPct val="87000"/>
              </a:lnSpc>
            </a:pPr>
            <a:r>
              <a:rPr lang="en-GB" altLang="it-IT" sz="2400" b="1" dirty="0" err="1" smtClean="0">
                <a:solidFill>
                  <a:srgbClr val="000080"/>
                </a:solidFill>
                <a:latin typeface="Arial" charset="0"/>
              </a:rPr>
              <a:t>pompa</a:t>
            </a:r>
            <a:r>
              <a:rPr lang="en-GB" altLang="it-IT" sz="2400" b="1" dirty="0" smtClean="0">
                <a:solidFill>
                  <a:srgbClr val="000080"/>
                </a:solidFill>
                <a:latin typeface="Arial" charset="0"/>
              </a:rPr>
              <a:t> </a:t>
            </a:r>
            <a:endParaRPr lang="en-GB" altLang="it-IT" sz="2400" b="1" dirty="0">
              <a:solidFill>
                <a:srgbClr val="000080"/>
              </a:solidFill>
              <a:latin typeface="Arial" charset="0"/>
            </a:endParaRPr>
          </a:p>
          <a:p>
            <a:pPr algn="ctr" eaLnBrk="1">
              <a:lnSpc>
                <a:spcPct val="87000"/>
              </a:lnSpc>
            </a:pPr>
            <a:r>
              <a:rPr lang="en-GB" altLang="it-IT" sz="2400" b="1" dirty="0" err="1" smtClean="0">
                <a:solidFill>
                  <a:srgbClr val="000080"/>
                </a:solidFill>
                <a:latin typeface="Arial" charset="0"/>
              </a:rPr>
              <a:t>polmonare</a:t>
            </a:r>
            <a:endParaRPr lang="en-GB" altLang="it-IT" sz="2400" b="1" dirty="0">
              <a:solidFill>
                <a:srgbClr val="000080"/>
              </a:solidFill>
              <a:latin typeface="Arial" charset="0"/>
            </a:endParaRPr>
          </a:p>
          <a:p>
            <a:pPr algn="l" eaLnBrk="1">
              <a:lnSpc>
                <a:spcPct val="87000"/>
              </a:lnSpc>
            </a:pPr>
            <a:endParaRPr lang="en-GB" altLang="it-IT" sz="2400" b="1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526231" y="2384896"/>
            <a:ext cx="2085896" cy="10795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105480" rIns="90000" bIns="450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>
              <a:lnSpc>
                <a:spcPct val="87000"/>
              </a:lnSpc>
            </a:pPr>
            <a:r>
              <a:rPr lang="en-GB" altLang="it-IT" sz="2400" b="1" dirty="0" err="1">
                <a:solidFill>
                  <a:schemeClr val="bg1"/>
                </a:solidFill>
                <a:latin typeface="Arial" charset="0"/>
              </a:rPr>
              <a:t>pompa</a:t>
            </a:r>
            <a:r>
              <a:rPr lang="en-GB" altLang="it-IT" sz="24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1">
              <a:lnSpc>
                <a:spcPct val="87000"/>
              </a:lnSpc>
            </a:pPr>
            <a:r>
              <a:rPr lang="en-GB" altLang="it-IT" sz="2400" b="1" dirty="0" err="1">
                <a:solidFill>
                  <a:schemeClr val="bg1"/>
                </a:solidFill>
                <a:latin typeface="Arial" charset="0"/>
              </a:rPr>
              <a:t>cardiaca</a:t>
            </a:r>
            <a:endParaRPr lang="en-GB" altLang="it-IT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9612" y="188640"/>
            <a:ext cx="8280920" cy="728935"/>
          </a:xfrm>
          <a:prstGeom prst="rect">
            <a:avLst/>
          </a:prstGeom>
          <a:noFill/>
          <a:ln w="2857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>
              <a:lnSpc>
                <a:spcPct val="87000"/>
              </a:lnSpc>
            </a:pPr>
            <a:r>
              <a:rPr lang="en-GB" altLang="it-IT" sz="3200" b="1" dirty="0" err="1">
                <a:solidFill>
                  <a:srgbClr val="002060"/>
                </a:solidFill>
                <a:latin typeface="+mn-lt"/>
              </a:rPr>
              <a:t>l'Unità</a:t>
            </a:r>
            <a:r>
              <a:rPr lang="en-GB" alt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3200" b="1" dirty="0" smtClean="0">
                <a:solidFill>
                  <a:srgbClr val="002060"/>
                </a:solidFill>
                <a:latin typeface="+mn-lt"/>
              </a:rPr>
              <a:t>cardio-</a:t>
            </a:r>
            <a:r>
              <a:rPr lang="en-GB" altLang="it-IT" sz="3200" b="1" dirty="0" err="1" smtClean="0">
                <a:solidFill>
                  <a:srgbClr val="002060"/>
                </a:solidFill>
                <a:latin typeface="+mn-lt"/>
              </a:rPr>
              <a:t>polmonare</a:t>
            </a:r>
            <a:r>
              <a:rPr lang="en-GB" altLang="it-IT" sz="3200" b="1" dirty="0" smtClean="0">
                <a:solidFill>
                  <a:srgbClr val="002060"/>
                </a:solidFill>
                <a:latin typeface="+mn-lt"/>
              </a:rPr>
              <a:t>  e  la </a:t>
            </a:r>
            <a:r>
              <a:rPr lang="en-GB" altLang="it-IT" sz="3200" b="1" dirty="0">
                <a:solidFill>
                  <a:srgbClr val="002060"/>
                </a:solidFill>
                <a:latin typeface="+mn-lt"/>
              </a:rPr>
              <a:t>“fossa </a:t>
            </a:r>
            <a:r>
              <a:rPr lang="en-GB" altLang="it-IT" sz="3200" b="1" dirty="0" err="1">
                <a:solidFill>
                  <a:srgbClr val="002060"/>
                </a:solidFill>
                <a:latin typeface="+mn-lt"/>
              </a:rPr>
              <a:t>cardiaca</a:t>
            </a:r>
            <a:r>
              <a:rPr lang="en-GB" altLang="it-IT" sz="3200" b="1" dirty="0">
                <a:solidFill>
                  <a:srgbClr val="002060"/>
                </a:solidFill>
                <a:latin typeface="+mn-lt"/>
              </a:rPr>
              <a:t>”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30700" y="4185775"/>
            <a:ext cx="4318744" cy="519112"/>
          </a:xfrm>
          <a:prstGeom prst="rect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6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>
              <a:lnSpc>
                <a:spcPct val="87000"/>
              </a:lnSpc>
            </a:pPr>
            <a:r>
              <a:rPr lang="en-GB" altLang="it-IT" sz="2400" b="1">
                <a:solidFill>
                  <a:srgbClr val="002060"/>
                </a:solidFill>
                <a:latin typeface="Arial" charset="0"/>
              </a:rPr>
              <a:t>apporto O</a:t>
            </a:r>
            <a:r>
              <a:rPr lang="en-GB" altLang="it-IT" sz="2400" b="1" baseline="-33000">
                <a:solidFill>
                  <a:srgbClr val="002060"/>
                </a:solidFill>
                <a:latin typeface="Arial" charset="0"/>
              </a:rPr>
              <a:t>2</a:t>
            </a:r>
            <a:r>
              <a:rPr lang="en-GB" altLang="it-IT" sz="2400" b="1">
                <a:solidFill>
                  <a:srgbClr val="002060"/>
                </a:solidFill>
                <a:latin typeface="Arial" charset="0"/>
              </a:rPr>
              <a:t> tessuti periferici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584295" y="3645098"/>
            <a:ext cx="1410" cy="539750"/>
          </a:xfrm>
          <a:prstGeom prst="line">
            <a:avLst/>
          </a:prstGeom>
          <a:noFill/>
          <a:ln w="720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12127" y="6340064"/>
            <a:ext cx="342580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5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l" eaLnBrk="1">
              <a:lnSpc>
                <a:spcPct val="87000"/>
              </a:lnSpc>
            </a:pPr>
            <a:r>
              <a:rPr lang="en-GB" altLang="it-IT" sz="1200" b="1" dirty="0" err="1" smtClean="0">
                <a:solidFill>
                  <a:srgbClr val="002060"/>
                </a:solidFill>
                <a:latin typeface="+mn-lt"/>
              </a:rPr>
              <a:t>Iodice</a:t>
            </a:r>
            <a:r>
              <a:rPr lang="en-GB" altLang="it-IT" sz="1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1200" b="1" dirty="0">
                <a:solidFill>
                  <a:srgbClr val="002060"/>
                </a:solidFill>
                <a:latin typeface="+mn-lt"/>
              </a:rPr>
              <a:t>F. Pneum. 46 / XIII /1-2007 (8-15)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35823" y="476267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L’interazione cardiopolmonare è la visione </a:t>
            </a:r>
            <a:r>
              <a:rPr lang="it-IT" sz="2400" dirty="0" smtClean="0">
                <a:solidFill>
                  <a:srgbClr val="002060"/>
                </a:solidFill>
              </a:rPr>
              <a:t>integrata</a:t>
            </a:r>
          </a:p>
          <a:p>
            <a:pPr algn="ctr"/>
            <a:r>
              <a:rPr lang="it-IT" sz="2400" dirty="0">
                <a:solidFill>
                  <a:srgbClr val="002060"/>
                </a:solidFill>
              </a:rPr>
              <a:t>della fossa </a:t>
            </a:r>
            <a:r>
              <a:rPr lang="it-IT" sz="2400" dirty="0" smtClean="0">
                <a:solidFill>
                  <a:srgbClr val="002060"/>
                </a:solidFill>
              </a:rPr>
              <a:t>cardiaca, della </a:t>
            </a:r>
            <a:r>
              <a:rPr lang="it-IT" sz="2400" dirty="0">
                <a:solidFill>
                  <a:srgbClr val="002060"/>
                </a:solidFill>
              </a:rPr>
              <a:t>funzione del cuore</a:t>
            </a:r>
            <a:r>
              <a:rPr lang="it-IT" sz="2400" dirty="0" smtClean="0">
                <a:solidFill>
                  <a:srgbClr val="002060"/>
                </a:solidFill>
              </a:rPr>
              <a:t>, dei polmoni </a:t>
            </a:r>
            <a:r>
              <a:rPr lang="it-IT" sz="2400" dirty="0">
                <a:solidFill>
                  <a:srgbClr val="002060"/>
                </a:solidFill>
              </a:rPr>
              <a:t>e del </a:t>
            </a:r>
            <a:r>
              <a:rPr lang="it-IT" sz="2400" dirty="0" smtClean="0">
                <a:solidFill>
                  <a:srgbClr val="002060"/>
                </a:solidFill>
              </a:rPr>
              <a:t>torace, come elementi determinanti </a:t>
            </a:r>
            <a:r>
              <a:rPr lang="it-IT" sz="2400" dirty="0">
                <a:solidFill>
                  <a:srgbClr val="002060"/>
                </a:solidFill>
              </a:rPr>
              <a:t>della circolazione del </a:t>
            </a:r>
            <a:r>
              <a:rPr lang="it-IT" sz="2400" dirty="0" smtClean="0">
                <a:solidFill>
                  <a:srgbClr val="002060"/>
                </a:solidFill>
              </a:rPr>
              <a:t>sangue</a:t>
            </a:r>
          </a:p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e </a:t>
            </a:r>
            <a:r>
              <a:rPr lang="it-IT" sz="2400" dirty="0">
                <a:solidFill>
                  <a:srgbClr val="002060"/>
                </a:solidFill>
              </a:rPr>
              <a:t>degli scambi gassosi.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5823" y="6332332"/>
            <a:ext cx="3084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Butler  J.  </a:t>
            </a:r>
            <a:r>
              <a:rPr lang="it-IT" sz="1400" b="1" dirty="0" err="1" smtClean="0">
                <a:solidFill>
                  <a:srgbClr val="002060"/>
                </a:solidFill>
              </a:rPr>
              <a:t>Chest</a:t>
            </a:r>
            <a:r>
              <a:rPr lang="it-IT" sz="1400" b="1" dirty="0" smtClean="0">
                <a:solidFill>
                  <a:srgbClr val="002060"/>
                </a:solidFill>
              </a:rPr>
              <a:t> 97, 2 1990</a:t>
            </a:r>
            <a:endParaRPr lang="it-IT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62" y="2199960"/>
            <a:ext cx="59420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064787" y="2120284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iperinflazione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8908" y="208489"/>
            <a:ext cx="864431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BPCO: riduzione del flusso aereo espiratorio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0678" y="2084716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occlusione</a:t>
            </a:r>
            <a:endParaRPr lang="it-IT" sz="1000" b="1" dirty="0">
              <a:solidFill>
                <a:srgbClr val="00206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568843" y="3258073"/>
            <a:ext cx="792088" cy="18869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65416" y="4305823"/>
            <a:ext cx="8230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</a:rPr>
              <a:t>riduzione del ritorno elastico	(enfisema polmonare)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</a:rPr>
              <a:t>aumento resistenza vie aeree	(bronchiolite ostruttiva)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65416" y="5428674"/>
            <a:ext cx="776314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iperinflazione statica</a:t>
            </a:r>
            <a:r>
              <a:rPr lang="it-IT" sz="2400" b="1" dirty="0" smtClean="0">
                <a:solidFill>
                  <a:srgbClr val="002060"/>
                </a:solidFill>
              </a:rPr>
              <a:t> (a riposo) e </a:t>
            </a:r>
            <a:r>
              <a:rPr lang="it-IT" sz="2400" b="1" dirty="0" smtClean="0">
                <a:solidFill>
                  <a:srgbClr val="C00000"/>
                </a:solidFill>
              </a:rPr>
              <a:t>dinamica</a:t>
            </a:r>
            <a:r>
              <a:rPr lang="it-IT" sz="2400" b="1" dirty="0" smtClean="0">
                <a:solidFill>
                  <a:srgbClr val="002060"/>
                </a:solidFill>
              </a:rPr>
              <a:t> (esercizio)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limitazione al flusso espiratorio </a:t>
            </a:r>
            <a:r>
              <a:rPr lang="it-IT" sz="2400" b="1" dirty="0" smtClean="0">
                <a:solidFill>
                  <a:srgbClr val="002060"/>
                </a:solidFill>
              </a:rPr>
              <a:t>(EFL)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57237" y="6473081"/>
            <a:ext cx="3110068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Pellegrino R.: MRM 2007; 1:100-103 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4430167" y="5085184"/>
            <a:ext cx="233637" cy="39313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65416" y="854820"/>
            <a:ext cx="7763140" cy="11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4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algn="l" eaLnBrk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altLang="it-IT" sz="24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rimodellamento</a:t>
            </a: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ed</a:t>
            </a: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ispessimento</a:t>
            </a: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della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parete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bronchiale</a:t>
            </a:r>
            <a:endParaRPr lang="en-GB" altLang="it-IT" sz="2400" dirty="0">
              <a:solidFill>
                <a:srgbClr val="002060"/>
              </a:solidFill>
              <a:latin typeface="+mn-lt"/>
            </a:endParaRPr>
          </a:p>
          <a:p>
            <a:pPr marL="342900" indent="-342900" algn="l" eaLnBrk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ipertono</a:t>
            </a: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del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tono</a:t>
            </a: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del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muscolo</a:t>
            </a: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liscio</a:t>
            </a:r>
            <a:endParaRPr lang="en-GB" altLang="it-IT" sz="2400" dirty="0">
              <a:solidFill>
                <a:srgbClr val="002060"/>
              </a:solidFill>
              <a:latin typeface="+mn-lt"/>
            </a:endParaRPr>
          </a:p>
          <a:p>
            <a:pPr marL="342900" indent="-342900" algn="l" eaLnBrk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perdita</a:t>
            </a: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di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interdipendenza</a:t>
            </a: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fra</a:t>
            </a: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vie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aeree</a:t>
            </a:r>
            <a:r>
              <a:rPr lang="en-GB" altLang="it-IT" sz="2400" dirty="0">
                <a:solidFill>
                  <a:srgbClr val="002060"/>
                </a:solidFill>
                <a:latin typeface="+mn-lt"/>
              </a:rPr>
              <a:t> e </a:t>
            </a:r>
            <a:r>
              <a:rPr lang="en-GB" altLang="it-IT" sz="2400" dirty="0" err="1">
                <a:solidFill>
                  <a:srgbClr val="002060"/>
                </a:solidFill>
                <a:latin typeface="+mn-lt"/>
              </a:rPr>
              <a:t>parenchima</a:t>
            </a:r>
            <a:endParaRPr lang="en-GB" altLang="it-IT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7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3692082" cy="439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12724" y="260648"/>
            <a:ext cx="8638899" cy="700088"/>
          </a:xfrm>
          <a:prstGeom prst="rect">
            <a:avLst/>
          </a:prstGeom>
          <a:solidFill>
            <a:srgbClr val="A50021"/>
          </a:solidFill>
          <a:ln>
            <a:solidFill>
              <a:srgbClr val="C00000"/>
            </a:solidFill>
          </a:ln>
          <a:effectLst/>
          <a:extLst/>
        </p:spPr>
        <p:txBody>
          <a:bodyPr lIns="90000" tIns="125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BPCO e SC: 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interazioni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cuore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 -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polmoni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48" y="2235165"/>
            <a:ext cx="2279576" cy="400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36103" y="147670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  P intratoracica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64088" y="1429325"/>
            <a:ext cx="324036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maggior negatività della pressione intratoracica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83762" y="281365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  P intratoracica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5716706"/>
            <a:ext cx="324036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incremento della pressione transmurale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31974" y="3323212"/>
            <a:ext cx="1800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sym typeface="Symbol"/>
              </a:rPr>
              <a:t>ridotta </a:t>
            </a:r>
            <a:r>
              <a:rPr lang="it-IT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sym typeface="Symbol"/>
              </a:rPr>
              <a:t>compliance</a:t>
            </a: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1" name="Freccia a sinistra 10"/>
          <p:cNvSpPr/>
          <p:nvPr/>
        </p:nvSpPr>
        <p:spPr>
          <a:xfrm>
            <a:off x="2315614" y="3229155"/>
            <a:ext cx="720080" cy="216024"/>
          </a:xfrm>
          <a:prstGeom prst="leftArrow">
            <a:avLst>
              <a:gd name="adj1" fmla="val 50000"/>
              <a:gd name="adj2" fmla="val 55039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/>
          <p:cNvSpPr/>
          <p:nvPr/>
        </p:nvSpPr>
        <p:spPr>
          <a:xfrm>
            <a:off x="2117709" y="3722696"/>
            <a:ext cx="720080" cy="216024"/>
          </a:xfrm>
          <a:prstGeom prst="leftArrow">
            <a:avLst>
              <a:gd name="adj1" fmla="val 50000"/>
              <a:gd name="adj2" fmla="val 55039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sinistra 14"/>
          <p:cNvSpPr/>
          <p:nvPr/>
        </p:nvSpPr>
        <p:spPr>
          <a:xfrm>
            <a:off x="1955574" y="4236633"/>
            <a:ext cx="720080" cy="216024"/>
          </a:xfrm>
          <a:prstGeom prst="leftArrow">
            <a:avLst>
              <a:gd name="adj1" fmla="val 50000"/>
              <a:gd name="adj2" fmla="val 55039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45838" y="6238101"/>
            <a:ext cx="2162610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Miller I </a:t>
            </a:r>
            <a:r>
              <a:rPr lang="it-IT" sz="1400" b="1" dirty="0" err="1" smtClean="0">
                <a:solidFill>
                  <a:srgbClr val="002060"/>
                </a:solidFill>
              </a:rPr>
              <a:t>Am</a:t>
            </a:r>
            <a:r>
              <a:rPr lang="it-IT" sz="1400" b="1" dirty="0" smtClean="0">
                <a:solidFill>
                  <a:srgbClr val="002060"/>
                </a:solidFill>
              </a:rPr>
              <a:t> J </a:t>
            </a:r>
            <a:r>
              <a:rPr lang="it-IT" sz="1400" b="1" dirty="0" err="1" smtClean="0">
                <a:solidFill>
                  <a:srgbClr val="002060"/>
                </a:solidFill>
              </a:rPr>
              <a:t>Physiol</a:t>
            </a:r>
            <a:r>
              <a:rPr lang="it-IT" sz="1400" b="1" dirty="0" smtClean="0">
                <a:solidFill>
                  <a:srgbClr val="002060"/>
                </a:solidFill>
              </a:rPr>
              <a:t>  2007 </a:t>
            </a:r>
            <a:endParaRPr lang="it-IT" sz="1400" b="1" dirty="0">
              <a:solidFill>
                <a:srgbClr val="002060"/>
              </a:solidFill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67" y="3738711"/>
            <a:ext cx="1501775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reccia bidirezionale orizzontale 17"/>
          <p:cNvSpPr/>
          <p:nvPr/>
        </p:nvSpPr>
        <p:spPr>
          <a:xfrm rot="20095234">
            <a:off x="6143615" y="5246723"/>
            <a:ext cx="1670942" cy="290089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38063" y="116632"/>
            <a:ext cx="8638899" cy="700088"/>
          </a:xfrm>
          <a:prstGeom prst="rect">
            <a:avLst/>
          </a:prstGeom>
          <a:solidFill>
            <a:srgbClr val="461E64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125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BPCO </a:t>
            </a:r>
            <a:r>
              <a:rPr lang="en-GB" altLang="it-IT" sz="2400" b="1" dirty="0" err="1" smtClean="0">
                <a:solidFill>
                  <a:schemeClr val="bg1"/>
                </a:solidFill>
                <a:latin typeface="+mn-lt"/>
              </a:rPr>
              <a:t>riacutizzata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: 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interazioni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cardiopolmonari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20249" y="960736"/>
            <a:ext cx="1920226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dirty="0" smtClean="0">
                <a:solidFill>
                  <a:srgbClr val="C00000"/>
                </a:solidFill>
                <a:latin typeface="+mn-lt"/>
              </a:rPr>
              <a:t>POLMONE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658859" y="960736"/>
            <a:ext cx="19202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smtClean="0">
                <a:solidFill>
                  <a:srgbClr val="C00000"/>
                </a:solidFill>
                <a:latin typeface="+mn-lt"/>
              </a:rPr>
              <a:t>CUORE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0273" y="1914540"/>
            <a:ext cx="3359337" cy="785813"/>
          </a:xfrm>
          <a:prstGeom prst="rect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400" b="1" smtClean="0">
                <a:solidFill>
                  <a:srgbClr val="002060"/>
                </a:solidFill>
                <a:latin typeface="+mn-lt"/>
              </a:rPr>
              <a:t>  iperinflazione</a:t>
            </a: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400" b="1" smtClean="0">
                <a:solidFill>
                  <a:srgbClr val="002060"/>
                </a:solidFill>
                <a:latin typeface="+mn-lt"/>
              </a:rPr>
              <a:t>  aumento PeePi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39025" y="1619250"/>
            <a:ext cx="4320155" cy="2160588"/>
          </a:xfrm>
          <a:prstGeom prst="rect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aumento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R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vascolari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polm</a:t>
            </a:r>
            <a:endParaRPr lang="en-GB" altLang="it-IT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aumento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postcarico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VD</a:t>
            </a: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ipertrofia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VD</a:t>
            </a: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   shift SIV</a:t>
            </a: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ridotta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compliance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diast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VD</a:t>
            </a: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ridotto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ritorno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venoso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VV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0273" y="4140215"/>
            <a:ext cx="3359337" cy="785813"/>
          </a:xfrm>
          <a:prstGeom prst="rect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aumento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pressione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       	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negativa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pleurica</a:t>
            </a:r>
            <a:endParaRPr lang="en-GB" altLang="it-IT" sz="2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839043" y="2339975"/>
            <a:ext cx="481114" cy="1588"/>
          </a:xfrm>
          <a:prstGeom prst="line">
            <a:avLst/>
          </a:prstGeom>
          <a:noFill/>
          <a:ln w="720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39025" y="4124340"/>
            <a:ext cx="4320155" cy="1095375"/>
          </a:xfrm>
          <a:prstGeom prst="rect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riduzione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P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atrio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dx</a:t>
            </a: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aumento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ritorno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venoso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VD</a:t>
            </a: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aumento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P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transmurale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VS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839043" y="4500578"/>
            <a:ext cx="481114" cy="1587"/>
          </a:xfrm>
          <a:prstGeom prst="line">
            <a:avLst/>
          </a:prstGeom>
          <a:noFill/>
          <a:ln w="720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839043" y="5940425"/>
            <a:ext cx="481114" cy="1588"/>
          </a:xfrm>
          <a:prstGeom prst="line">
            <a:avLst/>
          </a:prstGeom>
          <a:noFill/>
          <a:ln w="720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20273" y="5513388"/>
            <a:ext cx="3359337" cy="785812"/>
          </a:xfrm>
          <a:prstGeom prst="rect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400" b="1" smtClean="0">
                <a:solidFill>
                  <a:srgbClr val="002060"/>
                </a:solidFill>
                <a:latin typeface="+mn-lt"/>
              </a:rPr>
              <a:t>  ipossiemia</a:t>
            </a: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400" b="1" smtClean="0">
                <a:solidFill>
                  <a:srgbClr val="002060"/>
                </a:solidFill>
                <a:latin typeface="+mn-lt"/>
              </a:rPr>
              <a:t>  ipercapnia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639025" y="5514990"/>
            <a:ext cx="4320155" cy="785813"/>
          </a:xfrm>
          <a:prstGeom prst="rect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vasocostrizione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polmonare</a:t>
            </a:r>
            <a:endParaRPr lang="en-GB" altLang="it-IT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aumento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dirty="0" err="1" smtClean="0">
                <a:solidFill>
                  <a:srgbClr val="002060"/>
                </a:solidFill>
                <a:latin typeface="+mn-lt"/>
              </a:rPr>
              <a:t>postcarico</a:t>
            </a: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VD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2699792" y="1173461"/>
            <a:ext cx="3312368" cy="15081"/>
          </a:xfrm>
          <a:prstGeom prst="line">
            <a:avLst/>
          </a:prstGeom>
          <a:noFill/>
          <a:ln w="720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6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01388" y="116632"/>
            <a:ext cx="7838923" cy="700088"/>
          </a:xfrm>
          <a:prstGeom prst="rect">
            <a:avLst/>
          </a:prstGeom>
          <a:solidFill>
            <a:srgbClr val="C0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lIns="90000" tIns="125640" rIns="90000" bIns="45000"/>
          <a:lstStyle>
            <a:lvl1pPr>
              <a:tabLst>
                <a:tab pos="0" algn="l"/>
                <a:tab pos="395288" algn="l"/>
                <a:tab pos="844550" algn="l"/>
                <a:tab pos="1293813" algn="l"/>
                <a:tab pos="1743075" algn="l"/>
                <a:tab pos="2192338" algn="l"/>
                <a:tab pos="2641600" algn="l"/>
                <a:tab pos="3090863" algn="l"/>
                <a:tab pos="3540125" algn="l"/>
                <a:tab pos="3989388" algn="l"/>
                <a:tab pos="4438650" algn="l"/>
                <a:tab pos="4887913" algn="l"/>
                <a:tab pos="5389563" algn="l"/>
                <a:tab pos="5786438" algn="l"/>
                <a:tab pos="6235700" algn="l"/>
                <a:tab pos="6684963" algn="l"/>
                <a:tab pos="7134225" algn="l"/>
                <a:tab pos="7583488" algn="l"/>
                <a:tab pos="8032750" algn="l"/>
                <a:tab pos="8482013" algn="l"/>
                <a:tab pos="8931275" algn="l"/>
                <a:tab pos="8932863" algn="l"/>
                <a:tab pos="9382125" algn="l"/>
                <a:tab pos="983138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395288" algn="l"/>
                <a:tab pos="844550" algn="l"/>
                <a:tab pos="1293813" algn="l"/>
                <a:tab pos="1743075" algn="l"/>
                <a:tab pos="2192338" algn="l"/>
                <a:tab pos="2641600" algn="l"/>
                <a:tab pos="3090863" algn="l"/>
                <a:tab pos="3540125" algn="l"/>
                <a:tab pos="3989388" algn="l"/>
                <a:tab pos="4438650" algn="l"/>
                <a:tab pos="4887913" algn="l"/>
                <a:tab pos="5389563" algn="l"/>
                <a:tab pos="5786438" algn="l"/>
                <a:tab pos="6235700" algn="l"/>
                <a:tab pos="6684963" algn="l"/>
                <a:tab pos="7134225" algn="l"/>
                <a:tab pos="7583488" algn="l"/>
                <a:tab pos="8032750" algn="l"/>
                <a:tab pos="8482013" algn="l"/>
                <a:tab pos="8931275" algn="l"/>
                <a:tab pos="8932863" algn="l"/>
                <a:tab pos="9382125" algn="l"/>
                <a:tab pos="983138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395288" algn="l"/>
                <a:tab pos="844550" algn="l"/>
                <a:tab pos="1293813" algn="l"/>
                <a:tab pos="1743075" algn="l"/>
                <a:tab pos="2192338" algn="l"/>
                <a:tab pos="2641600" algn="l"/>
                <a:tab pos="3090863" algn="l"/>
                <a:tab pos="3540125" algn="l"/>
                <a:tab pos="3989388" algn="l"/>
                <a:tab pos="4438650" algn="l"/>
                <a:tab pos="4887913" algn="l"/>
                <a:tab pos="5389563" algn="l"/>
                <a:tab pos="5786438" algn="l"/>
                <a:tab pos="6235700" algn="l"/>
                <a:tab pos="6684963" algn="l"/>
                <a:tab pos="7134225" algn="l"/>
                <a:tab pos="7583488" algn="l"/>
                <a:tab pos="8032750" algn="l"/>
                <a:tab pos="8482013" algn="l"/>
                <a:tab pos="8931275" algn="l"/>
                <a:tab pos="8932863" algn="l"/>
                <a:tab pos="9382125" algn="l"/>
                <a:tab pos="983138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395288" algn="l"/>
                <a:tab pos="844550" algn="l"/>
                <a:tab pos="1293813" algn="l"/>
                <a:tab pos="1743075" algn="l"/>
                <a:tab pos="2192338" algn="l"/>
                <a:tab pos="2641600" algn="l"/>
                <a:tab pos="3090863" algn="l"/>
                <a:tab pos="3540125" algn="l"/>
                <a:tab pos="3989388" algn="l"/>
                <a:tab pos="4438650" algn="l"/>
                <a:tab pos="4887913" algn="l"/>
                <a:tab pos="5389563" algn="l"/>
                <a:tab pos="5786438" algn="l"/>
                <a:tab pos="6235700" algn="l"/>
                <a:tab pos="6684963" algn="l"/>
                <a:tab pos="7134225" algn="l"/>
                <a:tab pos="7583488" algn="l"/>
                <a:tab pos="8032750" algn="l"/>
                <a:tab pos="8482013" algn="l"/>
                <a:tab pos="8931275" algn="l"/>
                <a:tab pos="8932863" algn="l"/>
                <a:tab pos="9382125" algn="l"/>
                <a:tab pos="983138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395288" algn="l"/>
                <a:tab pos="844550" algn="l"/>
                <a:tab pos="1293813" algn="l"/>
                <a:tab pos="1743075" algn="l"/>
                <a:tab pos="2192338" algn="l"/>
                <a:tab pos="2641600" algn="l"/>
                <a:tab pos="3090863" algn="l"/>
                <a:tab pos="3540125" algn="l"/>
                <a:tab pos="3989388" algn="l"/>
                <a:tab pos="4438650" algn="l"/>
                <a:tab pos="4887913" algn="l"/>
                <a:tab pos="5389563" algn="l"/>
                <a:tab pos="5786438" algn="l"/>
                <a:tab pos="6235700" algn="l"/>
                <a:tab pos="6684963" algn="l"/>
                <a:tab pos="7134225" algn="l"/>
                <a:tab pos="7583488" algn="l"/>
                <a:tab pos="8032750" algn="l"/>
                <a:tab pos="8482013" algn="l"/>
                <a:tab pos="8931275" algn="l"/>
                <a:tab pos="8932863" algn="l"/>
                <a:tab pos="9382125" algn="l"/>
                <a:tab pos="983138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5288" algn="l"/>
                <a:tab pos="844550" algn="l"/>
                <a:tab pos="1293813" algn="l"/>
                <a:tab pos="1743075" algn="l"/>
                <a:tab pos="2192338" algn="l"/>
                <a:tab pos="2641600" algn="l"/>
                <a:tab pos="3090863" algn="l"/>
                <a:tab pos="3540125" algn="l"/>
                <a:tab pos="3989388" algn="l"/>
                <a:tab pos="4438650" algn="l"/>
                <a:tab pos="4887913" algn="l"/>
                <a:tab pos="5389563" algn="l"/>
                <a:tab pos="5786438" algn="l"/>
                <a:tab pos="6235700" algn="l"/>
                <a:tab pos="6684963" algn="l"/>
                <a:tab pos="7134225" algn="l"/>
                <a:tab pos="7583488" algn="l"/>
                <a:tab pos="8032750" algn="l"/>
                <a:tab pos="8482013" algn="l"/>
                <a:tab pos="8931275" algn="l"/>
                <a:tab pos="8932863" algn="l"/>
                <a:tab pos="9382125" algn="l"/>
                <a:tab pos="983138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5288" algn="l"/>
                <a:tab pos="844550" algn="l"/>
                <a:tab pos="1293813" algn="l"/>
                <a:tab pos="1743075" algn="l"/>
                <a:tab pos="2192338" algn="l"/>
                <a:tab pos="2641600" algn="l"/>
                <a:tab pos="3090863" algn="l"/>
                <a:tab pos="3540125" algn="l"/>
                <a:tab pos="3989388" algn="l"/>
                <a:tab pos="4438650" algn="l"/>
                <a:tab pos="4887913" algn="l"/>
                <a:tab pos="5389563" algn="l"/>
                <a:tab pos="5786438" algn="l"/>
                <a:tab pos="6235700" algn="l"/>
                <a:tab pos="6684963" algn="l"/>
                <a:tab pos="7134225" algn="l"/>
                <a:tab pos="7583488" algn="l"/>
                <a:tab pos="8032750" algn="l"/>
                <a:tab pos="8482013" algn="l"/>
                <a:tab pos="8931275" algn="l"/>
                <a:tab pos="8932863" algn="l"/>
                <a:tab pos="9382125" algn="l"/>
                <a:tab pos="983138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5288" algn="l"/>
                <a:tab pos="844550" algn="l"/>
                <a:tab pos="1293813" algn="l"/>
                <a:tab pos="1743075" algn="l"/>
                <a:tab pos="2192338" algn="l"/>
                <a:tab pos="2641600" algn="l"/>
                <a:tab pos="3090863" algn="l"/>
                <a:tab pos="3540125" algn="l"/>
                <a:tab pos="3989388" algn="l"/>
                <a:tab pos="4438650" algn="l"/>
                <a:tab pos="4887913" algn="l"/>
                <a:tab pos="5389563" algn="l"/>
                <a:tab pos="5786438" algn="l"/>
                <a:tab pos="6235700" algn="l"/>
                <a:tab pos="6684963" algn="l"/>
                <a:tab pos="7134225" algn="l"/>
                <a:tab pos="7583488" algn="l"/>
                <a:tab pos="8032750" algn="l"/>
                <a:tab pos="8482013" algn="l"/>
                <a:tab pos="8931275" algn="l"/>
                <a:tab pos="8932863" algn="l"/>
                <a:tab pos="9382125" algn="l"/>
                <a:tab pos="983138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5288" algn="l"/>
                <a:tab pos="844550" algn="l"/>
                <a:tab pos="1293813" algn="l"/>
                <a:tab pos="1743075" algn="l"/>
                <a:tab pos="2192338" algn="l"/>
                <a:tab pos="2641600" algn="l"/>
                <a:tab pos="3090863" algn="l"/>
                <a:tab pos="3540125" algn="l"/>
                <a:tab pos="3989388" algn="l"/>
                <a:tab pos="4438650" algn="l"/>
                <a:tab pos="4887913" algn="l"/>
                <a:tab pos="5389563" algn="l"/>
                <a:tab pos="5786438" algn="l"/>
                <a:tab pos="6235700" algn="l"/>
                <a:tab pos="6684963" algn="l"/>
                <a:tab pos="7134225" algn="l"/>
                <a:tab pos="7583488" algn="l"/>
                <a:tab pos="8032750" algn="l"/>
                <a:tab pos="8482013" algn="l"/>
                <a:tab pos="8931275" algn="l"/>
                <a:tab pos="8932863" algn="l"/>
                <a:tab pos="9382125" algn="l"/>
                <a:tab pos="983138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SC: 	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effetti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sulla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funzione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polmonare</a:t>
            </a:r>
            <a:endParaRPr lang="en-GB" altLang="it-IT" sz="32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0274" y="1800225"/>
            <a:ext cx="2559360" cy="539750"/>
          </a:xfrm>
          <a:prstGeom prst="rect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aumento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 CWP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0277" y="3379788"/>
            <a:ext cx="2559357" cy="760412"/>
          </a:xfrm>
          <a:prstGeom prst="rect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congestione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         	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polmonare</a:t>
            </a:r>
            <a:endParaRPr lang="en-GB" altLang="it-IT" sz="2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0100" y="5040313"/>
            <a:ext cx="2659534" cy="760412"/>
          </a:xfrm>
          <a:prstGeom prst="rect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895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8959850" algn="l"/>
                <a:tab pos="9409113" algn="l"/>
                <a:tab pos="98583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895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8959850" algn="l"/>
                <a:tab pos="9409113" algn="l"/>
                <a:tab pos="98583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895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8959850" algn="l"/>
                <a:tab pos="9409113" algn="l"/>
                <a:tab pos="98583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895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8959850" algn="l"/>
                <a:tab pos="9409113" algn="l"/>
                <a:tab pos="98583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895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8959850" algn="l"/>
                <a:tab pos="9409113" algn="l"/>
                <a:tab pos="98583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895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8959850" algn="l"/>
                <a:tab pos="9409113" algn="l"/>
                <a:tab pos="98583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895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8959850" algn="l"/>
                <a:tab pos="9409113" algn="l"/>
                <a:tab pos="98583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895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8959850" algn="l"/>
                <a:tab pos="9409113" algn="l"/>
                <a:tab pos="98583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895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8959850" algn="l"/>
                <a:tab pos="9409113" algn="l"/>
                <a:tab pos="98583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riduzione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della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      	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gettata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cardiaca</a:t>
            </a:r>
            <a:endParaRPr lang="en-GB" altLang="it-IT" sz="2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037654" y="2159000"/>
            <a:ext cx="481114" cy="1588"/>
          </a:xfrm>
          <a:prstGeom prst="line">
            <a:avLst/>
          </a:prstGeom>
          <a:noFill/>
          <a:ln w="720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037654" y="3778250"/>
            <a:ext cx="481114" cy="1588"/>
          </a:xfrm>
          <a:prstGeom prst="line">
            <a:avLst/>
          </a:prstGeom>
          <a:noFill/>
          <a:ln w="720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039064" y="5400675"/>
            <a:ext cx="479704" cy="1588"/>
          </a:xfrm>
          <a:prstGeom prst="line">
            <a:avLst/>
          </a:prstGeom>
          <a:noFill/>
          <a:ln w="720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518768" y="3073773"/>
            <a:ext cx="3760347" cy="1508968"/>
          </a:xfrm>
          <a:prstGeom prst="rect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89563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39213" algn="l"/>
                <a:tab pos="9388475" algn="l"/>
                <a:tab pos="983773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89563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39213" algn="l"/>
                <a:tab pos="9388475" algn="l"/>
                <a:tab pos="983773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89563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39213" algn="l"/>
                <a:tab pos="9388475" algn="l"/>
                <a:tab pos="983773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89563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39213" algn="l"/>
                <a:tab pos="9388475" algn="l"/>
                <a:tab pos="983773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89563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39213" algn="l"/>
                <a:tab pos="9388475" algn="l"/>
                <a:tab pos="983773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89563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39213" algn="l"/>
                <a:tab pos="9388475" algn="l"/>
                <a:tab pos="983773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89563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39213" algn="l"/>
                <a:tab pos="9388475" algn="l"/>
                <a:tab pos="983773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89563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39213" algn="l"/>
                <a:tab pos="9388475" algn="l"/>
                <a:tab pos="983773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89563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39213" algn="l"/>
                <a:tab pos="9388475" algn="l"/>
                <a:tab pos="9837738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aumento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distanza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fra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gas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alveolari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ed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eritrociti</a:t>
            </a:r>
            <a:endParaRPr lang="en-GB" altLang="it-IT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edema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peribronchiolare</a:t>
            </a:r>
            <a:endParaRPr lang="en-GB" altLang="it-IT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ridotta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compliance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polmonare</a:t>
            </a:r>
            <a:endParaRPr lang="en-GB" altLang="it-IT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fibrosi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interstiziale</a:t>
            </a:r>
            <a:endParaRPr lang="en-GB" altLang="it-IT" sz="20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520064" y="2317765"/>
            <a:ext cx="1518119" cy="720725"/>
          </a:xfrm>
          <a:prstGeom prst="rect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dirty="0" err="1" smtClean="0">
                <a:solidFill>
                  <a:srgbClr val="C00000"/>
                </a:solidFill>
                <a:latin typeface="+mn-lt"/>
              </a:rPr>
              <a:t>riduzione</a:t>
            </a:r>
            <a:endParaRPr lang="en-GB" altLang="it-IT" sz="2400" b="1" dirty="0" smtClean="0">
              <a:solidFill>
                <a:srgbClr val="C00000"/>
              </a:solidFill>
              <a:latin typeface="+mn-lt"/>
            </a:endParaRPr>
          </a:p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dirty="0" smtClean="0">
                <a:solidFill>
                  <a:srgbClr val="C00000"/>
                </a:solidFill>
                <a:latin typeface="+mn-lt"/>
              </a:rPr>
              <a:t>DLCO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6973750" y="2780927"/>
            <a:ext cx="479696" cy="457462"/>
          </a:xfrm>
          <a:prstGeom prst="line">
            <a:avLst/>
          </a:prstGeom>
          <a:noFill/>
          <a:ln w="360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7518656" y="3631862"/>
            <a:ext cx="1519528" cy="425450"/>
          </a:xfrm>
          <a:prstGeom prst="rect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smtClean="0">
                <a:solidFill>
                  <a:srgbClr val="C00000"/>
                </a:solidFill>
                <a:latin typeface="+mn-lt"/>
              </a:rPr>
              <a:t>ostruzione 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7038955" y="3846175"/>
            <a:ext cx="481109" cy="0"/>
          </a:xfrm>
          <a:prstGeom prst="line">
            <a:avLst/>
          </a:prstGeom>
          <a:noFill/>
          <a:ln w="360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432649" y="5236143"/>
            <a:ext cx="1599953" cy="425450"/>
          </a:xfrm>
          <a:prstGeom prst="rect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smtClean="0">
                <a:solidFill>
                  <a:srgbClr val="C00000"/>
                </a:solidFill>
                <a:latin typeface="+mn-lt"/>
              </a:rPr>
              <a:t>restrizione 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7038955" y="4442006"/>
            <a:ext cx="989429" cy="715185"/>
          </a:xfrm>
          <a:prstGeom prst="line">
            <a:avLst/>
          </a:prstGeom>
          <a:noFill/>
          <a:ln w="360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538934" y="4937350"/>
            <a:ext cx="3740575" cy="1208201"/>
          </a:xfrm>
          <a:prstGeom prst="rect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54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riduzione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flusso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ematico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ai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             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muscoli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respiratori</a:t>
            </a:r>
            <a:endParaRPr lang="en-GB" altLang="it-IT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ridotta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perfusione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polmonare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.          con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aumento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spazio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morto</a:t>
            </a:r>
            <a:endParaRPr lang="en-GB" altLang="it-IT" sz="20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6801187" y="5448868"/>
            <a:ext cx="640546" cy="0"/>
          </a:xfrm>
          <a:prstGeom prst="line">
            <a:avLst/>
          </a:prstGeom>
          <a:noFill/>
          <a:ln w="360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520891" y="1619250"/>
            <a:ext cx="3758618" cy="720725"/>
          </a:xfrm>
          <a:prstGeom prst="rect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54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rimodellamento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letto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vascolare</a:t>
            </a:r>
            <a:endParaRPr lang="en-GB" altLang="it-IT" sz="2000" dirty="0">
              <a:solidFill>
                <a:srgbClr val="002060"/>
              </a:solidFill>
              <a:latin typeface="+mn-lt"/>
            </a:endParaRPr>
          </a:p>
          <a:p>
            <a:pPr marL="342900" indent="-342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ispessimento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membrana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A-c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7038955" y="2339975"/>
            <a:ext cx="393694" cy="299826"/>
          </a:xfrm>
          <a:prstGeom prst="line">
            <a:avLst/>
          </a:prstGeom>
          <a:noFill/>
          <a:ln w="360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2683519" y="3627439"/>
            <a:ext cx="16084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558543" y="953195"/>
            <a:ext cx="1920226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dirty="0" smtClean="0">
                <a:solidFill>
                  <a:srgbClr val="C00000"/>
                </a:solidFill>
                <a:latin typeface="+mn-lt"/>
              </a:rPr>
              <a:t>POLMONE</a:t>
            </a: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2699792" y="1173461"/>
            <a:ext cx="3312368" cy="15081"/>
          </a:xfrm>
          <a:prstGeom prst="line">
            <a:avLst/>
          </a:prstGeom>
          <a:noFill/>
          <a:ln w="720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39842" y="953195"/>
            <a:ext cx="19202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smtClean="0">
                <a:solidFill>
                  <a:srgbClr val="C00000"/>
                </a:solidFill>
                <a:latin typeface="+mn-lt"/>
              </a:rPr>
              <a:t>CUORE</a:t>
            </a:r>
          </a:p>
        </p:txBody>
      </p:sp>
    </p:spTree>
    <p:extLst>
      <p:ext uri="{BB962C8B-B14F-4D97-AF65-F5344CB8AC3E}">
        <p14:creationId xmlns:p14="http://schemas.microsoft.com/office/powerpoint/2010/main" val="626361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286729" y="1145201"/>
            <a:ext cx="526429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Impact of COPD on Long-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+mn-lt"/>
              </a:rPr>
              <a:t>Term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+mn-lt"/>
              </a:rPr>
              <a:t>Survival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 of 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+mn-lt"/>
              </a:rPr>
              <a:t>Patients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+mn-lt"/>
              </a:rPr>
              <a:t>Hospitalized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for 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+mn-lt"/>
              </a:rPr>
              <a:t>Heart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+mn-lt"/>
              </a:rPr>
              <a:t>Failure</a:t>
            </a:r>
            <a:endParaRPr lang="it-IT" altLang="it-IT" sz="2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158242" y="6324600"/>
            <a:ext cx="3883733" cy="29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400" b="1" smtClean="0">
                <a:solidFill>
                  <a:srgbClr val="002060"/>
                </a:solidFill>
                <a:latin typeface="+mn-lt"/>
                <a:ea typeface="MS Gothic" charset="-128"/>
              </a:rPr>
              <a:t>Rusinaru D, et al. Am J Cardiol 2008;101:353–358)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2220746" y="5562600"/>
            <a:ext cx="4227036" cy="1588"/>
          </a:xfrm>
          <a:prstGeom prst="line">
            <a:avLst/>
          </a:prstGeom>
          <a:noFill/>
          <a:ln w="612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234855" y="1676400"/>
            <a:ext cx="1411" cy="3886200"/>
          </a:xfrm>
          <a:prstGeom prst="line">
            <a:avLst/>
          </a:prstGeom>
          <a:noFill/>
          <a:ln w="252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47314" y="1516045"/>
            <a:ext cx="444651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1.0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47314" y="2278045"/>
            <a:ext cx="444651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0.8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47314" y="3116245"/>
            <a:ext cx="444651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0.6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47314" y="3878245"/>
            <a:ext cx="444651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0.4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47314" y="4564045"/>
            <a:ext cx="444651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0.2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47314" y="5326045"/>
            <a:ext cx="444651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MS Gothic" charset="-128"/>
              </a:rPr>
              <a:t>0.0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151941" y="5649533"/>
            <a:ext cx="284351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MS Gothic" charset="-128"/>
              </a:rPr>
              <a:t>0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500251" y="5649533"/>
            <a:ext cx="386942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20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755298" y="5649533"/>
            <a:ext cx="386942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10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177479" y="5649533"/>
            <a:ext cx="386942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30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854708" y="5649533"/>
            <a:ext cx="386942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40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531936" y="5649533"/>
            <a:ext cx="386942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50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276889" y="5649533"/>
            <a:ext cx="386942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60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210519" y="6029145"/>
            <a:ext cx="1837660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dirty="0" err="1" smtClean="0">
                <a:solidFill>
                  <a:srgbClr val="002060"/>
                </a:solidFill>
                <a:latin typeface="+mn-lt"/>
                <a:ea typeface="MS Gothic" charset="-128"/>
              </a:rPr>
              <a:t>Follow</a:t>
            </a: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MS Gothic" charset="-128"/>
              </a:rPr>
              <a:t> up (</a:t>
            </a:r>
            <a:r>
              <a:rPr lang="it-IT" altLang="it-IT" sz="1600" b="1" dirty="0" err="1" smtClean="0">
                <a:solidFill>
                  <a:srgbClr val="002060"/>
                </a:solidFill>
                <a:latin typeface="+mn-lt"/>
                <a:ea typeface="MS Gothic" charset="-128"/>
              </a:rPr>
              <a:t>months</a:t>
            </a: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MS Gothic" charset="-128"/>
              </a:rPr>
              <a:t>)</a:t>
            </a: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234855" y="1765300"/>
            <a:ext cx="4198818" cy="2730500"/>
          </a:xfrm>
          <a:custGeom>
            <a:avLst/>
            <a:gdLst>
              <a:gd name="T0" fmla="*/ 0 w 2976"/>
              <a:gd name="T1" fmla="*/ 63500 h 1720"/>
              <a:gd name="T2" fmla="*/ 76200 w 2976"/>
              <a:gd name="T3" fmla="*/ 63500 h 1720"/>
              <a:gd name="T4" fmla="*/ 152400 w 2976"/>
              <a:gd name="T5" fmla="*/ 444500 h 1720"/>
              <a:gd name="T6" fmla="*/ 228600 w 2976"/>
              <a:gd name="T7" fmla="*/ 520700 h 1720"/>
              <a:gd name="T8" fmla="*/ 304800 w 2976"/>
              <a:gd name="T9" fmla="*/ 520700 h 1720"/>
              <a:gd name="T10" fmla="*/ 381000 w 2976"/>
              <a:gd name="T11" fmla="*/ 596900 h 1720"/>
              <a:gd name="T12" fmla="*/ 381000 w 2976"/>
              <a:gd name="T13" fmla="*/ 673100 h 1720"/>
              <a:gd name="T14" fmla="*/ 609600 w 2976"/>
              <a:gd name="T15" fmla="*/ 749300 h 1720"/>
              <a:gd name="T16" fmla="*/ 914400 w 2976"/>
              <a:gd name="T17" fmla="*/ 1206500 h 1720"/>
              <a:gd name="T18" fmla="*/ 1371600 w 2976"/>
              <a:gd name="T19" fmla="*/ 1358900 h 1720"/>
              <a:gd name="T20" fmla="*/ 1828800 w 2976"/>
              <a:gd name="T21" fmla="*/ 1587500 h 1720"/>
              <a:gd name="T22" fmla="*/ 2133600 w 2976"/>
              <a:gd name="T23" fmla="*/ 1739900 h 1720"/>
              <a:gd name="T24" fmla="*/ 2286000 w 2976"/>
              <a:gd name="T25" fmla="*/ 1816100 h 1720"/>
              <a:gd name="T26" fmla="*/ 2514600 w 2976"/>
              <a:gd name="T27" fmla="*/ 1968500 h 1720"/>
              <a:gd name="T28" fmla="*/ 3276600 w 2976"/>
              <a:gd name="T29" fmla="*/ 2273300 h 1720"/>
              <a:gd name="T30" fmla="*/ 3581400 w 2976"/>
              <a:gd name="T31" fmla="*/ 2349500 h 1720"/>
              <a:gd name="T32" fmla="*/ 3886200 w 2976"/>
              <a:gd name="T33" fmla="*/ 2501900 h 1720"/>
              <a:gd name="T34" fmla="*/ 4724400 w 2976"/>
              <a:gd name="T35" fmla="*/ 2730500 h 1720"/>
              <a:gd name="T36" fmla="*/ 0 w 2976"/>
              <a:gd name="T37" fmla="*/ 0 h 1720"/>
              <a:gd name="T38" fmla="*/ 2976 w 2976"/>
              <a:gd name="T39" fmla="*/ 1720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T36" t="T37" r="T38" b="T39"/>
            <a:pathLst>
              <a:path w="2976" h="1720">
                <a:moveTo>
                  <a:pt x="0" y="40"/>
                </a:moveTo>
                <a:cubicBezTo>
                  <a:pt x="16" y="20"/>
                  <a:pt x="32" y="0"/>
                  <a:pt x="48" y="40"/>
                </a:cubicBezTo>
                <a:cubicBezTo>
                  <a:pt x="64" y="80"/>
                  <a:pt x="80" y="232"/>
                  <a:pt x="96" y="280"/>
                </a:cubicBezTo>
                <a:cubicBezTo>
                  <a:pt x="112" y="328"/>
                  <a:pt x="128" y="320"/>
                  <a:pt x="144" y="328"/>
                </a:cubicBezTo>
                <a:cubicBezTo>
                  <a:pt x="160" y="336"/>
                  <a:pt x="176" y="320"/>
                  <a:pt x="192" y="328"/>
                </a:cubicBezTo>
                <a:cubicBezTo>
                  <a:pt x="208" y="336"/>
                  <a:pt x="232" y="360"/>
                  <a:pt x="240" y="376"/>
                </a:cubicBezTo>
                <a:cubicBezTo>
                  <a:pt x="248" y="392"/>
                  <a:pt x="216" y="408"/>
                  <a:pt x="240" y="424"/>
                </a:cubicBezTo>
                <a:cubicBezTo>
                  <a:pt x="264" y="440"/>
                  <a:pt x="328" y="416"/>
                  <a:pt x="384" y="472"/>
                </a:cubicBezTo>
                <a:cubicBezTo>
                  <a:pt x="440" y="528"/>
                  <a:pt x="496" y="696"/>
                  <a:pt x="576" y="760"/>
                </a:cubicBezTo>
                <a:cubicBezTo>
                  <a:pt x="656" y="824"/>
                  <a:pt x="768" y="816"/>
                  <a:pt x="864" y="856"/>
                </a:cubicBezTo>
                <a:cubicBezTo>
                  <a:pt x="960" y="896"/>
                  <a:pt x="1072" y="960"/>
                  <a:pt x="1152" y="1000"/>
                </a:cubicBezTo>
                <a:cubicBezTo>
                  <a:pt x="1232" y="1040"/>
                  <a:pt x="1296" y="1072"/>
                  <a:pt x="1344" y="1096"/>
                </a:cubicBezTo>
                <a:cubicBezTo>
                  <a:pt x="1392" y="1120"/>
                  <a:pt x="1400" y="1120"/>
                  <a:pt x="1440" y="1144"/>
                </a:cubicBezTo>
                <a:cubicBezTo>
                  <a:pt x="1480" y="1168"/>
                  <a:pt x="1480" y="1192"/>
                  <a:pt x="1584" y="1240"/>
                </a:cubicBezTo>
                <a:cubicBezTo>
                  <a:pt x="1688" y="1288"/>
                  <a:pt x="1952" y="1392"/>
                  <a:pt x="2064" y="1432"/>
                </a:cubicBezTo>
                <a:cubicBezTo>
                  <a:pt x="2176" y="1472"/>
                  <a:pt x="2192" y="1456"/>
                  <a:pt x="2256" y="1480"/>
                </a:cubicBezTo>
                <a:cubicBezTo>
                  <a:pt x="2320" y="1504"/>
                  <a:pt x="2328" y="1536"/>
                  <a:pt x="2448" y="1576"/>
                </a:cubicBezTo>
                <a:cubicBezTo>
                  <a:pt x="2568" y="1616"/>
                  <a:pt x="2772" y="1668"/>
                  <a:pt x="2976" y="1720"/>
                </a:cubicBezTo>
              </a:path>
            </a:pathLst>
          </a:cu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002060"/>
              </a:solidFill>
              <a:latin typeface="Times New Roman" pitchFamily="16" charset="0"/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2302578" y="1968500"/>
            <a:ext cx="4198818" cy="1955800"/>
          </a:xfrm>
          <a:custGeom>
            <a:avLst/>
            <a:gdLst>
              <a:gd name="T0" fmla="*/ 0 w 2976"/>
              <a:gd name="T1" fmla="*/ 12700 h 1232"/>
              <a:gd name="T2" fmla="*/ 76200 w 2976"/>
              <a:gd name="T3" fmla="*/ 12700 h 1232"/>
              <a:gd name="T4" fmla="*/ 76200 w 2976"/>
              <a:gd name="T5" fmla="*/ 88900 h 1232"/>
              <a:gd name="T6" fmla="*/ 228600 w 2976"/>
              <a:gd name="T7" fmla="*/ 88900 h 1232"/>
              <a:gd name="T8" fmla="*/ 228600 w 2976"/>
              <a:gd name="T9" fmla="*/ 241300 h 1232"/>
              <a:gd name="T10" fmla="*/ 533400 w 2976"/>
              <a:gd name="T11" fmla="*/ 317500 h 1232"/>
              <a:gd name="T12" fmla="*/ 685800 w 2976"/>
              <a:gd name="T13" fmla="*/ 469900 h 1232"/>
              <a:gd name="T14" fmla="*/ 838200 w 2976"/>
              <a:gd name="T15" fmla="*/ 546100 h 1232"/>
              <a:gd name="T16" fmla="*/ 838200 w 2976"/>
              <a:gd name="T17" fmla="*/ 622300 h 1232"/>
              <a:gd name="T18" fmla="*/ 1295400 w 2976"/>
              <a:gd name="T19" fmla="*/ 698500 h 1232"/>
              <a:gd name="T20" fmla="*/ 1981200 w 2976"/>
              <a:gd name="T21" fmla="*/ 1003300 h 1232"/>
              <a:gd name="T22" fmla="*/ 2286000 w 2976"/>
              <a:gd name="T23" fmla="*/ 1079500 h 1232"/>
              <a:gd name="T24" fmla="*/ 2362200 w 2976"/>
              <a:gd name="T25" fmla="*/ 1155700 h 1232"/>
              <a:gd name="T26" fmla="*/ 2743200 w 2976"/>
              <a:gd name="T27" fmla="*/ 1308100 h 1232"/>
              <a:gd name="T28" fmla="*/ 3200400 w 2976"/>
              <a:gd name="T29" fmla="*/ 1460500 h 1232"/>
              <a:gd name="T30" fmla="*/ 3352800 w 2976"/>
              <a:gd name="T31" fmla="*/ 1536700 h 1232"/>
              <a:gd name="T32" fmla="*/ 3505200 w 2976"/>
              <a:gd name="T33" fmla="*/ 1536700 h 1232"/>
              <a:gd name="T34" fmla="*/ 3581400 w 2976"/>
              <a:gd name="T35" fmla="*/ 1612900 h 1232"/>
              <a:gd name="T36" fmla="*/ 3886200 w 2976"/>
              <a:gd name="T37" fmla="*/ 1689100 h 1232"/>
              <a:gd name="T38" fmla="*/ 4572000 w 2976"/>
              <a:gd name="T39" fmla="*/ 1917700 h 1232"/>
              <a:gd name="T40" fmla="*/ 4724400 w 2976"/>
              <a:gd name="T41" fmla="*/ 1917700 h 1232"/>
              <a:gd name="T42" fmla="*/ 0 w 2976"/>
              <a:gd name="T43" fmla="*/ 0 h 1232"/>
              <a:gd name="T44" fmla="*/ 2976 w 2976"/>
              <a:gd name="T45" fmla="*/ 1232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T42" t="T43" r="T44" b="T45"/>
            <a:pathLst>
              <a:path w="2976" h="1232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32" y="48"/>
                  <a:pt x="48" y="56"/>
                </a:cubicBezTo>
                <a:cubicBezTo>
                  <a:pt x="64" y="64"/>
                  <a:pt x="128" y="40"/>
                  <a:pt x="144" y="56"/>
                </a:cubicBezTo>
                <a:cubicBezTo>
                  <a:pt x="160" y="72"/>
                  <a:pt x="112" y="128"/>
                  <a:pt x="144" y="152"/>
                </a:cubicBezTo>
                <a:cubicBezTo>
                  <a:pt x="176" y="176"/>
                  <a:pt x="288" y="176"/>
                  <a:pt x="336" y="200"/>
                </a:cubicBezTo>
                <a:cubicBezTo>
                  <a:pt x="384" y="224"/>
                  <a:pt x="400" y="272"/>
                  <a:pt x="432" y="296"/>
                </a:cubicBezTo>
                <a:cubicBezTo>
                  <a:pt x="464" y="320"/>
                  <a:pt x="512" y="328"/>
                  <a:pt x="528" y="344"/>
                </a:cubicBezTo>
                <a:cubicBezTo>
                  <a:pt x="544" y="360"/>
                  <a:pt x="480" y="376"/>
                  <a:pt x="528" y="392"/>
                </a:cubicBezTo>
                <a:cubicBezTo>
                  <a:pt x="576" y="408"/>
                  <a:pt x="696" y="400"/>
                  <a:pt x="816" y="440"/>
                </a:cubicBezTo>
                <a:cubicBezTo>
                  <a:pt x="936" y="480"/>
                  <a:pt x="1144" y="592"/>
                  <a:pt x="1248" y="632"/>
                </a:cubicBezTo>
                <a:cubicBezTo>
                  <a:pt x="1352" y="672"/>
                  <a:pt x="1400" y="664"/>
                  <a:pt x="1440" y="680"/>
                </a:cubicBezTo>
                <a:cubicBezTo>
                  <a:pt x="1480" y="696"/>
                  <a:pt x="1440" y="704"/>
                  <a:pt x="1488" y="728"/>
                </a:cubicBezTo>
                <a:cubicBezTo>
                  <a:pt x="1536" y="752"/>
                  <a:pt x="1640" y="792"/>
                  <a:pt x="1728" y="824"/>
                </a:cubicBezTo>
                <a:cubicBezTo>
                  <a:pt x="1816" y="856"/>
                  <a:pt x="1952" y="896"/>
                  <a:pt x="2016" y="920"/>
                </a:cubicBezTo>
                <a:cubicBezTo>
                  <a:pt x="2080" y="944"/>
                  <a:pt x="2080" y="960"/>
                  <a:pt x="2112" y="968"/>
                </a:cubicBezTo>
                <a:cubicBezTo>
                  <a:pt x="2144" y="976"/>
                  <a:pt x="2184" y="960"/>
                  <a:pt x="2208" y="968"/>
                </a:cubicBezTo>
                <a:cubicBezTo>
                  <a:pt x="2232" y="976"/>
                  <a:pt x="2216" y="1000"/>
                  <a:pt x="2256" y="1016"/>
                </a:cubicBezTo>
                <a:cubicBezTo>
                  <a:pt x="2296" y="1032"/>
                  <a:pt x="2344" y="1032"/>
                  <a:pt x="2448" y="1064"/>
                </a:cubicBezTo>
                <a:cubicBezTo>
                  <a:pt x="2552" y="1096"/>
                  <a:pt x="2792" y="1184"/>
                  <a:pt x="2880" y="1208"/>
                </a:cubicBezTo>
                <a:cubicBezTo>
                  <a:pt x="2968" y="1232"/>
                  <a:pt x="2968" y="1208"/>
                  <a:pt x="2976" y="1208"/>
                </a:cubicBezTo>
              </a:path>
            </a:pathLst>
          </a:custGeom>
          <a:noFill/>
          <a:ln w="432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098215" y="4419601"/>
            <a:ext cx="773266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Arial" charset="0"/>
                <a:ea typeface="MS Gothic" charset="-128"/>
              </a:rPr>
              <a:t>COPD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269619" y="3048001"/>
            <a:ext cx="1103485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Arial" charset="0"/>
                <a:ea typeface="MS Gothic" charset="-128"/>
              </a:rPr>
              <a:t>No COPD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6145740" y="4038601"/>
            <a:ext cx="951199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it-IT" sz="1600" b="1" smtClean="0">
                <a:solidFill>
                  <a:srgbClr val="002060"/>
                </a:solidFill>
                <a:latin typeface="Arial" charset="0"/>
                <a:ea typeface="MS Gothic" charset="-128"/>
              </a:rPr>
              <a:t>P&lt;0.001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 rot="16200000">
            <a:off x="388213" y="2785746"/>
            <a:ext cx="1975605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nl-NL" altLang="it-IT" sz="1600" b="1" smtClean="0">
                <a:solidFill>
                  <a:srgbClr val="002060"/>
                </a:solidFill>
                <a:latin typeface="+mn-lt"/>
                <a:ea typeface="MS Gothic" charset="-128"/>
              </a:rPr>
              <a:t>Adjusted survival (%)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609522" y="533433"/>
            <a:ext cx="96787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79705" y="179388"/>
            <a:ext cx="831862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25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200" b="1" dirty="0" smtClean="0">
                <a:solidFill>
                  <a:srgbClr val="C00000"/>
                </a:solidFill>
                <a:latin typeface="+mn-lt"/>
              </a:rPr>
              <a:t>BPCO: </a:t>
            </a:r>
            <a:r>
              <a:rPr lang="en-GB" altLang="it-IT" sz="3200" b="1" dirty="0" err="1" smtClean="0">
                <a:solidFill>
                  <a:srgbClr val="C00000"/>
                </a:solidFill>
                <a:latin typeface="+mn-lt"/>
              </a:rPr>
              <a:t>impatto</a:t>
            </a:r>
            <a:r>
              <a:rPr lang="en-GB" altLang="it-IT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it-IT" sz="3200" b="1" dirty="0" err="1" smtClean="0">
                <a:solidFill>
                  <a:srgbClr val="C00000"/>
                </a:solidFill>
                <a:latin typeface="+mn-lt"/>
              </a:rPr>
              <a:t>sulla</a:t>
            </a:r>
            <a:r>
              <a:rPr lang="en-GB" altLang="it-IT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it-IT" sz="3200" b="1" dirty="0" err="1" smtClean="0">
                <a:solidFill>
                  <a:srgbClr val="C00000"/>
                </a:solidFill>
                <a:latin typeface="+mn-lt"/>
              </a:rPr>
              <a:t>prognosi</a:t>
            </a:r>
            <a:r>
              <a:rPr lang="en-GB" altLang="it-IT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it-IT" sz="3200" b="1" dirty="0" err="1" smtClean="0">
                <a:solidFill>
                  <a:srgbClr val="C00000"/>
                </a:solidFill>
                <a:latin typeface="+mn-lt"/>
              </a:rPr>
              <a:t>nello</a:t>
            </a:r>
            <a:r>
              <a:rPr lang="en-GB" altLang="it-IT" sz="3200" b="1" dirty="0" smtClean="0">
                <a:solidFill>
                  <a:srgbClr val="C00000"/>
                </a:solidFill>
                <a:latin typeface="+mn-lt"/>
              </a:rPr>
              <a:t> SC</a:t>
            </a:r>
          </a:p>
        </p:txBody>
      </p:sp>
    </p:spTree>
    <p:extLst>
      <p:ext uri="{BB962C8B-B14F-4D97-AF65-F5344CB8AC3E}">
        <p14:creationId xmlns:p14="http://schemas.microsoft.com/office/powerpoint/2010/main" val="149115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91923" y="116632"/>
            <a:ext cx="8528549" cy="700087"/>
          </a:xfrm>
          <a:prstGeom prst="rect">
            <a:avLst/>
          </a:prstGeom>
          <a:solidFill>
            <a:srgbClr val="A50021"/>
          </a:solidFill>
          <a:ln>
            <a:solidFill>
              <a:srgbClr val="C00000"/>
            </a:solidFill>
          </a:ln>
          <a:effectLst/>
          <a:extLst/>
        </p:spPr>
        <p:txBody>
          <a:bodyPr lIns="90000" tIns="125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600" b="1" dirty="0" smtClean="0">
                <a:solidFill>
                  <a:schemeClr val="bg1"/>
                </a:solidFill>
                <a:latin typeface="+mn-lt"/>
              </a:rPr>
              <a:t>BPCO e CV: </a:t>
            </a:r>
            <a:r>
              <a:rPr lang="en-GB" altLang="it-IT" sz="3600" b="1" dirty="0" err="1" smtClean="0">
                <a:solidFill>
                  <a:schemeClr val="bg1"/>
                </a:solidFill>
                <a:latin typeface="+mn-lt"/>
              </a:rPr>
              <a:t>infiammazione</a:t>
            </a:r>
            <a:r>
              <a:rPr lang="en-GB" altLang="it-IT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it-IT" sz="3600" b="1" dirty="0" err="1" smtClean="0">
                <a:solidFill>
                  <a:schemeClr val="bg1"/>
                </a:solidFill>
                <a:latin typeface="+mn-lt"/>
              </a:rPr>
              <a:t>ed</a:t>
            </a:r>
            <a:r>
              <a:rPr lang="en-GB" altLang="it-IT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it-IT" sz="3600" b="1" dirty="0" err="1" smtClean="0">
                <a:solidFill>
                  <a:schemeClr val="bg1"/>
                </a:solidFill>
                <a:latin typeface="+mn-lt"/>
              </a:rPr>
              <a:t>aterosclerosi</a:t>
            </a:r>
            <a:endParaRPr lang="en-GB" altLang="it-IT" sz="36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8952" y="997226"/>
            <a:ext cx="8478057" cy="171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5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marL="6858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		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fattori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rischio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comuni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: 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fumo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effetto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tossico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diretto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800100" lvl="1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effetto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charset="0"/>
              </a:rPr>
              <a:t>tossico diretto di sostanze volatili e </a:t>
            </a:r>
            <a:r>
              <a:rPr lang="it-IT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particolate (nicotina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charset="0"/>
              </a:rPr>
              <a:t>, cO2, H2S, Pb, nitrosamine, aldeidi </a:t>
            </a:r>
            <a:r>
              <a:rPr lang="it-IT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aromatiche, benzopirene)</a:t>
            </a:r>
          </a:p>
          <a:p>
            <a:pPr marL="800100" lvl="1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attivazione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granulociti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neutrofili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(IL6, IL8, TNF alfa, PGE</a:t>
            </a:r>
            <a:r>
              <a:rPr lang="en-GB" altLang="it-IT" sz="2000" baseline="-330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, MMPs,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catepsina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, GM-CSF),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linfociti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(CD8) e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macrofagi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(TNF alfa,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IF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γ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)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567053" y="2640590"/>
            <a:ext cx="1410" cy="539750"/>
          </a:xfrm>
          <a:prstGeom prst="line">
            <a:avLst/>
          </a:prstGeom>
          <a:noFill/>
          <a:ln w="720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7082" y="3576843"/>
            <a:ext cx="8293390" cy="25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5400" rIns="90000" bIns="45000"/>
          <a:lstStyle>
            <a:lvl1pPr marL="285750" indent="-28575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marL="717550" indent="-26035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algn="just" defTabSz="449263" fontAlgn="base" hangingPunct="0"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b="1" dirty="0" err="1" smtClean="0">
                <a:solidFill>
                  <a:srgbClr val="002060"/>
                </a:solidFill>
                <a:latin typeface="+mn-lt"/>
                <a:cs typeface="Arial" charset="0"/>
              </a:rPr>
              <a:t>aterosclerosi</a:t>
            </a:r>
            <a:r>
              <a:rPr lang="en-GB" altLang="it-IT" sz="2000" b="1" dirty="0" smtClean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en-GB" altLang="it-IT" sz="2000" b="1" dirty="0" err="1" smtClean="0">
                <a:solidFill>
                  <a:srgbClr val="002060"/>
                </a:solidFill>
                <a:latin typeface="+mn-lt"/>
                <a:cs typeface="Arial" charset="0"/>
              </a:rPr>
              <a:t>carotidea</a:t>
            </a:r>
            <a:r>
              <a:rPr lang="en-GB" altLang="it-IT" sz="2000" b="1" dirty="0" smtClean="0">
                <a:solidFill>
                  <a:srgbClr val="002060"/>
                </a:solidFill>
                <a:latin typeface="+mn-lt"/>
                <a:cs typeface="Arial" charset="0"/>
              </a:rPr>
              <a:t> e </a:t>
            </a:r>
            <a:r>
              <a:rPr lang="en-GB" altLang="it-IT" sz="2000" b="1" dirty="0" err="1" smtClean="0">
                <a:solidFill>
                  <a:srgbClr val="002060"/>
                </a:solidFill>
                <a:latin typeface="+mn-lt"/>
                <a:cs typeface="Arial" charset="0"/>
              </a:rPr>
              <a:t>polmonare</a:t>
            </a:r>
            <a:endParaRPr lang="en-GB" altLang="it-IT" sz="2000" b="1" dirty="0" smtClean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342900" indent="-342900" algn="just" defTabSz="449263" fontAlgn="base" hangingPunct="0"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400" b="1" dirty="0" err="1" smtClean="0">
                <a:solidFill>
                  <a:srgbClr val="C00000"/>
                </a:solidFill>
                <a:latin typeface="+mn-lt"/>
                <a:cs typeface="Arial" charset="0"/>
              </a:rPr>
              <a:t>riduzione</a:t>
            </a:r>
            <a:r>
              <a:rPr lang="en-GB" altLang="it-IT" sz="2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FEV1</a:t>
            </a:r>
            <a:r>
              <a:rPr lang="en-GB" altLang="it-IT" sz="2000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correla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 con </a:t>
            </a:r>
          </a:p>
          <a:p>
            <a:pPr marL="800100" lvl="1" indent="-342900" algn="just" defTabSz="449263" fontAlgn="base" hangingPunct="0"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b="1" dirty="0" smtClean="0">
                <a:solidFill>
                  <a:srgbClr val="C00000"/>
                </a:solidFill>
                <a:latin typeface="+mn-lt"/>
                <a:cs typeface="Arial" charset="0"/>
              </a:rPr>
              <a:t>stiffness </a:t>
            </a:r>
            <a:r>
              <a:rPr lang="en-GB" altLang="it-IT" sz="2000" b="1" dirty="0" err="1" smtClean="0">
                <a:solidFill>
                  <a:srgbClr val="C00000"/>
                </a:solidFill>
                <a:latin typeface="+mn-lt"/>
                <a:cs typeface="Arial" charset="0"/>
              </a:rPr>
              <a:t>aortica</a:t>
            </a:r>
            <a:r>
              <a:rPr lang="en-GB" altLang="it-IT" sz="20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( in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assenza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 di CVD )</a:t>
            </a:r>
          </a:p>
          <a:p>
            <a:pPr marL="800100" lvl="1" indent="-342900" algn="just" defTabSz="449263" fontAlgn="base" hangingPunct="0"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b="1" dirty="0" err="1" smtClean="0">
                <a:solidFill>
                  <a:srgbClr val="C00000"/>
                </a:solidFill>
                <a:latin typeface="+mn-lt"/>
                <a:cs typeface="Arial" charset="0"/>
              </a:rPr>
              <a:t>rischio</a:t>
            </a:r>
            <a:r>
              <a:rPr lang="en-GB" altLang="it-IT" sz="20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di </a:t>
            </a:r>
            <a:r>
              <a:rPr lang="en-GB" altLang="it-IT" sz="2000" b="1" dirty="0" err="1" smtClean="0">
                <a:solidFill>
                  <a:srgbClr val="C00000"/>
                </a:solidFill>
                <a:latin typeface="+mn-lt"/>
                <a:cs typeface="Arial" charset="0"/>
              </a:rPr>
              <a:t>nuovi</a:t>
            </a:r>
            <a:r>
              <a:rPr lang="en-GB" altLang="it-IT" sz="20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GB" altLang="it-IT" sz="2000" b="1" dirty="0" err="1" smtClean="0">
                <a:solidFill>
                  <a:srgbClr val="C00000"/>
                </a:solidFill>
                <a:latin typeface="+mn-lt"/>
                <a:cs typeface="Arial" charset="0"/>
              </a:rPr>
              <a:t>eventi</a:t>
            </a:r>
            <a:r>
              <a:rPr lang="en-GB" altLang="it-IT" sz="20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GB" altLang="it-IT" sz="2000" b="1" dirty="0" err="1" smtClean="0">
                <a:solidFill>
                  <a:srgbClr val="C00000"/>
                </a:solidFill>
                <a:latin typeface="+mn-lt"/>
                <a:cs typeface="Arial" charset="0"/>
              </a:rPr>
              <a:t>coronarici</a:t>
            </a:r>
            <a:r>
              <a:rPr lang="en-GB" altLang="it-IT" sz="2000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(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insieme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all'aumento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 di </a:t>
            </a:r>
            <a:r>
              <a:rPr lang="en-GB" altLang="it-IT" sz="2000" b="1" dirty="0" smtClean="0">
                <a:solidFill>
                  <a:srgbClr val="002060"/>
                </a:solidFill>
                <a:latin typeface="+mn-lt"/>
                <a:cs typeface="Arial" charset="0"/>
              </a:rPr>
              <a:t>PCR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)</a:t>
            </a:r>
          </a:p>
          <a:p>
            <a:pPr marL="800100" lvl="1" indent="-342900" algn="just" defTabSz="449263" fontAlgn="base" hangingPunct="0"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000" b="1" dirty="0" err="1" smtClean="0">
                <a:solidFill>
                  <a:srgbClr val="C00000"/>
                </a:solidFill>
                <a:latin typeface="+mn-lt"/>
                <a:cs typeface="Arial" charset="0"/>
              </a:rPr>
              <a:t>livelli</a:t>
            </a:r>
            <a:r>
              <a:rPr lang="en-GB" altLang="it-IT" sz="20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di </a:t>
            </a:r>
            <a:r>
              <a:rPr lang="en-GB" altLang="it-IT" sz="2000" b="1" dirty="0" err="1" smtClean="0">
                <a:solidFill>
                  <a:srgbClr val="C00000"/>
                </a:solidFill>
                <a:latin typeface="+mn-lt"/>
                <a:cs typeface="Arial" charset="0"/>
              </a:rPr>
              <a:t>infiammazione</a:t>
            </a:r>
            <a:r>
              <a:rPr lang="en-GB" altLang="it-IT" sz="2000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(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fibrinogeno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,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aptoglobina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,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orosomucoide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,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ceruloplasmina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ed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 alfa1antitripsina)    &gt;&gt;&gt;    </a:t>
            </a:r>
            <a:r>
              <a:rPr lang="en-GB" altLang="it-IT" sz="2400" b="1" dirty="0" err="1" smtClean="0">
                <a:solidFill>
                  <a:srgbClr val="C00000"/>
                </a:solidFill>
                <a:latin typeface="+mn-lt"/>
                <a:cs typeface="Arial" charset="0"/>
              </a:rPr>
              <a:t>mortalità</a:t>
            </a:r>
            <a:endParaRPr lang="en-GB" altLang="it-IT" sz="2400" b="1" dirty="0" smtClean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898906" y="6323405"/>
            <a:ext cx="2932605" cy="3778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9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1200" b="1" dirty="0" smtClean="0">
                <a:solidFill>
                  <a:srgbClr val="002060"/>
                </a:solidFill>
                <a:latin typeface="+mn-lt"/>
              </a:rPr>
              <a:t>Ross R.  </a:t>
            </a:r>
            <a:r>
              <a:rPr lang="en-GB" altLang="it-IT" sz="1200" b="1" i="1" dirty="0" smtClean="0">
                <a:solidFill>
                  <a:srgbClr val="002060"/>
                </a:solidFill>
                <a:latin typeface="+mn-lt"/>
              </a:rPr>
              <a:t>N </a:t>
            </a:r>
            <a:r>
              <a:rPr lang="en-GB" altLang="it-IT" sz="1200" b="1" i="1" dirty="0" err="1" smtClean="0">
                <a:solidFill>
                  <a:srgbClr val="002060"/>
                </a:solidFill>
                <a:latin typeface="+mn-lt"/>
              </a:rPr>
              <a:t>Engl</a:t>
            </a:r>
            <a:r>
              <a:rPr lang="en-GB" altLang="it-IT" sz="1200" b="1" i="1" dirty="0" smtClean="0">
                <a:solidFill>
                  <a:srgbClr val="002060"/>
                </a:solidFill>
                <a:latin typeface="+mn-lt"/>
              </a:rPr>
              <a:t> J Med </a:t>
            </a:r>
            <a:r>
              <a:rPr lang="en-GB" altLang="it-IT" sz="1200" b="1" dirty="0" smtClean="0">
                <a:solidFill>
                  <a:srgbClr val="002060"/>
                </a:solidFill>
                <a:latin typeface="+mn-lt"/>
              </a:rPr>
              <a:t>1999; 340: 115-126.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91923" y="3104315"/>
            <a:ext cx="8707652" cy="46166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002060"/>
                </a:solidFill>
              </a:rPr>
              <a:t>stesse cellule coinvolte nelle fasi iniziali e tardive dell’aterosclerosi</a:t>
            </a:r>
          </a:p>
        </p:txBody>
      </p:sp>
    </p:spTree>
    <p:extLst>
      <p:ext uri="{BB962C8B-B14F-4D97-AF65-F5344CB8AC3E}">
        <p14:creationId xmlns:p14="http://schemas.microsoft.com/office/powerpoint/2010/main" val="1628694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79705" y="179388"/>
            <a:ext cx="8318627" cy="720758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/>
        </p:spPr>
        <p:txBody>
          <a:bodyPr lIns="90000" tIns="125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BPCO come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fattore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 di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rischio</a:t>
            </a:r>
            <a:r>
              <a:rPr lang="en-GB" altLang="it-IT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it-IT" sz="3200" b="1" dirty="0" err="1" smtClean="0">
                <a:solidFill>
                  <a:schemeClr val="bg1"/>
                </a:solidFill>
                <a:latin typeface="+mn-lt"/>
              </a:rPr>
              <a:t>cardiovascolare</a:t>
            </a:r>
            <a:endParaRPr lang="en-GB" altLang="it-IT" sz="32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9707" y="1080027"/>
            <a:ext cx="8479484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4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marL="6858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la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riduzione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di   FEV</a:t>
            </a:r>
            <a:r>
              <a:rPr lang="en-GB" altLang="it-IT" sz="2800" b="1" baseline="-33000" dirty="0" smtClean="0">
                <a:solidFill>
                  <a:srgbClr val="002060"/>
                </a:solidFill>
                <a:latin typeface="+mn-lt"/>
              </a:rPr>
              <a:t>1   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e   IT   è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fattore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rischio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indipendente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mortalità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come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l’ipercolesterolemia</a:t>
            </a:r>
            <a:endParaRPr lang="en-GB" altLang="it-IT" sz="2800" b="1" dirty="0" smtClean="0">
              <a:solidFill>
                <a:srgbClr val="002060"/>
              </a:solidFill>
              <a:latin typeface="+mn-lt"/>
            </a:endParaRPr>
          </a:p>
          <a:p>
            <a:pPr marL="342900" indent="-342900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altLang="it-IT" sz="1000" b="1" dirty="0" smtClean="0">
              <a:solidFill>
                <a:srgbClr val="002060"/>
              </a:solidFill>
              <a:latin typeface="+mn-lt"/>
            </a:endParaRPr>
          </a:p>
          <a:p>
            <a:pPr marL="3429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maggior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incidenza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di F.A. e di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aritmie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ventricolari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il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livello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ostruzione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é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predittore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mortalità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&gt;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classe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Lown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)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GB" altLang="it-IT" sz="1000" b="1" dirty="0" smtClean="0">
              <a:solidFill>
                <a:srgbClr val="002060"/>
              </a:solidFill>
              <a:latin typeface="+mn-lt"/>
            </a:endParaRPr>
          </a:p>
          <a:p>
            <a:pPr marL="114300" indent="-342900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l’incidenza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di CAD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correla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con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il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800" b="1" dirty="0" err="1" smtClean="0">
                <a:solidFill>
                  <a:srgbClr val="002060"/>
                </a:solidFill>
                <a:latin typeface="+mn-lt"/>
              </a:rPr>
              <a:t>decremento</a:t>
            </a:r>
            <a:r>
              <a:rPr lang="en-GB" altLang="it-IT" sz="2800" b="1" dirty="0" smtClean="0">
                <a:solidFill>
                  <a:srgbClr val="002060"/>
                </a:solidFill>
                <a:latin typeface="+mn-lt"/>
              </a:rPr>
              <a:t> FEV</a:t>
            </a:r>
            <a:r>
              <a:rPr lang="en-GB" altLang="it-IT" sz="2800" b="1" baseline="-33000" dirty="0" smtClean="0">
                <a:solidFill>
                  <a:srgbClr val="002060"/>
                </a:solidFill>
                <a:latin typeface="+mn-lt"/>
              </a:rPr>
              <a:t>1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79706" y="4319588"/>
            <a:ext cx="8318626" cy="1288596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25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600" b="1" i="1" dirty="0" err="1" smtClean="0">
                <a:solidFill>
                  <a:srgbClr val="C00000"/>
                </a:solidFill>
                <a:latin typeface="+mn-lt"/>
              </a:rPr>
              <a:t>il</a:t>
            </a:r>
            <a:r>
              <a:rPr lang="en-GB" altLang="it-IT" sz="3600" b="1" i="1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en-GB" altLang="it-IT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FEV</a:t>
            </a:r>
            <a:r>
              <a:rPr lang="en-GB" altLang="it-IT" sz="3600" b="1" i="1" baseline="-3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GB" altLang="it-IT" sz="3600" b="1" i="1" dirty="0" smtClean="0">
                <a:solidFill>
                  <a:srgbClr val="C00000"/>
                </a:solidFill>
                <a:latin typeface="+mn-lt"/>
              </a:rPr>
              <a:t>  è </a:t>
            </a:r>
            <a:r>
              <a:rPr lang="en-GB" altLang="it-IT" sz="3600" b="1" i="1" dirty="0" err="1" smtClean="0">
                <a:solidFill>
                  <a:srgbClr val="C00000"/>
                </a:solidFill>
                <a:latin typeface="+mn-lt"/>
              </a:rPr>
              <a:t>potente</a:t>
            </a:r>
            <a:r>
              <a:rPr lang="en-GB" altLang="it-IT" sz="36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it-IT" sz="3600" b="1" i="1" dirty="0" err="1" smtClean="0">
                <a:solidFill>
                  <a:srgbClr val="C00000"/>
                </a:solidFill>
                <a:latin typeface="+mn-lt"/>
              </a:rPr>
              <a:t>predittore</a:t>
            </a:r>
            <a:r>
              <a:rPr lang="en-GB" altLang="it-IT" sz="3600" b="1" i="1" dirty="0" smtClean="0">
                <a:solidFill>
                  <a:srgbClr val="C00000"/>
                </a:solidFill>
                <a:latin typeface="+mn-lt"/>
              </a:rPr>
              <a:t> di </a:t>
            </a:r>
            <a:r>
              <a:rPr lang="en-GB" altLang="it-IT" sz="3600" b="1" i="1" dirty="0" err="1" smtClean="0">
                <a:solidFill>
                  <a:srgbClr val="C00000"/>
                </a:solidFill>
                <a:latin typeface="+mn-lt"/>
              </a:rPr>
              <a:t>mortalità</a:t>
            </a:r>
            <a:endParaRPr lang="en-GB" altLang="it-IT" sz="3600" b="1" i="1" dirty="0">
              <a:solidFill>
                <a:srgbClr val="C00000"/>
              </a:solidFill>
              <a:latin typeface="+mn-lt"/>
            </a:endParaRPr>
          </a:p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600" b="1" i="1" dirty="0" smtClean="0">
                <a:solidFill>
                  <a:srgbClr val="C00000"/>
                </a:solidFill>
                <a:latin typeface="+mn-lt"/>
              </a:rPr>
              <a:t>per </a:t>
            </a:r>
            <a:r>
              <a:rPr lang="en-GB" altLang="it-IT" sz="3600" b="1" i="1" dirty="0" err="1" smtClean="0">
                <a:solidFill>
                  <a:srgbClr val="C00000"/>
                </a:solidFill>
                <a:latin typeface="+mn-lt"/>
              </a:rPr>
              <a:t>tutte</a:t>
            </a:r>
            <a:r>
              <a:rPr lang="en-GB" altLang="it-IT" sz="3600" b="1" i="1" dirty="0" smtClean="0">
                <a:solidFill>
                  <a:srgbClr val="C00000"/>
                </a:solidFill>
                <a:latin typeface="+mn-lt"/>
              </a:rPr>
              <a:t> le cause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67328" y="6328198"/>
            <a:ext cx="2731005" cy="29082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8208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87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1200" b="1" dirty="0" smtClean="0">
                <a:solidFill>
                  <a:srgbClr val="002060"/>
                </a:solidFill>
                <a:latin typeface="+mn-lt"/>
              </a:rPr>
              <a:t>Hole DJ. BMJ 1996;313:711-5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9707" y="5608184"/>
            <a:ext cx="8318626" cy="6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296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Studio TORCH:  </a:t>
            </a:r>
            <a:r>
              <a:rPr lang="en-GB" altLang="it-IT" sz="2400" b="1" dirty="0" smtClean="0">
                <a:solidFill>
                  <a:srgbClr val="C00000"/>
                </a:solidFill>
                <a:latin typeface="+mn-lt"/>
              </a:rPr>
              <a:t>27%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mortalità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BPCO per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malattie</a:t>
            </a:r>
            <a:r>
              <a:rPr lang="en-GB" altLang="it-IT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002060"/>
                </a:solidFill>
                <a:latin typeface="+mn-lt"/>
              </a:rPr>
              <a:t>cardiovascolari</a:t>
            </a:r>
            <a:endParaRPr lang="en-GB" altLang="it-IT" sz="2400" b="1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108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white"/>
                </a:solidFill>
              </a:rPr>
              <a:t>Il Paziente con patologie cardiache e polmonari</a:t>
            </a:r>
          </a:p>
          <a:p>
            <a:pPr algn="ctr"/>
            <a:r>
              <a:rPr lang="it-IT" sz="3200" b="1" dirty="0" smtClean="0">
                <a:solidFill>
                  <a:prstClr val="white"/>
                </a:solidFill>
              </a:rPr>
              <a:t>è un « </a:t>
            </a:r>
            <a:r>
              <a:rPr lang="it-IT" sz="3200" b="1" dirty="0" smtClean="0">
                <a:solidFill>
                  <a:srgbClr val="FAFD77"/>
                </a:solidFill>
              </a:rPr>
              <a:t>Paziente complesso </a:t>
            </a:r>
            <a:r>
              <a:rPr lang="it-IT" sz="3200" b="1" dirty="0" smtClean="0">
                <a:solidFill>
                  <a:prstClr val="white"/>
                </a:solidFill>
              </a:rPr>
              <a:t>»</a:t>
            </a:r>
            <a:endParaRPr lang="it-IT" sz="3200" b="1" dirty="0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340768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002060"/>
                </a:solidFill>
              </a:rPr>
              <a:t>problemi diagnostici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002060"/>
                </a:solidFill>
              </a:rPr>
              <a:t>valutazione delle </a:t>
            </a:r>
            <a:r>
              <a:rPr lang="it-IT" sz="2800" b="1" dirty="0" err="1" smtClean="0">
                <a:solidFill>
                  <a:srgbClr val="002060"/>
                </a:solidFill>
              </a:rPr>
              <a:t>comorbilità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>
                <a:solidFill>
                  <a:srgbClr val="002060"/>
                </a:solidFill>
              </a:rPr>
              <a:t>e </a:t>
            </a:r>
            <a:r>
              <a:rPr lang="it-IT" sz="2800" b="1" dirty="0" smtClean="0">
                <a:solidFill>
                  <a:srgbClr val="002060"/>
                </a:solidFill>
              </a:rPr>
              <a:t>della </a:t>
            </a:r>
            <a:r>
              <a:rPr lang="it-IT" sz="2800" b="1" dirty="0">
                <a:solidFill>
                  <a:srgbClr val="002060"/>
                </a:solidFill>
              </a:rPr>
              <a:t>«fragilità»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stratificazione dei rischi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002060"/>
                </a:solidFill>
              </a:rPr>
              <a:t>definizione delle priorità assistenziali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002060"/>
                </a:solidFill>
              </a:rPr>
              <a:t>valutazione delle interazioni farmacologiche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002060"/>
                </a:solidFill>
              </a:rPr>
              <a:t>scelta del </a:t>
            </a:r>
            <a:r>
              <a:rPr lang="it-IT" sz="2800" b="1" dirty="0" err="1" smtClean="0">
                <a:solidFill>
                  <a:srgbClr val="002060"/>
                </a:solidFill>
              </a:rPr>
              <a:t>setting</a:t>
            </a:r>
            <a:r>
              <a:rPr lang="it-IT" sz="2800" b="1" dirty="0" smtClean="0">
                <a:solidFill>
                  <a:srgbClr val="002060"/>
                </a:solidFill>
              </a:rPr>
              <a:t> appropriato (ospedale – territorio)</a:t>
            </a:r>
          </a:p>
        </p:txBody>
      </p:sp>
    </p:spTree>
    <p:extLst>
      <p:ext uri="{BB962C8B-B14F-4D97-AF65-F5344CB8AC3E}">
        <p14:creationId xmlns:p14="http://schemas.microsoft.com/office/powerpoint/2010/main" val="5300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asellaDiTesto 1"/>
          <p:cNvSpPr txBox="1">
            <a:spLocks noChangeArrowheads="1"/>
          </p:cNvSpPr>
          <p:nvPr/>
        </p:nvSpPr>
        <p:spPr bwMode="auto">
          <a:xfrm>
            <a:off x="1258888" y="333375"/>
            <a:ext cx="6697662" cy="706438"/>
          </a:xfrm>
          <a:prstGeom prst="rect">
            <a:avLst/>
          </a:prstGeom>
          <a:solidFill>
            <a:srgbClr val="A50021"/>
          </a:solidFill>
          <a:ln>
            <a:solidFill>
              <a:srgbClr val="C0000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BPCO e malattia coronarica</a:t>
            </a:r>
          </a:p>
        </p:txBody>
      </p:sp>
      <p:sp>
        <p:nvSpPr>
          <p:cNvPr id="118787" name="CasellaDiTesto 2"/>
          <p:cNvSpPr txBox="1">
            <a:spLocks noChangeArrowheads="1"/>
          </p:cNvSpPr>
          <p:nvPr/>
        </p:nvSpPr>
        <p:spPr bwMode="auto">
          <a:xfrm>
            <a:off x="442913" y="1341438"/>
            <a:ext cx="8497887" cy="390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La riduzione del FEV1 aumenta del 30%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il rischio di un evento coronarico</a:t>
            </a:r>
            <a:endParaRPr lang="it-IT" altLang="it-IT" sz="2400" b="1" dirty="0" smtClean="0">
              <a:solidFill>
                <a:srgbClr val="C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24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la riduzione del FEV1 del 10% si associa con:</a:t>
            </a:r>
          </a:p>
          <a:p>
            <a:pPr marL="108585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sz="2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l’aumento del 28%  della mortalità cardiovascolare</a:t>
            </a:r>
          </a:p>
          <a:p>
            <a:pPr marL="108585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sz="2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l’aumento del 20% di eventi coronarici non fatali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24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Il link fra BPCO e malattia coronarica è indipendente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da ogni altro fattore di rischio coronarico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(fumo, colesterolo, ipertensione, BMI)</a:t>
            </a:r>
          </a:p>
        </p:txBody>
      </p:sp>
      <p:sp>
        <p:nvSpPr>
          <p:cNvPr id="78852" name="Rettangolo 1"/>
          <p:cNvSpPr>
            <a:spLocks noChangeArrowheads="1"/>
          </p:cNvSpPr>
          <p:nvPr/>
        </p:nvSpPr>
        <p:spPr bwMode="auto">
          <a:xfrm>
            <a:off x="5716588" y="6165850"/>
            <a:ext cx="2577437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1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Cavailles A, Eur Respir Rev, 2013</a:t>
            </a:r>
          </a:p>
        </p:txBody>
      </p:sp>
    </p:spTree>
    <p:extLst>
      <p:ext uri="{BB962C8B-B14F-4D97-AF65-F5344CB8AC3E}">
        <p14:creationId xmlns:p14="http://schemas.microsoft.com/office/powerpoint/2010/main" val="284371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260648"/>
            <a:ext cx="8424936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BPCO, ipertensione e RAS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8314" y="2818490"/>
            <a:ext cx="83421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attivazione </a:t>
            </a:r>
            <a:r>
              <a:rPr lang="it-IT" sz="2800" b="1" dirty="0">
                <a:solidFill>
                  <a:srgbClr val="002060"/>
                </a:solidFill>
              </a:rPr>
              <a:t>del </a:t>
            </a:r>
            <a:r>
              <a:rPr lang="it-IT" sz="2800" b="1" dirty="0" smtClean="0">
                <a:solidFill>
                  <a:srgbClr val="002060"/>
                </a:solidFill>
              </a:rPr>
              <a:t> sistema </a:t>
            </a:r>
            <a:r>
              <a:rPr lang="it-IT" sz="2800" b="1" dirty="0">
                <a:solidFill>
                  <a:srgbClr val="002060"/>
                </a:solidFill>
              </a:rPr>
              <a:t>renina-</a:t>
            </a:r>
            <a:r>
              <a:rPr lang="it-IT" sz="2800" b="1" dirty="0" err="1">
                <a:solidFill>
                  <a:srgbClr val="002060"/>
                </a:solidFill>
              </a:rPr>
              <a:t>angiotensina</a:t>
            </a:r>
            <a:r>
              <a:rPr lang="it-IT" sz="2800" b="1" dirty="0">
                <a:solidFill>
                  <a:srgbClr val="002060"/>
                </a:solidFill>
              </a:rPr>
              <a:t> (</a:t>
            </a:r>
            <a:r>
              <a:rPr lang="it-IT" sz="2800" b="1" dirty="0" smtClean="0">
                <a:solidFill>
                  <a:srgbClr val="002060"/>
                </a:solidFill>
              </a:rPr>
              <a:t>RAS)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con incremento dell’</a:t>
            </a:r>
            <a:r>
              <a:rPr lang="it-IT" sz="2800" b="1" dirty="0" err="1" smtClean="0">
                <a:solidFill>
                  <a:srgbClr val="002060"/>
                </a:solidFill>
              </a:rPr>
              <a:t>angiotensina</a:t>
            </a:r>
            <a:r>
              <a:rPr lang="it-IT" sz="2800" b="1" dirty="0" smtClean="0">
                <a:solidFill>
                  <a:srgbClr val="002060"/>
                </a:solidFill>
              </a:rPr>
              <a:t> II</a:t>
            </a:r>
          </a:p>
          <a:p>
            <a:pPr algn="ctr"/>
            <a:endParaRPr lang="it-IT" sz="2800" b="1" dirty="0">
              <a:solidFill>
                <a:srgbClr val="00206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vasocostrizione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attività pro-infiammatoria e </a:t>
            </a:r>
            <a:r>
              <a:rPr lang="it-IT" sz="2800" b="1" dirty="0" err="1" smtClean="0">
                <a:solidFill>
                  <a:srgbClr val="002060"/>
                </a:solidFill>
              </a:rPr>
              <a:t>protrombotica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pPr algn="ctr"/>
            <a:endParaRPr lang="it-IT" sz="2800" b="1" dirty="0">
              <a:solidFill>
                <a:srgbClr val="002060"/>
              </a:solidFill>
            </a:endParaRPr>
          </a:p>
          <a:p>
            <a:pPr algn="ctr"/>
            <a:endParaRPr lang="it-IT" sz="8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specie reattive dell’ossigeno (ROS)</a:t>
            </a:r>
          </a:p>
          <a:p>
            <a:pPr algn="ctr"/>
            <a:r>
              <a:rPr lang="it-IT" sz="2000" b="1" dirty="0" err="1" smtClean="0">
                <a:solidFill>
                  <a:srgbClr val="002060"/>
                </a:solidFill>
              </a:rPr>
              <a:t>iperespressione</a:t>
            </a:r>
            <a:r>
              <a:rPr lang="it-IT" sz="2000" b="1" dirty="0" smtClean="0">
                <a:solidFill>
                  <a:srgbClr val="002060"/>
                </a:solidFill>
              </a:rPr>
              <a:t> ICAM, VCAM, MCP-1, </a:t>
            </a:r>
            <a:r>
              <a:rPr lang="it-IT" sz="2000" b="1" dirty="0" err="1" smtClean="0">
                <a:solidFill>
                  <a:srgbClr val="002060"/>
                </a:solidFill>
              </a:rPr>
              <a:t>metalloproteinasi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e citochine </a:t>
            </a:r>
            <a:r>
              <a:rPr lang="it-IT" sz="2000" b="1" dirty="0" err="1" smtClean="0">
                <a:solidFill>
                  <a:srgbClr val="002060"/>
                </a:solidFill>
              </a:rPr>
              <a:t>proinfiammatorie</a:t>
            </a:r>
            <a:r>
              <a:rPr lang="it-IT" sz="2000" b="1" dirty="0" smtClean="0">
                <a:solidFill>
                  <a:srgbClr val="002060"/>
                </a:solidFill>
              </a:rPr>
              <a:t> (TNF-</a:t>
            </a:r>
            <a:r>
              <a:rPr lang="it-IT" sz="2000" b="1" dirty="0" smtClean="0">
                <a:solidFill>
                  <a:srgbClr val="002060"/>
                </a:solidFill>
                <a:latin typeface="Calibri"/>
                <a:cs typeface="Calibri"/>
              </a:rPr>
              <a:t>α, IL-1, IL-6)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5987" y="957558"/>
            <a:ext cx="4014815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BPCO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ipossiemia – eritrocitosi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05657" y="1173001"/>
            <a:ext cx="401481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A50021"/>
                </a:solidFill>
              </a:rPr>
              <a:t>ipertensione arteriosa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6313416" y="1696221"/>
            <a:ext cx="999296" cy="1031338"/>
          </a:xfrm>
          <a:prstGeom prst="downArrow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1933746" y="1911665"/>
            <a:ext cx="999296" cy="8353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4541517" y="3717032"/>
            <a:ext cx="499648" cy="516538"/>
          </a:xfrm>
          <a:prstGeom prst="downArrow">
            <a:avLst/>
          </a:prstGeom>
          <a:solidFill>
            <a:srgbClr val="A5002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4541517" y="5013518"/>
            <a:ext cx="499648" cy="516538"/>
          </a:xfrm>
          <a:prstGeom prst="downArrow">
            <a:avLst/>
          </a:prstGeom>
          <a:solidFill>
            <a:srgbClr val="A5002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4961743" y="6533636"/>
            <a:ext cx="3847913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1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Colombo F.:  It J of Med  vol 5 </a:t>
            </a:r>
            <a:r>
              <a:rPr lang="fr-FR" altLang="it-IT" sz="14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suppl</a:t>
            </a:r>
            <a:r>
              <a:rPr lang="fr-FR" altLang="it-IT" sz="1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1 </a:t>
            </a:r>
            <a:r>
              <a:rPr lang="fr-FR" altLang="it-IT" sz="14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marzo</a:t>
            </a:r>
            <a:r>
              <a:rPr lang="fr-FR" altLang="it-IT" sz="1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2011</a:t>
            </a:r>
            <a:endParaRPr lang="fr-FR" altLang="it-IT" sz="1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69017" y="311859"/>
            <a:ext cx="532859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002060"/>
                </a:solidFill>
              </a:rPr>
              <a:t>Overlap</a:t>
            </a:r>
            <a:r>
              <a:rPr lang="it-IT" sz="4000" b="1" dirty="0" smtClean="0">
                <a:solidFill>
                  <a:srgbClr val="002060"/>
                </a:solidFill>
              </a:rPr>
              <a:t> BPCO/OSAS</a:t>
            </a: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11049" y="5716100"/>
            <a:ext cx="444850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AD23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AD2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disturbi cardiovascolari</a:t>
            </a:r>
            <a:endParaRPr lang="it-IT" sz="3200" b="1" dirty="0">
              <a:solidFill>
                <a:srgbClr val="AD23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27303" y="4902651"/>
            <a:ext cx="24482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aterosclerosi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967261" y="3717032"/>
            <a:ext cx="3069235" cy="1015663"/>
          </a:xfrm>
          <a:prstGeom prst="rect">
            <a:avLst/>
          </a:prstGeom>
          <a:solidFill>
            <a:srgbClr val="AD2323"/>
          </a:solidFill>
          <a:ln>
            <a:solidFill>
              <a:srgbClr val="AD23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disregolazione</a:t>
            </a:r>
            <a:r>
              <a:rPr lang="it-IT" sz="2000" b="1" dirty="0" smtClean="0">
                <a:solidFill>
                  <a:schemeClr val="bg1"/>
                </a:solidFill>
              </a:rPr>
              <a:t> metabolica: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 smtClean="0">
                <a:solidFill>
                  <a:schemeClr val="bg1"/>
                </a:solidFill>
              </a:rPr>
              <a:t>insulino</a:t>
            </a:r>
            <a:r>
              <a:rPr lang="it-IT" sz="2000" b="1" dirty="0" smtClean="0">
                <a:solidFill>
                  <a:schemeClr val="bg1"/>
                </a:solidFill>
              </a:rPr>
              <a:t>-resistenza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bg1"/>
                </a:solidFill>
              </a:rPr>
              <a:t>dislipidemia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3840143"/>
            <a:ext cx="1694656" cy="707886"/>
          </a:xfrm>
          <a:prstGeom prst="rect">
            <a:avLst/>
          </a:prstGeom>
          <a:solidFill>
            <a:srgbClr val="AD2323"/>
          </a:solidFill>
          <a:ln>
            <a:solidFill>
              <a:srgbClr val="AD23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eccitazione simpatica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23247" y="1418478"/>
            <a:ext cx="345638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AD2323"/>
                </a:solidFill>
              </a:rPr>
              <a:t>ipossiemia intermittente</a:t>
            </a:r>
            <a:endParaRPr lang="it-IT" sz="2400" b="1" dirty="0">
              <a:solidFill>
                <a:srgbClr val="AD2323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00962" y="2457762"/>
            <a:ext cx="244827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D23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infiammazione sistemica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148064" y="2642427"/>
            <a:ext cx="24482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D23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stress ossidativo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332339" y="3716812"/>
            <a:ext cx="20019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D23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disfunzione endoteliale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238646" y="1042366"/>
            <a:ext cx="189337" cy="30022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6575836" y="1681995"/>
            <a:ext cx="137430" cy="960431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1880083" y="1649311"/>
            <a:ext cx="137430" cy="74581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669409" y="2919801"/>
            <a:ext cx="68715" cy="812085"/>
          </a:xfrm>
          <a:prstGeom prst="downArrow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8147964" y="2958026"/>
            <a:ext cx="68715" cy="710990"/>
          </a:xfrm>
          <a:prstGeom prst="downArrow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>
            <a:endCxn id="9" idx="1"/>
          </p:cNvCxnSpPr>
          <p:nvPr/>
        </p:nvCxnSpPr>
        <p:spPr>
          <a:xfrm>
            <a:off x="1960706" y="1649311"/>
            <a:ext cx="662541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6080982" y="1658134"/>
            <a:ext cx="58243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669409" y="2891418"/>
            <a:ext cx="43155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endCxn id="17" idx="0"/>
          </p:cNvCxnSpPr>
          <p:nvPr/>
        </p:nvCxnSpPr>
        <p:spPr>
          <a:xfrm>
            <a:off x="7661884" y="2958026"/>
            <a:ext cx="52043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Freccia bidirezionale orizzontale 1033"/>
          <p:cNvSpPr/>
          <p:nvPr/>
        </p:nvSpPr>
        <p:spPr>
          <a:xfrm>
            <a:off x="3613235" y="2780929"/>
            <a:ext cx="1440160" cy="110490"/>
          </a:xfrm>
          <a:prstGeom prst="leftRightArrow">
            <a:avLst/>
          </a:prstGeom>
          <a:solidFill>
            <a:srgbClr val="AD2323"/>
          </a:solidFill>
          <a:ln>
            <a:solidFill>
              <a:srgbClr val="AD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9" name="Freccia a destra 1038"/>
          <p:cNvSpPr/>
          <p:nvPr/>
        </p:nvSpPr>
        <p:spPr>
          <a:xfrm>
            <a:off x="2699792" y="4005066"/>
            <a:ext cx="504056" cy="127244"/>
          </a:xfrm>
          <a:prstGeom prst="rightArrow">
            <a:avLst/>
          </a:prstGeom>
          <a:solidFill>
            <a:srgbClr val="AD2323"/>
          </a:solidFill>
          <a:ln>
            <a:solidFill>
              <a:srgbClr val="AD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1" name="Connettore 1 1040"/>
          <p:cNvCxnSpPr>
            <a:endCxn id="1039" idx="1"/>
          </p:cNvCxnSpPr>
          <p:nvPr/>
        </p:nvCxnSpPr>
        <p:spPr>
          <a:xfrm>
            <a:off x="2699792" y="3313521"/>
            <a:ext cx="0" cy="755167"/>
          </a:xfrm>
          <a:prstGeom prst="line">
            <a:avLst/>
          </a:prstGeom>
          <a:ln w="76200">
            <a:solidFill>
              <a:srgbClr val="AD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5652120" y="3122250"/>
            <a:ext cx="0" cy="946437"/>
          </a:xfrm>
          <a:prstGeom prst="line">
            <a:avLst/>
          </a:prstGeom>
          <a:ln w="76200">
            <a:solidFill>
              <a:srgbClr val="AD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ccia a sinistra 32"/>
          <p:cNvSpPr/>
          <p:nvPr/>
        </p:nvSpPr>
        <p:spPr>
          <a:xfrm>
            <a:off x="5364088" y="4005065"/>
            <a:ext cx="288032" cy="109342"/>
          </a:xfrm>
          <a:prstGeom prst="leftArrow">
            <a:avLst/>
          </a:prstGeom>
          <a:solidFill>
            <a:srgbClr val="AD2323"/>
          </a:solidFill>
          <a:ln>
            <a:solidFill>
              <a:srgbClr val="AD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reccia in giù 70"/>
          <p:cNvSpPr/>
          <p:nvPr/>
        </p:nvSpPr>
        <p:spPr>
          <a:xfrm>
            <a:off x="4256771" y="4566220"/>
            <a:ext cx="189337" cy="300226"/>
          </a:xfrm>
          <a:prstGeom prst="downArrow">
            <a:avLst/>
          </a:prstGeom>
          <a:solidFill>
            <a:srgbClr val="AD2323"/>
          </a:solidFill>
          <a:ln>
            <a:solidFill>
              <a:srgbClr val="AD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Freccia in giù 71"/>
          <p:cNvSpPr/>
          <p:nvPr/>
        </p:nvSpPr>
        <p:spPr>
          <a:xfrm>
            <a:off x="4238645" y="5397916"/>
            <a:ext cx="189337" cy="300226"/>
          </a:xfrm>
          <a:prstGeom prst="downArrow">
            <a:avLst/>
          </a:prstGeom>
          <a:solidFill>
            <a:srgbClr val="AD2323"/>
          </a:solidFill>
          <a:ln>
            <a:solidFill>
              <a:srgbClr val="AD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1 35"/>
          <p:cNvCxnSpPr/>
          <p:nvPr/>
        </p:nvCxnSpPr>
        <p:spPr>
          <a:xfrm>
            <a:off x="770591" y="4548029"/>
            <a:ext cx="0" cy="148164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>
            <a:endCxn id="80" idx="3"/>
          </p:cNvCxnSpPr>
          <p:nvPr/>
        </p:nvCxnSpPr>
        <p:spPr>
          <a:xfrm flipH="1">
            <a:off x="8216678" y="4738379"/>
            <a:ext cx="6464" cy="131907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ccia a destra 77"/>
          <p:cNvSpPr/>
          <p:nvPr/>
        </p:nvSpPr>
        <p:spPr>
          <a:xfrm>
            <a:off x="774033" y="6025642"/>
            <a:ext cx="1152851" cy="6362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79" name="Freccia a destra 78"/>
          <p:cNvSpPr/>
          <p:nvPr/>
        </p:nvSpPr>
        <p:spPr>
          <a:xfrm>
            <a:off x="810454" y="5189033"/>
            <a:ext cx="2141366" cy="6362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80" name="Freccia a sinistra 79"/>
          <p:cNvSpPr/>
          <p:nvPr/>
        </p:nvSpPr>
        <p:spPr>
          <a:xfrm>
            <a:off x="6804247" y="6008488"/>
            <a:ext cx="1412431" cy="9793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933200" y="6525343"/>
            <a:ext cx="6962326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da  W.T. </a:t>
            </a:r>
            <a:r>
              <a:rPr lang="it-IT" sz="1200" b="1" dirty="0" err="1" smtClean="0">
                <a:solidFill>
                  <a:srgbClr val="002060"/>
                </a:solidFill>
              </a:rPr>
              <a:t>McNicholas</a:t>
            </a:r>
            <a:r>
              <a:rPr lang="it-IT" sz="1200" b="1" dirty="0" smtClean="0">
                <a:solidFill>
                  <a:srgbClr val="002060"/>
                </a:solidFill>
              </a:rPr>
              <a:t> e R. Lee:  «Apnea ostruttiva del sonno e BPCO» </a:t>
            </a:r>
            <a:r>
              <a:rPr lang="it-IT" sz="1200" b="1" dirty="0" err="1" smtClean="0">
                <a:solidFill>
                  <a:srgbClr val="002060"/>
                </a:solidFill>
              </a:rPr>
              <a:t>Eur</a:t>
            </a:r>
            <a:r>
              <a:rPr lang="it-IT" sz="1200" b="1" dirty="0" smtClean="0">
                <a:solidFill>
                  <a:srgbClr val="002060"/>
                </a:solidFill>
              </a:rPr>
              <a:t> </a:t>
            </a:r>
            <a:r>
              <a:rPr lang="it-IT" sz="1200" b="1" dirty="0" err="1" smtClean="0">
                <a:solidFill>
                  <a:srgbClr val="002060"/>
                </a:solidFill>
              </a:rPr>
              <a:t>Respir</a:t>
            </a:r>
            <a:r>
              <a:rPr lang="it-IT" sz="1200" b="1" dirty="0" smtClean="0">
                <a:solidFill>
                  <a:srgbClr val="002060"/>
                </a:solidFill>
              </a:rPr>
              <a:t> </a:t>
            </a:r>
            <a:r>
              <a:rPr lang="it-IT" sz="1200" b="1" dirty="0" err="1" smtClean="0">
                <a:solidFill>
                  <a:srgbClr val="002060"/>
                </a:solidFill>
              </a:rPr>
              <a:t>Monogr</a:t>
            </a:r>
            <a:r>
              <a:rPr lang="it-IT" sz="1200" b="1" dirty="0" smtClean="0">
                <a:solidFill>
                  <a:srgbClr val="002060"/>
                </a:solidFill>
              </a:rPr>
              <a:t> 2013; 59: 135-143 </a:t>
            </a:r>
            <a:endParaRPr lang="it-IT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034" grpId="0" animBg="1"/>
      <p:bldP spid="1039" grpId="0" animBg="1"/>
      <p:bldP spid="33" grpId="0" animBg="1"/>
      <p:bldP spid="71" grpId="0" animBg="1"/>
      <p:bldP spid="72" grpId="0" animBg="1"/>
      <p:bldP spid="78" grpId="0" animBg="1"/>
      <p:bldP spid="79" grpId="0" animBg="1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in giù 5"/>
          <p:cNvSpPr/>
          <p:nvPr/>
        </p:nvSpPr>
        <p:spPr>
          <a:xfrm>
            <a:off x="2365717" y="1409761"/>
            <a:ext cx="144015" cy="39495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2381292" y="2640766"/>
            <a:ext cx="144016" cy="39495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51522" y="3789040"/>
            <a:ext cx="4320478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apnea</a:t>
            </a:r>
            <a:endParaRPr lang="it-IT" sz="2400" dirty="0">
              <a:solidFill>
                <a:srgbClr val="C00000"/>
              </a:solidFill>
            </a:endParaRPr>
          </a:p>
          <a:p>
            <a:pPr algn="ctr"/>
            <a:endParaRPr lang="it-IT" sz="2000" dirty="0">
              <a:solidFill>
                <a:srgbClr val="002060"/>
              </a:solidFill>
            </a:endParaRPr>
          </a:p>
          <a:p>
            <a:pPr algn="ctr"/>
            <a:endParaRPr lang="it-IT" sz="1000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soppressione effetto </a:t>
            </a:r>
            <a:r>
              <a:rPr lang="it-IT" sz="2000" dirty="0">
                <a:solidFill>
                  <a:srgbClr val="002060"/>
                </a:solidFill>
              </a:rPr>
              <a:t>inibitorio sul simpatico dei recettori di stiramento </a:t>
            </a:r>
            <a:r>
              <a:rPr lang="it-IT" sz="2000" dirty="0" smtClean="0">
                <a:solidFill>
                  <a:srgbClr val="002060"/>
                </a:solidFill>
              </a:rPr>
              <a:t>polmonari</a:t>
            </a:r>
          </a:p>
          <a:p>
            <a:pPr algn="ctr"/>
            <a:endParaRPr lang="it-IT" sz="1000" dirty="0" smtClean="0">
              <a:solidFill>
                <a:srgbClr val="002060"/>
              </a:solidFill>
            </a:endParaRPr>
          </a:p>
          <a:p>
            <a:pPr algn="ctr"/>
            <a:endParaRPr lang="it-IT" sz="2000" dirty="0">
              <a:solidFill>
                <a:srgbClr val="002060"/>
              </a:solidFill>
            </a:endParaRPr>
          </a:p>
          <a:p>
            <a:pPr algn="ctr"/>
            <a:r>
              <a:rPr lang="it-IT" sz="2400" b="1" dirty="0">
                <a:solidFill>
                  <a:srgbClr val="AD2323"/>
                </a:solidFill>
              </a:rPr>
              <a:t>aumento </a:t>
            </a:r>
            <a:r>
              <a:rPr lang="it-IT" sz="2400" b="1" dirty="0" smtClean="0">
                <a:solidFill>
                  <a:srgbClr val="AD2323"/>
                </a:solidFill>
              </a:rPr>
              <a:t>frequenza cardiaca</a:t>
            </a:r>
            <a:endParaRPr lang="it-IT" sz="2400" b="1" dirty="0">
              <a:solidFill>
                <a:srgbClr val="AD2323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2343686" y="4160205"/>
            <a:ext cx="144796" cy="39495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326278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OSAS: effetti </a:t>
            </a:r>
            <a:r>
              <a:rPr lang="it-IT" sz="2800" b="1" dirty="0" smtClean="0">
                <a:solidFill>
                  <a:schemeClr val="bg1"/>
                </a:solidFill>
              </a:rPr>
              <a:t>fisiopatologici sul </a:t>
            </a:r>
            <a:r>
              <a:rPr lang="it-IT" sz="2800" b="1" dirty="0">
                <a:solidFill>
                  <a:schemeClr val="bg1"/>
                </a:solidFill>
              </a:rPr>
              <a:t>sistema </a:t>
            </a:r>
            <a:r>
              <a:rPr lang="it-IT" sz="2800" b="1" dirty="0" smtClean="0">
                <a:solidFill>
                  <a:schemeClr val="bg1"/>
                </a:solidFill>
              </a:rPr>
              <a:t>cardiovascolare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672617" y="1268760"/>
            <a:ext cx="4219863" cy="42780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ipossia - ipercapnia</a:t>
            </a:r>
          </a:p>
          <a:p>
            <a:pPr algn="ctr"/>
            <a:endParaRPr lang="it-IT" sz="2000" dirty="0">
              <a:solidFill>
                <a:srgbClr val="002060"/>
              </a:solidFill>
            </a:endParaRPr>
          </a:p>
          <a:p>
            <a:pPr algn="ctr"/>
            <a:endParaRPr lang="it-IT" sz="2000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stimolazione </a:t>
            </a:r>
            <a:r>
              <a:rPr lang="it-IT" sz="2000" dirty="0" err="1" smtClean="0">
                <a:solidFill>
                  <a:srgbClr val="002060"/>
                </a:solidFill>
              </a:rPr>
              <a:t>chemocettori</a:t>
            </a:r>
            <a:r>
              <a:rPr lang="it-IT" sz="2000" dirty="0" smtClean="0">
                <a:solidFill>
                  <a:srgbClr val="002060"/>
                </a:solidFill>
              </a:rPr>
              <a:t> periferici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e centrali</a:t>
            </a:r>
          </a:p>
          <a:p>
            <a:pPr algn="ctr"/>
            <a:endParaRPr lang="it-IT" sz="2000" dirty="0">
              <a:solidFill>
                <a:srgbClr val="00206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vasocostrizione periferica con aumento delle resistenze periferiche </a:t>
            </a:r>
          </a:p>
          <a:p>
            <a:pPr algn="ctr"/>
            <a:endParaRPr lang="it-IT" sz="2000" b="1" dirty="0">
              <a:solidFill>
                <a:srgbClr val="AD2323"/>
              </a:solidFill>
            </a:endParaRPr>
          </a:p>
          <a:p>
            <a:pPr algn="ctr"/>
            <a:endParaRPr lang="it-IT" sz="2000" b="1" dirty="0" smtClean="0">
              <a:solidFill>
                <a:srgbClr val="AD2323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AD2323"/>
                </a:solidFill>
              </a:rPr>
              <a:t>aumento della pressione e della frequenza cardiaca</a:t>
            </a:r>
            <a:endParaRPr lang="it-IT" sz="2400" b="1" dirty="0">
              <a:solidFill>
                <a:srgbClr val="AD2323"/>
              </a:solidFill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6550277" y="1746782"/>
            <a:ext cx="144796" cy="39495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6596918" y="2883020"/>
            <a:ext cx="144796" cy="39495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>
            <a:off x="6591388" y="4202166"/>
            <a:ext cx="144796" cy="55240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giù 22"/>
          <p:cNvSpPr/>
          <p:nvPr/>
        </p:nvSpPr>
        <p:spPr>
          <a:xfrm>
            <a:off x="2353003" y="5599118"/>
            <a:ext cx="144796" cy="39495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5270617" y="6030845"/>
            <a:ext cx="3637582" cy="2769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2060"/>
                </a:solidFill>
              </a:rPr>
              <a:t>M. Bentivoglio et Al. G. </a:t>
            </a:r>
            <a:r>
              <a:rPr lang="it-IT" sz="1200" b="1" dirty="0" err="1">
                <a:solidFill>
                  <a:srgbClr val="002060"/>
                </a:solidFill>
              </a:rPr>
              <a:t>Ital</a:t>
            </a:r>
            <a:r>
              <a:rPr lang="it-IT" sz="1200" b="1" dirty="0">
                <a:solidFill>
                  <a:srgbClr val="002060"/>
                </a:solidFill>
              </a:rPr>
              <a:t> </a:t>
            </a:r>
            <a:r>
              <a:rPr lang="it-IT" sz="1200" b="1" dirty="0" err="1">
                <a:solidFill>
                  <a:srgbClr val="002060"/>
                </a:solidFill>
              </a:rPr>
              <a:t>Cardiol</a:t>
            </a:r>
            <a:r>
              <a:rPr lang="it-IT" sz="1200" b="1" dirty="0">
                <a:solidFill>
                  <a:srgbClr val="002060"/>
                </a:solidFill>
              </a:rPr>
              <a:t> </a:t>
            </a:r>
            <a:r>
              <a:rPr lang="it-IT" sz="1200" b="1" dirty="0" err="1">
                <a:solidFill>
                  <a:srgbClr val="002060"/>
                </a:solidFill>
              </a:rPr>
              <a:t>Vol</a:t>
            </a:r>
            <a:r>
              <a:rPr lang="it-IT" sz="1200" b="1" dirty="0">
                <a:solidFill>
                  <a:srgbClr val="002060"/>
                </a:solidFill>
              </a:rPr>
              <a:t> 9 luglio 2008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980728"/>
            <a:ext cx="4320479" cy="26161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ipossia - risvegli - iperattività simpatica</a:t>
            </a:r>
          </a:p>
          <a:p>
            <a:pPr algn="ctr"/>
            <a:endParaRPr lang="it-IT" sz="2000" dirty="0">
              <a:solidFill>
                <a:srgbClr val="002060"/>
              </a:solidFill>
            </a:endParaRPr>
          </a:p>
          <a:p>
            <a:pPr algn="ctr"/>
            <a:endParaRPr lang="it-IT" sz="2000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 aumento P </a:t>
            </a:r>
            <a:r>
              <a:rPr lang="it-IT" sz="2000" dirty="0">
                <a:solidFill>
                  <a:srgbClr val="002060"/>
                </a:solidFill>
              </a:rPr>
              <a:t>negativa intratoracica (</a:t>
            </a:r>
            <a:r>
              <a:rPr lang="it-IT" sz="2000" dirty="0" err="1">
                <a:solidFill>
                  <a:srgbClr val="002060"/>
                </a:solidFill>
              </a:rPr>
              <a:t>Pit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aumento P </a:t>
            </a:r>
            <a:r>
              <a:rPr lang="it-IT" sz="2000" dirty="0">
                <a:solidFill>
                  <a:srgbClr val="002060"/>
                </a:solidFill>
              </a:rPr>
              <a:t>arteriosa (PA) </a:t>
            </a:r>
            <a:r>
              <a:rPr lang="it-IT" sz="2000" dirty="0" smtClean="0">
                <a:solidFill>
                  <a:srgbClr val="002060"/>
                </a:solidFill>
              </a:rPr>
              <a:t>sistemica</a:t>
            </a:r>
          </a:p>
          <a:p>
            <a:pPr algn="ctr"/>
            <a:endParaRPr lang="it-IT" sz="2000" dirty="0">
              <a:solidFill>
                <a:srgbClr val="00206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rgbClr val="AD2323"/>
                </a:solidFill>
              </a:rPr>
              <a:t>aumento </a:t>
            </a:r>
            <a:r>
              <a:rPr lang="it-IT" sz="2400" b="1" dirty="0" err="1" smtClean="0">
                <a:solidFill>
                  <a:srgbClr val="AD2323"/>
                </a:solidFill>
              </a:rPr>
              <a:t>postcarico</a:t>
            </a:r>
            <a:r>
              <a:rPr lang="it-IT" sz="2400" b="1" dirty="0" smtClean="0">
                <a:solidFill>
                  <a:srgbClr val="AD2323"/>
                </a:solidFill>
              </a:rPr>
              <a:t> V </a:t>
            </a:r>
            <a:r>
              <a:rPr lang="it-IT" sz="2400" b="1" dirty="0" err="1" smtClean="0">
                <a:solidFill>
                  <a:srgbClr val="AD2323"/>
                </a:solidFill>
              </a:rPr>
              <a:t>sn</a:t>
            </a:r>
            <a:endParaRPr lang="it-IT" sz="2400" b="1" dirty="0" smtClean="0">
              <a:solidFill>
                <a:srgbClr val="AD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98521" y="1628800"/>
            <a:ext cx="4532601" cy="55399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</a:rPr>
              <a:t>Dart RA et Al: </a:t>
            </a:r>
            <a:r>
              <a:rPr lang="it-IT" sz="1000" b="1" dirty="0" err="1" smtClean="0">
                <a:solidFill>
                  <a:srgbClr val="002060"/>
                </a:solidFill>
              </a:rPr>
              <a:t>Chest</a:t>
            </a:r>
            <a:r>
              <a:rPr lang="it-IT" sz="1000" b="1" dirty="0" smtClean="0">
                <a:solidFill>
                  <a:srgbClr val="002060"/>
                </a:solidFill>
              </a:rPr>
              <a:t> </a:t>
            </a:r>
            <a:r>
              <a:rPr lang="it-IT" sz="1000" b="1" dirty="0">
                <a:solidFill>
                  <a:srgbClr val="002060"/>
                </a:solidFill>
              </a:rPr>
              <a:t>2003; 123: </a:t>
            </a:r>
            <a:r>
              <a:rPr lang="it-IT" sz="1000" b="1" dirty="0" smtClean="0">
                <a:solidFill>
                  <a:srgbClr val="002060"/>
                </a:solidFill>
              </a:rPr>
              <a:t>244-60</a:t>
            </a:r>
            <a:r>
              <a:rPr lang="it-IT" sz="1000" b="1" dirty="0">
                <a:solidFill>
                  <a:srgbClr val="002060"/>
                </a:solidFill>
              </a:rPr>
              <a:t>.</a:t>
            </a:r>
          </a:p>
          <a:p>
            <a:r>
              <a:rPr lang="it-IT" sz="1000" b="1" dirty="0" smtClean="0">
                <a:solidFill>
                  <a:srgbClr val="002060"/>
                </a:solidFill>
              </a:rPr>
              <a:t>Baldwin DR et </a:t>
            </a:r>
            <a:r>
              <a:rPr lang="it-IT" sz="1000" b="1" dirty="0">
                <a:solidFill>
                  <a:srgbClr val="002060"/>
                </a:solidFill>
              </a:rPr>
              <a:t>al. </a:t>
            </a:r>
            <a:r>
              <a:rPr lang="it-IT" sz="1000" b="1" dirty="0" smtClean="0">
                <a:solidFill>
                  <a:srgbClr val="002060"/>
                </a:solidFill>
              </a:rPr>
              <a:t> </a:t>
            </a:r>
            <a:r>
              <a:rPr lang="it-IT" sz="1000" b="1" dirty="0" err="1" smtClean="0">
                <a:solidFill>
                  <a:srgbClr val="002060"/>
                </a:solidFill>
              </a:rPr>
              <a:t>Respirology</a:t>
            </a:r>
            <a:r>
              <a:rPr lang="it-IT" sz="1000" b="1" dirty="0" smtClean="0">
                <a:solidFill>
                  <a:srgbClr val="002060"/>
                </a:solidFill>
              </a:rPr>
              <a:t> 1998</a:t>
            </a:r>
            <a:r>
              <a:rPr lang="it-IT" sz="1000" b="1" dirty="0">
                <a:solidFill>
                  <a:srgbClr val="002060"/>
                </a:solidFill>
              </a:rPr>
              <a:t>; 3: 253-60.</a:t>
            </a:r>
          </a:p>
          <a:p>
            <a:r>
              <a:rPr lang="it-IT" sz="1000" b="1" dirty="0" err="1" smtClean="0">
                <a:solidFill>
                  <a:srgbClr val="002060"/>
                </a:solidFill>
              </a:rPr>
              <a:t>Somers</a:t>
            </a:r>
            <a:r>
              <a:rPr lang="it-IT" sz="1000" b="1" dirty="0" smtClean="0">
                <a:solidFill>
                  <a:srgbClr val="002060"/>
                </a:solidFill>
              </a:rPr>
              <a:t> </a:t>
            </a:r>
            <a:r>
              <a:rPr lang="it-IT" sz="1000" b="1" dirty="0">
                <a:solidFill>
                  <a:srgbClr val="002060"/>
                </a:solidFill>
              </a:rPr>
              <a:t>V, Fletcher E. </a:t>
            </a:r>
            <a:r>
              <a:rPr lang="it-IT" sz="1000" b="1" dirty="0" smtClean="0">
                <a:solidFill>
                  <a:srgbClr val="002060"/>
                </a:solidFill>
              </a:rPr>
              <a:t>In</a:t>
            </a:r>
            <a:r>
              <a:rPr lang="it-IT" sz="1000" b="1" dirty="0">
                <a:solidFill>
                  <a:srgbClr val="002060"/>
                </a:solidFill>
              </a:rPr>
              <a:t>: Pack A, ed. </a:t>
            </a:r>
            <a:r>
              <a:rPr lang="it-IT" sz="1000" b="1" dirty="0" err="1">
                <a:solidFill>
                  <a:srgbClr val="002060"/>
                </a:solidFill>
              </a:rPr>
              <a:t>Sleep</a:t>
            </a:r>
            <a:r>
              <a:rPr lang="it-IT" sz="1000" b="1" dirty="0">
                <a:solidFill>
                  <a:srgbClr val="002060"/>
                </a:solidFill>
              </a:rPr>
              <a:t> </a:t>
            </a:r>
            <a:r>
              <a:rPr lang="it-IT" sz="1000" b="1" dirty="0" smtClean="0">
                <a:solidFill>
                  <a:srgbClr val="002060"/>
                </a:solidFill>
              </a:rPr>
              <a:t>apnea NY</a:t>
            </a:r>
            <a:r>
              <a:rPr lang="it-IT" sz="1000" b="1" dirty="0">
                <a:solidFill>
                  <a:srgbClr val="002060"/>
                </a:solidFill>
              </a:rPr>
              <a:t>: </a:t>
            </a:r>
            <a:r>
              <a:rPr lang="it-IT" sz="1000" b="1" dirty="0" smtClean="0">
                <a:solidFill>
                  <a:srgbClr val="002060"/>
                </a:solidFill>
              </a:rPr>
              <a:t>Marcel </a:t>
            </a:r>
            <a:r>
              <a:rPr lang="it-IT" sz="1000" b="1" dirty="0" err="1" smtClean="0">
                <a:solidFill>
                  <a:srgbClr val="002060"/>
                </a:solidFill>
              </a:rPr>
              <a:t>Dekker</a:t>
            </a:r>
            <a:r>
              <a:rPr lang="it-IT" sz="1000" b="1" dirty="0">
                <a:solidFill>
                  <a:srgbClr val="002060"/>
                </a:solidFill>
              </a:rPr>
              <a:t>, 2002: 353-76.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08382" y="193703"/>
            <a:ext cx="8190819" cy="584775"/>
          </a:xfrm>
          <a:prstGeom prst="rect">
            <a:avLst/>
          </a:prstGeom>
          <a:solidFill>
            <a:schemeClr val="bg1"/>
          </a:solidFill>
          <a:ln>
            <a:solidFill>
              <a:srgbClr val="AD23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AD2323"/>
                </a:solidFill>
              </a:rPr>
              <a:t>BPCO/OSAS ed ipertensione arteriosa</a:t>
            </a:r>
            <a:endParaRPr lang="it-IT" sz="3200" b="1" dirty="0">
              <a:solidFill>
                <a:srgbClr val="AD2323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1130" y="791993"/>
            <a:ext cx="8640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2060"/>
                </a:solidFill>
              </a:rPr>
              <a:t>Circa il 30% dei pazienti con ipertensione </a:t>
            </a:r>
            <a:r>
              <a:rPr lang="it-IT" sz="2000" b="1" dirty="0" smtClean="0">
                <a:solidFill>
                  <a:srgbClr val="002060"/>
                </a:solidFill>
              </a:rPr>
              <a:t>arteriosa </a:t>
            </a:r>
            <a:r>
              <a:rPr lang="it-IT" sz="2000" b="1" dirty="0">
                <a:solidFill>
                  <a:srgbClr val="002060"/>
                </a:solidFill>
              </a:rPr>
              <a:t>sistemica presenta </a:t>
            </a:r>
            <a:r>
              <a:rPr lang="it-IT" sz="2000" b="1" dirty="0" smtClean="0">
                <a:solidFill>
                  <a:srgbClr val="002060"/>
                </a:solidFill>
              </a:rPr>
              <a:t>apnee ostruttive notturne, </a:t>
            </a:r>
            <a:r>
              <a:rPr lang="it-IT" sz="2000" b="1" dirty="0">
                <a:solidFill>
                  <a:srgbClr val="002060"/>
                </a:solidFill>
              </a:rPr>
              <a:t>mentre il </a:t>
            </a:r>
            <a:r>
              <a:rPr lang="it-IT" sz="2000" b="1" dirty="0" smtClean="0">
                <a:solidFill>
                  <a:srgbClr val="002060"/>
                </a:solidFill>
              </a:rPr>
              <a:t>50</a:t>
            </a:r>
            <a:r>
              <a:rPr lang="it-IT" sz="2000" b="1" dirty="0">
                <a:solidFill>
                  <a:srgbClr val="002060"/>
                </a:solidFill>
              </a:rPr>
              <a:t>% dei pazienti con </a:t>
            </a:r>
            <a:r>
              <a:rPr lang="it-IT" sz="2000" b="1" dirty="0" smtClean="0">
                <a:solidFill>
                  <a:srgbClr val="002060"/>
                </a:solidFill>
              </a:rPr>
              <a:t>OSAS è </a:t>
            </a:r>
            <a:r>
              <a:rPr lang="it-IT" sz="2000" b="1" dirty="0">
                <a:solidFill>
                  <a:srgbClr val="002060"/>
                </a:solidFill>
              </a:rPr>
              <a:t>affetto da ipertensione  arteriosa </a:t>
            </a:r>
            <a:r>
              <a:rPr lang="it-IT" sz="2000" b="1" dirty="0" smtClean="0">
                <a:solidFill>
                  <a:srgbClr val="002060"/>
                </a:solidFill>
              </a:rPr>
              <a:t> sistemica.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7100" y="2348880"/>
            <a:ext cx="8434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AD2323"/>
                </a:solidFill>
              </a:rPr>
              <a:t>l’OSAS prevale nei Pazienti </a:t>
            </a:r>
            <a:r>
              <a:rPr lang="it-IT" sz="2000" b="1" dirty="0">
                <a:solidFill>
                  <a:srgbClr val="AD2323"/>
                </a:solidFill>
              </a:rPr>
              <a:t>con ipertensione </a:t>
            </a:r>
            <a:r>
              <a:rPr lang="it-IT" sz="2000" b="1" dirty="0" smtClean="0">
                <a:solidFill>
                  <a:srgbClr val="AD2323"/>
                </a:solidFill>
              </a:rPr>
              <a:t>arteriosa a </a:t>
            </a:r>
            <a:r>
              <a:rPr lang="it-IT" sz="2000" b="1" dirty="0">
                <a:solidFill>
                  <a:srgbClr val="AD2323"/>
                </a:solidFill>
              </a:rPr>
              <a:t>pattern “</a:t>
            </a:r>
            <a:r>
              <a:rPr lang="it-IT" sz="2000" b="1" dirty="0" smtClean="0">
                <a:solidFill>
                  <a:srgbClr val="AD2323"/>
                </a:solidFill>
              </a:rPr>
              <a:t>non-</a:t>
            </a:r>
            <a:r>
              <a:rPr lang="it-IT" sz="2000" b="1" dirty="0" err="1" smtClean="0">
                <a:solidFill>
                  <a:srgbClr val="AD2323"/>
                </a:solidFill>
              </a:rPr>
              <a:t>dipping</a:t>
            </a:r>
            <a:r>
              <a:rPr lang="it-IT" sz="2000" b="1" dirty="0" smtClean="0">
                <a:solidFill>
                  <a:srgbClr val="AD2323"/>
                </a:solidFill>
              </a:rPr>
              <a:t>” </a:t>
            </a:r>
            <a:r>
              <a:rPr lang="it-IT" sz="2000" b="1" i="1" dirty="0" smtClean="0">
                <a:solidFill>
                  <a:srgbClr val="002060"/>
                </a:solidFill>
              </a:rPr>
              <a:t>con  ruolo </a:t>
            </a:r>
            <a:r>
              <a:rPr lang="it-IT" sz="2000" b="1" i="1" dirty="0">
                <a:solidFill>
                  <a:srgbClr val="002060"/>
                </a:solidFill>
              </a:rPr>
              <a:t>prognostico </a:t>
            </a:r>
            <a:r>
              <a:rPr lang="it-IT" sz="2000" b="1" i="1" dirty="0" smtClean="0">
                <a:solidFill>
                  <a:srgbClr val="002060"/>
                </a:solidFill>
              </a:rPr>
              <a:t>negativo</a:t>
            </a:r>
            <a:endParaRPr lang="it-IT" sz="2000" b="1" i="1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930650" y="3070523"/>
            <a:ext cx="3800472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 err="1">
                <a:solidFill>
                  <a:srgbClr val="002060"/>
                </a:solidFill>
              </a:rPr>
              <a:t>Portaluppi</a:t>
            </a:r>
            <a:r>
              <a:rPr lang="it-IT" sz="1000" b="1" dirty="0">
                <a:solidFill>
                  <a:srgbClr val="002060"/>
                </a:solidFill>
              </a:rPr>
              <a:t> </a:t>
            </a:r>
            <a:r>
              <a:rPr lang="it-IT" sz="1000" b="1" dirty="0" smtClean="0">
                <a:solidFill>
                  <a:srgbClr val="002060"/>
                </a:solidFill>
              </a:rPr>
              <a:t>F et </a:t>
            </a:r>
            <a:r>
              <a:rPr lang="it-IT" sz="1000" b="1" dirty="0">
                <a:solidFill>
                  <a:srgbClr val="002060"/>
                </a:solidFill>
              </a:rPr>
              <a:t>al. </a:t>
            </a:r>
            <a:r>
              <a:rPr lang="it-IT" sz="1000" b="1" dirty="0" smtClean="0">
                <a:solidFill>
                  <a:srgbClr val="002060"/>
                </a:solidFill>
              </a:rPr>
              <a:t> J </a:t>
            </a:r>
            <a:r>
              <a:rPr lang="it-IT" sz="1000" b="1" dirty="0" err="1">
                <a:solidFill>
                  <a:srgbClr val="002060"/>
                </a:solidFill>
              </a:rPr>
              <a:t>Hypertens</a:t>
            </a:r>
            <a:r>
              <a:rPr lang="it-IT" sz="1000" b="1" dirty="0">
                <a:solidFill>
                  <a:srgbClr val="002060"/>
                </a:solidFill>
              </a:rPr>
              <a:t> 1997; 15: 1227-33.</a:t>
            </a:r>
          </a:p>
          <a:p>
            <a:r>
              <a:rPr lang="it-IT" sz="1000" b="1" dirty="0" err="1">
                <a:solidFill>
                  <a:srgbClr val="002060"/>
                </a:solidFill>
              </a:rPr>
              <a:t>Verdecchia</a:t>
            </a:r>
            <a:r>
              <a:rPr lang="it-IT" sz="1000" b="1" dirty="0">
                <a:solidFill>
                  <a:srgbClr val="002060"/>
                </a:solidFill>
              </a:rPr>
              <a:t> </a:t>
            </a:r>
            <a:r>
              <a:rPr lang="it-IT" sz="1000" b="1" dirty="0" smtClean="0">
                <a:solidFill>
                  <a:srgbClr val="002060"/>
                </a:solidFill>
              </a:rPr>
              <a:t>P et </a:t>
            </a:r>
            <a:r>
              <a:rPr lang="it-IT" sz="1000" b="1" dirty="0">
                <a:solidFill>
                  <a:srgbClr val="002060"/>
                </a:solidFill>
              </a:rPr>
              <a:t>al. </a:t>
            </a:r>
            <a:r>
              <a:rPr lang="it-IT" sz="1000" b="1" dirty="0" smtClean="0">
                <a:solidFill>
                  <a:srgbClr val="002060"/>
                </a:solidFill>
              </a:rPr>
              <a:t> </a:t>
            </a:r>
            <a:r>
              <a:rPr lang="it-IT" sz="1000" b="1" dirty="0" err="1" smtClean="0">
                <a:solidFill>
                  <a:srgbClr val="002060"/>
                </a:solidFill>
              </a:rPr>
              <a:t>Circulation</a:t>
            </a:r>
            <a:r>
              <a:rPr lang="it-IT" sz="1000" b="1" dirty="0" smtClean="0">
                <a:solidFill>
                  <a:srgbClr val="002060"/>
                </a:solidFill>
              </a:rPr>
              <a:t> </a:t>
            </a:r>
            <a:r>
              <a:rPr lang="it-IT" sz="1000" b="1" dirty="0">
                <a:solidFill>
                  <a:srgbClr val="002060"/>
                </a:solidFill>
              </a:rPr>
              <a:t>1990; 81: 528-36</a:t>
            </a:r>
            <a:r>
              <a:rPr lang="it-IT" sz="1000" b="1" dirty="0" smtClean="0">
                <a:solidFill>
                  <a:srgbClr val="002060"/>
                </a:solidFill>
              </a:rPr>
              <a:t>.</a:t>
            </a:r>
            <a:r>
              <a:rPr lang="it-IT" sz="1000" b="1" dirty="0">
                <a:solidFill>
                  <a:srgbClr val="002060"/>
                </a:solidFill>
              </a:rPr>
              <a:t> </a:t>
            </a:r>
            <a:endParaRPr lang="it-IT" sz="1000" b="1" dirty="0" smtClean="0">
              <a:solidFill>
                <a:srgbClr val="002060"/>
              </a:solidFill>
            </a:endParaRPr>
          </a:p>
          <a:p>
            <a:r>
              <a:rPr lang="it-IT" sz="1000" b="1" dirty="0" err="1" smtClean="0">
                <a:solidFill>
                  <a:srgbClr val="002060"/>
                </a:solidFill>
              </a:rPr>
              <a:t>Leung</a:t>
            </a:r>
            <a:r>
              <a:rPr lang="it-IT" sz="1000" b="1" dirty="0" smtClean="0">
                <a:solidFill>
                  <a:srgbClr val="002060"/>
                </a:solidFill>
              </a:rPr>
              <a:t> </a:t>
            </a:r>
            <a:r>
              <a:rPr lang="it-IT" sz="1000" b="1" dirty="0">
                <a:solidFill>
                  <a:srgbClr val="002060"/>
                </a:solidFill>
              </a:rPr>
              <a:t>RS, Bradley TD. </a:t>
            </a:r>
            <a:r>
              <a:rPr lang="it-IT" sz="1000" b="1" dirty="0" err="1">
                <a:solidFill>
                  <a:srgbClr val="002060"/>
                </a:solidFill>
              </a:rPr>
              <a:t>Am</a:t>
            </a:r>
            <a:r>
              <a:rPr lang="it-IT" sz="1000" b="1" dirty="0">
                <a:solidFill>
                  <a:srgbClr val="002060"/>
                </a:solidFill>
              </a:rPr>
              <a:t> J </a:t>
            </a:r>
            <a:r>
              <a:rPr lang="it-IT" sz="1000" b="1" dirty="0" err="1">
                <a:solidFill>
                  <a:srgbClr val="002060"/>
                </a:solidFill>
              </a:rPr>
              <a:t>Respir</a:t>
            </a:r>
            <a:r>
              <a:rPr lang="it-IT" sz="1000" b="1" dirty="0">
                <a:solidFill>
                  <a:srgbClr val="002060"/>
                </a:solidFill>
              </a:rPr>
              <a:t> </a:t>
            </a:r>
            <a:r>
              <a:rPr lang="it-IT" sz="1000" b="1" dirty="0" err="1">
                <a:solidFill>
                  <a:srgbClr val="002060"/>
                </a:solidFill>
              </a:rPr>
              <a:t>Crit</a:t>
            </a:r>
            <a:r>
              <a:rPr lang="it-IT" sz="1000" b="1" dirty="0">
                <a:solidFill>
                  <a:srgbClr val="002060"/>
                </a:solidFill>
              </a:rPr>
              <a:t> Care </a:t>
            </a:r>
            <a:r>
              <a:rPr lang="it-IT" sz="1000" b="1" dirty="0" err="1">
                <a:solidFill>
                  <a:srgbClr val="002060"/>
                </a:solidFill>
              </a:rPr>
              <a:t>Med</a:t>
            </a:r>
            <a:r>
              <a:rPr lang="it-IT" sz="1000" b="1" dirty="0">
                <a:solidFill>
                  <a:srgbClr val="002060"/>
                </a:solidFill>
              </a:rPr>
              <a:t> 2001; 164: 2147-65.</a:t>
            </a:r>
          </a:p>
          <a:p>
            <a:r>
              <a:rPr lang="it-IT" sz="1000" b="1" dirty="0" err="1">
                <a:solidFill>
                  <a:srgbClr val="002060"/>
                </a:solidFill>
              </a:rPr>
              <a:t>Hoffstein</a:t>
            </a:r>
            <a:r>
              <a:rPr lang="it-IT" sz="1000" b="1" dirty="0">
                <a:solidFill>
                  <a:srgbClr val="002060"/>
                </a:solidFill>
              </a:rPr>
              <a:t> V, </a:t>
            </a:r>
            <a:r>
              <a:rPr lang="it-IT" sz="1000" b="1" dirty="0" err="1">
                <a:solidFill>
                  <a:srgbClr val="002060"/>
                </a:solidFill>
              </a:rPr>
              <a:t>Mateika</a:t>
            </a:r>
            <a:r>
              <a:rPr lang="it-IT" sz="1000" b="1" dirty="0">
                <a:solidFill>
                  <a:srgbClr val="002060"/>
                </a:solidFill>
              </a:rPr>
              <a:t> J.  </a:t>
            </a:r>
            <a:r>
              <a:rPr lang="it-IT" sz="1000" b="1" dirty="0" err="1">
                <a:solidFill>
                  <a:srgbClr val="002060"/>
                </a:solidFill>
              </a:rPr>
              <a:t>Chest</a:t>
            </a:r>
            <a:r>
              <a:rPr lang="it-IT" sz="1000" b="1" dirty="0">
                <a:solidFill>
                  <a:srgbClr val="002060"/>
                </a:solidFill>
              </a:rPr>
              <a:t> 1992; 101: 379-84</a:t>
            </a:r>
            <a:r>
              <a:rPr lang="it-IT" sz="1000" b="1" dirty="0" smtClean="0">
                <a:solidFill>
                  <a:srgbClr val="002060"/>
                </a:solidFill>
              </a:rPr>
              <a:t>.</a:t>
            </a:r>
            <a:endParaRPr lang="it-IT" sz="1000" b="1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08382" y="3929690"/>
            <a:ext cx="8190819" cy="954107"/>
          </a:xfrm>
          <a:prstGeom prst="rect">
            <a:avLst/>
          </a:prstGeom>
          <a:ln>
            <a:solidFill>
              <a:srgbClr val="AD232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AD2323"/>
                </a:solidFill>
              </a:rPr>
              <a:t>l’AHI-REM potrebbe essere </a:t>
            </a:r>
            <a:r>
              <a:rPr lang="it-IT" sz="2400" b="1" dirty="0" smtClean="0">
                <a:solidFill>
                  <a:srgbClr val="AD2323"/>
                </a:solidFill>
              </a:rPr>
              <a:t>considerato marker </a:t>
            </a:r>
            <a:r>
              <a:rPr lang="it-IT" sz="2400" b="1" dirty="0">
                <a:solidFill>
                  <a:srgbClr val="AD2323"/>
                </a:solidFill>
              </a:rPr>
              <a:t>di </a:t>
            </a:r>
            <a:r>
              <a:rPr lang="it-IT" sz="2400" b="1" dirty="0" smtClean="0">
                <a:solidFill>
                  <a:srgbClr val="AD2323"/>
                </a:solidFill>
              </a:rPr>
              <a:t>rischio CV</a:t>
            </a:r>
          </a:p>
          <a:p>
            <a:pPr algn="ctr"/>
            <a:r>
              <a:rPr lang="it-IT" sz="2000" i="1" dirty="0" smtClean="0">
                <a:solidFill>
                  <a:srgbClr val="002060"/>
                </a:solidFill>
              </a:rPr>
              <a:t>soprattutto nelle donne (prevalenza di apnee limitate al sonno REM</a:t>
            </a:r>
            <a:r>
              <a:rPr lang="it-IT" sz="2000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99593" y="6237312"/>
            <a:ext cx="7778220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200" b="1" i="1" dirty="0" err="1">
                <a:solidFill>
                  <a:srgbClr val="002060"/>
                </a:solidFill>
              </a:rPr>
              <a:t>Mokhlesi</a:t>
            </a:r>
            <a:r>
              <a:rPr lang="en-US" sz="1200" b="1" i="1" dirty="0">
                <a:solidFill>
                  <a:srgbClr val="002060"/>
                </a:solidFill>
              </a:rPr>
              <a:t> </a:t>
            </a:r>
            <a:r>
              <a:rPr lang="en-US" sz="1200" b="1" i="1" dirty="0" smtClean="0">
                <a:solidFill>
                  <a:srgbClr val="002060"/>
                </a:solidFill>
              </a:rPr>
              <a:t>B. et Al. </a:t>
            </a:r>
            <a:r>
              <a:rPr lang="en-US" sz="1200" b="1" dirty="0" smtClean="0">
                <a:solidFill>
                  <a:srgbClr val="002060"/>
                </a:solidFill>
              </a:rPr>
              <a:t>Obstructive </a:t>
            </a:r>
            <a:r>
              <a:rPr lang="en-US" sz="1200" b="1" dirty="0">
                <a:solidFill>
                  <a:srgbClr val="002060"/>
                </a:solidFill>
              </a:rPr>
              <a:t>Sleep Apnea during REM Sleep and Hypertension. Results of the Wisconsin Sleep Cohort </a:t>
            </a:r>
            <a:endParaRPr lang="it-IT" sz="1200" b="1" dirty="0">
              <a:solidFill>
                <a:srgbClr val="002060"/>
              </a:solidFill>
            </a:endParaRPr>
          </a:p>
          <a:p>
            <a:pPr algn="r"/>
            <a:r>
              <a:rPr lang="en-US" sz="1200" b="1" i="1" dirty="0" smtClean="0">
                <a:solidFill>
                  <a:srgbClr val="002060"/>
                </a:solidFill>
              </a:rPr>
              <a:t>Am </a:t>
            </a:r>
            <a:r>
              <a:rPr lang="en-US" sz="1200" b="1" i="1" dirty="0">
                <a:solidFill>
                  <a:srgbClr val="002060"/>
                </a:solidFill>
              </a:rPr>
              <a:t>J </a:t>
            </a:r>
            <a:r>
              <a:rPr lang="en-US" sz="1200" b="1" i="1" dirty="0" err="1">
                <a:solidFill>
                  <a:srgbClr val="002060"/>
                </a:solidFill>
              </a:rPr>
              <a:t>Respir</a:t>
            </a:r>
            <a:r>
              <a:rPr lang="en-US" sz="1200" b="1" i="1" dirty="0">
                <a:solidFill>
                  <a:srgbClr val="002060"/>
                </a:solidFill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</a:rPr>
              <a:t>Crit</a:t>
            </a:r>
            <a:r>
              <a:rPr lang="en-US" sz="1200" b="1" i="1" dirty="0">
                <a:solidFill>
                  <a:srgbClr val="002060"/>
                </a:solidFill>
              </a:rPr>
              <a:t> Care Med 2014;190:1158–67.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93394" y="5059027"/>
            <a:ext cx="7903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AD2323"/>
                </a:solidFill>
              </a:rPr>
              <a:t>ipertensione   «resistente»</a:t>
            </a:r>
          </a:p>
          <a:p>
            <a:pPr algn="ctr"/>
            <a:r>
              <a:rPr lang="it-IT" sz="2000" i="1" dirty="0" smtClean="0">
                <a:solidFill>
                  <a:srgbClr val="002060"/>
                </a:solidFill>
              </a:rPr>
              <a:t>nei Pazienti OSAS che usano la CPAP solo nelle prime ore della notte</a:t>
            </a:r>
            <a:endParaRPr lang="it-IT" sz="2000" i="1" dirty="0">
              <a:solidFill>
                <a:srgbClr val="AD2323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4601609" y="4888268"/>
            <a:ext cx="144796" cy="394959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1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73" y="5104068"/>
            <a:ext cx="2773892" cy="17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93" y="3156896"/>
            <a:ext cx="2177127" cy="242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 descr="fotonoticia_20140929185357_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567" y="1753913"/>
            <a:ext cx="1433389" cy="1064505"/>
          </a:xfrm>
          <a:prstGeom prst="rect">
            <a:avLst/>
          </a:prstGeom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23528" y="201615"/>
            <a:ext cx="8551113" cy="5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dirty="0" err="1" smtClean="0">
                <a:solidFill>
                  <a:srgbClr val="C00000"/>
                </a:solidFill>
                <a:latin typeface="+mn-lt"/>
              </a:rPr>
              <a:t>comorbidità</a:t>
            </a:r>
            <a:r>
              <a:rPr lang="en-GB" altLang="it-IT" sz="2400" b="1" dirty="0" smtClean="0">
                <a:solidFill>
                  <a:srgbClr val="C00000"/>
                </a:solidFill>
                <a:latin typeface="+mn-lt"/>
              </a:rPr>
              <a:t> cardio-</a:t>
            </a:r>
            <a:r>
              <a:rPr lang="en-GB" altLang="it-IT" sz="2400" b="1" dirty="0" err="1" smtClean="0">
                <a:solidFill>
                  <a:srgbClr val="C00000"/>
                </a:solidFill>
                <a:latin typeface="+mn-lt"/>
              </a:rPr>
              <a:t>respiratorie</a:t>
            </a:r>
            <a:r>
              <a:rPr lang="en-GB" altLang="it-IT" sz="2400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GB" altLang="it-IT" sz="2400" b="1" dirty="0" err="1" smtClean="0">
                <a:solidFill>
                  <a:srgbClr val="C00000"/>
                </a:solidFill>
                <a:latin typeface="+mn-lt"/>
              </a:rPr>
              <a:t>gestione</a:t>
            </a:r>
            <a:r>
              <a:rPr lang="en-GB" altLang="it-IT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it-IT" sz="2400" b="1" i="1" dirty="0" err="1" smtClean="0">
                <a:solidFill>
                  <a:srgbClr val="C00000"/>
                </a:solidFill>
                <a:latin typeface="+mn-lt"/>
              </a:rPr>
              <a:t>condivisa</a:t>
            </a:r>
            <a:r>
              <a:rPr lang="en-GB" altLang="it-IT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C00000"/>
                </a:solidFill>
                <a:latin typeface="+mn-lt"/>
              </a:rPr>
              <a:t>della</a:t>
            </a:r>
            <a:r>
              <a:rPr lang="en-GB" altLang="it-IT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C00000"/>
                </a:solidFill>
                <a:latin typeface="+mn-lt"/>
              </a:rPr>
              <a:t>terapia</a:t>
            </a:r>
            <a:r>
              <a:rPr lang="en-GB" altLang="it-IT" sz="2400" b="1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534140" y="899053"/>
            <a:ext cx="2310155" cy="88883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farmaci </a:t>
            </a:r>
          </a:p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pneumologici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69" y="2996952"/>
            <a:ext cx="876490" cy="89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340"/>
          <p:cNvGrpSpPr/>
          <p:nvPr/>
        </p:nvGrpSpPr>
        <p:grpSpPr>
          <a:xfrm>
            <a:off x="2094283" y="4017234"/>
            <a:ext cx="2255730" cy="2448272"/>
            <a:chOff x="-260794" y="0"/>
            <a:chExt cx="1696279" cy="1224137"/>
          </a:xfrm>
        </p:grpSpPr>
        <p:pic>
          <p:nvPicPr>
            <p:cNvPr id="13" name="image20.png"/>
            <p:cNvPicPr/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0" y="645354"/>
              <a:ext cx="611929" cy="578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21.png"/>
            <p:cNvPicPr/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762163" y="432047"/>
              <a:ext cx="673322" cy="720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22.png"/>
            <p:cNvPicPr/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720080" y="0"/>
              <a:ext cx="663123" cy="329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23.png"/>
            <p:cNvPicPr/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-260794" y="175177"/>
              <a:ext cx="255183" cy="540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" name="Picture 12" descr="images46LNSGC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2319" y="2566919"/>
            <a:ext cx="813172" cy="114403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59" y="3710951"/>
            <a:ext cx="784685" cy="11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51" y="2074137"/>
            <a:ext cx="883605" cy="11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99" y="3249459"/>
            <a:ext cx="719360" cy="96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1021" y="2447725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SABA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LABA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SAMA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LAMA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ICS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steroidi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teofillinici</a:t>
            </a:r>
          </a:p>
          <a:p>
            <a:r>
              <a:rPr lang="it-IT" sz="2000" b="1" dirty="0" err="1" smtClean="0">
                <a:solidFill>
                  <a:srgbClr val="002060"/>
                </a:solidFill>
              </a:rPr>
              <a:t>roflumilast</a:t>
            </a:r>
            <a:endParaRPr lang="it-IT" sz="2000" b="1" dirty="0" smtClean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002060"/>
                </a:solidFill>
              </a:rPr>
              <a:t>mucolitici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ossigenoterapia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MDI, DPI, aerosol  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…..</a:t>
            </a:r>
          </a:p>
        </p:txBody>
      </p:sp>
      <p:sp>
        <p:nvSpPr>
          <p:cNvPr id="6" name="Fumetto 4 5"/>
          <p:cNvSpPr/>
          <p:nvPr/>
        </p:nvSpPr>
        <p:spPr>
          <a:xfrm>
            <a:off x="3625125" y="948803"/>
            <a:ext cx="2236494" cy="1618116"/>
          </a:xfrm>
          <a:prstGeom prst="cloudCallout">
            <a:avLst>
              <a:gd name="adj1" fmla="val 11190"/>
              <a:gd name="adj2" fmla="val 930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6372200" y="965900"/>
            <a:ext cx="2310155" cy="88883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farmaci</a:t>
            </a:r>
          </a:p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cardiologici</a:t>
            </a:r>
          </a:p>
        </p:txBody>
      </p:sp>
      <p:pic>
        <p:nvPicPr>
          <p:cNvPr id="1030" name="Picture 6" descr="C:\Users\Raffaella\Desktop\aimar 2017\Flutiform 250mg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12" y="4448582"/>
            <a:ext cx="701674" cy="12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897">
            <a:off x="3538200" y="1225013"/>
            <a:ext cx="2282785" cy="12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1"/>
          <p:cNvSpPr txBox="1">
            <a:spLocks noChangeArrowheads="1"/>
          </p:cNvSpPr>
          <p:nvPr/>
        </p:nvSpPr>
        <p:spPr bwMode="auto">
          <a:xfrm>
            <a:off x="6819393" y="2186238"/>
            <a:ext cx="2304256" cy="427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895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895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895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895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895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895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895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895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895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	BB</a:t>
            </a: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ACEi</a:t>
            </a: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	ARB</a:t>
            </a: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  </a:t>
            </a: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diuretici</a:t>
            </a: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digitale</a:t>
            </a: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calcioantagonisti</a:t>
            </a: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                                                     </a:t>
            </a: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statine</a:t>
            </a: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antiaritmici</a:t>
            </a:r>
            <a:endParaRPr lang="en-GB" altLang="it-IT" b="1" dirty="0" smtClean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endParaRPr lang="en-GB" altLang="it-IT" b="1" dirty="0">
              <a:solidFill>
                <a:srgbClr val="002060"/>
              </a:solidFill>
              <a:latin typeface="+mn-lt"/>
            </a:endParaRPr>
          </a:p>
          <a:p>
            <a:pPr defTabSz="44926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FF"/>
              </a:buClr>
              <a:buSzPct val="45000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		….</a:t>
            </a:r>
          </a:p>
        </p:txBody>
      </p:sp>
    </p:spTree>
    <p:extLst>
      <p:ext uri="{BB962C8B-B14F-4D97-AF65-F5344CB8AC3E}">
        <p14:creationId xmlns:p14="http://schemas.microsoft.com/office/powerpoint/2010/main" val="3781630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36905" cy="313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0580"/>
            <a:ext cx="5848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con strisce 2"/>
          <p:cNvSpPr/>
          <p:nvPr/>
        </p:nvSpPr>
        <p:spPr>
          <a:xfrm>
            <a:off x="6200819" y="4605156"/>
            <a:ext cx="504056" cy="432048"/>
          </a:xfrm>
          <a:prstGeom prst="stripedRightArrow">
            <a:avLst/>
          </a:prstGeom>
          <a:solidFill>
            <a:srgbClr val="CC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698204" y="3468520"/>
            <a:ext cx="2194275" cy="31393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1</a:t>
            </a:r>
            <a:r>
              <a:rPr lang="it-IT" b="1" dirty="0" smtClean="0">
                <a:solidFill>
                  <a:srgbClr val="0070C0"/>
                </a:solidFill>
                <a:latin typeface="Calibri"/>
                <a:cs typeface="Calibri"/>
              </a:rPr>
              <a:t>ª</a:t>
            </a:r>
            <a:r>
              <a:rPr lang="it-IT" b="1" dirty="0" smtClean="0">
                <a:solidFill>
                  <a:srgbClr val="0070C0"/>
                </a:solidFill>
              </a:rPr>
              <a:t> linea: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dirty="0" smtClean="0"/>
              <a:t>stile di vita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dirty="0" smtClean="0"/>
              <a:t>stop fumo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dirty="0" smtClean="0"/>
              <a:t>calcioantagonisti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dirty="0" smtClean="0"/>
              <a:t>ARB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dirty="0" smtClean="0"/>
              <a:t>ACE-I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/>
          </a:p>
          <a:p>
            <a:r>
              <a:rPr lang="it-IT" b="1" dirty="0" smtClean="0">
                <a:solidFill>
                  <a:srgbClr val="0070C0"/>
                </a:solidFill>
              </a:rPr>
              <a:t>2</a:t>
            </a:r>
            <a:r>
              <a:rPr lang="it-IT" b="1" dirty="0" smtClean="0">
                <a:solidFill>
                  <a:srgbClr val="0070C0"/>
                </a:solidFill>
                <a:latin typeface="Calibri"/>
                <a:cs typeface="Calibri"/>
              </a:rPr>
              <a:t>ª</a:t>
            </a:r>
            <a:r>
              <a:rPr lang="it-IT" b="1" dirty="0" smtClean="0">
                <a:solidFill>
                  <a:srgbClr val="0070C0"/>
                </a:solidFill>
              </a:rPr>
              <a:t> linea: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dirty="0" smtClean="0"/>
              <a:t>diuretici tiazidici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dirty="0" smtClean="0"/>
              <a:t>BB beta1 selettivi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311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784976" cy="244827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5" y="2636912"/>
            <a:ext cx="4156174" cy="382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826015"/>
            <a:ext cx="4486137" cy="3293921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504" y="6462277"/>
            <a:ext cx="2968706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149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1200" smtClean="0">
                <a:solidFill>
                  <a:schemeClr val="accent6"/>
                </a:solidFill>
                <a:latin typeface="+mn-lt"/>
              </a:rPr>
              <a:t>(Nanas S.: Chest  2003; 123:1386–1393)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4716016" y="5085184"/>
            <a:ext cx="40324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499992" y="5373216"/>
            <a:ext cx="42484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it-IT" sz="2800" dirty="0" smtClean="0">
                <a:solidFill>
                  <a:srgbClr val="C00000"/>
                </a:solidFill>
              </a:rPr>
              <a:t> </a:t>
            </a:r>
            <a:r>
              <a:rPr lang="el-GR" altLang="it-IT" sz="2800" b="1" dirty="0" smtClean="0">
                <a:solidFill>
                  <a:srgbClr val="C00000"/>
                </a:solidFill>
              </a:rPr>
              <a:t>β-</a:t>
            </a:r>
            <a:r>
              <a:rPr lang="it-IT" altLang="it-IT" sz="2800" b="1" dirty="0" smtClean="0">
                <a:solidFill>
                  <a:srgbClr val="C00000"/>
                </a:solidFill>
              </a:rPr>
              <a:t>BLOCCANTI e sindromi ostruttive delle vie aeree </a:t>
            </a:r>
          </a:p>
        </p:txBody>
      </p:sp>
      <p:sp>
        <p:nvSpPr>
          <p:cNvPr id="9219" name="CasellaDiTesto 2"/>
          <p:cNvSpPr txBox="1">
            <a:spLocks noChangeArrowheads="1"/>
          </p:cNvSpPr>
          <p:nvPr/>
        </p:nvSpPr>
        <p:spPr bwMode="auto">
          <a:xfrm>
            <a:off x="179512" y="1038672"/>
            <a:ext cx="878497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it-IT" sz="2000" b="1" dirty="0" smtClean="0">
                <a:solidFill>
                  <a:srgbClr val="002060"/>
                </a:solidFill>
              </a:rPr>
              <a:t>β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-bloccanti cardioselettivi:    </a:t>
            </a:r>
            <a:r>
              <a:rPr lang="it-IT" altLang="it-IT" sz="2000" b="1" dirty="0" err="1" smtClean="0">
                <a:solidFill>
                  <a:srgbClr val="C00000"/>
                </a:solidFill>
              </a:rPr>
              <a:t>bisoprololo</a:t>
            </a:r>
            <a:r>
              <a:rPr lang="it-IT" altLang="it-IT" sz="2000" dirty="0" smtClean="0">
                <a:solidFill>
                  <a:srgbClr val="002060"/>
                </a:solidFill>
              </a:rPr>
              <a:t>  -   </a:t>
            </a:r>
            <a:r>
              <a:rPr lang="it-IT" altLang="it-IT" sz="2000" b="1" dirty="0" err="1" smtClean="0">
                <a:solidFill>
                  <a:srgbClr val="C00000"/>
                </a:solidFill>
              </a:rPr>
              <a:t>nebivololo</a:t>
            </a:r>
            <a:r>
              <a:rPr lang="it-IT" altLang="it-IT" sz="2000" b="1" dirty="0" smtClean="0">
                <a:solidFill>
                  <a:srgbClr val="C00000"/>
                </a:solidFill>
              </a:rPr>
              <a:t> 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 - 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metoprololo</a:t>
            </a:r>
            <a:r>
              <a:rPr lang="it-IT" altLang="it-IT" sz="2000" dirty="0" smtClean="0">
                <a:solidFill>
                  <a:srgbClr val="002060"/>
                </a:solidFill>
              </a:rPr>
              <a:t>  </a:t>
            </a:r>
            <a:r>
              <a:rPr lang="it-IT" altLang="it-IT" sz="2000" dirty="0">
                <a:solidFill>
                  <a:srgbClr val="002060"/>
                </a:solidFill>
              </a:rPr>
              <a:t>- 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atenololo</a:t>
            </a:r>
            <a:endParaRPr lang="it-IT" altLang="it-IT" sz="2000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it-IT" sz="2000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it-IT" sz="2000" b="1" dirty="0">
                <a:solidFill>
                  <a:srgbClr val="002060"/>
                </a:solidFill>
              </a:rPr>
              <a:t>β</a:t>
            </a:r>
            <a:r>
              <a:rPr lang="it-IT" altLang="it-IT" sz="2000" b="1" dirty="0">
                <a:solidFill>
                  <a:srgbClr val="002060"/>
                </a:solidFill>
              </a:rPr>
              <a:t>-bloccanti con 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ISA: 	    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acebutolo</a:t>
            </a:r>
            <a:r>
              <a:rPr lang="it-IT" altLang="it-IT" sz="2000" dirty="0" smtClean="0">
                <a:solidFill>
                  <a:srgbClr val="002060"/>
                </a:solidFill>
              </a:rPr>
              <a:t>  </a:t>
            </a:r>
            <a:r>
              <a:rPr lang="it-IT" altLang="it-IT" sz="2000" dirty="0">
                <a:solidFill>
                  <a:srgbClr val="002060"/>
                </a:solidFill>
              </a:rPr>
              <a:t>-  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celiprololo</a:t>
            </a:r>
            <a:r>
              <a:rPr lang="it-IT" altLang="it-IT" sz="2000" dirty="0" smtClean="0">
                <a:solidFill>
                  <a:srgbClr val="002060"/>
                </a:solidFill>
              </a:rPr>
              <a:t> -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pindololo</a:t>
            </a:r>
            <a:r>
              <a:rPr lang="it-IT" altLang="it-IT" sz="2000" dirty="0" smtClean="0">
                <a:solidFill>
                  <a:srgbClr val="002060"/>
                </a:solidFill>
              </a:rPr>
              <a:t>  </a:t>
            </a:r>
            <a:r>
              <a:rPr lang="it-IT" altLang="it-IT" sz="2000" dirty="0">
                <a:solidFill>
                  <a:srgbClr val="002060"/>
                </a:solidFill>
              </a:rPr>
              <a:t>-   </a:t>
            </a:r>
            <a:r>
              <a:rPr lang="it-IT" altLang="it-IT" sz="2000" dirty="0" err="1">
                <a:solidFill>
                  <a:srgbClr val="002060"/>
                </a:solidFill>
              </a:rPr>
              <a:t>oxprenololo</a:t>
            </a:r>
            <a:endParaRPr lang="it-IT" altLang="it-IT" sz="2000" dirty="0">
              <a:solidFill>
                <a:srgbClr val="002060"/>
              </a:solidFill>
            </a:endParaRPr>
          </a:p>
          <a:p>
            <a:pPr eaLnBrk="1" hangingPunct="1"/>
            <a:endParaRPr lang="it-IT" altLang="it-IT" sz="200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it-IT" sz="2000" b="1" dirty="0">
                <a:solidFill>
                  <a:srgbClr val="002060"/>
                </a:solidFill>
              </a:rPr>
              <a:t>β</a:t>
            </a:r>
            <a:r>
              <a:rPr lang="it-IT" altLang="it-IT" sz="2000" b="1" dirty="0">
                <a:solidFill>
                  <a:srgbClr val="002060"/>
                </a:solidFill>
              </a:rPr>
              <a:t>-bloccanti 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idrosolubili:  	    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atenololo</a:t>
            </a:r>
            <a:r>
              <a:rPr lang="it-IT" altLang="it-IT" sz="2000" dirty="0" smtClean="0">
                <a:solidFill>
                  <a:srgbClr val="002060"/>
                </a:solidFill>
              </a:rPr>
              <a:t>  </a:t>
            </a:r>
            <a:r>
              <a:rPr lang="it-IT" altLang="it-IT" sz="2000" dirty="0">
                <a:solidFill>
                  <a:srgbClr val="002060"/>
                </a:solidFill>
              </a:rPr>
              <a:t>-   </a:t>
            </a:r>
            <a:r>
              <a:rPr lang="it-IT" altLang="it-IT" sz="2000" dirty="0" err="1">
                <a:solidFill>
                  <a:srgbClr val="002060"/>
                </a:solidFill>
              </a:rPr>
              <a:t>celiprololo</a:t>
            </a:r>
            <a:r>
              <a:rPr lang="it-IT" altLang="it-IT" sz="2000" dirty="0">
                <a:solidFill>
                  <a:srgbClr val="002060"/>
                </a:solidFill>
              </a:rPr>
              <a:t>  -   </a:t>
            </a:r>
            <a:r>
              <a:rPr lang="it-IT" altLang="it-IT" sz="2000" dirty="0" err="1">
                <a:solidFill>
                  <a:srgbClr val="002060"/>
                </a:solidFill>
              </a:rPr>
              <a:t>nadololo</a:t>
            </a:r>
            <a:r>
              <a:rPr lang="it-IT" altLang="it-IT" sz="2000" dirty="0">
                <a:solidFill>
                  <a:srgbClr val="002060"/>
                </a:solidFill>
              </a:rPr>
              <a:t>  -   </a:t>
            </a:r>
            <a:r>
              <a:rPr lang="it-IT" altLang="it-IT" sz="2000" dirty="0" err="1">
                <a:solidFill>
                  <a:srgbClr val="002060"/>
                </a:solidFill>
              </a:rPr>
              <a:t>sotalolo</a:t>
            </a:r>
            <a:endParaRPr lang="it-IT" altLang="it-IT" sz="2000" dirty="0">
              <a:solidFill>
                <a:srgbClr val="002060"/>
              </a:solidFill>
            </a:endParaRPr>
          </a:p>
          <a:p>
            <a:pPr eaLnBrk="1" hangingPunct="1"/>
            <a:endParaRPr lang="it-IT" altLang="it-IT" sz="2000" b="1" dirty="0">
              <a:solidFill>
                <a:srgbClr val="002060"/>
              </a:solidFill>
            </a:endParaRPr>
          </a:p>
          <a:p>
            <a:pPr eaLnBrk="1" hangingPunct="1"/>
            <a:r>
              <a:rPr lang="it-IT" altLang="it-IT" sz="2000" b="1" dirty="0">
                <a:solidFill>
                  <a:srgbClr val="002060"/>
                </a:solidFill>
              </a:rPr>
              <a:t>altri </a:t>
            </a:r>
            <a:r>
              <a:rPr lang="en-US" altLang="it-IT" sz="2000" b="1" dirty="0">
                <a:solidFill>
                  <a:srgbClr val="002060"/>
                </a:solidFill>
              </a:rPr>
              <a:t>β</a:t>
            </a:r>
            <a:r>
              <a:rPr lang="it-IT" altLang="it-IT" sz="2000" b="1" dirty="0">
                <a:solidFill>
                  <a:srgbClr val="002060"/>
                </a:solidFill>
              </a:rPr>
              <a:t>-bloccanti </a:t>
            </a:r>
            <a:r>
              <a:rPr lang="it-IT" altLang="it-IT" sz="2000" b="1" i="1" dirty="0" smtClean="0">
                <a:solidFill>
                  <a:srgbClr val="002060"/>
                </a:solidFill>
              </a:rPr>
              <a:t>non </a:t>
            </a:r>
            <a:r>
              <a:rPr lang="en-US" altLang="it-IT" sz="2000" b="1" dirty="0" smtClean="0">
                <a:solidFill>
                  <a:srgbClr val="002060"/>
                </a:solidFill>
              </a:rPr>
              <a:t>β</a:t>
            </a:r>
            <a:r>
              <a:rPr lang="en-US" altLang="it-IT" sz="2000" b="1" i="1" dirty="0" smtClean="0">
                <a:solidFill>
                  <a:srgbClr val="002060"/>
                </a:solidFill>
              </a:rPr>
              <a:t>1-</a:t>
            </a:r>
            <a:r>
              <a:rPr lang="it-IT" altLang="it-IT" sz="2000" b="1" i="1" dirty="0" smtClean="0">
                <a:solidFill>
                  <a:srgbClr val="002060"/>
                </a:solidFill>
              </a:rPr>
              <a:t>selettivi 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: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propranololo</a:t>
            </a:r>
            <a:r>
              <a:rPr lang="it-IT" altLang="it-IT" sz="2000" dirty="0" smtClean="0">
                <a:solidFill>
                  <a:srgbClr val="002060"/>
                </a:solidFill>
              </a:rPr>
              <a:t>  </a:t>
            </a:r>
            <a:r>
              <a:rPr lang="it-IT" altLang="it-IT" sz="2000" dirty="0">
                <a:solidFill>
                  <a:srgbClr val="002060"/>
                </a:solidFill>
              </a:rPr>
              <a:t>- 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nadololo</a:t>
            </a:r>
            <a:r>
              <a:rPr lang="it-IT" altLang="it-IT" sz="2000" dirty="0" smtClean="0">
                <a:solidFill>
                  <a:srgbClr val="002060"/>
                </a:solidFill>
              </a:rPr>
              <a:t> - 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timololo</a:t>
            </a:r>
            <a:r>
              <a:rPr lang="it-IT" altLang="it-IT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it-IT" altLang="it-IT" sz="2000" b="1" dirty="0" smtClean="0">
                <a:solidFill>
                  <a:srgbClr val="002060"/>
                </a:solidFill>
              </a:rPr>
              <a:t>e </a:t>
            </a:r>
            <a:r>
              <a:rPr lang="it-IT" altLang="it-IT" sz="2000" b="1" dirty="0">
                <a:solidFill>
                  <a:srgbClr val="002060"/>
                </a:solidFill>
              </a:rPr>
              <a:t>non </a:t>
            </a:r>
            <a:r>
              <a:rPr lang="en-US" altLang="it-IT" sz="2000" b="1" dirty="0">
                <a:solidFill>
                  <a:srgbClr val="002060"/>
                </a:solidFill>
              </a:rPr>
              <a:t>β1-</a:t>
            </a:r>
            <a:r>
              <a:rPr lang="it-IT" altLang="it-IT" sz="2000" b="1" dirty="0">
                <a:solidFill>
                  <a:srgbClr val="002060"/>
                </a:solidFill>
              </a:rPr>
              <a:t>selettivi 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 e </a:t>
            </a:r>
            <a:r>
              <a:rPr lang="en-US" altLang="it-IT" sz="2000" b="1" dirty="0" smtClean="0">
                <a:solidFill>
                  <a:srgbClr val="002060"/>
                </a:solidFill>
              </a:rPr>
              <a:t>β</a:t>
            </a:r>
            <a:r>
              <a:rPr lang="en-US" altLang="it-IT" sz="2000" b="1" i="1" dirty="0" smtClean="0">
                <a:solidFill>
                  <a:srgbClr val="002060"/>
                </a:solidFill>
              </a:rPr>
              <a:t>2 </a:t>
            </a:r>
            <a:r>
              <a:rPr lang="en-US" altLang="it-IT" sz="2000" b="1" i="1" dirty="0">
                <a:solidFill>
                  <a:srgbClr val="002060"/>
                </a:solidFill>
              </a:rPr>
              <a:t>/</a:t>
            </a:r>
            <a:r>
              <a:rPr lang="el-GR" altLang="it-IT" sz="2000" b="1" i="1" dirty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lang="it-IT" altLang="it-IT" sz="2000" b="1" i="1" dirty="0">
                <a:solidFill>
                  <a:srgbClr val="002060"/>
                </a:solidFill>
                <a:latin typeface="Calibri"/>
                <a:cs typeface="Calibri"/>
              </a:rPr>
              <a:t>1 </a:t>
            </a:r>
            <a:r>
              <a:rPr lang="en-US" altLang="it-IT" sz="2000" b="1" i="1" dirty="0">
                <a:solidFill>
                  <a:srgbClr val="002060"/>
                </a:solidFill>
              </a:rPr>
              <a:t>ant</a:t>
            </a:r>
            <a:r>
              <a:rPr lang="it-IT" altLang="it-IT" sz="2000" b="1" i="1" dirty="0" smtClean="0">
                <a:solidFill>
                  <a:srgbClr val="002060"/>
                </a:solidFill>
              </a:rPr>
              <a:t>agonisti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: 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carvedilolo</a:t>
            </a:r>
            <a:r>
              <a:rPr lang="it-IT" altLang="it-IT" sz="2000" dirty="0" smtClean="0">
                <a:solidFill>
                  <a:srgbClr val="002060"/>
                </a:solidFill>
              </a:rPr>
              <a:t>  </a:t>
            </a:r>
            <a:r>
              <a:rPr lang="it-IT" altLang="it-IT" sz="2000" dirty="0">
                <a:solidFill>
                  <a:srgbClr val="002060"/>
                </a:solidFill>
              </a:rPr>
              <a:t>-  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labetalolo</a:t>
            </a:r>
            <a:endParaRPr lang="it-IT" altLang="it-IT" sz="2000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3691128"/>
            <a:ext cx="9248453" cy="307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48883" y="1038672"/>
            <a:ext cx="3154965" cy="446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572000" y="5121189"/>
            <a:ext cx="3744416" cy="2160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82274" y="5681216"/>
            <a:ext cx="3744416" cy="2680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595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it-IT" sz="2800" dirty="0" smtClean="0">
                <a:solidFill>
                  <a:srgbClr val="C00000"/>
                </a:solidFill>
              </a:rPr>
              <a:t> </a:t>
            </a:r>
            <a:r>
              <a:rPr lang="el-GR" altLang="it-IT" sz="2800" b="1" dirty="0" smtClean="0">
                <a:solidFill>
                  <a:srgbClr val="C00000"/>
                </a:solidFill>
              </a:rPr>
              <a:t>β-</a:t>
            </a:r>
            <a:r>
              <a:rPr lang="it-IT" altLang="it-IT" sz="2800" b="1" dirty="0" smtClean="0">
                <a:solidFill>
                  <a:srgbClr val="C00000"/>
                </a:solidFill>
              </a:rPr>
              <a:t>BLOCCANTI e sindromi ostruttive delle vie aeree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62843" y="2368246"/>
            <a:ext cx="5890322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it-IT" sz="2000" b="1" dirty="0" smtClean="0">
                <a:solidFill>
                  <a:srgbClr val="C00000"/>
                </a:solidFill>
              </a:rPr>
              <a:t>Controindicazioni: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b="1" dirty="0" smtClean="0">
                <a:solidFill>
                  <a:srgbClr val="C00000"/>
                </a:solidFill>
              </a:rPr>
              <a:t>asma </a:t>
            </a:r>
            <a:r>
              <a:rPr lang="it-IT" altLang="it-IT" sz="2000" b="1" dirty="0">
                <a:solidFill>
                  <a:srgbClr val="C00000"/>
                </a:solidFill>
              </a:rPr>
              <a:t>bronchiale moderato-severo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b="1" dirty="0" smtClean="0">
                <a:solidFill>
                  <a:srgbClr val="C00000"/>
                </a:solidFill>
              </a:rPr>
              <a:t>ACOS </a:t>
            </a:r>
            <a:r>
              <a:rPr lang="it-IT" altLang="it-IT" sz="2000" dirty="0" smtClean="0">
                <a:solidFill>
                  <a:srgbClr val="002060"/>
                </a:solidFill>
              </a:rPr>
              <a:t>(BPCO / asma bronchiale associato): </a:t>
            </a:r>
          </a:p>
          <a:p>
            <a:pPr>
              <a:buClr>
                <a:srgbClr val="C00000"/>
              </a:buClr>
            </a:pPr>
            <a:r>
              <a:rPr lang="it-IT" altLang="it-IT" sz="2000" dirty="0" smtClean="0">
                <a:solidFill>
                  <a:srgbClr val="002060"/>
                </a:solidFill>
              </a:rPr>
              <a:t>      se FEV1 </a:t>
            </a:r>
            <a:r>
              <a:rPr lang="it-IT" altLang="it-IT" sz="2000" dirty="0">
                <a:solidFill>
                  <a:srgbClr val="002060"/>
                </a:solidFill>
              </a:rPr>
              <a:t>&lt;50% o </a:t>
            </a:r>
            <a:r>
              <a:rPr lang="it-IT" altLang="it-IT" sz="2000" dirty="0" smtClean="0">
                <a:solidFill>
                  <a:srgbClr val="002060"/>
                </a:solidFill>
              </a:rPr>
              <a:t>se </a:t>
            </a:r>
            <a:r>
              <a:rPr lang="it-IT" altLang="it-IT" sz="2000" dirty="0">
                <a:solidFill>
                  <a:srgbClr val="002060"/>
                </a:solidFill>
              </a:rPr>
              <a:t>reversibilità &gt;20% </a:t>
            </a:r>
            <a:r>
              <a:rPr lang="it-IT" altLang="it-IT" sz="2000" dirty="0" smtClean="0">
                <a:solidFill>
                  <a:srgbClr val="002060"/>
                </a:solidFill>
              </a:rPr>
              <a:t>e/o </a:t>
            </a:r>
            <a:r>
              <a:rPr lang="it-IT" altLang="it-IT" sz="2000" dirty="0">
                <a:solidFill>
                  <a:srgbClr val="002060"/>
                </a:solidFill>
              </a:rPr>
              <a:t>&gt;200 </a:t>
            </a:r>
            <a:r>
              <a:rPr lang="it-IT" altLang="it-IT" sz="2000" dirty="0" smtClean="0">
                <a:solidFill>
                  <a:srgbClr val="002060"/>
                </a:solidFill>
              </a:rPr>
              <a:t>ml</a:t>
            </a:r>
            <a:endParaRPr lang="it-IT" altLang="it-IT" sz="2000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116" y="4767106"/>
            <a:ext cx="8359775" cy="17994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it-IT" sz="20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Conclusions:</a:t>
            </a:r>
          </a:p>
          <a:p>
            <a:r>
              <a:rPr lang="en-US" altLang="it-IT" sz="2000" b="1" dirty="0" err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Cardioselective</a:t>
            </a:r>
            <a:r>
              <a:rPr lang="en-US" altLang="it-IT" sz="20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l-GR" altLang="it-IT" sz="20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altLang="it-IT" sz="20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- blockers (short term) do not produce adverse respiratory effects in patients with mild to moderate reversible airway disease or COPD</a:t>
            </a:r>
          </a:p>
          <a:p>
            <a:r>
              <a:rPr lang="en-US" altLang="it-IT" sz="20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Long term safety (especially during exacerbations) needs to be established</a:t>
            </a:r>
            <a:endParaRPr lang="el-GR" altLang="it-IT" sz="2000" b="1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004" y="371703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Cochrane Review: </a:t>
            </a:r>
          </a:p>
          <a:p>
            <a:pPr algn="ctr" eaLnBrk="0" hangingPunct="0">
              <a:defRPr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cardioselective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beta-blockers for reversible airway disease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33837" y="4428969"/>
            <a:ext cx="4714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SR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Salpeter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 et al., The Cochrane Library 2009</a:t>
            </a: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0609" y="90872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altLang="it-IT" sz="2000" b="1" dirty="0">
                <a:solidFill>
                  <a:srgbClr val="002060"/>
                </a:solidFill>
              </a:rPr>
              <a:t>I benefici dei beta-bloccanti beta-1 selettivi nei pazienti cardiopatici </a:t>
            </a:r>
            <a:endParaRPr lang="it-IT" altLang="it-IT" sz="2000" b="1" dirty="0" smtClean="0">
              <a:solidFill>
                <a:srgbClr val="002060"/>
              </a:solidFill>
            </a:endParaRPr>
          </a:p>
          <a:p>
            <a:pPr lvl="0" algn="ctr"/>
            <a:r>
              <a:rPr lang="it-IT" altLang="it-IT" sz="2000" b="1" dirty="0" smtClean="0">
                <a:solidFill>
                  <a:srgbClr val="002060"/>
                </a:solidFill>
              </a:rPr>
              <a:t>con </a:t>
            </a:r>
            <a:r>
              <a:rPr lang="it-IT" altLang="it-IT" sz="2000" b="1" dirty="0">
                <a:solidFill>
                  <a:srgbClr val="002060"/>
                </a:solidFill>
              </a:rPr>
              <a:t>associata BPCO sono di gran lunga superiori ai rischi</a:t>
            </a:r>
          </a:p>
          <a:p>
            <a:pPr lvl="0" algn="ctr"/>
            <a:r>
              <a:rPr lang="it-IT" altLang="it-IT" sz="2000" i="1" dirty="0">
                <a:solidFill>
                  <a:srgbClr val="002060"/>
                </a:solidFill>
              </a:rPr>
              <a:t>in assenza di documentata reversibilità dell’ostruzione</a:t>
            </a:r>
            <a:endParaRPr lang="it-IT" altLang="it-IT" sz="2000" dirty="0">
              <a:solidFill>
                <a:srgbClr val="002060"/>
              </a:solidFill>
            </a:endParaRPr>
          </a:p>
          <a:p>
            <a:pPr lvl="0" algn="ctr"/>
            <a:r>
              <a:rPr lang="it-IT" altLang="it-IT" sz="2000" dirty="0">
                <a:solidFill>
                  <a:srgbClr val="002060"/>
                </a:solidFill>
              </a:rPr>
              <a:t>(FEV1 &gt; 200 ml o &gt;12% dopo </a:t>
            </a:r>
            <a:r>
              <a:rPr lang="it-IT" altLang="it-IT" sz="2000" dirty="0" err="1">
                <a:solidFill>
                  <a:srgbClr val="002060"/>
                </a:solidFill>
              </a:rPr>
              <a:t>salbutamolo</a:t>
            </a:r>
            <a:r>
              <a:rPr lang="it-IT" altLang="it-IT" sz="2000" dirty="0">
                <a:solidFill>
                  <a:srgbClr val="002060"/>
                </a:solidFill>
              </a:rPr>
              <a:t> 400 </a:t>
            </a:r>
            <a:r>
              <a:rPr lang="it-IT" altLang="it-IT" sz="2000" dirty="0" err="1">
                <a:solidFill>
                  <a:srgbClr val="002060"/>
                </a:solidFill>
              </a:rPr>
              <a:t>ug</a:t>
            </a:r>
            <a:r>
              <a:rPr lang="it-IT" altLang="it-IT" sz="2000" dirty="0">
                <a:solidFill>
                  <a:srgbClr val="00206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569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nello 12"/>
          <p:cNvSpPr/>
          <p:nvPr/>
        </p:nvSpPr>
        <p:spPr>
          <a:xfrm>
            <a:off x="3484274" y="1428475"/>
            <a:ext cx="2520280" cy="3623921"/>
          </a:xfrm>
          <a:prstGeom prst="donut">
            <a:avLst>
              <a:gd name="adj" fmla="val 5771"/>
            </a:avLst>
          </a:prstGeom>
          <a:gradFill flip="none" rotWithShape="1">
            <a:gsLst>
              <a:gs pos="0">
                <a:srgbClr val="C00000"/>
              </a:gs>
              <a:gs pos="48000">
                <a:schemeClr val="accent1">
                  <a:shade val="67500"/>
                  <a:satMod val="115000"/>
                </a:scheme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7086903" y="2842220"/>
            <a:ext cx="1944216" cy="1055942"/>
          </a:xfrm>
          <a:prstGeom prst="roundRect">
            <a:avLst/>
          </a:prstGeom>
          <a:gradFill flip="none" rotWithShape="1">
            <a:gsLst>
              <a:gs pos="0">
                <a:srgbClr val="004F8A">
                  <a:shade val="30000"/>
                  <a:satMod val="115000"/>
                </a:srgbClr>
              </a:gs>
              <a:gs pos="50000">
                <a:srgbClr val="004F8A">
                  <a:shade val="67500"/>
                  <a:satMod val="115000"/>
                </a:srgbClr>
              </a:gs>
              <a:gs pos="100000">
                <a:srgbClr val="004F8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BPCO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319299" y="1428476"/>
            <a:ext cx="1584176" cy="576064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42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ASMA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7266923" y="4741377"/>
            <a:ext cx="1584176" cy="622040"/>
          </a:xfrm>
          <a:prstGeom prst="roundRect">
            <a:avLst/>
          </a:prstGeom>
          <a:gradFill flip="none" rotWithShape="1">
            <a:gsLst>
              <a:gs pos="0">
                <a:srgbClr val="376163"/>
              </a:gs>
              <a:gs pos="61000">
                <a:schemeClr val="bg1"/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376163"/>
                </a:solidFill>
              </a:rPr>
              <a:t>PID</a:t>
            </a:r>
            <a:endParaRPr lang="it-IT" sz="2800" b="1" dirty="0">
              <a:solidFill>
                <a:srgbClr val="376163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744414" y="5705736"/>
            <a:ext cx="194421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OSAS</a:t>
            </a:r>
            <a:endParaRPr lang="it-IT" sz="4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e 8"/>
          <p:cNvSpPr/>
          <p:nvPr/>
        </p:nvSpPr>
        <p:spPr>
          <a:xfrm>
            <a:off x="426894" y="522039"/>
            <a:ext cx="2584174" cy="86409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IPERTENSIONE ARTERIOSA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426894" y="1660394"/>
            <a:ext cx="2848962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CARDIOPATIA ISCHEMICA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42072" y="4499321"/>
            <a:ext cx="3553864" cy="864096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ARITMIE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( fibrillazione atriale )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475656" y="5632579"/>
            <a:ext cx="2614532" cy="864096"/>
          </a:xfrm>
          <a:prstGeom prst="ellipse">
            <a:avLst/>
          </a:prstGeo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PAH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971600" y="2659404"/>
            <a:ext cx="3456384" cy="1354761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chemeClr val="tx1"/>
                </a:solidFill>
              </a:rPr>
              <a:t>scompenso cardiaco</a:t>
            </a:r>
            <a:endParaRPr lang="it-IT" sz="3600" b="1" dirty="0">
              <a:solidFill>
                <a:schemeClr val="tx1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4812563" y="1313199"/>
            <a:ext cx="2425342" cy="101882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insufficienza </a:t>
            </a:r>
            <a:r>
              <a:rPr lang="it-IT" sz="2000" b="1" dirty="0" err="1" smtClean="0">
                <a:solidFill>
                  <a:schemeClr val="tx1"/>
                </a:solidFill>
              </a:rPr>
              <a:t>ventilatoria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4998671" y="4163487"/>
            <a:ext cx="2088232" cy="92513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chemeClr val="tx1"/>
                </a:solidFill>
              </a:rPr>
              <a:t>CPC</a:t>
            </a:r>
            <a:endParaRPr lang="it-IT" sz="3600" b="1" dirty="0">
              <a:solidFill>
                <a:schemeClr val="tx1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4814297" y="2842220"/>
            <a:ext cx="2425342" cy="101882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insufficienza respiratoria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24" name="Freccia circolare a destra 23"/>
          <p:cNvSpPr/>
          <p:nvPr/>
        </p:nvSpPr>
        <p:spPr>
          <a:xfrm>
            <a:off x="179512" y="1386135"/>
            <a:ext cx="648072" cy="1826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circolare a destra 25"/>
          <p:cNvSpPr/>
          <p:nvPr/>
        </p:nvSpPr>
        <p:spPr>
          <a:xfrm rot="10572510" flipH="1">
            <a:off x="200839" y="3233721"/>
            <a:ext cx="671415" cy="1328884"/>
          </a:xfrm>
          <a:prstGeom prst="curvedRightArrow">
            <a:avLst>
              <a:gd name="adj1" fmla="val 25000"/>
              <a:gd name="adj2" fmla="val 56409"/>
              <a:gd name="adj3" fmla="val 25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eccia a destra con strisce 27"/>
          <p:cNvSpPr/>
          <p:nvPr/>
        </p:nvSpPr>
        <p:spPr>
          <a:xfrm flipH="1">
            <a:off x="6809828" y="2389575"/>
            <a:ext cx="746570" cy="269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 destra con strisce 28"/>
          <p:cNvSpPr/>
          <p:nvPr/>
        </p:nvSpPr>
        <p:spPr>
          <a:xfrm flipH="1">
            <a:off x="6946014" y="4014165"/>
            <a:ext cx="746570" cy="269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5"/>
            <a:ext cx="7056784" cy="43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6" y="4261869"/>
            <a:ext cx="5256584" cy="24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curva 2"/>
          <p:cNvSpPr/>
          <p:nvPr/>
        </p:nvSpPr>
        <p:spPr>
          <a:xfrm flipV="1">
            <a:off x="1403648" y="4535312"/>
            <a:ext cx="2232248" cy="1556792"/>
          </a:xfrm>
          <a:prstGeom prst="bentArrow">
            <a:avLst>
              <a:gd name="adj1" fmla="val 16898"/>
              <a:gd name="adj2" fmla="val 25000"/>
              <a:gd name="adj3" fmla="val 25000"/>
              <a:gd name="adj4" fmla="val 49826"/>
            </a:avLst>
          </a:prstGeom>
          <a:gradFill flip="none" rotWithShape="1">
            <a:gsLst>
              <a:gs pos="17000">
                <a:srgbClr val="C00000"/>
              </a:gs>
              <a:gs pos="33000">
                <a:schemeClr val="bg1"/>
              </a:gs>
              <a:gs pos="91000">
                <a:srgbClr val="C00000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CC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9" y="260648"/>
            <a:ext cx="7077981" cy="222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08" y="2346545"/>
            <a:ext cx="3209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0" y="3429000"/>
            <a:ext cx="8122358" cy="267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5868144" y="3861048"/>
            <a:ext cx="2613485" cy="360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611560" y="4293096"/>
            <a:ext cx="7870069" cy="360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598264" y="5013176"/>
            <a:ext cx="7870069" cy="360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11560" y="5386156"/>
            <a:ext cx="1152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3400604" y="5805264"/>
            <a:ext cx="3774282" cy="360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8" y="2587819"/>
            <a:ext cx="5896312" cy="364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03" y="283453"/>
            <a:ext cx="6408713" cy="210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1520" y="1158054"/>
            <a:ext cx="2124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solidFill>
                  <a:srgbClr val="002060"/>
                </a:solidFill>
              </a:rPr>
              <a:t>Inoltre ...</a:t>
            </a:r>
            <a:endParaRPr lang="it-IT" sz="4000" b="1" i="1" dirty="0">
              <a:solidFill>
                <a:srgbClr val="00206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43831" y="2276872"/>
            <a:ext cx="59046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Freccia curva 6"/>
          <p:cNvSpPr/>
          <p:nvPr/>
        </p:nvSpPr>
        <p:spPr>
          <a:xfrm rot="10800000">
            <a:off x="6876255" y="2132856"/>
            <a:ext cx="864096" cy="2844316"/>
          </a:xfrm>
          <a:prstGeom prst="bentArrow">
            <a:avLst/>
          </a:prstGeom>
          <a:gradFill flip="none" rotWithShape="1">
            <a:gsLst>
              <a:gs pos="2000">
                <a:srgbClr val="C00000"/>
              </a:gs>
              <a:gs pos="50000">
                <a:schemeClr val="bg1"/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CC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155" y="6127010"/>
            <a:ext cx="59046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39" y="6377897"/>
            <a:ext cx="3209925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4" y="260648"/>
            <a:ext cx="5903193" cy="23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942360"/>
            <a:ext cx="89249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499992" y="4293096"/>
            <a:ext cx="42484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03920" y="4509120"/>
            <a:ext cx="83445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03920" y="4717312"/>
            <a:ext cx="48881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043608" y="6021288"/>
            <a:ext cx="42484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59075"/>
            <a:ext cx="33321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09550"/>
            <a:ext cx="83534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157538"/>
            <a:ext cx="61356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 flipV="1">
            <a:off x="576263" y="4021138"/>
            <a:ext cx="5864225" cy="428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5083175" y="3743325"/>
            <a:ext cx="1443038" cy="7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9288" y="4348163"/>
            <a:ext cx="5764212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95325" y="4648200"/>
            <a:ext cx="5764213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95325" y="4970463"/>
            <a:ext cx="5764213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Freccia a sinistra 1"/>
          <p:cNvSpPr/>
          <p:nvPr/>
        </p:nvSpPr>
        <p:spPr>
          <a:xfrm>
            <a:off x="7019925" y="4149725"/>
            <a:ext cx="1655763" cy="719138"/>
          </a:xfrm>
          <a:prstGeom prst="lef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7019925" y="115888"/>
            <a:ext cx="1655763" cy="57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357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88832" cy="18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7438"/>
            <a:ext cx="8787134" cy="395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788024" y="3861048"/>
            <a:ext cx="40324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251520" y="4253277"/>
            <a:ext cx="8496944" cy="321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296845" y="4653136"/>
            <a:ext cx="8496944" cy="321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96845" y="5013176"/>
            <a:ext cx="5643307" cy="3219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96845" y="5765446"/>
            <a:ext cx="384310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9" y="188640"/>
            <a:ext cx="6613376" cy="242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875769" y="2455719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/>
              <a:t>G </a:t>
            </a:r>
            <a:r>
              <a:rPr lang="it-IT" sz="1400" dirty="0" err="1"/>
              <a:t>Ital</a:t>
            </a:r>
            <a:r>
              <a:rPr lang="it-IT" sz="1400" dirty="0"/>
              <a:t> </a:t>
            </a:r>
            <a:r>
              <a:rPr lang="it-IT" sz="1400" dirty="0" err="1"/>
              <a:t>Cardiol</a:t>
            </a:r>
            <a:r>
              <a:rPr lang="it-IT" sz="1400" dirty="0"/>
              <a:t> 2016;17</a:t>
            </a:r>
          </a:p>
        </p:txBody>
      </p:sp>
      <p:sp>
        <p:nvSpPr>
          <p:cNvPr id="7" name="Rettangolo 6"/>
          <p:cNvSpPr/>
          <p:nvPr/>
        </p:nvSpPr>
        <p:spPr>
          <a:xfrm>
            <a:off x="337416" y="2798646"/>
            <a:ext cx="8130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In </a:t>
            </a:r>
            <a:r>
              <a:rPr lang="it-IT" dirty="0">
                <a:solidFill>
                  <a:srgbClr val="002060"/>
                </a:solidFill>
              </a:rPr>
              <a:t>una serie di 13 337 pazienti trattati con BPAC in Inghilterra e seguiti per un follow-up mediano di 7 anni, sia la BPCO che la malattia polmonare restrittiva o mista sono risultate </a:t>
            </a:r>
            <a:r>
              <a:rPr lang="it-IT" dirty="0" err="1">
                <a:solidFill>
                  <a:srgbClr val="002060"/>
                </a:solidFill>
              </a:rPr>
              <a:t>predittori</a:t>
            </a:r>
            <a:r>
              <a:rPr lang="it-IT" dirty="0">
                <a:solidFill>
                  <a:srgbClr val="002060"/>
                </a:solidFill>
              </a:rPr>
              <a:t> indipendenti di mortalità a lungo termine.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7416" y="3712027"/>
            <a:ext cx="82594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E’ stato riscontrato un aumento </a:t>
            </a:r>
            <a:r>
              <a:rPr lang="it-IT" sz="2400" b="1" dirty="0">
                <a:solidFill>
                  <a:srgbClr val="002060"/>
                </a:solidFill>
              </a:rPr>
              <a:t>della sopravvivenza nei </a:t>
            </a:r>
            <a:r>
              <a:rPr lang="it-IT" sz="2400" b="1" dirty="0" smtClean="0">
                <a:solidFill>
                  <a:srgbClr val="002060"/>
                </a:solidFill>
              </a:rPr>
              <a:t>Pazienti </a:t>
            </a:r>
            <a:r>
              <a:rPr lang="it-IT" sz="2400" b="1" dirty="0">
                <a:solidFill>
                  <a:srgbClr val="002060"/>
                </a:solidFill>
              </a:rPr>
              <a:t>con BPCO e cardiopatia ischemica trattati con </a:t>
            </a:r>
            <a:r>
              <a:rPr lang="it-IT" sz="2400" b="1" dirty="0">
                <a:solidFill>
                  <a:srgbClr val="C00000"/>
                </a:solidFill>
              </a:rPr>
              <a:t>betabloccanti cardioselettivi</a:t>
            </a:r>
            <a:r>
              <a:rPr lang="it-IT" sz="2400" b="1" dirty="0">
                <a:solidFill>
                  <a:srgbClr val="002060"/>
                </a:solidFill>
              </a:rPr>
              <a:t>.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Analoghi </a:t>
            </a:r>
            <a:r>
              <a:rPr lang="it-IT" sz="2400" b="1" dirty="0">
                <a:solidFill>
                  <a:srgbClr val="002060"/>
                </a:solidFill>
              </a:rPr>
              <a:t>risultati sono stati ottenuti con i </a:t>
            </a:r>
            <a:r>
              <a:rPr lang="it-IT" sz="2400" b="1" dirty="0">
                <a:solidFill>
                  <a:srgbClr val="C00000"/>
                </a:solidFill>
              </a:rPr>
              <a:t>farmaci bloccanti il sistema renina-</a:t>
            </a:r>
            <a:r>
              <a:rPr lang="it-IT" sz="2400" b="1" dirty="0" err="1">
                <a:solidFill>
                  <a:srgbClr val="C00000"/>
                </a:solidFill>
              </a:rPr>
              <a:t>angiotensina</a:t>
            </a:r>
            <a:r>
              <a:rPr lang="it-IT" sz="2400" b="1" dirty="0">
                <a:solidFill>
                  <a:srgbClr val="C00000"/>
                </a:solidFill>
              </a:rPr>
              <a:t> e le statine</a:t>
            </a:r>
            <a:r>
              <a:rPr lang="it-IT" sz="2400" b="1" dirty="0">
                <a:solidFill>
                  <a:srgbClr val="002060"/>
                </a:solidFill>
              </a:rPr>
              <a:t>, che, oltre a ridurre la mortalità, si sono dimostrati anche capaci di rallentare il declino della funzione polmonare.</a:t>
            </a:r>
          </a:p>
        </p:txBody>
      </p:sp>
    </p:spTree>
    <p:extLst>
      <p:ext uri="{BB962C8B-B14F-4D97-AF65-F5344CB8AC3E}">
        <p14:creationId xmlns:p14="http://schemas.microsoft.com/office/powerpoint/2010/main" val="31904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52003" y="1116359"/>
            <a:ext cx="8396461" cy="2528665"/>
          </a:xfrm>
          <a:prstGeom prst="rect">
            <a:avLst/>
          </a:prstGeom>
          <a:noFill/>
          <a:ln w="38100"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eaLnBrk="0" fontAlgn="base" hangingPunct="0">
              <a:buClr>
                <a:srgbClr val="C00000"/>
              </a:buClr>
              <a:buSzPct val="100000"/>
            </a:pPr>
            <a:r>
              <a:rPr lang="it-IT" altLang="it-IT" sz="3600" b="1" dirty="0">
                <a:solidFill>
                  <a:srgbClr val="002060"/>
                </a:solidFill>
                <a:latin typeface="+mn-lt"/>
              </a:rPr>
              <a:t>ACE-i </a:t>
            </a:r>
            <a:r>
              <a:rPr lang="it-IT" altLang="it-IT" sz="36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342900" indent="-342900" defTabSz="449263" eaLnBrk="0" fontAlgn="base" hangingPunct="0"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sz="2400" b="1" dirty="0" smtClean="0">
                <a:solidFill>
                  <a:srgbClr val="C00000"/>
                </a:solidFill>
                <a:latin typeface="+mn-lt"/>
              </a:rPr>
              <a:t>a sfavore: 	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possono causare 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tosse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 ed 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angioedema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 (aumento 			       bradichinine?) e peggiorare o causare asma </a:t>
            </a:r>
            <a:endParaRPr lang="it-IT" altLang="it-IT" sz="1000" dirty="0">
              <a:solidFill>
                <a:srgbClr val="002060"/>
              </a:solidFill>
              <a:latin typeface="+mn-lt"/>
            </a:endParaRPr>
          </a:p>
          <a:p>
            <a:pPr marL="342900" indent="-342900" defTabSz="449263" eaLnBrk="0" fontAlgn="base" hangingPunct="0"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sz="2400" b="1" dirty="0" smtClean="0">
                <a:solidFill>
                  <a:srgbClr val="C00000"/>
                </a:solidFill>
                <a:latin typeface="+mn-lt"/>
              </a:rPr>
              <a:t>a favore:  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	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antagonizzano 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la iperattività RAS 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ipossia-indotta 			   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	riducono l’</a:t>
            </a:r>
            <a:r>
              <a:rPr lang="it-IT" altLang="it-IT" sz="2400" dirty="0" err="1" smtClean="0">
                <a:solidFill>
                  <a:srgbClr val="002060"/>
                </a:solidFill>
                <a:latin typeface="+mn-lt"/>
              </a:rPr>
              <a:t>ipopotassiemia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 indotta dai ß2-agonisti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86943" y="105379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800" b="1" dirty="0">
                <a:solidFill>
                  <a:srgbClr val="C00000"/>
                </a:solidFill>
              </a:rPr>
              <a:t>ACE inibitori </a:t>
            </a:r>
            <a:r>
              <a:rPr lang="it-IT" altLang="it-IT" sz="2800" b="1" dirty="0" smtClean="0">
                <a:solidFill>
                  <a:srgbClr val="C00000"/>
                </a:solidFill>
              </a:rPr>
              <a:t>ed </a:t>
            </a:r>
            <a:r>
              <a:rPr lang="it-IT" altLang="it-IT" sz="2800" b="1" dirty="0">
                <a:solidFill>
                  <a:srgbClr val="C00000"/>
                </a:solidFill>
              </a:rPr>
              <a:t>antagonisti recettoriali dell’</a:t>
            </a:r>
            <a:r>
              <a:rPr lang="it-IT" altLang="it-IT" sz="2800" b="1" dirty="0" err="1">
                <a:solidFill>
                  <a:srgbClr val="C00000"/>
                </a:solidFill>
              </a:rPr>
              <a:t>angiotensina</a:t>
            </a:r>
            <a:endParaRPr lang="it-IT" altLang="it-IT" sz="2800" b="1" dirty="0">
              <a:solidFill>
                <a:srgbClr val="C00000"/>
              </a:solidFill>
            </a:endParaRPr>
          </a:p>
          <a:p>
            <a:pPr algn="ctr"/>
            <a:r>
              <a:rPr lang="it-IT" altLang="it-IT" sz="2800" b="1" dirty="0" smtClean="0">
                <a:solidFill>
                  <a:srgbClr val="C00000"/>
                </a:solidFill>
              </a:rPr>
              <a:t>in Pazienti </a:t>
            </a:r>
            <a:r>
              <a:rPr lang="it-IT" altLang="it-IT" sz="2800" b="1" dirty="0">
                <a:solidFill>
                  <a:srgbClr val="C00000"/>
                </a:solidFill>
              </a:rPr>
              <a:t>con BPCO </a:t>
            </a:r>
            <a:r>
              <a:rPr lang="it-IT" altLang="it-IT" sz="2800" b="1" dirty="0" smtClean="0">
                <a:solidFill>
                  <a:srgbClr val="C00000"/>
                </a:solidFill>
              </a:rPr>
              <a:t>ed ipertensione arteriosa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7666" y="3802647"/>
            <a:ext cx="8820471" cy="2448272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eaLnBrk="0" fontAlgn="base" hangingPunct="0">
              <a:lnSpc>
                <a:spcPct val="70000"/>
              </a:lnSpc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it-IT" altLang="it-IT" sz="3600" b="1" dirty="0" smtClean="0">
                <a:solidFill>
                  <a:srgbClr val="002060"/>
                </a:solidFill>
                <a:latin typeface="+mn-lt"/>
              </a:rPr>
              <a:t>ARB </a:t>
            </a:r>
          </a:p>
          <a:p>
            <a:pPr marL="342900" indent="-342900" defTabSz="449263" eaLnBrk="0" fontAlgn="base" hangingPunct="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a sfavore: </a:t>
            </a:r>
            <a:r>
              <a:rPr lang="it-IT" altLang="it-IT" sz="2400" b="1" dirty="0" smtClean="0">
                <a:solidFill>
                  <a:srgbClr val="C00000"/>
                </a:solidFill>
                <a:latin typeface="+mn-lt"/>
              </a:rPr>
              <a:t>	</a:t>
            </a:r>
            <a:r>
              <a:rPr lang="it-IT" altLang="it-IT" sz="2400" i="1" dirty="0" smtClean="0">
                <a:solidFill>
                  <a:srgbClr val="002060"/>
                </a:solidFill>
                <a:latin typeface="+mn-lt"/>
              </a:rPr>
              <a:t>rara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incidenza di 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angioedema</a:t>
            </a:r>
          </a:p>
          <a:p>
            <a:pPr marL="342900" indent="-342900" defTabSz="449263" eaLnBrk="0" fontAlgn="base" hangingPunct="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it-IT" altLang="it-IT" sz="1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defTabSz="449263" eaLnBrk="0" fontAlgn="base" hangingPunct="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sz="24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a </a:t>
            </a:r>
            <a:r>
              <a:rPr lang="it-IT" altLang="it-IT" sz="24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favore: </a:t>
            </a:r>
            <a:r>
              <a:rPr lang="it-IT" altLang="it-IT" sz="24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alt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altLang="it-IT" sz="2400" dirty="0">
                <a:solidFill>
                  <a:srgbClr val="002060"/>
                </a:solidFill>
              </a:rPr>
              <a:t>	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NON causano tosse 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it-IT" altLang="it-IT" sz="2400" i="1" dirty="0" smtClean="0">
                <a:solidFill>
                  <a:srgbClr val="002060"/>
                </a:solidFill>
                <a:latin typeface="+mn-lt"/>
              </a:rPr>
              <a:t>tollerati dai Pz con tosse da ACE-I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defTabSz="449263" eaLnBrk="0" fontAlgn="base" hangingPunct="0">
              <a:buClr>
                <a:srgbClr val="C00000"/>
              </a:buClr>
              <a:buSzPct val="100000"/>
            </a:pP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				   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	antagonizzano la iperattività RAS ipossia-indotta</a:t>
            </a:r>
          </a:p>
          <a:p>
            <a:pPr defTabSz="449263" eaLnBrk="0" fontAlgn="base" hangingPunct="0">
              <a:buClr>
                <a:srgbClr val="C00000"/>
              </a:buClr>
              <a:buSzPct val="100000"/>
            </a:pP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				   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  riducono 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l’</a:t>
            </a:r>
            <a:r>
              <a:rPr lang="it-IT" altLang="it-IT" sz="2400" dirty="0" err="1">
                <a:solidFill>
                  <a:srgbClr val="002060"/>
                </a:solidFill>
                <a:latin typeface="+mn-lt"/>
              </a:rPr>
              <a:t>ipopotassiemia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 indotta dai ß2-agonisti</a:t>
            </a:r>
            <a:endParaRPr lang="it-IT" altLang="it-IT" sz="24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95054" y="6407346"/>
            <a:ext cx="7776865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002060"/>
                </a:solidFill>
              </a:rPr>
              <a:t>Farsang</a:t>
            </a:r>
            <a:r>
              <a:rPr lang="it-IT" sz="1400" b="1" dirty="0" smtClean="0">
                <a:solidFill>
                  <a:srgbClr val="002060"/>
                </a:solidFill>
              </a:rPr>
              <a:t> C. :  Update on </a:t>
            </a:r>
            <a:r>
              <a:rPr lang="it-IT" sz="1400" b="1" dirty="0" err="1" smtClean="0">
                <a:solidFill>
                  <a:srgbClr val="002060"/>
                </a:solidFill>
              </a:rPr>
              <a:t>Hypertension</a:t>
            </a:r>
            <a:r>
              <a:rPr lang="it-IT" sz="1400" b="1" dirty="0" smtClean="0">
                <a:solidFill>
                  <a:srgbClr val="002060"/>
                </a:solidFill>
              </a:rPr>
              <a:t> Management in COPD – </a:t>
            </a:r>
            <a:r>
              <a:rPr lang="it-IT" sz="1400" b="1" dirty="0" err="1">
                <a:solidFill>
                  <a:srgbClr val="002060"/>
                </a:solidFill>
              </a:rPr>
              <a:t>Scientific</a:t>
            </a:r>
            <a:r>
              <a:rPr lang="it-IT" sz="1400" b="1" dirty="0">
                <a:solidFill>
                  <a:srgbClr val="002060"/>
                </a:solidFill>
              </a:rPr>
              <a:t> Newsletter – </a:t>
            </a:r>
            <a:r>
              <a:rPr lang="it-IT" sz="1400" b="1" dirty="0" smtClean="0">
                <a:solidFill>
                  <a:srgbClr val="002060"/>
                </a:solidFill>
              </a:rPr>
              <a:t>2016, 17 n. 62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3182081" y="1067619"/>
            <a:ext cx="2736304" cy="63191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258741" y="3645024"/>
            <a:ext cx="2736304" cy="64807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8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35830" y="1556792"/>
            <a:ext cx="608748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eaLnBrk="0" fontAlgn="base" hangingPunct="0">
              <a:lnSpc>
                <a:spcPct val="70000"/>
              </a:lnSpc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ACE-i </a:t>
            </a:r>
            <a:r>
              <a:rPr lang="it-IT" altLang="it-IT" sz="2400" dirty="0" smtClean="0">
                <a:solidFill>
                  <a:srgbClr val="002060"/>
                </a:solidFill>
                <a:latin typeface="+mn-lt"/>
              </a:rPr>
              <a:t>e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ARB </a:t>
            </a:r>
            <a:endParaRPr lang="it-IT" altLang="it-IT" b="1" dirty="0" smtClean="0">
              <a:solidFill>
                <a:srgbClr val="002060"/>
              </a:solidFill>
              <a:latin typeface="+mn-lt"/>
            </a:endParaRPr>
          </a:p>
          <a:p>
            <a:pPr marL="3429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riduzione ostruzione bronchiale</a:t>
            </a:r>
          </a:p>
          <a:p>
            <a:pPr marL="3429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  riduzione vasocostrizione polmonare e PAP</a:t>
            </a:r>
          </a:p>
          <a:p>
            <a:pPr marL="3429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  attività antinfiammatoria</a:t>
            </a:r>
          </a:p>
          <a:p>
            <a:pPr marL="3429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  miglioramento scambi gassosi alveolari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87085" y="306083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800" b="1" dirty="0">
                <a:solidFill>
                  <a:srgbClr val="C00000"/>
                </a:solidFill>
              </a:rPr>
              <a:t>ACE inibitori </a:t>
            </a:r>
            <a:r>
              <a:rPr lang="it-IT" altLang="it-IT" sz="2800" b="1" dirty="0" smtClean="0">
                <a:solidFill>
                  <a:srgbClr val="C00000"/>
                </a:solidFill>
              </a:rPr>
              <a:t>ed </a:t>
            </a:r>
            <a:r>
              <a:rPr lang="it-IT" altLang="it-IT" sz="2800" b="1" dirty="0">
                <a:solidFill>
                  <a:srgbClr val="C00000"/>
                </a:solidFill>
              </a:rPr>
              <a:t>antagonisti recettoriali dell’</a:t>
            </a:r>
            <a:r>
              <a:rPr lang="it-IT" altLang="it-IT" sz="2800" b="1" dirty="0" err="1">
                <a:solidFill>
                  <a:srgbClr val="C00000"/>
                </a:solidFill>
              </a:rPr>
              <a:t>angiotensina</a:t>
            </a:r>
            <a:endParaRPr lang="it-IT" altLang="it-IT" sz="2800" b="1" dirty="0">
              <a:solidFill>
                <a:srgbClr val="C00000"/>
              </a:solidFill>
            </a:endParaRPr>
          </a:p>
          <a:p>
            <a:pPr algn="ctr"/>
            <a:r>
              <a:rPr lang="it-IT" altLang="it-IT" sz="2800" b="1" dirty="0" smtClean="0">
                <a:solidFill>
                  <a:srgbClr val="C00000"/>
                </a:solidFill>
              </a:rPr>
              <a:t>in Pazienti </a:t>
            </a:r>
            <a:r>
              <a:rPr lang="it-IT" altLang="it-IT" sz="2800" b="1" dirty="0">
                <a:solidFill>
                  <a:srgbClr val="C00000"/>
                </a:solidFill>
              </a:rPr>
              <a:t>con BPCO e </a:t>
            </a:r>
            <a:r>
              <a:rPr lang="it-IT" altLang="it-IT" sz="2800" b="1" dirty="0" smtClean="0">
                <a:solidFill>
                  <a:srgbClr val="C00000"/>
                </a:solidFill>
              </a:rPr>
              <a:t>c. ischemica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1026" y="3501008"/>
            <a:ext cx="8097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In Pazienti </a:t>
            </a:r>
            <a:r>
              <a:rPr lang="it-IT" sz="2400" dirty="0">
                <a:solidFill>
                  <a:srgbClr val="002060"/>
                </a:solidFill>
              </a:rPr>
              <a:t>con BPCO e cardiopatia </a:t>
            </a:r>
            <a:r>
              <a:rPr lang="it-IT" sz="2400" dirty="0" smtClean="0">
                <a:solidFill>
                  <a:srgbClr val="002060"/>
                </a:solidFill>
              </a:rPr>
              <a:t>ischemica, l’uso </a:t>
            </a:r>
            <a:r>
              <a:rPr lang="it-IT" sz="2400" dirty="0">
                <a:solidFill>
                  <a:srgbClr val="002060"/>
                </a:solidFill>
              </a:rPr>
              <a:t>di ACE-inibitori o ARB correlava con una minore mortalità sia nei </a:t>
            </a:r>
            <a:r>
              <a:rPr lang="it-IT" sz="2400" dirty="0" smtClean="0">
                <a:solidFill>
                  <a:srgbClr val="002060"/>
                </a:solidFill>
              </a:rPr>
              <a:t>Pazienti </a:t>
            </a:r>
            <a:r>
              <a:rPr lang="it-IT" sz="2400" dirty="0">
                <a:solidFill>
                  <a:srgbClr val="002060"/>
                </a:solidFill>
              </a:rPr>
              <a:t>ad alto rischio (sottoposti a </a:t>
            </a:r>
            <a:r>
              <a:rPr lang="it-IT" sz="2400" dirty="0" smtClean="0">
                <a:solidFill>
                  <a:srgbClr val="002060"/>
                </a:solidFill>
              </a:rPr>
              <a:t>rivascolarizzazione </a:t>
            </a:r>
            <a:r>
              <a:rPr lang="it-IT" sz="2400" dirty="0">
                <a:solidFill>
                  <a:srgbClr val="002060"/>
                </a:solidFill>
              </a:rPr>
              <a:t>coronarica) sia in quelli a basso rischio (con coronaropatia stabile); in quest’ultimo gruppo, peraltro, riduceva anche le riacutizzazioni della malattia polmonare.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39802" y="6165304"/>
            <a:ext cx="4305267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2060"/>
                </a:solidFill>
              </a:rPr>
              <a:t>Mancini </a:t>
            </a:r>
            <a:r>
              <a:rPr lang="it-IT" sz="1400" b="1" dirty="0" smtClean="0">
                <a:solidFill>
                  <a:srgbClr val="002060"/>
                </a:solidFill>
              </a:rPr>
              <a:t>GB  -  J </a:t>
            </a:r>
            <a:r>
              <a:rPr lang="it-IT" sz="1400" b="1" dirty="0" err="1">
                <a:solidFill>
                  <a:srgbClr val="002060"/>
                </a:solidFill>
              </a:rPr>
              <a:t>Am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Coll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Cardiol</a:t>
            </a:r>
            <a:r>
              <a:rPr lang="it-IT" sz="1400" b="1" dirty="0">
                <a:solidFill>
                  <a:srgbClr val="002060"/>
                </a:solidFill>
              </a:rPr>
              <a:t> 2006;47(12):2554—60.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220072" y="4293096"/>
            <a:ext cx="24032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89214" y="5733256"/>
            <a:ext cx="18225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222231" y="5373216"/>
            <a:ext cx="23102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6692" y="620688"/>
            <a:ext cx="90364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Analisi </a:t>
            </a:r>
            <a:r>
              <a:rPr lang="it-IT" sz="2000" i="1" dirty="0" smtClean="0">
                <a:solidFill>
                  <a:srgbClr val="002060"/>
                </a:solidFill>
              </a:rPr>
              <a:t>retrospettive</a:t>
            </a:r>
            <a:r>
              <a:rPr lang="it-IT" sz="2000" dirty="0" smtClean="0">
                <a:solidFill>
                  <a:srgbClr val="002060"/>
                </a:solidFill>
              </a:rPr>
              <a:t> su Pazienti con BPCO indicano che l’uso delle statine è associato, </a:t>
            </a:r>
            <a:r>
              <a:rPr lang="it-IT" sz="2000" dirty="0">
                <a:solidFill>
                  <a:srgbClr val="002060"/>
                </a:solidFill>
              </a:rPr>
              <a:t>attraverso una </a:t>
            </a:r>
            <a:r>
              <a:rPr lang="it-IT" sz="2000" b="1" dirty="0">
                <a:solidFill>
                  <a:srgbClr val="C00000"/>
                </a:solidFill>
              </a:rPr>
              <a:t>riduzione dei </a:t>
            </a:r>
            <a:r>
              <a:rPr lang="it-IT" sz="2000" b="1" dirty="0" err="1">
                <a:solidFill>
                  <a:srgbClr val="C00000"/>
                </a:solidFill>
              </a:rPr>
              <a:t>biomarkers</a:t>
            </a:r>
            <a:r>
              <a:rPr lang="it-IT" sz="2000" b="1" dirty="0">
                <a:solidFill>
                  <a:srgbClr val="C00000"/>
                </a:solidFill>
              </a:rPr>
              <a:t> infiammatori (proteina C reattiva e </a:t>
            </a:r>
            <a:r>
              <a:rPr lang="it-IT" sz="2000" b="1" dirty="0" smtClean="0">
                <a:solidFill>
                  <a:srgbClr val="C00000"/>
                </a:solidFill>
              </a:rPr>
              <a:t>IL-6)</a:t>
            </a:r>
            <a:r>
              <a:rPr lang="it-IT" sz="2000" b="1" dirty="0" smtClean="0">
                <a:solidFill>
                  <a:srgbClr val="002060"/>
                </a:solidFill>
              </a:rPr>
              <a:t>, </a:t>
            </a:r>
            <a:r>
              <a:rPr lang="it-IT" sz="2000" dirty="0" smtClean="0">
                <a:solidFill>
                  <a:srgbClr val="002060"/>
                </a:solidFill>
              </a:rPr>
              <a:t>a:</a:t>
            </a:r>
          </a:p>
          <a:p>
            <a:endParaRPr lang="it-IT" sz="1000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riduzione delle ospedalizzazioni 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stabilizzazione della funzione polmonare (riduzione </a:t>
            </a:r>
            <a:r>
              <a:rPr lang="it-IT" sz="2000" dirty="0">
                <a:solidFill>
                  <a:srgbClr val="002060"/>
                </a:solidFill>
              </a:rPr>
              <a:t>del declino annuale </a:t>
            </a:r>
            <a:r>
              <a:rPr lang="it-IT" sz="2000" dirty="0" smtClean="0">
                <a:solidFill>
                  <a:srgbClr val="002060"/>
                </a:solidFill>
              </a:rPr>
              <a:t>FEV1)</a:t>
            </a: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prevenzione dello </a:t>
            </a:r>
            <a:r>
              <a:rPr lang="it-IT" sz="2000" dirty="0">
                <a:solidFill>
                  <a:srgbClr val="002060"/>
                </a:solidFill>
              </a:rPr>
              <a:t>sviluppo di enfisema </a:t>
            </a:r>
            <a:r>
              <a:rPr lang="it-IT" sz="2000" dirty="0" smtClean="0">
                <a:solidFill>
                  <a:srgbClr val="002060"/>
                </a:solidFill>
              </a:rPr>
              <a:t>fumo-correlato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riduzione </a:t>
            </a:r>
            <a:r>
              <a:rPr lang="it-IT" sz="2000" dirty="0">
                <a:solidFill>
                  <a:srgbClr val="002060"/>
                </a:solidFill>
              </a:rPr>
              <a:t>della mortalità per BPCO </a:t>
            </a:r>
            <a:r>
              <a:rPr lang="it-IT" sz="2000" dirty="0" smtClean="0">
                <a:solidFill>
                  <a:srgbClr val="002060"/>
                </a:solidFill>
              </a:rPr>
              <a:t>da </a:t>
            </a:r>
            <a:r>
              <a:rPr lang="it-IT" sz="2000" dirty="0">
                <a:solidFill>
                  <a:srgbClr val="002060"/>
                </a:solidFill>
              </a:rPr>
              <a:t>processi flogistici polmonari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riduzione della </a:t>
            </a:r>
            <a:r>
              <a:rPr lang="it-IT" sz="2000" dirty="0">
                <a:solidFill>
                  <a:srgbClr val="002060"/>
                </a:solidFill>
              </a:rPr>
              <a:t>necessità di ventilazione invasiva nei Pazienti BPCO con malattia cardiovascolare coesistente.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11663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Statine e BPCO</a:t>
            </a:r>
            <a:endParaRPr lang="it-IT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5" y="3704971"/>
            <a:ext cx="5832648" cy="1671152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5" y="5477002"/>
            <a:ext cx="8690154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1258888" y="234950"/>
            <a:ext cx="6842125" cy="584775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BPCO </a:t>
            </a:r>
            <a:r>
              <a:rPr lang="it-IT" altLang="it-IT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 e malattie cardiovascolari (CVD)</a:t>
            </a:r>
            <a:endParaRPr lang="it-IT" altLang="it-IT" b="1" dirty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8317" y="1220252"/>
            <a:ext cx="8018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C00000"/>
                </a:solidFill>
              </a:rPr>
              <a:t>prevalenza CVD in BPCO:   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</a:rPr>
              <a:t>c. ischemica (IHD):		20 – 60%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</a:rPr>
              <a:t>aritmie:  			10 – 15%  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b="1" dirty="0" err="1" smtClean="0">
                <a:solidFill>
                  <a:srgbClr val="002060"/>
                </a:solidFill>
              </a:rPr>
              <a:t>stroke</a:t>
            </a:r>
            <a:r>
              <a:rPr lang="it-IT" sz="2400" b="1" dirty="0" smtClean="0">
                <a:solidFill>
                  <a:srgbClr val="002060"/>
                </a:solidFill>
              </a:rPr>
              <a:t>:			&lt; 10%   (20% in ospedale)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</a:rPr>
              <a:t>arteriopatia periferica:	9%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51085" y="3271508"/>
            <a:ext cx="8018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C00000"/>
                </a:solidFill>
              </a:rPr>
              <a:t>prevalenza  CVD (IHD e PAD) maggiore in: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</a:rPr>
              <a:t>BMI elevato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2060"/>
                </a:solidFill>
              </a:rPr>
              <a:t>B</a:t>
            </a:r>
            <a:r>
              <a:rPr lang="it-IT" sz="2400" dirty="0" smtClean="0">
                <a:solidFill>
                  <a:srgbClr val="002060"/>
                </a:solidFill>
              </a:rPr>
              <a:t>PCO fenotipo bronchite con PVA e stadio moderato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58316" y="4741663"/>
            <a:ext cx="4009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C00000"/>
                </a:solidFill>
              </a:rPr>
              <a:t>prevalenza  BPCO in CVD: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</a:rPr>
              <a:t>HF:  	13-39%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</a:rPr>
              <a:t>AF:  	20%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</a:rPr>
              <a:t>IHD: 	33%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rot="20780674">
            <a:off x="3639980" y="5064828"/>
            <a:ext cx="4990790" cy="9233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flood" dir="t"/>
          </a:scene3d>
          <a:sp3d>
            <a:bevelT w="114300" prst="hardEdge"/>
          </a:sp3d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NB: il 70% dei Pazienti con ostruzione  delle VV AA</a:t>
            </a:r>
          </a:p>
          <a:p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       non  aveva mai fatto la spirometria  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    non  aveva mai avuto una diagnosi di BPCO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187624" y="2798843"/>
            <a:ext cx="7128792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2060"/>
                </a:solidFill>
              </a:rPr>
              <a:t>Farsang</a:t>
            </a:r>
            <a:r>
              <a:rPr lang="en-US" sz="1200" dirty="0">
                <a:solidFill>
                  <a:srgbClr val="002060"/>
                </a:solidFill>
              </a:rPr>
              <a:t> CK, Kiss I, </a:t>
            </a:r>
            <a:r>
              <a:rPr lang="en-US" sz="1200" dirty="0" err="1">
                <a:solidFill>
                  <a:srgbClr val="002060"/>
                </a:solidFill>
              </a:rPr>
              <a:t>Tykarski</a:t>
            </a:r>
            <a:r>
              <a:rPr lang="en-US" sz="1200" dirty="0">
                <a:solidFill>
                  <a:srgbClr val="002060"/>
                </a:solidFill>
              </a:rPr>
              <a:t> A, </a:t>
            </a:r>
            <a:r>
              <a:rPr lang="en-US" sz="1200" dirty="0" err="1">
                <a:solidFill>
                  <a:srgbClr val="002060"/>
                </a:solidFill>
              </a:rPr>
              <a:t>Narkiewicz</a:t>
            </a:r>
            <a:r>
              <a:rPr lang="en-US" sz="1200" dirty="0">
                <a:solidFill>
                  <a:srgbClr val="002060"/>
                </a:solidFill>
              </a:rPr>
              <a:t> K. </a:t>
            </a:r>
            <a:r>
              <a:rPr lang="en-US" sz="1200" dirty="0" smtClean="0">
                <a:solidFill>
                  <a:srgbClr val="002060"/>
                </a:solidFill>
              </a:rPr>
              <a:t>- European </a:t>
            </a:r>
            <a:r>
              <a:rPr lang="en-US" sz="1200" dirty="0">
                <a:solidFill>
                  <a:srgbClr val="002060"/>
                </a:solidFill>
              </a:rPr>
              <a:t>Society of Hypertension Scientific Newsletter 2016;17:62. 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843808" y="4401893"/>
            <a:ext cx="5472608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 smtClean="0">
                <a:solidFill>
                  <a:srgbClr val="002060"/>
                </a:solidFill>
              </a:rPr>
              <a:t>Camiciottoli</a:t>
            </a:r>
            <a:r>
              <a:rPr lang="it-IT" sz="1200" dirty="0" smtClean="0">
                <a:solidFill>
                  <a:srgbClr val="002060"/>
                </a:solidFill>
              </a:rPr>
              <a:t> G, Pistolesi M. et Al.  International Journal of COPD 2016: 11  2229-2236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56050" y="1598514"/>
            <a:ext cx="77204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L’ipertensione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arteriosa</a:t>
            </a:r>
            <a:r>
              <a:rPr lang="en-US" sz="2400" dirty="0" smtClean="0">
                <a:solidFill>
                  <a:srgbClr val="002060"/>
                </a:solidFill>
              </a:rPr>
              <a:t> è la </a:t>
            </a:r>
            <a:r>
              <a:rPr lang="en-US" sz="2400" dirty="0" err="1" smtClean="0">
                <a:solidFill>
                  <a:srgbClr val="002060"/>
                </a:solidFill>
              </a:rPr>
              <a:t>più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frequente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comorbidità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nei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Pazienti</a:t>
            </a:r>
            <a:r>
              <a:rPr lang="en-US" sz="2400" dirty="0" smtClean="0">
                <a:solidFill>
                  <a:srgbClr val="002060"/>
                </a:solidFill>
              </a:rPr>
              <a:t> con BPCO  e la </a:t>
            </a:r>
            <a:r>
              <a:rPr lang="en-US" sz="2400" dirty="0" err="1" smtClean="0">
                <a:solidFill>
                  <a:srgbClr val="002060"/>
                </a:solidFill>
              </a:rPr>
              <a:t>contemporanea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presenza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delle</a:t>
            </a:r>
            <a:r>
              <a:rPr lang="en-US" sz="2400" dirty="0" smtClean="0">
                <a:solidFill>
                  <a:srgbClr val="002060"/>
                </a:solidFill>
              </a:rPr>
              <a:t> due </a:t>
            </a:r>
            <a:r>
              <a:rPr lang="en-US" sz="2400" dirty="0" err="1" smtClean="0">
                <a:solidFill>
                  <a:srgbClr val="002060"/>
                </a:solidFill>
              </a:rPr>
              <a:t>patologie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può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interessare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2.5%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della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popolazione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adulta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2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8" y="548680"/>
            <a:ext cx="82010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8" y="4506320"/>
            <a:ext cx="8520541" cy="10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6152" y="3987808"/>
            <a:ext cx="266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CONCLUSIONI: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1907704" y="4725144"/>
            <a:ext cx="47525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5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7" y="404664"/>
            <a:ext cx="8410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78561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5508104" y="4221088"/>
            <a:ext cx="33123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56097" y="4529492"/>
            <a:ext cx="80323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0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>
          <a:xfrm>
            <a:off x="2627784" y="908720"/>
            <a:ext cx="3600400" cy="57606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00746" y="333375"/>
            <a:ext cx="8515672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3200" b="1" dirty="0" smtClean="0">
                <a:solidFill>
                  <a:srgbClr val="C00000"/>
                </a:solidFill>
                <a:cs typeface="Calibri" pitchFamily="34" charset="0"/>
              </a:rPr>
              <a:t>Calcioantagonisti, CVD e </a:t>
            </a:r>
            <a:r>
              <a:rPr lang="it-IT" altLang="it-IT" sz="3200" b="1" dirty="0">
                <a:solidFill>
                  <a:srgbClr val="C00000"/>
                </a:solidFill>
                <a:cs typeface="Calibri" pitchFamily="34" charset="0"/>
              </a:rPr>
              <a:t>BPCO</a:t>
            </a:r>
          </a:p>
        </p:txBody>
      </p:sp>
      <p:sp>
        <p:nvSpPr>
          <p:cNvPr id="671749" name="Rectangle 5"/>
          <p:cNvSpPr>
            <a:spLocks noChangeArrowheads="1"/>
          </p:cNvSpPr>
          <p:nvPr/>
        </p:nvSpPr>
        <p:spPr bwMode="auto">
          <a:xfrm>
            <a:off x="229618" y="908720"/>
            <a:ext cx="86868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it-IT" sz="2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calcio-antagonisti</a:t>
            </a:r>
            <a:r>
              <a:rPr lang="it-IT" sz="2800" dirty="0" smtClean="0">
                <a:solidFill>
                  <a:schemeClr val="bg1"/>
                </a:solidFill>
                <a:cs typeface="Calibri" pitchFamily="34" charset="0"/>
              </a:rPr>
              <a:t>:</a:t>
            </a:r>
          </a:p>
          <a:p>
            <a:pPr algn="ctr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endParaRPr lang="it-IT" sz="1000" dirty="0" smtClean="0">
              <a:solidFill>
                <a:schemeClr val="bg1"/>
              </a:solidFill>
              <a:cs typeface="Calibri" pitchFamily="34" charset="0"/>
            </a:endParaRPr>
          </a:p>
          <a:p>
            <a:pPr marL="342900" indent="-342900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rilassamento mm lisci bronchiali</a:t>
            </a:r>
          </a:p>
          <a:p>
            <a:pPr marL="342900" indent="-342900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inibizione della riduzione del FEV1</a:t>
            </a:r>
          </a:p>
          <a:p>
            <a:pPr marL="342900" indent="-342900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potenziamento della broncodilatazione ß2mediata</a:t>
            </a:r>
          </a:p>
          <a:p>
            <a:pPr marL="342900" indent="-342900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riduzione della iperreattività bronchiale aspecifica (IBA)</a:t>
            </a: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it-IT" sz="2400" b="1" i="1" dirty="0" smtClean="0">
                <a:solidFill>
                  <a:srgbClr val="002060"/>
                </a:solidFill>
                <a:cs typeface="Calibri" pitchFamily="34" charset="0"/>
              </a:rPr>
              <a:t>… ma:</a:t>
            </a:r>
            <a:endParaRPr lang="it-IT" sz="1000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b="1" dirty="0">
                <a:solidFill>
                  <a:srgbClr val="002060"/>
                </a:solidFill>
                <a:cs typeface="Calibri" pitchFamily="34" charset="0"/>
              </a:rPr>
              <a:t>riduzione </a:t>
            </a:r>
            <a:r>
              <a:rPr lang="it-IT" sz="2400" b="1" dirty="0" err="1">
                <a:solidFill>
                  <a:srgbClr val="002060"/>
                </a:solidFill>
                <a:cs typeface="Calibri" pitchFamily="34" charset="0"/>
              </a:rPr>
              <a:t>PAPs</a:t>
            </a:r>
            <a:r>
              <a:rPr lang="it-IT" sz="2400" b="1" dirty="0">
                <a:solidFill>
                  <a:srgbClr val="002060"/>
                </a:solidFill>
                <a:cs typeface="Calibri" pitchFamily="34" charset="0"/>
              </a:rPr>
              <a:t> e aumento gettata </a:t>
            </a:r>
            <a:r>
              <a:rPr lang="it-IT" sz="2400" b="1" dirty="0" smtClean="0">
                <a:solidFill>
                  <a:srgbClr val="002060"/>
                </a:solidFill>
                <a:cs typeface="Calibri" pitchFamily="34" charset="0"/>
              </a:rPr>
              <a:t>cardiaca con aumento del </a:t>
            </a:r>
            <a:r>
              <a:rPr lang="it-IT" sz="2400" b="1" dirty="0">
                <a:solidFill>
                  <a:srgbClr val="002060"/>
                </a:solidFill>
                <a:cs typeface="Calibri" pitchFamily="34" charset="0"/>
              </a:rPr>
              <a:t>V/Q </a:t>
            </a:r>
            <a:r>
              <a:rPr lang="it-IT" sz="2400" b="1" dirty="0" err="1" smtClean="0">
                <a:solidFill>
                  <a:srgbClr val="002060"/>
                </a:solidFill>
                <a:cs typeface="Calibri" pitchFamily="34" charset="0"/>
              </a:rPr>
              <a:t>mismatch</a:t>
            </a:r>
            <a:r>
              <a:rPr lang="it-IT" sz="2400" b="1" dirty="0" smtClean="0">
                <a:solidFill>
                  <a:srgbClr val="002060"/>
                </a:solidFill>
                <a:cs typeface="Calibri" pitchFamily="34" charset="0"/>
              </a:rPr>
              <a:t> e peggioramento dell’ipossia</a:t>
            </a:r>
          </a:p>
          <a:p>
            <a:pPr marL="342900" lvl="1" indent="-342900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it-IT" sz="1000" dirty="0" smtClean="0">
              <a:solidFill>
                <a:srgbClr val="002060"/>
              </a:solidFill>
              <a:cs typeface="Calibri" pitchFamily="34" charset="0"/>
            </a:endParaRPr>
          </a:p>
          <a:p>
            <a:pPr marL="342900" indent="-342900" fontAlgn="auto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b="1" dirty="0" smtClean="0">
                <a:solidFill>
                  <a:srgbClr val="002060"/>
                </a:solidFill>
                <a:cs typeface="Calibri" pitchFamily="34" charset="0"/>
              </a:rPr>
              <a:t>rilasciamento del cardias con incremento del GERD 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(fattore aggravante sia la BPCO che l’asma) e possibili episodi ab-</a:t>
            </a:r>
            <a:r>
              <a:rPr lang="it-IT" sz="2400" dirty="0" err="1" smtClean="0">
                <a:solidFill>
                  <a:srgbClr val="002060"/>
                </a:solidFill>
                <a:cs typeface="Calibri" pitchFamily="34" charset="0"/>
              </a:rPr>
              <a:t>ingestis</a:t>
            </a:r>
            <a:endParaRPr lang="it-IT" sz="2400" dirty="0" smtClean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87623" y="6253458"/>
            <a:ext cx="777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002060"/>
                </a:solidFill>
              </a:rPr>
              <a:t>Farsang</a:t>
            </a:r>
            <a:r>
              <a:rPr lang="it-IT" sz="1400" b="1" dirty="0" smtClean="0">
                <a:solidFill>
                  <a:srgbClr val="002060"/>
                </a:solidFill>
              </a:rPr>
              <a:t> C. :  Update on </a:t>
            </a:r>
            <a:r>
              <a:rPr lang="it-IT" sz="1400" b="1" dirty="0" err="1" smtClean="0">
                <a:solidFill>
                  <a:srgbClr val="002060"/>
                </a:solidFill>
              </a:rPr>
              <a:t>Hypertension</a:t>
            </a:r>
            <a:r>
              <a:rPr lang="it-IT" sz="1400" b="1" dirty="0" smtClean="0">
                <a:solidFill>
                  <a:srgbClr val="002060"/>
                </a:solidFill>
              </a:rPr>
              <a:t> Management in COPD – </a:t>
            </a:r>
            <a:r>
              <a:rPr lang="it-IT" sz="1400" b="1" dirty="0" err="1">
                <a:solidFill>
                  <a:srgbClr val="002060"/>
                </a:solidFill>
              </a:rPr>
              <a:t>Scientific</a:t>
            </a:r>
            <a:r>
              <a:rPr lang="it-IT" sz="1400" b="1" dirty="0">
                <a:solidFill>
                  <a:srgbClr val="002060"/>
                </a:solidFill>
              </a:rPr>
              <a:t> Newsletter – </a:t>
            </a:r>
            <a:r>
              <a:rPr lang="it-IT" sz="1400" b="1" dirty="0" smtClean="0">
                <a:solidFill>
                  <a:srgbClr val="002060"/>
                </a:solidFill>
              </a:rPr>
              <a:t>2016, 17 n. 62</a:t>
            </a:r>
            <a:endParaRPr lang="it-IT" sz="1400" b="1" dirty="0">
              <a:solidFill>
                <a:srgbClr val="002060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683568" y="4149080"/>
            <a:ext cx="8064896" cy="36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683568" y="4509120"/>
            <a:ext cx="4999072" cy="36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350492" y="5157192"/>
            <a:ext cx="26642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360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2627784" y="728700"/>
            <a:ext cx="3600400" cy="75608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88402" y="171450"/>
            <a:ext cx="8515672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3200" b="1" dirty="0" smtClean="0">
                <a:solidFill>
                  <a:srgbClr val="C00000"/>
                </a:solidFill>
                <a:cs typeface="Calibri" pitchFamily="34" charset="0"/>
              </a:rPr>
              <a:t>Diuretici, ipertensione e BPCO</a:t>
            </a:r>
            <a:endParaRPr lang="it-IT" altLang="it-IT" sz="32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2501" y="836712"/>
            <a:ext cx="834771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it-IT" sz="3200" b="1" dirty="0">
                <a:solidFill>
                  <a:schemeClr val="bg1"/>
                </a:solidFill>
                <a:cs typeface="Calibri" pitchFamily="34" charset="0"/>
              </a:rPr>
              <a:t>diuretici tiazidici</a:t>
            </a:r>
            <a:r>
              <a:rPr lang="it-IT" sz="2800" b="1" dirty="0">
                <a:solidFill>
                  <a:schemeClr val="bg1"/>
                </a:solidFill>
                <a:cs typeface="Calibri" pitchFamily="34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endParaRPr lang="it-IT" sz="2400" dirty="0" smtClean="0">
              <a:solidFill>
                <a:srgbClr val="002060"/>
              </a:solidFill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eliminazione </a:t>
            </a:r>
            <a:r>
              <a:rPr lang="it-IT" sz="2400" dirty="0">
                <a:solidFill>
                  <a:srgbClr val="002060"/>
                </a:solidFill>
                <a:cs typeface="Calibri" pitchFamily="34" charset="0"/>
              </a:rPr>
              <a:t>della ritenzione di fluidi in presenza di 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SC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endParaRPr lang="it-IT" sz="1000" dirty="0">
              <a:solidFill>
                <a:srgbClr val="002060"/>
              </a:solidFill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b="1" dirty="0" smtClean="0">
                <a:solidFill>
                  <a:srgbClr val="002060"/>
                </a:solidFill>
                <a:cs typeface="Calibri" pitchFamily="34" charset="0"/>
              </a:rPr>
              <a:t>incremento </a:t>
            </a:r>
            <a:r>
              <a:rPr lang="it-IT" sz="2400" b="1" dirty="0" err="1">
                <a:solidFill>
                  <a:srgbClr val="002060"/>
                </a:solidFill>
                <a:cs typeface="Calibri" pitchFamily="34" charset="0"/>
              </a:rPr>
              <a:t>ipopotassiemia</a:t>
            </a:r>
            <a:r>
              <a:rPr lang="it-IT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cs typeface="Calibri" pitchFamily="34" charset="0"/>
              </a:rPr>
              <a:t>indotta da steroidi e 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ß2-agonisti con disionia </a:t>
            </a:r>
            <a:r>
              <a:rPr lang="it-IT" sz="2400" dirty="0">
                <a:solidFill>
                  <a:srgbClr val="002060"/>
                </a:solidFill>
                <a:cs typeface="Calibri" pitchFamily="34" charset="0"/>
              </a:rPr>
              <a:t>e rischio di 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aritmie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it-IT" sz="1000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endParaRPr lang="it-IT" sz="1000" dirty="0">
              <a:solidFill>
                <a:srgbClr val="002060"/>
              </a:solidFill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b="1" dirty="0" smtClean="0">
                <a:solidFill>
                  <a:srgbClr val="002060"/>
                </a:solidFill>
                <a:cs typeface="Calibri" pitchFamily="34" charset="0"/>
              </a:rPr>
              <a:t>incremento dell’alcalosi </a:t>
            </a:r>
            <a:r>
              <a:rPr lang="it-IT" sz="2400" b="1" dirty="0">
                <a:solidFill>
                  <a:srgbClr val="002060"/>
                </a:solidFill>
                <a:cs typeface="Calibri" pitchFamily="34" charset="0"/>
              </a:rPr>
              <a:t>metabolica </a:t>
            </a:r>
            <a:r>
              <a:rPr lang="it-IT" sz="2400" dirty="0">
                <a:solidFill>
                  <a:srgbClr val="002060"/>
                </a:solidFill>
                <a:cs typeface="Calibri" pitchFamily="34" charset="0"/>
              </a:rPr>
              <a:t>sec. all’ipossia in 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Pz BPCO   con peggioramento della </a:t>
            </a:r>
            <a:r>
              <a:rPr lang="it-IT" sz="2400" dirty="0" err="1" smtClean="0">
                <a:solidFill>
                  <a:srgbClr val="002060"/>
                </a:solidFill>
                <a:cs typeface="Calibri" pitchFamily="34" charset="0"/>
              </a:rPr>
              <a:t>ipoventilazione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 alveolare ed aumento dell’ipercapnia *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endParaRPr lang="it-IT" sz="1000" dirty="0">
              <a:solidFill>
                <a:srgbClr val="002060"/>
              </a:solidFill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b="1" dirty="0" smtClean="0">
                <a:solidFill>
                  <a:srgbClr val="002060"/>
                </a:solidFill>
                <a:cs typeface="Calibri" pitchFamily="34" charset="0"/>
              </a:rPr>
              <a:t>aumento dell’ematocrito 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e della viscosità ematica</a:t>
            </a: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it-IT" sz="1000" dirty="0">
              <a:solidFill>
                <a:srgbClr val="002060"/>
              </a:solidFill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alterazione della </a:t>
            </a:r>
            <a:r>
              <a:rPr lang="it-IT" sz="2400" dirty="0">
                <a:solidFill>
                  <a:srgbClr val="002060"/>
                </a:solidFill>
                <a:cs typeface="Calibri" pitchFamily="34" charset="0"/>
              </a:rPr>
              <a:t>secrezione mucosa 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bronchiale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87623" y="6253458"/>
            <a:ext cx="7776865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002060"/>
                </a:solidFill>
              </a:rPr>
              <a:t>Farsang</a:t>
            </a:r>
            <a:r>
              <a:rPr lang="it-IT" sz="1400" b="1" dirty="0" smtClean="0">
                <a:solidFill>
                  <a:srgbClr val="002060"/>
                </a:solidFill>
              </a:rPr>
              <a:t> C. :  Update on </a:t>
            </a:r>
            <a:r>
              <a:rPr lang="it-IT" sz="1400" b="1" dirty="0" err="1" smtClean="0">
                <a:solidFill>
                  <a:srgbClr val="002060"/>
                </a:solidFill>
              </a:rPr>
              <a:t>Hypertension</a:t>
            </a:r>
            <a:r>
              <a:rPr lang="it-IT" sz="1400" b="1" dirty="0" smtClean="0">
                <a:solidFill>
                  <a:srgbClr val="002060"/>
                </a:solidFill>
              </a:rPr>
              <a:t> Management in COPD – </a:t>
            </a:r>
            <a:r>
              <a:rPr lang="it-IT" sz="1400" b="1" dirty="0" err="1">
                <a:solidFill>
                  <a:srgbClr val="002060"/>
                </a:solidFill>
              </a:rPr>
              <a:t>Scientific</a:t>
            </a:r>
            <a:r>
              <a:rPr lang="it-IT" sz="1400" b="1" dirty="0">
                <a:solidFill>
                  <a:srgbClr val="002060"/>
                </a:solidFill>
              </a:rPr>
              <a:t> Newsletter – </a:t>
            </a:r>
            <a:r>
              <a:rPr lang="it-IT" sz="1400" b="1" dirty="0" smtClean="0">
                <a:solidFill>
                  <a:srgbClr val="002060"/>
                </a:solidFill>
              </a:rPr>
              <a:t>2016, 17 n. 62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2501" y="5319733"/>
            <a:ext cx="8651573" cy="7571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it-IT" sz="2800" i="1" dirty="0" smtClean="0">
                <a:solidFill>
                  <a:srgbClr val="002060"/>
                </a:solidFill>
                <a:cs typeface="Calibri" pitchFamily="34" charset="0"/>
              </a:rPr>
              <a:t>*</a:t>
            </a:r>
            <a:r>
              <a:rPr lang="it-IT" sz="2000" i="1" dirty="0" smtClean="0">
                <a:solidFill>
                  <a:srgbClr val="002060"/>
                </a:solidFill>
                <a:cs typeface="Calibri" pitchFamily="34" charset="0"/>
              </a:rPr>
              <a:t> effetti renali in BPCO</a:t>
            </a:r>
            <a:r>
              <a:rPr lang="it-IT" sz="2000" i="1" dirty="0">
                <a:solidFill>
                  <a:srgbClr val="002060"/>
                </a:solidFill>
                <a:cs typeface="Calibri" pitchFamily="34" charset="0"/>
              </a:rPr>
              <a:t>: </a:t>
            </a:r>
            <a:r>
              <a:rPr lang="it-IT" sz="2000" i="1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riassorbimento </a:t>
            </a:r>
            <a:r>
              <a:rPr lang="it-IT" sz="2000" dirty="0">
                <a:solidFill>
                  <a:srgbClr val="002060"/>
                </a:solidFill>
                <a:cs typeface="Calibri" pitchFamily="34" charset="0"/>
              </a:rPr>
              <a:t>prossimale di bicarbonati </a:t>
            </a: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da ipercapnia</a:t>
            </a:r>
            <a:r>
              <a:rPr lang="it-IT" sz="2000" dirty="0">
                <a:solidFill>
                  <a:srgbClr val="002060"/>
                </a:solidFill>
                <a:cs typeface="Calibri" pitchFamily="34" charset="0"/>
              </a:rPr>
              <a:t>, </a:t>
            </a: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		             vasocostrizione </a:t>
            </a:r>
            <a:r>
              <a:rPr lang="it-IT" sz="2000" dirty="0">
                <a:solidFill>
                  <a:srgbClr val="002060"/>
                </a:solidFill>
                <a:cs typeface="Calibri" pitchFamily="34" charset="0"/>
              </a:rPr>
              <a:t>renale da </a:t>
            </a: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ipossia</a:t>
            </a:r>
            <a:endParaRPr lang="it-IT" sz="2000" dirty="0">
              <a:solidFill>
                <a:srgbClr val="00206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6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00746" y="333375"/>
            <a:ext cx="8515672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3200" b="1" dirty="0" smtClean="0">
                <a:solidFill>
                  <a:srgbClr val="C00000"/>
                </a:solidFill>
                <a:cs typeface="Calibri" pitchFamily="34" charset="0"/>
              </a:rPr>
              <a:t>Diuretici, ipertensione e BPCO</a:t>
            </a:r>
            <a:endParaRPr lang="it-IT" altLang="it-IT" sz="32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671749" name="Rectangle 5"/>
          <p:cNvSpPr>
            <a:spLocks noChangeArrowheads="1"/>
          </p:cNvSpPr>
          <p:nvPr/>
        </p:nvSpPr>
        <p:spPr bwMode="auto">
          <a:xfrm>
            <a:off x="229618" y="836712"/>
            <a:ext cx="830282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it-IT" sz="2800" b="1" dirty="0" err="1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indapamide</a:t>
            </a:r>
            <a:r>
              <a:rPr lang="it-IT" sz="28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in uno studio con ipertesi affetti da BPCO, ha ridotto i valori pressori con miglioramento della funzionalità respiratoria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it-IT" sz="2000" dirty="0">
              <a:solidFill>
                <a:srgbClr val="002060"/>
              </a:solidFill>
              <a:latin typeface="+mn-lt"/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it-IT" sz="2800" b="1" dirty="0" err="1" smtClean="0">
                <a:solidFill>
                  <a:srgbClr val="002060"/>
                </a:solidFill>
                <a:cs typeface="Calibri" pitchFamily="34" charset="0"/>
              </a:rPr>
              <a:t>furosemide</a:t>
            </a:r>
            <a:r>
              <a:rPr lang="it-IT" sz="2800" b="1" dirty="0" smtClean="0">
                <a:solidFill>
                  <a:srgbClr val="002060"/>
                </a:solidFill>
                <a:cs typeface="Calibri" pitchFamily="34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indicata in presenza di ipervolemia e/o IRC  (</a:t>
            </a:r>
            <a:r>
              <a:rPr lang="it-IT" sz="2000" dirty="0" err="1" smtClean="0">
                <a:solidFill>
                  <a:srgbClr val="002060"/>
                </a:solidFill>
                <a:cs typeface="Calibri" pitchFamily="34" charset="0"/>
              </a:rPr>
              <a:t>eGRF</a:t>
            </a: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 &lt; 30 </a:t>
            </a:r>
            <a:r>
              <a:rPr lang="it-IT" sz="2000" dirty="0" err="1" smtClean="0">
                <a:solidFill>
                  <a:srgbClr val="002060"/>
                </a:solidFill>
                <a:cs typeface="Calibri" pitchFamily="34" charset="0"/>
              </a:rPr>
              <a:t>mL</a:t>
            </a: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/</a:t>
            </a:r>
            <a:r>
              <a:rPr lang="it-IT" sz="2000" dirty="0" err="1" smtClean="0">
                <a:solidFill>
                  <a:srgbClr val="002060"/>
                </a:solidFill>
                <a:cs typeface="Calibri" pitchFamily="34" charset="0"/>
              </a:rPr>
              <a:t>min</a:t>
            </a: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/m</a:t>
            </a:r>
            <a:r>
              <a:rPr lang="it-IT" sz="2000" baseline="30000" dirty="0" smtClean="0">
                <a:solidFill>
                  <a:srgbClr val="002060"/>
                </a:solidFill>
                <a:cs typeface="Calibri" pitchFamily="34" charset="0"/>
              </a:rPr>
              <a:t>2</a:t>
            </a: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000" i="1" dirty="0" smtClean="0">
                <a:solidFill>
                  <a:srgbClr val="002060"/>
                </a:solidFill>
                <a:cs typeface="Calibri" pitchFamily="34" charset="0"/>
              </a:rPr>
              <a:t>attenzione</a:t>
            </a: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: alcalosi </a:t>
            </a:r>
            <a:r>
              <a:rPr lang="it-IT" sz="2000" dirty="0" err="1" smtClean="0">
                <a:solidFill>
                  <a:srgbClr val="002060"/>
                </a:solidFill>
                <a:cs typeface="Calibri" pitchFamily="34" charset="0"/>
              </a:rPr>
              <a:t>ipocloremica</a:t>
            </a:r>
            <a:r>
              <a:rPr lang="it-IT" sz="2000" dirty="0" smtClean="0">
                <a:solidFill>
                  <a:srgbClr val="002060"/>
                </a:solidFill>
                <a:cs typeface="Calibri" pitchFamily="34" charset="0"/>
              </a:rPr>
              <a:t> (aggravamento della </a:t>
            </a:r>
            <a:r>
              <a:rPr lang="it-IT" sz="2000" dirty="0" err="1" smtClean="0">
                <a:solidFill>
                  <a:srgbClr val="002060"/>
                </a:solidFill>
                <a:cs typeface="Calibri" pitchFamily="34" charset="0"/>
              </a:rPr>
              <a:t>ipoventilazione</a:t>
            </a:r>
            <a:r>
              <a:rPr lang="it-IT" sz="2000" dirty="0">
                <a:solidFill>
                  <a:srgbClr val="002060"/>
                </a:solidFill>
                <a:cs typeface="Calibri" pitchFamily="34" charset="0"/>
              </a:rPr>
              <a:t>)</a:t>
            </a:r>
            <a:endParaRPr lang="it-IT" sz="2000" dirty="0" smtClean="0">
              <a:solidFill>
                <a:srgbClr val="002060"/>
              </a:solidFill>
              <a:cs typeface="Calibri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it-IT" sz="2000" dirty="0">
              <a:solidFill>
                <a:srgbClr val="002060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it-IT" sz="2800" b="1" dirty="0" smtClean="0">
                <a:solidFill>
                  <a:srgbClr val="002060"/>
                </a:solidFill>
                <a:cs typeface="Calibri" pitchFamily="34" charset="0"/>
              </a:rPr>
              <a:t>diuretici risparmiatori di potassio 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(</a:t>
            </a:r>
            <a:r>
              <a:rPr lang="it-IT" sz="2400" dirty="0" err="1" smtClean="0">
                <a:solidFill>
                  <a:srgbClr val="002060"/>
                </a:solidFill>
                <a:cs typeface="Calibri" pitchFamily="34" charset="0"/>
              </a:rPr>
              <a:t>triamterene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 - </a:t>
            </a:r>
            <a:r>
              <a:rPr lang="it-IT" sz="2400" dirty="0" err="1" smtClean="0">
                <a:solidFill>
                  <a:srgbClr val="002060"/>
                </a:solidFill>
                <a:cs typeface="Calibri" pitchFamily="34" charset="0"/>
              </a:rPr>
              <a:t>amiloride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)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it-IT" sz="2400" b="1" dirty="0" smtClean="0">
                <a:solidFill>
                  <a:srgbClr val="002060"/>
                </a:solidFill>
                <a:cs typeface="Calibri" pitchFamily="34" charset="0"/>
              </a:rPr>
              <a:t>e MRA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 (</a:t>
            </a:r>
            <a:r>
              <a:rPr lang="it-IT" sz="2400" dirty="0" err="1" smtClean="0">
                <a:solidFill>
                  <a:srgbClr val="002060"/>
                </a:solidFill>
                <a:cs typeface="Calibri" pitchFamily="34" charset="0"/>
              </a:rPr>
              <a:t>spironolattone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  <a:cs typeface="Calibri" pitchFamily="34" charset="0"/>
              </a:rPr>
              <a:t>eplerenone</a:t>
            </a:r>
            <a:r>
              <a:rPr lang="it-IT" sz="2400" dirty="0" smtClean="0">
                <a:solidFill>
                  <a:srgbClr val="002060"/>
                </a:solidFill>
                <a:cs typeface="Calibri" pitchFamily="34" charset="0"/>
              </a:rPr>
              <a:t>):</a:t>
            </a:r>
            <a:endParaRPr lang="it-IT" sz="2400" i="1" dirty="0" smtClean="0">
              <a:solidFill>
                <a:srgbClr val="002060"/>
              </a:solidFill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000" i="1" dirty="0">
                <a:solidFill>
                  <a:srgbClr val="002060"/>
                </a:solidFill>
                <a:cs typeface="Calibri" pitchFamily="34" charset="0"/>
              </a:rPr>
              <a:t>non </a:t>
            </a:r>
            <a:r>
              <a:rPr lang="it-IT" sz="2000" i="1" dirty="0" smtClean="0">
                <a:solidFill>
                  <a:srgbClr val="002060"/>
                </a:solidFill>
                <a:cs typeface="Calibri" pitchFamily="34" charset="0"/>
              </a:rPr>
              <a:t>esistono studi disponibili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000" i="1" dirty="0" smtClean="0">
                <a:solidFill>
                  <a:srgbClr val="002060"/>
                </a:solidFill>
                <a:cs typeface="Calibri" pitchFamily="34" charset="0"/>
              </a:rPr>
              <a:t>potenziale beneficio per azione antagonista dell’</a:t>
            </a:r>
            <a:r>
              <a:rPr lang="it-IT" sz="2000" i="1" dirty="0" err="1" smtClean="0">
                <a:solidFill>
                  <a:srgbClr val="002060"/>
                </a:solidFill>
                <a:cs typeface="Calibri" pitchFamily="34" charset="0"/>
              </a:rPr>
              <a:t>ipokaliemia</a:t>
            </a:r>
            <a:r>
              <a:rPr lang="it-IT" sz="2000" i="1" dirty="0" smtClean="0">
                <a:solidFill>
                  <a:srgbClr val="002060"/>
                </a:solidFill>
                <a:cs typeface="Calibri" pitchFamily="34" charset="0"/>
              </a:rPr>
              <a:t> da tiazidici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it-IT" sz="2000" b="1" i="1" dirty="0" smtClean="0">
                <a:solidFill>
                  <a:srgbClr val="002060"/>
                </a:solidFill>
                <a:cs typeface="Calibri" pitchFamily="34" charset="0"/>
              </a:rPr>
              <a:t>NB</a:t>
            </a:r>
            <a:r>
              <a:rPr lang="it-IT" sz="2000" b="1" i="1" dirty="0">
                <a:solidFill>
                  <a:srgbClr val="002060"/>
                </a:solidFill>
                <a:cs typeface="Calibri" pitchFamily="34" charset="0"/>
              </a:rPr>
              <a:t>: </a:t>
            </a:r>
            <a:r>
              <a:rPr lang="it-IT" sz="2000" b="1" i="1" dirty="0" smtClean="0">
                <a:solidFill>
                  <a:srgbClr val="002060"/>
                </a:solidFill>
                <a:cs typeface="Calibri" pitchFamily="34" charset="0"/>
              </a:rPr>
              <a:t>  lo </a:t>
            </a:r>
            <a:r>
              <a:rPr lang="it-IT" sz="2000" b="1" i="1" dirty="0" err="1">
                <a:solidFill>
                  <a:srgbClr val="002060"/>
                </a:solidFill>
                <a:cs typeface="Calibri" pitchFamily="34" charset="0"/>
              </a:rPr>
              <a:t>spironolattone</a:t>
            </a:r>
            <a:r>
              <a:rPr lang="it-IT" sz="2000" b="1" i="1" dirty="0">
                <a:solidFill>
                  <a:srgbClr val="002060"/>
                </a:solidFill>
                <a:cs typeface="Calibri" pitchFamily="34" charset="0"/>
              </a:rPr>
              <a:t> protegge la membrana </a:t>
            </a:r>
            <a:r>
              <a:rPr lang="it-IT" sz="2000" b="1" i="1" dirty="0" smtClean="0">
                <a:solidFill>
                  <a:srgbClr val="002060"/>
                </a:solidFill>
                <a:cs typeface="Calibri" pitchFamily="34" charset="0"/>
              </a:rPr>
              <a:t>alveolo-capillare  	        dall’azione </a:t>
            </a:r>
            <a:r>
              <a:rPr lang="it-IT" sz="2000" b="1" i="1" dirty="0">
                <a:solidFill>
                  <a:srgbClr val="002060"/>
                </a:solidFill>
                <a:cs typeface="Calibri" pitchFamily="34" charset="0"/>
              </a:rPr>
              <a:t>lesiva </a:t>
            </a:r>
            <a:r>
              <a:rPr lang="it-IT" sz="2000" b="1" i="1" dirty="0" smtClean="0">
                <a:solidFill>
                  <a:srgbClr val="002060"/>
                </a:solidFill>
                <a:cs typeface="Calibri" pitchFamily="34" charset="0"/>
              </a:rPr>
              <a:t>dell’aldosterone</a:t>
            </a:r>
            <a:endParaRPr lang="it-IT" sz="2000" b="1" i="1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87623" y="6253458"/>
            <a:ext cx="7776865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002060"/>
                </a:solidFill>
              </a:rPr>
              <a:t>Farsang</a:t>
            </a:r>
            <a:r>
              <a:rPr lang="it-IT" sz="1400" b="1" dirty="0" smtClean="0">
                <a:solidFill>
                  <a:srgbClr val="002060"/>
                </a:solidFill>
              </a:rPr>
              <a:t> C. :  Update on </a:t>
            </a:r>
            <a:r>
              <a:rPr lang="it-IT" sz="1400" b="1" dirty="0" err="1" smtClean="0">
                <a:solidFill>
                  <a:srgbClr val="002060"/>
                </a:solidFill>
              </a:rPr>
              <a:t>Hypertension</a:t>
            </a:r>
            <a:r>
              <a:rPr lang="it-IT" sz="1400" b="1" dirty="0" smtClean="0">
                <a:solidFill>
                  <a:srgbClr val="002060"/>
                </a:solidFill>
              </a:rPr>
              <a:t> Management in COPD – </a:t>
            </a:r>
            <a:r>
              <a:rPr lang="it-IT" sz="1400" b="1" dirty="0" err="1">
                <a:solidFill>
                  <a:srgbClr val="002060"/>
                </a:solidFill>
              </a:rPr>
              <a:t>Scientific</a:t>
            </a:r>
            <a:r>
              <a:rPr lang="it-IT" sz="1400" b="1" dirty="0">
                <a:solidFill>
                  <a:srgbClr val="002060"/>
                </a:solidFill>
              </a:rPr>
              <a:t> Newsletter – </a:t>
            </a:r>
            <a:r>
              <a:rPr lang="it-IT" sz="1400" b="1" dirty="0" smtClean="0">
                <a:solidFill>
                  <a:srgbClr val="002060"/>
                </a:solidFill>
              </a:rPr>
              <a:t>2016, 17 n. 62</a:t>
            </a:r>
            <a:endParaRPr lang="it-IT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ccia circolare a destra 9"/>
          <p:cNvSpPr/>
          <p:nvPr/>
        </p:nvSpPr>
        <p:spPr>
          <a:xfrm>
            <a:off x="2699792" y="4279017"/>
            <a:ext cx="648072" cy="1922292"/>
          </a:xfrm>
          <a:prstGeom prst="curvedRightArrow">
            <a:avLst/>
          </a:prstGeom>
          <a:gradFill flip="none" rotWithShape="1">
            <a:gsLst>
              <a:gs pos="39000">
                <a:srgbClr val="002060"/>
              </a:gs>
              <a:gs pos="86000">
                <a:schemeClr val="bg1"/>
              </a:gs>
              <a:gs pos="100000">
                <a:schemeClr val="bg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57200" y="1124744"/>
            <a:ext cx="8229600" cy="3242426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Font typeface="Symbol"/>
              <a:buChar char=""/>
            </a:pPr>
            <a:endParaRPr lang="it-IT" sz="8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114550" lvl="4" indent="-285750">
              <a:lnSpc>
                <a:spcPct val="115000"/>
              </a:lnSpc>
              <a:buFont typeface="Symbol"/>
              <a:buChar char=""/>
            </a:pPr>
            <a:r>
              <a:rPr lang="it-IT" sz="2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riduzione dei sintomi:</a:t>
            </a:r>
          </a:p>
          <a:p>
            <a:pPr marL="2628900" lvl="5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rgbClr val="002060"/>
                </a:solidFill>
                <a:ea typeface="Calibri"/>
                <a:cs typeface="Times New Roman"/>
              </a:rPr>
              <a:t>riduzione della dispnea</a:t>
            </a:r>
          </a:p>
          <a:p>
            <a:pPr marL="2628900" lvl="5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rgbClr val="002060"/>
                </a:solidFill>
                <a:ea typeface="Calibri"/>
                <a:cs typeface="Times New Roman"/>
              </a:rPr>
              <a:t>miglioramento della tolleranza allo sforzo</a:t>
            </a:r>
          </a:p>
          <a:p>
            <a:pPr marL="2628900" lvl="5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rgbClr val="002060"/>
                </a:solidFill>
                <a:ea typeface="Calibri"/>
                <a:cs typeface="Times New Roman"/>
              </a:rPr>
              <a:t>miglioramento dello stato di salute</a:t>
            </a:r>
          </a:p>
          <a:p>
            <a:pPr marL="2114550" lvl="4" indent="-285750">
              <a:lnSpc>
                <a:spcPct val="115000"/>
              </a:lnSpc>
              <a:buFont typeface="Symbol"/>
              <a:buChar char=""/>
            </a:pPr>
            <a:endParaRPr lang="it-IT" sz="1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114550" lvl="4" indent="-285750">
              <a:lnSpc>
                <a:spcPct val="115000"/>
              </a:lnSpc>
              <a:buFont typeface="Symbol"/>
              <a:buChar char=""/>
            </a:pPr>
            <a:r>
              <a:rPr lang="it-IT" sz="2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riduzione del rischio</a:t>
            </a:r>
            <a:r>
              <a:rPr lang="it-IT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:</a:t>
            </a:r>
            <a:endParaRPr lang="it-IT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514600" lvl="5" indent="-228600">
              <a:lnSpc>
                <a:spcPct val="115000"/>
              </a:lnSpc>
              <a:buFont typeface="Courier New"/>
              <a:buChar char="o"/>
            </a:pPr>
            <a:r>
              <a:rPr lang="it-IT" sz="2000" dirty="0" smtClean="0">
                <a:solidFill>
                  <a:srgbClr val="002060"/>
                </a:solidFill>
                <a:ea typeface="Calibri"/>
                <a:cs typeface="Times New Roman"/>
              </a:rPr>
              <a:t>prevenzione della progressione della malattia</a:t>
            </a:r>
          </a:p>
          <a:p>
            <a:pPr marL="2514600" lvl="5" indent="-228600">
              <a:lnSpc>
                <a:spcPct val="115000"/>
              </a:lnSpc>
              <a:buFont typeface="Courier New"/>
              <a:buChar char="o"/>
            </a:pPr>
            <a:r>
              <a:rPr lang="it-IT" sz="2000" dirty="0" smtClean="0">
                <a:solidFill>
                  <a:srgbClr val="002060"/>
                </a:solidFill>
                <a:ea typeface="Calibri"/>
                <a:cs typeface="Times New Roman"/>
              </a:rPr>
              <a:t>prevenzione delle riacutizzazioni</a:t>
            </a:r>
          </a:p>
          <a:p>
            <a:pPr marL="2514600" lvl="5" indent="-228600">
              <a:lnSpc>
                <a:spcPct val="115000"/>
              </a:lnSpc>
              <a:buFont typeface="Courier New"/>
              <a:buChar char="o"/>
            </a:pPr>
            <a:r>
              <a:rPr lang="it-IT" sz="2000" dirty="0" smtClean="0">
                <a:solidFill>
                  <a:srgbClr val="002060"/>
                </a:solidFill>
                <a:ea typeface="Calibri"/>
                <a:cs typeface="Times New Roman"/>
              </a:rPr>
              <a:t>riduzione della mortalità</a:t>
            </a:r>
          </a:p>
        </p:txBody>
      </p:sp>
      <p:sp>
        <p:nvSpPr>
          <p:cNvPr id="4" name="Titolo 20"/>
          <p:cNvSpPr txBox="1">
            <a:spLocks/>
          </p:cNvSpPr>
          <p:nvPr/>
        </p:nvSpPr>
        <p:spPr bwMode="auto">
          <a:xfrm>
            <a:off x="457200" y="116632"/>
            <a:ext cx="8229600" cy="1008112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x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altLang="it-IT" sz="3600" b="1" dirty="0" smtClean="0">
                <a:solidFill>
                  <a:schemeClr val="bg1"/>
                </a:solidFill>
              </a:rPr>
              <a:t>BPCO: obiettivi della terapia</a:t>
            </a:r>
            <a:endParaRPr lang="it-IT" altLang="it-IT" sz="36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84168" y="1268760"/>
            <a:ext cx="22997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LG GOLD    2018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457200" y="5636207"/>
            <a:ext cx="1931410" cy="915377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8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ICS</a:t>
            </a:r>
            <a:endParaRPr lang="it-IT" sz="3200" b="1" dirty="0">
              <a:solidFill>
                <a:srgbClr val="D163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57199" y="4033869"/>
            <a:ext cx="1931411" cy="792088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LABA</a:t>
            </a:r>
            <a:endParaRPr lang="it-IT" sz="3200" b="1" dirty="0"/>
          </a:p>
        </p:txBody>
      </p:sp>
      <p:sp>
        <p:nvSpPr>
          <p:cNvPr id="12" name="Ovale 11"/>
          <p:cNvSpPr/>
          <p:nvPr/>
        </p:nvSpPr>
        <p:spPr>
          <a:xfrm>
            <a:off x="457200" y="4844119"/>
            <a:ext cx="1931411" cy="792088"/>
          </a:xfrm>
          <a:prstGeom prst="ellipse">
            <a:avLst/>
          </a:prstGeom>
          <a:solidFill>
            <a:srgbClr val="00B082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91700" y="4361301"/>
            <a:ext cx="5500780" cy="18928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massimizzare il calibro delle </a:t>
            </a:r>
            <a:r>
              <a:rPr lang="it-IT" b="1" dirty="0" smtClean="0">
                <a:solidFill>
                  <a:srgbClr val="002060"/>
                </a:solidFill>
              </a:rPr>
              <a:t>vie aeree, </a:t>
            </a:r>
            <a:r>
              <a:rPr lang="it-IT" b="1" dirty="0" err="1">
                <a:solidFill>
                  <a:srgbClr val="002060"/>
                </a:solidFill>
              </a:rPr>
              <a:t>desufflando</a:t>
            </a:r>
            <a:r>
              <a:rPr lang="it-IT" b="1" dirty="0">
                <a:solidFill>
                  <a:srgbClr val="002060"/>
                </a:solidFill>
              </a:rPr>
              <a:t> a riposo e sotto sforzo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migliorare la </a:t>
            </a:r>
            <a:r>
              <a:rPr lang="it-IT" b="1" dirty="0">
                <a:solidFill>
                  <a:srgbClr val="002060"/>
                </a:solidFill>
              </a:rPr>
              <a:t>meccanica respiratoria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ridurre </a:t>
            </a:r>
            <a:r>
              <a:rPr lang="it-IT" b="1" dirty="0">
                <a:solidFill>
                  <a:srgbClr val="002060"/>
                </a:solidFill>
              </a:rPr>
              <a:t>l’infiammazione cronica </a:t>
            </a:r>
            <a:r>
              <a:rPr lang="it-IT" b="1" dirty="0" smtClean="0">
                <a:solidFill>
                  <a:srgbClr val="002060"/>
                </a:solidFill>
              </a:rPr>
              <a:t>(VV AA e </a:t>
            </a:r>
            <a:r>
              <a:rPr lang="it-IT" b="1" dirty="0">
                <a:solidFill>
                  <a:srgbClr val="002060"/>
                </a:solidFill>
              </a:rPr>
              <a:t>sistemica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endParaRPr lang="it-IT" b="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ridurre </a:t>
            </a:r>
            <a:r>
              <a:rPr lang="it-IT" b="1" dirty="0">
                <a:solidFill>
                  <a:srgbClr val="002060"/>
                </a:solidFill>
              </a:rPr>
              <a:t>l’uso dei </a:t>
            </a:r>
            <a:r>
              <a:rPr lang="it-IT" b="1" dirty="0" err="1" smtClean="0">
                <a:solidFill>
                  <a:srgbClr val="002060"/>
                </a:solidFill>
              </a:rPr>
              <a:t>relievers</a:t>
            </a:r>
            <a:r>
              <a:rPr lang="it-IT" b="1" dirty="0" smtClean="0">
                <a:solidFill>
                  <a:srgbClr val="002060"/>
                </a:solidFill>
              </a:rPr>
              <a:t>     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732240" y="6093895"/>
            <a:ext cx="1527534" cy="2769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rgbClr val="002060"/>
                </a:solidFill>
                <a:ea typeface="Calibri"/>
                <a:cs typeface="Times New Roman"/>
              </a:rPr>
              <a:t>P. </a:t>
            </a:r>
            <a:r>
              <a:rPr lang="it-IT" sz="1200" b="1" dirty="0" err="1">
                <a:solidFill>
                  <a:srgbClr val="002060"/>
                </a:solidFill>
                <a:ea typeface="Calibri"/>
                <a:cs typeface="Times New Roman"/>
              </a:rPr>
              <a:t>Calverley</a:t>
            </a:r>
            <a:r>
              <a:rPr lang="it-IT" sz="1200" b="1" dirty="0">
                <a:solidFill>
                  <a:srgbClr val="002060"/>
                </a:solidFill>
                <a:ea typeface="Calibri"/>
                <a:cs typeface="Times New Roman"/>
              </a:rPr>
              <a:t> ERS 2016</a:t>
            </a:r>
            <a:endParaRPr lang="it-IT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9" y="188640"/>
            <a:ext cx="851061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broncodilatatori ß2-agonisti e cardiopatie:</a:t>
            </a:r>
            <a:endParaRPr lang="it-IT" sz="3200" b="1" i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08364" y="6021288"/>
            <a:ext cx="3564396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Moretti M.: ARS Pneumologica 2/2014</a:t>
            </a:r>
          </a:p>
          <a:p>
            <a:r>
              <a:rPr lang="it-IT" sz="1200" b="1" dirty="0" smtClean="0">
                <a:solidFill>
                  <a:srgbClr val="002060"/>
                </a:solidFill>
              </a:rPr>
              <a:t>De Vries F., </a:t>
            </a:r>
            <a:r>
              <a:rPr lang="it-IT" sz="1200" b="1" dirty="0">
                <a:solidFill>
                  <a:srgbClr val="002060"/>
                </a:solidFill>
              </a:rPr>
              <a:t>Br J </a:t>
            </a:r>
            <a:r>
              <a:rPr lang="it-IT" sz="1200" b="1" dirty="0" err="1">
                <a:solidFill>
                  <a:srgbClr val="002060"/>
                </a:solidFill>
              </a:rPr>
              <a:t>Clin</a:t>
            </a:r>
            <a:r>
              <a:rPr lang="it-IT" sz="1200" b="1" dirty="0">
                <a:solidFill>
                  <a:srgbClr val="002060"/>
                </a:solidFill>
              </a:rPr>
              <a:t> </a:t>
            </a:r>
            <a:r>
              <a:rPr lang="it-IT" sz="1200" b="1" dirty="0" err="1">
                <a:solidFill>
                  <a:srgbClr val="002060"/>
                </a:solidFill>
              </a:rPr>
              <a:t>Pharm</a:t>
            </a:r>
            <a:r>
              <a:rPr lang="it-IT" sz="1200" b="1" dirty="0">
                <a:solidFill>
                  <a:srgbClr val="002060"/>
                </a:solidFill>
              </a:rPr>
              <a:t> </a:t>
            </a:r>
            <a:r>
              <a:rPr lang="it-IT" sz="1200" b="1" dirty="0" smtClean="0">
                <a:solidFill>
                  <a:srgbClr val="002060"/>
                </a:solidFill>
              </a:rPr>
              <a:t>2008; 65: 580-6</a:t>
            </a:r>
          </a:p>
          <a:p>
            <a:r>
              <a:rPr lang="nl-NL" sz="1200" b="1" dirty="0" smtClean="0">
                <a:solidFill>
                  <a:srgbClr val="002060"/>
                </a:solidFill>
              </a:rPr>
              <a:t>Maak CA, </a:t>
            </a:r>
            <a:r>
              <a:rPr lang="nl-NL" sz="1200" b="1" dirty="0">
                <a:solidFill>
                  <a:srgbClr val="002060"/>
                </a:solidFill>
              </a:rPr>
              <a:t>J Emerg Med. </a:t>
            </a:r>
            <a:r>
              <a:rPr lang="nl-NL" sz="1200" b="1" dirty="0" smtClean="0">
                <a:solidFill>
                  <a:srgbClr val="002060"/>
                </a:solidFill>
              </a:rPr>
              <a:t>2011; 40: 135-45 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8793" y="1124744"/>
            <a:ext cx="8766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recettori ß2-adrenergici:  tachicardia ed aritmie (allungamento </a:t>
            </a:r>
            <a:r>
              <a:rPr lang="it-IT" sz="2000" b="1" dirty="0" err="1" smtClean="0">
                <a:solidFill>
                  <a:srgbClr val="002060"/>
                </a:solidFill>
              </a:rPr>
              <a:t>QTc</a:t>
            </a:r>
            <a:r>
              <a:rPr lang="it-IT" sz="2000" b="1" dirty="0" smtClean="0">
                <a:solidFill>
                  <a:srgbClr val="002060"/>
                </a:solidFill>
              </a:rPr>
              <a:t> – </a:t>
            </a:r>
            <a:r>
              <a:rPr lang="it-IT" sz="2000" b="1" dirty="0" err="1" smtClean="0">
                <a:solidFill>
                  <a:srgbClr val="002060"/>
                </a:solidFill>
              </a:rPr>
              <a:t>ipokaliemia</a:t>
            </a:r>
            <a:r>
              <a:rPr lang="it-IT" sz="2000" b="1" dirty="0" smtClean="0">
                <a:solidFill>
                  <a:srgbClr val="002060"/>
                </a:solidFill>
              </a:rPr>
              <a:t>)    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1800" y="1700808"/>
            <a:ext cx="8640960" cy="4247317"/>
          </a:xfrm>
          <a:prstGeom prst="rect">
            <a:avLst/>
          </a:prstGeom>
          <a:ln w="12700">
            <a:solidFill>
              <a:srgbClr val="461E64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u="sng" dirty="0" smtClean="0">
                <a:solidFill>
                  <a:srgbClr val="002060"/>
                </a:solidFill>
              </a:rPr>
              <a:t>via </a:t>
            </a:r>
            <a:r>
              <a:rPr lang="it-IT" sz="2000" u="sng" dirty="0">
                <a:solidFill>
                  <a:srgbClr val="002060"/>
                </a:solidFill>
              </a:rPr>
              <a:t>inalatoria</a:t>
            </a:r>
            <a:r>
              <a:rPr lang="it-IT" sz="2000" dirty="0">
                <a:solidFill>
                  <a:srgbClr val="002060"/>
                </a:solidFill>
              </a:rPr>
              <a:t>: </a:t>
            </a:r>
            <a:r>
              <a:rPr lang="it-IT" sz="2000" dirty="0" smtClean="0">
                <a:solidFill>
                  <a:srgbClr val="002060"/>
                </a:solidFill>
              </a:rPr>
              <a:t>assorbimento </a:t>
            </a:r>
            <a:r>
              <a:rPr lang="it-IT" sz="2000" dirty="0">
                <a:solidFill>
                  <a:srgbClr val="002060"/>
                </a:solidFill>
              </a:rPr>
              <a:t>sistemico </a:t>
            </a:r>
            <a:r>
              <a:rPr lang="it-IT" sz="2000" dirty="0" smtClean="0">
                <a:solidFill>
                  <a:srgbClr val="002060"/>
                </a:solidFill>
              </a:rPr>
              <a:t>trascurabile con MDI, ma con dosi x 10 		per via aerosolica (assenza di metabolismo epatico)</a:t>
            </a:r>
          </a:p>
          <a:p>
            <a:pPr>
              <a:buClr>
                <a:srgbClr val="C00000"/>
              </a:buClr>
            </a:pP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     		</a:t>
            </a:r>
            <a:r>
              <a:rPr lang="it-IT" sz="2000" b="1" i="1" dirty="0" smtClean="0">
                <a:solidFill>
                  <a:srgbClr val="C00000"/>
                </a:solidFill>
              </a:rPr>
              <a:t>NB: evidenza di rischio coronarico acuto per via sistemica</a:t>
            </a:r>
          </a:p>
          <a:p>
            <a:pPr>
              <a:buClr>
                <a:srgbClr val="C00000"/>
              </a:buClr>
            </a:pPr>
            <a:endParaRPr lang="it-IT" sz="1000" b="1" i="1" dirty="0" smtClean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u="sng" dirty="0">
                <a:solidFill>
                  <a:srgbClr val="002060"/>
                </a:solidFill>
              </a:rPr>
              <a:t>dati osservazionali retrospettivi</a:t>
            </a:r>
            <a:r>
              <a:rPr lang="it-IT" sz="2000" dirty="0">
                <a:solidFill>
                  <a:srgbClr val="002060"/>
                </a:solidFill>
              </a:rPr>
              <a:t>:  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aumento di scompenso cardiaco in BPCO trattati con ß2-agonisti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aumento della mortalità  e delle ospedalizzazioni  per scompenso in BPCO trattati con ß2-agonisti con </a:t>
            </a:r>
            <a:r>
              <a:rPr lang="it-IT" sz="2000" dirty="0" err="1">
                <a:solidFill>
                  <a:srgbClr val="002060"/>
                </a:solidFill>
              </a:rPr>
              <a:t>pre</a:t>
            </a:r>
            <a:r>
              <a:rPr lang="it-IT" sz="2000" dirty="0">
                <a:solidFill>
                  <a:srgbClr val="002060"/>
                </a:solidFill>
              </a:rPr>
              <a:t>-diagnosi di disfunzione diastolica VS</a:t>
            </a:r>
          </a:p>
          <a:p>
            <a:pPr lvl="1">
              <a:buClr>
                <a:srgbClr val="C00000"/>
              </a:buClr>
            </a:pPr>
            <a:r>
              <a:rPr lang="it-IT" sz="2000" dirty="0">
                <a:solidFill>
                  <a:srgbClr val="002060"/>
                </a:solidFill>
              </a:rPr>
              <a:t>…   </a:t>
            </a:r>
            <a:r>
              <a:rPr lang="it-IT" sz="2000" b="1" i="1" dirty="0">
                <a:solidFill>
                  <a:srgbClr val="C00000"/>
                </a:solidFill>
              </a:rPr>
              <a:t>ma con uso per via orale o per via inalatoria solo ad alte dosi !</a:t>
            </a:r>
          </a:p>
          <a:p>
            <a:pPr lvl="1">
              <a:buClr>
                <a:srgbClr val="C00000"/>
              </a:buClr>
            </a:pPr>
            <a:endParaRPr lang="it-IT" sz="1000" i="1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2060"/>
                </a:solidFill>
              </a:rPr>
              <a:t>maggiore mortalità al follow-up in Pazienti scompensati con BPCO trattati con ß2-agonisti, ma </a:t>
            </a:r>
            <a:r>
              <a:rPr lang="it-IT" sz="2000" i="1" dirty="0">
                <a:solidFill>
                  <a:srgbClr val="002060"/>
                </a:solidFill>
              </a:rPr>
              <a:t>con età più avanzata, sesso maschile, fumatori, con coronaropatie o altre patologie polmonari  e con FC più elevata: il dato non è più significativo dopo aggiustamento per le variabili elencate 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2706682" y="5085184"/>
            <a:ext cx="43204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72456" y="5373216"/>
            <a:ext cx="63658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2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220072" y="5733256"/>
            <a:ext cx="3636404" cy="830997"/>
          </a:xfrm>
          <a:prstGeom prst="rect">
            <a:avLst/>
          </a:prstGeom>
          <a:noFill/>
          <a:ln>
            <a:solidFill>
              <a:srgbClr val="461E64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Contini M. e Agostoni  P.: ARS Pneumologica 2/2014</a:t>
            </a:r>
          </a:p>
          <a:p>
            <a:r>
              <a:rPr lang="it-IT" sz="1200" b="1" dirty="0" err="1" smtClean="0">
                <a:solidFill>
                  <a:srgbClr val="002060"/>
                </a:solidFill>
              </a:rPr>
              <a:t>Bermingham</a:t>
            </a:r>
            <a:r>
              <a:rPr lang="it-IT" sz="1200" b="1" dirty="0" smtClean="0">
                <a:solidFill>
                  <a:srgbClr val="002060"/>
                </a:solidFill>
              </a:rPr>
              <a:t> M.: </a:t>
            </a:r>
            <a:r>
              <a:rPr lang="it-IT" sz="1200" b="1" dirty="0" err="1" smtClean="0">
                <a:solidFill>
                  <a:srgbClr val="002060"/>
                </a:solidFill>
              </a:rPr>
              <a:t>Eur</a:t>
            </a:r>
            <a:r>
              <a:rPr lang="it-IT" sz="1200" b="1" dirty="0" smtClean="0">
                <a:solidFill>
                  <a:srgbClr val="002060"/>
                </a:solidFill>
              </a:rPr>
              <a:t> J </a:t>
            </a:r>
            <a:r>
              <a:rPr lang="it-IT" sz="1200" b="1" dirty="0" err="1" smtClean="0">
                <a:solidFill>
                  <a:srgbClr val="002060"/>
                </a:solidFill>
              </a:rPr>
              <a:t>Heart</a:t>
            </a:r>
            <a:r>
              <a:rPr lang="it-IT" sz="1200" b="1" dirty="0" smtClean="0">
                <a:solidFill>
                  <a:srgbClr val="002060"/>
                </a:solidFill>
              </a:rPr>
              <a:t> 2011; 13:885-91 </a:t>
            </a:r>
          </a:p>
          <a:p>
            <a:r>
              <a:rPr lang="it-IT" sz="1200" b="1" dirty="0" err="1" smtClean="0">
                <a:solidFill>
                  <a:srgbClr val="002060"/>
                </a:solidFill>
              </a:rPr>
              <a:t>Mutlu</a:t>
            </a:r>
            <a:r>
              <a:rPr lang="it-IT" sz="1200" b="1" dirty="0" smtClean="0">
                <a:solidFill>
                  <a:srgbClr val="002060"/>
                </a:solidFill>
              </a:rPr>
              <a:t> </a:t>
            </a:r>
            <a:r>
              <a:rPr lang="it-IT" sz="1200" b="1" dirty="0" err="1" smtClean="0">
                <a:solidFill>
                  <a:srgbClr val="002060"/>
                </a:solidFill>
              </a:rPr>
              <a:t>Gm</a:t>
            </a:r>
            <a:r>
              <a:rPr lang="it-IT" sz="1200" b="1" dirty="0" smtClean="0">
                <a:solidFill>
                  <a:srgbClr val="002060"/>
                </a:solidFill>
              </a:rPr>
              <a:t>: </a:t>
            </a:r>
            <a:r>
              <a:rPr lang="it-IT" sz="1200" b="1" dirty="0" err="1" smtClean="0">
                <a:solidFill>
                  <a:srgbClr val="002060"/>
                </a:solidFill>
              </a:rPr>
              <a:t>Am</a:t>
            </a:r>
            <a:r>
              <a:rPr lang="it-IT" sz="1200" b="1" dirty="0" smtClean="0">
                <a:solidFill>
                  <a:srgbClr val="002060"/>
                </a:solidFill>
              </a:rPr>
              <a:t> J </a:t>
            </a:r>
            <a:r>
              <a:rPr lang="it-IT" sz="1200" b="1" dirty="0" err="1" smtClean="0">
                <a:solidFill>
                  <a:srgbClr val="002060"/>
                </a:solidFill>
              </a:rPr>
              <a:t>Physiol</a:t>
            </a:r>
            <a:r>
              <a:rPr lang="it-IT" sz="1200" b="1" dirty="0" smtClean="0">
                <a:solidFill>
                  <a:srgbClr val="002060"/>
                </a:solidFill>
              </a:rPr>
              <a:t> 2005; 289: L685.95</a:t>
            </a:r>
          </a:p>
          <a:p>
            <a:r>
              <a:rPr lang="it-IT" sz="1200" b="1" dirty="0" err="1" smtClean="0">
                <a:solidFill>
                  <a:srgbClr val="002060"/>
                </a:solidFill>
              </a:rPr>
              <a:t>Paolillo</a:t>
            </a:r>
            <a:r>
              <a:rPr lang="it-IT" sz="1200" b="1" dirty="0" smtClean="0">
                <a:solidFill>
                  <a:srgbClr val="002060"/>
                </a:solidFill>
              </a:rPr>
              <a:t> S.: </a:t>
            </a:r>
            <a:r>
              <a:rPr lang="it-IT" sz="1200" b="1" dirty="0" err="1" smtClean="0">
                <a:solidFill>
                  <a:srgbClr val="002060"/>
                </a:solidFill>
              </a:rPr>
              <a:t>PLoS</a:t>
            </a:r>
            <a:r>
              <a:rPr lang="it-IT" sz="1200" b="1" dirty="0" smtClean="0">
                <a:solidFill>
                  <a:srgbClr val="002060"/>
                </a:solidFill>
              </a:rPr>
              <a:t> ONE 2013; 8: e61877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03109"/>
            <a:ext cx="892899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broncodilatatori ß2-agonisti e cardiopatie: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5516" y="1196752"/>
            <a:ext cx="8640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</a:rPr>
              <a:t>la sensibilità del miocardio alla tossicità della stimolazione ß2-recettoriale è più marcata nello scompenso cardiaco:  	       </a:t>
            </a:r>
            <a:r>
              <a:rPr lang="it-IT" sz="2400" b="1" dirty="0" smtClean="0">
                <a:solidFill>
                  <a:srgbClr val="C00000"/>
                </a:solidFill>
              </a:rPr>
              <a:t>down </a:t>
            </a:r>
            <a:r>
              <a:rPr lang="it-IT" sz="2400" b="1" dirty="0" err="1" smtClean="0">
                <a:solidFill>
                  <a:srgbClr val="C00000"/>
                </a:solidFill>
              </a:rPr>
              <a:t>regulation</a:t>
            </a:r>
            <a:r>
              <a:rPr lang="it-IT" sz="2400" b="1" dirty="0" smtClean="0">
                <a:solidFill>
                  <a:srgbClr val="C00000"/>
                </a:solidFill>
              </a:rPr>
              <a:t> dei recettori ß1 con preservata attività dei ß2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400" b="1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u="sng" dirty="0">
                <a:solidFill>
                  <a:srgbClr val="002060"/>
                </a:solidFill>
              </a:rPr>
              <a:t>assenza di complicanze cardiache in Pazienti con SC </a:t>
            </a:r>
            <a:r>
              <a:rPr lang="it-IT" sz="2000" i="1" u="sng" dirty="0">
                <a:solidFill>
                  <a:srgbClr val="002060"/>
                </a:solidFill>
              </a:rPr>
              <a:t>trattati con BB ß1-selettivo</a:t>
            </a:r>
          </a:p>
          <a:p>
            <a:pPr lvl="2">
              <a:buClr>
                <a:srgbClr val="002060"/>
              </a:buClr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2060"/>
                </a:solidFill>
              </a:rPr>
              <a:t>studi a favore: assunzione protratta ß2-agonisti non aumenta il rischio coronarico in ipertesi ed il rischio aritmico in BPCO riacutizzati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C00000"/>
                </a:solidFill>
              </a:rPr>
              <a:t>studi di registrazione di nuovi </a:t>
            </a:r>
            <a:r>
              <a:rPr lang="it-IT" sz="2400" b="1" dirty="0" err="1">
                <a:solidFill>
                  <a:srgbClr val="C00000"/>
                </a:solidFill>
              </a:rPr>
              <a:t>ultraLABA</a:t>
            </a:r>
            <a:r>
              <a:rPr lang="it-IT" sz="2400" b="1" dirty="0">
                <a:solidFill>
                  <a:srgbClr val="C00000"/>
                </a:solidFill>
              </a:rPr>
              <a:t> e LABA: 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C00000"/>
                </a:solidFill>
              </a:rPr>
              <a:t>conferma </a:t>
            </a:r>
            <a:r>
              <a:rPr lang="it-IT" sz="2000" b="1" dirty="0">
                <a:solidFill>
                  <a:srgbClr val="C00000"/>
                </a:solidFill>
              </a:rPr>
              <a:t>di sicurezza nell’impiego cronico </a:t>
            </a:r>
            <a:r>
              <a:rPr lang="it-IT" sz="2000" b="1" dirty="0" smtClean="0">
                <a:solidFill>
                  <a:srgbClr val="C00000"/>
                </a:solidFill>
              </a:rPr>
              <a:t>e 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C00000"/>
                </a:solidFill>
              </a:rPr>
              <a:t>incidenza </a:t>
            </a:r>
            <a:r>
              <a:rPr lang="it-IT" sz="2000" b="1" dirty="0">
                <a:solidFill>
                  <a:srgbClr val="C00000"/>
                </a:solidFill>
              </a:rPr>
              <a:t>eventi avversi comparabile con </a:t>
            </a:r>
            <a:r>
              <a:rPr lang="it-IT" sz="2000" b="1" dirty="0" smtClean="0">
                <a:solidFill>
                  <a:srgbClr val="C00000"/>
                </a:solidFill>
              </a:rPr>
              <a:t>placebo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9" y="188640"/>
            <a:ext cx="851061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broncodilatatori ß2-agonisti e cardiopatie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5349" y="836712"/>
            <a:ext cx="7826978" cy="209288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solidFill>
                  <a:srgbClr val="002060"/>
                </a:solidFill>
              </a:rPr>
              <a:t>LABA e </a:t>
            </a:r>
            <a:r>
              <a:rPr lang="it-IT" sz="2000" b="1" dirty="0" err="1" smtClean="0">
                <a:solidFill>
                  <a:srgbClr val="002060"/>
                </a:solidFill>
              </a:rPr>
              <a:t>ultraLABA</a:t>
            </a:r>
            <a:r>
              <a:rPr lang="it-IT" sz="2000" b="1" dirty="0" smtClean="0">
                <a:solidFill>
                  <a:srgbClr val="002060"/>
                </a:solidFill>
              </a:rPr>
              <a:t> sono farmaci efficaci e sicuri </a:t>
            </a:r>
            <a:r>
              <a:rPr lang="it-IT" sz="2000" dirty="0" smtClean="0">
                <a:solidFill>
                  <a:srgbClr val="002060"/>
                </a:solidFill>
              </a:rPr>
              <a:t>anche nella terapia cronica del Paziente BPCO con </a:t>
            </a:r>
            <a:r>
              <a:rPr lang="it-IT" sz="2000" dirty="0" err="1" smtClean="0">
                <a:solidFill>
                  <a:srgbClr val="002060"/>
                </a:solidFill>
              </a:rPr>
              <a:t>comorbidità</a:t>
            </a:r>
            <a:r>
              <a:rPr lang="it-IT" sz="2000" dirty="0" smtClean="0">
                <a:solidFill>
                  <a:srgbClr val="002060"/>
                </a:solidFill>
              </a:rPr>
              <a:t> cardiovascolare</a:t>
            </a:r>
          </a:p>
          <a:p>
            <a:pPr marL="457200" indent="-457200">
              <a:buFont typeface="+mj-lt"/>
              <a:buAutoNum type="arabicPeriod"/>
            </a:pPr>
            <a:endParaRPr lang="it-IT" sz="10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solidFill>
                  <a:srgbClr val="002060"/>
                </a:solidFill>
              </a:rPr>
              <a:t>E’ raccomandato l’uso dei BB cardioselettivi nei Pazienti BPCO con insufficienza cardiaca</a:t>
            </a:r>
            <a:r>
              <a:rPr lang="it-IT" sz="2000" dirty="0" smtClean="0">
                <a:solidFill>
                  <a:srgbClr val="002060"/>
                </a:solidFill>
              </a:rPr>
              <a:t>, in quanto non inibiscono l’attività broncodilatatrice dei ß2-agonisti, riducendo nel contempo la mortalità cardiovascolare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65349" y="3068960"/>
            <a:ext cx="7826978" cy="332398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possibili effetti </a:t>
            </a:r>
            <a:r>
              <a:rPr lang="it-IT" sz="2000" b="1" i="1" dirty="0">
                <a:solidFill>
                  <a:srgbClr val="002060"/>
                </a:solidFill>
              </a:rPr>
              <a:t>benefici della </a:t>
            </a:r>
            <a:r>
              <a:rPr lang="it-IT" sz="2000" b="1" i="1" dirty="0" smtClean="0">
                <a:solidFill>
                  <a:srgbClr val="002060"/>
                </a:solidFill>
              </a:rPr>
              <a:t>ß2 stimolazione alveolare nello SC:</a:t>
            </a:r>
          </a:p>
          <a:p>
            <a:pPr algn="ctr"/>
            <a:endParaRPr lang="it-IT" sz="1000" b="1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il 90% dei ß2 recettori è localizzato a livello alveolare e regola la clearance dei fluidi presenti sulla superficie alveolare;</a:t>
            </a:r>
            <a:endParaRPr lang="it-IT" sz="1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se stimolati, aprono i canali di membrana che permettono la fuoriuscita dell’acqua verso l’interstizio e le vie linfatiche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i="1" dirty="0" smtClean="0">
                <a:solidFill>
                  <a:srgbClr val="FF0000"/>
                </a:solidFill>
              </a:rPr>
              <a:t>in caso di blocco dei ß2 recettori (</a:t>
            </a:r>
            <a:r>
              <a:rPr lang="it-IT" sz="2000" b="1" i="1" dirty="0" err="1" smtClean="0">
                <a:solidFill>
                  <a:srgbClr val="FF0000"/>
                </a:solidFill>
              </a:rPr>
              <a:t>carvedilolo</a:t>
            </a:r>
            <a:r>
              <a:rPr lang="it-IT" sz="2000" b="1" i="1" dirty="0">
                <a:solidFill>
                  <a:srgbClr val="FF0000"/>
                </a:solidFill>
              </a:rPr>
              <a:t> BB </a:t>
            </a:r>
            <a:r>
              <a:rPr lang="it-IT" sz="2000" b="1" i="1" dirty="0" smtClean="0">
                <a:solidFill>
                  <a:srgbClr val="FF0000"/>
                </a:solidFill>
              </a:rPr>
              <a:t>ß1 non selettivo), il polmone gestisce con difficoltà il sovraccarico idrico sec. allo SC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nello scompenso e nel volontario sano, la DLCO si riduce con il </a:t>
            </a:r>
            <a:r>
              <a:rPr lang="it-IT" sz="2000" dirty="0" err="1" smtClean="0">
                <a:solidFill>
                  <a:srgbClr val="002060"/>
                </a:solidFill>
              </a:rPr>
              <a:t>carvedilolo</a:t>
            </a:r>
            <a:r>
              <a:rPr lang="it-IT" sz="2000" dirty="0" smtClean="0">
                <a:solidFill>
                  <a:srgbClr val="002060"/>
                </a:solidFill>
              </a:rPr>
              <a:t>, ma non con il </a:t>
            </a:r>
            <a:r>
              <a:rPr lang="it-IT" sz="2000" dirty="0" err="1" smtClean="0">
                <a:solidFill>
                  <a:srgbClr val="002060"/>
                </a:solidFill>
              </a:rPr>
              <a:t>bisoprololo</a:t>
            </a:r>
            <a:r>
              <a:rPr lang="it-IT" sz="2000" dirty="0" smtClean="0">
                <a:solidFill>
                  <a:srgbClr val="002060"/>
                </a:solidFill>
              </a:rPr>
              <a:t> o </a:t>
            </a:r>
            <a:r>
              <a:rPr lang="it-IT" sz="2000" dirty="0" err="1" smtClean="0">
                <a:solidFill>
                  <a:srgbClr val="002060"/>
                </a:solidFill>
              </a:rPr>
              <a:t>nebivololo</a:t>
            </a:r>
            <a:r>
              <a:rPr lang="it-IT" sz="2000" dirty="0">
                <a:solidFill>
                  <a:srgbClr val="002060"/>
                </a:solidFill>
              </a:rPr>
              <a:t> (BB </a:t>
            </a:r>
            <a:r>
              <a:rPr lang="it-IT" sz="2000" dirty="0" smtClean="0">
                <a:solidFill>
                  <a:srgbClr val="002060"/>
                </a:solidFill>
              </a:rPr>
              <a:t>ß1 selettivi).</a:t>
            </a:r>
            <a:endParaRPr lang="it-IT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203109"/>
            <a:ext cx="892899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broncodilatatori ß2-agonisti e selettività cardiaca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8" y="3645024"/>
            <a:ext cx="8874044" cy="29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042739" y="6140821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002060"/>
                </a:solidFill>
              </a:rPr>
              <a:t>Slack</a:t>
            </a:r>
            <a:r>
              <a:rPr lang="it-IT" sz="1400" b="1" dirty="0" smtClean="0">
                <a:solidFill>
                  <a:srgbClr val="002060"/>
                </a:solidFill>
              </a:rPr>
              <a:t> R. et Al.: J </a:t>
            </a:r>
            <a:r>
              <a:rPr lang="it-IT" sz="1400" b="1" dirty="0" err="1" smtClean="0">
                <a:solidFill>
                  <a:srgbClr val="002060"/>
                </a:solidFill>
              </a:rPr>
              <a:t>Pharmacol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Exp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Ther</a:t>
            </a:r>
            <a:r>
              <a:rPr lang="it-IT" sz="1400" b="1" dirty="0" smtClean="0">
                <a:solidFill>
                  <a:srgbClr val="002060"/>
                </a:solidFill>
              </a:rPr>
              <a:t> 344:218-230, </a:t>
            </a:r>
            <a:r>
              <a:rPr lang="it-IT" sz="1400" b="1" dirty="0" err="1" smtClean="0">
                <a:solidFill>
                  <a:srgbClr val="002060"/>
                </a:solidFill>
              </a:rPr>
              <a:t>Jan</a:t>
            </a:r>
            <a:r>
              <a:rPr lang="it-IT" sz="1400" b="1" dirty="0" smtClean="0">
                <a:solidFill>
                  <a:srgbClr val="002060"/>
                </a:solidFill>
              </a:rPr>
              <a:t> 2013</a:t>
            </a:r>
            <a:endParaRPr lang="it-IT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64044"/>
              </p:ext>
            </p:extLst>
          </p:nvPr>
        </p:nvGraphicFramePr>
        <p:xfrm>
          <a:off x="1524000" y="905128"/>
          <a:ext cx="6096000" cy="26822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ß2 agonista</a:t>
                      </a:r>
                      <a:endParaRPr lang="it-IT" sz="2400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selettività ß2 / ß1 </a:t>
                      </a:r>
                      <a:endParaRPr lang="it-IT" sz="2400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SALMETEROLO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3000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VILANTEROLO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2400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FORMOTEROLO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150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INDACATEROLO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16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SALBUTAMOLO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27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ISOPRENALINA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n w="6350"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0.24</a:t>
                      </a:r>
                      <a:endParaRPr lang="it-IT" dirty="0">
                        <a:ln w="6350"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8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2079660" y="1619250"/>
            <a:ext cx="1411" cy="3600450"/>
          </a:xfrm>
          <a:prstGeom prst="line">
            <a:avLst/>
          </a:prstGeom>
          <a:noFill/>
          <a:ln w="936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439774" y="2195517"/>
            <a:ext cx="959407" cy="2987675"/>
          </a:xfrm>
          <a:prstGeom prst="roundRect">
            <a:avLst>
              <a:gd name="adj" fmla="val 144"/>
            </a:avLst>
          </a:prstGeom>
          <a:gradFill flip="none" rotWithShape="1">
            <a:gsLst>
              <a:gs pos="0">
                <a:srgbClr val="004A4A"/>
              </a:gs>
              <a:gs pos="100000">
                <a:srgbClr val="FFFFFF"/>
              </a:gs>
            </a:gsLst>
            <a:lin ang="13500000" scaled="1"/>
            <a:tileRect/>
          </a:gradFill>
          <a:ln w="9360">
            <a:solidFill>
              <a:srgbClr val="00206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439010" y="2519365"/>
            <a:ext cx="959407" cy="2700337"/>
          </a:xfrm>
          <a:prstGeom prst="roundRect">
            <a:avLst>
              <a:gd name="adj" fmla="val 144"/>
            </a:avLst>
          </a:prstGeom>
          <a:gradFill flip="none" rotWithShape="1">
            <a:gsLst>
              <a:gs pos="1000">
                <a:srgbClr val="C00000"/>
              </a:gs>
              <a:gs pos="18000">
                <a:srgbClr val="CC0000">
                  <a:shade val="67500"/>
                  <a:satMod val="115000"/>
                  <a:alpha val="6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360">
            <a:solidFill>
              <a:srgbClr val="94006B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2035936" y="5219700"/>
            <a:ext cx="5526469" cy="1588"/>
          </a:xfrm>
          <a:prstGeom prst="line">
            <a:avLst/>
          </a:prstGeom>
          <a:noFill/>
          <a:ln w="720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4699" y="6101478"/>
            <a:ext cx="2469711" cy="503956"/>
          </a:xfrm>
          <a:prstGeom prst="rect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1200" b="1" baseline="33000" dirty="0" smtClean="0">
                <a:solidFill>
                  <a:srgbClr val="002060"/>
                </a:solidFill>
                <a:latin typeface="Calibri"/>
              </a:rPr>
              <a:t>1</a:t>
            </a:r>
            <a:r>
              <a:rPr lang="en-GB" altLang="it-IT" sz="12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GB" altLang="it-IT" sz="1200" b="1" dirty="0" err="1" smtClean="0">
                <a:solidFill>
                  <a:srgbClr val="002060"/>
                </a:solidFill>
                <a:latin typeface="Calibri"/>
              </a:rPr>
              <a:t>Medibase</a:t>
            </a:r>
            <a:r>
              <a:rPr lang="en-GB" altLang="it-IT" sz="1200" b="1" dirty="0" smtClean="0">
                <a:solidFill>
                  <a:srgbClr val="002060"/>
                </a:solidFill>
                <a:latin typeface="Calibri"/>
              </a:rPr>
              <a:t> 1992/1993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1200" b="1" baseline="33000" dirty="0" smtClean="0">
                <a:solidFill>
                  <a:srgbClr val="002060"/>
                </a:solidFill>
                <a:latin typeface="Calibri"/>
              </a:rPr>
              <a:t>2</a:t>
            </a:r>
            <a:r>
              <a:rPr lang="en-GB" altLang="it-IT" sz="1200" b="1" dirty="0" smtClean="0">
                <a:solidFill>
                  <a:srgbClr val="002060"/>
                </a:solidFill>
                <a:latin typeface="Calibri"/>
              </a:rPr>
              <a:t> NHANES – 3  Database  1988/1994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39064" y="5240371"/>
            <a:ext cx="1920226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b="1" smtClean="0">
                <a:solidFill>
                  <a:srgbClr val="002060"/>
                </a:solidFill>
                <a:latin typeface="Calibri"/>
              </a:rPr>
              <a:t>ipertensione   arteriosa</a:t>
            </a:r>
            <a:r>
              <a:rPr lang="en-GB" altLang="it-IT" sz="2000" b="1" baseline="33000" smtClean="0">
                <a:solidFill>
                  <a:srgbClr val="002060"/>
                </a:solidFill>
                <a:latin typeface="Calibri"/>
              </a:rPr>
              <a:t>  (1)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118721" y="5240371"/>
            <a:ext cx="1920226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b="1" dirty="0" err="1" smtClean="0">
                <a:solidFill>
                  <a:srgbClr val="CC0000"/>
                </a:solidFill>
                <a:latin typeface="Calibri"/>
              </a:rPr>
              <a:t>scompenso</a:t>
            </a:r>
            <a:r>
              <a:rPr lang="en-GB" altLang="it-IT" sz="2000" b="1" dirty="0" smtClean="0">
                <a:solidFill>
                  <a:srgbClr val="CC0000"/>
                </a:solidFill>
                <a:latin typeface="Calibri"/>
              </a:rPr>
              <a:t>          </a:t>
            </a:r>
            <a:r>
              <a:rPr lang="en-GB" altLang="it-IT" sz="2000" b="1" dirty="0" err="1" smtClean="0">
                <a:solidFill>
                  <a:srgbClr val="CC0000"/>
                </a:solidFill>
                <a:latin typeface="Calibri"/>
              </a:rPr>
              <a:t>cardiaco</a:t>
            </a:r>
            <a:r>
              <a:rPr lang="en-GB" altLang="it-IT" sz="2000" b="1" dirty="0" smtClean="0">
                <a:solidFill>
                  <a:srgbClr val="CC0000"/>
                </a:solidFill>
                <a:latin typeface="Calibri"/>
              </a:rPr>
              <a:t> </a:t>
            </a:r>
            <a:r>
              <a:rPr lang="en-GB" altLang="it-IT" sz="2000" b="1" baseline="33000" dirty="0" smtClean="0">
                <a:solidFill>
                  <a:srgbClr val="CC0000"/>
                </a:solidFill>
                <a:latin typeface="Calibri"/>
              </a:rPr>
              <a:t> (2)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9431" y="2700371"/>
            <a:ext cx="1759384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b="1" smtClean="0">
                <a:solidFill>
                  <a:srgbClr val="002060"/>
                </a:solidFill>
                <a:latin typeface="Arial" charset="0"/>
              </a:rPr>
              <a:t>%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b="1" smtClean="0">
                <a:solidFill>
                  <a:srgbClr val="002060"/>
                </a:solidFill>
                <a:latin typeface="Arial" charset="0"/>
              </a:rPr>
              <a:t> comorbidità in BPCO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759384" y="1595471"/>
            <a:ext cx="479704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6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b="1" smtClean="0">
                <a:solidFill>
                  <a:srgbClr val="FF00FF"/>
                </a:solidFill>
              </a:rPr>
              <a:t>-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it-IT" sz="2000" b="1" smtClean="0">
              <a:solidFill>
                <a:srgbClr val="FF00FF"/>
              </a:solidFill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b="1" smtClean="0">
                <a:solidFill>
                  <a:srgbClr val="FF00FF"/>
                </a:solidFill>
              </a:rPr>
              <a:t>-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it-IT" sz="2000" b="1" smtClean="0">
              <a:solidFill>
                <a:srgbClr val="FF00FF"/>
              </a:solidFill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b="1" smtClean="0">
                <a:solidFill>
                  <a:srgbClr val="FF00FF"/>
                </a:solidFill>
              </a:rPr>
              <a:t>-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it-IT" sz="2000" b="1" smtClean="0">
              <a:solidFill>
                <a:srgbClr val="FF00FF"/>
              </a:solidFill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b="1" smtClean="0">
                <a:solidFill>
                  <a:srgbClr val="FF00FF"/>
                </a:solidFill>
              </a:rPr>
              <a:t>-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it-IT" sz="2000" b="1" smtClean="0">
              <a:solidFill>
                <a:srgbClr val="FF00FF"/>
              </a:solidFill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b="1" smtClean="0">
                <a:solidFill>
                  <a:srgbClr val="FF00FF"/>
                </a:solidFill>
              </a:rPr>
              <a:t>-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it-IT" sz="2000" b="1" smtClean="0">
              <a:solidFill>
                <a:srgbClr val="FF00FF"/>
              </a:solidFill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b="1" smtClean="0">
                <a:solidFill>
                  <a:srgbClr val="FF00FF"/>
                </a:solidFill>
              </a:rPr>
              <a:t>-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439052" y="1778685"/>
            <a:ext cx="1120249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smtClean="0">
                <a:solidFill>
                  <a:srgbClr val="002060"/>
                </a:solidFill>
                <a:latin typeface="Calibri"/>
              </a:rPr>
              <a:t>26.6 %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425741" y="1964423"/>
            <a:ext cx="1120249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smtClean="0">
                <a:solidFill>
                  <a:srgbClr val="CC0000"/>
                </a:solidFill>
                <a:latin typeface="Arial" charset="0"/>
              </a:rPr>
              <a:t>25 %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00745" y="116403"/>
            <a:ext cx="831377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altLang="it-IT" sz="2400" kern="0" dirty="0">
                <a:solidFill>
                  <a:srgbClr val="002060"/>
                </a:solidFill>
                <a:cs typeface="Times New Roman" pitchFamily="18" charset="0"/>
              </a:rPr>
              <a:t>I link che correlano BPCO e malattie </a:t>
            </a:r>
            <a:r>
              <a:rPr lang="it-IT" altLang="it-IT" sz="2400" kern="0" dirty="0" smtClean="0">
                <a:solidFill>
                  <a:srgbClr val="002060"/>
                </a:solidFill>
                <a:cs typeface="Times New Roman" pitchFamily="18" charset="0"/>
              </a:rPr>
              <a:t>cardiovascolari (CVD) </a:t>
            </a:r>
            <a:r>
              <a:rPr lang="it-IT" altLang="it-IT" sz="2400" kern="0" dirty="0">
                <a:solidFill>
                  <a:srgbClr val="002060"/>
                </a:solidFill>
                <a:cs typeface="Times New Roman" pitchFamily="18" charset="0"/>
              </a:rPr>
              <a:t>sono complessi, multifattoriali e non completamente </a:t>
            </a:r>
            <a:r>
              <a:rPr lang="it-IT" altLang="it-IT" sz="2400" kern="0" dirty="0" smtClean="0">
                <a:solidFill>
                  <a:srgbClr val="002060"/>
                </a:solidFill>
                <a:cs typeface="Times New Roman" pitchFamily="18" charset="0"/>
              </a:rPr>
              <a:t>chiariti:.</a:t>
            </a:r>
            <a:endParaRPr lang="it-IT" altLang="it-IT" sz="2400" kern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631146" y="947400"/>
            <a:ext cx="605297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</a:rPr>
              <a:t>&gt; 1 Paziente con BPCO su 4 ha CVD</a:t>
            </a:r>
            <a:endParaRPr lang="it-IT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75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82" y="1124744"/>
            <a:ext cx="4104456" cy="307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183212"/>
            <a:ext cx="43924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/>
              <a:t>RESULTS:</a:t>
            </a:r>
          </a:p>
          <a:p>
            <a:r>
              <a:rPr lang="en-US" sz="1400" dirty="0"/>
              <a:t>The probability of having a cardiovascular adverse event by 3 years was 24.2% for placebo, 22.7% for salmeterol, 24.3% for fluticasone propionate and 20.8% for SFC. Although a history of myocardial infarction doubled the probability of cardiovascular adverse events, the event rates remained similar across treatment groups.</a:t>
            </a:r>
          </a:p>
          <a:p>
            <a:r>
              <a:rPr lang="en-US" sz="1400" b="1" cap="all" dirty="0"/>
              <a:t>CONCLUSION:</a:t>
            </a:r>
          </a:p>
          <a:p>
            <a:r>
              <a:rPr lang="en-US" sz="1400" dirty="0"/>
              <a:t>Post hoc analysis of the 3-year TORCH dataset showed that salmeterol alone or in combination (SFC) did not increase the risk of cardiovascular events in patients with moderate to severe COPD.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3" y="207408"/>
            <a:ext cx="5336956" cy="149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84" y="656328"/>
            <a:ext cx="1739453" cy="29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4" y="4437112"/>
            <a:ext cx="490472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49280"/>
            <a:ext cx="8429625" cy="43973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65274" y="1705382"/>
            <a:ext cx="4378734" cy="11554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4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7" y="1245533"/>
            <a:ext cx="4815232" cy="233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83507" y="260648"/>
            <a:ext cx="8536965" cy="52322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LAMA:  broncodilatatori anticolinergici 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3506" y="783868"/>
            <a:ext cx="853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UMECLIDINIO: associazione/dissociazione ai recettori M3 e M2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6" y="3717032"/>
            <a:ext cx="481901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220072" y="2345272"/>
            <a:ext cx="3761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stimolo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recettori M2 cardiaci</a:t>
            </a:r>
            <a:r>
              <a:rPr lang="it-IT" sz="2000" dirty="0" smtClean="0">
                <a:solidFill>
                  <a:srgbClr val="002060"/>
                </a:solidFill>
              </a:rPr>
              <a:t>: riduzione frequenza cardiaca e  forza di contrazione.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261260" y="3598396"/>
            <a:ext cx="3699036" cy="23006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>
                <a:solidFill>
                  <a:srgbClr val="002060"/>
                </a:solidFill>
              </a:rPr>
              <a:t>La più rapida dissociazione dai recettori M2 porta ad una broncodilatazione più efficace ed a potenziali </a:t>
            </a:r>
            <a:r>
              <a:rPr lang="it-IT" sz="2200" b="1" dirty="0">
                <a:solidFill>
                  <a:srgbClr val="C00000"/>
                </a:solidFill>
              </a:rPr>
              <a:t>minori effetti collaterali cardiaci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1118"/>
            <a:ext cx="4164032" cy="42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15" y="6165304"/>
            <a:ext cx="4824536" cy="54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220072" y="1316087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it-IT" sz="2000" b="1" dirty="0" smtClean="0">
                <a:solidFill>
                  <a:srgbClr val="002060"/>
                </a:solidFill>
              </a:rPr>
              <a:t>stimolo recettori M3 polmonari:</a:t>
            </a:r>
          </a:p>
          <a:p>
            <a:pPr lvl="0">
              <a:buClr>
                <a:srgbClr val="C00000"/>
              </a:buClr>
            </a:pPr>
            <a:r>
              <a:rPr lang="it-IT" sz="2000" dirty="0" smtClean="0">
                <a:solidFill>
                  <a:srgbClr val="002060"/>
                </a:solidFill>
              </a:rPr>
              <a:t>broncodilatazione </a:t>
            </a:r>
            <a:r>
              <a:rPr lang="it-IT" sz="2000" dirty="0">
                <a:solidFill>
                  <a:srgbClr val="002060"/>
                </a:solidFill>
              </a:rPr>
              <a:t>e </a:t>
            </a:r>
            <a:r>
              <a:rPr lang="it-IT" sz="2000" dirty="0" smtClean="0">
                <a:solidFill>
                  <a:srgbClr val="002060"/>
                </a:solidFill>
              </a:rPr>
              <a:t>riduzione della secrezione mucosa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7" y="251099"/>
            <a:ext cx="5159222" cy="13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7695"/>
            <a:ext cx="1461319" cy="106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60" y="1297247"/>
            <a:ext cx="2295962" cy="4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04867" y="2132856"/>
            <a:ext cx="8687613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The </a:t>
            </a:r>
            <a:r>
              <a:rPr lang="en-US" i="1" dirty="0">
                <a:solidFill>
                  <a:srgbClr val="002060"/>
                </a:solidFill>
              </a:rPr>
              <a:t>present study showed that β2-agonist use was not associated with either NT pro-BNP or LVEF, which was partially consistent with the finding that chronic β2-agonist treatment did not affect LVEF in mice</a:t>
            </a:r>
            <a:r>
              <a:rPr lang="en-US" i="1" dirty="0" smtClean="0">
                <a:solidFill>
                  <a:srgbClr val="002060"/>
                </a:solidFill>
              </a:rPr>
              <a:t>.  </a:t>
            </a:r>
            <a:r>
              <a:rPr lang="en-US" i="1" dirty="0">
                <a:solidFill>
                  <a:srgbClr val="002060"/>
                </a:solidFill>
              </a:rPr>
              <a:t>In addition, some authors suggested that β2-agonists may improve pulmonary function in patients with HF</a:t>
            </a:r>
            <a:r>
              <a:rPr lang="en-US" i="1" dirty="0" smtClean="0">
                <a:solidFill>
                  <a:srgbClr val="002060"/>
                </a:solidFill>
              </a:rPr>
              <a:t>.  </a:t>
            </a:r>
            <a:endParaRPr lang="it-IT" i="1" dirty="0">
              <a:solidFill>
                <a:srgbClr val="002060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 flipV="1">
            <a:off x="2016244" y="2460956"/>
            <a:ext cx="6624736" cy="180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23528" y="2733020"/>
            <a:ext cx="8740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7" y="5193196"/>
            <a:ext cx="8704552" cy="93610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" y="3429000"/>
            <a:ext cx="8956443" cy="151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3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3" y="165413"/>
            <a:ext cx="5970538" cy="159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960438"/>
            <a:ext cx="27305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9" y="1895476"/>
            <a:ext cx="6887127" cy="138950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2167"/>
            <a:ext cx="6304882" cy="178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02" y="4941168"/>
            <a:ext cx="340555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8" y="5500632"/>
            <a:ext cx="8972540" cy="7034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3593679" y="5733256"/>
            <a:ext cx="33123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000249" y="1556792"/>
            <a:ext cx="4443959" cy="19867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 rot="1345307">
            <a:off x="6996635" y="3749299"/>
            <a:ext cx="1919400" cy="93610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studio SUMMIT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68615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023">
            <a:off x="176305" y="1093180"/>
            <a:ext cx="9187523" cy="270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con strisce 2"/>
          <p:cNvSpPr/>
          <p:nvPr/>
        </p:nvSpPr>
        <p:spPr>
          <a:xfrm rot="3198453">
            <a:off x="596342" y="719251"/>
            <a:ext cx="1585568" cy="939311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7" y="4581128"/>
            <a:ext cx="86246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700870" y="623759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Lancet </a:t>
            </a:r>
            <a:r>
              <a:rPr lang="it-IT" sz="1400" b="1" dirty="0" err="1" smtClean="0">
                <a:solidFill>
                  <a:srgbClr val="002060"/>
                </a:solidFill>
              </a:rPr>
              <a:t>Respir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Med</a:t>
            </a:r>
            <a:r>
              <a:rPr lang="it-IT" sz="1400" b="1" dirty="0" smtClean="0">
                <a:solidFill>
                  <a:srgbClr val="002060"/>
                </a:solidFill>
              </a:rPr>
              <a:t> 2018</a:t>
            </a:r>
            <a:endParaRPr lang="it-IT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528" y="170295"/>
            <a:ext cx="849694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25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>
              <a:lnSpc>
                <a:spcPct val="87000"/>
              </a:lnSpc>
            </a:pPr>
            <a:r>
              <a:rPr lang="en-GB" altLang="it-IT" sz="4000" b="1" dirty="0" err="1" smtClean="0">
                <a:solidFill>
                  <a:srgbClr val="C00000"/>
                </a:solidFill>
                <a:latin typeface="+mn-lt"/>
              </a:rPr>
              <a:t>cuore</a:t>
            </a:r>
            <a:r>
              <a:rPr lang="en-GB" altLang="it-IT" sz="4000" b="1" dirty="0" smtClean="0">
                <a:solidFill>
                  <a:srgbClr val="C00000"/>
                </a:solidFill>
                <a:latin typeface="+mn-lt"/>
              </a:rPr>
              <a:t> e </a:t>
            </a:r>
            <a:r>
              <a:rPr lang="en-GB" altLang="it-IT" sz="4000" b="1" dirty="0" err="1" smtClean="0">
                <a:solidFill>
                  <a:srgbClr val="C00000"/>
                </a:solidFill>
                <a:latin typeface="+mn-lt"/>
              </a:rPr>
              <a:t>polmoni</a:t>
            </a:r>
            <a:r>
              <a:rPr lang="en-GB" altLang="it-IT" sz="4000" b="1" dirty="0" smtClean="0">
                <a:solidFill>
                  <a:srgbClr val="C00000"/>
                </a:solidFill>
                <a:latin typeface="+mn-lt"/>
              </a:rPr>
              <a:t> … </a:t>
            </a:r>
            <a:r>
              <a:rPr lang="en-GB" altLang="it-IT" sz="4000" b="1" dirty="0" err="1" smtClean="0">
                <a:solidFill>
                  <a:srgbClr val="C00000"/>
                </a:solidFill>
                <a:latin typeface="+mn-lt"/>
              </a:rPr>
              <a:t>gestione</a:t>
            </a:r>
            <a:r>
              <a:rPr lang="en-GB" altLang="it-IT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it-IT" sz="4000" b="1" dirty="0" err="1" smtClean="0">
                <a:solidFill>
                  <a:srgbClr val="C00000"/>
                </a:solidFill>
                <a:latin typeface="+mn-lt"/>
              </a:rPr>
              <a:t>condivisa</a:t>
            </a:r>
            <a:r>
              <a:rPr lang="en-GB" altLang="it-IT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it-IT" sz="4000" b="1" dirty="0" smtClean="0">
                <a:solidFill>
                  <a:srgbClr val="C00000"/>
                </a:solidFill>
                <a:latin typeface="+mn-lt"/>
              </a:rPr>
              <a:t>!</a:t>
            </a:r>
            <a:endParaRPr lang="en-GB" altLang="it-IT" sz="4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Immagine 5" descr="C:\Users\Raffaella\Desktop\cartelle\polmoni bl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56692"/>
            <a:ext cx="1907540" cy="1907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ore 9"/>
          <p:cNvSpPr/>
          <p:nvPr/>
        </p:nvSpPr>
        <p:spPr>
          <a:xfrm rot="18785335">
            <a:off x="4148495" y="1835332"/>
            <a:ext cx="677180" cy="711625"/>
          </a:xfrm>
          <a:prstGeom prst="hear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880160" y="2924944"/>
            <a:ext cx="67635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it-IT" sz="2400" b="1" i="1" dirty="0" smtClean="0">
                <a:solidFill>
                  <a:srgbClr val="002060"/>
                </a:solidFill>
              </a:rPr>
              <a:t>Per ora, è un auspicio più che una realtà:</a:t>
            </a:r>
          </a:p>
          <a:p>
            <a:pPr>
              <a:buClr>
                <a:srgbClr val="C00000"/>
              </a:buClr>
            </a:pPr>
            <a:endParaRPr lang="it-IT" sz="2400" b="1" i="1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collaborazione </a:t>
            </a:r>
            <a:r>
              <a:rPr lang="it-IT" sz="2000" dirty="0">
                <a:solidFill>
                  <a:srgbClr val="002060"/>
                </a:solidFill>
              </a:rPr>
              <a:t>ed integrazione </a:t>
            </a:r>
            <a:r>
              <a:rPr lang="it-IT" sz="2000" dirty="0" smtClean="0">
                <a:solidFill>
                  <a:srgbClr val="002060"/>
                </a:solidFill>
              </a:rPr>
              <a:t>diagnostico-terapeutica fra cardiologi, pneumologi ed internisti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in ospedale nel Paziente acuto, ma soprattutto sul territorio, nel Paziente cronico con </a:t>
            </a:r>
            <a:r>
              <a:rPr lang="it-IT" sz="2000" dirty="0" err="1" smtClean="0">
                <a:solidFill>
                  <a:srgbClr val="002060"/>
                </a:solidFill>
              </a:rPr>
              <a:t>comorbidità</a:t>
            </a:r>
            <a:endParaRPr lang="it-IT" sz="2000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attraverso un iter condiviso con presa in carico comune </a:t>
            </a:r>
          </a:p>
        </p:txBody>
      </p:sp>
      <p:sp>
        <p:nvSpPr>
          <p:cNvPr id="2" name="Ovale 1"/>
          <p:cNvSpPr/>
          <p:nvPr/>
        </p:nvSpPr>
        <p:spPr>
          <a:xfrm rot="21109933">
            <a:off x="715090" y="2738405"/>
            <a:ext cx="7920880" cy="30380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>
                <a:ln w="18000">
                  <a:solidFill>
                    <a:srgbClr val="B2B2B2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grazie per l’attenzione!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28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79705" y="379447"/>
            <a:ext cx="8159196" cy="67329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90000" tIns="11556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200" b="1" smtClean="0">
                <a:solidFill>
                  <a:schemeClr val="bg1"/>
                </a:solidFill>
                <a:latin typeface="+mn-lt"/>
              </a:rPr>
              <a:t> Prevalenza di scompenso cardiaco nella BPCO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99977" y="1357313"/>
            <a:ext cx="7679492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4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dirty="0" err="1" smtClean="0">
                <a:solidFill>
                  <a:srgbClr val="A50021"/>
                </a:solidFill>
                <a:latin typeface="+mn-lt"/>
              </a:rPr>
              <a:t>prevalenza</a:t>
            </a:r>
            <a:r>
              <a:rPr lang="en-GB" altLang="it-IT" sz="2400" b="1" dirty="0" smtClean="0">
                <a:solidFill>
                  <a:srgbClr val="A50021"/>
                </a:solidFill>
                <a:latin typeface="+mn-lt"/>
              </a:rPr>
              <a:t> di </a:t>
            </a:r>
            <a:r>
              <a:rPr lang="en-GB" altLang="it-IT" sz="2400" b="1" dirty="0" err="1" smtClean="0">
                <a:solidFill>
                  <a:srgbClr val="A50021"/>
                </a:solidFill>
                <a:latin typeface="+mn-lt"/>
              </a:rPr>
              <a:t>scompenso</a:t>
            </a:r>
            <a:r>
              <a:rPr lang="en-GB" altLang="it-IT" sz="2400" b="1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A50021"/>
                </a:solidFill>
                <a:latin typeface="+mn-lt"/>
              </a:rPr>
              <a:t>cardiaco</a:t>
            </a:r>
            <a:r>
              <a:rPr lang="en-GB" altLang="it-IT" sz="2400" b="1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A50021"/>
                </a:solidFill>
                <a:latin typeface="+mn-lt"/>
              </a:rPr>
              <a:t>nella</a:t>
            </a:r>
            <a:r>
              <a:rPr lang="en-GB" altLang="it-IT" sz="2400" b="1" dirty="0" smtClean="0">
                <a:solidFill>
                  <a:srgbClr val="A50021"/>
                </a:solidFill>
                <a:latin typeface="+mn-lt"/>
              </a:rPr>
              <a:t> BPCO </a:t>
            </a:r>
            <a:r>
              <a:rPr lang="en-GB" altLang="it-IT" sz="2400" b="1" i="1" dirty="0" err="1" smtClean="0">
                <a:solidFill>
                  <a:srgbClr val="A50021"/>
                </a:solidFill>
                <a:latin typeface="+mn-lt"/>
              </a:rPr>
              <a:t>stabilizzata</a:t>
            </a:r>
            <a:endParaRPr lang="en-GB" altLang="it-IT" sz="2400" b="1" i="1" dirty="0" smtClean="0">
              <a:solidFill>
                <a:srgbClr val="A50021"/>
              </a:solidFill>
              <a:latin typeface="+mn-lt"/>
            </a:endParaRPr>
          </a:p>
          <a:p>
            <a:pPr marL="1257300" lvl="2" indent="-342900" defTabSz="449263" eaLnBrk="0" fontAlgn="base" hangingPunct="0">
              <a:lnSpc>
                <a:spcPct val="131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complessivo</a:t>
            </a: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			=  26 %</a:t>
            </a:r>
          </a:p>
          <a:p>
            <a:pPr marL="1257300" lvl="2" indent="-342900" defTabSz="449263" eaLnBrk="0" fontAlgn="base" hangingPunct="0">
              <a:lnSpc>
                <a:spcPct val="131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non </a:t>
            </a: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conosciuto</a:t>
            </a: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			=  20.5 % </a:t>
            </a:r>
          </a:p>
          <a:p>
            <a:pPr marL="2171700" lvl="4" indent="-342900" defTabSz="449263" eaLnBrk="0" fontAlgn="base" hangingPunct="0">
              <a:lnSpc>
                <a:spcPct val="131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 50 %    </a:t>
            </a: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disfunzione</a:t>
            </a: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sistolica</a:t>
            </a: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  *</a:t>
            </a:r>
          </a:p>
          <a:p>
            <a:pPr marL="2171700" lvl="4" indent="-342900" defTabSz="449263" eaLnBrk="0" fontAlgn="base" hangingPunct="0">
              <a:lnSpc>
                <a:spcPct val="131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 50 %    </a:t>
            </a: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disfunzione</a:t>
            </a: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b="1" dirty="0" err="1" smtClean="0">
                <a:solidFill>
                  <a:srgbClr val="002060"/>
                </a:solidFill>
                <a:latin typeface="+mn-lt"/>
              </a:rPr>
              <a:t>diastolica</a:t>
            </a:r>
            <a:r>
              <a:rPr lang="en-GB" altLang="it-IT" b="1" dirty="0" smtClean="0">
                <a:solidFill>
                  <a:srgbClr val="002060"/>
                </a:solidFill>
                <a:latin typeface="+mn-lt"/>
              </a:rPr>
              <a:t> **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9703" y="5400708"/>
            <a:ext cx="799976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360" rIns="90000" bIns="45000"/>
          <a:lstStyle>
            <a:lvl1pPr>
              <a:tabLst>
                <a:tab pos="0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89563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  <a:tab pos="8924925" algn="l"/>
                <a:tab pos="9374188" algn="l"/>
                <a:tab pos="982980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89563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  <a:tab pos="8924925" algn="l"/>
                <a:tab pos="9374188" algn="l"/>
                <a:tab pos="982980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89563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  <a:tab pos="8924925" algn="l"/>
                <a:tab pos="9374188" algn="l"/>
                <a:tab pos="982980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89563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  <a:tab pos="8924925" algn="l"/>
                <a:tab pos="9374188" algn="l"/>
                <a:tab pos="982980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89563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  <a:tab pos="8924925" algn="l"/>
                <a:tab pos="9374188" algn="l"/>
                <a:tab pos="982980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89563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  <a:tab pos="8924925" algn="l"/>
                <a:tab pos="9374188" algn="l"/>
                <a:tab pos="982980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89563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  <a:tab pos="8924925" algn="l"/>
                <a:tab pos="9374188" algn="l"/>
                <a:tab pos="982980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89563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  <a:tab pos="8924925" algn="l"/>
                <a:tab pos="9374188" algn="l"/>
                <a:tab pos="982980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89563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  <a:tab pos="8924925" algn="l"/>
                <a:tab pos="9374188" algn="l"/>
                <a:tab pos="9829800" algn="l"/>
                <a:tab pos="10321925" algn="l"/>
                <a:tab pos="10779125" algn="l"/>
                <a:tab pos="10779125" algn="l"/>
                <a:tab pos="1078071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*   	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disfunzione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ventricolare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sistolica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:  	LVEF  &lt;  45 %  con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sintomi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di SC</a:t>
            </a:r>
          </a:p>
          <a:p>
            <a:pPr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**  	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disfunzione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ventricolare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diastolica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:  	LVEF  &gt;  45 %  con </a:t>
            </a:r>
            <a:r>
              <a:rPr lang="en-GB" altLang="it-IT" sz="2000" dirty="0" err="1" smtClean="0">
                <a:solidFill>
                  <a:srgbClr val="002060"/>
                </a:solidFill>
                <a:latin typeface="+mn-lt"/>
              </a:rPr>
              <a:t>segni</a:t>
            </a:r>
            <a:r>
              <a:rPr lang="en-GB" altLang="it-IT" sz="2000" dirty="0" smtClean="0">
                <a:solidFill>
                  <a:srgbClr val="002060"/>
                </a:solidFill>
                <a:latin typeface="+mn-lt"/>
              </a:rPr>
              <a:t> ECO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99976" y="4293096"/>
            <a:ext cx="7679491" cy="720725"/>
          </a:xfrm>
          <a:prstGeom prst="rect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27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it-IT" sz="1100" b="1" dirty="0" smtClean="0">
              <a:solidFill>
                <a:srgbClr val="A50021"/>
              </a:solidFill>
              <a:latin typeface="+mn-lt"/>
            </a:endParaRPr>
          </a:p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2400" b="1" dirty="0" err="1" smtClean="0">
                <a:solidFill>
                  <a:srgbClr val="A50021"/>
                </a:solidFill>
                <a:latin typeface="+mn-lt"/>
              </a:rPr>
              <a:t>scompenso</a:t>
            </a:r>
            <a:r>
              <a:rPr lang="en-GB" altLang="it-IT" sz="2400" b="1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GB" altLang="it-IT" sz="2400" b="1" dirty="0" err="1" smtClean="0">
                <a:solidFill>
                  <a:srgbClr val="A50021"/>
                </a:solidFill>
                <a:latin typeface="+mn-lt"/>
              </a:rPr>
              <a:t>cardiaco</a:t>
            </a:r>
            <a:r>
              <a:rPr lang="en-GB" altLang="it-IT" sz="2400" b="1" dirty="0" smtClean="0">
                <a:solidFill>
                  <a:srgbClr val="A50021"/>
                </a:solidFill>
                <a:latin typeface="+mn-lt"/>
              </a:rPr>
              <a:t> in BPCO &gt; 65 </a:t>
            </a:r>
            <a:r>
              <a:rPr lang="en-GB" altLang="it-IT" sz="2400" b="1" dirty="0" err="1" smtClean="0">
                <a:solidFill>
                  <a:srgbClr val="A50021"/>
                </a:solidFill>
                <a:latin typeface="+mn-lt"/>
              </a:rPr>
              <a:t>anni</a:t>
            </a:r>
            <a:r>
              <a:rPr lang="en-GB" altLang="it-IT" sz="2400" b="1" dirty="0" smtClean="0">
                <a:solidFill>
                  <a:srgbClr val="A50021"/>
                </a:solidFill>
                <a:latin typeface="+mn-lt"/>
              </a:rPr>
              <a:t> =  </a:t>
            </a:r>
            <a:r>
              <a:rPr lang="en-GB" altLang="it-IT" sz="2400" b="1" i="1" dirty="0" err="1" smtClean="0">
                <a:solidFill>
                  <a:srgbClr val="A50021"/>
                </a:solidFill>
                <a:latin typeface="+mn-lt"/>
              </a:rPr>
              <a:t>rischio</a:t>
            </a:r>
            <a:r>
              <a:rPr lang="en-GB" altLang="it-IT" sz="2400" b="1" i="1" dirty="0" smtClean="0">
                <a:solidFill>
                  <a:srgbClr val="A50021"/>
                </a:solidFill>
                <a:latin typeface="+mn-lt"/>
              </a:rPr>
              <a:t> x 4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279563" y="6300788"/>
            <a:ext cx="367961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6600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1400" b="1" dirty="0" smtClean="0">
                <a:solidFill>
                  <a:srgbClr val="002060"/>
                </a:solidFill>
                <a:latin typeface="+mn-lt"/>
              </a:rPr>
              <a:t>Rutten FH: Eur. Heart J 2005; 26 (18): 1887-94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598589" y="2160588"/>
            <a:ext cx="1599953" cy="539750"/>
          </a:xfrm>
          <a:prstGeom prst="ellipse">
            <a:avLst/>
          </a:prstGeom>
          <a:noFill/>
          <a:ln w="360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z="22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" name="Ovale 1"/>
          <p:cNvSpPr/>
          <p:nvPr/>
        </p:nvSpPr>
        <p:spPr>
          <a:xfrm rot="21193368">
            <a:off x="306227" y="2794888"/>
            <a:ext cx="2188947" cy="101374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errori diagnostici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8 - 32%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383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contenuto 1"/>
          <p:cNvSpPr>
            <a:spLocks noGrp="1"/>
          </p:cNvSpPr>
          <p:nvPr>
            <p:ph idx="1"/>
          </p:nvPr>
        </p:nvSpPr>
        <p:spPr>
          <a:xfrm>
            <a:off x="323528" y="1484313"/>
            <a:ext cx="8569647" cy="4926213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altLang="it-IT" sz="2400" dirty="0" smtClean="0">
                <a:solidFill>
                  <a:srgbClr val="002060"/>
                </a:solidFill>
              </a:rPr>
              <a:t>La </a:t>
            </a:r>
            <a:r>
              <a:rPr lang="it-IT" altLang="it-IT" sz="2400" b="1" dirty="0" smtClean="0">
                <a:solidFill>
                  <a:srgbClr val="002060"/>
                </a:solidFill>
              </a:rPr>
              <a:t>BPCO</a:t>
            </a:r>
            <a:r>
              <a:rPr lang="it-IT" altLang="it-IT" sz="2400" dirty="0" smtClean="0">
                <a:solidFill>
                  <a:srgbClr val="002060"/>
                </a:solidFill>
              </a:rPr>
              <a:t>, malattia  prevenibile e trattabile, è caratterizzata da </a:t>
            </a:r>
            <a:r>
              <a:rPr lang="it-IT" altLang="it-IT" sz="2400" b="1" dirty="0" smtClean="0">
                <a:solidFill>
                  <a:srgbClr val="002060"/>
                </a:solidFill>
              </a:rPr>
              <a:t>sintomi respiratori cronici </a:t>
            </a:r>
            <a:r>
              <a:rPr lang="it-IT" altLang="it-IT" sz="2400" dirty="0" smtClean="0">
                <a:solidFill>
                  <a:srgbClr val="002060"/>
                </a:solidFill>
              </a:rPr>
              <a:t>e da una </a:t>
            </a:r>
            <a:r>
              <a:rPr lang="it-IT" altLang="it-IT" sz="2400" b="1" dirty="0" smtClean="0">
                <a:solidFill>
                  <a:srgbClr val="002060"/>
                </a:solidFill>
              </a:rPr>
              <a:t>limitazione persistente al flusso aereo</a:t>
            </a:r>
            <a:r>
              <a:rPr lang="it-IT" altLang="it-IT" sz="2400" dirty="0" smtClean="0">
                <a:solidFill>
                  <a:srgbClr val="002060"/>
                </a:solidFill>
              </a:rPr>
              <a:t> (semplificata in </a:t>
            </a:r>
            <a:r>
              <a:rPr lang="it-IT" altLang="it-IT" sz="2400" b="1" dirty="0" smtClean="0">
                <a:solidFill>
                  <a:srgbClr val="C00000"/>
                </a:solidFill>
              </a:rPr>
              <a:t>ostruzione bronchiale</a:t>
            </a:r>
            <a:r>
              <a:rPr lang="it-IT" altLang="it-IT" sz="2400" dirty="0" smtClean="0">
                <a:solidFill>
                  <a:srgbClr val="002060"/>
                </a:solidFill>
              </a:rPr>
              <a:t>), dovuti ad alterazioni delle vie aeree e/o alveolari generalmente causate da una significativa </a:t>
            </a:r>
            <a:r>
              <a:rPr lang="it-IT" altLang="it-IT" sz="2400" i="1" dirty="0" smtClean="0">
                <a:solidFill>
                  <a:srgbClr val="002060"/>
                </a:solidFill>
              </a:rPr>
              <a:t>esposizione a particelle nocive o gas</a:t>
            </a:r>
            <a:r>
              <a:rPr lang="it-IT" altLang="it-IT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it-IT" altLang="it-IT" sz="1000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altLang="it-IT" sz="2400" dirty="0" smtClean="0">
                <a:solidFill>
                  <a:srgbClr val="002060"/>
                </a:solidFill>
              </a:rPr>
              <a:t>La limitazione cronica al flusso aereo è causata da: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altLang="it-IT" sz="2400" b="1" dirty="0" smtClean="0">
                <a:solidFill>
                  <a:srgbClr val="002060"/>
                </a:solidFill>
              </a:rPr>
              <a:t>malattia delle piccole vie aeree </a:t>
            </a:r>
            <a:r>
              <a:rPr lang="it-IT" altLang="it-IT" sz="2400" dirty="0" smtClean="0">
                <a:solidFill>
                  <a:srgbClr val="002060"/>
                </a:solidFill>
              </a:rPr>
              <a:t>(</a:t>
            </a:r>
            <a:r>
              <a:rPr lang="it-IT" altLang="it-IT" sz="2400" b="1" dirty="0" smtClean="0">
                <a:solidFill>
                  <a:srgbClr val="C00000"/>
                </a:solidFill>
              </a:rPr>
              <a:t>bronchiolite ostruttiva</a:t>
            </a:r>
            <a:r>
              <a:rPr lang="it-IT" altLang="it-IT" sz="2400" dirty="0" smtClean="0">
                <a:solidFill>
                  <a:srgbClr val="002060"/>
                </a:solidFill>
              </a:rPr>
              <a:t>) e da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altLang="it-IT" sz="2400" b="1" dirty="0" smtClean="0">
                <a:solidFill>
                  <a:srgbClr val="002060"/>
                </a:solidFill>
              </a:rPr>
              <a:t>distruzione parenchimale </a:t>
            </a:r>
            <a:r>
              <a:rPr lang="it-IT" altLang="it-IT" sz="2400" dirty="0" smtClean="0">
                <a:solidFill>
                  <a:srgbClr val="002060"/>
                </a:solidFill>
              </a:rPr>
              <a:t>(</a:t>
            </a:r>
            <a:r>
              <a:rPr lang="it-IT" altLang="it-IT" sz="2400" b="1" dirty="0" smtClean="0">
                <a:solidFill>
                  <a:srgbClr val="C00000"/>
                </a:solidFill>
              </a:rPr>
              <a:t>enfisema</a:t>
            </a:r>
            <a:r>
              <a:rPr lang="it-IT" altLang="it-IT" sz="2400" dirty="0" smtClean="0">
                <a:solidFill>
                  <a:srgbClr val="002060"/>
                </a:solidFill>
              </a:rPr>
              <a:t>) </a:t>
            </a:r>
          </a:p>
          <a:p>
            <a:pPr marL="457200" lvl="1" indent="0">
              <a:buClr>
                <a:srgbClr val="002060"/>
              </a:buClr>
              <a:buNone/>
            </a:pP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dirty="0" smtClean="0">
                <a:solidFill>
                  <a:srgbClr val="002060"/>
                </a:solidFill>
              </a:rPr>
              <a:t>   commiste in misura variabile nei diversi Pazienti</a:t>
            </a:r>
          </a:p>
          <a:p>
            <a:pPr marL="457200" lvl="1" indent="0">
              <a:buClr>
                <a:srgbClr val="002060"/>
              </a:buClr>
              <a:buNone/>
            </a:pPr>
            <a:endParaRPr lang="it-IT" altLang="it-IT" sz="1000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altLang="it-IT" sz="2400" dirty="0">
                <a:solidFill>
                  <a:srgbClr val="002060"/>
                </a:solidFill>
              </a:rPr>
              <a:t>L’ostruzione bronchiale non è completamente reversibile ed è generalmente evolutiva.</a:t>
            </a:r>
            <a:endParaRPr lang="it-IT" altLang="it-IT" sz="2400" dirty="0" smtClean="0">
              <a:solidFill>
                <a:srgbClr val="00206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bg1"/>
                </a:solidFill>
              </a:rPr>
              <a:t>BPCO: </a:t>
            </a:r>
            <a:r>
              <a:rPr lang="it-IT" sz="3100" b="1" dirty="0" err="1" smtClean="0">
                <a:solidFill>
                  <a:schemeClr val="bg1"/>
                </a:solidFill>
              </a:rPr>
              <a:t>BroncoPneumopatia</a:t>
            </a:r>
            <a:r>
              <a:rPr lang="it-IT" sz="3100" b="1" dirty="0" smtClean="0">
                <a:solidFill>
                  <a:schemeClr val="bg1"/>
                </a:solidFill>
              </a:rPr>
              <a:t> Cronica Ostruttiva</a:t>
            </a:r>
            <a:endParaRPr lang="it-IT" sz="3100" b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948264" y="6225860"/>
            <a:ext cx="172819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LG GOLD 2018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489201" y="45452"/>
            <a:ext cx="8496944" cy="87267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b="1" dirty="0" smtClean="0">
                <a:solidFill>
                  <a:schemeClr val="bg1"/>
                </a:solidFill>
              </a:rPr>
              <a:t>BPCO: </a:t>
            </a:r>
            <a:r>
              <a:rPr lang="it-IT" sz="3100" b="1" dirty="0" smtClean="0">
                <a:solidFill>
                  <a:schemeClr val="bg1"/>
                </a:solidFill>
              </a:rPr>
              <a:t>carico sociale</a:t>
            </a:r>
            <a:endParaRPr lang="it-IT" sz="31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3803" y="1124744"/>
            <a:ext cx="882455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2060"/>
                </a:solidFill>
              </a:rPr>
              <a:t>A livello mondiale, la BPCO è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>
                <a:solidFill>
                  <a:srgbClr val="002060"/>
                </a:solidFill>
              </a:rPr>
              <a:t>responsabile di 4 morti al </a:t>
            </a:r>
            <a:r>
              <a:rPr lang="it-IT" sz="2400" dirty="0" smtClean="0">
                <a:solidFill>
                  <a:srgbClr val="002060"/>
                </a:solidFill>
              </a:rPr>
              <a:t>minuto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     e secondo l’Organizzazione </a:t>
            </a:r>
            <a:r>
              <a:rPr lang="it-IT" sz="2400" dirty="0">
                <a:solidFill>
                  <a:srgbClr val="002060"/>
                </a:solidFill>
              </a:rPr>
              <a:t>Mondiale della </a:t>
            </a:r>
            <a:r>
              <a:rPr lang="it-IT" sz="2400" dirty="0" err="1">
                <a:solidFill>
                  <a:srgbClr val="002060"/>
                </a:solidFill>
              </a:rPr>
              <a:t>Sanita`</a:t>
            </a:r>
            <a:r>
              <a:rPr lang="it-IT" sz="2400" dirty="0">
                <a:solidFill>
                  <a:srgbClr val="002060"/>
                </a:solidFill>
              </a:rPr>
              <a:t> (OMS</a:t>
            </a:r>
            <a:r>
              <a:rPr lang="it-IT" sz="2400" dirty="0" smtClean="0">
                <a:solidFill>
                  <a:srgbClr val="002060"/>
                </a:solidFill>
              </a:rPr>
              <a:t>):</a:t>
            </a:r>
          </a:p>
          <a:p>
            <a:endParaRPr lang="it-IT" sz="10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</a:rPr>
              <a:t>la BPCO  sarà </a:t>
            </a:r>
            <a:r>
              <a:rPr lang="it-IT" sz="2400" b="1" dirty="0">
                <a:solidFill>
                  <a:srgbClr val="002060"/>
                </a:solidFill>
              </a:rPr>
              <a:t>la terza causa di morte entro il 2020</a:t>
            </a:r>
            <a:r>
              <a:rPr lang="it-IT" sz="2400" dirty="0">
                <a:solidFill>
                  <a:srgbClr val="002060"/>
                </a:solidFill>
              </a:rPr>
              <a:t>, </a:t>
            </a:r>
            <a:r>
              <a:rPr lang="it-IT" sz="2400" dirty="0" smtClean="0">
                <a:solidFill>
                  <a:srgbClr val="002060"/>
                </a:solidFill>
              </a:rPr>
              <a:t>        seconda </a:t>
            </a:r>
            <a:r>
              <a:rPr lang="it-IT" sz="2400" dirty="0">
                <a:solidFill>
                  <a:srgbClr val="002060"/>
                </a:solidFill>
              </a:rPr>
              <a:t>solo a malattie cardiovascolari e </a:t>
            </a:r>
            <a:r>
              <a:rPr lang="it-IT" sz="2400" dirty="0" smtClean="0">
                <a:solidFill>
                  <a:srgbClr val="002060"/>
                </a:solidFill>
              </a:rPr>
              <a:t>tumori;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</a:rPr>
              <a:t>oltre </a:t>
            </a:r>
            <a:r>
              <a:rPr lang="it-IT" sz="2400" dirty="0">
                <a:solidFill>
                  <a:srgbClr val="002060"/>
                </a:solidFill>
              </a:rPr>
              <a:t>2 milioni di persone l’anno </a:t>
            </a:r>
            <a:r>
              <a:rPr lang="it-IT" sz="2400" dirty="0" smtClean="0">
                <a:solidFill>
                  <a:srgbClr val="002060"/>
                </a:solidFill>
              </a:rPr>
              <a:t>muoiono </a:t>
            </a:r>
            <a:r>
              <a:rPr lang="it-IT" sz="2400" dirty="0">
                <a:solidFill>
                  <a:srgbClr val="002060"/>
                </a:solidFill>
              </a:rPr>
              <a:t>primariamente </a:t>
            </a:r>
            <a:r>
              <a:rPr lang="it-IT" sz="2400" dirty="0" smtClean="0">
                <a:solidFill>
                  <a:srgbClr val="002060"/>
                </a:solidFill>
              </a:rPr>
              <a:t>      per </a:t>
            </a:r>
            <a:r>
              <a:rPr lang="it-IT" sz="2400" dirty="0">
                <a:solidFill>
                  <a:srgbClr val="002060"/>
                </a:solidFill>
              </a:rPr>
              <a:t>BPCO  (3 milioni nel 2012 = 6%  </a:t>
            </a:r>
            <a:r>
              <a:rPr lang="it-IT" sz="2400" dirty="0" smtClean="0">
                <a:solidFill>
                  <a:srgbClr val="002060"/>
                </a:solidFill>
              </a:rPr>
              <a:t>tot).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it-IT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</a:rPr>
              <a:t>LG GOLD 2018</a:t>
            </a:r>
            <a:r>
              <a:rPr lang="it-IT" sz="2400" dirty="0" smtClean="0">
                <a:solidFill>
                  <a:srgbClr val="002060"/>
                </a:solidFill>
              </a:rPr>
              <a:t>: </a:t>
            </a:r>
            <a:r>
              <a:rPr lang="it-IT" sz="2400" b="1" dirty="0" smtClean="0">
                <a:solidFill>
                  <a:srgbClr val="002060"/>
                </a:solidFill>
              </a:rPr>
              <a:t>384 milioni nel 2010 (prevalenza globale 11.7%) </a:t>
            </a:r>
            <a:r>
              <a:rPr lang="it-IT" sz="2400" dirty="0" smtClean="0">
                <a:solidFill>
                  <a:srgbClr val="002060"/>
                </a:solidFill>
              </a:rPr>
              <a:t>con 4.5 milioni di decessi annui nel 2030 per BPCO e </a:t>
            </a:r>
            <a:r>
              <a:rPr lang="it-IT" sz="2400" dirty="0" err="1" smtClean="0">
                <a:solidFill>
                  <a:srgbClr val="002060"/>
                </a:solidFill>
              </a:rPr>
              <a:t>comorbidità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</a:rPr>
              <a:t>In Italia, </a:t>
            </a:r>
            <a:r>
              <a:rPr lang="it-IT" sz="2400" b="1" dirty="0">
                <a:solidFill>
                  <a:srgbClr val="002060"/>
                </a:solidFill>
              </a:rPr>
              <a:t>si stima che esistano circa 6 milioni di soggetti </a:t>
            </a:r>
            <a:r>
              <a:rPr lang="it-IT" sz="2400" b="1" dirty="0" smtClean="0">
                <a:solidFill>
                  <a:srgbClr val="002060"/>
                </a:solidFill>
              </a:rPr>
              <a:t>con BPCO</a:t>
            </a:r>
            <a:r>
              <a:rPr lang="it-IT" sz="2400" b="1" dirty="0">
                <a:solidFill>
                  <a:srgbClr val="002060"/>
                </a:solidFill>
              </a:rPr>
              <a:t>,</a:t>
            </a:r>
            <a:r>
              <a:rPr lang="it-IT" sz="2400" dirty="0">
                <a:solidFill>
                  <a:srgbClr val="002060"/>
                </a:solidFill>
              </a:rPr>
              <a:t> che costituisce una delle prime cause di ricovero in ospedale e causa circa </a:t>
            </a:r>
            <a:r>
              <a:rPr lang="it-IT" sz="2400" b="1" dirty="0">
                <a:solidFill>
                  <a:srgbClr val="002060"/>
                </a:solidFill>
              </a:rPr>
              <a:t>20.000 morti l’anno</a:t>
            </a:r>
            <a:r>
              <a:rPr lang="it-IT" sz="2400" dirty="0">
                <a:solidFill>
                  <a:srgbClr val="002060"/>
                </a:solidFill>
              </a:rPr>
              <a:t>, con costi sociali </a:t>
            </a:r>
            <a:r>
              <a:rPr lang="it-IT" sz="2400" dirty="0" smtClean="0">
                <a:solidFill>
                  <a:srgbClr val="002060"/>
                </a:solidFill>
              </a:rPr>
              <a:t>ed </a:t>
            </a:r>
            <a:r>
              <a:rPr lang="it-IT" sz="2400" dirty="0">
                <a:solidFill>
                  <a:srgbClr val="002060"/>
                </a:solidFill>
              </a:rPr>
              <a:t>umani enormi</a:t>
            </a:r>
          </a:p>
        </p:txBody>
      </p:sp>
    </p:spTree>
    <p:extLst>
      <p:ext uri="{BB962C8B-B14F-4D97-AF65-F5344CB8AC3E}">
        <p14:creationId xmlns:p14="http://schemas.microsoft.com/office/powerpoint/2010/main" val="273563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33173" y="188640"/>
            <a:ext cx="8349347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BPCO: diagnosi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62225" y="2413510"/>
            <a:ext cx="2120295" cy="4616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Celli B (ATS-ERS): </a:t>
            </a:r>
            <a:r>
              <a:rPr lang="it-IT" altLang="it-IT" sz="12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Eur</a:t>
            </a:r>
            <a:r>
              <a:rPr lang="it-IT" altLang="it-IT" sz="1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. </a:t>
            </a:r>
            <a:r>
              <a:rPr lang="it-IT" altLang="it-IT" sz="12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Respir</a:t>
            </a:r>
            <a:r>
              <a:rPr lang="it-IT" altLang="it-IT" sz="1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. J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2004;23:932-946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303144" y="2175641"/>
            <a:ext cx="2657866" cy="76200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SPIROMETRIA</a:t>
            </a:r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 rot="-5400000">
            <a:off x="3237699" y="433966"/>
            <a:ext cx="788754" cy="2657868"/>
          </a:xfrm>
          <a:prstGeom prst="leftBrace">
            <a:avLst>
              <a:gd name="adj1" fmla="val 48843"/>
              <a:gd name="adj2" fmla="val 50000"/>
            </a:avLst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0800000" flipH="1" flipV="1">
            <a:off x="433174" y="975312"/>
            <a:ext cx="1618938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it-IT" b="1" dirty="0">
                <a:solidFill>
                  <a:srgbClr val="A5002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SINTOMI:</a:t>
            </a:r>
          </a:p>
          <a:p>
            <a:pPr marL="271463" indent="-271463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tosse</a:t>
            </a:r>
          </a:p>
          <a:p>
            <a:pPr marL="271463" indent="-271463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espettorato</a:t>
            </a:r>
          </a:p>
          <a:p>
            <a:pPr marL="271463" indent="-271463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dispnea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148064" y="956949"/>
            <a:ext cx="3634456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it-IT" b="1" dirty="0">
                <a:solidFill>
                  <a:srgbClr val="A5002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ESPOSIZIONE A FATTORI DI RISCHIO:</a:t>
            </a:r>
          </a:p>
          <a:p>
            <a:pPr marL="271463" indent="-271463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charset="2"/>
              <a:buChar char="§"/>
              <a:defRPr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tabacco</a:t>
            </a:r>
          </a:p>
          <a:p>
            <a:pPr marL="271463" indent="-271463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agenti occupazionali</a:t>
            </a:r>
          </a:p>
          <a:p>
            <a:pPr marL="271463" indent="-271463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inquinamento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indoor/outdoor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25731"/>
              </p:ext>
            </p:extLst>
          </p:nvPr>
        </p:nvGraphicFramePr>
        <p:xfrm>
          <a:off x="4136056" y="3933057"/>
          <a:ext cx="4646464" cy="259993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{073A0DAA-6AF3-43AB-8588-CEC1D06C72B9}</a:tableStyleId>
              </a:tblPr>
              <a:tblGrid>
                <a:gridCol w="2569633"/>
                <a:gridCol w="2076831"/>
              </a:tblGrid>
              <a:tr h="881938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Gravità dell’ostruzione bronchiale</a:t>
                      </a:r>
                    </a:p>
                    <a:p>
                      <a:pPr algn="ctr"/>
                      <a:r>
                        <a:rPr lang="it-IT" b="0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(FEV1 % </a:t>
                      </a:r>
                      <a:r>
                        <a:rPr lang="it-IT" b="0" dirty="0" err="1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teor</a:t>
                      </a:r>
                      <a:r>
                        <a:rPr lang="it-IT" b="0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. post BD) con IT &lt; 70%</a:t>
                      </a:r>
                      <a:endParaRPr lang="it-IT" b="0" dirty="0">
                        <a:ln>
                          <a:solidFill>
                            <a:srgbClr val="461E64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ln>
                          <a:solidFill>
                            <a:srgbClr val="00206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188"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GOLD 1     LIEVE</a:t>
                      </a:r>
                      <a:endParaRPr lang="it-IT" dirty="0">
                        <a:ln>
                          <a:solidFill>
                            <a:srgbClr val="461E64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       &gt;</a:t>
                      </a:r>
                      <a:r>
                        <a:rPr lang="it-IT" baseline="0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80 %</a:t>
                      </a:r>
                      <a:endParaRPr lang="it-IT" dirty="0">
                        <a:ln>
                          <a:solidFill>
                            <a:srgbClr val="461E64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2188"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GOLD 2     MODERATA</a:t>
                      </a:r>
                      <a:endParaRPr lang="it-IT" dirty="0">
                        <a:ln>
                          <a:solidFill>
                            <a:srgbClr val="461E64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 50 %  –  80 %</a:t>
                      </a:r>
                      <a:endParaRPr lang="it-IT" dirty="0">
                        <a:ln>
                          <a:solidFill>
                            <a:srgbClr val="461E64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1430"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GOLD 3     GRAVE</a:t>
                      </a:r>
                      <a:endParaRPr lang="it-IT" dirty="0">
                        <a:ln>
                          <a:solidFill>
                            <a:srgbClr val="461E64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 30 %  –  50 %</a:t>
                      </a:r>
                      <a:endParaRPr lang="it-IT" dirty="0">
                        <a:ln>
                          <a:solidFill>
                            <a:srgbClr val="461E64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2188"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GOLD 4     MOLTO GRAVE</a:t>
                      </a:r>
                      <a:endParaRPr lang="it-IT" dirty="0">
                        <a:ln>
                          <a:solidFill>
                            <a:srgbClr val="461E64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solidFill>
                              <a:srgbClr val="461E64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       &lt; 30%</a:t>
                      </a:r>
                      <a:endParaRPr lang="it-IT" dirty="0">
                        <a:ln>
                          <a:solidFill>
                            <a:srgbClr val="461E64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440068" y="3962100"/>
            <a:ext cx="3590272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FEV1 = </a:t>
            </a:r>
            <a:r>
              <a:rPr lang="it-IT" dirty="0" err="1" smtClean="0">
                <a:solidFill>
                  <a:srgbClr val="002060"/>
                </a:solidFill>
              </a:rPr>
              <a:t>Forced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Expiratory</a:t>
            </a:r>
            <a:r>
              <a:rPr lang="it-IT" dirty="0" smtClean="0">
                <a:solidFill>
                  <a:srgbClr val="002060"/>
                </a:solidFill>
              </a:rPr>
              <a:t> Volume 1’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FVC   = </a:t>
            </a:r>
            <a:r>
              <a:rPr lang="it-IT" dirty="0" err="1" smtClean="0">
                <a:solidFill>
                  <a:srgbClr val="002060"/>
                </a:solidFill>
              </a:rPr>
              <a:t>Forced</a:t>
            </a:r>
            <a:r>
              <a:rPr lang="it-IT" dirty="0" smtClean="0">
                <a:solidFill>
                  <a:srgbClr val="002060"/>
                </a:solidFill>
              </a:rPr>
              <a:t> Vital </a:t>
            </a:r>
            <a:r>
              <a:rPr lang="it-IT" dirty="0" err="1" smtClean="0">
                <a:solidFill>
                  <a:srgbClr val="002060"/>
                </a:solidFill>
              </a:rPr>
              <a:t>Capacity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IT       = R   FEV1/FVC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650300" y="5586669"/>
            <a:ext cx="1890881" cy="1128816"/>
          </a:xfrm>
          <a:custGeom>
            <a:avLst/>
            <a:gdLst>
              <a:gd name="T0" fmla="*/ 14989 w 1376"/>
              <a:gd name="T1" fmla="*/ 1504277 h 1584"/>
              <a:gd name="T2" fmla="*/ 194856 w 1376"/>
              <a:gd name="T3" fmla="*/ 652799 h 1584"/>
              <a:gd name="T4" fmla="*/ 284790 w 1376"/>
              <a:gd name="T5" fmla="*/ 141913 h 1584"/>
              <a:gd name="T6" fmla="*/ 464658 w 1376"/>
              <a:gd name="T7" fmla="*/ 56765 h 1584"/>
              <a:gd name="T8" fmla="*/ 644525 w 1376"/>
              <a:gd name="T9" fmla="*/ 482504 h 1584"/>
              <a:gd name="T10" fmla="*/ 824392 w 1376"/>
              <a:gd name="T11" fmla="*/ 908242 h 1584"/>
              <a:gd name="T12" fmla="*/ 1453928 w 1376"/>
              <a:gd name="T13" fmla="*/ 1248833 h 1584"/>
              <a:gd name="T14" fmla="*/ 2263332 w 1376"/>
              <a:gd name="T15" fmla="*/ 1419129 h 1584"/>
              <a:gd name="T16" fmla="*/ 2533133 w 1376"/>
              <a:gd name="T17" fmla="*/ 1504277 h 1584"/>
              <a:gd name="T18" fmla="*/ 2533133 w 1376"/>
              <a:gd name="T19" fmla="*/ 1930015 h 1584"/>
              <a:gd name="T20" fmla="*/ 2443199 w 1376"/>
              <a:gd name="T21" fmla="*/ 2440902 h 1584"/>
              <a:gd name="T22" fmla="*/ 1993531 w 1376"/>
              <a:gd name="T23" fmla="*/ 2696345 h 1584"/>
              <a:gd name="T24" fmla="*/ 1094194 w 1376"/>
              <a:gd name="T25" fmla="*/ 2781492 h 1584"/>
              <a:gd name="T26" fmla="*/ 284790 w 1376"/>
              <a:gd name="T27" fmla="*/ 2526049 h 1584"/>
              <a:gd name="T28" fmla="*/ 14989 w 1376"/>
              <a:gd name="T29" fmla="*/ 1504277 h 15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76" h="1584">
                <a:moveTo>
                  <a:pt x="8" y="848"/>
                </a:moveTo>
                <a:cubicBezTo>
                  <a:pt x="0" y="672"/>
                  <a:pt x="80" y="496"/>
                  <a:pt x="104" y="368"/>
                </a:cubicBezTo>
                <a:cubicBezTo>
                  <a:pt x="128" y="240"/>
                  <a:pt x="128" y="136"/>
                  <a:pt x="152" y="80"/>
                </a:cubicBezTo>
                <a:cubicBezTo>
                  <a:pt x="176" y="24"/>
                  <a:pt x="216" y="0"/>
                  <a:pt x="248" y="32"/>
                </a:cubicBezTo>
                <a:cubicBezTo>
                  <a:pt x="280" y="64"/>
                  <a:pt x="312" y="192"/>
                  <a:pt x="344" y="272"/>
                </a:cubicBezTo>
                <a:cubicBezTo>
                  <a:pt x="376" y="352"/>
                  <a:pt x="368" y="440"/>
                  <a:pt x="440" y="512"/>
                </a:cubicBezTo>
                <a:cubicBezTo>
                  <a:pt x="512" y="584"/>
                  <a:pt x="648" y="656"/>
                  <a:pt x="776" y="704"/>
                </a:cubicBezTo>
                <a:cubicBezTo>
                  <a:pt x="904" y="752"/>
                  <a:pt x="1112" y="776"/>
                  <a:pt x="1208" y="800"/>
                </a:cubicBezTo>
                <a:cubicBezTo>
                  <a:pt x="1304" y="824"/>
                  <a:pt x="1328" y="800"/>
                  <a:pt x="1352" y="848"/>
                </a:cubicBezTo>
                <a:cubicBezTo>
                  <a:pt x="1376" y="896"/>
                  <a:pt x="1360" y="1000"/>
                  <a:pt x="1352" y="1088"/>
                </a:cubicBezTo>
                <a:cubicBezTo>
                  <a:pt x="1344" y="1176"/>
                  <a:pt x="1352" y="1304"/>
                  <a:pt x="1304" y="1376"/>
                </a:cubicBezTo>
                <a:cubicBezTo>
                  <a:pt x="1256" y="1448"/>
                  <a:pt x="1184" y="1488"/>
                  <a:pt x="1064" y="1520"/>
                </a:cubicBezTo>
                <a:cubicBezTo>
                  <a:pt x="944" y="1552"/>
                  <a:pt x="736" y="1584"/>
                  <a:pt x="584" y="1568"/>
                </a:cubicBezTo>
                <a:cubicBezTo>
                  <a:pt x="432" y="1552"/>
                  <a:pt x="248" y="1552"/>
                  <a:pt x="152" y="1424"/>
                </a:cubicBezTo>
                <a:cubicBezTo>
                  <a:pt x="56" y="1296"/>
                  <a:pt x="16" y="1024"/>
                  <a:pt x="8" y="848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0" cap="flat" cmpd="sng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625126" y="5182298"/>
            <a:ext cx="2074666" cy="1650005"/>
          </a:xfrm>
          <a:custGeom>
            <a:avLst/>
            <a:gdLst>
              <a:gd name="T0" fmla="*/ 0 w 1707"/>
              <a:gd name="T1" fmla="*/ 2222500 h 2514"/>
              <a:gd name="T2" fmla="*/ 542105 w 1707"/>
              <a:gd name="T3" fmla="*/ 241300 h 2514"/>
              <a:gd name="T4" fmla="*/ 1355262 w 1707"/>
              <a:gd name="T5" fmla="*/ 774700 h 2514"/>
              <a:gd name="T6" fmla="*/ 2529822 w 1707"/>
              <a:gd name="T7" fmla="*/ 1689100 h 2514"/>
              <a:gd name="T8" fmla="*/ 3162278 w 1707"/>
              <a:gd name="T9" fmla="*/ 2222500 h 2514"/>
              <a:gd name="T10" fmla="*/ 2838521 w 1707"/>
              <a:gd name="T11" fmla="*/ 3143250 h 2514"/>
              <a:gd name="T12" fmla="*/ 1641373 w 1707"/>
              <a:gd name="T13" fmla="*/ 3962400 h 2514"/>
              <a:gd name="T14" fmla="*/ 308699 w 1707"/>
              <a:gd name="T15" fmla="*/ 3314700 h 2514"/>
              <a:gd name="T16" fmla="*/ 0 w 1707"/>
              <a:gd name="T17" fmla="*/ 2222500 h 25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07" h="2514">
                <a:moveTo>
                  <a:pt x="0" y="1400"/>
                </a:moveTo>
                <a:cubicBezTo>
                  <a:pt x="16" y="1136"/>
                  <a:pt x="168" y="304"/>
                  <a:pt x="288" y="152"/>
                </a:cubicBezTo>
                <a:cubicBezTo>
                  <a:pt x="408" y="0"/>
                  <a:pt x="544" y="336"/>
                  <a:pt x="720" y="488"/>
                </a:cubicBezTo>
                <a:cubicBezTo>
                  <a:pt x="896" y="640"/>
                  <a:pt x="1184" y="912"/>
                  <a:pt x="1344" y="1064"/>
                </a:cubicBezTo>
                <a:cubicBezTo>
                  <a:pt x="1504" y="1216"/>
                  <a:pt x="1653" y="1247"/>
                  <a:pt x="1680" y="1400"/>
                </a:cubicBezTo>
                <a:cubicBezTo>
                  <a:pt x="1707" y="1553"/>
                  <a:pt x="1643" y="1797"/>
                  <a:pt x="1508" y="1980"/>
                </a:cubicBezTo>
                <a:cubicBezTo>
                  <a:pt x="1373" y="2163"/>
                  <a:pt x="1096" y="2478"/>
                  <a:pt x="872" y="2496"/>
                </a:cubicBezTo>
                <a:cubicBezTo>
                  <a:pt x="648" y="2514"/>
                  <a:pt x="309" y="2271"/>
                  <a:pt x="164" y="2088"/>
                </a:cubicBezTo>
                <a:cubicBezTo>
                  <a:pt x="19" y="1905"/>
                  <a:pt x="34" y="1543"/>
                  <a:pt x="0" y="1400"/>
                </a:cubicBezTo>
                <a:close/>
              </a:path>
            </a:pathLst>
          </a:custGeom>
          <a:noFill/>
          <a:ln w="34925" cap="flat" cmpd="sng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423512" y="6164793"/>
            <a:ext cx="2492303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25126" y="5334654"/>
            <a:ext cx="25174" cy="1413793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1410589" y="5334654"/>
            <a:ext cx="503739" cy="504031"/>
          </a:xfrm>
          <a:prstGeom prst="line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818295" y="5098172"/>
            <a:ext cx="20158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i="1" dirty="0" smtClean="0">
                <a:solidFill>
                  <a:srgbClr val="C00000"/>
                </a:solidFill>
                <a:latin typeface="+mn-lt"/>
              </a:rPr>
              <a:t>deficit  ostruttivo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20034" y="5098172"/>
            <a:ext cx="440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</a:rPr>
              <a:t>V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915815" y="5994577"/>
            <a:ext cx="440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</a:rPr>
              <a:t>V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405090" y="5098172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05090" y="3254214"/>
            <a:ext cx="8377430" cy="707886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50000"/>
              <a:buFont typeface="Wingdings" pitchFamily="2" charset="2"/>
              <a:buNone/>
            </a:pPr>
            <a:r>
              <a:rPr lang="en-US" altLang="it-IT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FEV</a:t>
            </a:r>
            <a:r>
              <a:rPr lang="en-US" altLang="it-IT" sz="4000" b="1" baseline="-25000" dirty="0" smtClean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  <a:r>
              <a:rPr lang="en-US" altLang="it-IT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altLang="it-IT" sz="4000" i="1" dirty="0" smtClean="0">
                <a:solidFill>
                  <a:schemeClr val="bg1"/>
                </a:solidFill>
                <a:cs typeface="Calibri" panose="020F0502020204030204" pitchFamily="34" charset="0"/>
              </a:rPr>
              <a:t>o</a:t>
            </a:r>
            <a:r>
              <a:rPr lang="en-US" altLang="it-IT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altLang="it-IT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VEMS</a:t>
            </a:r>
            <a:r>
              <a:rPr lang="en-US" altLang="it-IT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altLang="it-IT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(% </a:t>
            </a:r>
            <a:r>
              <a:rPr lang="en-US" altLang="it-IT" sz="4000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teorico</a:t>
            </a:r>
            <a:r>
              <a:rPr lang="en-US" altLang="it-IT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870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</TotalTime>
  <Words>3195</Words>
  <Application>Microsoft Office PowerPoint</Application>
  <PresentationFormat>Presentazione su schermo (4:3)</PresentationFormat>
  <Paragraphs>616</Paragraphs>
  <Slides>55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BPCO: BroncoPneumopatia Cronica Ostruttiva</vt:lpstr>
      <vt:lpstr>Presentazione standard di PowerPoint</vt:lpstr>
      <vt:lpstr>Presentazione standard di PowerPoint</vt:lpstr>
      <vt:lpstr>BPCO e sindromi ostruttive: diagramma di Venn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β-BLOCCANTI e sindromi ostruttive delle vie aeree </vt:lpstr>
      <vt:lpstr> β-BLOCCANTI e sindromi ostruttive delle vie aeree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Raffaella</dc:creator>
  <cp:lastModifiedBy>Your User Name</cp:lastModifiedBy>
  <cp:revision>389</cp:revision>
  <cp:lastPrinted>2017-10-13T14:31:22Z</cp:lastPrinted>
  <dcterms:created xsi:type="dcterms:W3CDTF">2017-09-24T17:15:40Z</dcterms:created>
  <dcterms:modified xsi:type="dcterms:W3CDTF">2018-10-05T09:24:47Z</dcterms:modified>
</cp:coreProperties>
</file>