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4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9144000" cy="6858000" type="screen4x3"/>
  <p:notesSz cx="6858000" cy="9144000"/>
  <p:defaultTextStyle>
    <a:defPPr lvl="0">
      <a:defRPr lang="it-IT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0D929-C413-4AE7-9DEB-8D92945CE16B}" type="datetimeFigureOut">
              <a:rPr lang="it-IT" smtClean="0"/>
              <a:t>07/10/2018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0F109-6D39-4683-A800-9D9495673C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338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Buongiorno a tutti…</a:t>
            </a:r>
          </a:p>
          <a:p>
            <a:r>
              <a:rPr lang="it-IT" dirty="0" smtClean="0"/>
              <a:t>Ringrazio il Prof…</a:t>
            </a:r>
          </a:p>
          <a:p>
            <a:r>
              <a:rPr lang="it-IT" dirty="0" smtClean="0"/>
              <a:t>Il caso clinico che vado a presentare ha come tema centrale </a:t>
            </a:r>
            <a:r>
              <a:rPr lang="it-IT" baseline="0" dirty="0" smtClean="0"/>
              <a:t>un argomento controverso, ovvero la gestione delle complicanze in corso di anticoagulazione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48F9B-1448-4D3B-9682-317213F52AE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347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0F109-6D39-4683-A800-9D9495673C1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7356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65088" y="1398588"/>
            <a:ext cx="703262" cy="733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53" tIns="48327" rIns="96653" bIns="4832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Giugliano RP, et al.  </a:t>
            </a:r>
            <a:r>
              <a:rPr kumimoji="0" lang="en-US" altLang="it-IT" sz="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Lancet. </a:t>
            </a: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2017: </a:t>
            </a:r>
            <a:b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1-A-1</a:t>
            </a:r>
          </a:p>
        </p:txBody>
      </p:sp>
      <p:cxnSp>
        <p:nvCxnSpPr>
          <p:cNvPr id="5" name="Straight Arrow Connector 4"/>
          <p:cNvCxnSpPr>
            <a:stCxn id="5" idx="3"/>
          </p:cNvCxnSpPr>
          <p:nvPr/>
        </p:nvCxnSpPr>
        <p:spPr>
          <a:xfrm flipV="1">
            <a:off x="768350" y="1674813"/>
            <a:ext cx="295275" cy="269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8" name="Notes Placeholder 14"/>
          <p:cNvSpPr txBox="1">
            <a:spLocks/>
          </p:cNvSpPr>
          <p:nvPr/>
        </p:nvSpPr>
        <p:spPr bwMode="auto">
          <a:xfrm>
            <a:off x="814388" y="4813300"/>
            <a:ext cx="5713412" cy="39179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/>
          <a:lstStyle>
            <a:lvl1pPr marL="182563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Review</a:t>
            </a:r>
          </a:p>
          <a:p>
            <a:pPr marL="457200" marR="0" lvl="1" indent="-182563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it-IT" sz="1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QC/Data review performed</a:t>
            </a:r>
          </a:p>
          <a:p>
            <a:pPr marL="457200" marR="0" lvl="1" indent="-182563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it-IT" sz="1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GDL/GMAL reviewed (Ransi Somaratne/Cesar Cerezo)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 Review</a:t>
            </a:r>
          </a:p>
          <a:p>
            <a:pPr marL="457200" marR="0" lvl="1" indent="-182563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it-IT" sz="1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Deck will need regional review (i.e. MAC)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Distribution</a:t>
            </a:r>
          </a:p>
          <a:p>
            <a:pPr marL="457200" marR="0" lvl="1" indent="-182563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GDL/GMAL approved for external distribution pending local/regional regulatory approval (i.e. US may be restricted to leave-behind by MedInfo only)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Annotations</a:t>
            </a:r>
          </a:p>
          <a:p>
            <a:pPr marL="457200" marR="0" lvl="1" indent="-182563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altLang="it-IT" sz="1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Available in deck as “Notes Page” view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Deck includes some slides that are duplicates, but contain mg/dL vs mmol/L versions. Remove any notes and duplicate slide prior to local/regional approval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it-IT" sz="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17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0" y="2133600"/>
            <a:ext cx="617538" cy="7318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53" tIns="48327" rIns="0" bIns="4832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Giugliano RP, et al.  </a:t>
            </a:r>
            <a:r>
              <a:rPr kumimoji="0" lang="en-US" altLang="it-IT" sz="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Lancet. </a:t>
            </a: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2017: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4-Figure1</a:t>
            </a:r>
          </a:p>
        </p:txBody>
      </p:sp>
      <p:cxnSp>
        <p:nvCxnSpPr>
          <p:cNvPr id="5" name="Straight Arrow Connector 4"/>
          <p:cNvCxnSpPr>
            <a:stCxn id="6" idx="3"/>
          </p:cNvCxnSpPr>
          <p:nvPr/>
        </p:nvCxnSpPr>
        <p:spPr>
          <a:xfrm>
            <a:off x="617538" y="2435225"/>
            <a:ext cx="80962" cy="6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 flipH="1">
            <a:off x="698500" y="1047750"/>
            <a:ext cx="241300" cy="2786063"/>
          </a:xfrm>
          <a:prstGeom prst="rightBrace">
            <a:avLst>
              <a:gd name="adj1" fmla="val 3221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2163" tIns="51082" rIns="102163" bIns="5108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259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cxnSp>
        <p:nvCxnSpPr>
          <p:cNvPr id="5" name="Straight Arrow Connector 4"/>
          <p:cNvCxnSpPr>
            <a:stCxn id="6" idx="3"/>
          </p:cNvCxnSpPr>
          <p:nvPr/>
        </p:nvCxnSpPr>
        <p:spPr>
          <a:xfrm>
            <a:off x="617538" y="2239963"/>
            <a:ext cx="90487" cy="349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>
            <a:off x="708025" y="1147763"/>
            <a:ext cx="279400" cy="2255837"/>
          </a:xfrm>
          <a:prstGeom prst="leftBrace">
            <a:avLst>
              <a:gd name="adj1" fmla="val 37745"/>
              <a:gd name="adj2" fmla="val 50000"/>
            </a:avLst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4851" tIns="47425" rIns="94851" bIns="4742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17538" y="3730625"/>
            <a:ext cx="385762" cy="209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1" name="TextBox 8"/>
          <p:cNvSpPr txBox="1">
            <a:spLocks noChangeArrowheads="1"/>
          </p:cNvSpPr>
          <p:nvPr/>
        </p:nvSpPr>
        <p:spPr bwMode="auto">
          <a:xfrm>
            <a:off x="0" y="1938338"/>
            <a:ext cx="617538" cy="7318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53" tIns="48327" rIns="0" bIns="4832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Giugliano RP, et al.  </a:t>
            </a:r>
            <a:r>
              <a:rPr kumimoji="0" lang="en-US" altLang="it-IT" sz="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Lancet. </a:t>
            </a: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2017: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6-Figure 3</a:t>
            </a:r>
          </a:p>
        </p:txBody>
      </p:sp>
      <p:sp>
        <p:nvSpPr>
          <p:cNvPr id="62472" name="TextBox 9"/>
          <p:cNvSpPr txBox="1">
            <a:spLocks noChangeArrowheads="1"/>
          </p:cNvSpPr>
          <p:nvPr/>
        </p:nvSpPr>
        <p:spPr bwMode="auto">
          <a:xfrm>
            <a:off x="0" y="3427413"/>
            <a:ext cx="617538" cy="987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53" tIns="48327" rIns="0" bIns="4832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Giugliano RP, et al.  </a:t>
            </a:r>
            <a:r>
              <a:rPr kumimoji="0" lang="en-US" altLang="it-IT" sz="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Lancet. </a:t>
            </a: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2017: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6-A-1–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6-B-1–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7-A-1</a:t>
            </a:r>
          </a:p>
        </p:txBody>
      </p:sp>
    </p:spTree>
    <p:extLst>
      <p:ext uri="{BB962C8B-B14F-4D97-AF65-F5344CB8AC3E}">
        <p14:creationId xmlns:p14="http://schemas.microsoft.com/office/powerpoint/2010/main" val="639293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cxnSp>
        <p:nvCxnSpPr>
          <p:cNvPr id="5" name="Straight Arrow Connector 4"/>
          <p:cNvCxnSpPr>
            <a:stCxn id="63494" idx="3"/>
          </p:cNvCxnSpPr>
          <p:nvPr/>
        </p:nvCxnSpPr>
        <p:spPr>
          <a:xfrm>
            <a:off x="671513" y="2366963"/>
            <a:ext cx="225425" cy="301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>
            <a:off x="896938" y="919163"/>
            <a:ext cx="279400" cy="2955925"/>
          </a:xfrm>
          <a:prstGeom prst="leftBrace">
            <a:avLst>
              <a:gd name="adj1" fmla="val 37745"/>
              <a:gd name="adj2" fmla="val 50000"/>
            </a:avLst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4851" tIns="47425" rIns="94851" bIns="4742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494" name="TextBox 6"/>
          <p:cNvSpPr txBox="1">
            <a:spLocks noChangeArrowheads="1"/>
          </p:cNvSpPr>
          <p:nvPr/>
        </p:nvSpPr>
        <p:spPr bwMode="auto">
          <a:xfrm>
            <a:off x="0" y="1938338"/>
            <a:ext cx="671513" cy="8588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53" tIns="48327" rIns="0" bIns="4832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Giugliano RP, et al.  </a:t>
            </a:r>
            <a:r>
              <a:rPr kumimoji="0" lang="en-US" altLang="it-IT" sz="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Lancet. </a:t>
            </a: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2017: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Table S3</a:t>
            </a:r>
          </a:p>
        </p:txBody>
      </p:sp>
    </p:spTree>
    <p:extLst>
      <p:ext uri="{BB962C8B-B14F-4D97-AF65-F5344CB8AC3E}">
        <p14:creationId xmlns:p14="http://schemas.microsoft.com/office/powerpoint/2010/main" val="267483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cxnSp>
        <p:nvCxnSpPr>
          <p:cNvPr id="5" name="Straight Arrow Connector 4"/>
          <p:cNvCxnSpPr>
            <a:stCxn id="64518" idx="3"/>
          </p:cNvCxnSpPr>
          <p:nvPr/>
        </p:nvCxnSpPr>
        <p:spPr>
          <a:xfrm>
            <a:off x="671513" y="2366963"/>
            <a:ext cx="225425" cy="301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>
            <a:off x="896938" y="919163"/>
            <a:ext cx="279400" cy="2955925"/>
          </a:xfrm>
          <a:prstGeom prst="leftBrace">
            <a:avLst>
              <a:gd name="adj1" fmla="val 37745"/>
              <a:gd name="adj2" fmla="val 50000"/>
            </a:avLst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4851" tIns="47425" rIns="94851" bIns="4742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518" name="TextBox 6"/>
          <p:cNvSpPr txBox="1">
            <a:spLocks noChangeArrowheads="1"/>
          </p:cNvSpPr>
          <p:nvPr/>
        </p:nvSpPr>
        <p:spPr bwMode="auto">
          <a:xfrm>
            <a:off x="0" y="1938338"/>
            <a:ext cx="671513" cy="8588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53" tIns="48327" rIns="0" bIns="4832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Giugliano RP, et al.  </a:t>
            </a:r>
            <a:r>
              <a:rPr kumimoji="0" lang="en-US" altLang="it-IT" sz="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Lancet. </a:t>
            </a: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2017: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Table S3</a:t>
            </a:r>
          </a:p>
        </p:txBody>
      </p:sp>
    </p:spTree>
    <p:extLst>
      <p:ext uri="{BB962C8B-B14F-4D97-AF65-F5344CB8AC3E}">
        <p14:creationId xmlns:p14="http://schemas.microsoft.com/office/powerpoint/2010/main" val="3433914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  <p:sp>
        <p:nvSpPr>
          <p:cNvPr id="65540" name="TextBox 3"/>
          <p:cNvSpPr txBox="1">
            <a:spLocks noChangeArrowheads="1"/>
          </p:cNvSpPr>
          <p:nvPr/>
        </p:nvSpPr>
        <p:spPr bwMode="auto">
          <a:xfrm>
            <a:off x="0" y="1938338"/>
            <a:ext cx="617538" cy="7318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53" tIns="48327" rIns="0" bIns="4832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Giugliano RP, et al.  </a:t>
            </a:r>
            <a:r>
              <a:rPr kumimoji="0" lang="en-US" altLang="it-IT" sz="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Lancet. </a:t>
            </a: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2017: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7-Table 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17538" y="2257425"/>
            <a:ext cx="65087" cy="196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>
            <a:off x="682625" y="879475"/>
            <a:ext cx="279400" cy="3151188"/>
          </a:xfrm>
          <a:prstGeom prst="leftBrace">
            <a:avLst>
              <a:gd name="adj1" fmla="val 37745"/>
              <a:gd name="adj2" fmla="val 50000"/>
            </a:avLst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4851" tIns="47425" rIns="94851" bIns="4742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333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66564" name="TextBox 3"/>
          <p:cNvSpPr txBox="1">
            <a:spLocks noChangeArrowheads="1"/>
          </p:cNvSpPr>
          <p:nvPr/>
        </p:nvSpPr>
        <p:spPr bwMode="auto">
          <a:xfrm>
            <a:off x="0" y="1327150"/>
            <a:ext cx="617538" cy="733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53" tIns="48327" rIns="0" bIns="4832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Giugliano RP, et al.  </a:t>
            </a:r>
            <a:r>
              <a:rPr kumimoji="0" lang="en-US" altLang="it-IT" sz="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Lancet. </a:t>
            </a: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2017: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7-Table 2</a:t>
            </a:r>
          </a:p>
        </p:txBody>
      </p:sp>
      <p:cxnSp>
        <p:nvCxnSpPr>
          <p:cNvPr id="5" name="Straight Arrow Connector 4"/>
          <p:cNvCxnSpPr>
            <a:stCxn id="6" idx="3"/>
            <a:endCxn id="8" idx="1"/>
          </p:cNvCxnSpPr>
          <p:nvPr/>
        </p:nvCxnSpPr>
        <p:spPr>
          <a:xfrm>
            <a:off x="617538" y="1630363"/>
            <a:ext cx="65087" cy="349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>
            <a:off x="682625" y="879475"/>
            <a:ext cx="279400" cy="1571625"/>
          </a:xfrm>
          <a:prstGeom prst="leftBrace">
            <a:avLst>
              <a:gd name="adj1" fmla="val 37745"/>
              <a:gd name="adj2" fmla="val 50000"/>
            </a:avLst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4851" tIns="47425" rIns="94851" bIns="4742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567" name="TextBox 6"/>
          <p:cNvSpPr txBox="1">
            <a:spLocks noChangeArrowheads="1"/>
          </p:cNvSpPr>
          <p:nvPr/>
        </p:nvSpPr>
        <p:spPr bwMode="auto">
          <a:xfrm>
            <a:off x="0" y="2360613"/>
            <a:ext cx="617538" cy="733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53" tIns="48327" rIns="0" bIns="4832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Giugliano RP, et al.  </a:t>
            </a:r>
            <a:r>
              <a:rPr kumimoji="0" lang="en-US" altLang="it-IT" sz="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Lancet. </a:t>
            </a: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2017: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7-A-2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17538" y="2663825"/>
            <a:ext cx="623887" cy="6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609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cxnSp>
        <p:nvCxnSpPr>
          <p:cNvPr id="5" name="Straight Arrow Connector 4"/>
          <p:cNvCxnSpPr>
            <a:stCxn id="67592" idx="3"/>
            <a:endCxn id="13" idx="1"/>
          </p:cNvCxnSpPr>
          <p:nvPr/>
        </p:nvCxnSpPr>
        <p:spPr>
          <a:xfrm>
            <a:off x="681038" y="2127250"/>
            <a:ext cx="123825" cy="904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89" name="TextBox 9"/>
          <p:cNvSpPr txBox="1">
            <a:spLocks noChangeArrowheads="1"/>
          </p:cNvSpPr>
          <p:nvPr/>
        </p:nvSpPr>
        <p:spPr bwMode="auto">
          <a:xfrm>
            <a:off x="0" y="3462338"/>
            <a:ext cx="617538" cy="733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53" tIns="48327" rIns="0" bIns="4832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Giugliano RP, et al.  </a:t>
            </a:r>
            <a:r>
              <a:rPr kumimoji="0" lang="en-US" altLang="it-IT" sz="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Lancet. </a:t>
            </a: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2017: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8-A-1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17538" y="3656013"/>
            <a:ext cx="582612" cy="1095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Brace 12"/>
          <p:cNvSpPr/>
          <p:nvPr/>
        </p:nvSpPr>
        <p:spPr>
          <a:xfrm>
            <a:off x="804863" y="911225"/>
            <a:ext cx="265112" cy="2611438"/>
          </a:xfrm>
          <a:prstGeom prst="leftBrace">
            <a:avLst>
              <a:gd name="adj1" fmla="val 4583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4851" tIns="47425" rIns="94851" bIns="4742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592" name="TextBox 13"/>
          <p:cNvSpPr txBox="1">
            <a:spLocks noChangeArrowheads="1"/>
          </p:cNvSpPr>
          <p:nvPr/>
        </p:nvSpPr>
        <p:spPr bwMode="auto">
          <a:xfrm>
            <a:off x="0" y="1697038"/>
            <a:ext cx="681038" cy="860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53" tIns="48327" rIns="0" bIns="4832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Giugliano RP, et al.  </a:t>
            </a:r>
            <a:r>
              <a:rPr kumimoji="0" lang="en-US" altLang="it-IT" sz="8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Lancet. </a:t>
            </a: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2017: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Supplement Table S6</a:t>
            </a:r>
          </a:p>
        </p:txBody>
      </p:sp>
    </p:spTree>
    <p:extLst>
      <p:ext uri="{BB962C8B-B14F-4D97-AF65-F5344CB8AC3E}">
        <p14:creationId xmlns:p14="http://schemas.microsoft.com/office/powerpoint/2010/main" val="3064102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FOURIER was a randomized trial of evolocumab versus placebo in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27564 patients with atherosclerotic disease on statin therapy followed for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 of 2.2 years. Patients were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identifed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having PAD at baseline if they had intermittent claudication and an ankle brachial index of &lt;0.85 or if they had a prior peripheral vascular procedure. The primary end point was a composite of cardiovascular death, myocardial infarction, stroke, hospital admission for unstable angina, or coronary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revascularization. The key secondary end point was a composite of cardiovascular death, myocardial infarction, or stroke. An additional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outcome of interest was major adverse limb events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defned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acute limb ischemia, major amputation, or urgent peripheral revascularization for ischemia.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thousand six hundred forty-two patients (13.2%) had PAD (1505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no prior myocardial infarction or stroke). Evolocumab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signifcantly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reduced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primary end point consistently in patients with PAD (hazard ratio [HR] 0.79; 95%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confdence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interval [CI], 0.66–0.94;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=0.0098 and without PAD (HR 0.86; 95% CI, 0.80–0.93;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=0.0003;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=0.40). For the key secondary end point, the HRs were 0.73 (0.59–0.91;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=0.0040) for those with PAD and 0.81 (0.73–0.90;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&lt;0.0001) for those without PAD (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=0.41). Because of their higher risk, patients with PAD had larger absolute risk reductions for the primary end point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(3.5% with PAD, 1.6% without PAD) and the key secondary end point (3.5% with PAD, 1.4% without PAD). Evolocumab reduced the risk of major adverse limb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events in all patients (HR, 0.58; 95% CI, 0.38–0.88;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=0.0093) with consistent effects in those with and without known PAD. There was a consistent relationship between lower achieved low-density lipoprotein cholesterol and lower risk of limb events (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=0.026 for the beta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coeffcient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that extended down to &lt;10 mg/dL.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CONCLUSIONS: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 with PAD are at high risk of cardiovascular events,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PCSK9 inhibition with evolocumab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signifcantly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reduced that risk with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absolute risk reductions. Moreover, lowering of low-density lipoprotein cholesterol with evolocumab reduced the risk of major adverse limb events.</a:t>
            </a:r>
            <a:r>
              <a:rPr lang="en-US" dirty="0" smtClean="0"/>
              <a:t> </a:t>
            </a:r>
            <a:br>
              <a:rPr lang="en-US" dirty="0" smtClean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CD125-7E1B-447A-A15E-BCF2AF12B432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905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0F109-6D39-4683-A800-9D9495673C1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947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2. Primary and key secondary end points in patients with and without peripheral artery disease.</a:t>
            </a:r>
            <a:b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primary composite end point (cardiovascular death, myocardial infarction, stroke, unstable angina, coronary revascularization) by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treatment (evolocumab in red, placebo in blue) in patients with (solid lines) and without (dashed lines) symptomatic PAD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B,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key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 composite end point (cardiovascular death, myocardial infarction, stroke) by treatment (evolocumab in red, placebo in blue) in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 with (solid lines) and without (dashed lines) symptomatic PAD. ARR indicates absolute risk reduction; CI,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confdence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interval;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CV, cardiovascular; HR, hazard ratio; MI, myocardial infarction; NNT, number needed to treat; and PAD, peripheral artery disease.</a:t>
            </a:r>
            <a:r>
              <a:rPr lang="en-US" dirty="0" smtClean="0"/>
              <a:t> </a:t>
            </a:r>
            <a:br>
              <a:rPr lang="en-US" dirty="0" smtClean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CD125-7E1B-447A-A15E-BCF2AF12B432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396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4. Major adverse cardiovascular and limb events in patients with and without peripheral artery disease.</a:t>
            </a:r>
            <a:b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composite of major adverse cardiovascular events (MACE; cardiovascular death, myocardial infarction, or stroke) and major adverse limb events (MALE; acute limb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ischemia, major amputation, or urgent revascularization) by treatment (evolocumab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red, placebo in blue) in patients with (solid lines) and without (dashed lines) symptomatic PAD. ARR indicates absolute risk reduction; CI, confidence interval; HR, hazard ratio; MACE, major adverse cardiovascular event; MALE, major adverse limb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event; NNT, number needed to treat; and PAD, peripheral artery disease.</a:t>
            </a:r>
            <a:r>
              <a:rPr lang="en-US" dirty="0" smtClean="0"/>
              <a:t> </a:t>
            </a:r>
            <a:br>
              <a:rPr lang="en-US" dirty="0" smtClean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CD125-7E1B-447A-A15E-BCF2AF12B432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836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it-IT" altLang="en-US" dirty="0" smtClean="0"/>
              <a:t>Dagli studi in letteratura sappiamo che nei pazienti in terapia con statine abbiamo la persistenza di un elevato rischio residuo. Nello studio IMPROVE-IT una % importante di pz aveva eventi CV ricorrenti nel corso del FU, sia nel gruppo in trattamento con EZE/SIMVA che nel gruppo di controllo. </a:t>
            </a:r>
          </a:p>
          <a:p>
            <a:pPr eaLnBrk="1" hangingPunct="1">
              <a:spcBef>
                <a:spcPct val="0"/>
              </a:spcBef>
            </a:pPr>
            <a:endParaRPr lang="it-IT" altLang="en-US" dirty="0" smtClean="0"/>
          </a:p>
          <a:p>
            <a:pPr eaLnBrk="1" hangingPunct="1">
              <a:spcBef>
                <a:spcPct val="0"/>
              </a:spcBef>
            </a:pPr>
            <a:r>
              <a:rPr lang="it-IT" altLang="en-US" b="1" dirty="0" smtClean="0"/>
              <a:t>Nonostante il buon controllo del LDL-C (e valori medi al di sotto dei 70 mg/dl) nel gruppo EZE, una quota dei pazienti aveva ancora eventi cardiovascolari in terapia massimale. </a:t>
            </a:r>
            <a:r>
              <a:rPr lang="it-IT" altLang="en-US" dirty="0" smtClean="0"/>
              <a:t>I risultati dell’analisi mostravano come la terapia EZE/SIMVA determinava una riduzione significativa del numero totale di eventi e degli eventi ricorrenti rispetto a SIMVA, sottolineando l’importanza di una terapia più aggressiva in questi pazienti.</a:t>
            </a:r>
            <a:endParaRPr lang="en-GB" altLang="en-US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0F109-6D39-4683-A800-9D9495673C1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590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0F109-6D39-4683-A800-9D9495673C1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904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0F109-6D39-4683-A800-9D9495673C1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096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44463"/>
            <a:ext cx="5578475" cy="4184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-1" y="1985381"/>
            <a:ext cx="638589" cy="836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6501" tIns="48251" rIns="96501" bIns="4825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Sabatine</a:t>
            </a:r>
            <a:r>
              <a:rPr kumimoji="0" lang="en-I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et al. </a:t>
            </a:r>
            <a:r>
              <a:rPr kumimoji="0" lang="en-IN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NEJM </a:t>
            </a:r>
            <a:r>
              <a:rPr kumimoji="0" lang="en-I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2017: </a:t>
            </a:r>
            <a:br>
              <a:rPr kumimoji="0" lang="en-I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4-A-1 (Figure 1)</a:t>
            </a:r>
          </a:p>
        </p:txBody>
      </p:sp>
      <p:sp>
        <p:nvSpPr>
          <p:cNvPr id="13" name="Right Brace 12"/>
          <p:cNvSpPr/>
          <p:nvPr/>
        </p:nvSpPr>
        <p:spPr>
          <a:xfrm flipH="1">
            <a:off x="460266" y="974703"/>
            <a:ext cx="356647" cy="249168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8489" tIns="49245" rIns="98489" bIns="4924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" y="3332548"/>
            <a:ext cx="561975" cy="712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6501" tIns="48251" rIns="96501" bIns="4825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Sabatine</a:t>
            </a:r>
            <a:r>
              <a:rPr kumimoji="0" lang="en-I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et al. </a:t>
            </a:r>
            <a:r>
              <a:rPr kumimoji="0" lang="en-IN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NEJM </a:t>
            </a:r>
            <a:r>
              <a:rPr kumimoji="0" lang="en-I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2017: </a:t>
            </a:r>
            <a:br>
              <a:rPr kumimoji="0" lang="en-I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3-B-3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5501" y="3627159"/>
            <a:ext cx="557060" cy="0"/>
          </a:xfrm>
          <a:prstGeom prst="straightConnector1">
            <a:avLst/>
          </a:prstGeom>
          <a:ln>
            <a:solidFill>
              <a:schemeClr val="accent4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06270" y="2793304"/>
            <a:ext cx="1309588" cy="669785"/>
          </a:xfrm>
          <a:prstGeom prst="straightConnector1">
            <a:avLst/>
          </a:prstGeom>
          <a:ln>
            <a:solidFill>
              <a:schemeClr val="accent4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613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44463"/>
            <a:ext cx="5578475" cy="4184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053974"/>
            <a:ext cx="840013" cy="589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6501" tIns="48251" rIns="96501" bIns="4825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Sabatine</a:t>
            </a:r>
            <a:r>
              <a:rPr kumimoji="0" lang="en-I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et al. </a:t>
            </a:r>
            <a:r>
              <a:rPr kumimoji="0" lang="en-IN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NEJM </a:t>
            </a:r>
            <a:r>
              <a:rPr kumimoji="0" lang="en-I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2017: </a:t>
            </a:r>
            <a:br>
              <a:rPr kumimoji="0" lang="en-I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7-B-1 (Figure 2A)</a:t>
            </a:r>
          </a:p>
        </p:txBody>
      </p:sp>
      <p:sp>
        <p:nvSpPr>
          <p:cNvPr id="7" name="Right Brace 6"/>
          <p:cNvSpPr/>
          <p:nvPr/>
        </p:nvSpPr>
        <p:spPr>
          <a:xfrm flipH="1">
            <a:off x="798689" y="1143732"/>
            <a:ext cx="356647" cy="256447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8489" tIns="49245" rIns="98489" bIns="4924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723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44463"/>
            <a:ext cx="5578475" cy="4184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6" name="Right Brace 5"/>
          <p:cNvSpPr/>
          <p:nvPr/>
        </p:nvSpPr>
        <p:spPr>
          <a:xfrm flipH="1">
            <a:off x="798689" y="1143732"/>
            <a:ext cx="356647" cy="256447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8489" tIns="49245" rIns="98489" bIns="4924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053974"/>
            <a:ext cx="840013" cy="589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6501" tIns="48251" rIns="96501" bIns="4825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Sabatine</a:t>
            </a:r>
            <a:r>
              <a:rPr kumimoji="0" lang="en-I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et al. </a:t>
            </a:r>
            <a:r>
              <a:rPr kumimoji="0" lang="en-IN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NEJM </a:t>
            </a:r>
            <a:r>
              <a:rPr kumimoji="0" lang="en-I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2017: </a:t>
            </a:r>
            <a:br>
              <a:rPr kumimoji="0" lang="en-I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7-B-1 (Figure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2B)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534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878532"/>
            <a:ext cx="651842" cy="1328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6501" tIns="48251" rIns="96501" bIns="4825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 ORAL FINAL FOURIER LBCT 3-14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21 - Lower LDL-C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ight Brace 4"/>
          <p:cNvSpPr/>
          <p:nvPr/>
        </p:nvSpPr>
        <p:spPr>
          <a:xfrm flipH="1">
            <a:off x="663124" y="1084814"/>
            <a:ext cx="356647" cy="230043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8489" tIns="49245" rIns="98489" bIns="4924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53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A6A9E05-BFFF-4CC7-A3C5-CD557BFAFE50}" type="datetimeFigureOut">
              <a:rPr lang="it-IT" smtClean="0"/>
              <a:t>07/10/2018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F755F9E6-FD87-4D51-A26F-E9FC0C962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21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E05-BFFF-4CC7-A3C5-CD557BFAFE50}" type="datetimeFigureOut">
              <a:rPr lang="it-IT" smtClean="0"/>
              <a:t>07/10/2018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755F9E6-FD87-4D51-A26F-E9FC0C962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68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E05-BFFF-4CC7-A3C5-CD557BFAFE50}" type="datetimeFigureOut">
              <a:rPr lang="it-IT" smtClean="0"/>
              <a:t>07/10/2018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755F9E6-FD87-4D51-A26F-E9FC0C962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2143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E05-BFFF-4CC7-A3C5-CD557BFAFE50}" type="datetimeFigureOut">
              <a:rPr lang="it-IT" smtClean="0"/>
              <a:t>07/10/2018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755F9E6-FD87-4D51-A26F-E9FC0C962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91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E05-BFFF-4CC7-A3C5-CD557BFAFE50}" type="datetimeFigureOut">
              <a:rPr lang="it-IT" smtClean="0"/>
              <a:t>07/10/2018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755F9E6-FD87-4D51-A26F-E9FC0C962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681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E05-BFFF-4CC7-A3C5-CD557BFAFE50}" type="datetimeFigureOut">
              <a:rPr lang="it-IT" smtClean="0"/>
              <a:t>07/10/2018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755F9E6-FD87-4D51-A26F-E9FC0C962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864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E05-BFFF-4CC7-A3C5-CD557BFAFE50}" type="datetimeFigureOut">
              <a:rPr lang="it-IT" smtClean="0"/>
              <a:t>07/10/2018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755F9E6-FD87-4D51-A26F-E9FC0C962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79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E05-BFFF-4CC7-A3C5-CD557BFAFE50}" type="datetimeFigureOut">
              <a:rPr lang="it-IT" smtClean="0"/>
              <a:t>07/10/2018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755F9E6-FD87-4D51-A26F-E9FC0C962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223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E05-BFFF-4CC7-A3C5-CD557BFAFE50}" type="datetimeFigureOut">
              <a:rPr lang="it-IT" smtClean="0"/>
              <a:t>07/10/2018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755F9E6-FD87-4D51-A26F-E9FC0C962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295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064" y="2240280"/>
            <a:ext cx="8119872" cy="170992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3800" b="1" i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064" y="4572000"/>
            <a:ext cx="8119872" cy="18049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None/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1917700"/>
            <a:ext cx="8755063" cy="46038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4249738"/>
            <a:ext cx="8755063" cy="46037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5" name="Picture 14" descr="AmgenCardiovascular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53275" y="6138320"/>
            <a:ext cx="1551873" cy="53345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-5" y="6447580"/>
            <a:ext cx="4029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Global Core Content: Do not copy or distribute.</a:t>
            </a:r>
          </a:p>
          <a:p>
            <a:r>
              <a:rPr lang="en-US" sz="1000" dirty="0" smtClean="0"/>
              <a:t>Placeholder for Regional/Local Disclaimer.</a:t>
            </a:r>
          </a:p>
        </p:txBody>
      </p:sp>
    </p:spTree>
    <p:extLst>
      <p:ext uri="{BB962C8B-B14F-4D97-AF65-F5344CB8AC3E}">
        <p14:creationId xmlns:p14="http://schemas.microsoft.com/office/powerpoint/2010/main" val="128229356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1992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E05-BFFF-4CC7-A3C5-CD557BFAFE50}" type="datetimeFigureOut">
              <a:rPr lang="it-IT" smtClean="0"/>
              <a:t>07/10/2018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F755F9E6-FD87-4D51-A26F-E9FC0C962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255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3200" b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1280160"/>
            <a:ext cx="8119872" cy="43792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0107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3200" b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1772603"/>
            <a:ext cx="8119872" cy="3886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2763" y="1280160"/>
            <a:ext cx="8120062" cy="492443"/>
          </a:xfrm>
        </p:spPr>
        <p:txBody>
          <a:bodyPr>
            <a:noAutofit/>
          </a:bodyPr>
          <a:lstStyle>
            <a:lvl1pPr>
              <a:buFontTx/>
              <a:buNone/>
              <a:defRPr sz="2400" b="1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27631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3200" b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64" y="1280160"/>
            <a:ext cx="3986784" cy="43792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0160"/>
            <a:ext cx="3986784" cy="43792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1344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3200" b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12763" y="1782763"/>
            <a:ext cx="3986784" cy="3876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42866" y="1782763"/>
            <a:ext cx="3986784" cy="38766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2763" y="1280160"/>
            <a:ext cx="3986784" cy="492443"/>
          </a:xfrm>
        </p:spPr>
        <p:txBody>
          <a:bodyPr>
            <a:noAutofit/>
          </a:bodyPr>
          <a:lstStyle>
            <a:lvl1pPr>
              <a:buFontTx/>
              <a:buNone/>
              <a:defRPr sz="2400" b="1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42866" y="1280160"/>
            <a:ext cx="3986784" cy="492443"/>
          </a:xfrm>
        </p:spPr>
        <p:txBody>
          <a:bodyPr>
            <a:noAutofit/>
          </a:bodyPr>
          <a:lstStyle>
            <a:lvl1pPr>
              <a:buFontTx/>
              <a:buNone/>
              <a:defRPr sz="2400" b="1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34361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512064" y="1782763"/>
            <a:ext cx="8119872" cy="3857625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12763" y="1280160"/>
            <a:ext cx="8120062" cy="492443"/>
          </a:xfrm>
        </p:spPr>
        <p:txBody>
          <a:bodyPr>
            <a:noAutofit/>
          </a:bodyPr>
          <a:lstStyle>
            <a:lvl1pPr>
              <a:buFontTx/>
              <a:buNone/>
              <a:defRPr sz="2400" b="1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123520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12064" y="1782763"/>
            <a:ext cx="8119872" cy="3876675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12763" y="1280160"/>
            <a:ext cx="8120062" cy="492443"/>
          </a:xfrm>
        </p:spPr>
        <p:txBody>
          <a:bodyPr>
            <a:noAutofit/>
          </a:bodyPr>
          <a:lstStyle>
            <a:lvl1pPr>
              <a:buFontTx/>
              <a:buNone/>
              <a:defRPr sz="2400" b="1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24349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0608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flipV="1">
            <a:off x="0" y="0"/>
            <a:ext cx="9144000" cy="2878138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nstantia" pitchFamily="18" charset="0"/>
              <a:ea typeface="MS PGothic" pitchFamily="34" charset="-128"/>
            </a:endParaRPr>
          </a:p>
        </p:txBody>
      </p:sp>
      <p:pic>
        <p:nvPicPr>
          <p:cNvPr id="5" name="Picture 8" descr="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2855913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6075363"/>
            <a:ext cx="2679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3739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55169"/>
            <a:ext cx="6400800" cy="69349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E3AA6AEF-24AD-4FF4-B969-4A61367E15A9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1902197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THI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 flipV="1">
            <a:off x="0" y="0"/>
            <a:ext cx="9144000" cy="10668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nstantia" pitchFamily="18" charset="0"/>
              <a:ea typeface="MS PGothic" pitchFamily="34" charset="-128"/>
            </a:endParaRPr>
          </a:p>
        </p:txBody>
      </p:sp>
      <p:pic>
        <p:nvPicPr>
          <p:cNvPr id="6" name="Picture 8" descr="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1054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548438"/>
            <a:ext cx="1071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54538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defRPr b="1"/>
            </a:lvl1pPr>
            <a:lvl2pPr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defRPr b="1"/>
            </a:lvl2pPr>
            <a:lvl3pPr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defRPr b="1"/>
            </a:lvl3pPr>
            <a:lvl4pPr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defRPr b="1"/>
            </a:lvl4pPr>
            <a:lvl5pPr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13062"/>
            <a:ext cx="8229600" cy="802938"/>
          </a:xfrm>
          <a:prstGeom prst="rect">
            <a:avLst/>
          </a:prstGeom>
        </p:spPr>
        <p:txBody>
          <a:bodyPr vert="horz"/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8313" y="6002338"/>
            <a:ext cx="8207375" cy="450998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endParaRPr lang="en-GB" dirty="0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9EDDC9F0-1D7F-4593-9BB7-D01BC1D5FD7E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9870251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6075363"/>
            <a:ext cx="2679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A02E9DE1-A54D-4FF5-A79C-8A66811386C6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125951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E05-BFFF-4CC7-A3C5-CD557BFAFE50}" type="datetimeFigureOut">
              <a:rPr lang="it-IT" smtClean="0"/>
              <a:t>07/10/2018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F755F9E6-FD87-4D51-A26F-E9FC0C962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437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 flipV="1">
            <a:off x="0" y="0"/>
            <a:ext cx="9144000" cy="10668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nstantia" pitchFamily="18" charset="0"/>
              <a:ea typeface="MS PGothic" pitchFamily="34" charset="-128"/>
            </a:endParaRPr>
          </a:p>
        </p:txBody>
      </p:sp>
      <p:pic>
        <p:nvPicPr>
          <p:cNvPr id="6" name="Picture 8" descr="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1054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548438"/>
            <a:ext cx="1071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13062"/>
            <a:ext cx="8229600" cy="802938"/>
          </a:xfrm>
          <a:prstGeom prst="rect">
            <a:avLst/>
          </a:prstGeom>
        </p:spPr>
        <p:txBody>
          <a:bodyPr vert="horz"/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1792D97C-DA8C-4825-9633-457E197B99BF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6141253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548438"/>
            <a:ext cx="1071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75C9ABAE-9ACC-4453-8C69-6E9E437B45A7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1893849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548438"/>
            <a:ext cx="1071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457200" y="213062"/>
            <a:ext cx="8229600" cy="802938"/>
          </a:xfrm>
          <a:prstGeom prst="rect">
            <a:avLst/>
          </a:prstGeom>
        </p:spPr>
        <p:txBody>
          <a:bodyPr vert="horz"/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D5BF56C9-4CA6-489B-8B34-0716EE198E95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81235449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 txBox="1">
            <a:spLocks/>
          </p:cNvSpPr>
          <p:nvPr userDrawn="1"/>
        </p:nvSpPr>
        <p:spPr>
          <a:xfrm>
            <a:off x="457200" y="212725"/>
            <a:ext cx="8229600" cy="8032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FFFF00"/>
                </a:solidFill>
                <a:latin typeface="Arial"/>
                <a:ea typeface="ＭＳ Ｐゴシック" charset="-128"/>
                <a:cs typeface="MS PGothic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  <a:ea typeface="ＭＳ Ｐゴシック" charset="-128"/>
                <a:cs typeface="MS PGothic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  <a:ea typeface="ＭＳ Ｐゴシック" charset="-128"/>
                <a:cs typeface="MS PGothic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  <a:ea typeface="ＭＳ Ｐゴシック" charset="-128"/>
                <a:cs typeface="MS PGothic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charset="0"/>
                <a:ea typeface="ＭＳ Ｐゴシック" charset="-128"/>
                <a:cs typeface="MS PGothic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548438"/>
            <a:ext cx="1071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D08A0BCA-3FF2-45BC-BC30-F811EFC976D8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1859033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548438"/>
            <a:ext cx="1071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80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85A576CF-E527-4738-9BDC-04660F0777FE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3432093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FE4B6-A4A4-4C5F-9A4B-BD094801B767}" type="datetimeFigureOut">
              <a:rPr lang="it-IT"/>
              <a:pPr>
                <a:defRPr/>
              </a:pPr>
              <a:t>07/10/2018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DACFD-353B-4C9B-9D3A-34777DC9712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49614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4F2B-4BCF-4197-901F-D7CA0C5C3346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12F-7D6D-44F9-9B45-E5DD07E2E600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32710101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F21A-8405-4DA5-BEAC-3D4CC71D54EA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12F-7D6D-44F9-9B45-E5DD07E2E600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05907105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5F84-9683-4B1B-940C-516296C3B9E2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12F-7D6D-44F9-9B45-E5DD07E2E600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8133053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B2AD-074C-4247-B20E-4BA1D1B80702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12F-7D6D-44F9-9B45-E5DD07E2E600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4872647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E05-BFFF-4CC7-A3C5-CD557BFAFE50}" type="datetimeFigureOut">
              <a:rPr lang="it-IT" smtClean="0"/>
              <a:t>07/10/2018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F755F9E6-FD87-4D51-A26F-E9FC0C962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78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77EF-3DB9-4852-A8C8-9AA18A70A9F8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12F-7D6D-44F9-9B45-E5DD07E2E600}" type="slidenum">
              <a:rPr lang="en-US" altLang="it-IT" smtClean="0"/>
              <a:pPr/>
              <a:t>‹N›</a:t>
            </a:fld>
            <a:endParaRPr lang="en-US" alt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85259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405D-5078-464B-95D5-AD1D787A29C3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12F-7D6D-44F9-9B45-E5DD07E2E600}" type="slidenum">
              <a:rPr lang="en-US" altLang="it-IT" smtClean="0"/>
              <a:pPr/>
              <a:t>‹N›</a:t>
            </a:fld>
            <a:endParaRPr lang="en-US" alt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09372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5EF8-B59A-48DF-A116-AFDAD4B003AB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12F-7D6D-44F9-9B45-E5DD07E2E600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98522031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AEE7-DB1F-4DD1-9290-70ECE3C49600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12F-7D6D-44F9-9B45-E5DD07E2E600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157422507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845D-AA64-4C6F-B170-8AA45DD4B329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12F-7D6D-44F9-9B45-E5DD07E2E600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82031599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8BB0-1F20-4C6B-A56C-896A9F73FB4A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12F-7D6D-44F9-9B45-E5DD07E2E600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187609039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60DA-11B7-472A-AFEF-07FB059A27D8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12F-7D6D-44F9-9B45-E5DD07E2E600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26428460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SE THI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 flipV="1">
            <a:off x="0" y="0"/>
            <a:ext cx="9144000" cy="1066800"/>
          </a:xfrm>
          <a:prstGeom prst="rect">
            <a:avLst/>
          </a:prstGeom>
          <a:gradFill flip="none" rotWithShape="1">
            <a:gsLst>
              <a:gs pos="0">
                <a:srgbClr val="111D2D"/>
              </a:gs>
              <a:gs pos="100000">
                <a:srgbClr val="144481"/>
              </a:gs>
            </a:gsLst>
            <a:lin ang="16200000" scaled="0"/>
            <a:tileRect/>
          </a:gradFill>
          <a:ln w="3175">
            <a:noFill/>
            <a:miter lim="800000"/>
            <a:headEnd/>
            <a:tailEnd/>
          </a:ln>
          <a:effectLst>
            <a:outerShdw blurRad="63500" dist="381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nstantia" pitchFamily="18" charset="0"/>
              <a:ea typeface="MS PGothic" pitchFamily="34" charset="-128"/>
            </a:endParaRPr>
          </a:p>
        </p:txBody>
      </p:sp>
      <p:pic>
        <p:nvPicPr>
          <p:cNvPr id="6" name="Picture 8" descr="b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961" r="3174" b="8331"/>
          <a:stretch>
            <a:fillRect/>
          </a:stretch>
        </p:blipFill>
        <p:spPr bwMode="auto">
          <a:xfrm>
            <a:off x="0" y="1054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548438"/>
            <a:ext cx="1071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54538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defRPr b="1"/>
            </a:lvl1pPr>
            <a:lvl2pPr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defRPr b="1"/>
            </a:lvl2pPr>
            <a:lvl3pPr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defRPr b="1"/>
            </a:lvl3pPr>
            <a:lvl4pPr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defRPr b="1"/>
            </a:lvl4pPr>
            <a:lvl5pPr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13062"/>
            <a:ext cx="8229600" cy="802938"/>
          </a:xfrm>
          <a:prstGeom prst="rect">
            <a:avLst/>
          </a:prstGeom>
        </p:spPr>
        <p:txBody>
          <a:bodyPr vert="horz"/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8313" y="6002338"/>
            <a:ext cx="8207375" cy="450998"/>
          </a:xfr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endParaRPr lang="en-GB" dirty="0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9EDDC9F0-1D7F-4593-9BB7-D01BC1D5FD7E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3207368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4F2B-4BCF-4197-901F-D7CA0C5C3346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12F-7D6D-44F9-9B45-E5DD07E2E600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635115658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F21A-8405-4DA5-BEAC-3D4CC71D54EA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12F-7D6D-44F9-9B45-E5DD07E2E600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9945046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E05-BFFF-4CC7-A3C5-CD557BFAFE50}" type="datetimeFigureOut">
              <a:rPr lang="it-IT" smtClean="0"/>
              <a:t>07/10/2018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F755F9E6-FD87-4D51-A26F-E9FC0C962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03559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5F84-9683-4B1B-940C-516296C3B9E2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12F-7D6D-44F9-9B45-E5DD07E2E600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71305838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B2AD-074C-4247-B20E-4BA1D1B80702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12F-7D6D-44F9-9B45-E5DD07E2E600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85029947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77EF-3DB9-4852-A8C8-9AA18A70A9F8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12F-7D6D-44F9-9B45-E5DD07E2E600}" type="slidenum">
              <a:rPr lang="en-US" altLang="it-IT" smtClean="0"/>
              <a:pPr/>
              <a:t>‹N›</a:t>
            </a:fld>
            <a:endParaRPr lang="en-US" alt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28813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405D-5078-464B-95D5-AD1D787A29C3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12F-7D6D-44F9-9B45-E5DD07E2E600}" type="slidenum">
              <a:rPr lang="en-US" altLang="it-IT" smtClean="0"/>
              <a:pPr/>
              <a:t>‹N›</a:t>
            </a:fld>
            <a:endParaRPr lang="en-US" alt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34042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5EF8-B59A-48DF-A116-AFDAD4B003AB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12F-7D6D-44F9-9B45-E5DD07E2E600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74383239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AEE7-DB1F-4DD1-9290-70ECE3C49600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12F-7D6D-44F9-9B45-E5DD07E2E600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507700618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845D-AA64-4C6F-B170-8AA45DD4B329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12F-7D6D-44F9-9B45-E5DD07E2E600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79350225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8BB0-1F20-4C6B-A56C-896A9F73FB4A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12F-7D6D-44F9-9B45-E5DD07E2E600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17366297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60DA-11B7-472A-AFEF-07FB059A27D8}" type="datetimeFigureOut">
              <a:rPr lang="en-US" smtClean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712F-7D6D-44F9-9B45-E5DD07E2E600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4891163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E05-BFFF-4CC7-A3C5-CD557BFAFE50}" type="datetimeFigureOut">
              <a:rPr lang="it-IT" smtClean="0"/>
              <a:t>07/10/2018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F755F9E6-FD87-4D51-A26F-E9FC0C962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7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E05-BFFF-4CC7-A3C5-CD557BFAFE50}" type="datetimeFigureOut">
              <a:rPr lang="it-IT" smtClean="0"/>
              <a:t>07/10/2018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755F9E6-FD87-4D51-A26F-E9FC0C962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4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E05-BFFF-4CC7-A3C5-CD557BFAFE50}" type="datetimeFigureOut">
              <a:rPr lang="it-IT" smtClean="0"/>
              <a:t>07/10/2018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755F9E6-FD87-4D51-A26F-E9FC0C962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09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9E05-BFFF-4CC7-A3C5-CD557BFAFE50}" type="datetimeFigureOut">
              <a:rPr lang="it-IT" smtClean="0"/>
              <a:t>07/10/2018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755F9E6-FD87-4D51-A26F-E9FC0C962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17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1A6A9E05-BFFF-4CC7-A3C5-CD557BFAFE50}" type="datetimeFigureOut">
              <a:rPr lang="it-IT" smtClean="0"/>
              <a:t>07/10/2018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755F9E6-FD87-4D51-A26F-E9FC0C9621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766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2064" y="36576"/>
            <a:ext cx="8119872" cy="10972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64" y="1280160"/>
            <a:ext cx="8119872" cy="48581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>
            <a:spLocks noGrp="1" noChangeArrowheads="1"/>
          </p:cNvSpPr>
          <p:nvPr/>
        </p:nvSpPr>
        <p:spPr bwMode="gray">
          <a:xfrm>
            <a:off x="7085453" y="5727668"/>
            <a:ext cx="19050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909AF01-7EFE-4A29-B021-8BA707099C41}" type="slidenum">
              <a:rPr lang="en-US" sz="1000" b="0">
                <a:solidFill>
                  <a:schemeClr val="tx2"/>
                </a:solidFill>
              </a:rPr>
              <a:pPr algn="r">
                <a:defRPr/>
              </a:pPr>
              <a:t>‹N›</a:t>
            </a:fld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1" name="Picture 10" descr="AmgenCardiovascularLogo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7388665" y="6201694"/>
            <a:ext cx="1551873" cy="53345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0" y="1141413"/>
            <a:ext cx="8755063" cy="46037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0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lang="en-US" sz="3200" b="1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2400" b="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914400" rtl="0" eaLnBrk="1" fontAlgn="base" latinLnBrk="0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lang="en-US" sz="2200" b="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914400" rtl="0" eaLnBrk="1" fontAlgn="base" latinLnBrk="0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2000" b="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914400" rtl="0" eaLnBrk="1" fontAlgn="base" latinLnBrk="0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lang="en-US" sz="1800" b="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914400" rtl="0" eaLnBrk="1" fontAlgn="base" latinLnBrk="0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144481"/>
            </a:gs>
            <a:gs pos="100000">
              <a:srgbClr val="111D2D"/>
            </a:gs>
          </a:gsLst>
          <a:lin ang="16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1113" y="6615113"/>
            <a:ext cx="355601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BFBFBF"/>
                </a:solidFill>
                <a:ea typeface="MS PGothic" panose="020B0600070205080204" pitchFamily="34" charset="-128"/>
              </a:defRPr>
            </a:lvl1pPr>
          </a:lstStyle>
          <a:p>
            <a:fld id="{4B09712F-7D6D-44F9-9B45-E5DD07E2E60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58912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2" r:id="rId9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/>
          <a:ea typeface="MS PGothic" pitchFamily="34" charset="-128"/>
          <a:cs typeface="MS P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MS PGothic" pitchFamily="34" charset="-128"/>
          <a:cs typeface="MS PGothic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MS PGothic" pitchFamily="34" charset="-128"/>
          <a:cs typeface="MS PGothic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MS PGothic" pitchFamily="34" charset="-128"/>
          <a:cs typeface="MS PGothic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MS PGothic" pitchFamily="34" charset="-128"/>
          <a:cs typeface="MS PGothic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000"/>
        </a:spcBef>
        <a:spcAft>
          <a:spcPct val="0"/>
        </a:spcAft>
        <a:buClr>
          <a:srgbClr val="8AC6CD"/>
        </a:buClr>
        <a:buSzPct val="72000"/>
        <a:buFont typeface="Wingdings" panose="05000000000000000000" pitchFamily="2" charset="2"/>
        <a:buChar char="u"/>
        <a:defRPr sz="2400">
          <a:solidFill>
            <a:schemeClr val="bg1"/>
          </a:solidFill>
          <a:latin typeface="+mn-lt"/>
          <a:ea typeface="MS PGothic" pitchFamily="34" charset="-128"/>
          <a:cs typeface="MS P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AC6CD"/>
        </a:buClr>
        <a:buChar char="–"/>
        <a:defRPr sz="2000">
          <a:solidFill>
            <a:schemeClr val="bg1"/>
          </a:solidFill>
          <a:latin typeface="+mn-lt"/>
          <a:ea typeface="MS PGothic" pitchFamily="34" charset="-128"/>
          <a:cs typeface="MS P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AC6CD"/>
        </a:buClr>
        <a:buChar char="•"/>
        <a:defRPr sz="2400">
          <a:solidFill>
            <a:schemeClr val="bg1"/>
          </a:solidFill>
          <a:latin typeface="+mn-lt"/>
          <a:ea typeface="MS PGothic" pitchFamily="34" charset="-128"/>
          <a:cs typeface="MS P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–"/>
        <a:defRPr sz="2000">
          <a:solidFill>
            <a:schemeClr val="bg1"/>
          </a:solidFill>
          <a:latin typeface="+mn-lt"/>
          <a:ea typeface="MS PGothic" pitchFamily="34" charset="-128"/>
          <a:cs typeface="MS P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600">
          <a:solidFill>
            <a:schemeClr val="bg1"/>
          </a:solidFill>
          <a:latin typeface="+mn-lt"/>
          <a:ea typeface="MS PGothic" pitchFamily="34" charset="-128"/>
          <a:cs typeface="MS PGothic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2943B4"/>
        </a:buClr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9712F-7D6D-44F9-9B45-E5DD07E2E600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7299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9712F-7D6D-44F9-9B45-E5DD07E2E600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3706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54227" y="988096"/>
            <a:ext cx="5164894" cy="1422191"/>
          </a:xfrm>
        </p:spPr>
        <p:txBody>
          <a:bodyPr/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Studio FOURIER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abbiamo imparato per la pratica clinica</a:t>
            </a:r>
            <a:endParaRPr lang="it-I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91011" y="2684076"/>
            <a:ext cx="4891327" cy="1591335"/>
          </a:xfrm>
        </p:spPr>
        <p:txBody>
          <a:bodyPr>
            <a:noAutofit/>
          </a:bodyPr>
          <a:lstStyle/>
          <a:p>
            <a:pPr algn="ctr"/>
            <a:r>
              <a:rPr lang="it-IT" sz="3000" b="1" dirty="0" smtClean="0">
                <a:solidFill>
                  <a:schemeClr val="bg1"/>
                </a:solidFill>
              </a:rPr>
              <a:t>Prof. Paolo calabro’</a:t>
            </a:r>
          </a:p>
          <a:p>
            <a:pPr algn="ctr"/>
            <a:endParaRPr lang="it-IT" sz="100" b="1" dirty="0" smtClean="0">
              <a:solidFill>
                <a:schemeClr val="bg1"/>
              </a:solidFill>
            </a:endParaRPr>
          </a:p>
          <a:p>
            <a:pPr algn="ctr"/>
            <a:r>
              <a:rPr lang="it-IT" sz="2200" b="1" dirty="0" smtClean="0"/>
              <a:t>UNIVERSITY OF CAMPANIA</a:t>
            </a:r>
          </a:p>
          <a:p>
            <a:pPr algn="ctr"/>
            <a:r>
              <a:rPr lang="it-IT" sz="2200" b="1" dirty="0" smtClean="0"/>
              <a:t>«LUIGI VANVITELLI»</a:t>
            </a:r>
          </a:p>
          <a:p>
            <a:pPr algn="ctr"/>
            <a:r>
              <a:rPr lang="it-IT" sz="2200" b="1" dirty="0" smtClean="0"/>
              <a:t>A.O.R.N. «SANT’ANNA E SAN SEBASTIANO» - CASERTA</a:t>
            </a:r>
          </a:p>
          <a:p>
            <a:endParaRPr lang="it-IT" sz="27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47" y="5360561"/>
            <a:ext cx="2077228" cy="7403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25" y="5382587"/>
            <a:ext cx="792233" cy="6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9565" y="1418781"/>
            <a:ext cx="2484680" cy="468217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8087360" y="2044527"/>
            <a:ext cx="336885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44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roup 323"/>
          <p:cNvGrpSpPr/>
          <p:nvPr/>
        </p:nvGrpSpPr>
        <p:grpSpPr>
          <a:xfrm>
            <a:off x="1754188" y="1550340"/>
            <a:ext cx="6757987" cy="200025"/>
            <a:chOff x="1754188" y="1550340"/>
            <a:chExt cx="6757987" cy="200025"/>
          </a:xfrm>
        </p:grpSpPr>
        <p:sp>
          <p:nvSpPr>
            <p:cNvPr id="206" name="Freeform 10"/>
            <p:cNvSpPr>
              <a:spLocks noEditPoints="1"/>
            </p:cNvSpPr>
            <p:nvPr/>
          </p:nvSpPr>
          <p:spPr bwMode="auto">
            <a:xfrm>
              <a:off x="1754188" y="1550340"/>
              <a:ext cx="55562" cy="57150"/>
            </a:xfrm>
            <a:custGeom>
              <a:avLst/>
              <a:gdLst>
                <a:gd name="T0" fmla="*/ 17 w 35"/>
                <a:gd name="T1" fmla="*/ 18 h 36"/>
                <a:gd name="T2" fmla="*/ 17 w 35"/>
                <a:gd name="T3" fmla="*/ 36 h 36"/>
                <a:gd name="T4" fmla="*/ 17 w 35"/>
                <a:gd name="T5" fmla="*/ 18 h 36"/>
                <a:gd name="T6" fmla="*/ 17 w 35"/>
                <a:gd name="T7" fmla="*/ 0 h 36"/>
                <a:gd name="T8" fmla="*/ 0 w 35"/>
                <a:gd name="T9" fmla="*/ 36 h 36"/>
                <a:gd name="T10" fmla="*/ 35 w 35"/>
                <a:gd name="T11" fmla="*/ 36 h 36"/>
                <a:gd name="T12" fmla="*/ 0 w 35"/>
                <a:gd name="T13" fmla="*/ 0 h 36"/>
                <a:gd name="T14" fmla="*/ 35 w 35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6">
                  <a:moveTo>
                    <a:pt x="17" y="18"/>
                  </a:moveTo>
                  <a:lnTo>
                    <a:pt x="17" y="36"/>
                  </a:lnTo>
                  <a:moveTo>
                    <a:pt x="17" y="18"/>
                  </a:moveTo>
                  <a:lnTo>
                    <a:pt x="17" y="0"/>
                  </a:lnTo>
                  <a:moveTo>
                    <a:pt x="0" y="36"/>
                  </a:moveTo>
                  <a:lnTo>
                    <a:pt x="35" y="36"/>
                  </a:lnTo>
                  <a:moveTo>
                    <a:pt x="0" y="0"/>
                  </a:moveTo>
                  <a:lnTo>
                    <a:pt x="35" y="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Freeform 12"/>
            <p:cNvSpPr>
              <a:spLocks noEditPoints="1"/>
            </p:cNvSpPr>
            <p:nvPr/>
          </p:nvSpPr>
          <p:spPr bwMode="auto">
            <a:xfrm>
              <a:off x="1914525" y="1693215"/>
              <a:ext cx="55562" cy="57150"/>
            </a:xfrm>
            <a:custGeom>
              <a:avLst/>
              <a:gdLst>
                <a:gd name="T0" fmla="*/ 17 w 35"/>
                <a:gd name="T1" fmla="*/ 18 h 36"/>
                <a:gd name="T2" fmla="*/ 17 w 35"/>
                <a:gd name="T3" fmla="*/ 36 h 36"/>
                <a:gd name="T4" fmla="*/ 17 w 35"/>
                <a:gd name="T5" fmla="*/ 18 h 36"/>
                <a:gd name="T6" fmla="*/ 17 w 35"/>
                <a:gd name="T7" fmla="*/ 0 h 36"/>
                <a:gd name="T8" fmla="*/ 0 w 35"/>
                <a:gd name="T9" fmla="*/ 36 h 36"/>
                <a:gd name="T10" fmla="*/ 35 w 35"/>
                <a:gd name="T11" fmla="*/ 36 h 36"/>
                <a:gd name="T12" fmla="*/ 0 w 35"/>
                <a:gd name="T13" fmla="*/ 0 h 36"/>
                <a:gd name="T14" fmla="*/ 35 w 35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6">
                  <a:moveTo>
                    <a:pt x="17" y="18"/>
                  </a:moveTo>
                  <a:lnTo>
                    <a:pt x="17" y="36"/>
                  </a:lnTo>
                  <a:moveTo>
                    <a:pt x="17" y="18"/>
                  </a:moveTo>
                  <a:lnTo>
                    <a:pt x="17" y="0"/>
                  </a:lnTo>
                  <a:moveTo>
                    <a:pt x="0" y="36"/>
                  </a:moveTo>
                  <a:lnTo>
                    <a:pt x="35" y="36"/>
                  </a:lnTo>
                  <a:moveTo>
                    <a:pt x="0" y="0"/>
                  </a:moveTo>
                  <a:lnTo>
                    <a:pt x="35" y="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Freeform 14"/>
            <p:cNvSpPr>
              <a:spLocks noEditPoints="1"/>
            </p:cNvSpPr>
            <p:nvPr/>
          </p:nvSpPr>
          <p:spPr bwMode="auto">
            <a:xfrm>
              <a:off x="2232025" y="1664640"/>
              <a:ext cx="57150" cy="57150"/>
            </a:xfrm>
            <a:custGeom>
              <a:avLst/>
              <a:gdLst>
                <a:gd name="T0" fmla="*/ 18 w 36"/>
                <a:gd name="T1" fmla="*/ 18 h 36"/>
                <a:gd name="T2" fmla="*/ 18 w 36"/>
                <a:gd name="T3" fmla="*/ 36 h 36"/>
                <a:gd name="T4" fmla="*/ 18 w 36"/>
                <a:gd name="T5" fmla="*/ 18 h 36"/>
                <a:gd name="T6" fmla="*/ 18 w 36"/>
                <a:gd name="T7" fmla="*/ 0 h 36"/>
                <a:gd name="T8" fmla="*/ 0 w 36"/>
                <a:gd name="T9" fmla="*/ 36 h 36"/>
                <a:gd name="T10" fmla="*/ 36 w 36"/>
                <a:gd name="T11" fmla="*/ 36 h 36"/>
                <a:gd name="T12" fmla="*/ 0 w 36"/>
                <a:gd name="T13" fmla="*/ 0 h 36"/>
                <a:gd name="T14" fmla="*/ 36 w 3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6">
                  <a:moveTo>
                    <a:pt x="18" y="18"/>
                  </a:moveTo>
                  <a:lnTo>
                    <a:pt x="18" y="36"/>
                  </a:lnTo>
                  <a:moveTo>
                    <a:pt x="18" y="18"/>
                  </a:moveTo>
                  <a:lnTo>
                    <a:pt x="18" y="0"/>
                  </a:lnTo>
                  <a:moveTo>
                    <a:pt x="0" y="36"/>
                  </a:moveTo>
                  <a:lnTo>
                    <a:pt x="36" y="36"/>
                  </a:lnTo>
                  <a:moveTo>
                    <a:pt x="0" y="0"/>
                  </a:moveTo>
                  <a:lnTo>
                    <a:pt x="36" y="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Freeform 16"/>
            <p:cNvSpPr>
              <a:spLocks noEditPoints="1"/>
            </p:cNvSpPr>
            <p:nvPr/>
          </p:nvSpPr>
          <p:spPr bwMode="auto">
            <a:xfrm>
              <a:off x="2711450" y="1607490"/>
              <a:ext cx="57150" cy="57150"/>
            </a:xfrm>
            <a:custGeom>
              <a:avLst/>
              <a:gdLst>
                <a:gd name="T0" fmla="*/ 17 w 36"/>
                <a:gd name="T1" fmla="*/ 19 h 36"/>
                <a:gd name="T2" fmla="*/ 17 w 36"/>
                <a:gd name="T3" fmla="*/ 36 h 36"/>
                <a:gd name="T4" fmla="*/ 17 w 36"/>
                <a:gd name="T5" fmla="*/ 19 h 36"/>
                <a:gd name="T6" fmla="*/ 17 w 36"/>
                <a:gd name="T7" fmla="*/ 0 h 36"/>
                <a:gd name="T8" fmla="*/ 0 w 36"/>
                <a:gd name="T9" fmla="*/ 36 h 36"/>
                <a:gd name="T10" fmla="*/ 36 w 36"/>
                <a:gd name="T11" fmla="*/ 36 h 36"/>
                <a:gd name="T12" fmla="*/ 0 w 36"/>
                <a:gd name="T13" fmla="*/ 0 h 36"/>
                <a:gd name="T14" fmla="*/ 36 w 3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6">
                  <a:moveTo>
                    <a:pt x="17" y="19"/>
                  </a:moveTo>
                  <a:lnTo>
                    <a:pt x="17" y="36"/>
                  </a:lnTo>
                  <a:moveTo>
                    <a:pt x="17" y="19"/>
                  </a:moveTo>
                  <a:lnTo>
                    <a:pt x="17" y="0"/>
                  </a:lnTo>
                  <a:moveTo>
                    <a:pt x="0" y="36"/>
                  </a:moveTo>
                  <a:lnTo>
                    <a:pt x="36" y="36"/>
                  </a:lnTo>
                  <a:moveTo>
                    <a:pt x="0" y="0"/>
                  </a:moveTo>
                  <a:lnTo>
                    <a:pt x="36" y="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Freeform 18"/>
            <p:cNvSpPr>
              <a:spLocks noEditPoints="1"/>
            </p:cNvSpPr>
            <p:nvPr/>
          </p:nvSpPr>
          <p:spPr bwMode="auto">
            <a:xfrm>
              <a:off x="3667125" y="1637652"/>
              <a:ext cx="58737" cy="55563"/>
            </a:xfrm>
            <a:custGeom>
              <a:avLst/>
              <a:gdLst>
                <a:gd name="T0" fmla="*/ 19 w 37"/>
                <a:gd name="T1" fmla="*/ 17 h 35"/>
                <a:gd name="T2" fmla="*/ 19 w 37"/>
                <a:gd name="T3" fmla="*/ 35 h 35"/>
                <a:gd name="T4" fmla="*/ 19 w 37"/>
                <a:gd name="T5" fmla="*/ 17 h 35"/>
                <a:gd name="T6" fmla="*/ 19 w 37"/>
                <a:gd name="T7" fmla="*/ 0 h 35"/>
                <a:gd name="T8" fmla="*/ 0 w 37"/>
                <a:gd name="T9" fmla="*/ 35 h 35"/>
                <a:gd name="T10" fmla="*/ 37 w 37"/>
                <a:gd name="T11" fmla="*/ 35 h 35"/>
                <a:gd name="T12" fmla="*/ 0 w 37"/>
                <a:gd name="T13" fmla="*/ 0 h 35"/>
                <a:gd name="T14" fmla="*/ 37 w 37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5">
                  <a:moveTo>
                    <a:pt x="19" y="17"/>
                  </a:moveTo>
                  <a:lnTo>
                    <a:pt x="19" y="35"/>
                  </a:lnTo>
                  <a:moveTo>
                    <a:pt x="19" y="17"/>
                  </a:moveTo>
                  <a:lnTo>
                    <a:pt x="19" y="0"/>
                  </a:lnTo>
                  <a:moveTo>
                    <a:pt x="0" y="35"/>
                  </a:moveTo>
                  <a:lnTo>
                    <a:pt x="37" y="35"/>
                  </a:lnTo>
                  <a:moveTo>
                    <a:pt x="0" y="0"/>
                  </a:moveTo>
                  <a:lnTo>
                    <a:pt x="37" y="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Freeform 20"/>
            <p:cNvSpPr>
              <a:spLocks noEditPoints="1"/>
            </p:cNvSpPr>
            <p:nvPr/>
          </p:nvSpPr>
          <p:spPr bwMode="auto">
            <a:xfrm>
              <a:off x="4624388" y="1607490"/>
              <a:ext cx="58737" cy="57150"/>
            </a:xfrm>
            <a:custGeom>
              <a:avLst/>
              <a:gdLst>
                <a:gd name="T0" fmla="*/ 19 w 37"/>
                <a:gd name="T1" fmla="*/ 19 h 36"/>
                <a:gd name="T2" fmla="*/ 19 w 37"/>
                <a:gd name="T3" fmla="*/ 36 h 36"/>
                <a:gd name="T4" fmla="*/ 19 w 37"/>
                <a:gd name="T5" fmla="*/ 19 h 36"/>
                <a:gd name="T6" fmla="*/ 19 w 37"/>
                <a:gd name="T7" fmla="*/ 0 h 36"/>
                <a:gd name="T8" fmla="*/ 0 w 37"/>
                <a:gd name="T9" fmla="*/ 36 h 36"/>
                <a:gd name="T10" fmla="*/ 37 w 37"/>
                <a:gd name="T11" fmla="*/ 36 h 36"/>
                <a:gd name="T12" fmla="*/ 0 w 37"/>
                <a:gd name="T13" fmla="*/ 0 h 36"/>
                <a:gd name="T14" fmla="*/ 37 w 37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6">
                  <a:moveTo>
                    <a:pt x="19" y="19"/>
                  </a:moveTo>
                  <a:lnTo>
                    <a:pt x="19" y="36"/>
                  </a:lnTo>
                  <a:moveTo>
                    <a:pt x="19" y="19"/>
                  </a:moveTo>
                  <a:lnTo>
                    <a:pt x="19" y="0"/>
                  </a:lnTo>
                  <a:moveTo>
                    <a:pt x="0" y="36"/>
                  </a:moveTo>
                  <a:lnTo>
                    <a:pt x="37" y="36"/>
                  </a:lnTo>
                  <a:moveTo>
                    <a:pt x="0" y="0"/>
                  </a:moveTo>
                  <a:lnTo>
                    <a:pt x="37" y="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Freeform 22"/>
            <p:cNvSpPr>
              <a:spLocks noEditPoints="1"/>
            </p:cNvSpPr>
            <p:nvPr/>
          </p:nvSpPr>
          <p:spPr bwMode="auto">
            <a:xfrm>
              <a:off x="5583238" y="1607490"/>
              <a:ext cx="57150" cy="57150"/>
            </a:xfrm>
            <a:custGeom>
              <a:avLst/>
              <a:gdLst>
                <a:gd name="T0" fmla="*/ 18 w 36"/>
                <a:gd name="T1" fmla="*/ 19 h 36"/>
                <a:gd name="T2" fmla="*/ 18 w 36"/>
                <a:gd name="T3" fmla="*/ 36 h 36"/>
                <a:gd name="T4" fmla="*/ 18 w 36"/>
                <a:gd name="T5" fmla="*/ 19 h 36"/>
                <a:gd name="T6" fmla="*/ 18 w 36"/>
                <a:gd name="T7" fmla="*/ 0 h 36"/>
                <a:gd name="T8" fmla="*/ 0 w 36"/>
                <a:gd name="T9" fmla="*/ 36 h 36"/>
                <a:gd name="T10" fmla="*/ 36 w 36"/>
                <a:gd name="T11" fmla="*/ 36 h 36"/>
                <a:gd name="T12" fmla="*/ 0 w 36"/>
                <a:gd name="T13" fmla="*/ 0 h 36"/>
                <a:gd name="T14" fmla="*/ 36 w 3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6">
                  <a:moveTo>
                    <a:pt x="18" y="19"/>
                  </a:moveTo>
                  <a:lnTo>
                    <a:pt x="18" y="36"/>
                  </a:lnTo>
                  <a:moveTo>
                    <a:pt x="18" y="19"/>
                  </a:moveTo>
                  <a:lnTo>
                    <a:pt x="18" y="0"/>
                  </a:lnTo>
                  <a:moveTo>
                    <a:pt x="0" y="36"/>
                  </a:moveTo>
                  <a:lnTo>
                    <a:pt x="36" y="36"/>
                  </a:lnTo>
                  <a:moveTo>
                    <a:pt x="0" y="0"/>
                  </a:moveTo>
                  <a:lnTo>
                    <a:pt x="36" y="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Freeform 24"/>
            <p:cNvSpPr>
              <a:spLocks noEditPoints="1"/>
            </p:cNvSpPr>
            <p:nvPr/>
          </p:nvSpPr>
          <p:spPr bwMode="auto">
            <a:xfrm>
              <a:off x="6540500" y="1607490"/>
              <a:ext cx="55562" cy="57150"/>
            </a:xfrm>
            <a:custGeom>
              <a:avLst/>
              <a:gdLst>
                <a:gd name="T0" fmla="*/ 18 w 35"/>
                <a:gd name="T1" fmla="*/ 19 h 36"/>
                <a:gd name="T2" fmla="*/ 18 w 35"/>
                <a:gd name="T3" fmla="*/ 36 h 36"/>
                <a:gd name="T4" fmla="*/ 18 w 35"/>
                <a:gd name="T5" fmla="*/ 19 h 36"/>
                <a:gd name="T6" fmla="*/ 18 w 35"/>
                <a:gd name="T7" fmla="*/ 0 h 36"/>
                <a:gd name="T8" fmla="*/ 0 w 35"/>
                <a:gd name="T9" fmla="*/ 36 h 36"/>
                <a:gd name="T10" fmla="*/ 35 w 35"/>
                <a:gd name="T11" fmla="*/ 36 h 36"/>
                <a:gd name="T12" fmla="*/ 0 w 35"/>
                <a:gd name="T13" fmla="*/ 0 h 36"/>
                <a:gd name="T14" fmla="*/ 35 w 35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6">
                  <a:moveTo>
                    <a:pt x="18" y="19"/>
                  </a:moveTo>
                  <a:lnTo>
                    <a:pt x="18" y="36"/>
                  </a:lnTo>
                  <a:moveTo>
                    <a:pt x="18" y="19"/>
                  </a:moveTo>
                  <a:lnTo>
                    <a:pt x="18" y="0"/>
                  </a:lnTo>
                  <a:moveTo>
                    <a:pt x="0" y="36"/>
                  </a:moveTo>
                  <a:lnTo>
                    <a:pt x="35" y="36"/>
                  </a:lnTo>
                  <a:moveTo>
                    <a:pt x="0" y="0"/>
                  </a:moveTo>
                  <a:lnTo>
                    <a:pt x="35" y="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Freeform 26"/>
            <p:cNvSpPr>
              <a:spLocks noEditPoints="1"/>
            </p:cNvSpPr>
            <p:nvPr/>
          </p:nvSpPr>
          <p:spPr bwMode="auto">
            <a:xfrm>
              <a:off x="7497763" y="1607490"/>
              <a:ext cx="55562" cy="57150"/>
            </a:xfrm>
            <a:custGeom>
              <a:avLst/>
              <a:gdLst>
                <a:gd name="T0" fmla="*/ 18 w 35"/>
                <a:gd name="T1" fmla="*/ 19 h 36"/>
                <a:gd name="T2" fmla="*/ 18 w 35"/>
                <a:gd name="T3" fmla="*/ 36 h 36"/>
                <a:gd name="T4" fmla="*/ 18 w 35"/>
                <a:gd name="T5" fmla="*/ 19 h 36"/>
                <a:gd name="T6" fmla="*/ 18 w 35"/>
                <a:gd name="T7" fmla="*/ 0 h 36"/>
                <a:gd name="T8" fmla="*/ 0 w 35"/>
                <a:gd name="T9" fmla="*/ 36 h 36"/>
                <a:gd name="T10" fmla="*/ 35 w 35"/>
                <a:gd name="T11" fmla="*/ 36 h 36"/>
                <a:gd name="T12" fmla="*/ 0 w 35"/>
                <a:gd name="T13" fmla="*/ 0 h 36"/>
                <a:gd name="T14" fmla="*/ 35 w 35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6">
                  <a:moveTo>
                    <a:pt x="18" y="19"/>
                  </a:moveTo>
                  <a:lnTo>
                    <a:pt x="18" y="36"/>
                  </a:lnTo>
                  <a:moveTo>
                    <a:pt x="18" y="19"/>
                  </a:moveTo>
                  <a:lnTo>
                    <a:pt x="18" y="0"/>
                  </a:lnTo>
                  <a:moveTo>
                    <a:pt x="0" y="36"/>
                  </a:moveTo>
                  <a:lnTo>
                    <a:pt x="35" y="36"/>
                  </a:lnTo>
                  <a:moveTo>
                    <a:pt x="0" y="0"/>
                  </a:moveTo>
                  <a:lnTo>
                    <a:pt x="35" y="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Freeform 28"/>
            <p:cNvSpPr>
              <a:spLocks noEditPoints="1"/>
            </p:cNvSpPr>
            <p:nvPr/>
          </p:nvSpPr>
          <p:spPr bwMode="auto">
            <a:xfrm>
              <a:off x="8455025" y="1578915"/>
              <a:ext cx="57150" cy="58738"/>
            </a:xfrm>
            <a:custGeom>
              <a:avLst/>
              <a:gdLst>
                <a:gd name="T0" fmla="*/ 17 w 36"/>
                <a:gd name="T1" fmla="*/ 18 h 37"/>
                <a:gd name="T2" fmla="*/ 17 w 36"/>
                <a:gd name="T3" fmla="*/ 37 h 37"/>
                <a:gd name="T4" fmla="*/ 17 w 36"/>
                <a:gd name="T5" fmla="*/ 18 h 37"/>
                <a:gd name="T6" fmla="*/ 17 w 36"/>
                <a:gd name="T7" fmla="*/ 0 h 37"/>
                <a:gd name="T8" fmla="*/ 0 w 36"/>
                <a:gd name="T9" fmla="*/ 37 h 37"/>
                <a:gd name="T10" fmla="*/ 36 w 36"/>
                <a:gd name="T11" fmla="*/ 37 h 37"/>
                <a:gd name="T12" fmla="*/ 0 w 36"/>
                <a:gd name="T13" fmla="*/ 0 h 37"/>
                <a:gd name="T14" fmla="*/ 36 w 36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7">
                  <a:moveTo>
                    <a:pt x="17" y="18"/>
                  </a:moveTo>
                  <a:lnTo>
                    <a:pt x="17" y="37"/>
                  </a:lnTo>
                  <a:moveTo>
                    <a:pt x="17" y="18"/>
                  </a:moveTo>
                  <a:lnTo>
                    <a:pt x="17" y="0"/>
                  </a:lnTo>
                  <a:moveTo>
                    <a:pt x="0" y="37"/>
                  </a:moveTo>
                  <a:lnTo>
                    <a:pt x="36" y="37"/>
                  </a:lnTo>
                  <a:moveTo>
                    <a:pt x="0" y="0"/>
                  </a:moveTo>
                  <a:lnTo>
                    <a:pt x="36" y="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1754188" y="1578915"/>
            <a:ext cx="6757987" cy="1830388"/>
            <a:chOff x="1754188" y="1578915"/>
            <a:chExt cx="6757987" cy="1830388"/>
          </a:xfrm>
        </p:grpSpPr>
        <p:sp>
          <p:nvSpPr>
            <p:cNvPr id="226" name="Freeform 30"/>
            <p:cNvSpPr>
              <a:spLocks noEditPoints="1"/>
            </p:cNvSpPr>
            <p:nvPr/>
          </p:nvSpPr>
          <p:spPr bwMode="auto">
            <a:xfrm>
              <a:off x="1754188" y="1578915"/>
              <a:ext cx="55562" cy="28575"/>
            </a:xfrm>
            <a:custGeom>
              <a:avLst/>
              <a:gdLst>
                <a:gd name="T0" fmla="*/ 17 w 35"/>
                <a:gd name="T1" fmla="*/ 9 h 18"/>
                <a:gd name="T2" fmla="*/ 17 w 35"/>
                <a:gd name="T3" fmla="*/ 18 h 18"/>
                <a:gd name="T4" fmla="*/ 17 w 35"/>
                <a:gd name="T5" fmla="*/ 9 h 18"/>
                <a:gd name="T6" fmla="*/ 17 w 35"/>
                <a:gd name="T7" fmla="*/ 0 h 18"/>
                <a:gd name="T8" fmla="*/ 0 w 35"/>
                <a:gd name="T9" fmla="*/ 18 h 18"/>
                <a:gd name="T10" fmla="*/ 35 w 35"/>
                <a:gd name="T11" fmla="*/ 18 h 18"/>
                <a:gd name="T12" fmla="*/ 0 w 35"/>
                <a:gd name="T13" fmla="*/ 0 h 18"/>
                <a:gd name="T14" fmla="*/ 35 w 35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18">
                  <a:moveTo>
                    <a:pt x="17" y="9"/>
                  </a:moveTo>
                  <a:lnTo>
                    <a:pt x="17" y="18"/>
                  </a:lnTo>
                  <a:moveTo>
                    <a:pt x="17" y="9"/>
                  </a:moveTo>
                  <a:lnTo>
                    <a:pt x="17" y="0"/>
                  </a:lnTo>
                  <a:moveTo>
                    <a:pt x="0" y="18"/>
                  </a:moveTo>
                  <a:lnTo>
                    <a:pt x="35" y="18"/>
                  </a:lnTo>
                  <a:moveTo>
                    <a:pt x="0" y="0"/>
                  </a:moveTo>
                  <a:lnTo>
                    <a:pt x="35" y="0"/>
                  </a:lnTo>
                </a:path>
              </a:pathLst>
            </a:cu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Freeform 32"/>
            <p:cNvSpPr>
              <a:spLocks noEditPoints="1"/>
            </p:cNvSpPr>
            <p:nvPr/>
          </p:nvSpPr>
          <p:spPr bwMode="auto">
            <a:xfrm>
              <a:off x="1914525" y="3295002"/>
              <a:ext cx="55562" cy="28575"/>
            </a:xfrm>
            <a:custGeom>
              <a:avLst/>
              <a:gdLst>
                <a:gd name="T0" fmla="*/ 17 w 35"/>
                <a:gd name="T1" fmla="*/ 0 h 18"/>
                <a:gd name="T2" fmla="*/ 17 w 35"/>
                <a:gd name="T3" fmla="*/ 18 h 18"/>
                <a:gd name="T4" fmla="*/ 0 w 35"/>
                <a:gd name="T5" fmla="*/ 18 h 18"/>
                <a:gd name="T6" fmla="*/ 35 w 35"/>
                <a:gd name="T7" fmla="*/ 18 h 18"/>
                <a:gd name="T8" fmla="*/ 0 w 35"/>
                <a:gd name="T9" fmla="*/ 0 h 18"/>
                <a:gd name="T10" fmla="*/ 35 w 35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8">
                  <a:moveTo>
                    <a:pt x="17" y="0"/>
                  </a:moveTo>
                  <a:lnTo>
                    <a:pt x="17" y="18"/>
                  </a:lnTo>
                  <a:moveTo>
                    <a:pt x="0" y="18"/>
                  </a:moveTo>
                  <a:lnTo>
                    <a:pt x="35" y="18"/>
                  </a:lnTo>
                  <a:moveTo>
                    <a:pt x="0" y="0"/>
                  </a:moveTo>
                  <a:lnTo>
                    <a:pt x="35" y="0"/>
                  </a:lnTo>
                </a:path>
              </a:pathLst>
            </a:cu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Freeform 34"/>
            <p:cNvSpPr>
              <a:spLocks noEditPoints="1"/>
            </p:cNvSpPr>
            <p:nvPr/>
          </p:nvSpPr>
          <p:spPr bwMode="auto">
            <a:xfrm>
              <a:off x="2232025" y="3379140"/>
              <a:ext cx="57150" cy="30163"/>
            </a:xfrm>
            <a:custGeom>
              <a:avLst/>
              <a:gdLst>
                <a:gd name="T0" fmla="*/ 18 w 36"/>
                <a:gd name="T1" fmla="*/ 0 h 19"/>
                <a:gd name="T2" fmla="*/ 18 w 36"/>
                <a:gd name="T3" fmla="*/ 19 h 19"/>
                <a:gd name="T4" fmla="*/ 0 w 36"/>
                <a:gd name="T5" fmla="*/ 19 h 19"/>
                <a:gd name="T6" fmla="*/ 36 w 36"/>
                <a:gd name="T7" fmla="*/ 19 h 19"/>
                <a:gd name="T8" fmla="*/ 0 w 36"/>
                <a:gd name="T9" fmla="*/ 0 h 19"/>
                <a:gd name="T10" fmla="*/ 36 w 36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9">
                  <a:moveTo>
                    <a:pt x="18" y="0"/>
                  </a:moveTo>
                  <a:lnTo>
                    <a:pt x="18" y="19"/>
                  </a:lnTo>
                  <a:moveTo>
                    <a:pt x="0" y="19"/>
                  </a:moveTo>
                  <a:lnTo>
                    <a:pt x="36" y="19"/>
                  </a:lnTo>
                  <a:moveTo>
                    <a:pt x="0" y="0"/>
                  </a:moveTo>
                  <a:lnTo>
                    <a:pt x="36" y="0"/>
                  </a:lnTo>
                </a:path>
              </a:pathLst>
            </a:cu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Freeform 36"/>
            <p:cNvSpPr>
              <a:spLocks noEditPoints="1"/>
            </p:cNvSpPr>
            <p:nvPr/>
          </p:nvSpPr>
          <p:spPr bwMode="auto">
            <a:xfrm>
              <a:off x="2711450" y="3379140"/>
              <a:ext cx="57150" cy="30163"/>
            </a:xfrm>
            <a:custGeom>
              <a:avLst/>
              <a:gdLst>
                <a:gd name="T0" fmla="*/ 17 w 36"/>
                <a:gd name="T1" fmla="*/ 0 h 19"/>
                <a:gd name="T2" fmla="*/ 17 w 36"/>
                <a:gd name="T3" fmla="*/ 19 h 19"/>
                <a:gd name="T4" fmla="*/ 0 w 36"/>
                <a:gd name="T5" fmla="*/ 19 h 19"/>
                <a:gd name="T6" fmla="*/ 36 w 36"/>
                <a:gd name="T7" fmla="*/ 19 h 19"/>
                <a:gd name="T8" fmla="*/ 0 w 36"/>
                <a:gd name="T9" fmla="*/ 0 h 19"/>
                <a:gd name="T10" fmla="*/ 36 w 36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9">
                  <a:moveTo>
                    <a:pt x="17" y="0"/>
                  </a:moveTo>
                  <a:lnTo>
                    <a:pt x="17" y="19"/>
                  </a:lnTo>
                  <a:moveTo>
                    <a:pt x="0" y="19"/>
                  </a:moveTo>
                  <a:lnTo>
                    <a:pt x="36" y="19"/>
                  </a:lnTo>
                  <a:moveTo>
                    <a:pt x="0" y="0"/>
                  </a:moveTo>
                  <a:lnTo>
                    <a:pt x="36" y="0"/>
                  </a:lnTo>
                </a:path>
              </a:pathLst>
            </a:cu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Freeform 38"/>
            <p:cNvSpPr>
              <a:spLocks noEditPoints="1"/>
            </p:cNvSpPr>
            <p:nvPr/>
          </p:nvSpPr>
          <p:spPr bwMode="auto">
            <a:xfrm>
              <a:off x="3667125" y="3352152"/>
              <a:ext cx="58737" cy="26988"/>
            </a:xfrm>
            <a:custGeom>
              <a:avLst/>
              <a:gdLst>
                <a:gd name="T0" fmla="*/ 19 w 37"/>
                <a:gd name="T1" fmla="*/ 0 h 17"/>
                <a:gd name="T2" fmla="*/ 19 w 37"/>
                <a:gd name="T3" fmla="*/ 17 h 17"/>
                <a:gd name="T4" fmla="*/ 0 w 37"/>
                <a:gd name="T5" fmla="*/ 17 h 17"/>
                <a:gd name="T6" fmla="*/ 37 w 37"/>
                <a:gd name="T7" fmla="*/ 17 h 17"/>
                <a:gd name="T8" fmla="*/ 0 w 37"/>
                <a:gd name="T9" fmla="*/ 0 h 17"/>
                <a:gd name="T10" fmla="*/ 37 w 37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7">
                  <a:moveTo>
                    <a:pt x="19" y="0"/>
                  </a:moveTo>
                  <a:lnTo>
                    <a:pt x="19" y="17"/>
                  </a:lnTo>
                  <a:moveTo>
                    <a:pt x="0" y="17"/>
                  </a:moveTo>
                  <a:lnTo>
                    <a:pt x="37" y="17"/>
                  </a:lnTo>
                  <a:moveTo>
                    <a:pt x="0" y="0"/>
                  </a:moveTo>
                  <a:lnTo>
                    <a:pt x="37" y="0"/>
                  </a:lnTo>
                </a:path>
              </a:pathLst>
            </a:cu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Freeform 40"/>
            <p:cNvSpPr>
              <a:spLocks noEditPoints="1"/>
            </p:cNvSpPr>
            <p:nvPr/>
          </p:nvSpPr>
          <p:spPr bwMode="auto">
            <a:xfrm>
              <a:off x="4624388" y="3323577"/>
              <a:ext cx="58737" cy="28575"/>
            </a:xfrm>
            <a:custGeom>
              <a:avLst/>
              <a:gdLst>
                <a:gd name="T0" fmla="*/ 19 w 37"/>
                <a:gd name="T1" fmla="*/ 18 h 18"/>
                <a:gd name="T2" fmla="*/ 19 w 37"/>
                <a:gd name="T3" fmla="*/ 0 h 18"/>
                <a:gd name="T4" fmla="*/ 0 w 37"/>
                <a:gd name="T5" fmla="*/ 18 h 18"/>
                <a:gd name="T6" fmla="*/ 37 w 37"/>
                <a:gd name="T7" fmla="*/ 18 h 18"/>
                <a:gd name="T8" fmla="*/ 0 w 37"/>
                <a:gd name="T9" fmla="*/ 0 h 18"/>
                <a:gd name="T10" fmla="*/ 37 w 3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8">
                  <a:moveTo>
                    <a:pt x="19" y="18"/>
                  </a:moveTo>
                  <a:lnTo>
                    <a:pt x="19" y="0"/>
                  </a:lnTo>
                  <a:moveTo>
                    <a:pt x="0" y="18"/>
                  </a:moveTo>
                  <a:lnTo>
                    <a:pt x="37" y="18"/>
                  </a:lnTo>
                  <a:moveTo>
                    <a:pt x="0" y="0"/>
                  </a:moveTo>
                  <a:lnTo>
                    <a:pt x="37" y="0"/>
                  </a:lnTo>
                </a:path>
              </a:pathLst>
            </a:cu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Freeform 42"/>
            <p:cNvSpPr>
              <a:spLocks noEditPoints="1"/>
            </p:cNvSpPr>
            <p:nvPr/>
          </p:nvSpPr>
          <p:spPr bwMode="auto">
            <a:xfrm>
              <a:off x="5583238" y="3295002"/>
              <a:ext cx="57150" cy="28575"/>
            </a:xfrm>
            <a:custGeom>
              <a:avLst/>
              <a:gdLst>
                <a:gd name="T0" fmla="*/ 18 w 36"/>
                <a:gd name="T1" fmla="*/ 18 h 18"/>
                <a:gd name="T2" fmla="*/ 18 w 36"/>
                <a:gd name="T3" fmla="*/ 0 h 18"/>
                <a:gd name="T4" fmla="*/ 0 w 36"/>
                <a:gd name="T5" fmla="*/ 18 h 18"/>
                <a:gd name="T6" fmla="*/ 36 w 36"/>
                <a:gd name="T7" fmla="*/ 18 h 18"/>
                <a:gd name="T8" fmla="*/ 0 w 36"/>
                <a:gd name="T9" fmla="*/ 0 h 18"/>
                <a:gd name="T10" fmla="*/ 36 w 3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8">
                  <a:moveTo>
                    <a:pt x="18" y="18"/>
                  </a:moveTo>
                  <a:lnTo>
                    <a:pt x="18" y="0"/>
                  </a:lnTo>
                  <a:moveTo>
                    <a:pt x="0" y="18"/>
                  </a:moveTo>
                  <a:lnTo>
                    <a:pt x="36" y="18"/>
                  </a:lnTo>
                  <a:moveTo>
                    <a:pt x="0" y="0"/>
                  </a:moveTo>
                  <a:lnTo>
                    <a:pt x="36" y="0"/>
                  </a:lnTo>
                </a:path>
              </a:pathLst>
            </a:cu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Freeform 44"/>
            <p:cNvSpPr>
              <a:spLocks noEditPoints="1"/>
            </p:cNvSpPr>
            <p:nvPr/>
          </p:nvSpPr>
          <p:spPr bwMode="auto">
            <a:xfrm>
              <a:off x="6540500" y="3266427"/>
              <a:ext cx="55562" cy="57150"/>
            </a:xfrm>
            <a:custGeom>
              <a:avLst/>
              <a:gdLst>
                <a:gd name="T0" fmla="*/ 18 w 35"/>
                <a:gd name="T1" fmla="*/ 18 h 36"/>
                <a:gd name="T2" fmla="*/ 18 w 35"/>
                <a:gd name="T3" fmla="*/ 36 h 36"/>
                <a:gd name="T4" fmla="*/ 18 w 35"/>
                <a:gd name="T5" fmla="*/ 18 h 36"/>
                <a:gd name="T6" fmla="*/ 18 w 35"/>
                <a:gd name="T7" fmla="*/ 0 h 36"/>
                <a:gd name="T8" fmla="*/ 0 w 35"/>
                <a:gd name="T9" fmla="*/ 36 h 36"/>
                <a:gd name="T10" fmla="*/ 35 w 35"/>
                <a:gd name="T11" fmla="*/ 36 h 36"/>
                <a:gd name="T12" fmla="*/ 0 w 35"/>
                <a:gd name="T13" fmla="*/ 0 h 36"/>
                <a:gd name="T14" fmla="*/ 35 w 35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6">
                  <a:moveTo>
                    <a:pt x="18" y="18"/>
                  </a:moveTo>
                  <a:lnTo>
                    <a:pt x="18" y="36"/>
                  </a:lnTo>
                  <a:moveTo>
                    <a:pt x="18" y="18"/>
                  </a:moveTo>
                  <a:lnTo>
                    <a:pt x="18" y="0"/>
                  </a:lnTo>
                  <a:moveTo>
                    <a:pt x="0" y="36"/>
                  </a:moveTo>
                  <a:lnTo>
                    <a:pt x="35" y="36"/>
                  </a:lnTo>
                  <a:moveTo>
                    <a:pt x="0" y="0"/>
                  </a:moveTo>
                  <a:lnTo>
                    <a:pt x="35" y="0"/>
                  </a:lnTo>
                </a:path>
              </a:pathLst>
            </a:cu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Freeform 46"/>
            <p:cNvSpPr>
              <a:spLocks noEditPoints="1"/>
            </p:cNvSpPr>
            <p:nvPr/>
          </p:nvSpPr>
          <p:spPr bwMode="auto">
            <a:xfrm>
              <a:off x="7497763" y="3237852"/>
              <a:ext cx="55562" cy="57150"/>
            </a:xfrm>
            <a:custGeom>
              <a:avLst/>
              <a:gdLst>
                <a:gd name="T0" fmla="*/ 18 w 35"/>
                <a:gd name="T1" fmla="*/ 18 h 36"/>
                <a:gd name="T2" fmla="*/ 18 w 35"/>
                <a:gd name="T3" fmla="*/ 36 h 36"/>
                <a:gd name="T4" fmla="*/ 18 w 35"/>
                <a:gd name="T5" fmla="*/ 18 h 36"/>
                <a:gd name="T6" fmla="*/ 18 w 35"/>
                <a:gd name="T7" fmla="*/ 0 h 36"/>
                <a:gd name="T8" fmla="*/ 0 w 35"/>
                <a:gd name="T9" fmla="*/ 36 h 36"/>
                <a:gd name="T10" fmla="*/ 35 w 35"/>
                <a:gd name="T11" fmla="*/ 36 h 36"/>
                <a:gd name="T12" fmla="*/ 0 w 35"/>
                <a:gd name="T13" fmla="*/ 0 h 36"/>
                <a:gd name="T14" fmla="*/ 35 w 35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6">
                  <a:moveTo>
                    <a:pt x="18" y="18"/>
                  </a:moveTo>
                  <a:lnTo>
                    <a:pt x="18" y="36"/>
                  </a:lnTo>
                  <a:moveTo>
                    <a:pt x="18" y="18"/>
                  </a:moveTo>
                  <a:lnTo>
                    <a:pt x="18" y="0"/>
                  </a:lnTo>
                  <a:moveTo>
                    <a:pt x="0" y="36"/>
                  </a:moveTo>
                  <a:lnTo>
                    <a:pt x="35" y="36"/>
                  </a:lnTo>
                  <a:moveTo>
                    <a:pt x="0" y="0"/>
                  </a:moveTo>
                  <a:lnTo>
                    <a:pt x="35" y="0"/>
                  </a:lnTo>
                </a:path>
              </a:pathLst>
            </a:cu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Freeform 47"/>
            <p:cNvSpPr>
              <a:spLocks noEditPoints="1"/>
            </p:cNvSpPr>
            <p:nvPr/>
          </p:nvSpPr>
          <p:spPr bwMode="auto">
            <a:xfrm>
              <a:off x="8455025" y="3152127"/>
              <a:ext cx="57150" cy="142875"/>
            </a:xfrm>
            <a:custGeom>
              <a:avLst/>
              <a:gdLst>
                <a:gd name="T0" fmla="*/ 17 w 36"/>
                <a:gd name="T1" fmla="*/ 44 h 90"/>
                <a:gd name="T2" fmla="*/ 17 w 36"/>
                <a:gd name="T3" fmla="*/ 90 h 90"/>
                <a:gd name="T4" fmla="*/ 17 w 36"/>
                <a:gd name="T5" fmla="*/ 44 h 90"/>
                <a:gd name="T6" fmla="*/ 17 w 36"/>
                <a:gd name="T7" fmla="*/ 44 h 90"/>
                <a:gd name="T8" fmla="*/ 17 w 36"/>
                <a:gd name="T9" fmla="*/ 0 h 90"/>
                <a:gd name="T10" fmla="*/ 17 w 36"/>
                <a:gd name="T11" fmla="*/ 44 h 90"/>
                <a:gd name="T12" fmla="*/ 0 w 36"/>
                <a:gd name="T13" fmla="*/ 90 h 90"/>
                <a:gd name="T14" fmla="*/ 36 w 36"/>
                <a:gd name="T15" fmla="*/ 90 h 90"/>
                <a:gd name="T16" fmla="*/ 0 w 36"/>
                <a:gd name="T17" fmla="*/ 90 h 90"/>
                <a:gd name="T18" fmla="*/ 0 w 36"/>
                <a:gd name="T19" fmla="*/ 0 h 90"/>
                <a:gd name="T20" fmla="*/ 36 w 36"/>
                <a:gd name="T21" fmla="*/ 0 h 90"/>
                <a:gd name="T22" fmla="*/ 0 w 36"/>
                <a:gd name="T2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90">
                  <a:moveTo>
                    <a:pt x="17" y="44"/>
                  </a:moveTo>
                  <a:lnTo>
                    <a:pt x="17" y="90"/>
                  </a:lnTo>
                  <a:lnTo>
                    <a:pt x="17" y="44"/>
                  </a:lnTo>
                  <a:close/>
                  <a:moveTo>
                    <a:pt x="17" y="44"/>
                  </a:moveTo>
                  <a:lnTo>
                    <a:pt x="17" y="0"/>
                  </a:lnTo>
                  <a:lnTo>
                    <a:pt x="17" y="44"/>
                  </a:lnTo>
                  <a:close/>
                  <a:moveTo>
                    <a:pt x="0" y="90"/>
                  </a:moveTo>
                  <a:lnTo>
                    <a:pt x="36" y="90"/>
                  </a:lnTo>
                  <a:lnTo>
                    <a:pt x="0" y="90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FC840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6" name="Freeform 70"/>
          <p:cNvSpPr>
            <a:spLocks/>
          </p:cNvSpPr>
          <p:nvPr/>
        </p:nvSpPr>
        <p:spPr bwMode="auto">
          <a:xfrm>
            <a:off x="1782763" y="1593202"/>
            <a:ext cx="6700837" cy="1787525"/>
          </a:xfrm>
          <a:custGeom>
            <a:avLst/>
            <a:gdLst>
              <a:gd name="T0" fmla="*/ 0 w 4221"/>
              <a:gd name="T1" fmla="*/ 0 h 1126"/>
              <a:gd name="T2" fmla="*/ 100 w 4221"/>
              <a:gd name="T3" fmla="*/ 1072 h 1126"/>
              <a:gd name="T4" fmla="*/ 301 w 4221"/>
              <a:gd name="T5" fmla="*/ 1126 h 1126"/>
              <a:gd name="T6" fmla="*/ 603 w 4221"/>
              <a:gd name="T7" fmla="*/ 1126 h 1126"/>
              <a:gd name="T8" fmla="*/ 1206 w 4221"/>
              <a:gd name="T9" fmla="*/ 1108 h 1126"/>
              <a:gd name="T10" fmla="*/ 1808 w 4221"/>
              <a:gd name="T11" fmla="*/ 1108 h 1126"/>
              <a:gd name="T12" fmla="*/ 2411 w 4221"/>
              <a:gd name="T13" fmla="*/ 1089 h 1126"/>
              <a:gd name="T14" fmla="*/ 3014 w 4221"/>
              <a:gd name="T15" fmla="*/ 1072 h 1126"/>
              <a:gd name="T16" fmla="*/ 3618 w 4221"/>
              <a:gd name="T17" fmla="*/ 1054 h 1126"/>
              <a:gd name="T18" fmla="*/ 4221 w 4221"/>
              <a:gd name="T19" fmla="*/ 1027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21" h="1126">
                <a:moveTo>
                  <a:pt x="0" y="0"/>
                </a:moveTo>
                <a:lnTo>
                  <a:pt x="100" y="1072"/>
                </a:lnTo>
                <a:lnTo>
                  <a:pt x="301" y="1126"/>
                </a:lnTo>
                <a:lnTo>
                  <a:pt x="603" y="1126"/>
                </a:lnTo>
                <a:lnTo>
                  <a:pt x="1206" y="1108"/>
                </a:lnTo>
                <a:lnTo>
                  <a:pt x="1808" y="1108"/>
                </a:lnTo>
                <a:lnTo>
                  <a:pt x="2411" y="1089"/>
                </a:lnTo>
                <a:lnTo>
                  <a:pt x="3014" y="1072"/>
                </a:lnTo>
                <a:lnTo>
                  <a:pt x="3618" y="1054"/>
                </a:lnTo>
                <a:lnTo>
                  <a:pt x="4221" y="1027"/>
                </a:lnTo>
              </a:path>
            </a:pathLst>
          </a:custGeom>
          <a:noFill/>
          <a:ln w="28575" cap="rnd">
            <a:solidFill>
              <a:srgbClr val="FC840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19" name="Group 318"/>
          <p:cNvGrpSpPr/>
          <p:nvPr/>
        </p:nvGrpSpPr>
        <p:grpSpPr>
          <a:xfrm>
            <a:off x="1738313" y="1548752"/>
            <a:ext cx="6789737" cy="217488"/>
            <a:chOff x="1738313" y="1548752"/>
            <a:chExt cx="6789737" cy="217488"/>
          </a:xfrm>
          <a:solidFill>
            <a:srgbClr val="013161"/>
          </a:solidFill>
        </p:grpSpPr>
        <p:sp>
          <p:nvSpPr>
            <p:cNvPr id="249" name="Oval 53"/>
            <p:cNvSpPr>
              <a:spLocks noChangeArrowheads="1"/>
            </p:cNvSpPr>
            <p:nvPr/>
          </p:nvSpPr>
          <p:spPr bwMode="auto">
            <a:xfrm>
              <a:off x="1897063" y="1677340"/>
              <a:ext cx="88900" cy="88900"/>
            </a:xfrm>
            <a:prstGeom prst="ellipse">
              <a:avLst/>
            </a:prstGeom>
            <a:grp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Oval 55"/>
            <p:cNvSpPr>
              <a:spLocks noChangeArrowheads="1"/>
            </p:cNvSpPr>
            <p:nvPr/>
          </p:nvSpPr>
          <p:spPr bwMode="auto">
            <a:xfrm>
              <a:off x="2217738" y="1648765"/>
              <a:ext cx="88900" cy="88900"/>
            </a:xfrm>
            <a:prstGeom prst="ellipse">
              <a:avLst/>
            </a:prstGeom>
            <a:grp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Oval 56"/>
            <p:cNvSpPr>
              <a:spLocks noChangeArrowheads="1"/>
            </p:cNvSpPr>
            <p:nvPr/>
          </p:nvSpPr>
          <p:spPr bwMode="auto">
            <a:xfrm>
              <a:off x="2693988" y="1591615"/>
              <a:ext cx="88900" cy="88900"/>
            </a:xfrm>
            <a:prstGeom prst="ellipse">
              <a:avLst/>
            </a:prstGeom>
            <a:grpFill/>
            <a:ln w="12700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Oval 59"/>
            <p:cNvSpPr>
              <a:spLocks noChangeArrowheads="1"/>
            </p:cNvSpPr>
            <p:nvPr/>
          </p:nvSpPr>
          <p:spPr bwMode="auto">
            <a:xfrm>
              <a:off x="3652838" y="1620190"/>
              <a:ext cx="88900" cy="88900"/>
            </a:xfrm>
            <a:prstGeom prst="ellipse">
              <a:avLst/>
            </a:prstGeom>
            <a:grp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Oval 61"/>
            <p:cNvSpPr>
              <a:spLocks noChangeArrowheads="1"/>
            </p:cNvSpPr>
            <p:nvPr/>
          </p:nvSpPr>
          <p:spPr bwMode="auto">
            <a:xfrm>
              <a:off x="4610100" y="1591615"/>
              <a:ext cx="88900" cy="88900"/>
            </a:xfrm>
            <a:prstGeom prst="ellipse">
              <a:avLst/>
            </a:prstGeom>
            <a:grp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Oval 63"/>
            <p:cNvSpPr>
              <a:spLocks noChangeArrowheads="1"/>
            </p:cNvSpPr>
            <p:nvPr/>
          </p:nvSpPr>
          <p:spPr bwMode="auto">
            <a:xfrm>
              <a:off x="5567363" y="1591615"/>
              <a:ext cx="88900" cy="88900"/>
            </a:xfrm>
            <a:prstGeom prst="ellipse">
              <a:avLst/>
            </a:prstGeom>
            <a:grp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Oval 65"/>
            <p:cNvSpPr>
              <a:spLocks noChangeArrowheads="1"/>
            </p:cNvSpPr>
            <p:nvPr/>
          </p:nvSpPr>
          <p:spPr bwMode="auto">
            <a:xfrm>
              <a:off x="6524625" y="1591615"/>
              <a:ext cx="88900" cy="88900"/>
            </a:xfrm>
            <a:prstGeom prst="ellipse">
              <a:avLst/>
            </a:prstGeom>
            <a:grp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Oval 67"/>
            <p:cNvSpPr>
              <a:spLocks noChangeArrowheads="1"/>
            </p:cNvSpPr>
            <p:nvPr/>
          </p:nvSpPr>
          <p:spPr bwMode="auto">
            <a:xfrm>
              <a:off x="7481888" y="1591615"/>
              <a:ext cx="88900" cy="88900"/>
            </a:xfrm>
            <a:prstGeom prst="ellipse">
              <a:avLst/>
            </a:prstGeom>
            <a:grp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Oval 69"/>
            <p:cNvSpPr>
              <a:spLocks noChangeArrowheads="1"/>
            </p:cNvSpPr>
            <p:nvPr/>
          </p:nvSpPr>
          <p:spPr bwMode="auto">
            <a:xfrm>
              <a:off x="8439150" y="1563040"/>
              <a:ext cx="88900" cy="88900"/>
            </a:xfrm>
            <a:prstGeom prst="ellipse">
              <a:avLst/>
            </a:prstGeom>
            <a:grp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Oval 72"/>
            <p:cNvSpPr>
              <a:spLocks noChangeArrowheads="1"/>
            </p:cNvSpPr>
            <p:nvPr/>
          </p:nvSpPr>
          <p:spPr bwMode="auto">
            <a:xfrm>
              <a:off x="1738313" y="1548752"/>
              <a:ext cx="88900" cy="88900"/>
            </a:xfrm>
            <a:prstGeom prst="ellipse">
              <a:avLst/>
            </a:prstGeom>
            <a:grpFill/>
            <a:ln w="12700" cap="flat">
              <a:solidFill>
                <a:srgbClr val="00206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1738313" y="1548752"/>
            <a:ext cx="6789737" cy="1876425"/>
            <a:chOff x="1738313" y="1548752"/>
            <a:chExt cx="6789737" cy="1876425"/>
          </a:xfrm>
          <a:solidFill>
            <a:srgbClr val="FC840C"/>
          </a:solidFill>
        </p:grpSpPr>
        <p:sp>
          <p:nvSpPr>
            <p:cNvPr id="267" name="Oval 71"/>
            <p:cNvSpPr>
              <a:spLocks noChangeArrowheads="1"/>
            </p:cNvSpPr>
            <p:nvPr/>
          </p:nvSpPr>
          <p:spPr bwMode="auto">
            <a:xfrm>
              <a:off x="1738313" y="1548752"/>
              <a:ext cx="88900" cy="88900"/>
            </a:xfrm>
            <a:prstGeom prst="ellipse">
              <a:avLst/>
            </a:prstGeom>
            <a:grpFill/>
            <a:ln w="12700">
              <a:solidFill>
                <a:srgbClr val="FC84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Oval 73"/>
            <p:cNvSpPr>
              <a:spLocks noChangeArrowheads="1"/>
            </p:cNvSpPr>
            <p:nvPr/>
          </p:nvSpPr>
          <p:spPr bwMode="auto">
            <a:xfrm>
              <a:off x="1897063" y="3250552"/>
              <a:ext cx="88900" cy="88900"/>
            </a:xfrm>
            <a:prstGeom prst="ellipse">
              <a:avLst/>
            </a:prstGeom>
            <a:grpFill/>
            <a:ln w="12700">
              <a:solidFill>
                <a:srgbClr val="FC84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Oval 75"/>
            <p:cNvSpPr>
              <a:spLocks noChangeArrowheads="1"/>
            </p:cNvSpPr>
            <p:nvPr/>
          </p:nvSpPr>
          <p:spPr bwMode="auto">
            <a:xfrm>
              <a:off x="2217738" y="3336277"/>
              <a:ext cx="88900" cy="88900"/>
            </a:xfrm>
            <a:prstGeom prst="ellipse">
              <a:avLst/>
            </a:prstGeom>
            <a:grpFill/>
            <a:ln w="12700">
              <a:solidFill>
                <a:srgbClr val="FC84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Oval 77"/>
            <p:cNvSpPr>
              <a:spLocks noChangeArrowheads="1"/>
            </p:cNvSpPr>
            <p:nvPr/>
          </p:nvSpPr>
          <p:spPr bwMode="auto">
            <a:xfrm>
              <a:off x="2693988" y="3336277"/>
              <a:ext cx="88900" cy="88900"/>
            </a:xfrm>
            <a:prstGeom prst="ellipse">
              <a:avLst/>
            </a:prstGeom>
            <a:grpFill/>
            <a:ln w="12700">
              <a:solidFill>
                <a:srgbClr val="FC84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Oval 79"/>
            <p:cNvSpPr>
              <a:spLocks noChangeArrowheads="1"/>
            </p:cNvSpPr>
            <p:nvPr/>
          </p:nvSpPr>
          <p:spPr bwMode="auto">
            <a:xfrm>
              <a:off x="3652838" y="3307702"/>
              <a:ext cx="88900" cy="88900"/>
            </a:xfrm>
            <a:prstGeom prst="ellipse">
              <a:avLst/>
            </a:prstGeom>
            <a:grpFill/>
            <a:ln w="12700">
              <a:solidFill>
                <a:srgbClr val="FC84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Oval 82"/>
            <p:cNvSpPr>
              <a:spLocks noChangeArrowheads="1"/>
            </p:cNvSpPr>
            <p:nvPr/>
          </p:nvSpPr>
          <p:spPr bwMode="auto">
            <a:xfrm>
              <a:off x="4610100" y="3307702"/>
              <a:ext cx="88900" cy="88900"/>
            </a:xfrm>
            <a:prstGeom prst="ellipse">
              <a:avLst/>
            </a:prstGeom>
            <a:grp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Oval 83"/>
            <p:cNvSpPr>
              <a:spLocks noChangeArrowheads="1"/>
            </p:cNvSpPr>
            <p:nvPr/>
          </p:nvSpPr>
          <p:spPr bwMode="auto">
            <a:xfrm>
              <a:off x="5567363" y="3279127"/>
              <a:ext cx="88900" cy="88900"/>
            </a:xfrm>
            <a:prstGeom prst="ellipse">
              <a:avLst/>
            </a:prstGeom>
            <a:grpFill/>
            <a:ln w="12700">
              <a:solidFill>
                <a:srgbClr val="FC84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Oval 86"/>
            <p:cNvSpPr>
              <a:spLocks noChangeArrowheads="1"/>
            </p:cNvSpPr>
            <p:nvPr/>
          </p:nvSpPr>
          <p:spPr bwMode="auto">
            <a:xfrm>
              <a:off x="6524625" y="3250552"/>
              <a:ext cx="88900" cy="88900"/>
            </a:xfrm>
            <a:prstGeom prst="ellipse">
              <a:avLst/>
            </a:prstGeom>
            <a:grp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Oval 87"/>
            <p:cNvSpPr>
              <a:spLocks noChangeArrowheads="1"/>
            </p:cNvSpPr>
            <p:nvPr/>
          </p:nvSpPr>
          <p:spPr bwMode="auto">
            <a:xfrm>
              <a:off x="7481888" y="3221977"/>
              <a:ext cx="88900" cy="88900"/>
            </a:xfrm>
            <a:prstGeom prst="ellipse">
              <a:avLst/>
            </a:prstGeom>
            <a:grpFill/>
            <a:ln w="12700">
              <a:solidFill>
                <a:srgbClr val="FC84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Oval 89"/>
            <p:cNvSpPr>
              <a:spLocks noChangeArrowheads="1"/>
            </p:cNvSpPr>
            <p:nvPr/>
          </p:nvSpPr>
          <p:spPr bwMode="auto">
            <a:xfrm>
              <a:off x="8439150" y="3179115"/>
              <a:ext cx="88900" cy="88900"/>
            </a:xfrm>
            <a:prstGeom prst="ellipse">
              <a:avLst/>
            </a:prstGeom>
            <a:grpFill/>
            <a:ln w="12700">
              <a:solidFill>
                <a:srgbClr val="FC840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LDL-C Levels Over Time: </a:t>
            </a:r>
            <a:br>
              <a:rPr lang="en-US" dirty="0" smtClean="0"/>
            </a:br>
            <a:r>
              <a:rPr lang="en-US" dirty="0" smtClean="0"/>
              <a:t>All Patients</a:t>
            </a:r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0" y="5267986"/>
            <a:ext cx="9144000" cy="646331"/>
          </a:xfrm>
          <a:prstGeom prst="rect">
            <a:avLst/>
          </a:prstGeom>
          <a:solidFill>
            <a:srgbClr val="007CC2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LDL-C was significantly reduced in the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evolocumab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group (median: 30 mg/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including 42% who achieved levels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≤ 25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mg/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vs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 0.1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in the placebo group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Rectangle 284"/>
          <p:cNvSpPr>
            <a:spLocks noChangeArrowheads="1"/>
          </p:cNvSpPr>
          <p:nvPr/>
        </p:nvSpPr>
        <p:spPr bwMode="auto">
          <a:xfrm>
            <a:off x="7481888" y="1679144"/>
            <a:ext cx="1558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3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Placebo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3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Median 92 mg/</a:t>
            </a:r>
            <a:r>
              <a:rPr kumimoji="0" lang="en-US" altLang="en-US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3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dL</a:t>
            </a: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1316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285"/>
          <p:cNvSpPr>
            <a:spLocks noChangeArrowheads="1"/>
          </p:cNvSpPr>
          <p:nvPr/>
        </p:nvSpPr>
        <p:spPr bwMode="auto">
          <a:xfrm>
            <a:off x="7513734" y="3335410"/>
            <a:ext cx="1558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C84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Evolocumab</a:t>
            </a:r>
            <a:endParaRPr kumimoji="0" lang="en-US" altLang="en-US" sz="1500" b="1" i="0" u="none" strike="noStrike" kern="1200" cap="none" spc="0" normalizeH="0" baseline="0" noProof="0" dirty="0" smtClean="0">
              <a:ln>
                <a:noFill/>
              </a:ln>
              <a:solidFill>
                <a:srgbClr val="FC84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C84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Median 30 mg/</a:t>
            </a:r>
            <a:r>
              <a:rPr kumimoji="0" lang="en-US" altLang="en-US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C84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dL</a:t>
            </a:r>
            <a:endParaRPr kumimoji="0" lang="en-US" altLang="en-US" sz="1500" b="1" i="0" u="none" strike="noStrike" kern="1200" cap="none" spc="0" normalizeH="0" baseline="0" noProof="0" dirty="0" smtClean="0">
              <a:ln>
                <a:noFill/>
              </a:ln>
              <a:solidFill>
                <a:srgbClr val="FC84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20316" y="4751754"/>
            <a:ext cx="8511620" cy="153888"/>
            <a:chOff x="120316" y="4751754"/>
            <a:chExt cx="8511620" cy="153888"/>
          </a:xfrm>
        </p:grpSpPr>
        <p:sp>
          <p:nvSpPr>
            <p:cNvPr id="4" name="TextBox 3"/>
            <p:cNvSpPr txBox="1"/>
            <p:nvPr/>
          </p:nvSpPr>
          <p:spPr>
            <a:xfrm>
              <a:off x="1589603" y="4751754"/>
              <a:ext cx="41562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13,251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10925" y="4751754"/>
              <a:ext cx="41562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13,151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95529" y="4751754"/>
              <a:ext cx="41562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12,954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64736" y="4751754"/>
              <a:ext cx="41562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12,596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33943" y="4751754"/>
              <a:ext cx="41562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12,311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03149" y="4751754"/>
              <a:ext cx="41562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10,812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10141" y="4751754"/>
              <a:ext cx="34005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6,926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79349" y="4751754"/>
              <a:ext cx="34006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3,352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405231" y="4751754"/>
              <a:ext cx="22670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790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63053" y="4751754"/>
              <a:ext cx="41562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13,779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0316" y="4751754"/>
              <a:ext cx="46006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Placebo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20316" y="4886287"/>
            <a:ext cx="8511620" cy="153888"/>
            <a:chOff x="120316" y="4877095"/>
            <a:chExt cx="8511620" cy="153888"/>
          </a:xfrm>
        </p:grpSpPr>
        <p:sp>
          <p:nvSpPr>
            <p:cNvPr id="28" name="TextBox 27"/>
            <p:cNvSpPr txBox="1"/>
            <p:nvPr/>
          </p:nvSpPr>
          <p:spPr>
            <a:xfrm>
              <a:off x="1589603" y="4877095"/>
              <a:ext cx="4156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13,288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10925" y="4877095"/>
              <a:ext cx="41562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13,144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95529" y="4877095"/>
              <a:ext cx="41562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12,964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64735" y="4877095"/>
              <a:ext cx="4156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12,645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33941" y="4877095"/>
              <a:ext cx="4156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12,359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03148" y="4877095"/>
              <a:ext cx="4156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10,902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10140" y="4877095"/>
              <a:ext cx="34006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6,958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379349" y="4877095"/>
              <a:ext cx="34006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3,323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405231" y="4877095"/>
              <a:ext cx="22670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768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63053" y="4877095"/>
              <a:ext cx="41562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13,784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0316" y="4877095"/>
              <a:ext cx="70211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Evolocumab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20316" y="4608095"/>
            <a:ext cx="61715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No. at risk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850713" y="4266355"/>
            <a:ext cx="9938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1416844" y="4514850"/>
            <a:ext cx="359569" cy="230981"/>
          </a:xfrm>
          <a:custGeom>
            <a:avLst/>
            <a:gdLst>
              <a:gd name="connsiteX0" fmla="*/ 364332 w 364332"/>
              <a:gd name="connsiteY0" fmla="*/ 0 h 230981"/>
              <a:gd name="connsiteX1" fmla="*/ 364332 w 364332"/>
              <a:gd name="connsiteY1" fmla="*/ 76200 h 230981"/>
              <a:gd name="connsiteX2" fmla="*/ 4763 w 364332"/>
              <a:gd name="connsiteY2" fmla="*/ 147638 h 230981"/>
              <a:gd name="connsiteX3" fmla="*/ 4763 w 364332"/>
              <a:gd name="connsiteY3" fmla="*/ 230981 h 230981"/>
              <a:gd name="connsiteX4" fmla="*/ 0 w 364332"/>
              <a:gd name="connsiteY4" fmla="*/ 221456 h 230981"/>
              <a:gd name="connsiteX0" fmla="*/ 359569 w 359569"/>
              <a:gd name="connsiteY0" fmla="*/ 0 h 230981"/>
              <a:gd name="connsiteX1" fmla="*/ 359569 w 359569"/>
              <a:gd name="connsiteY1" fmla="*/ 76200 h 230981"/>
              <a:gd name="connsiteX2" fmla="*/ 0 w 359569"/>
              <a:gd name="connsiteY2" fmla="*/ 147638 h 230981"/>
              <a:gd name="connsiteX3" fmla="*/ 0 w 359569"/>
              <a:gd name="connsiteY3" fmla="*/ 230981 h 2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569" h="230981">
                <a:moveTo>
                  <a:pt x="359569" y="0"/>
                </a:moveTo>
                <a:lnTo>
                  <a:pt x="359569" y="76200"/>
                </a:lnTo>
                <a:lnTo>
                  <a:pt x="0" y="147638"/>
                </a:lnTo>
                <a:lnTo>
                  <a:pt x="0" y="230981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1882816" y="4514850"/>
            <a:ext cx="0" cy="230981"/>
          </a:xfrm>
          <a:custGeom>
            <a:avLst/>
            <a:gdLst>
              <a:gd name="connsiteX0" fmla="*/ 364332 w 364332"/>
              <a:gd name="connsiteY0" fmla="*/ 0 h 230981"/>
              <a:gd name="connsiteX1" fmla="*/ 364332 w 364332"/>
              <a:gd name="connsiteY1" fmla="*/ 76200 h 230981"/>
              <a:gd name="connsiteX2" fmla="*/ 4763 w 364332"/>
              <a:gd name="connsiteY2" fmla="*/ 147638 h 230981"/>
              <a:gd name="connsiteX3" fmla="*/ 4763 w 364332"/>
              <a:gd name="connsiteY3" fmla="*/ 230981 h 230981"/>
              <a:gd name="connsiteX4" fmla="*/ 0 w 364332"/>
              <a:gd name="connsiteY4" fmla="*/ 221456 h 230981"/>
              <a:gd name="connsiteX0" fmla="*/ 359569 w 359569"/>
              <a:gd name="connsiteY0" fmla="*/ 0 h 230981"/>
              <a:gd name="connsiteX1" fmla="*/ 359569 w 359569"/>
              <a:gd name="connsiteY1" fmla="*/ 76200 h 230981"/>
              <a:gd name="connsiteX2" fmla="*/ 0 w 359569"/>
              <a:gd name="connsiteY2" fmla="*/ 147638 h 230981"/>
              <a:gd name="connsiteX3" fmla="*/ 0 w 359569"/>
              <a:gd name="connsiteY3" fmla="*/ 230981 h 2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569" h="230981">
                <a:moveTo>
                  <a:pt x="359569" y="0"/>
                </a:moveTo>
                <a:lnTo>
                  <a:pt x="359569" y="76200"/>
                </a:lnTo>
                <a:lnTo>
                  <a:pt x="0" y="147638"/>
                </a:lnTo>
                <a:lnTo>
                  <a:pt x="0" y="230981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16" name="Group 315"/>
          <p:cNvGrpSpPr/>
          <p:nvPr/>
        </p:nvGrpSpPr>
        <p:grpSpPr>
          <a:xfrm>
            <a:off x="1728788" y="1350315"/>
            <a:ext cx="6834187" cy="2932302"/>
            <a:chOff x="1728788" y="1350315"/>
            <a:chExt cx="6834187" cy="2932302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1901287" y="4210428"/>
              <a:ext cx="0" cy="721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Line 5"/>
            <p:cNvSpPr>
              <a:spLocks noChangeShapeType="1"/>
            </p:cNvSpPr>
            <p:nvPr/>
          </p:nvSpPr>
          <p:spPr bwMode="auto">
            <a:xfrm flipV="1">
              <a:off x="1781175" y="1350315"/>
              <a:ext cx="0" cy="285908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Freeform 6"/>
            <p:cNvSpPr>
              <a:spLocks noEditPoints="1"/>
            </p:cNvSpPr>
            <p:nvPr/>
          </p:nvSpPr>
          <p:spPr bwMode="auto">
            <a:xfrm>
              <a:off x="1728788" y="1350315"/>
              <a:ext cx="52387" cy="2859088"/>
            </a:xfrm>
            <a:custGeom>
              <a:avLst/>
              <a:gdLst>
                <a:gd name="T0" fmla="*/ 0 w 33"/>
                <a:gd name="T1" fmla="*/ 1801 h 1801"/>
                <a:gd name="T2" fmla="*/ 33 w 33"/>
                <a:gd name="T3" fmla="*/ 1801 h 1801"/>
                <a:gd name="T4" fmla="*/ 0 w 33"/>
                <a:gd name="T5" fmla="*/ 1621 h 1801"/>
                <a:gd name="T6" fmla="*/ 33 w 33"/>
                <a:gd name="T7" fmla="*/ 1621 h 1801"/>
                <a:gd name="T8" fmla="*/ 0 w 33"/>
                <a:gd name="T9" fmla="*/ 1441 h 1801"/>
                <a:gd name="T10" fmla="*/ 33 w 33"/>
                <a:gd name="T11" fmla="*/ 1441 h 1801"/>
                <a:gd name="T12" fmla="*/ 0 w 33"/>
                <a:gd name="T13" fmla="*/ 1261 h 1801"/>
                <a:gd name="T14" fmla="*/ 33 w 33"/>
                <a:gd name="T15" fmla="*/ 1261 h 1801"/>
                <a:gd name="T16" fmla="*/ 0 w 33"/>
                <a:gd name="T17" fmla="*/ 1080 h 1801"/>
                <a:gd name="T18" fmla="*/ 33 w 33"/>
                <a:gd name="T19" fmla="*/ 1080 h 1801"/>
                <a:gd name="T20" fmla="*/ 0 w 33"/>
                <a:gd name="T21" fmla="*/ 901 h 1801"/>
                <a:gd name="T22" fmla="*/ 33 w 33"/>
                <a:gd name="T23" fmla="*/ 901 h 1801"/>
                <a:gd name="T24" fmla="*/ 0 w 33"/>
                <a:gd name="T25" fmla="*/ 721 h 1801"/>
                <a:gd name="T26" fmla="*/ 33 w 33"/>
                <a:gd name="T27" fmla="*/ 721 h 1801"/>
                <a:gd name="T28" fmla="*/ 0 w 33"/>
                <a:gd name="T29" fmla="*/ 540 h 1801"/>
                <a:gd name="T30" fmla="*/ 33 w 33"/>
                <a:gd name="T31" fmla="*/ 540 h 1801"/>
                <a:gd name="T32" fmla="*/ 0 w 33"/>
                <a:gd name="T33" fmla="*/ 360 h 1801"/>
                <a:gd name="T34" fmla="*/ 33 w 33"/>
                <a:gd name="T35" fmla="*/ 360 h 1801"/>
                <a:gd name="T36" fmla="*/ 0 w 33"/>
                <a:gd name="T37" fmla="*/ 181 h 1801"/>
                <a:gd name="T38" fmla="*/ 33 w 33"/>
                <a:gd name="T39" fmla="*/ 181 h 1801"/>
                <a:gd name="T40" fmla="*/ 0 w 33"/>
                <a:gd name="T41" fmla="*/ 0 h 1801"/>
                <a:gd name="T42" fmla="*/ 33 w 33"/>
                <a:gd name="T43" fmla="*/ 0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1801">
                  <a:moveTo>
                    <a:pt x="0" y="1801"/>
                  </a:moveTo>
                  <a:lnTo>
                    <a:pt x="33" y="1801"/>
                  </a:lnTo>
                  <a:moveTo>
                    <a:pt x="0" y="1621"/>
                  </a:moveTo>
                  <a:lnTo>
                    <a:pt x="33" y="1621"/>
                  </a:lnTo>
                  <a:moveTo>
                    <a:pt x="0" y="1441"/>
                  </a:moveTo>
                  <a:lnTo>
                    <a:pt x="33" y="1441"/>
                  </a:lnTo>
                  <a:moveTo>
                    <a:pt x="0" y="1261"/>
                  </a:moveTo>
                  <a:lnTo>
                    <a:pt x="33" y="1261"/>
                  </a:lnTo>
                  <a:moveTo>
                    <a:pt x="0" y="1080"/>
                  </a:moveTo>
                  <a:lnTo>
                    <a:pt x="33" y="1080"/>
                  </a:lnTo>
                  <a:moveTo>
                    <a:pt x="0" y="901"/>
                  </a:moveTo>
                  <a:lnTo>
                    <a:pt x="33" y="901"/>
                  </a:lnTo>
                  <a:moveTo>
                    <a:pt x="0" y="721"/>
                  </a:moveTo>
                  <a:lnTo>
                    <a:pt x="33" y="721"/>
                  </a:lnTo>
                  <a:moveTo>
                    <a:pt x="0" y="540"/>
                  </a:moveTo>
                  <a:lnTo>
                    <a:pt x="33" y="540"/>
                  </a:lnTo>
                  <a:moveTo>
                    <a:pt x="0" y="360"/>
                  </a:moveTo>
                  <a:lnTo>
                    <a:pt x="33" y="360"/>
                  </a:lnTo>
                  <a:moveTo>
                    <a:pt x="0" y="181"/>
                  </a:moveTo>
                  <a:lnTo>
                    <a:pt x="33" y="181"/>
                  </a:lnTo>
                  <a:moveTo>
                    <a:pt x="0" y="0"/>
                  </a:moveTo>
                  <a:lnTo>
                    <a:pt x="33" y="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Line 7"/>
            <p:cNvSpPr>
              <a:spLocks noChangeShapeType="1"/>
            </p:cNvSpPr>
            <p:nvPr/>
          </p:nvSpPr>
          <p:spPr bwMode="auto">
            <a:xfrm>
              <a:off x="1781175" y="4209402"/>
              <a:ext cx="6781800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Freeform 8"/>
            <p:cNvSpPr>
              <a:spLocks noEditPoints="1"/>
            </p:cNvSpPr>
            <p:nvPr/>
          </p:nvSpPr>
          <p:spPr bwMode="auto">
            <a:xfrm>
              <a:off x="1781175" y="4209402"/>
              <a:ext cx="6700837" cy="53975"/>
            </a:xfrm>
            <a:custGeom>
              <a:avLst/>
              <a:gdLst>
                <a:gd name="T0" fmla="*/ 0 w 4221"/>
                <a:gd name="T1" fmla="*/ 0 h 34"/>
                <a:gd name="T2" fmla="*/ 0 w 4221"/>
                <a:gd name="T3" fmla="*/ 34 h 34"/>
                <a:gd name="T4" fmla="*/ 302 w 4221"/>
                <a:gd name="T5" fmla="*/ 0 h 34"/>
                <a:gd name="T6" fmla="*/ 302 w 4221"/>
                <a:gd name="T7" fmla="*/ 34 h 34"/>
                <a:gd name="T8" fmla="*/ 603 w 4221"/>
                <a:gd name="T9" fmla="*/ 0 h 34"/>
                <a:gd name="T10" fmla="*/ 603 w 4221"/>
                <a:gd name="T11" fmla="*/ 34 h 34"/>
                <a:gd name="T12" fmla="*/ 905 w 4221"/>
                <a:gd name="T13" fmla="*/ 0 h 34"/>
                <a:gd name="T14" fmla="*/ 905 w 4221"/>
                <a:gd name="T15" fmla="*/ 34 h 34"/>
                <a:gd name="T16" fmla="*/ 1207 w 4221"/>
                <a:gd name="T17" fmla="*/ 0 h 34"/>
                <a:gd name="T18" fmla="*/ 1207 w 4221"/>
                <a:gd name="T19" fmla="*/ 34 h 34"/>
                <a:gd name="T20" fmla="*/ 1509 w 4221"/>
                <a:gd name="T21" fmla="*/ 0 h 34"/>
                <a:gd name="T22" fmla="*/ 1509 w 4221"/>
                <a:gd name="T23" fmla="*/ 34 h 34"/>
                <a:gd name="T24" fmla="*/ 1810 w 4221"/>
                <a:gd name="T25" fmla="*/ 0 h 34"/>
                <a:gd name="T26" fmla="*/ 1810 w 4221"/>
                <a:gd name="T27" fmla="*/ 34 h 34"/>
                <a:gd name="T28" fmla="*/ 2111 w 4221"/>
                <a:gd name="T29" fmla="*/ 0 h 34"/>
                <a:gd name="T30" fmla="*/ 2111 w 4221"/>
                <a:gd name="T31" fmla="*/ 34 h 34"/>
                <a:gd name="T32" fmla="*/ 2413 w 4221"/>
                <a:gd name="T33" fmla="*/ 0 h 34"/>
                <a:gd name="T34" fmla="*/ 2413 w 4221"/>
                <a:gd name="T35" fmla="*/ 34 h 34"/>
                <a:gd name="T36" fmla="*/ 2714 w 4221"/>
                <a:gd name="T37" fmla="*/ 0 h 34"/>
                <a:gd name="T38" fmla="*/ 2714 w 4221"/>
                <a:gd name="T39" fmla="*/ 34 h 34"/>
                <a:gd name="T40" fmla="*/ 3016 w 4221"/>
                <a:gd name="T41" fmla="*/ 0 h 34"/>
                <a:gd name="T42" fmla="*/ 3016 w 4221"/>
                <a:gd name="T43" fmla="*/ 34 h 34"/>
                <a:gd name="T44" fmla="*/ 3317 w 4221"/>
                <a:gd name="T45" fmla="*/ 0 h 34"/>
                <a:gd name="T46" fmla="*/ 3317 w 4221"/>
                <a:gd name="T47" fmla="*/ 34 h 34"/>
                <a:gd name="T48" fmla="*/ 3619 w 4221"/>
                <a:gd name="T49" fmla="*/ 0 h 34"/>
                <a:gd name="T50" fmla="*/ 3619 w 4221"/>
                <a:gd name="T51" fmla="*/ 34 h 34"/>
                <a:gd name="T52" fmla="*/ 3920 w 4221"/>
                <a:gd name="T53" fmla="*/ 0 h 34"/>
                <a:gd name="T54" fmla="*/ 3920 w 4221"/>
                <a:gd name="T55" fmla="*/ 34 h 34"/>
                <a:gd name="T56" fmla="*/ 4221 w 4221"/>
                <a:gd name="T57" fmla="*/ 0 h 34"/>
                <a:gd name="T58" fmla="*/ 4221 w 4221"/>
                <a:gd name="T5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21" h="34">
                  <a:moveTo>
                    <a:pt x="0" y="0"/>
                  </a:moveTo>
                  <a:lnTo>
                    <a:pt x="0" y="34"/>
                  </a:lnTo>
                  <a:moveTo>
                    <a:pt x="302" y="0"/>
                  </a:moveTo>
                  <a:lnTo>
                    <a:pt x="302" y="34"/>
                  </a:lnTo>
                  <a:moveTo>
                    <a:pt x="603" y="0"/>
                  </a:moveTo>
                  <a:lnTo>
                    <a:pt x="603" y="34"/>
                  </a:lnTo>
                  <a:moveTo>
                    <a:pt x="905" y="0"/>
                  </a:moveTo>
                  <a:lnTo>
                    <a:pt x="905" y="34"/>
                  </a:lnTo>
                  <a:moveTo>
                    <a:pt x="1207" y="0"/>
                  </a:moveTo>
                  <a:lnTo>
                    <a:pt x="1207" y="34"/>
                  </a:lnTo>
                  <a:moveTo>
                    <a:pt x="1509" y="0"/>
                  </a:moveTo>
                  <a:lnTo>
                    <a:pt x="1509" y="34"/>
                  </a:lnTo>
                  <a:moveTo>
                    <a:pt x="1810" y="0"/>
                  </a:moveTo>
                  <a:lnTo>
                    <a:pt x="1810" y="34"/>
                  </a:lnTo>
                  <a:moveTo>
                    <a:pt x="2111" y="0"/>
                  </a:moveTo>
                  <a:lnTo>
                    <a:pt x="2111" y="34"/>
                  </a:lnTo>
                  <a:moveTo>
                    <a:pt x="2413" y="0"/>
                  </a:moveTo>
                  <a:lnTo>
                    <a:pt x="2413" y="34"/>
                  </a:lnTo>
                  <a:moveTo>
                    <a:pt x="2714" y="0"/>
                  </a:moveTo>
                  <a:lnTo>
                    <a:pt x="2714" y="34"/>
                  </a:lnTo>
                  <a:moveTo>
                    <a:pt x="3016" y="0"/>
                  </a:moveTo>
                  <a:lnTo>
                    <a:pt x="3016" y="34"/>
                  </a:lnTo>
                  <a:moveTo>
                    <a:pt x="3317" y="0"/>
                  </a:moveTo>
                  <a:lnTo>
                    <a:pt x="3317" y="34"/>
                  </a:lnTo>
                  <a:moveTo>
                    <a:pt x="3619" y="0"/>
                  </a:moveTo>
                  <a:lnTo>
                    <a:pt x="3619" y="34"/>
                  </a:lnTo>
                  <a:moveTo>
                    <a:pt x="3920" y="0"/>
                  </a:moveTo>
                  <a:lnTo>
                    <a:pt x="3920" y="34"/>
                  </a:lnTo>
                  <a:moveTo>
                    <a:pt x="4221" y="0"/>
                  </a:moveTo>
                  <a:lnTo>
                    <a:pt x="4221" y="34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45" name="Freeform 49"/>
          <p:cNvSpPr>
            <a:spLocks/>
          </p:cNvSpPr>
          <p:nvPr/>
        </p:nvSpPr>
        <p:spPr bwMode="auto">
          <a:xfrm>
            <a:off x="1782763" y="1578915"/>
            <a:ext cx="6700837" cy="142875"/>
          </a:xfrm>
          <a:custGeom>
            <a:avLst/>
            <a:gdLst>
              <a:gd name="T0" fmla="*/ 0 w 4221"/>
              <a:gd name="T1" fmla="*/ 0 h 90"/>
              <a:gd name="T2" fmla="*/ 100 w 4221"/>
              <a:gd name="T3" fmla="*/ 90 h 90"/>
              <a:gd name="T4" fmla="*/ 301 w 4221"/>
              <a:gd name="T5" fmla="*/ 72 h 90"/>
              <a:gd name="T6" fmla="*/ 603 w 4221"/>
              <a:gd name="T7" fmla="*/ 36 h 90"/>
              <a:gd name="T8" fmla="*/ 1206 w 4221"/>
              <a:gd name="T9" fmla="*/ 54 h 90"/>
              <a:gd name="T10" fmla="*/ 1808 w 4221"/>
              <a:gd name="T11" fmla="*/ 36 h 90"/>
              <a:gd name="T12" fmla="*/ 2411 w 4221"/>
              <a:gd name="T13" fmla="*/ 36 h 90"/>
              <a:gd name="T14" fmla="*/ 3014 w 4221"/>
              <a:gd name="T15" fmla="*/ 36 h 90"/>
              <a:gd name="T16" fmla="*/ 3618 w 4221"/>
              <a:gd name="T17" fmla="*/ 36 h 90"/>
              <a:gd name="T18" fmla="*/ 4221 w 4221"/>
              <a:gd name="T19" fmla="*/ 1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21" h="90">
                <a:moveTo>
                  <a:pt x="0" y="0"/>
                </a:moveTo>
                <a:lnTo>
                  <a:pt x="100" y="90"/>
                </a:lnTo>
                <a:lnTo>
                  <a:pt x="301" y="72"/>
                </a:lnTo>
                <a:lnTo>
                  <a:pt x="603" y="36"/>
                </a:lnTo>
                <a:lnTo>
                  <a:pt x="1206" y="54"/>
                </a:lnTo>
                <a:lnTo>
                  <a:pt x="1808" y="36"/>
                </a:lnTo>
                <a:lnTo>
                  <a:pt x="2411" y="36"/>
                </a:lnTo>
                <a:lnTo>
                  <a:pt x="3014" y="36"/>
                </a:lnTo>
                <a:lnTo>
                  <a:pt x="3618" y="36"/>
                </a:lnTo>
                <a:lnTo>
                  <a:pt x="4221" y="18"/>
                </a:lnTo>
              </a:path>
            </a:pathLst>
          </a:custGeom>
          <a:noFill/>
          <a:ln w="28575" cap="rnd">
            <a:solidFill>
              <a:srgbClr val="01316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7" name="Rectangle 91"/>
          <p:cNvSpPr>
            <a:spLocks noChangeArrowheads="1"/>
          </p:cNvSpPr>
          <p:nvPr/>
        </p:nvSpPr>
        <p:spPr bwMode="auto">
          <a:xfrm>
            <a:off x="1581312" y="4109390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8" name="Rectangle 92"/>
          <p:cNvSpPr>
            <a:spLocks noChangeArrowheads="1"/>
          </p:cNvSpPr>
          <p:nvPr/>
        </p:nvSpPr>
        <p:spPr bwMode="auto">
          <a:xfrm>
            <a:off x="1481926" y="3825227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9" name="Rectangle 93"/>
          <p:cNvSpPr>
            <a:spLocks noChangeArrowheads="1"/>
          </p:cNvSpPr>
          <p:nvPr/>
        </p:nvSpPr>
        <p:spPr bwMode="auto">
          <a:xfrm>
            <a:off x="1481926" y="353630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0" name="Rectangle 94"/>
          <p:cNvSpPr>
            <a:spLocks noChangeArrowheads="1"/>
          </p:cNvSpPr>
          <p:nvPr/>
        </p:nvSpPr>
        <p:spPr bwMode="auto">
          <a:xfrm>
            <a:off x="1481926" y="325055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1" name="Rectangle 95"/>
          <p:cNvSpPr>
            <a:spLocks noChangeArrowheads="1"/>
          </p:cNvSpPr>
          <p:nvPr/>
        </p:nvSpPr>
        <p:spPr bwMode="auto">
          <a:xfrm>
            <a:off x="1481926" y="296480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2" name="Rectangle 96"/>
          <p:cNvSpPr>
            <a:spLocks noChangeArrowheads="1"/>
          </p:cNvSpPr>
          <p:nvPr/>
        </p:nvSpPr>
        <p:spPr bwMode="auto">
          <a:xfrm>
            <a:off x="1481926" y="267905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3" name="Rectangle 97"/>
          <p:cNvSpPr>
            <a:spLocks noChangeArrowheads="1"/>
          </p:cNvSpPr>
          <p:nvPr/>
        </p:nvSpPr>
        <p:spPr bwMode="auto">
          <a:xfrm>
            <a:off x="1481926" y="239330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60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4" name="Rectangle 98"/>
          <p:cNvSpPr>
            <a:spLocks noChangeArrowheads="1"/>
          </p:cNvSpPr>
          <p:nvPr/>
        </p:nvSpPr>
        <p:spPr bwMode="auto">
          <a:xfrm>
            <a:off x="1481926" y="210755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70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5" name="Rectangle 99"/>
          <p:cNvSpPr>
            <a:spLocks noChangeArrowheads="1"/>
          </p:cNvSpPr>
          <p:nvPr/>
        </p:nvSpPr>
        <p:spPr bwMode="auto">
          <a:xfrm>
            <a:off x="1481926" y="182180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Rectangle 100"/>
          <p:cNvSpPr>
            <a:spLocks noChangeArrowheads="1"/>
          </p:cNvSpPr>
          <p:nvPr/>
        </p:nvSpPr>
        <p:spPr bwMode="auto">
          <a:xfrm>
            <a:off x="1481926" y="1537640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90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7" name="Rectangle 101"/>
          <p:cNvSpPr>
            <a:spLocks noChangeArrowheads="1"/>
          </p:cNvSpPr>
          <p:nvPr/>
        </p:nvSpPr>
        <p:spPr bwMode="auto">
          <a:xfrm>
            <a:off x="1382539" y="1248715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8" name="Rectangle 102"/>
          <p:cNvSpPr>
            <a:spLocks noChangeArrowheads="1"/>
          </p:cNvSpPr>
          <p:nvPr/>
        </p:nvSpPr>
        <p:spPr bwMode="auto">
          <a:xfrm>
            <a:off x="1733550" y="4280422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9" name="Rectangle 103"/>
          <p:cNvSpPr>
            <a:spLocks noChangeArrowheads="1"/>
          </p:cNvSpPr>
          <p:nvPr/>
        </p:nvSpPr>
        <p:spPr bwMode="auto">
          <a:xfrm>
            <a:off x="2162175" y="428042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0" name="Rectangle 104"/>
          <p:cNvSpPr>
            <a:spLocks noChangeArrowheads="1"/>
          </p:cNvSpPr>
          <p:nvPr/>
        </p:nvSpPr>
        <p:spPr bwMode="auto">
          <a:xfrm>
            <a:off x="2641600" y="428042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1" name="Rectangle 105"/>
          <p:cNvSpPr>
            <a:spLocks noChangeArrowheads="1"/>
          </p:cNvSpPr>
          <p:nvPr/>
        </p:nvSpPr>
        <p:spPr bwMode="auto">
          <a:xfrm>
            <a:off x="3119438" y="428042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36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2" name="Rectangle 106"/>
          <p:cNvSpPr>
            <a:spLocks noChangeArrowheads="1"/>
          </p:cNvSpPr>
          <p:nvPr/>
        </p:nvSpPr>
        <p:spPr bwMode="auto">
          <a:xfrm>
            <a:off x="3598863" y="428042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48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3" name="Rectangle 107"/>
          <p:cNvSpPr>
            <a:spLocks noChangeArrowheads="1"/>
          </p:cNvSpPr>
          <p:nvPr/>
        </p:nvSpPr>
        <p:spPr bwMode="auto">
          <a:xfrm>
            <a:off x="4076700" y="428042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60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4" name="Rectangle 108"/>
          <p:cNvSpPr>
            <a:spLocks noChangeArrowheads="1"/>
          </p:cNvSpPr>
          <p:nvPr/>
        </p:nvSpPr>
        <p:spPr bwMode="auto">
          <a:xfrm>
            <a:off x="4556125" y="428042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72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5" name="Rectangle 109"/>
          <p:cNvSpPr>
            <a:spLocks noChangeArrowheads="1"/>
          </p:cNvSpPr>
          <p:nvPr/>
        </p:nvSpPr>
        <p:spPr bwMode="auto">
          <a:xfrm>
            <a:off x="5033963" y="428042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84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6" name="Rectangle 110"/>
          <p:cNvSpPr>
            <a:spLocks noChangeArrowheads="1"/>
          </p:cNvSpPr>
          <p:nvPr/>
        </p:nvSpPr>
        <p:spPr bwMode="auto">
          <a:xfrm>
            <a:off x="5513388" y="4280422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96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7" name="Rectangle 111"/>
          <p:cNvSpPr>
            <a:spLocks noChangeArrowheads="1"/>
          </p:cNvSpPr>
          <p:nvPr/>
        </p:nvSpPr>
        <p:spPr bwMode="auto">
          <a:xfrm>
            <a:off x="5942013" y="4280422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108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8" name="Rectangle 112"/>
          <p:cNvSpPr>
            <a:spLocks noChangeArrowheads="1"/>
          </p:cNvSpPr>
          <p:nvPr/>
        </p:nvSpPr>
        <p:spPr bwMode="auto">
          <a:xfrm>
            <a:off x="6421438" y="4280422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120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9" name="Rectangle 113"/>
          <p:cNvSpPr>
            <a:spLocks noChangeArrowheads="1"/>
          </p:cNvSpPr>
          <p:nvPr/>
        </p:nvSpPr>
        <p:spPr bwMode="auto">
          <a:xfrm>
            <a:off x="6899275" y="4280422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132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0" name="Rectangle 114"/>
          <p:cNvSpPr>
            <a:spLocks noChangeArrowheads="1"/>
          </p:cNvSpPr>
          <p:nvPr/>
        </p:nvSpPr>
        <p:spPr bwMode="auto">
          <a:xfrm>
            <a:off x="7378700" y="4280422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144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1" name="Rectangle 115"/>
          <p:cNvSpPr>
            <a:spLocks noChangeArrowheads="1"/>
          </p:cNvSpPr>
          <p:nvPr/>
        </p:nvSpPr>
        <p:spPr bwMode="auto">
          <a:xfrm>
            <a:off x="7856538" y="4280422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156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2" name="Rectangle 116"/>
          <p:cNvSpPr>
            <a:spLocks noChangeArrowheads="1"/>
          </p:cNvSpPr>
          <p:nvPr/>
        </p:nvSpPr>
        <p:spPr bwMode="auto">
          <a:xfrm>
            <a:off x="8335963" y="4280422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168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4" name="Rectangle 118"/>
          <p:cNvSpPr>
            <a:spLocks noChangeArrowheads="1"/>
          </p:cNvSpPr>
          <p:nvPr/>
        </p:nvSpPr>
        <p:spPr bwMode="auto">
          <a:xfrm>
            <a:off x="4892675" y="4528490"/>
            <a:ext cx="5641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Weeks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28" name="Group 327"/>
          <p:cNvGrpSpPr/>
          <p:nvPr/>
        </p:nvGrpSpPr>
        <p:grpSpPr>
          <a:xfrm>
            <a:off x="3579644" y="1871990"/>
            <a:ext cx="4224152" cy="1281660"/>
            <a:chOff x="3227396" y="2116625"/>
            <a:chExt cx="4714165" cy="2361548"/>
          </a:xfrm>
        </p:grpSpPr>
        <p:sp>
          <p:nvSpPr>
            <p:cNvPr id="329" name="Down Arrow 328"/>
            <p:cNvSpPr/>
            <p:nvPr/>
          </p:nvSpPr>
          <p:spPr>
            <a:xfrm>
              <a:off x="3227396" y="2116625"/>
              <a:ext cx="294198" cy="2361548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TextBox 329"/>
            <p:cNvSpPr txBox="1"/>
            <p:nvPr/>
          </p:nvSpPr>
          <p:spPr>
            <a:xfrm>
              <a:off x="3470675" y="2639624"/>
              <a:ext cx="4470886" cy="964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59% mean reduction (95%CI 58-60), P &lt; 0.001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Absolute reduction: 56 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mg/</a:t>
              </a:r>
              <a:r>
                <a:rPr kumimoji="0" lang="en-US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dL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(95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% CI 55-57)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3605773" y="3332542"/>
              <a:ext cx="206160" cy="567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3" name="Rectangle 117"/>
          <p:cNvSpPr>
            <a:spLocks noChangeArrowheads="1"/>
          </p:cNvSpPr>
          <p:nvPr/>
        </p:nvSpPr>
        <p:spPr bwMode="auto">
          <a:xfrm rot="16200000">
            <a:off x="-131226" y="2643512"/>
            <a:ext cx="23911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LDL Cholesterol (mg/</a:t>
            </a:r>
            <a:r>
              <a:rPr kumimoji="0" lang="en-US" alt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dL</a:t>
            </a: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en-US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2" name="Text Box 4"/>
          <p:cNvSpPr txBox="1">
            <a:spLocks noChangeArrowheads="1"/>
          </p:cNvSpPr>
          <p:nvPr/>
        </p:nvSpPr>
        <p:spPr bwMode="gray">
          <a:xfrm>
            <a:off x="130065" y="6343590"/>
            <a:ext cx="64834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shown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median values with 95% confidence intervals in the two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arms; ITT.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Sabatine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MS, et al . 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NEJM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[published online ahead of print March 17, 2017].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10.1056/NEJMoa1615664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41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roup 369"/>
          <p:cNvGrpSpPr/>
          <p:nvPr/>
        </p:nvGrpSpPr>
        <p:grpSpPr>
          <a:xfrm>
            <a:off x="3871911" y="3370263"/>
            <a:ext cx="91440" cy="171450"/>
            <a:chOff x="3890962" y="3370263"/>
            <a:chExt cx="34925" cy="171450"/>
          </a:xfrm>
        </p:grpSpPr>
        <p:sp>
          <p:nvSpPr>
            <p:cNvPr id="243" name="Freeform 199"/>
            <p:cNvSpPr>
              <a:spLocks/>
            </p:cNvSpPr>
            <p:nvPr/>
          </p:nvSpPr>
          <p:spPr bwMode="auto">
            <a:xfrm>
              <a:off x="3908425" y="3370263"/>
              <a:ext cx="0" cy="171450"/>
            </a:xfrm>
            <a:custGeom>
              <a:avLst/>
              <a:gdLst>
                <a:gd name="T0" fmla="*/ 108 h 108"/>
                <a:gd name="T1" fmla="*/ 57 h 108"/>
                <a:gd name="T2" fmla="*/ 0 h 1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8">
                  <a:moveTo>
                    <a:pt x="0" y="108"/>
                  </a:moveTo>
                  <a:lnTo>
                    <a:pt x="0" y="57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Line 200"/>
            <p:cNvSpPr>
              <a:spLocks noChangeShapeType="1"/>
            </p:cNvSpPr>
            <p:nvPr/>
          </p:nvSpPr>
          <p:spPr bwMode="auto">
            <a:xfrm>
              <a:off x="3890962" y="3541712"/>
              <a:ext cx="34925" cy="0"/>
            </a:xfrm>
            <a:prstGeom prst="line">
              <a:avLst/>
            </a:prstGeom>
            <a:noFill/>
            <a:ln w="12700" cap="flat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Line 201"/>
            <p:cNvSpPr>
              <a:spLocks noChangeShapeType="1"/>
            </p:cNvSpPr>
            <p:nvPr/>
          </p:nvSpPr>
          <p:spPr bwMode="auto">
            <a:xfrm>
              <a:off x="3890962" y="3370263"/>
              <a:ext cx="34925" cy="0"/>
            </a:xfrm>
            <a:prstGeom prst="line">
              <a:avLst/>
            </a:prstGeom>
            <a:noFill/>
            <a:ln w="12700" cap="flat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39" y="18218"/>
            <a:ext cx="8537807" cy="1097280"/>
          </a:xfrm>
        </p:spPr>
        <p:txBody>
          <a:bodyPr/>
          <a:lstStyle/>
          <a:p>
            <a:r>
              <a:rPr lang="en-US" sz="2600" dirty="0"/>
              <a:t>Primary </a:t>
            </a:r>
            <a:r>
              <a:rPr lang="en-US" sz="2600" dirty="0" smtClean="0"/>
              <a:t>Endpoint: </a:t>
            </a:r>
            <a:r>
              <a:rPr lang="en-US" sz="2400" dirty="0" smtClean="0"/>
              <a:t>Composite of </a:t>
            </a:r>
            <a:r>
              <a:rPr lang="en-US" sz="2400" dirty="0"/>
              <a:t>CV </a:t>
            </a:r>
            <a:r>
              <a:rPr lang="en-US" sz="2400" dirty="0" smtClean="0"/>
              <a:t>Death</a:t>
            </a:r>
            <a:r>
              <a:rPr lang="en-US" sz="2400" dirty="0"/>
              <a:t>, </a:t>
            </a:r>
            <a:r>
              <a:rPr lang="en-US" sz="2400" dirty="0" smtClean="0"/>
              <a:t>MI, Stroke</a:t>
            </a:r>
            <a:r>
              <a:rPr lang="en-US" sz="2400" dirty="0"/>
              <a:t>, </a:t>
            </a:r>
            <a:r>
              <a:rPr lang="en-US" sz="2400" dirty="0" smtClean="0"/>
              <a:t>Hospitalization for UA, or Coronary Revascularization</a:t>
            </a:r>
            <a:endParaRPr lang="en-US" sz="2400" dirty="0"/>
          </a:p>
        </p:txBody>
      </p:sp>
      <p:sp>
        <p:nvSpPr>
          <p:cNvPr id="109" name="Rectangle 108"/>
          <p:cNvSpPr/>
          <p:nvPr/>
        </p:nvSpPr>
        <p:spPr>
          <a:xfrm>
            <a:off x="4099" y="5661818"/>
            <a:ext cx="9144000" cy="369332"/>
          </a:xfrm>
          <a:prstGeom prst="rect">
            <a:avLst/>
          </a:prstGeom>
          <a:solidFill>
            <a:srgbClr val="007CC2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HR 0.85 (95% CI 0.79 to 0.92);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&lt;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0.001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gray">
          <a:xfrm>
            <a:off x="130066" y="6343590"/>
            <a:ext cx="71681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CV = Cardiovascular; MI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Myocardial infarction; UA = Unstable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angina; HR = Hazard ratio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Sabatine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MS, et al . 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NEJM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[published online ahead of print March 17, 2017].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10.1056/NEJMoa1615664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71" name="Group 370"/>
          <p:cNvGrpSpPr/>
          <p:nvPr/>
        </p:nvGrpSpPr>
        <p:grpSpPr>
          <a:xfrm>
            <a:off x="3871911" y="3530600"/>
            <a:ext cx="91440" cy="158750"/>
            <a:chOff x="3890962" y="3530600"/>
            <a:chExt cx="34925" cy="158750"/>
          </a:xfrm>
        </p:grpSpPr>
        <p:sp>
          <p:nvSpPr>
            <p:cNvPr id="225" name="Freeform 181"/>
            <p:cNvSpPr>
              <a:spLocks/>
            </p:cNvSpPr>
            <p:nvPr/>
          </p:nvSpPr>
          <p:spPr bwMode="auto">
            <a:xfrm>
              <a:off x="3908425" y="3530600"/>
              <a:ext cx="0" cy="158750"/>
            </a:xfrm>
            <a:custGeom>
              <a:avLst/>
              <a:gdLst>
                <a:gd name="T0" fmla="*/ 100 h 100"/>
                <a:gd name="T1" fmla="*/ 52 h 100"/>
                <a:gd name="T2" fmla="*/ 0 h 10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0">
                  <a:moveTo>
                    <a:pt x="0" y="100"/>
                  </a:moveTo>
                  <a:lnTo>
                    <a:pt x="0" y="52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Line 182"/>
            <p:cNvSpPr>
              <a:spLocks noChangeShapeType="1"/>
            </p:cNvSpPr>
            <p:nvPr/>
          </p:nvSpPr>
          <p:spPr bwMode="auto">
            <a:xfrm>
              <a:off x="3890962" y="3689350"/>
              <a:ext cx="34925" cy="0"/>
            </a:xfrm>
            <a:prstGeom prst="line">
              <a:avLst/>
            </a:pr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Line 183"/>
            <p:cNvSpPr>
              <a:spLocks noChangeShapeType="1"/>
            </p:cNvSpPr>
            <p:nvPr/>
          </p:nvSpPr>
          <p:spPr bwMode="auto">
            <a:xfrm>
              <a:off x="3890962" y="3530600"/>
              <a:ext cx="34925" cy="0"/>
            </a:xfrm>
            <a:prstGeom prst="line">
              <a:avLst/>
            </a:pr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9" name="Group 368"/>
          <p:cNvGrpSpPr/>
          <p:nvPr/>
        </p:nvGrpSpPr>
        <p:grpSpPr>
          <a:xfrm>
            <a:off x="5405436" y="2679700"/>
            <a:ext cx="91440" cy="212725"/>
            <a:chOff x="5424487" y="2679700"/>
            <a:chExt cx="33337" cy="212725"/>
          </a:xfrm>
        </p:grpSpPr>
        <p:sp>
          <p:nvSpPr>
            <p:cNvPr id="261" name="Freeform 217"/>
            <p:cNvSpPr>
              <a:spLocks/>
            </p:cNvSpPr>
            <p:nvPr/>
          </p:nvSpPr>
          <p:spPr bwMode="auto">
            <a:xfrm>
              <a:off x="5440362" y="2679700"/>
              <a:ext cx="0" cy="212725"/>
            </a:xfrm>
            <a:custGeom>
              <a:avLst/>
              <a:gdLst>
                <a:gd name="T0" fmla="*/ 134 h 134"/>
                <a:gd name="T1" fmla="*/ 69 h 134"/>
                <a:gd name="T2" fmla="*/ 0 h 13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4">
                  <a:moveTo>
                    <a:pt x="0" y="134"/>
                  </a:moveTo>
                  <a:lnTo>
                    <a:pt x="0" y="69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Line 218"/>
            <p:cNvSpPr>
              <a:spLocks noChangeShapeType="1"/>
            </p:cNvSpPr>
            <p:nvPr/>
          </p:nvSpPr>
          <p:spPr bwMode="auto">
            <a:xfrm>
              <a:off x="5424487" y="2892425"/>
              <a:ext cx="33337" cy="0"/>
            </a:xfrm>
            <a:prstGeom prst="line">
              <a:avLst/>
            </a:pr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Line 219"/>
            <p:cNvSpPr>
              <a:spLocks noChangeShapeType="1"/>
            </p:cNvSpPr>
            <p:nvPr/>
          </p:nvSpPr>
          <p:spPr bwMode="auto">
            <a:xfrm>
              <a:off x="5424487" y="2679700"/>
              <a:ext cx="33337" cy="0"/>
            </a:xfrm>
            <a:prstGeom prst="line">
              <a:avLst/>
            </a:pr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8" name="Group 367"/>
          <p:cNvGrpSpPr/>
          <p:nvPr/>
        </p:nvGrpSpPr>
        <p:grpSpPr>
          <a:xfrm>
            <a:off x="5405436" y="2343150"/>
            <a:ext cx="91440" cy="230188"/>
            <a:chOff x="5424487" y="2343150"/>
            <a:chExt cx="33337" cy="230188"/>
          </a:xfrm>
        </p:grpSpPr>
        <p:sp>
          <p:nvSpPr>
            <p:cNvPr id="279" name="Freeform 235"/>
            <p:cNvSpPr>
              <a:spLocks/>
            </p:cNvSpPr>
            <p:nvPr/>
          </p:nvSpPr>
          <p:spPr bwMode="auto">
            <a:xfrm>
              <a:off x="5440362" y="2343150"/>
              <a:ext cx="0" cy="230187"/>
            </a:xfrm>
            <a:custGeom>
              <a:avLst/>
              <a:gdLst>
                <a:gd name="T0" fmla="*/ 145 h 145"/>
                <a:gd name="T1" fmla="*/ 74 h 145"/>
                <a:gd name="T2" fmla="*/ 0 h 14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5">
                  <a:moveTo>
                    <a:pt x="0" y="145"/>
                  </a:moveTo>
                  <a:lnTo>
                    <a:pt x="0" y="74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Line 236"/>
            <p:cNvSpPr>
              <a:spLocks noChangeShapeType="1"/>
            </p:cNvSpPr>
            <p:nvPr/>
          </p:nvSpPr>
          <p:spPr bwMode="auto">
            <a:xfrm>
              <a:off x="5424487" y="2573338"/>
              <a:ext cx="33337" cy="0"/>
            </a:xfrm>
            <a:prstGeom prst="line">
              <a:avLst/>
            </a:prstGeom>
            <a:noFill/>
            <a:ln w="12700" cap="flat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Line 237"/>
            <p:cNvSpPr>
              <a:spLocks noChangeShapeType="1"/>
            </p:cNvSpPr>
            <p:nvPr/>
          </p:nvSpPr>
          <p:spPr bwMode="auto">
            <a:xfrm>
              <a:off x="5424487" y="2343150"/>
              <a:ext cx="33337" cy="0"/>
            </a:xfrm>
            <a:prstGeom prst="line">
              <a:avLst/>
            </a:prstGeom>
            <a:noFill/>
            <a:ln w="12700" cap="flat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6" name="Group 365"/>
          <p:cNvGrpSpPr/>
          <p:nvPr/>
        </p:nvGrpSpPr>
        <p:grpSpPr>
          <a:xfrm>
            <a:off x="6938962" y="1854200"/>
            <a:ext cx="91440" cy="377825"/>
            <a:chOff x="6958012" y="1854200"/>
            <a:chExt cx="31750" cy="377825"/>
          </a:xfrm>
        </p:grpSpPr>
        <p:sp>
          <p:nvSpPr>
            <p:cNvPr id="297" name="Freeform 253"/>
            <p:cNvSpPr>
              <a:spLocks/>
            </p:cNvSpPr>
            <p:nvPr/>
          </p:nvSpPr>
          <p:spPr bwMode="auto">
            <a:xfrm>
              <a:off x="6972300" y="1854200"/>
              <a:ext cx="0" cy="377825"/>
            </a:xfrm>
            <a:custGeom>
              <a:avLst/>
              <a:gdLst>
                <a:gd name="T0" fmla="*/ 238 h 238"/>
                <a:gd name="T1" fmla="*/ 122 h 238"/>
                <a:gd name="T2" fmla="*/ 0 h 2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8">
                  <a:moveTo>
                    <a:pt x="0" y="238"/>
                  </a:moveTo>
                  <a:lnTo>
                    <a:pt x="0" y="122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Line 254"/>
            <p:cNvSpPr>
              <a:spLocks noChangeShapeType="1"/>
            </p:cNvSpPr>
            <p:nvPr/>
          </p:nvSpPr>
          <p:spPr bwMode="auto">
            <a:xfrm>
              <a:off x="6958012" y="2232025"/>
              <a:ext cx="31750" cy="0"/>
            </a:xfrm>
            <a:prstGeom prst="line">
              <a:avLst/>
            </a:pr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Line 255"/>
            <p:cNvSpPr>
              <a:spLocks noChangeShapeType="1"/>
            </p:cNvSpPr>
            <p:nvPr/>
          </p:nvSpPr>
          <p:spPr bwMode="auto">
            <a:xfrm>
              <a:off x="6958012" y="1854200"/>
              <a:ext cx="31750" cy="0"/>
            </a:xfrm>
            <a:prstGeom prst="line">
              <a:avLst/>
            </a:pr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7" name="Group 366"/>
          <p:cNvGrpSpPr/>
          <p:nvPr/>
        </p:nvGrpSpPr>
        <p:grpSpPr>
          <a:xfrm>
            <a:off x="6938962" y="1409700"/>
            <a:ext cx="91440" cy="371475"/>
            <a:chOff x="6958012" y="1409700"/>
            <a:chExt cx="31750" cy="371475"/>
          </a:xfrm>
        </p:grpSpPr>
        <p:sp>
          <p:nvSpPr>
            <p:cNvPr id="315" name="Freeform 271"/>
            <p:cNvSpPr>
              <a:spLocks/>
            </p:cNvSpPr>
            <p:nvPr/>
          </p:nvSpPr>
          <p:spPr bwMode="auto">
            <a:xfrm>
              <a:off x="6972300" y="1409700"/>
              <a:ext cx="0" cy="371475"/>
            </a:xfrm>
            <a:custGeom>
              <a:avLst/>
              <a:gdLst>
                <a:gd name="T0" fmla="*/ 234 h 234"/>
                <a:gd name="T1" fmla="*/ 120 h 234"/>
                <a:gd name="T2" fmla="*/ 0 h 23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4">
                  <a:moveTo>
                    <a:pt x="0" y="234"/>
                  </a:moveTo>
                  <a:lnTo>
                    <a:pt x="0" y="12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Line 272"/>
            <p:cNvSpPr>
              <a:spLocks noChangeShapeType="1"/>
            </p:cNvSpPr>
            <p:nvPr/>
          </p:nvSpPr>
          <p:spPr bwMode="auto">
            <a:xfrm>
              <a:off x="6958012" y="1781175"/>
              <a:ext cx="31750" cy="0"/>
            </a:xfrm>
            <a:prstGeom prst="line">
              <a:avLst/>
            </a:prstGeom>
            <a:noFill/>
            <a:ln w="12700" cap="flat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Line 273"/>
            <p:cNvSpPr>
              <a:spLocks noChangeShapeType="1"/>
            </p:cNvSpPr>
            <p:nvPr/>
          </p:nvSpPr>
          <p:spPr bwMode="auto">
            <a:xfrm>
              <a:off x="6958012" y="1409700"/>
              <a:ext cx="31750" cy="0"/>
            </a:xfrm>
            <a:prstGeom prst="line">
              <a:avLst/>
            </a:prstGeom>
            <a:noFill/>
            <a:ln w="12700" cap="flat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74" name="Group 373"/>
          <p:cNvGrpSpPr/>
          <p:nvPr/>
        </p:nvGrpSpPr>
        <p:grpSpPr>
          <a:xfrm>
            <a:off x="3810000" y="1223963"/>
            <a:ext cx="3361626" cy="2747506"/>
            <a:chOff x="3810000" y="1223963"/>
            <a:chExt cx="3361626" cy="2747506"/>
          </a:xfrm>
        </p:grpSpPr>
        <p:sp>
          <p:nvSpPr>
            <p:cNvPr id="339" name="Rectangle 295"/>
            <p:cNvSpPr>
              <a:spLocks noChangeArrowheads="1"/>
            </p:cNvSpPr>
            <p:nvPr/>
          </p:nvSpPr>
          <p:spPr bwMode="auto">
            <a:xfrm>
              <a:off x="3810000" y="3152775"/>
              <a:ext cx="2132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1316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6.0</a:t>
              </a:r>
            </a:p>
          </p:txBody>
        </p:sp>
        <p:sp>
          <p:nvSpPr>
            <p:cNvPr id="340" name="Rectangle 296"/>
            <p:cNvSpPr>
              <a:spLocks noChangeArrowheads="1"/>
            </p:cNvSpPr>
            <p:nvPr/>
          </p:nvSpPr>
          <p:spPr bwMode="auto">
            <a:xfrm>
              <a:off x="5300662" y="2132013"/>
              <a:ext cx="2981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1316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10.7</a:t>
              </a:r>
            </a:p>
          </p:txBody>
        </p:sp>
        <p:sp>
          <p:nvSpPr>
            <p:cNvPr id="341" name="Rectangle 297"/>
            <p:cNvSpPr>
              <a:spLocks noChangeArrowheads="1"/>
            </p:cNvSpPr>
            <p:nvPr/>
          </p:nvSpPr>
          <p:spPr bwMode="auto">
            <a:xfrm>
              <a:off x="6829425" y="1223963"/>
              <a:ext cx="2981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1316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14.6</a:t>
              </a:r>
            </a:p>
          </p:txBody>
        </p:sp>
        <p:sp>
          <p:nvSpPr>
            <p:cNvPr id="342" name="Rectangle 298"/>
            <p:cNvSpPr>
              <a:spLocks noChangeArrowheads="1"/>
            </p:cNvSpPr>
            <p:nvPr/>
          </p:nvSpPr>
          <p:spPr bwMode="auto">
            <a:xfrm>
              <a:off x="3815147" y="3756025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C840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5.3</a:t>
              </a:r>
            </a:p>
          </p:txBody>
        </p:sp>
        <p:sp>
          <p:nvSpPr>
            <p:cNvPr id="343" name="Rectangle 299"/>
            <p:cNvSpPr>
              <a:spLocks noChangeArrowheads="1"/>
            </p:cNvSpPr>
            <p:nvPr/>
          </p:nvSpPr>
          <p:spPr bwMode="auto">
            <a:xfrm>
              <a:off x="5345497" y="2978150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C840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9.1</a:t>
              </a:r>
            </a:p>
          </p:txBody>
        </p:sp>
        <p:sp>
          <p:nvSpPr>
            <p:cNvPr id="344" name="Rectangle 300"/>
            <p:cNvSpPr>
              <a:spLocks noChangeArrowheads="1"/>
            </p:cNvSpPr>
            <p:nvPr/>
          </p:nvSpPr>
          <p:spPr bwMode="auto">
            <a:xfrm>
              <a:off x="6823774" y="2308225"/>
              <a:ext cx="3478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C840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12.6</a:t>
              </a:r>
            </a:p>
          </p:txBody>
        </p:sp>
      </p:grpSp>
      <p:grpSp>
        <p:nvGrpSpPr>
          <p:cNvPr id="362" name="Group 361"/>
          <p:cNvGrpSpPr/>
          <p:nvPr/>
        </p:nvGrpSpPr>
        <p:grpSpPr>
          <a:xfrm>
            <a:off x="2376487" y="1600200"/>
            <a:ext cx="4595813" cy="3151187"/>
            <a:chOff x="2376487" y="1600200"/>
            <a:chExt cx="4595813" cy="3151187"/>
          </a:xfrm>
        </p:grpSpPr>
        <p:sp>
          <p:nvSpPr>
            <p:cNvPr id="318" name="Freeform 274"/>
            <p:cNvSpPr>
              <a:spLocks/>
            </p:cNvSpPr>
            <p:nvPr/>
          </p:nvSpPr>
          <p:spPr bwMode="auto">
            <a:xfrm>
              <a:off x="2376487" y="3937000"/>
              <a:ext cx="941387" cy="814387"/>
            </a:xfrm>
            <a:custGeom>
              <a:avLst/>
              <a:gdLst>
                <a:gd name="T0" fmla="*/ 11 w 593"/>
                <a:gd name="T1" fmla="*/ 509 h 513"/>
                <a:gd name="T2" fmla="*/ 26 w 593"/>
                <a:gd name="T3" fmla="*/ 502 h 513"/>
                <a:gd name="T4" fmla="*/ 37 w 593"/>
                <a:gd name="T5" fmla="*/ 494 h 513"/>
                <a:gd name="T6" fmla="*/ 44 w 593"/>
                <a:gd name="T7" fmla="*/ 483 h 513"/>
                <a:gd name="T8" fmla="*/ 55 w 593"/>
                <a:gd name="T9" fmla="*/ 476 h 513"/>
                <a:gd name="T10" fmla="*/ 69 w 593"/>
                <a:gd name="T11" fmla="*/ 469 h 513"/>
                <a:gd name="T12" fmla="*/ 80 w 593"/>
                <a:gd name="T13" fmla="*/ 454 h 513"/>
                <a:gd name="T14" fmla="*/ 91 w 593"/>
                <a:gd name="T15" fmla="*/ 446 h 513"/>
                <a:gd name="T16" fmla="*/ 105 w 593"/>
                <a:gd name="T17" fmla="*/ 435 h 513"/>
                <a:gd name="T18" fmla="*/ 113 w 593"/>
                <a:gd name="T19" fmla="*/ 428 h 513"/>
                <a:gd name="T20" fmla="*/ 124 w 593"/>
                <a:gd name="T21" fmla="*/ 413 h 513"/>
                <a:gd name="T22" fmla="*/ 133 w 593"/>
                <a:gd name="T23" fmla="*/ 402 h 513"/>
                <a:gd name="T24" fmla="*/ 144 w 593"/>
                <a:gd name="T25" fmla="*/ 391 h 513"/>
                <a:gd name="T26" fmla="*/ 160 w 593"/>
                <a:gd name="T27" fmla="*/ 383 h 513"/>
                <a:gd name="T28" fmla="*/ 171 w 593"/>
                <a:gd name="T29" fmla="*/ 376 h 513"/>
                <a:gd name="T30" fmla="*/ 182 w 593"/>
                <a:gd name="T31" fmla="*/ 365 h 513"/>
                <a:gd name="T32" fmla="*/ 191 w 593"/>
                <a:gd name="T33" fmla="*/ 358 h 513"/>
                <a:gd name="T34" fmla="*/ 206 w 593"/>
                <a:gd name="T35" fmla="*/ 350 h 513"/>
                <a:gd name="T36" fmla="*/ 217 w 593"/>
                <a:gd name="T37" fmla="*/ 339 h 513"/>
                <a:gd name="T38" fmla="*/ 228 w 593"/>
                <a:gd name="T39" fmla="*/ 328 h 513"/>
                <a:gd name="T40" fmla="*/ 239 w 593"/>
                <a:gd name="T41" fmla="*/ 317 h 513"/>
                <a:gd name="T42" fmla="*/ 249 w 593"/>
                <a:gd name="T43" fmla="*/ 301 h 513"/>
                <a:gd name="T44" fmla="*/ 260 w 593"/>
                <a:gd name="T45" fmla="*/ 290 h 513"/>
                <a:gd name="T46" fmla="*/ 271 w 593"/>
                <a:gd name="T47" fmla="*/ 279 h 513"/>
                <a:gd name="T48" fmla="*/ 286 w 593"/>
                <a:gd name="T49" fmla="*/ 268 h 513"/>
                <a:gd name="T50" fmla="*/ 300 w 593"/>
                <a:gd name="T51" fmla="*/ 257 h 513"/>
                <a:gd name="T52" fmla="*/ 315 w 593"/>
                <a:gd name="T53" fmla="*/ 249 h 513"/>
                <a:gd name="T54" fmla="*/ 326 w 593"/>
                <a:gd name="T55" fmla="*/ 238 h 513"/>
                <a:gd name="T56" fmla="*/ 336 w 593"/>
                <a:gd name="T57" fmla="*/ 231 h 513"/>
                <a:gd name="T58" fmla="*/ 347 w 593"/>
                <a:gd name="T59" fmla="*/ 220 h 513"/>
                <a:gd name="T60" fmla="*/ 362 w 593"/>
                <a:gd name="T61" fmla="*/ 209 h 513"/>
                <a:gd name="T62" fmla="*/ 376 w 593"/>
                <a:gd name="T63" fmla="*/ 197 h 513"/>
                <a:gd name="T64" fmla="*/ 387 w 593"/>
                <a:gd name="T65" fmla="*/ 190 h 513"/>
                <a:gd name="T66" fmla="*/ 398 w 593"/>
                <a:gd name="T67" fmla="*/ 175 h 513"/>
                <a:gd name="T68" fmla="*/ 409 w 593"/>
                <a:gd name="T69" fmla="*/ 160 h 513"/>
                <a:gd name="T70" fmla="*/ 420 w 593"/>
                <a:gd name="T71" fmla="*/ 149 h 513"/>
                <a:gd name="T72" fmla="*/ 434 w 593"/>
                <a:gd name="T73" fmla="*/ 142 h 513"/>
                <a:gd name="T74" fmla="*/ 449 w 593"/>
                <a:gd name="T75" fmla="*/ 135 h 513"/>
                <a:gd name="T76" fmla="*/ 456 w 593"/>
                <a:gd name="T77" fmla="*/ 120 h 513"/>
                <a:gd name="T78" fmla="*/ 467 w 593"/>
                <a:gd name="T79" fmla="*/ 109 h 513"/>
                <a:gd name="T80" fmla="*/ 478 w 593"/>
                <a:gd name="T81" fmla="*/ 94 h 513"/>
                <a:gd name="T82" fmla="*/ 491 w 593"/>
                <a:gd name="T83" fmla="*/ 85 h 513"/>
                <a:gd name="T84" fmla="*/ 507 w 593"/>
                <a:gd name="T85" fmla="*/ 78 h 513"/>
                <a:gd name="T86" fmla="*/ 518 w 593"/>
                <a:gd name="T87" fmla="*/ 71 h 513"/>
                <a:gd name="T88" fmla="*/ 529 w 593"/>
                <a:gd name="T89" fmla="*/ 59 h 513"/>
                <a:gd name="T90" fmla="*/ 540 w 593"/>
                <a:gd name="T91" fmla="*/ 48 h 513"/>
                <a:gd name="T92" fmla="*/ 553 w 593"/>
                <a:gd name="T93" fmla="*/ 34 h 513"/>
                <a:gd name="T94" fmla="*/ 568 w 593"/>
                <a:gd name="T95" fmla="*/ 19 h 513"/>
                <a:gd name="T96" fmla="*/ 578 w 593"/>
                <a:gd name="T97" fmla="*/ 8 h 513"/>
                <a:gd name="T98" fmla="*/ 589 w 593"/>
                <a:gd name="T9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93" h="513">
                  <a:moveTo>
                    <a:pt x="0" y="513"/>
                  </a:moveTo>
                  <a:lnTo>
                    <a:pt x="4" y="513"/>
                  </a:lnTo>
                  <a:lnTo>
                    <a:pt x="8" y="509"/>
                  </a:lnTo>
                  <a:lnTo>
                    <a:pt x="11" y="509"/>
                  </a:lnTo>
                  <a:lnTo>
                    <a:pt x="15" y="507"/>
                  </a:lnTo>
                  <a:lnTo>
                    <a:pt x="18" y="502"/>
                  </a:lnTo>
                  <a:lnTo>
                    <a:pt x="22" y="502"/>
                  </a:lnTo>
                  <a:lnTo>
                    <a:pt x="26" y="502"/>
                  </a:lnTo>
                  <a:lnTo>
                    <a:pt x="26" y="498"/>
                  </a:lnTo>
                  <a:lnTo>
                    <a:pt x="29" y="498"/>
                  </a:lnTo>
                  <a:lnTo>
                    <a:pt x="33" y="498"/>
                  </a:lnTo>
                  <a:lnTo>
                    <a:pt x="37" y="494"/>
                  </a:lnTo>
                  <a:lnTo>
                    <a:pt x="37" y="491"/>
                  </a:lnTo>
                  <a:lnTo>
                    <a:pt x="40" y="491"/>
                  </a:lnTo>
                  <a:lnTo>
                    <a:pt x="44" y="487"/>
                  </a:lnTo>
                  <a:lnTo>
                    <a:pt x="44" y="483"/>
                  </a:lnTo>
                  <a:lnTo>
                    <a:pt x="47" y="480"/>
                  </a:lnTo>
                  <a:lnTo>
                    <a:pt x="51" y="480"/>
                  </a:lnTo>
                  <a:lnTo>
                    <a:pt x="55" y="480"/>
                  </a:lnTo>
                  <a:lnTo>
                    <a:pt x="55" y="476"/>
                  </a:lnTo>
                  <a:lnTo>
                    <a:pt x="58" y="472"/>
                  </a:lnTo>
                  <a:lnTo>
                    <a:pt x="62" y="472"/>
                  </a:lnTo>
                  <a:lnTo>
                    <a:pt x="66" y="472"/>
                  </a:lnTo>
                  <a:lnTo>
                    <a:pt x="69" y="469"/>
                  </a:lnTo>
                  <a:lnTo>
                    <a:pt x="73" y="465"/>
                  </a:lnTo>
                  <a:lnTo>
                    <a:pt x="76" y="465"/>
                  </a:lnTo>
                  <a:lnTo>
                    <a:pt x="76" y="461"/>
                  </a:lnTo>
                  <a:lnTo>
                    <a:pt x="80" y="454"/>
                  </a:lnTo>
                  <a:lnTo>
                    <a:pt x="84" y="450"/>
                  </a:lnTo>
                  <a:lnTo>
                    <a:pt x="84" y="446"/>
                  </a:lnTo>
                  <a:lnTo>
                    <a:pt x="87" y="446"/>
                  </a:lnTo>
                  <a:lnTo>
                    <a:pt x="91" y="446"/>
                  </a:lnTo>
                  <a:lnTo>
                    <a:pt x="95" y="443"/>
                  </a:lnTo>
                  <a:lnTo>
                    <a:pt x="98" y="443"/>
                  </a:lnTo>
                  <a:lnTo>
                    <a:pt x="102" y="439"/>
                  </a:lnTo>
                  <a:lnTo>
                    <a:pt x="105" y="435"/>
                  </a:lnTo>
                  <a:lnTo>
                    <a:pt x="105" y="432"/>
                  </a:lnTo>
                  <a:lnTo>
                    <a:pt x="109" y="432"/>
                  </a:lnTo>
                  <a:lnTo>
                    <a:pt x="113" y="432"/>
                  </a:lnTo>
                  <a:lnTo>
                    <a:pt x="113" y="428"/>
                  </a:lnTo>
                  <a:lnTo>
                    <a:pt x="116" y="420"/>
                  </a:lnTo>
                  <a:lnTo>
                    <a:pt x="120" y="420"/>
                  </a:lnTo>
                  <a:lnTo>
                    <a:pt x="124" y="417"/>
                  </a:lnTo>
                  <a:lnTo>
                    <a:pt x="124" y="413"/>
                  </a:lnTo>
                  <a:lnTo>
                    <a:pt x="127" y="413"/>
                  </a:lnTo>
                  <a:lnTo>
                    <a:pt x="131" y="413"/>
                  </a:lnTo>
                  <a:lnTo>
                    <a:pt x="133" y="406"/>
                  </a:lnTo>
                  <a:lnTo>
                    <a:pt x="133" y="402"/>
                  </a:lnTo>
                  <a:lnTo>
                    <a:pt x="138" y="398"/>
                  </a:lnTo>
                  <a:lnTo>
                    <a:pt x="142" y="398"/>
                  </a:lnTo>
                  <a:lnTo>
                    <a:pt x="144" y="395"/>
                  </a:lnTo>
                  <a:lnTo>
                    <a:pt x="144" y="391"/>
                  </a:lnTo>
                  <a:lnTo>
                    <a:pt x="149" y="391"/>
                  </a:lnTo>
                  <a:lnTo>
                    <a:pt x="153" y="387"/>
                  </a:lnTo>
                  <a:lnTo>
                    <a:pt x="155" y="383"/>
                  </a:lnTo>
                  <a:lnTo>
                    <a:pt x="160" y="383"/>
                  </a:lnTo>
                  <a:lnTo>
                    <a:pt x="162" y="383"/>
                  </a:lnTo>
                  <a:lnTo>
                    <a:pt x="162" y="380"/>
                  </a:lnTo>
                  <a:lnTo>
                    <a:pt x="166" y="380"/>
                  </a:lnTo>
                  <a:lnTo>
                    <a:pt x="171" y="376"/>
                  </a:lnTo>
                  <a:lnTo>
                    <a:pt x="173" y="372"/>
                  </a:lnTo>
                  <a:lnTo>
                    <a:pt x="173" y="369"/>
                  </a:lnTo>
                  <a:lnTo>
                    <a:pt x="177" y="369"/>
                  </a:lnTo>
                  <a:lnTo>
                    <a:pt x="182" y="365"/>
                  </a:lnTo>
                  <a:lnTo>
                    <a:pt x="182" y="361"/>
                  </a:lnTo>
                  <a:lnTo>
                    <a:pt x="184" y="358"/>
                  </a:lnTo>
                  <a:lnTo>
                    <a:pt x="188" y="358"/>
                  </a:lnTo>
                  <a:lnTo>
                    <a:pt x="191" y="358"/>
                  </a:lnTo>
                  <a:lnTo>
                    <a:pt x="195" y="354"/>
                  </a:lnTo>
                  <a:lnTo>
                    <a:pt x="200" y="350"/>
                  </a:lnTo>
                  <a:lnTo>
                    <a:pt x="202" y="350"/>
                  </a:lnTo>
                  <a:lnTo>
                    <a:pt x="206" y="350"/>
                  </a:lnTo>
                  <a:lnTo>
                    <a:pt x="211" y="346"/>
                  </a:lnTo>
                  <a:lnTo>
                    <a:pt x="213" y="343"/>
                  </a:lnTo>
                  <a:lnTo>
                    <a:pt x="213" y="339"/>
                  </a:lnTo>
                  <a:lnTo>
                    <a:pt x="217" y="339"/>
                  </a:lnTo>
                  <a:lnTo>
                    <a:pt x="220" y="339"/>
                  </a:lnTo>
                  <a:lnTo>
                    <a:pt x="220" y="334"/>
                  </a:lnTo>
                  <a:lnTo>
                    <a:pt x="224" y="334"/>
                  </a:lnTo>
                  <a:lnTo>
                    <a:pt x="228" y="328"/>
                  </a:lnTo>
                  <a:lnTo>
                    <a:pt x="231" y="323"/>
                  </a:lnTo>
                  <a:lnTo>
                    <a:pt x="231" y="321"/>
                  </a:lnTo>
                  <a:lnTo>
                    <a:pt x="235" y="317"/>
                  </a:lnTo>
                  <a:lnTo>
                    <a:pt x="239" y="317"/>
                  </a:lnTo>
                  <a:lnTo>
                    <a:pt x="242" y="317"/>
                  </a:lnTo>
                  <a:lnTo>
                    <a:pt x="242" y="312"/>
                  </a:lnTo>
                  <a:lnTo>
                    <a:pt x="246" y="306"/>
                  </a:lnTo>
                  <a:lnTo>
                    <a:pt x="249" y="301"/>
                  </a:lnTo>
                  <a:lnTo>
                    <a:pt x="253" y="301"/>
                  </a:lnTo>
                  <a:lnTo>
                    <a:pt x="257" y="301"/>
                  </a:lnTo>
                  <a:lnTo>
                    <a:pt x="260" y="297"/>
                  </a:lnTo>
                  <a:lnTo>
                    <a:pt x="260" y="290"/>
                  </a:lnTo>
                  <a:lnTo>
                    <a:pt x="264" y="290"/>
                  </a:lnTo>
                  <a:lnTo>
                    <a:pt x="268" y="286"/>
                  </a:lnTo>
                  <a:lnTo>
                    <a:pt x="271" y="286"/>
                  </a:lnTo>
                  <a:lnTo>
                    <a:pt x="271" y="279"/>
                  </a:lnTo>
                  <a:lnTo>
                    <a:pt x="275" y="279"/>
                  </a:lnTo>
                  <a:lnTo>
                    <a:pt x="278" y="275"/>
                  </a:lnTo>
                  <a:lnTo>
                    <a:pt x="282" y="275"/>
                  </a:lnTo>
                  <a:lnTo>
                    <a:pt x="286" y="268"/>
                  </a:lnTo>
                  <a:lnTo>
                    <a:pt x="289" y="268"/>
                  </a:lnTo>
                  <a:lnTo>
                    <a:pt x="293" y="264"/>
                  </a:lnTo>
                  <a:lnTo>
                    <a:pt x="297" y="260"/>
                  </a:lnTo>
                  <a:lnTo>
                    <a:pt x="300" y="257"/>
                  </a:lnTo>
                  <a:lnTo>
                    <a:pt x="304" y="253"/>
                  </a:lnTo>
                  <a:lnTo>
                    <a:pt x="307" y="253"/>
                  </a:lnTo>
                  <a:lnTo>
                    <a:pt x="311" y="249"/>
                  </a:lnTo>
                  <a:lnTo>
                    <a:pt x="315" y="249"/>
                  </a:lnTo>
                  <a:lnTo>
                    <a:pt x="318" y="246"/>
                  </a:lnTo>
                  <a:lnTo>
                    <a:pt x="318" y="242"/>
                  </a:lnTo>
                  <a:lnTo>
                    <a:pt x="322" y="238"/>
                  </a:lnTo>
                  <a:lnTo>
                    <a:pt x="326" y="238"/>
                  </a:lnTo>
                  <a:lnTo>
                    <a:pt x="329" y="234"/>
                  </a:lnTo>
                  <a:lnTo>
                    <a:pt x="329" y="231"/>
                  </a:lnTo>
                  <a:lnTo>
                    <a:pt x="333" y="231"/>
                  </a:lnTo>
                  <a:lnTo>
                    <a:pt x="336" y="231"/>
                  </a:lnTo>
                  <a:lnTo>
                    <a:pt x="340" y="227"/>
                  </a:lnTo>
                  <a:lnTo>
                    <a:pt x="340" y="223"/>
                  </a:lnTo>
                  <a:lnTo>
                    <a:pt x="344" y="223"/>
                  </a:lnTo>
                  <a:lnTo>
                    <a:pt x="347" y="220"/>
                  </a:lnTo>
                  <a:lnTo>
                    <a:pt x="351" y="220"/>
                  </a:lnTo>
                  <a:lnTo>
                    <a:pt x="355" y="216"/>
                  </a:lnTo>
                  <a:lnTo>
                    <a:pt x="358" y="212"/>
                  </a:lnTo>
                  <a:lnTo>
                    <a:pt x="362" y="209"/>
                  </a:lnTo>
                  <a:lnTo>
                    <a:pt x="366" y="209"/>
                  </a:lnTo>
                  <a:lnTo>
                    <a:pt x="369" y="205"/>
                  </a:lnTo>
                  <a:lnTo>
                    <a:pt x="373" y="201"/>
                  </a:lnTo>
                  <a:lnTo>
                    <a:pt x="376" y="197"/>
                  </a:lnTo>
                  <a:lnTo>
                    <a:pt x="380" y="197"/>
                  </a:lnTo>
                  <a:lnTo>
                    <a:pt x="380" y="194"/>
                  </a:lnTo>
                  <a:lnTo>
                    <a:pt x="384" y="194"/>
                  </a:lnTo>
                  <a:lnTo>
                    <a:pt x="387" y="190"/>
                  </a:lnTo>
                  <a:lnTo>
                    <a:pt x="387" y="186"/>
                  </a:lnTo>
                  <a:lnTo>
                    <a:pt x="391" y="183"/>
                  </a:lnTo>
                  <a:lnTo>
                    <a:pt x="395" y="183"/>
                  </a:lnTo>
                  <a:lnTo>
                    <a:pt x="398" y="175"/>
                  </a:lnTo>
                  <a:lnTo>
                    <a:pt x="402" y="175"/>
                  </a:lnTo>
                  <a:lnTo>
                    <a:pt x="405" y="172"/>
                  </a:lnTo>
                  <a:lnTo>
                    <a:pt x="409" y="164"/>
                  </a:lnTo>
                  <a:lnTo>
                    <a:pt x="409" y="160"/>
                  </a:lnTo>
                  <a:lnTo>
                    <a:pt x="413" y="160"/>
                  </a:lnTo>
                  <a:lnTo>
                    <a:pt x="416" y="157"/>
                  </a:lnTo>
                  <a:lnTo>
                    <a:pt x="420" y="153"/>
                  </a:lnTo>
                  <a:lnTo>
                    <a:pt x="420" y="149"/>
                  </a:lnTo>
                  <a:lnTo>
                    <a:pt x="424" y="146"/>
                  </a:lnTo>
                  <a:lnTo>
                    <a:pt x="427" y="146"/>
                  </a:lnTo>
                  <a:lnTo>
                    <a:pt x="431" y="142"/>
                  </a:lnTo>
                  <a:lnTo>
                    <a:pt x="434" y="142"/>
                  </a:lnTo>
                  <a:lnTo>
                    <a:pt x="438" y="142"/>
                  </a:lnTo>
                  <a:lnTo>
                    <a:pt x="442" y="142"/>
                  </a:lnTo>
                  <a:lnTo>
                    <a:pt x="445" y="142"/>
                  </a:lnTo>
                  <a:lnTo>
                    <a:pt x="449" y="135"/>
                  </a:lnTo>
                  <a:lnTo>
                    <a:pt x="449" y="131"/>
                  </a:lnTo>
                  <a:lnTo>
                    <a:pt x="453" y="131"/>
                  </a:lnTo>
                  <a:lnTo>
                    <a:pt x="456" y="127"/>
                  </a:lnTo>
                  <a:lnTo>
                    <a:pt x="456" y="120"/>
                  </a:lnTo>
                  <a:lnTo>
                    <a:pt x="460" y="116"/>
                  </a:lnTo>
                  <a:lnTo>
                    <a:pt x="462" y="116"/>
                  </a:lnTo>
                  <a:lnTo>
                    <a:pt x="467" y="111"/>
                  </a:lnTo>
                  <a:lnTo>
                    <a:pt x="467" y="109"/>
                  </a:lnTo>
                  <a:lnTo>
                    <a:pt x="471" y="105"/>
                  </a:lnTo>
                  <a:lnTo>
                    <a:pt x="473" y="100"/>
                  </a:lnTo>
                  <a:lnTo>
                    <a:pt x="478" y="96"/>
                  </a:lnTo>
                  <a:lnTo>
                    <a:pt x="478" y="94"/>
                  </a:lnTo>
                  <a:lnTo>
                    <a:pt x="482" y="94"/>
                  </a:lnTo>
                  <a:lnTo>
                    <a:pt x="484" y="94"/>
                  </a:lnTo>
                  <a:lnTo>
                    <a:pt x="489" y="89"/>
                  </a:lnTo>
                  <a:lnTo>
                    <a:pt x="491" y="85"/>
                  </a:lnTo>
                  <a:lnTo>
                    <a:pt x="496" y="83"/>
                  </a:lnTo>
                  <a:lnTo>
                    <a:pt x="500" y="78"/>
                  </a:lnTo>
                  <a:lnTo>
                    <a:pt x="502" y="78"/>
                  </a:lnTo>
                  <a:lnTo>
                    <a:pt x="507" y="78"/>
                  </a:lnTo>
                  <a:lnTo>
                    <a:pt x="507" y="74"/>
                  </a:lnTo>
                  <a:lnTo>
                    <a:pt x="511" y="74"/>
                  </a:lnTo>
                  <a:lnTo>
                    <a:pt x="513" y="71"/>
                  </a:lnTo>
                  <a:lnTo>
                    <a:pt x="518" y="71"/>
                  </a:lnTo>
                  <a:lnTo>
                    <a:pt x="518" y="67"/>
                  </a:lnTo>
                  <a:lnTo>
                    <a:pt x="520" y="63"/>
                  </a:lnTo>
                  <a:lnTo>
                    <a:pt x="524" y="63"/>
                  </a:lnTo>
                  <a:lnTo>
                    <a:pt x="529" y="59"/>
                  </a:lnTo>
                  <a:lnTo>
                    <a:pt x="531" y="56"/>
                  </a:lnTo>
                  <a:lnTo>
                    <a:pt x="535" y="56"/>
                  </a:lnTo>
                  <a:lnTo>
                    <a:pt x="535" y="52"/>
                  </a:lnTo>
                  <a:lnTo>
                    <a:pt x="540" y="48"/>
                  </a:lnTo>
                  <a:lnTo>
                    <a:pt x="542" y="45"/>
                  </a:lnTo>
                  <a:lnTo>
                    <a:pt x="546" y="41"/>
                  </a:lnTo>
                  <a:lnTo>
                    <a:pt x="549" y="37"/>
                  </a:lnTo>
                  <a:lnTo>
                    <a:pt x="553" y="34"/>
                  </a:lnTo>
                  <a:lnTo>
                    <a:pt x="557" y="30"/>
                  </a:lnTo>
                  <a:lnTo>
                    <a:pt x="560" y="26"/>
                  </a:lnTo>
                  <a:lnTo>
                    <a:pt x="564" y="22"/>
                  </a:lnTo>
                  <a:lnTo>
                    <a:pt x="568" y="19"/>
                  </a:lnTo>
                  <a:lnTo>
                    <a:pt x="571" y="19"/>
                  </a:lnTo>
                  <a:lnTo>
                    <a:pt x="575" y="15"/>
                  </a:lnTo>
                  <a:lnTo>
                    <a:pt x="575" y="11"/>
                  </a:lnTo>
                  <a:lnTo>
                    <a:pt x="578" y="8"/>
                  </a:lnTo>
                  <a:lnTo>
                    <a:pt x="582" y="4"/>
                  </a:lnTo>
                  <a:lnTo>
                    <a:pt x="586" y="4"/>
                  </a:lnTo>
                  <a:lnTo>
                    <a:pt x="586" y="0"/>
                  </a:lnTo>
                  <a:lnTo>
                    <a:pt x="589" y="0"/>
                  </a:lnTo>
                  <a:lnTo>
                    <a:pt x="593" y="0"/>
                  </a:lnTo>
                </a:path>
              </a:pathLst>
            </a:custGeom>
            <a:noFill/>
            <a:ln w="30163" cap="rnd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Freeform 275"/>
            <p:cNvSpPr>
              <a:spLocks/>
            </p:cNvSpPr>
            <p:nvPr/>
          </p:nvSpPr>
          <p:spPr bwMode="auto">
            <a:xfrm>
              <a:off x="3317875" y="3182938"/>
              <a:ext cx="954087" cy="754062"/>
            </a:xfrm>
            <a:custGeom>
              <a:avLst/>
              <a:gdLst>
                <a:gd name="T0" fmla="*/ 7 w 601"/>
                <a:gd name="T1" fmla="*/ 464 h 475"/>
                <a:gd name="T2" fmla="*/ 18 w 601"/>
                <a:gd name="T3" fmla="*/ 457 h 475"/>
                <a:gd name="T4" fmla="*/ 29 w 601"/>
                <a:gd name="T5" fmla="*/ 446 h 475"/>
                <a:gd name="T6" fmla="*/ 40 w 601"/>
                <a:gd name="T7" fmla="*/ 435 h 475"/>
                <a:gd name="T8" fmla="*/ 51 w 601"/>
                <a:gd name="T9" fmla="*/ 427 h 475"/>
                <a:gd name="T10" fmla="*/ 65 w 601"/>
                <a:gd name="T11" fmla="*/ 416 h 475"/>
                <a:gd name="T12" fmla="*/ 76 w 601"/>
                <a:gd name="T13" fmla="*/ 405 h 475"/>
                <a:gd name="T14" fmla="*/ 87 w 601"/>
                <a:gd name="T15" fmla="*/ 398 h 475"/>
                <a:gd name="T16" fmla="*/ 98 w 601"/>
                <a:gd name="T17" fmla="*/ 385 h 475"/>
                <a:gd name="T18" fmla="*/ 112 w 601"/>
                <a:gd name="T19" fmla="*/ 367 h 475"/>
                <a:gd name="T20" fmla="*/ 127 w 601"/>
                <a:gd name="T21" fmla="*/ 361 h 475"/>
                <a:gd name="T22" fmla="*/ 138 w 601"/>
                <a:gd name="T23" fmla="*/ 352 h 475"/>
                <a:gd name="T24" fmla="*/ 149 w 601"/>
                <a:gd name="T25" fmla="*/ 337 h 475"/>
                <a:gd name="T26" fmla="*/ 163 w 601"/>
                <a:gd name="T27" fmla="*/ 337 h 475"/>
                <a:gd name="T28" fmla="*/ 178 w 601"/>
                <a:gd name="T29" fmla="*/ 326 h 475"/>
                <a:gd name="T30" fmla="*/ 187 w 601"/>
                <a:gd name="T31" fmla="*/ 319 h 475"/>
                <a:gd name="T32" fmla="*/ 203 w 601"/>
                <a:gd name="T33" fmla="*/ 308 h 475"/>
                <a:gd name="T34" fmla="*/ 214 w 601"/>
                <a:gd name="T35" fmla="*/ 297 h 475"/>
                <a:gd name="T36" fmla="*/ 225 w 601"/>
                <a:gd name="T37" fmla="*/ 286 h 475"/>
                <a:gd name="T38" fmla="*/ 238 w 601"/>
                <a:gd name="T39" fmla="*/ 274 h 475"/>
                <a:gd name="T40" fmla="*/ 249 w 601"/>
                <a:gd name="T41" fmla="*/ 267 h 475"/>
                <a:gd name="T42" fmla="*/ 265 w 601"/>
                <a:gd name="T43" fmla="*/ 256 h 475"/>
                <a:gd name="T44" fmla="*/ 274 w 601"/>
                <a:gd name="T45" fmla="*/ 241 h 475"/>
                <a:gd name="T46" fmla="*/ 285 w 601"/>
                <a:gd name="T47" fmla="*/ 237 h 475"/>
                <a:gd name="T48" fmla="*/ 296 w 601"/>
                <a:gd name="T49" fmla="*/ 226 h 475"/>
                <a:gd name="T50" fmla="*/ 307 w 601"/>
                <a:gd name="T51" fmla="*/ 219 h 475"/>
                <a:gd name="T52" fmla="*/ 318 w 601"/>
                <a:gd name="T53" fmla="*/ 208 h 475"/>
                <a:gd name="T54" fmla="*/ 332 w 601"/>
                <a:gd name="T55" fmla="*/ 204 h 475"/>
                <a:gd name="T56" fmla="*/ 347 w 601"/>
                <a:gd name="T57" fmla="*/ 193 h 475"/>
                <a:gd name="T58" fmla="*/ 358 w 601"/>
                <a:gd name="T59" fmla="*/ 186 h 475"/>
                <a:gd name="T60" fmla="*/ 369 w 601"/>
                <a:gd name="T61" fmla="*/ 177 h 475"/>
                <a:gd name="T62" fmla="*/ 383 w 601"/>
                <a:gd name="T63" fmla="*/ 171 h 475"/>
                <a:gd name="T64" fmla="*/ 394 w 601"/>
                <a:gd name="T65" fmla="*/ 160 h 475"/>
                <a:gd name="T66" fmla="*/ 405 w 601"/>
                <a:gd name="T67" fmla="*/ 149 h 475"/>
                <a:gd name="T68" fmla="*/ 416 w 601"/>
                <a:gd name="T69" fmla="*/ 138 h 475"/>
                <a:gd name="T70" fmla="*/ 430 w 601"/>
                <a:gd name="T71" fmla="*/ 133 h 475"/>
                <a:gd name="T72" fmla="*/ 441 w 601"/>
                <a:gd name="T73" fmla="*/ 122 h 475"/>
                <a:gd name="T74" fmla="*/ 456 w 601"/>
                <a:gd name="T75" fmla="*/ 114 h 475"/>
                <a:gd name="T76" fmla="*/ 467 w 601"/>
                <a:gd name="T77" fmla="*/ 107 h 475"/>
                <a:gd name="T78" fmla="*/ 481 w 601"/>
                <a:gd name="T79" fmla="*/ 99 h 475"/>
                <a:gd name="T80" fmla="*/ 492 w 601"/>
                <a:gd name="T81" fmla="*/ 92 h 475"/>
                <a:gd name="T82" fmla="*/ 503 w 601"/>
                <a:gd name="T83" fmla="*/ 81 h 475"/>
                <a:gd name="T84" fmla="*/ 517 w 601"/>
                <a:gd name="T85" fmla="*/ 70 h 475"/>
                <a:gd name="T86" fmla="*/ 528 w 601"/>
                <a:gd name="T87" fmla="*/ 62 h 475"/>
                <a:gd name="T88" fmla="*/ 543 w 601"/>
                <a:gd name="T89" fmla="*/ 55 h 475"/>
                <a:gd name="T90" fmla="*/ 550 w 601"/>
                <a:gd name="T91" fmla="*/ 44 h 475"/>
                <a:gd name="T92" fmla="*/ 561 w 601"/>
                <a:gd name="T93" fmla="*/ 37 h 475"/>
                <a:gd name="T94" fmla="*/ 574 w 601"/>
                <a:gd name="T95" fmla="*/ 22 h 475"/>
                <a:gd name="T96" fmla="*/ 585 w 601"/>
                <a:gd name="T97" fmla="*/ 11 h 475"/>
                <a:gd name="T98" fmla="*/ 601 w 601"/>
                <a:gd name="T99" fmla="*/ 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1" h="475">
                  <a:moveTo>
                    <a:pt x="0" y="475"/>
                  </a:moveTo>
                  <a:lnTo>
                    <a:pt x="0" y="468"/>
                  </a:lnTo>
                  <a:lnTo>
                    <a:pt x="4" y="464"/>
                  </a:lnTo>
                  <a:lnTo>
                    <a:pt x="7" y="464"/>
                  </a:lnTo>
                  <a:lnTo>
                    <a:pt x="11" y="464"/>
                  </a:lnTo>
                  <a:lnTo>
                    <a:pt x="11" y="460"/>
                  </a:lnTo>
                  <a:lnTo>
                    <a:pt x="14" y="460"/>
                  </a:lnTo>
                  <a:lnTo>
                    <a:pt x="18" y="457"/>
                  </a:lnTo>
                  <a:lnTo>
                    <a:pt x="22" y="453"/>
                  </a:lnTo>
                  <a:lnTo>
                    <a:pt x="22" y="449"/>
                  </a:lnTo>
                  <a:lnTo>
                    <a:pt x="25" y="446"/>
                  </a:lnTo>
                  <a:lnTo>
                    <a:pt x="29" y="446"/>
                  </a:lnTo>
                  <a:lnTo>
                    <a:pt x="33" y="442"/>
                  </a:lnTo>
                  <a:lnTo>
                    <a:pt x="36" y="438"/>
                  </a:lnTo>
                  <a:lnTo>
                    <a:pt x="40" y="438"/>
                  </a:lnTo>
                  <a:lnTo>
                    <a:pt x="40" y="435"/>
                  </a:lnTo>
                  <a:lnTo>
                    <a:pt x="43" y="435"/>
                  </a:lnTo>
                  <a:lnTo>
                    <a:pt x="47" y="431"/>
                  </a:lnTo>
                  <a:lnTo>
                    <a:pt x="51" y="431"/>
                  </a:lnTo>
                  <a:lnTo>
                    <a:pt x="51" y="427"/>
                  </a:lnTo>
                  <a:lnTo>
                    <a:pt x="54" y="423"/>
                  </a:lnTo>
                  <a:lnTo>
                    <a:pt x="58" y="423"/>
                  </a:lnTo>
                  <a:lnTo>
                    <a:pt x="62" y="420"/>
                  </a:lnTo>
                  <a:lnTo>
                    <a:pt x="65" y="416"/>
                  </a:lnTo>
                  <a:lnTo>
                    <a:pt x="69" y="416"/>
                  </a:lnTo>
                  <a:lnTo>
                    <a:pt x="69" y="409"/>
                  </a:lnTo>
                  <a:lnTo>
                    <a:pt x="72" y="405"/>
                  </a:lnTo>
                  <a:lnTo>
                    <a:pt x="76" y="405"/>
                  </a:lnTo>
                  <a:lnTo>
                    <a:pt x="80" y="405"/>
                  </a:lnTo>
                  <a:lnTo>
                    <a:pt x="80" y="401"/>
                  </a:lnTo>
                  <a:lnTo>
                    <a:pt x="83" y="401"/>
                  </a:lnTo>
                  <a:lnTo>
                    <a:pt x="87" y="398"/>
                  </a:lnTo>
                  <a:lnTo>
                    <a:pt x="91" y="398"/>
                  </a:lnTo>
                  <a:lnTo>
                    <a:pt x="91" y="394"/>
                  </a:lnTo>
                  <a:lnTo>
                    <a:pt x="94" y="390"/>
                  </a:lnTo>
                  <a:lnTo>
                    <a:pt x="98" y="385"/>
                  </a:lnTo>
                  <a:lnTo>
                    <a:pt x="101" y="378"/>
                  </a:lnTo>
                  <a:lnTo>
                    <a:pt x="105" y="378"/>
                  </a:lnTo>
                  <a:lnTo>
                    <a:pt x="109" y="374"/>
                  </a:lnTo>
                  <a:lnTo>
                    <a:pt x="112" y="367"/>
                  </a:lnTo>
                  <a:lnTo>
                    <a:pt x="116" y="367"/>
                  </a:lnTo>
                  <a:lnTo>
                    <a:pt x="120" y="363"/>
                  </a:lnTo>
                  <a:lnTo>
                    <a:pt x="123" y="361"/>
                  </a:lnTo>
                  <a:lnTo>
                    <a:pt x="127" y="361"/>
                  </a:lnTo>
                  <a:lnTo>
                    <a:pt x="130" y="356"/>
                  </a:lnTo>
                  <a:lnTo>
                    <a:pt x="130" y="352"/>
                  </a:lnTo>
                  <a:lnTo>
                    <a:pt x="134" y="352"/>
                  </a:lnTo>
                  <a:lnTo>
                    <a:pt x="138" y="352"/>
                  </a:lnTo>
                  <a:lnTo>
                    <a:pt x="141" y="348"/>
                  </a:lnTo>
                  <a:lnTo>
                    <a:pt x="145" y="348"/>
                  </a:lnTo>
                  <a:lnTo>
                    <a:pt x="149" y="348"/>
                  </a:lnTo>
                  <a:lnTo>
                    <a:pt x="149" y="337"/>
                  </a:lnTo>
                  <a:lnTo>
                    <a:pt x="152" y="337"/>
                  </a:lnTo>
                  <a:lnTo>
                    <a:pt x="156" y="337"/>
                  </a:lnTo>
                  <a:lnTo>
                    <a:pt x="159" y="337"/>
                  </a:lnTo>
                  <a:lnTo>
                    <a:pt x="163" y="337"/>
                  </a:lnTo>
                  <a:lnTo>
                    <a:pt x="167" y="334"/>
                  </a:lnTo>
                  <a:lnTo>
                    <a:pt x="170" y="330"/>
                  </a:lnTo>
                  <a:lnTo>
                    <a:pt x="174" y="326"/>
                  </a:lnTo>
                  <a:lnTo>
                    <a:pt x="178" y="326"/>
                  </a:lnTo>
                  <a:lnTo>
                    <a:pt x="181" y="323"/>
                  </a:lnTo>
                  <a:lnTo>
                    <a:pt x="185" y="323"/>
                  </a:lnTo>
                  <a:lnTo>
                    <a:pt x="187" y="323"/>
                  </a:lnTo>
                  <a:lnTo>
                    <a:pt x="187" y="319"/>
                  </a:lnTo>
                  <a:lnTo>
                    <a:pt x="192" y="319"/>
                  </a:lnTo>
                  <a:lnTo>
                    <a:pt x="196" y="315"/>
                  </a:lnTo>
                  <a:lnTo>
                    <a:pt x="199" y="311"/>
                  </a:lnTo>
                  <a:lnTo>
                    <a:pt x="203" y="308"/>
                  </a:lnTo>
                  <a:lnTo>
                    <a:pt x="207" y="308"/>
                  </a:lnTo>
                  <a:lnTo>
                    <a:pt x="207" y="304"/>
                  </a:lnTo>
                  <a:lnTo>
                    <a:pt x="210" y="300"/>
                  </a:lnTo>
                  <a:lnTo>
                    <a:pt x="214" y="297"/>
                  </a:lnTo>
                  <a:lnTo>
                    <a:pt x="216" y="293"/>
                  </a:lnTo>
                  <a:lnTo>
                    <a:pt x="216" y="289"/>
                  </a:lnTo>
                  <a:lnTo>
                    <a:pt x="221" y="289"/>
                  </a:lnTo>
                  <a:lnTo>
                    <a:pt x="225" y="286"/>
                  </a:lnTo>
                  <a:lnTo>
                    <a:pt x="227" y="286"/>
                  </a:lnTo>
                  <a:lnTo>
                    <a:pt x="232" y="282"/>
                  </a:lnTo>
                  <a:lnTo>
                    <a:pt x="236" y="278"/>
                  </a:lnTo>
                  <a:lnTo>
                    <a:pt x="238" y="274"/>
                  </a:lnTo>
                  <a:lnTo>
                    <a:pt x="243" y="271"/>
                  </a:lnTo>
                  <a:lnTo>
                    <a:pt x="245" y="271"/>
                  </a:lnTo>
                  <a:lnTo>
                    <a:pt x="245" y="267"/>
                  </a:lnTo>
                  <a:lnTo>
                    <a:pt x="249" y="267"/>
                  </a:lnTo>
                  <a:lnTo>
                    <a:pt x="254" y="267"/>
                  </a:lnTo>
                  <a:lnTo>
                    <a:pt x="256" y="263"/>
                  </a:lnTo>
                  <a:lnTo>
                    <a:pt x="260" y="260"/>
                  </a:lnTo>
                  <a:lnTo>
                    <a:pt x="265" y="256"/>
                  </a:lnTo>
                  <a:lnTo>
                    <a:pt x="267" y="252"/>
                  </a:lnTo>
                  <a:lnTo>
                    <a:pt x="267" y="249"/>
                  </a:lnTo>
                  <a:lnTo>
                    <a:pt x="271" y="245"/>
                  </a:lnTo>
                  <a:lnTo>
                    <a:pt x="274" y="241"/>
                  </a:lnTo>
                  <a:lnTo>
                    <a:pt x="274" y="237"/>
                  </a:lnTo>
                  <a:lnTo>
                    <a:pt x="278" y="237"/>
                  </a:lnTo>
                  <a:lnTo>
                    <a:pt x="282" y="237"/>
                  </a:lnTo>
                  <a:lnTo>
                    <a:pt x="285" y="237"/>
                  </a:lnTo>
                  <a:lnTo>
                    <a:pt x="285" y="234"/>
                  </a:lnTo>
                  <a:lnTo>
                    <a:pt x="289" y="230"/>
                  </a:lnTo>
                  <a:lnTo>
                    <a:pt x="294" y="230"/>
                  </a:lnTo>
                  <a:lnTo>
                    <a:pt x="296" y="226"/>
                  </a:lnTo>
                  <a:lnTo>
                    <a:pt x="296" y="223"/>
                  </a:lnTo>
                  <a:lnTo>
                    <a:pt x="300" y="223"/>
                  </a:lnTo>
                  <a:lnTo>
                    <a:pt x="303" y="223"/>
                  </a:lnTo>
                  <a:lnTo>
                    <a:pt x="307" y="219"/>
                  </a:lnTo>
                  <a:lnTo>
                    <a:pt x="311" y="215"/>
                  </a:lnTo>
                  <a:lnTo>
                    <a:pt x="314" y="215"/>
                  </a:lnTo>
                  <a:lnTo>
                    <a:pt x="314" y="212"/>
                  </a:lnTo>
                  <a:lnTo>
                    <a:pt x="318" y="208"/>
                  </a:lnTo>
                  <a:lnTo>
                    <a:pt x="322" y="208"/>
                  </a:lnTo>
                  <a:lnTo>
                    <a:pt x="325" y="208"/>
                  </a:lnTo>
                  <a:lnTo>
                    <a:pt x="329" y="204"/>
                  </a:lnTo>
                  <a:lnTo>
                    <a:pt x="332" y="204"/>
                  </a:lnTo>
                  <a:lnTo>
                    <a:pt x="336" y="199"/>
                  </a:lnTo>
                  <a:lnTo>
                    <a:pt x="340" y="197"/>
                  </a:lnTo>
                  <a:lnTo>
                    <a:pt x="343" y="197"/>
                  </a:lnTo>
                  <a:lnTo>
                    <a:pt x="347" y="193"/>
                  </a:lnTo>
                  <a:lnTo>
                    <a:pt x="351" y="193"/>
                  </a:lnTo>
                  <a:lnTo>
                    <a:pt x="354" y="188"/>
                  </a:lnTo>
                  <a:lnTo>
                    <a:pt x="354" y="186"/>
                  </a:lnTo>
                  <a:lnTo>
                    <a:pt x="358" y="186"/>
                  </a:lnTo>
                  <a:lnTo>
                    <a:pt x="361" y="182"/>
                  </a:lnTo>
                  <a:lnTo>
                    <a:pt x="365" y="182"/>
                  </a:lnTo>
                  <a:lnTo>
                    <a:pt x="365" y="177"/>
                  </a:lnTo>
                  <a:lnTo>
                    <a:pt x="369" y="177"/>
                  </a:lnTo>
                  <a:lnTo>
                    <a:pt x="372" y="175"/>
                  </a:lnTo>
                  <a:lnTo>
                    <a:pt x="376" y="171"/>
                  </a:lnTo>
                  <a:lnTo>
                    <a:pt x="380" y="171"/>
                  </a:lnTo>
                  <a:lnTo>
                    <a:pt x="383" y="171"/>
                  </a:lnTo>
                  <a:lnTo>
                    <a:pt x="383" y="166"/>
                  </a:lnTo>
                  <a:lnTo>
                    <a:pt x="387" y="166"/>
                  </a:lnTo>
                  <a:lnTo>
                    <a:pt x="390" y="162"/>
                  </a:lnTo>
                  <a:lnTo>
                    <a:pt x="394" y="160"/>
                  </a:lnTo>
                  <a:lnTo>
                    <a:pt x="398" y="155"/>
                  </a:lnTo>
                  <a:lnTo>
                    <a:pt x="401" y="151"/>
                  </a:lnTo>
                  <a:lnTo>
                    <a:pt x="405" y="151"/>
                  </a:lnTo>
                  <a:lnTo>
                    <a:pt x="405" y="149"/>
                  </a:lnTo>
                  <a:lnTo>
                    <a:pt x="409" y="144"/>
                  </a:lnTo>
                  <a:lnTo>
                    <a:pt x="412" y="140"/>
                  </a:lnTo>
                  <a:lnTo>
                    <a:pt x="412" y="138"/>
                  </a:lnTo>
                  <a:lnTo>
                    <a:pt x="416" y="138"/>
                  </a:lnTo>
                  <a:lnTo>
                    <a:pt x="419" y="138"/>
                  </a:lnTo>
                  <a:lnTo>
                    <a:pt x="423" y="138"/>
                  </a:lnTo>
                  <a:lnTo>
                    <a:pt x="427" y="133"/>
                  </a:lnTo>
                  <a:lnTo>
                    <a:pt x="430" y="133"/>
                  </a:lnTo>
                  <a:lnTo>
                    <a:pt x="434" y="133"/>
                  </a:lnTo>
                  <a:lnTo>
                    <a:pt x="434" y="125"/>
                  </a:lnTo>
                  <a:lnTo>
                    <a:pt x="438" y="125"/>
                  </a:lnTo>
                  <a:lnTo>
                    <a:pt x="441" y="122"/>
                  </a:lnTo>
                  <a:lnTo>
                    <a:pt x="445" y="118"/>
                  </a:lnTo>
                  <a:lnTo>
                    <a:pt x="448" y="118"/>
                  </a:lnTo>
                  <a:lnTo>
                    <a:pt x="452" y="114"/>
                  </a:lnTo>
                  <a:lnTo>
                    <a:pt x="456" y="114"/>
                  </a:lnTo>
                  <a:lnTo>
                    <a:pt x="459" y="111"/>
                  </a:lnTo>
                  <a:lnTo>
                    <a:pt x="463" y="111"/>
                  </a:lnTo>
                  <a:lnTo>
                    <a:pt x="463" y="107"/>
                  </a:lnTo>
                  <a:lnTo>
                    <a:pt x="467" y="107"/>
                  </a:lnTo>
                  <a:lnTo>
                    <a:pt x="470" y="107"/>
                  </a:lnTo>
                  <a:lnTo>
                    <a:pt x="474" y="103"/>
                  </a:lnTo>
                  <a:lnTo>
                    <a:pt x="478" y="103"/>
                  </a:lnTo>
                  <a:lnTo>
                    <a:pt x="481" y="99"/>
                  </a:lnTo>
                  <a:lnTo>
                    <a:pt x="481" y="92"/>
                  </a:lnTo>
                  <a:lnTo>
                    <a:pt x="485" y="92"/>
                  </a:lnTo>
                  <a:lnTo>
                    <a:pt x="488" y="92"/>
                  </a:lnTo>
                  <a:lnTo>
                    <a:pt x="492" y="92"/>
                  </a:lnTo>
                  <a:lnTo>
                    <a:pt x="496" y="88"/>
                  </a:lnTo>
                  <a:lnTo>
                    <a:pt x="499" y="88"/>
                  </a:lnTo>
                  <a:lnTo>
                    <a:pt x="503" y="85"/>
                  </a:lnTo>
                  <a:lnTo>
                    <a:pt x="503" y="81"/>
                  </a:lnTo>
                  <a:lnTo>
                    <a:pt x="507" y="81"/>
                  </a:lnTo>
                  <a:lnTo>
                    <a:pt x="510" y="77"/>
                  </a:lnTo>
                  <a:lnTo>
                    <a:pt x="514" y="74"/>
                  </a:lnTo>
                  <a:lnTo>
                    <a:pt x="517" y="70"/>
                  </a:lnTo>
                  <a:lnTo>
                    <a:pt x="521" y="70"/>
                  </a:lnTo>
                  <a:lnTo>
                    <a:pt x="521" y="66"/>
                  </a:lnTo>
                  <a:lnTo>
                    <a:pt x="525" y="62"/>
                  </a:lnTo>
                  <a:lnTo>
                    <a:pt x="528" y="62"/>
                  </a:lnTo>
                  <a:lnTo>
                    <a:pt x="532" y="59"/>
                  </a:lnTo>
                  <a:lnTo>
                    <a:pt x="536" y="55"/>
                  </a:lnTo>
                  <a:lnTo>
                    <a:pt x="539" y="55"/>
                  </a:lnTo>
                  <a:lnTo>
                    <a:pt x="543" y="55"/>
                  </a:lnTo>
                  <a:lnTo>
                    <a:pt x="543" y="51"/>
                  </a:lnTo>
                  <a:lnTo>
                    <a:pt x="545" y="51"/>
                  </a:lnTo>
                  <a:lnTo>
                    <a:pt x="550" y="48"/>
                  </a:lnTo>
                  <a:lnTo>
                    <a:pt x="550" y="44"/>
                  </a:lnTo>
                  <a:lnTo>
                    <a:pt x="554" y="44"/>
                  </a:lnTo>
                  <a:lnTo>
                    <a:pt x="556" y="40"/>
                  </a:lnTo>
                  <a:lnTo>
                    <a:pt x="561" y="40"/>
                  </a:lnTo>
                  <a:lnTo>
                    <a:pt x="561" y="37"/>
                  </a:lnTo>
                  <a:lnTo>
                    <a:pt x="565" y="33"/>
                  </a:lnTo>
                  <a:lnTo>
                    <a:pt x="567" y="29"/>
                  </a:lnTo>
                  <a:lnTo>
                    <a:pt x="572" y="25"/>
                  </a:lnTo>
                  <a:lnTo>
                    <a:pt x="574" y="22"/>
                  </a:lnTo>
                  <a:lnTo>
                    <a:pt x="578" y="18"/>
                  </a:lnTo>
                  <a:lnTo>
                    <a:pt x="583" y="18"/>
                  </a:lnTo>
                  <a:lnTo>
                    <a:pt x="583" y="14"/>
                  </a:lnTo>
                  <a:lnTo>
                    <a:pt x="585" y="11"/>
                  </a:lnTo>
                  <a:lnTo>
                    <a:pt x="590" y="7"/>
                  </a:lnTo>
                  <a:lnTo>
                    <a:pt x="594" y="3"/>
                  </a:lnTo>
                  <a:lnTo>
                    <a:pt x="596" y="3"/>
                  </a:lnTo>
                  <a:lnTo>
                    <a:pt x="601" y="3"/>
                  </a:lnTo>
                  <a:lnTo>
                    <a:pt x="601" y="0"/>
                  </a:lnTo>
                </a:path>
              </a:pathLst>
            </a:custGeom>
            <a:noFill/>
            <a:ln w="30163" cap="rnd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Freeform 276"/>
            <p:cNvSpPr>
              <a:spLocks/>
            </p:cNvSpPr>
            <p:nvPr/>
          </p:nvSpPr>
          <p:spPr bwMode="auto">
            <a:xfrm>
              <a:off x="4271962" y="2568575"/>
              <a:ext cx="1009650" cy="614362"/>
            </a:xfrm>
            <a:custGeom>
              <a:avLst/>
              <a:gdLst>
                <a:gd name="T0" fmla="*/ 11 w 636"/>
                <a:gd name="T1" fmla="*/ 383 h 387"/>
                <a:gd name="T2" fmla="*/ 22 w 636"/>
                <a:gd name="T3" fmla="*/ 379 h 387"/>
                <a:gd name="T4" fmla="*/ 35 w 636"/>
                <a:gd name="T5" fmla="*/ 368 h 387"/>
                <a:gd name="T6" fmla="*/ 46 w 636"/>
                <a:gd name="T7" fmla="*/ 363 h 387"/>
                <a:gd name="T8" fmla="*/ 57 w 636"/>
                <a:gd name="T9" fmla="*/ 357 h 387"/>
                <a:gd name="T10" fmla="*/ 68 w 636"/>
                <a:gd name="T11" fmla="*/ 350 h 387"/>
                <a:gd name="T12" fmla="*/ 79 w 636"/>
                <a:gd name="T13" fmla="*/ 337 h 387"/>
                <a:gd name="T14" fmla="*/ 89 w 636"/>
                <a:gd name="T15" fmla="*/ 326 h 387"/>
                <a:gd name="T16" fmla="*/ 104 w 636"/>
                <a:gd name="T17" fmla="*/ 323 h 387"/>
                <a:gd name="T18" fmla="*/ 115 w 636"/>
                <a:gd name="T19" fmla="*/ 319 h 387"/>
                <a:gd name="T20" fmla="*/ 126 w 636"/>
                <a:gd name="T21" fmla="*/ 312 h 387"/>
                <a:gd name="T22" fmla="*/ 140 w 636"/>
                <a:gd name="T23" fmla="*/ 308 h 387"/>
                <a:gd name="T24" fmla="*/ 155 w 636"/>
                <a:gd name="T25" fmla="*/ 304 h 387"/>
                <a:gd name="T26" fmla="*/ 166 w 636"/>
                <a:gd name="T27" fmla="*/ 300 h 387"/>
                <a:gd name="T28" fmla="*/ 176 w 636"/>
                <a:gd name="T29" fmla="*/ 293 h 387"/>
                <a:gd name="T30" fmla="*/ 191 w 636"/>
                <a:gd name="T31" fmla="*/ 286 h 387"/>
                <a:gd name="T32" fmla="*/ 202 w 636"/>
                <a:gd name="T33" fmla="*/ 278 h 387"/>
                <a:gd name="T34" fmla="*/ 216 w 636"/>
                <a:gd name="T35" fmla="*/ 271 h 387"/>
                <a:gd name="T36" fmla="*/ 227 w 636"/>
                <a:gd name="T37" fmla="*/ 263 h 387"/>
                <a:gd name="T38" fmla="*/ 242 w 636"/>
                <a:gd name="T39" fmla="*/ 256 h 387"/>
                <a:gd name="T40" fmla="*/ 256 w 636"/>
                <a:gd name="T41" fmla="*/ 245 h 387"/>
                <a:gd name="T42" fmla="*/ 267 w 636"/>
                <a:gd name="T43" fmla="*/ 238 h 387"/>
                <a:gd name="T44" fmla="*/ 282 w 636"/>
                <a:gd name="T45" fmla="*/ 230 h 387"/>
                <a:gd name="T46" fmla="*/ 296 w 636"/>
                <a:gd name="T47" fmla="*/ 226 h 387"/>
                <a:gd name="T48" fmla="*/ 311 w 636"/>
                <a:gd name="T49" fmla="*/ 219 h 387"/>
                <a:gd name="T50" fmla="*/ 324 w 636"/>
                <a:gd name="T51" fmla="*/ 208 h 387"/>
                <a:gd name="T52" fmla="*/ 340 w 636"/>
                <a:gd name="T53" fmla="*/ 201 h 387"/>
                <a:gd name="T54" fmla="*/ 349 w 636"/>
                <a:gd name="T55" fmla="*/ 197 h 387"/>
                <a:gd name="T56" fmla="*/ 360 w 636"/>
                <a:gd name="T57" fmla="*/ 186 h 387"/>
                <a:gd name="T58" fmla="*/ 375 w 636"/>
                <a:gd name="T59" fmla="*/ 178 h 387"/>
                <a:gd name="T60" fmla="*/ 386 w 636"/>
                <a:gd name="T61" fmla="*/ 167 h 387"/>
                <a:gd name="T62" fmla="*/ 400 w 636"/>
                <a:gd name="T63" fmla="*/ 156 h 387"/>
                <a:gd name="T64" fmla="*/ 411 w 636"/>
                <a:gd name="T65" fmla="*/ 149 h 387"/>
                <a:gd name="T66" fmla="*/ 422 w 636"/>
                <a:gd name="T67" fmla="*/ 138 h 387"/>
                <a:gd name="T68" fmla="*/ 436 w 636"/>
                <a:gd name="T69" fmla="*/ 127 h 387"/>
                <a:gd name="T70" fmla="*/ 451 w 636"/>
                <a:gd name="T71" fmla="*/ 122 h 387"/>
                <a:gd name="T72" fmla="*/ 465 w 636"/>
                <a:gd name="T73" fmla="*/ 107 h 387"/>
                <a:gd name="T74" fmla="*/ 476 w 636"/>
                <a:gd name="T75" fmla="*/ 100 h 387"/>
                <a:gd name="T76" fmla="*/ 491 w 636"/>
                <a:gd name="T77" fmla="*/ 89 h 387"/>
                <a:gd name="T78" fmla="*/ 502 w 636"/>
                <a:gd name="T79" fmla="*/ 85 h 387"/>
                <a:gd name="T80" fmla="*/ 516 w 636"/>
                <a:gd name="T81" fmla="*/ 77 h 387"/>
                <a:gd name="T82" fmla="*/ 527 w 636"/>
                <a:gd name="T83" fmla="*/ 66 h 387"/>
                <a:gd name="T84" fmla="*/ 542 w 636"/>
                <a:gd name="T85" fmla="*/ 59 h 387"/>
                <a:gd name="T86" fmla="*/ 556 w 636"/>
                <a:gd name="T87" fmla="*/ 48 h 387"/>
                <a:gd name="T88" fmla="*/ 567 w 636"/>
                <a:gd name="T89" fmla="*/ 40 h 387"/>
                <a:gd name="T90" fmla="*/ 578 w 636"/>
                <a:gd name="T91" fmla="*/ 33 h 387"/>
                <a:gd name="T92" fmla="*/ 592 w 636"/>
                <a:gd name="T93" fmla="*/ 22 h 387"/>
                <a:gd name="T94" fmla="*/ 607 w 636"/>
                <a:gd name="T95" fmla="*/ 11 h 387"/>
                <a:gd name="T96" fmla="*/ 618 w 636"/>
                <a:gd name="T97" fmla="*/ 7 h 387"/>
                <a:gd name="T98" fmla="*/ 631 w 636"/>
                <a:gd name="T99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6" h="387">
                  <a:moveTo>
                    <a:pt x="0" y="387"/>
                  </a:moveTo>
                  <a:lnTo>
                    <a:pt x="2" y="387"/>
                  </a:lnTo>
                  <a:lnTo>
                    <a:pt x="6" y="383"/>
                  </a:lnTo>
                  <a:lnTo>
                    <a:pt x="11" y="383"/>
                  </a:lnTo>
                  <a:lnTo>
                    <a:pt x="13" y="383"/>
                  </a:lnTo>
                  <a:lnTo>
                    <a:pt x="17" y="383"/>
                  </a:lnTo>
                  <a:lnTo>
                    <a:pt x="17" y="379"/>
                  </a:lnTo>
                  <a:lnTo>
                    <a:pt x="22" y="379"/>
                  </a:lnTo>
                  <a:lnTo>
                    <a:pt x="24" y="374"/>
                  </a:lnTo>
                  <a:lnTo>
                    <a:pt x="28" y="372"/>
                  </a:lnTo>
                  <a:lnTo>
                    <a:pt x="31" y="372"/>
                  </a:lnTo>
                  <a:lnTo>
                    <a:pt x="35" y="368"/>
                  </a:lnTo>
                  <a:lnTo>
                    <a:pt x="39" y="368"/>
                  </a:lnTo>
                  <a:lnTo>
                    <a:pt x="39" y="363"/>
                  </a:lnTo>
                  <a:lnTo>
                    <a:pt x="42" y="363"/>
                  </a:lnTo>
                  <a:lnTo>
                    <a:pt x="46" y="363"/>
                  </a:lnTo>
                  <a:lnTo>
                    <a:pt x="50" y="361"/>
                  </a:lnTo>
                  <a:lnTo>
                    <a:pt x="50" y="357"/>
                  </a:lnTo>
                  <a:lnTo>
                    <a:pt x="53" y="357"/>
                  </a:lnTo>
                  <a:lnTo>
                    <a:pt x="57" y="357"/>
                  </a:lnTo>
                  <a:lnTo>
                    <a:pt x="60" y="352"/>
                  </a:lnTo>
                  <a:lnTo>
                    <a:pt x="64" y="352"/>
                  </a:lnTo>
                  <a:lnTo>
                    <a:pt x="68" y="352"/>
                  </a:lnTo>
                  <a:lnTo>
                    <a:pt x="68" y="350"/>
                  </a:lnTo>
                  <a:lnTo>
                    <a:pt x="71" y="350"/>
                  </a:lnTo>
                  <a:lnTo>
                    <a:pt x="75" y="341"/>
                  </a:lnTo>
                  <a:lnTo>
                    <a:pt x="79" y="341"/>
                  </a:lnTo>
                  <a:lnTo>
                    <a:pt x="79" y="337"/>
                  </a:lnTo>
                  <a:lnTo>
                    <a:pt x="82" y="335"/>
                  </a:lnTo>
                  <a:lnTo>
                    <a:pt x="86" y="335"/>
                  </a:lnTo>
                  <a:lnTo>
                    <a:pt x="86" y="330"/>
                  </a:lnTo>
                  <a:lnTo>
                    <a:pt x="89" y="326"/>
                  </a:lnTo>
                  <a:lnTo>
                    <a:pt x="93" y="326"/>
                  </a:lnTo>
                  <a:lnTo>
                    <a:pt x="97" y="326"/>
                  </a:lnTo>
                  <a:lnTo>
                    <a:pt x="100" y="323"/>
                  </a:lnTo>
                  <a:lnTo>
                    <a:pt x="104" y="323"/>
                  </a:lnTo>
                  <a:lnTo>
                    <a:pt x="108" y="323"/>
                  </a:lnTo>
                  <a:lnTo>
                    <a:pt x="108" y="319"/>
                  </a:lnTo>
                  <a:lnTo>
                    <a:pt x="111" y="319"/>
                  </a:lnTo>
                  <a:lnTo>
                    <a:pt x="115" y="319"/>
                  </a:lnTo>
                  <a:lnTo>
                    <a:pt x="118" y="315"/>
                  </a:lnTo>
                  <a:lnTo>
                    <a:pt x="118" y="312"/>
                  </a:lnTo>
                  <a:lnTo>
                    <a:pt x="122" y="312"/>
                  </a:lnTo>
                  <a:lnTo>
                    <a:pt x="126" y="312"/>
                  </a:lnTo>
                  <a:lnTo>
                    <a:pt x="129" y="312"/>
                  </a:lnTo>
                  <a:lnTo>
                    <a:pt x="133" y="308"/>
                  </a:lnTo>
                  <a:lnTo>
                    <a:pt x="137" y="308"/>
                  </a:lnTo>
                  <a:lnTo>
                    <a:pt x="140" y="308"/>
                  </a:lnTo>
                  <a:lnTo>
                    <a:pt x="144" y="308"/>
                  </a:lnTo>
                  <a:lnTo>
                    <a:pt x="147" y="308"/>
                  </a:lnTo>
                  <a:lnTo>
                    <a:pt x="151" y="308"/>
                  </a:lnTo>
                  <a:lnTo>
                    <a:pt x="155" y="304"/>
                  </a:lnTo>
                  <a:lnTo>
                    <a:pt x="155" y="300"/>
                  </a:lnTo>
                  <a:lnTo>
                    <a:pt x="158" y="300"/>
                  </a:lnTo>
                  <a:lnTo>
                    <a:pt x="162" y="300"/>
                  </a:lnTo>
                  <a:lnTo>
                    <a:pt x="166" y="300"/>
                  </a:lnTo>
                  <a:lnTo>
                    <a:pt x="166" y="297"/>
                  </a:lnTo>
                  <a:lnTo>
                    <a:pt x="169" y="297"/>
                  </a:lnTo>
                  <a:lnTo>
                    <a:pt x="173" y="293"/>
                  </a:lnTo>
                  <a:lnTo>
                    <a:pt x="176" y="293"/>
                  </a:lnTo>
                  <a:lnTo>
                    <a:pt x="180" y="293"/>
                  </a:lnTo>
                  <a:lnTo>
                    <a:pt x="184" y="293"/>
                  </a:lnTo>
                  <a:lnTo>
                    <a:pt x="187" y="289"/>
                  </a:lnTo>
                  <a:lnTo>
                    <a:pt x="191" y="286"/>
                  </a:lnTo>
                  <a:lnTo>
                    <a:pt x="195" y="286"/>
                  </a:lnTo>
                  <a:lnTo>
                    <a:pt x="195" y="282"/>
                  </a:lnTo>
                  <a:lnTo>
                    <a:pt x="198" y="278"/>
                  </a:lnTo>
                  <a:lnTo>
                    <a:pt x="202" y="278"/>
                  </a:lnTo>
                  <a:lnTo>
                    <a:pt x="205" y="278"/>
                  </a:lnTo>
                  <a:lnTo>
                    <a:pt x="209" y="271"/>
                  </a:lnTo>
                  <a:lnTo>
                    <a:pt x="213" y="271"/>
                  </a:lnTo>
                  <a:lnTo>
                    <a:pt x="216" y="271"/>
                  </a:lnTo>
                  <a:lnTo>
                    <a:pt x="216" y="267"/>
                  </a:lnTo>
                  <a:lnTo>
                    <a:pt x="220" y="267"/>
                  </a:lnTo>
                  <a:lnTo>
                    <a:pt x="224" y="267"/>
                  </a:lnTo>
                  <a:lnTo>
                    <a:pt x="227" y="263"/>
                  </a:lnTo>
                  <a:lnTo>
                    <a:pt x="231" y="263"/>
                  </a:lnTo>
                  <a:lnTo>
                    <a:pt x="234" y="263"/>
                  </a:lnTo>
                  <a:lnTo>
                    <a:pt x="238" y="263"/>
                  </a:lnTo>
                  <a:lnTo>
                    <a:pt x="242" y="256"/>
                  </a:lnTo>
                  <a:lnTo>
                    <a:pt x="245" y="252"/>
                  </a:lnTo>
                  <a:lnTo>
                    <a:pt x="249" y="252"/>
                  </a:lnTo>
                  <a:lnTo>
                    <a:pt x="253" y="249"/>
                  </a:lnTo>
                  <a:lnTo>
                    <a:pt x="256" y="245"/>
                  </a:lnTo>
                  <a:lnTo>
                    <a:pt x="260" y="245"/>
                  </a:lnTo>
                  <a:lnTo>
                    <a:pt x="262" y="241"/>
                  </a:lnTo>
                  <a:lnTo>
                    <a:pt x="262" y="238"/>
                  </a:lnTo>
                  <a:lnTo>
                    <a:pt x="267" y="238"/>
                  </a:lnTo>
                  <a:lnTo>
                    <a:pt x="271" y="234"/>
                  </a:lnTo>
                  <a:lnTo>
                    <a:pt x="274" y="230"/>
                  </a:lnTo>
                  <a:lnTo>
                    <a:pt x="278" y="230"/>
                  </a:lnTo>
                  <a:lnTo>
                    <a:pt x="282" y="230"/>
                  </a:lnTo>
                  <a:lnTo>
                    <a:pt x="285" y="230"/>
                  </a:lnTo>
                  <a:lnTo>
                    <a:pt x="289" y="230"/>
                  </a:lnTo>
                  <a:lnTo>
                    <a:pt x="291" y="230"/>
                  </a:lnTo>
                  <a:lnTo>
                    <a:pt x="296" y="226"/>
                  </a:lnTo>
                  <a:lnTo>
                    <a:pt x="300" y="226"/>
                  </a:lnTo>
                  <a:lnTo>
                    <a:pt x="302" y="223"/>
                  </a:lnTo>
                  <a:lnTo>
                    <a:pt x="307" y="219"/>
                  </a:lnTo>
                  <a:lnTo>
                    <a:pt x="311" y="219"/>
                  </a:lnTo>
                  <a:lnTo>
                    <a:pt x="313" y="215"/>
                  </a:lnTo>
                  <a:lnTo>
                    <a:pt x="318" y="212"/>
                  </a:lnTo>
                  <a:lnTo>
                    <a:pt x="320" y="212"/>
                  </a:lnTo>
                  <a:lnTo>
                    <a:pt x="324" y="208"/>
                  </a:lnTo>
                  <a:lnTo>
                    <a:pt x="329" y="204"/>
                  </a:lnTo>
                  <a:lnTo>
                    <a:pt x="331" y="204"/>
                  </a:lnTo>
                  <a:lnTo>
                    <a:pt x="335" y="201"/>
                  </a:lnTo>
                  <a:lnTo>
                    <a:pt x="340" y="201"/>
                  </a:lnTo>
                  <a:lnTo>
                    <a:pt x="342" y="201"/>
                  </a:lnTo>
                  <a:lnTo>
                    <a:pt x="342" y="197"/>
                  </a:lnTo>
                  <a:lnTo>
                    <a:pt x="346" y="197"/>
                  </a:lnTo>
                  <a:lnTo>
                    <a:pt x="349" y="197"/>
                  </a:lnTo>
                  <a:lnTo>
                    <a:pt x="353" y="193"/>
                  </a:lnTo>
                  <a:lnTo>
                    <a:pt x="357" y="189"/>
                  </a:lnTo>
                  <a:lnTo>
                    <a:pt x="360" y="189"/>
                  </a:lnTo>
                  <a:lnTo>
                    <a:pt x="360" y="186"/>
                  </a:lnTo>
                  <a:lnTo>
                    <a:pt x="364" y="186"/>
                  </a:lnTo>
                  <a:lnTo>
                    <a:pt x="368" y="182"/>
                  </a:lnTo>
                  <a:lnTo>
                    <a:pt x="371" y="178"/>
                  </a:lnTo>
                  <a:lnTo>
                    <a:pt x="375" y="178"/>
                  </a:lnTo>
                  <a:lnTo>
                    <a:pt x="378" y="175"/>
                  </a:lnTo>
                  <a:lnTo>
                    <a:pt x="382" y="171"/>
                  </a:lnTo>
                  <a:lnTo>
                    <a:pt x="382" y="167"/>
                  </a:lnTo>
                  <a:lnTo>
                    <a:pt x="386" y="167"/>
                  </a:lnTo>
                  <a:lnTo>
                    <a:pt x="389" y="164"/>
                  </a:lnTo>
                  <a:lnTo>
                    <a:pt x="393" y="164"/>
                  </a:lnTo>
                  <a:lnTo>
                    <a:pt x="397" y="156"/>
                  </a:lnTo>
                  <a:lnTo>
                    <a:pt x="400" y="156"/>
                  </a:lnTo>
                  <a:lnTo>
                    <a:pt x="400" y="151"/>
                  </a:lnTo>
                  <a:lnTo>
                    <a:pt x="404" y="151"/>
                  </a:lnTo>
                  <a:lnTo>
                    <a:pt x="407" y="151"/>
                  </a:lnTo>
                  <a:lnTo>
                    <a:pt x="411" y="149"/>
                  </a:lnTo>
                  <a:lnTo>
                    <a:pt x="411" y="144"/>
                  </a:lnTo>
                  <a:lnTo>
                    <a:pt x="415" y="140"/>
                  </a:lnTo>
                  <a:lnTo>
                    <a:pt x="418" y="140"/>
                  </a:lnTo>
                  <a:lnTo>
                    <a:pt x="422" y="138"/>
                  </a:lnTo>
                  <a:lnTo>
                    <a:pt x="426" y="138"/>
                  </a:lnTo>
                  <a:lnTo>
                    <a:pt x="429" y="133"/>
                  </a:lnTo>
                  <a:lnTo>
                    <a:pt x="433" y="129"/>
                  </a:lnTo>
                  <a:lnTo>
                    <a:pt x="436" y="127"/>
                  </a:lnTo>
                  <a:lnTo>
                    <a:pt x="440" y="127"/>
                  </a:lnTo>
                  <a:lnTo>
                    <a:pt x="444" y="127"/>
                  </a:lnTo>
                  <a:lnTo>
                    <a:pt x="447" y="127"/>
                  </a:lnTo>
                  <a:lnTo>
                    <a:pt x="451" y="122"/>
                  </a:lnTo>
                  <a:lnTo>
                    <a:pt x="455" y="118"/>
                  </a:lnTo>
                  <a:lnTo>
                    <a:pt x="458" y="114"/>
                  </a:lnTo>
                  <a:lnTo>
                    <a:pt x="462" y="111"/>
                  </a:lnTo>
                  <a:lnTo>
                    <a:pt x="465" y="107"/>
                  </a:lnTo>
                  <a:lnTo>
                    <a:pt x="469" y="107"/>
                  </a:lnTo>
                  <a:lnTo>
                    <a:pt x="469" y="103"/>
                  </a:lnTo>
                  <a:lnTo>
                    <a:pt x="473" y="100"/>
                  </a:lnTo>
                  <a:lnTo>
                    <a:pt x="476" y="100"/>
                  </a:lnTo>
                  <a:lnTo>
                    <a:pt x="480" y="96"/>
                  </a:lnTo>
                  <a:lnTo>
                    <a:pt x="484" y="92"/>
                  </a:lnTo>
                  <a:lnTo>
                    <a:pt x="487" y="92"/>
                  </a:lnTo>
                  <a:lnTo>
                    <a:pt x="491" y="89"/>
                  </a:lnTo>
                  <a:lnTo>
                    <a:pt x="491" y="85"/>
                  </a:lnTo>
                  <a:lnTo>
                    <a:pt x="494" y="85"/>
                  </a:lnTo>
                  <a:lnTo>
                    <a:pt x="498" y="85"/>
                  </a:lnTo>
                  <a:lnTo>
                    <a:pt x="502" y="85"/>
                  </a:lnTo>
                  <a:lnTo>
                    <a:pt x="505" y="81"/>
                  </a:lnTo>
                  <a:lnTo>
                    <a:pt x="509" y="81"/>
                  </a:lnTo>
                  <a:lnTo>
                    <a:pt x="513" y="77"/>
                  </a:lnTo>
                  <a:lnTo>
                    <a:pt x="516" y="77"/>
                  </a:lnTo>
                  <a:lnTo>
                    <a:pt x="520" y="74"/>
                  </a:lnTo>
                  <a:lnTo>
                    <a:pt x="520" y="70"/>
                  </a:lnTo>
                  <a:lnTo>
                    <a:pt x="523" y="70"/>
                  </a:lnTo>
                  <a:lnTo>
                    <a:pt x="527" y="66"/>
                  </a:lnTo>
                  <a:lnTo>
                    <a:pt x="531" y="63"/>
                  </a:lnTo>
                  <a:lnTo>
                    <a:pt x="534" y="59"/>
                  </a:lnTo>
                  <a:lnTo>
                    <a:pt x="538" y="59"/>
                  </a:lnTo>
                  <a:lnTo>
                    <a:pt x="542" y="59"/>
                  </a:lnTo>
                  <a:lnTo>
                    <a:pt x="545" y="52"/>
                  </a:lnTo>
                  <a:lnTo>
                    <a:pt x="549" y="52"/>
                  </a:lnTo>
                  <a:lnTo>
                    <a:pt x="553" y="52"/>
                  </a:lnTo>
                  <a:lnTo>
                    <a:pt x="556" y="48"/>
                  </a:lnTo>
                  <a:lnTo>
                    <a:pt x="560" y="44"/>
                  </a:lnTo>
                  <a:lnTo>
                    <a:pt x="563" y="44"/>
                  </a:lnTo>
                  <a:lnTo>
                    <a:pt x="567" y="44"/>
                  </a:lnTo>
                  <a:lnTo>
                    <a:pt x="567" y="40"/>
                  </a:lnTo>
                  <a:lnTo>
                    <a:pt x="571" y="40"/>
                  </a:lnTo>
                  <a:lnTo>
                    <a:pt x="574" y="40"/>
                  </a:lnTo>
                  <a:lnTo>
                    <a:pt x="578" y="37"/>
                  </a:lnTo>
                  <a:lnTo>
                    <a:pt x="578" y="33"/>
                  </a:lnTo>
                  <a:lnTo>
                    <a:pt x="582" y="29"/>
                  </a:lnTo>
                  <a:lnTo>
                    <a:pt x="585" y="29"/>
                  </a:lnTo>
                  <a:lnTo>
                    <a:pt x="589" y="26"/>
                  </a:lnTo>
                  <a:lnTo>
                    <a:pt x="592" y="22"/>
                  </a:lnTo>
                  <a:lnTo>
                    <a:pt x="596" y="22"/>
                  </a:lnTo>
                  <a:lnTo>
                    <a:pt x="600" y="22"/>
                  </a:lnTo>
                  <a:lnTo>
                    <a:pt x="603" y="14"/>
                  </a:lnTo>
                  <a:lnTo>
                    <a:pt x="607" y="11"/>
                  </a:lnTo>
                  <a:lnTo>
                    <a:pt x="611" y="11"/>
                  </a:lnTo>
                  <a:lnTo>
                    <a:pt x="614" y="11"/>
                  </a:lnTo>
                  <a:lnTo>
                    <a:pt x="618" y="11"/>
                  </a:lnTo>
                  <a:lnTo>
                    <a:pt x="618" y="7"/>
                  </a:lnTo>
                  <a:lnTo>
                    <a:pt x="620" y="7"/>
                  </a:lnTo>
                  <a:lnTo>
                    <a:pt x="625" y="7"/>
                  </a:lnTo>
                  <a:lnTo>
                    <a:pt x="629" y="3"/>
                  </a:lnTo>
                  <a:lnTo>
                    <a:pt x="631" y="0"/>
                  </a:lnTo>
                  <a:lnTo>
                    <a:pt x="636" y="0"/>
                  </a:lnTo>
                </a:path>
              </a:pathLst>
            </a:custGeom>
            <a:noFill/>
            <a:ln w="30163" cap="rnd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Freeform 277"/>
            <p:cNvSpPr>
              <a:spLocks/>
            </p:cNvSpPr>
            <p:nvPr/>
          </p:nvSpPr>
          <p:spPr bwMode="auto">
            <a:xfrm>
              <a:off x="5281612" y="1978025"/>
              <a:ext cx="992187" cy="590550"/>
            </a:xfrm>
            <a:custGeom>
              <a:avLst/>
              <a:gdLst>
                <a:gd name="T0" fmla="*/ 11 w 625"/>
                <a:gd name="T1" fmla="*/ 364 h 372"/>
                <a:gd name="T2" fmla="*/ 22 w 625"/>
                <a:gd name="T3" fmla="*/ 357 h 372"/>
                <a:gd name="T4" fmla="*/ 35 w 625"/>
                <a:gd name="T5" fmla="*/ 346 h 372"/>
                <a:gd name="T6" fmla="*/ 51 w 625"/>
                <a:gd name="T7" fmla="*/ 342 h 372"/>
                <a:gd name="T8" fmla="*/ 62 w 625"/>
                <a:gd name="T9" fmla="*/ 331 h 372"/>
                <a:gd name="T10" fmla="*/ 68 w 625"/>
                <a:gd name="T11" fmla="*/ 315 h 372"/>
                <a:gd name="T12" fmla="*/ 79 w 625"/>
                <a:gd name="T13" fmla="*/ 311 h 372"/>
                <a:gd name="T14" fmla="*/ 90 w 625"/>
                <a:gd name="T15" fmla="*/ 300 h 372"/>
                <a:gd name="T16" fmla="*/ 100 w 625"/>
                <a:gd name="T17" fmla="*/ 298 h 372"/>
                <a:gd name="T18" fmla="*/ 111 w 625"/>
                <a:gd name="T19" fmla="*/ 289 h 372"/>
                <a:gd name="T20" fmla="*/ 126 w 625"/>
                <a:gd name="T21" fmla="*/ 282 h 372"/>
                <a:gd name="T22" fmla="*/ 140 w 625"/>
                <a:gd name="T23" fmla="*/ 274 h 372"/>
                <a:gd name="T24" fmla="*/ 151 w 625"/>
                <a:gd name="T25" fmla="*/ 267 h 372"/>
                <a:gd name="T26" fmla="*/ 166 w 625"/>
                <a:gd name="T27" fmla="*/ 263 h 372"/>
                <a:gd name="T28" fmla="*/ 180 w 625"/>
                <a:gd name="T29" fmla="*/ 249 h 372"/>
                <a:gd name="T30" fmla="*/ 191 w 625"/>
                <a:gd name="T31" fmla="*/ 245 h 372"/>
                <a:gd name="T32" fmla="*/ 206 w 625"/>
                <a:gd name="T33" fmla="*/ 241 h 372"/>
                <a:gd name="T34" fmla="*/ 220 w 625"/>
                <a:gd name="T35" fmla="*/ 237 h 372"/>
                <a:gd name="T36" fmla="*/ 235 w 625"/>
                <a:gd name="T37" fmla="*/ 234 h 372"/>
                <a:gd name="T38" fmla="*/ 245 w 625"/>
                <a:gd name="T39" fmla="*/ 226 h 372"/>
                <a:gd name="T40" fmla="*/ 260 w 625"/>
                <a:gd name="T41" fmla="*/ 223 h 372"/>
                <a:gd name="T42" fmla="*/ 271 w 625"/>
                <a:gd name="T43" fmla="*/ 215 h 372"/>
                <a:gd name="T44" fmla="*/ 282 w 625"/>
                <a:gd name="T45" fmla="*/ 208 h 372"/>
                <a:gd name="T46" fmla="*/ 296 w 625"/>
                <a:gd name="T47" fmla="*/ 197 h 372"/>
                <a:gd name="T48" fmla="*/ 307 w 625"/>
                <a:gd name="T49" fmla="*/ 189 h 372"/>
                <a:gd name="T50" fmla="*/ 322 w 625"/>
                <a:gd name="T51" fmla="*/ 186 h 372"/>
                <a:gd name="T52" fmla="*/ 336 w 625"/>
                <a:gd name="T53" fmla="*/ 175 h 372"/>
                <a:gd name="T54" fmla="*/ 351 w 625"/>
                <a:gd name="T55" fmla="*/ 163 h 372"/>
                <a:gd name="T56" fmla="*/ 364 w 625"/>
                <a:gd name="T57" fmla="*/ 156 h 372"/>
                <a:gd name="T58" fmla="*/ 375 w 625"/>
                <a:gd name="T59" fmla="*/ 145 h 372"/>
                <a:gd name="T60" fmla="*/ 382 w 625"/>
                <a:gd name="T61" fmla="*/ 130 h 372"/>
                <a:gd name="T62" fmla="*/ 393 w 625"/>
                <a:gd name="T63" fmla="*/ 125 h 372"/>
                <a:gd name="T64" fmla="*/ 404 w 625"/>
                <a:gd name="T65" fmla="*/ 114 h 372"/>
                <a:gd name="T66" fmla="*/ 418 w 625"/>
                <a:gd name="T67" fmla="*/ 112 h 372"/>
                <a:gd name="T68" fmla="*/ 429 w 625"/>
                <a:gd name="T69" fmla="*/ 108 h 372"/>
                <a:gd name="T70" fmla="*/ 444 w 625"/>
                <a:gd name="T71" fmla="*/ 103 h 372"/>
                <a:gd name="T72" fmla="*/ 451 w 625"/>
                <a:gd name="T73" fmla="*/ 92 h 372"/>
                <a:gd name="T74" fmla="*/ 466 w 625"/>
                <a:gd name="T75" fmla="*/ 86 h 372"/>
                <a:gd name="T76" fmla="*/ 476 w 625"/>
                <a:gd name="T77" fmla="*/ 70 h 372"/>
                <a:gd name="T78" fmla="*/ 487 w 625"/>
                <a:gd name="T79" fmla="*/ 63 h 372"/>
                <a:gd name="T80" fmla="*/ 502 w 625"/>
                <a:gd name="T81" fmla="*/ 59 h 372"/>
                <a:gd name="T82" fmla="*/ 516 w 625"/>
                <a:gd name="T83" fmla="*/ 55 h 372"/>
                <a:gd name="T84" fmla="*/ 531 w 625"/>
                <a:gd name="T85" fmla="*/ 55 h 372"/>
                <a:gd name="T86" fmla="*/ 542 w 625"/>
                <a:gd name="T87" fmla="*/ 44 h 372"/>
                <a:gd name="T88" fmla="*/ 553 w 625"/>
                <a:gd name="T89" fmla="*/ 29 h 372"/>
                <a:gd name="T90" fmla="*/ 567 w 625"/>
                <a:gd name="T91" fmla="*/ 26 h 372"/>
                <a:gd name="T92" fmla="*/ 582 w 625"/>
                <a:gd name="T93" fmla="*/ 22 h 372"/>
                <a:gd name="T94" fmla="*/ 592 w 625"/>
                <a:gd name="T95" fmla="*/ 11 h 372"/>
                <a:gd name="T96" fmla="*/ 607 w 625"/>
                <a:gd name="T97" fmla="*/ 3 h 372"/>
                <a:gd name="T98" fmla="*/ 622 w 625"/>
                <a:gd name="T99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5" h="372">
                  <a:moveTo>
                    <a:pt x="0" y="372"/>
                  </a:moveTo>
                  <a:lnTo>
                    <a:pt x="4" y="372"/>
                  </a:lnTo>
                  <a:lnTo>
                    <a:pt x="6" y="368"/>
                  </a:lnTo>
                  <a:lnTo>
                    <a:pt x="11" y="364"/>
                  </a:lnTo>
                  <a:lnTo>
                    <a:pt x="13" y="361"/>
                  </a:lnTo>
                  <a:lnTo>
                    <a:pt x="17" y="361"/>
                  </a:lnTo>
                  <a:lnTo>
                    <a:pt x="22" y="361"/>
                  </a:lnTo>
                  <a:lnTo>
                    <a:pt x="22" y="357"/>
                  </a:lnTo>
                  <a:lnTo>
                    <a:pt x="24" y="357"/>
                  </a:lnTo>
                  <a:lnTo>
                    <a:pt x="29" y="353"/>
                  </a:lnTo>
                  <a:lnTo>
                    <a:pt x="33" y="346"/>
                  </a:lnTo>
                  <a:lnTo>
                    <a:pt x="35" y="346"/>
                  </a:lnTo>
                  <a:lnTo>
                    <a:pt x="40" y="342"/>
                  </a:lnTo>
                  <a:lnTo>
                    <a:pt x="42" y="342"/>
                  </a:lnTo>
                  <a:lnTo>
                    <a:pt x="46" y="342"/>
                  </a:lnTo>
                  <a:lnTo>
                    <a:pt x="51" y="342"/>
                  </a:lnTo>
                  <a:lnTo>
                    <a:pt x="51" y="335"/>
                  </a:lnTo>
                  <a:lnTo>
                    <a:pt x="53" y="335"/>
                  </a:lnTo>
                  <a:lnTo>
                    <a:pt x="57" y="331"/>
                  </a:lnTo>
                  <a:lnTo>
                    <a:pt x="62" y="331"/>
                  </a:lnTo>
                  <a:lnTo>
                    <a:pt x="62" y="326"/>
                  </a:lnTo>
                  <a:lnTo>
                    <a:pt x="64" y="326"/>
                  </a:lnTo>
                  <a:lnTo>
                    <a:pt x="68" y="320"/>
                  </a:lnTo>
                  <a:lnTo>
                    <a:pt x="68" y="315"/>
                  </a:lnTo>
                  <a:lnTo>
                    <a:pt x="71" y="315"/>
                  </a:lnTo>
                  <a:lnTo>
                    <a:pt x="75" y="315"/>
                  </a:lnTo>
                  <a:lnTo>
                    <a:pt x="79" y="315"/>
                  </a:lnTo>
                  <a:lnTo>
                    <a:pt x="79" y="311"/>
                  </a:lnTo>
                  <a:lnTo>
                    <a:pt x="82" y="309"/>
                  </a:lnTo>
                  <a:lnTo>
                    <a:pt x="86" y="304"/>
                  </a:lnTo>
                  <a:lnTo>
                    <a:pt x="90" y="304"/>
                  </a:lnTo>
                  <a:lnTo>
                    <a:pt x="90" y="300"/>
                  </a:lnTo>
                  <a:lnTo>
                    <a:pt x="93" y="300"/>
                  </a:lnTo>
                  <a:lnTo>
                    <a:pt x="97" y="300"/>
                  </a:lnTo>
                  <a:lnTo>
                    <a:pt x="100" y="300"/>
                  </a:lnTo>
                  <a:lnTo>
                    <a:pt x="100" y="298"/>
                  </a:lnTo>
                  <a:lnTo>
                    <a:pt x="104" y="298"/>
                  </a:lnTo>
                  <a:lnTo>
                    <a:pt x="108" y="298"/>
                  </a:lnTo>
                  <a:lnTo>
                    <a:pt x="108" y="293"/>
                  </a:lnTo>
                  <a:lnTo>
                    <a:pt x="111" y="289"/>
                  </a:lnTo>
                  <a:lnTo>
                    <a:pt x="115" y="287"/>
                  </a:lnTo>
                  <a:lnTo>
                    <a:pt x="119" y="282"/>
                  </a:lnTo>
                  <a:lnTo>
                    <a:pt x="122" y="282"/>
                  </a:lnTo>
                  <a:lnTo>
                    <a:pt x="126" y="282"/>
                  </a:lnTo>
                  <a:lnTo>
                    <a:pt x="129" y="278"/>
                  </a:lnTo>
                  <a:lnTo>
                    <a:pt x="133" y="274"/>
                  </a:lnTo>
                  <a:lnTo>
                    <a:pt x="137" y="274"/>
                  </a:lnTo>
                  <a:lnTo>
                    <a:pt x="140" y="274"/>
                  </a:lnTo>
                  <a:lnTo>
                    <a:pt x="144" y="274"/>
                  </a:lnTo>
                  <a:lnTo>
                    <a:pt x="148" y="274"/>
                  </a:lnTo>
                  <a:lnTo>
                    <a:pt x="148" y="271"/>
                  </a:lnTo>
                  <a:lnTo>
                    <a:pt x="151" y="267"/>
                  </a:lnTo>
                  <a:lnTo>
                    <a:pt x="155" y="267"/>
                  </a:lnTo>
                  <a:lnTo>
                    <a:pt x="158" y="267"/>
                  </a:lnTo>
                  <a:lnTo>
                    <a:pt x="162" y="263"/>
                  </a:lnTo>
                  <a:lnTo>
                    <a:pt x="166" y="263"/>
                  </a:lnTo>
                  <a:lnTo>
                    <a:pt x="169" y="260"/>
                  </a:lnTo>
                  <a:lnTo>
                    <a:pt x="173" y="252"/>
                  </a:lnTo>
                  <a:lnTo>
                    <a:pt x="177" y="249"/>
                  </a:lnTo>
                  <a:lnTo>
                    <a:pt x="180" y="249"/>
                  </a:lnTo>
                  <a:lnTo>
                    <a:pt x="184" y="249"/>
                  </a:lnTo>
                  <a:lnTo>
                    <a:pt x="187" y="249"/>
                  </a:lnTo>
                  <a:lnTo>
                    <a:pt x="187" y="245"/>
                  </a:lnTo>
                  <a:lnTo>
                    <a:pt x="191" y="245"/>
                  </a:lnTo>
                  <a:lnTo>
                    <a:pt x="195" y="245"/>
                  </a:lnTo>
                  <a:lnTo>
                    <a:pt x="198" y="245"/>
                  </a:lnTo>
                  <a:lnTo>
                    <a:pt x="202" y="245"/>
                  </a:lnTo>
                  <a:lnTo>
                    <a:pt x="206" y="241"/>
                  </a:lnTo>
                  <a:lnTo>
                    <a:pt x="209" y="237"/>
                  </a:lnTo>
                  <a:lnTo>
                    <a:pt x="213" y="237"/>
                  </a:lnTo>
                  <a:lnTo>
                    <a:pt x="216" y="237"/>
                  </a:lnTo>
                  <a:lnTo>
                    <a:pt x="220" y="237"/>
                  </a:lnTo>
                  <a:lnTo>
                    <a:pt x="224" y="237"/>
                  </a:lnTo>
                  <a:lnTo>
                    <a:pt x="227" y="237"/>
                  </a:lnTo>
                  <a:lnTo>
                    <a:pt x="231" y="234"/>
                  </a:lnTo>
                  <a:lnTo>
                    <a:pt x="235" y="234"/>
                  </a:lnTo>
                  <a:lnTo>
                    <a:pt x="238" y="234"/>
                  </a:lnTo>
                  <a:lnTo>
                    <a:pt x="238" y="230"/>
                  </a:lnTo>
                  <a:lnTo>
                    <a:pt x="242" y="230"/>
                  </a:lnTo>
                  <a:lnTo>
                    <a:pt x="245" y="226"/>
                  </a:lnTo>
                  <a:lnTo>
                    <a:pt x="249" y="223"/>
                  </a:lnTo>
                  <a:lnTo>
                    <a:pt x="253" y="223"/>
                  </a:lnTo>
                  <a:lnTo>
                    <a:pt x="256" y="223"/>
                  </a:lnTo>
                  <a:lnTo>
                    <a:pt x="260" y="223"/>
                  </a:lnTo>
                  <a:lnTo>
                    <a:pt x="264" y="219"/>
                  </a:lnTo>
                  <a:lnTo>
                    <a:pt x="267" y="219"/>
                  </a:lnTo>
                  <a:lnTo>
                    <a:pt x="267" y="215"/>
                  </a:lnTo>
                  <a:lnTo>
                    <a:pt x="271" y="215"/>
                  </a:lnTo>
                  <a:lnTo>
                    <a:pt x="274" y="215"/>
                  </a:lnTo>
                  <a:lnTo>
                    <a:pt x="274" y="212"/>
                  </a:lnTo>
                  <a:lnTo>
                    <a:pt x="278" y="208"/>
                  </a:lnTo>
                  <a:lnTo>
                    <a:pt x="282" y="208"/>
                  </a:lnTo>
                  <a:lnTo>
                    <a:pt x="285" y="204"/>
                  </a:lnTo>
                  <a:lnTo>
                    <a:pt x="289" y="200"/>
                  </a:lnTo>
                  <a:lnTo>
                    <a:pt x="293" y="197"/>
                  </a:lnTo>
                  <a:lnTo>
                    <a:pt x="296" y="197"/>
                  </a:lnTo>
                  <a:lnTo>
                    <a:pt x="296" y="189"/>
                  </a:lnTo>
                  <a:lnTo>
                    <a:pt x="300" y="189"/>
                  </a:lnTo>
                  <a:lnTo>
                    <a:pt x="302" y="189"/>
                  </a:lnTo>
                  <a:lnTo>
                    <a:pt x="307" y="189"/>
                  </a:lnTo>
                  <a:lnTo>
                    <a:pt x="311" y="189"/>
                  </a:lnTo>
                  <a:lnTo>
                    <a:pt x="313" y="186"/>
                  </a:lnTo>
                  <a:lnTo>
                    <a:pt x="318" y="186"/>
                  </a:lnTo>
                  <a:lnTo>
                    <a:pt x="322" y="186"/>
                  </a:lnTo>
                  <a:lnTo>
                    <a:pt x="325" y="186"/>
                  </a:lnTo>
                  <a:lnTo>
                    <a:pt x="329" y="186"/>
                  </a:lnTo>
                  <a:lnTo>
                    <a:pt x="331" y="178"/>
                  </a:lnTo>
                  <a:lnTo>
                    <a:pt x="336" y="175"/>
                  </a:lnTo>
                  <a:lnTo>
                    <a:pt x="340" y="171"/>
                  </a:lnTo>
                  <a:lnTo>
                    <a:pt x="342" y="171"/>
                  </a:lnTo>
                  <a:lnTo>
                    <a:pt x="347" y="171"/>
                  </a:lnTo>
                  <a:lnTo>
                    <a:pt x="351" y="163"/>
                  </a:lnTo>
                  <a:lnTo>
                    <a:pt x="353" y="163"/>
                  </a:lnTo>
                  <a:lnTo>
                    <a:pt x="358" y="160"/>
                  </a:lnTo>
                  <a:lnTo>
                    <a:pt x="360" y="156"/>
                  </a:lnTo>
                  <a:lnTo>
                    <a:pt x="364" y="156"/>
                  </a:lnTo>
                  <a:lnTo>
                    <a:pt x="364" y="152"/>
                  </a:lnTo>
                  <a:lnTo>
                    <a:pt x="369" y="152"/>
                  </a:lnTo>
                  <a:lnTo>
                    <a:pt x="371" y="145"/>
                  </a:lnTo>
                  <a:lnTo>
                    <a:pt x="375" y="145"/>
                  </a:lnTo>
                  <a:lnTo>
                    <a:pt x="375" y="138"/>
                  </a:lnTo>
                  <a:lnTo>
                    <a:pt x="380" y="138"/>
                  </a:lnTo>
                  <a:lnTo>
                    <a:pt x="382" y="138"/>
                  </a:lnTo>
                  <a:lnTo>
                    <a:pt x="382" y="130"/>
                  </a:lnTo>
                  <a:lnTo>
                    <a:pt x="386" y="130"/>
                  </a:lnTo>
                  <a:lnTo>
                    <a:pt x="389" y="130"/>
                  </a:lnTo>
                  <a:lnTo>
                    <a:pt x="393" y="130"/>
                  </a:lnTo>
                  <a:lnTo>
                    <a:pt x="393" y="125"/>
                  </a:lnTo>
                  <a:lnTo>
                    <a:pt x="397" y="123"/>
                  </a:lnTo>
                  <a:lnTo>
                    <a:pt x="400" y="123"/>
                  </a:lnTo>
                  <a:lnTo>
                    <a:pt x="404" y="119"/>
                  </a:lnTo>
                  <a:lnTo>
                    <a:pt x="404" y="114"/>
                  </a:lnTo>
                  <a:lnTo>
                    <a:pt x="408" y="114"/>
                  </a:lnTo>
                  <a:lnTo>
                    <a:pt x="411" y="114"/>
                  </a:lnTo>
                  <a:lnTo>
                    <a:pt x="415" y="112"/>
                  </a:lnTo>
                  <a:lnTo>
                    <a:pt x="418" y="112"/>
                  </a:lnTo>
                  <a:lnTo>
                    <a:pt x="422" y="112"/>
                  </a:lnTo>
                  <a:lnTo>
                    <a:pt x="422" y="108"/>
                  </a:lnTo>
                  <a:lnTo>
                    <a:pt x="426" y="108"/>
                  </a:lnTo>
                  <a:lnTo>
                    <a:pt x="429" y="108"/>
                  </a:lnTo>
                  <a:lnTo>
                    <a:pt x="433" y="103"/>
                  </a:lnTo>
                  <a:lnTo>
                    <a:pt x="437" y="103"/>
                  </a:lnTo>
                  <a:lnTo>
                    <a:pt x="440" y="103"/>
                  </a:lnTo>
                  <a:lnTo>
                    <a:pt x="444" y="103"/>
                  </a:lnTo>
                  <a:lnTo>
                    <a:pt x="444" y="101"/>
                  </a:lnTo>
                  <a:lnTo>
                    <a:pt x="447" y="101"/>
                  </a:lnTo>
                  <a:lnTo>
                    <a:pt x="451" y="101"/>
                  </a:lnTo>
                  <a:lnTo>
                    <a:pt x="451" y="92"/>
                  </a:lnTo>
                  <a:lnTo>
                    <a:pt x="455" y="88"/>
                  </a:lnTo>
                  <a:lnTo>
                    <a:pt x="458" y="88"/>
                  </a:lnTo>
                  <a:lnTo>
                    <a:pt x="462" y="86"/>
                  </a:lnTo>
                  <a:lnTo>
                    <a:pt x="466" y="86"/>
                  </a:lnTo>
                  <a:lnTo>
                    <a:pt x="469" y="81"/>
                  </a:lnTo>
                  <a:lnTo>
                    <a:pt x="473" y="77"/>
                  </a:lnTo>
                  <a:lnTo>
                    <a:pt x="473" y="70"/>
                  </a:lnTo>
                  <a:lnTo>
                    <a:pt x="476" y="70"/>
                  </a:lnTo>
                  <a:lnTo>
                    <a:pt x="480" y="70"/>
                  </a:lnTo>
                  <a:lnTo>
                    <a:pt x="480" y="66"/>
                  </a:lnTo>
                  <a:lnTo>
                    <a:pt x="484" y="63"/>
                  </a:lnTo>
                  <a:lnTo>
                    <a:pt x="487" y="63"/>
                  </a:lnTo>
                  <a:lnTo>
                    <a:pt x="491" y="59"/>
                  </a:lnTo>
                  <a:lnTo>
                    <a:pt x="495" y="59"/>
                  </a:lnTo>
                  <a:lnTo>
                    <a:pt x="498" y="59"/>
                  </a:lnTo>
                  <a:lnTo>
                    <a:pt x="502" y="59"/>
                  </a:lnTo>
                  <a:lnTo>
                    <a:pt x="505" y="59"/>
                  </a:lnTo>
                  <a:lnTo>
                    <a:pt x="509" y="59"/>
                  </a:lnTo>
                  <a:lnTo>
                    <a:pt x="513" y="59"/>
                  </a:lnTo>
                  <a:lnTo>
                    <a:pt x="516" y="55"/>
                  </a:lnTo>
                  <a:lnTo>
                    <a:pt x="520" y="55"/>
                  </a:lnTo>
                  <a:lnTo>
                    <a:pt x="524" y="55"/>
                  </a:lnTo>
                  <a:lnTo>
                    <a:pt x="527" y="55"/>
                  </a:lnTo>
                  <a:lnTo>
                    <a:pt x="531" y="55"/>
                  </a:lnTo>
                  <a:lnTo>
                    <a:pt x="531" y="51"/>
                  </a:lnTo>
                  <a:lnTo>
                    <a:pt x="534" y="51"/>
                  </a:lnTo>
                  <a:lnTo>
                    <a:pt x="538" y="51"/>
                  </a:lnTo>
                  <a:lnTo>
                    <a:pt x="542" y="44"/>
                  </a:lnTo>
                  <a:lnTo>
                    <a:pt x="542" y="40"/>
                  </a:lnTo>
                  <a:lnTo>
                    <a:pt x="545" y="37"/>
                  </a:lnTo>
                  <a:lnTo>
                    <a:pt x="549" y="29"/>
                  </a:lnTo>
                  <a:lnTo>
                    <a:pt x="553" y="29"/>
                  </a:lnTo>
                  <a:lnTo>
                    <a:pt x="556" y="29"/>
                  </a:lnTo>
                  <a:lnTo>
                    <a:pt x="560" y="29"/>
                  </a:lnTo>
                  <a:lnTo>
                    <a:pt x="563" y="29"/>
                  </a:lnTo>
                  <a:lnTo>
                    <a:pt x="567" y="26"/>
                  </a:lnTo>
                  <a:lnTo>
                    <a:pt x="571" y="26"/>
                  </a:lnTo>
                  <a:lnTo>
                    <a:pt x="574" y="26"/>
                  </a:lnTo>
                  <a:lnTo>
                    <a:pt x="578" y="22"/>
                  </a:lnTo>
                  <a:lnTo>
                    <a:pt x="582" y="22"/>
                  </a:lnTo>
                  <a:lnTo>
                    <a:pt x="585" y="14"/>
                  </a:lnTo>
                  <a:lnTo>
                    <a:pt x="589" y="14"/>
                  </a:lnTo>
                  <a:lnTo>
                    <a:pt x="589" y="11"/>
                  </a:lnTo>
                  <a:lnTo>
                    <a:pt x="592" y="11"/>
                  </a:lnTo>
                  <a:lnTo>
                    <a:pt x="596" y="7"/>
                  </a:lnTo>
                  <a:lnTo>
                    <a:pt x="600" y="7"/>
                  </a:lnTo>
                  <a:lnTo>
                    <a:pt x="603" y="7"/>
                  </a:lnTo>
                  <a:lnTo>
                    <a:pt x="607" y="3"/>
                  </a:lnTo>
                  <a:lnTo>
                    <a:pt x="611" y="0"/>
                  </a:lnTo>
                  <a:lnTo>
                    <a:pt x="614" y="0"/>
                  </a:lnTo>
                  <a:lnTo>
                    <a:pt x="618" y="0"/>
                  </a:lnTo>
                  <a:lnTo>
                    <a:pt x="622" y="0"/>
                  </a:lnTo>
                  <a:lnTo>
                    <a:pt x="625" y="0"/>
                  </a:lnTo>
                </a:path>
              </a:pathLst>
            </a:custGeom>
            <a:noFill/>
            <a:ln w="30163" cap="rnd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Freeform 278"/>
            <p:cNvSpPr>
              <a:spLocks/>
            </p:cNvSpPr>
            <p:nvPr/>
          </p:nvSpPr>
          <p:spPr bwMode="auto">
            <a:xfrm>
              <a:off x="6273800" y="1600200"/>
              <a:ext cx="698500" cy="377825"/>
            </a:xfrm>
            <a:custGeom>
              <a:avLst/>
              <a:gdLst>
                <a:gd name="T0" fmla="*/ 7 w 440"/>
                <a:gd name="T1" fmla="*/ 234 h 238"/>
                <a:gd name="T2" fmla="*/ 18 w 440"/>
                <a:gd name="T3" fmla="*/ 227 h 238"/>
                <a:gd name="T4" fmla="*/ 29 w 440"/>
                <a:gd name="T5" fmla="*/ 227 h 238"/>
                <a:gd name="T6" fmla="*/ 40 w 440"/>
                <a:gd name="T7" fmla="*/ 223 h 238"/>
                <a:gd name="T8" fmla="*/ 51 w 440"/>
                <a:gd name="T9" fmla="*/ 219 h 238"/>
                <a:gd name="T10" fmla="*/ 62 w 440"/>
                <a:gd name="T11" fmla="*/ 208 h 238"/>
                <a:gd name="T12" fmla="*/ 68 w 440"/>
                <a:gd name="T13" fmla="*/ 193 h 238"/>
                <a:gd name="T14" fmla="*/ 79 w 440"/>
                <a:gd name="T15" fmla="*/ 182 h 238"/>
                <a:gd name="T16" fmla="*/ 91 w 440"/>
                <a:gd name="T17" fmla="*/ 178 h 238"/>
                <a:gd name="T18" fmla="*/ 102 w 440"/>
                <a:gd name="T19" fmla="*/ 167 h 238"/>
                <a:gd name="T20" fmla="*/ 113 w 440"/>
                <a:gd name="T21" fmla="*/ 164 h 238"/>
                <a:gd name="T22" fmla="*/ 119 w 440"/>
                <a:gd name="T23" fmla="*/ 151 h 238"/>
                <a:gd name="T24" fmla="*/ 130 w 440"/>
                <a:gd name="T25" fmla="*/ 149 h 238"/>
                <a:gd name="T26" fmla="*/ 141 w 440"/>
                <a:gd name="T27" fmla="*/ 149 h 238"/>
                <a:gd name="T28" fmla="*/ 151 w 440"/>
                <a:gd name="T29" fmla="*/ 149 h 238"/>
                <a:gd name="T30" fmla="*/ 159 w 440"/>
                <a:gd name="T31" fmla="*/ 140 h 238"/>
                <a:gd name="T32" fmla="*/ 170 w 440"/>
                <a:gd name="T33" fmla="*/ 140 h 238"/>
                <a:gd name="T34" fmla="*/ 180 w 440"/>
                <a:gd name="T35" fmla="*/ 140 h 238"/>
                <a:gd name="T36" fmla="*/ 191 w 440"/>
                <a:gd name="T37" fmla="*/ 127 h 238"/>
                <a:gd name="T38" fmla="*/ 202 w 440"/>
                <a:gd name="T39" fmla="*/ 111 h 238"/>
                <a:gd name="T40" fmla="*/ 213 w 440"/>
                <a:gd name="T41" fmla="*/ 111 h 238"/>
                <a:gd name="T42" fmla="*/ 224 w 440"/>
                <a:gd name="T43" fmla="*/ 96 h 238"/>
                <a:gd name="T44" fmla="*/ 235 w 440"/>
                <a:gd name="T45" fmla="*/ 89 h 238"/>
                <a:gd name="T46" fmla="*/ 246 w 440"/>
                <a:gd name="T47" fmla="*/ 74 h 238"/>
                <a:gd name="T48" fmla="*/ 257 w 440"/>
                <a:gd name="T49" fmla="*/ 66 h 238"/>
                <a:gd name="T50" fmla="*/ 267 w 440"/>
                <a:gd name="T51" fmla="*/ 66 h 238"/>
                <a:gd name="T52" fmla="*/ 278 w 440"/>
                <a:gd name="T53" fmla="*/ 55 h 238"/>
                <a:gd name="T54" fmla="*/ 289 w 440"/>
                <a:gd name="T55" fmla="*/ 55 h 238"/>
                <a:gd name="T56" fmla="*/ 300 w 440"/>
                <a:gd name="T57" fmla="*/ 48 h 238"/>
                <a:gd name="T58" fmla="*/ 311 w 440"/>
                <a:gd name="T59" fmla="*/ 48 h 238"/>
                <a:gd name="T60" fmla="*/ 322 w 440"/>
                <a:gd name="T61" fmla="*/ 48 h 238"/>
                <a:gd name="T62" fmla="*/ 333 w 440"/>
                <a:gd name="T63" fmla="*/ 48 h 238"/>
                <a:gd name="T64" fmla="*/ 344 w 440"/>
                <a:gd name="T65" fmla="*/ 37 h 238"/>
                <a:gd name="T66" fmla="*/ 351 w 440"/>
                <a:gd name="T67" fmla="*/ 26 h 238"/>
                <a:gd name="T68" fmla="*/ 362 w 440"/>
                <a:gd name="T69" fmla="*/ 26 h 238"/>
                <a:gd name="T70" fmla="*/ 373 w 440"/>
                <a:gd name="T71" fmla="*/ 11 h 238"/>
                <a:gd name="T72" fmla="*/ 382 w 440"/>
                <a:gd name="T73" fmla="*/ 11 h 238"/>
                <a:gd name="T74" fmla="*/ 393 w 440"/>
                <a:gd name="T75" fmla="*/ 11 h 238"/>
                <a:gd name="T76" fmla="*/ 404 w 440"/>
                <a:gd name="T77" fmla="*/ 11 h 238"/>
                <a:gd name="T78" fmla="*/ 411 w 440"/>
                <a:gd name="T79" fmla="*/ 0 h 238"/>
                <a:gd name="T80" fmla="*/ 422 w 440"/>
                <a:gd name="T81" fmla="*/ 0 h 238"/>
                <a:gd name="T82" fmla="*/ 433 w 440"/>
                <a:gd name="T8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0" h="238">
                  <a:moveTo>
                    <a:pt x="0" y="238"/>
                  </a:moveTo>
                  <a:lnTo>
                    <a:pt x="4" y="238"/>
                  </a:lnTo>
                  <a:lnTo>
                    <a:pt x="7" y="234"/>
                  </a:lnTo>
                  <a:lnTo>
                    <a:pt x="11" y="227"/>
                  </a:lnTo>
                  <a:lnTo>
                    <a:pt x="15" y="227"/>
                  </a:lnTo>
                  <a:lnTo>
                    <a:pt x="18" y="227"/>
                  </a:lnTo>
                  <a:lnTo>
                    <a:pt x="22" y="227"/>
                  </a:lnTo>
                  <a:lnTo>
                    <a:pt x="26" y="227"/>
                  </a:lnTo>
                  <a:lnTo>
                    <a:pt x="29" y="227"/>
                  </a:lnTo>
                  <a:lnTo>
                    <a:pt x="33" y="227"/>
                  </a:lnTo>
                  <a:lnTo>
                    <a:pt x="35" y="227"/>
                  </a:lnTo>
                  <a:lnTo>
                    <a:pt x="40" y="223"/>
                  </a:lnTo>
                  <a:lnTo>
                    <a:pt x="44" y="223"/>
                  </a:lnTo>
                  <a:lnTo>
                    <a:pt x="46" y="223"/>
                  </a:lnTo>
                  <a:lnTo>
                    <a:pt x="51" y="219"/>
                  </a:lnTo>
                  <a:lnTo>
                    <a:pt x="55" y="215"/>
                  </a:lnTo>
                  <a:lnTo>
                    <a:pt x="57" y="212"/>
                  </a:lnTo>
                  <a:lnTo>
                    <a:pt x="62" y="208"/>
                  </a:lnTo>
                  <a:lnTo>
                    <a:pt x="62" y="197"/>
                  </a:lnTo>
                  <a:lnTo>
                    <a:pt x="64" y="193"/>
                  </a:lnTo>
                  <a:lnTo>
                    <a:pt x="68" y="193"/>
                  </a:lnTo>
                  <a:lnTo>
                    <a:pt x="73" y="193"/>
                  </a:lnTo>
                  <a:lnTo>
                    <a:pt x="75" y="190"/>
                  </a:lnTo>
                  <a:lnTo>
                    <a:pt x="79" y="182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91" y="178"/>
                  </a:lnTo>
                  <a:lnTo>
                    <a:pt x="93" y="178"/>
                  </a:lnTo>
                  <a:lnTo>
                    <a:pt x="97" y="175"/>
                  </a:lnTo>
                  <a:lnTo>
                    <a:pt x="102" y="167"/>
                  </a:lnTo>
                  <a:lnTo>
                    <a:pt x="104" y="164"/>
                  </a:lnTo>
                  <a:lnTo>
                    <a:pt x="108" y="164"/>
                  </a:lnTo>
                  <a:lnTo>
                    <a:pt x="113" y="164"/>
                  </a:lnTo>
                  <a:lnTo>
                    <a:pt x="113" y="160"/>
                  </a:lnTo>
                  <a:lnTo>
                    <a:pt x="115" y="151"/>
                  </a:lnTo>
                  <a:lnTo>
                    <a:pt x="119" y="151"/>
                  </a:lnTo>
                  <a:lnTo>
                    <a:pt x="122" y="151"/>
                  </a:lnTo>
                  <a:lnTo>
                    <a:pt x="126" y="151"/>
                  </a:lnTo>
                  <a:lnTo>
                    <a:pt x="130" y="149"/>
                  </a:lnTo>
                  <a:lnTo>
                    <a:pt x="133" y="149"/>
                  </a:lnTo>
                  <a:lnTo>
                    <a:pt x="137" y="149"/>
                  </a:lnTo>
                  <a:lnTo>
                    <a:pt x="141" y="149"/>
                  </a:lnTo>
                  <a:lnTo>
                    <a:pt x="144" y="149"/>
                  </a:lnTo>
                  <a:lnTo>
                    <a:pt x="148" y="149"/>
                  </a:lnTo>
                  <a:lnTo>
                    <a:pt x="151" y="149"/>
                  </a:lnTo>
                  <a:lnTo>
                    <a:pt x="151" y="140"/>
                  </a:lnTo>
                  <a:lnTo>
                    <a:pt x="155" y="140"/>
                  </a:lnTo>
                  <a:lnTo>
                    <a:pt x="159" y="140"/>
                  </a:lnTo>
                  <a:lnTo>
                    <a:pt x="162" y="140"/>
                  </a:lnTo>
                  <a:lnTo>
                    <a:pt x="166" y="140"/>
                  </a:lnTo>
                  <a:lnTo>
                    <a:pt x="170" y="140"/>
                  </a:lnTo>
                  <a:lnTo>
                    <a:pt x="173" y="140"/>
                  </a:lnTo>
                  <a:lnTo>
                    <a:pt x="177" y="140"/>
                  </a:lnTo>
                  <a:lnTo>
                    <a:pt x="180" y="140"/>
                  </a:lnTo>
                  <a:lnTo>
                    <a:pt x="184" y="140"/>
                  </a:lnTo>
                  <a:lnTo>
                    <a:pt x="188" y="138"/>
                  </a:lnTo>
                  <a:lnTo>
                    <a:pt x="191" y="127"/>
                  </a:lnTo>
                  <a:lnTo>
                    <a:pt x="195" y="118"/>
                  </a:lnTo>
                  <a:lnTo>
                    <a:pt x="199" y="111"/>
                  </a:lnTo>
                  <a:lnTo>
                    <a:pt x="202" y="111"/>
                  </a:lnTo>
                  <a:lnTo>
                    <a:pt x="206" y="111"/>
                  </a:lnTo>
                  <a:lnTo>
                    <a:pt x="209" y="111"/>
                  </a:lnTo>
                  <a:lnTo>
                    <a:pt x="213" y="111"/>
                  </a:lnTo>
                  <a:lnTo>
                    <a:pt x="217" y="103"/>
                  </a:lnTo>
                  <a:lnTo>
                    <a:pt x="220" y="96"/>
                  </a:lnTo>
                  <a:lnTo>
                    <a:pt x="224" y="96"/>
                  </a:lnTo>
                  <a:lnTo>
                    <a:pt x="228" y="96"/>
                  </a:lnTo>
                  <a:lnTo>
                    <a:pt x="231" y="89"/>
                  </a:lnTo>
                  <a:lnTo>
                    <a:pt x="235" y="89"/>
                  </a:lnTo>
                  <a:lnTo>
                    <a:pt x="238" y="81"/>
                  </a:lnTo>
                  <a:lnTo>
                    <a:pt x="242" y="74"/>
                  </a:lnTo>
                  <a:lnTo>
                    <a:pt x="246" y="74"/>
                  </a:lnTo>
                  <a:lnTo>
                    <a:pt x="249" y="66"/>
                  </a:lnTo>
                  <a:lnTo>
                    <a:pt x="253" y="66"/>
                  </a:lnTo>
                  <a:lnTo>
                    <a:pt x="257" y="66"/>
                  </a:lnTo>
                  <a:lnTo>
                    <a:pt x="260" y="66"/>
                  </a:lnTo>
                  <a:lnTo>
                    <a:pt x="264" y="66"/>
                  </a:lnTo>
                  <a:lnTo>
                    <a:pt x="267" y="66"/>
                  </a:lnTo>
                  <a:lnTo>
                    <a:pt x="271" y="66"/>
                  </a:lnTo>
                  <a:lnTo>
                    <a:pt x="275" y="66"/>
                  </a:lnTo>
                  <a:lnTo>
                    <a:pt x="278" y="55"/>
                  </a:lnTo>
                  <a:lnTo>
                    <a:pt x="282" y="55"/>
                  </a:lnTo>
                  <a:lnTo>
                    <a:pt x="286" y="55"/>
                  </a:lnTo>
                  <a:lnTo>
                    <a:pt x="289" y="55"/>
                  </a:lnTo>
                  <a:lnTo>
                    <a:pt x="293" y="55"/>
                  </a:lnTo>
                  <a:lnTo>
                    <a:pt x="296" y="48"/>
                  </a:lnTo>
                  <a:lnTo>
                    <a:pt x="300" y="48"/>
                  </a:lnTo>
                  <a:lnTo>
                    <a:pt x="304" y="48"/>
                  </a:lnTo>
                  <a:lnTo>
                    <a:pt x="307" y="48"/>
                  </a:lnTo>
                  <a:lnTo>
                    <a:pt x="311" y="48"/>
                  </a:lnTo>
                  <a:lnTo>
                    <a:pt x="315" y="48"/>
                  </a:lnTo>
                  <a:lnTo>
                    <a:pt x="318" y="48"/>
                  </a:lnTo>
                  <a:lnTo>
                    <a:pt x="322" y="48"/>
                  </a:lnTo>
                  <a:lnTo>
                    <a:pt x="325" y="48"/>
                  </a:lnTo>
                  <a:lnTo>
                    <a:pt x="329" y="48"/>
                  </a:lnTo>
                  <a:lnTo>
                    <a:pt x="333" y="48"/>
                  </a:lnTo>
                  <a:lnTo>
                    <a:pt x="336" y="48"/>
                  </a:lnTo>
                  <a:lnTo>
                    <a:pt x="340" y="48"/>
                  </a:lnTo>
                  <a:lnTo>
                    <a:pt x="344" y="37"/>
                  </a:lnTo>
                  <a:lnTo>
                    <a:pt x="347" y="37"/>
                  </a:lnTo>
                  <a:lnTo>
                    <a:pt x="347" y="26"/>
                  </a:lnTo>
                  <a:lnTo>
                    <a:pt x="351" y="26"/>
                  </a:lnTo>
                  <a:lnTo>
                    <a:pt x="353" y="26"/>
                  </a:lnTo>
                  <a:lnTo>
                    <a:pt x="358" y="26"/>
                  </a:lnTo>
                  <a:lnTo>
                    <a:pt x="362" y="26"/>
                  </a:lnTo>
                  <a:lnTo>
                    <a:pt x="364" y="26"/>
                  </a:lnTo>
                  <a:lnTo>
                    <a:pt x="369" y="11"/>
                  </a:lnTo>
                  <a:lnTo>
                    <a:pt x="373" y="11"/>
                  </a:lnTo>
                  <a:lnTo>
                    <a:pt x="376" y="11"/>
                  </a:lnTo>
                  <a:lnTo>
                    <a:pt x="380" y="11"/>
                  </a:lnTo>
                  <a:lnTo>
                    <a:pt x="382" y="11"/>
                  </a:lnTo>
                  <a:lnTo>
                    <a:pt x="387" y="11"/>
                  </a:lnTo>
                  <a:lnTo>
                    <a:pt x="391" y="11"/>
                  </a:lnTo>
                  <a:lnTo>
                    <a:pt x="393" y="11"/>
                  </a:lnTo>
                  <a:lnTo>
                    <a:pt x="398" y="11"/>
                  </a:lnTo>
                  <a:lnTo>
                    <a:pt x="402" y="11"/>
                  </a:lnTo>
                  <a:lnTo>
                    <a:pt x="404" y="11"/>
                  </a:lnTo>
                  <a:lnTo>
                    <a:pt x="404" y="0"/>
                  </a:lnTo>
                  <a:lnTo>
                    <a:pt x="409" y="0"/>
                  </a:lnTo>
                  <a:lnTo>
                    <a:pt x="411" y="0"/>
                  </a:lnTo>
                  <a:lnTo>
                    <a:pt x="415" y="0"/>
                  </a:lnTo>
                  <a:lnTo>
                    <a:pt x="420" y="0"/>
                  </a:lnTo>
                  <a:lnTo>
                    <a:pt x="422" y="0"/>
                  </a:lnTo>
                  <a:lnTo>
                    <a:pt x="426" y="0"/>
                  </a:lnTo>
                  <a:lnTo>
                    <a:pt x="431" y="0"/>
                  </a:lnTo>
                  <a:lnTo>
                    <a:pt x="433" y="0"/>
                  </a:lnTo>
                  <a:lnTo>
                    <a:pt x="437" y="0"/>
                  </a:lnTo>
                  <a:lnTo>
                    <a:pt x="440" y="0"/>
                  </a:lnTo>
                </a:path>
              </a:pathLst>
            </a:custGeom>
            <a:noFill/>
            <a:ln w="30163" cap="rnd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2376487" y="2041525"/>
            <a:ext cx="4595813" cy="2709862"/>
            <a:chOff x="2376487" y="2041525"/>
            <a:chExt cx="4595813" cy="2709862"/>
          </a:xfrm>
        </p:grpSpPr>
        <p:sp>
          <p:nvSpPr>
            <p:cNvPr id="323" name="Freeform 279"/>
            <p:cNvSpPr>
              <a:spLocks/>
            </p:cNvSpPr>
            <p:nvPr/>
          </p:nvSpPr>
          <p:spPr bwMode="auto">
            <a:xfrm>
              <a:off x="2376487" y="4008437"/>
              <a:ext cx="963612" cy="742950"/>
            </a:xfrm>
            <a:custGeom>
              <a:avLst/>
              <a:gdLst>
                <a:gd name="T0" fmla="*/ 8 w 607"/>
                <a:gd name="T1" fmla="*/ 464 h 468"/>
                <a:gd name="T2" fmla="*/ 18 w 607"/>
                <a:gd name="T3" fmla="*/ 457 h 468"/>
                <a:gd name="T4" fmla="*/ 29 w 607"/>
                <a:gd name="T5" fmla="*/ 446 h 468"/>
                <a:gd name="T6" fmla="*/ 44 w 607"/>
                <a:gd name="T7" fmla="*/ 438 h 468"/>
                <a:gd name="T8" fmla="*/ 55 w 607"/>
                <a:gd name="T9" fmla="*/ 431 h 468"/>
                <a:gd name="T10" fmla="*/ 69 w 607"/>
                <a:gd name="T11" fmla="*/ 424 h 468"/>
                <a:gd name="T12" fmla="*/ 80 w 607"/>
                <a:gd name="T13" fmla="*/ 412 h 468"/>
                <a:gd name="T14" fmla="*/ 95 w 607"/>
                <a:gd name="T15" fmla="*/ 401 h 468"/>
                <a:gd name="T16" fmla="*/ 105 w 607"/>
                <a:gd name="T17" fmla="*/ 390 h 468"/>
                <a:gd name="T18" fmla="*/ 113 w 607"/>
                <a:gd name="T19" fmla="*/ 383 h 468"/>
                <a:gd name="T20" fmla="*/ 124 w 607"/>
                <a:gd name="T21" fmla="*/ 372 h 468"/>
                <a:gd name="T22" fmla="*/ 133 w 607"/>
                <a:gd name="T23" fmla="*/ 364 h 468"/>
                <a:gd name="T24" fmla="*/ 149 w 607"/>
                <a:gd name="T25" fmla="*/ 353 h 468"/>
                <a:gd name="T26" fmla="*/ 160 w 607"/>
                <a:gd name="T27" fmla="*/ 346 h 468"/>
                <a:gd name="T28" fmla="*/ 173 w 607"/>
                <a:gd name="T29" fmla="*/ 335 h 468"/>
                <a:gd name="T30" fmla="*/ 184 w 607"/>
                <a:gd name="T31" fmla="*/ 327 h 468"/>
                <a:gd name="T32" fmla="*/ 200 w 607"/>
                <a:gd name="T33" fmla="*/ 316 h 468"/>
                <a:gd name="T34" fmla="*/ 213 w 607"/>
                <a:gd name="T35" fmla="*/ 305 h 468"/>
                <a:gd name="T36" fmla="*/ 220 w 607"/>
                <a:gd name="T37" fmla="*/ 289 h 468"/>
                <a:gd name="T38" fmla="*/ 231 w 607"/>
                <a:gd name="T39" fmla="*/ 287 h 468"/>
                <a:gd name="T40" fmla="*/ 246 w 607"/>
                <a:gd name="T41" fmla="*/ 272 h 468"/>
                <a:gd name="T42" fmla="*/ 260 w 607"/>
                <a:gd name="T43" fmla="*/ 261 h 468"/>
                <a:gd name="T44" fmla="*/ 271 w 607"/>
                <a:gd name="T45" fmla="*/ 250 h 468"/>
                <a:gd name="T46" fmla="*/ 286 w 607"/>
                <a:gd name="T47" fmla="*/ 245 h 468"/>
                <a:gd name="T48" fmla="*/ 297 w 607"/>
                <a:gd name="T49" fmla="*/ 234 h 468"/>
                <a:gd name="T50" fmla="*/ 311 w 607"/>
                <a:gd name="T51" fmla="*/ 230 h 468"/>
                <a:gd name="T52" fmla="*/ 326 w 607"/>
                <a:gd name="T53" fmla="*/ 215 h 468"/>
                <a:gd name="T54" fmla="*/ 340 w 607"/>
                <a:gd name="T55" fmla="*/ 201 h 468"/>
                <a:gd name="T56" fmla="*/ 351 w 607"/>
                <a:gd name="T57" fmla="*/ 189 h 468"/>
                <a:gd name="T58" fmla="*/ 362 w 607"/>
                <a:gd name="T59" fmla="*/ 178 h 468"/>
                <a:gd name="T60" fmla="*/ 376 w 607"/>
                <a:gd name="T61" fmla="*/ 167 h 468"/>
                <a:gd name="T62" fmla="*/ 387 w 607"/>
                <a:gd name="T63" fmla="*/ 156 h 468"/>
                <a:gd name="T64" fmla="*/ 398 w 607"/>
                <a:gd name="T65" fmla="*/ 149 h 468"/>
                <a:gd name="T66" fmla="*/ 413 w 607"/>
                <a:gd name="T67" fmla="*/ 145 h 468"/>
                <a:gd name="T68" fmla="*/ 427 w 607"/>
                <a:gd name="T69" fmla="*/ 141 h 468"/>
                <a:gd name="T70" fmla="*/ 442 w 607"/>
                <a:gd name="T71" fmla="*/ 130 h 468"/>
                <a:gd name="T72" fmla="*/ 453 w 607"/>
                <a:gd name="T73" fmla="*/ 123 h 468"/>
                <a:gd name="T74" fmla="*/ 467 w 607"/>
                <a:gd name="T75" fmla="*/ 112 h 468"/>
                <a:gd name="T76" fmla="*/ 482 w 607"/>
                <a:gd name="T77" fmla="*/ 97 h 468"/>
                <a:gd name="T78" fmla="*/ 491 w 607"/>
                <a:gd name="T79" fmla="*/ 90 h 468"/>
                <a:gd name="T80" fmla="*/ 502 w 607"/>
                <a:gd name="T81" fmla="*/ 82 h 468"/>
                <a:gd name="T82" fmla="*/ 513 w 607"/>
                <a:gd name="T83" fmla="*/ 75 h 468"/>
                <a:gd name="T84" fmla="*/ 524 w 607"/>
                <a:gd name="T85" fmla="*/ 60 h 468"/>
                <a:gd name="T86" fmla="*/ 535 w 607"/>
                <a:gd name="T87" fmla="*/ 49 h 468"/>
                <a:gd name="T88" fmla="*/ 546 w 607"/>
                <a:gd name="T89" fmla="*/ 40 h 468"/>
                <a:gd name="T90" fmla="*/ 557 w 607"/>
                <a:gd name="T91" fmla="*/ 29 h 468"/>
                <a:gd name="T92" fmla="*/ 568 w 607"/>
                <a:gd name="T93" fmla="*/ 18 h 468"/>
                <a:gd name="T94" fmla="*/ 578 w 607"/>
                <a:gd name="T95" fmla="*/ 14 h 468"/>
                <a:gd name="T96" fmla="*/ 593 w 607"/>
                <a:gd name="T97" fmla="*/ 11 h 468"/>
                <a:gd name="T98" fmla="*/ 604 w 607"/>
                <a:gd name="T99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7" h="468">
                  <a:moveTo>
                    <a:pt x="0" y="468"/>
                  </a:moveTo>
                  <a:lnTo>
                    <a:pt x="4" y="468"/>
                  </a:lnTo>
                  <a:lnTo>
                    <a:pt x="8" y="468"/>
                  </a:lnTo>
                  <a:lnTo>
                    <a:pt x="8" y="464"/>
                  </a:lnTo>
                  <a:lnTo>
                    <a:pt x="11" y="462"/>
                  </a:lnTo>
                  <a:lnTo>
                    <a:pt x="15" y="462"/>
                  </a:lnTo>
                  <a:lnTo>
                    <a:pt x="15" y="457"/>
                  </a:lnTo>
                  <a:lnTo>
                    <a:pt x="18" y="457"/>
                  </a:lnTo>
                  <a:lnTo>
                    <a:pt x="22" y="453"/>
                  </a:lnTo>
                  <a:lnTo>
                    <a:pt x="26" y="453"/>
                  </a:lnTo>
                  <a:lnTo>
                    <a:pt x="26" y="449"/>
                  </a:lnTo>
                  <a:lnTo>
                    <a:pt x="29" y="446"/>
                  </a:lnTo>
                  <a:lnTo>
                    <a:pt x="33" y="446"/>
                  </a:lnTo>
                  <a:lnTo>
                    <a:pt x="37" y="442"/>
                  </a:lnTo>
                  <a:lnTo>
                    <a:pt x="40" y="438"/>
                  </a:lnTo>
                  <a:lnTo>
                    <a:pt x="44" y="438"/>
                  </a:lnTo>
                  <a:lnTo>
                    <a:pt x="44" y="435"/>
                  </a:lnTo>
                  <a:lnTo>
                    <a:pt x="47" y="435"/>
                  </a:lnTo>
                  <a:lnTo>
                    <a:pt x="51" y="435"/>
                  </a:lnTo>
                  <a:lnTo>
                    <a:pt x="55" y="431"/>
                  </a:lnTo>
                  <a:lnTo>
                    <a:pt x="58" y="427"/>
                  </a:lnTo>
                  <a:lnTo>
                    <a:pt x="62" y="427"/>
                  </a:lnTo>
                  <a:lnTo>
                    <a:pt x="66" y="424"/>
                  </a:lnTo>
                  <a:lnTo>
                    <a:pt x="69" y="424"/>
                  </a:lnTo>
                  <a:lnTo>
                    <a:pt x="73" y="424"/>
                  </a:lnTo>
                  <a:lnTo>
                    <a:pt x="76" y="420"/>
                  </a:lnTo>
                  <a:lnTo>
                    <a:pt x="76" y="412"/>
                  </a:lnTo>
                  <a:lnTo>
                    <a:pt x="80" y="412"/>
                  </a:lnTo>
                  <a:lnTo>
                    <a:pt x="84" y="409"/>
                  </a:lnTo>
                  <a:lnTo>
                    <a:pt x="87" y="409"/>
                  </a:lnTo>
                  <a:lnTo>
                    <a:pt x="91" y="405"/>
                  </a:lnTo>
                  <a:lnTo>
                    <a:pt x="95" y="401"/>
                  </a:lnTo>
                  <a:lnTo>
                    <a:pt x="95" y="398"/>
                  </a:lnTo>
                  <a:lnTo>
                    <a:pt x="98" y="394"/>
                  </a:lnTo>
                  <a:lnTo>
                    <a:pt x="102" y="390"/>
                  </a:lnTo>
                  <a:lnTo>
                    <a:pt x="105" y="390"/>
                  </a:lnTo>
                  <a:lnTo>
                    <a:pt x="105" y="387"/>
                  </a:lnTo>
                  <a:lnTo>
                    <a:pt x="109" y="387"/>
                  </a:lnTo>
                  <a:lnTo>
                    <a:pt x="113" y="387"/>
                  </a:lnTo>
                  <a:lnTo>
                    <a:pt x="113" y="383"/>
                  </a:lnTo>
                  <a:lnTo>
                    <a:pt x="116" y="383"/>
                  </a:lnTo>
                  <a:lnTo>
                    <a:pt x="120" y="379"/>
                  </a:lnTo>
                  <a:lnTo>
                    <a:pt x="124" y="375"/>
                  </a:lnTo>
                  <a:lnTo>
                    <a:pt x="124" y="372"/>
                  </a:lnTo>
                  <a:lnTo>
                    <a:pt x="127" y="372"/>
                  </a:lnTo>
                  <a:lnTo>
                    <a:pt x="131" y="368"/>
                  </a:lnTo>
                  <a:lnTo>
                    <a:pt x="133" y="368"/>
                  </a:lnTo>
                  <a:lnTo>
                    <a:pt x="133" y="364"/>
                  </a:lnTo>
                  <a:lnTo>
                    <a:pt x="138" y="364"/>
                  </a:lnTo>
                  <a:lnTo>
                    <a:pt x="142" y="357"/>
                  </a:lnTo>
                  <a:lnTo>
                    <a:pt x="144" y="357"/>
                  </a:lnTo>
                  <a:lnTo>
                    <a:pt x="149" y="353"/>
                  </a:lnTo>
                  <a:lnTo>
                    <a:pt x="153" y="350"/>
                  </a:lnTo>
                  <a:lnTo>
                    <a:pt x="153" y="346"/>
                  </a:lnTo>
                  <a:lnTo>
                    <a:pt x="155" y="346"/>
                  </a:lnTo>
                  <a:lnTo>
                    <a:pt x="160" y="346"/>
                  </a:lnTo>
                  <a:lnTo>
                    <a:pt x="162" y="342"/>
                  </a:lnTo>
                  <a:lnTo>
                    <a:pt x="166" y="338"/>
                  </a:lnTo>
                  <a:lnTo>
                    <a:pt x="171" y="338"/>
                  </a:lnTo>
                  <a:lnTo>
                    <a:pt x="173" y="335"/>
                  </a:lnTo>
                  <a:lnTo>
                    <a:pt x="177" y="331"/>
                  </a:lnTo>
                  <a:lnTo>
                    <a:pt x="182" y="331"/>
                  </a:lnTo>
                  <a:lnTo>
                    <a:pt x="182" y="327"/>
                  </a:lnTo>
                  <a:lnTo>
                    <a:pt x="184" y="327"/>
                  </a:lnTo>
                  <a:lnTo>
                    <a:pt x="188" y="324"/>
                  </a:lnTo>
                  <a:lnTo>
                    <a:pt x="191" y="320"/>
                  </a:lnTo>
                  <a:lnTo>
                    <a:pt x="195" y="316"/>
                  </a:lnTo>
                  <a:lnTo>
                    <a:pt x="200" y="316"/>
                  </a:lnTo>
                  <a:lnTo>
                    <a:pt x="202" y="313"/>
                  </a:lnTo>
                  <a:lnTo>
                    <a:pt x="206" y="309"/>
                  </a:lnTo>
                  <a:lnTo>
                    <a:pt x="211" y="309"/>
                  </a:lnTo>
                  <a:lnTo>
                    <a:pt x="213" y="305"/>
                  </a:lnTo>
                  <a:lnTo>
                    <a:pt x="213" y="301"/>
                  </a:lnTo>
                  <a:lnTo>
                    <a:pt x="217" y="301"/>
                  </a:lnTo>
                  <a:lnTo>
                    <a:pt x="220" y="294"/>
                  </a:lnTo>
                  <a:lnTo>
                    <a:pt x="220" y="289"/>
                  </a:lnTo>
                  <a:lnTo>
                    <a:pt x="224" y="289"/>
                  </a:lnTo>
                  <a:lnTo>
                    <a:pt x="228" y="289"/>
                  </a:lnTo>
                  <a:lnTo>
                    <a:pt x="231" y="289"/>
                  </a:lnTo>
                  <a:lnTo>
                    <a:pt x="231" y="287"/>
                  </a:lnTo>
                  <a:lnTo>
                    <a:pt x="235" y="283"/>
                  </a:lnTo>
                  <a:lnTo>
                    <a:pt x="239" y="278"/>
                  </a:lnTo>
                  <a:lnTo>
                    <a:pt x="242" y="276"/>
                  </a:lnTo>
                  <a:lnTo>
                    <a:pt x="246" y="272"/>
                  </a:lnTo>
                  <a:lnTo>
                    <a:pt x="249" y="272"/>
                  </a:lnTo>
                  <a:lnTo>
                    <a:pt x="253" y="263"/>
                  </a:lnTo>
                  <a:lnTo>
                    <a:pt x="257" y="261"/>
                  </a:lnTo>
                  <a:lnTo>
                    <a:pt x="260" y="261"/>
                  </a:lnTo>
                  <a:lnTo>
                    <a:pt x="264" y="256"/>
                  </a:lnTo>
                  <a:lnTo>
                    <a:pt x="268" y="252"/>
                  </a:lnTo>
                  <a:lnTo>
                    <a:pt x="271" y="252"/>
                  </a:lnTo>
                  <a:lnTo>
                    <a:pt x="271" y="250"/>
                  </a:lnTo>
                  <a:lnTo>
                    <a:pt x="275" y="245"/>
                  </a:lnTo>
                  <a:lnTo>
                    <a:pt x="278" y="245"/>
                  </a:lnTo>
                  <a:lnTo>
                    <a:pt x="282" y="245"/>
                  </a:lnTo>
                  <a:lnTo>
                    <a:pt x="286" y="245"/>
                  </a:lnTo>
                  <a:lnTo>
                    <a:pt x="289" y="241"/>
                  </a:lnTo>
                  <a:lnTo>
                    <a:pt x="289" y="239"/>
                  </a:lnTo>
                  <a:lnTo>
                    <a:pt x="293" y="239"/>
                  </a:lnTo>
                  <a:lnTo>
                    <a:pt x="297" y="234"/>
                  </a:lnTo>
                  <a:lnTo>
                    <a:pt x="300" y="234"/>
                  </a:lnTo>
                  <a:lnTo>
                    <a:pt x="304" y="230"/>
                  </a:lnTo>
                  <a:lnTo>
                    <a:pt x="307" y="230"/>
                  </a:lnTo>
                  <a:lnTo>
                    <a:pt x="311" y="230"/>
                  </a:lnTo>
                  <a:lnTo>
                    <a:pt x="315" y="226"/>
                  </a:lnTo>
                  <a:lnTo>
                    <a:pt x="318" y="223"/>
                  </a:lnTo>
                  <a:lnTo>
                    <a:pt x="322" y="219"/>
                  </a:lnTo>
                  <a:lnTo>
                    <a:pt x="326" y="215"/>
                  </a:lnTo>
                  <a:lnTo>
                    <a:pt x="329" y="215"/>
                  </a:lnTo>
                  <a:lnTo>
                    <a:pt x="333" y="208"/>
                  </a:lnTo>
                  <a:lnTo>
                    <a:pt x="336" y="204"/>
                  </a:lnTo>
                  <a:lnTo>
                    <a:pt x="340" y="201"/>
                  </a:lnTo>
                  <a:lnTo>
                    <a:pt x="340" y="197"/>
                  </a:lnTo>
                  <a:lnTo>
                    <a:pt x="344" y="193"/>
                  </a:lnTo>
                  <a:lnTo>
                    <a:pt x="347" y="193"/>
                  </a:lnTo>
                  <a:lnTo>
                    <a:pt x="351" y="189"/>
                  </a:lnTo>
                  <a:lnTo>
                    <a:pt x="355" y="189"/>
                  </a:lnTo>
                  <a:lnTo>
                    <a:pt x="358" y="182"/>
                  </a:lnTo>
                  <a:lnTo>
                    <a:pt x="358" y="178"/>
                  </a:lnTo>
                  <a:lnTo>
                    <a:pt x="362" y="178"/>
                  </a:lnTo>
                  <a:lnTo>
                    <a:pt x="366" y="175"/>
                  </a:lnTo>
                  <a:lnTo>
                    <a:pt x="369" y="171"/>
                  </a:lnTo>
                  <a:lnTo>
                    <a:pt x="373" y="171"/>
                  </a:lnTo>
                  <a:lnTo>
                    <a:pt x="376" y="167"/>
                  </a:lnTo>
                  <a:lnTo>
                    <a:pt x="380" y="167"/>
                  </a:lnTo>
                  <a:lnTo>
                    <a:pt x="380" y="164"/>
                  </a:lnTo>
                  <a:lnTo>
                    <a:pt x="384" y="160"/>
                  </a:lnTo>
                  <a:lnTo>
                    <a:pt x="387" y="156"/>
                  </a:lnTo>
                  <a:lnTo>
                    <a:pt x="391" y="152"/>
                  </a:lnTo>
                  <a:lnTo>
                    <a:pt x="395" y="152"/>
                  </a:lnTo>
                  <a:lnTo>
                    <a:pt x="398" y="152"/>
                  </a:lnTo>
                  <a:lnTo>
                    <a:pt x="398" y="149"/>
                  </a:lnTo>
                  <a:lnTo>
                    <a:pt x="402" y="149"/>
                  </a:lnTo>
                  <a:lnTo>
                    <a:pt x="405" y="149"/>
                  </a:lnTo>
                  <a:lnTo>
                    <a:pt x="409" y="145"/>
                  </a:lnTo>
                  <a:lnTo>
                    <a:pt x="413" y="145"/>
                  </a:lnTo>
                  <a:lnTo>
                    <a:pt x="416" y="145"/>
                  </a:lnTo>
                  <a:lnTo>
                    <a:pt x="420" y="141"/>
                  </a:lnTo>
                  <a:lnTo>
                    <a:pt x="424" y="141"/>
                  </a:lnTo>
                  <a:lnTo>
                    <a:pt x="427" y="141"/>
                  </a:lnTo>
                  <a:lnTo>
                    <a:pt x="431" y="134"/>
                  </a:lnTo>
                  <a:lnTo>
                    <a:pt x="434" y="130"/>
                  </a:lnTo>
                  <a:lnTo>
                    <a:pt x="438" y="130"/>
                  </a:lnTo>
                  <a:lnTo>
                    <a:pt x="442" y="130"/>
                  </a:lnTo>
                  <a:lnTo>
                    <a:pt x="445" y="127"/>
                  </a:lnTo>
                  <a:lnTo>
                    <a:pt x="449" y="127"/>
                  </a:lnTo>
                  <a:lnTo>
                    <a:pt x="449" y="123"/>
                  </a:lnTo>
                  <a:lnTo>
                    <a:pt x="453" y="123"/>
                  </a:lnTo>
                  <a:lnTo>
                    <a:pt x="456" y="119"/>
                  </a:lnTo>
                  <a:lnTo>
                    <a:pt x="460" y="119"/>
                  </a:lnTo>
                  <a:lnTo>
                    <a:pt x="462" y="115"/>
                  </a:lnTo>
                  <a:lnTo>
                    <a:pt x="467" y="112"/>
                  </a:lnTo>
                  <a:lnTo>
                    <a:pt x="471" y="104"/>
                  </a:lnTo>
                  <a:lnTo>
                    <a:pt x="473" y="104"/>
                  </a:lnTo>
                  <a:lnTo>
                    <a:pt x="478" y="101"/>
                  </a:lnTo>
                  <a:lnTo>
                    <a:pt x="482" y="97"/>
                  </a:lnTo>
                  <a:lnTo>
                    <a:pt x="484" y="97"/>
                  </a:lnTo>
                  <a:lnTo>
                    <a:pt x="489" y="93"/>
                  </a:lnTo>
                  <a:lnTo>
                    <a:pt x="489" y="90"/>
                  </a:lnTo>
                  <a:lnTo>
                    <a:pt x="491" y="90"/>
                  </a:lnTo>
                  <a:lnTo>
                    <a:pt x="496" y="90"/>
                  </a:lnTo>
                  <a:lnTo>
                    <a:pt x="496" y="86"/>
                  </a:lnTo>
                  <a:lnTo>
                    <a:pt x="500" y="86"/>
                  </a:lnTo>
                  <a:lnTo>
                    <a:pt x="502" y="82"/>
                  </a:lnTo>
                  <a:lnTo>
                    <a:pt x="507" y="82"/>
                  </a:lnTo>
                  <a:lnTo>
                    <a:pt x="507" y="77"/>
                  </a:lnTo>
                  <a:lnTo>
                    <a:pt x="511" y="77"/>
                  </a:lnTo>
                  <a:lnTo>
                    <a:pt x="513" y="75"/>
                  </a:lnTo>
                  <a:lnTo>
                    <a:pt x="518" y="71"/>
                  </a:lnTo>
                  <a:lnTo>
                    <a:pt x="518" y="66"/>
                  </a:lnTo>
                  <a:lnTo>
                    <a:pt x="520" y="64"/>
                  </a:lnTo>
                  <a:lnTo>
                    <a:pt x="524" y="60"/>
                  </a:lnTo>
                  <a:lnTo>
                    <a:pt x="529" y="55"/>
                  </a:lnTo>
                  <a:lnTo>
                    <a:pt x="531" y="55"/>
                  </a:lnTo>
                  <a:lnTo>
                    <a:pt x="535" y="51"/>
                  </a:lnTo>
                  <a:lnTo>
                    <a:pt x="535" y="49"/>
                  </a:lnTo>
                  <a:lnTo>
                    <a:pt x="540" y="44"/>
                  </a:lnTo>
                  <a:lnTo>
                    <a:pt x="542" y="44"/>
                  </a:lnTo>
                  <a:lnTo>
                    <a:pt x="546" y="44"/>
                  </a:lnTo>
                  <a:lnTo>
                    <a:pt x="546" y="40"/>
                  </a:lnTo>
                  <a:lnTo>
                    <a:pt x="549" y="38"/>
                  </a:lnTo>
                  <a:lnTo>
                    <a:pt x="553" y="38"/>
                  </a:lnTo>
                  <a:lnTo>
                    <a:pt x="557" y="33"/>
                  </a:lnTo>
                  <a:lnTo>
                    <a:pt x="557" y="29"/>
                  </a:lnTo>
                  <a:lnTo>
                    <a:pt x="560" y="26"/>
                  </a:lnTo>
                  <a:lnTo>
                    <a:pt x="564" y="26"/>
                  </a:lnTo>
                  <a:lnTo>
                    <a:pt x="564" y="22"/>
                  </a:lnTo>
                  <a:lnTo>
                    <a:pt x="568" y="18"/>
                  </a:lnTo>
                  <a:lnTo>
                    <a:pt x="571" y="18"/>
                  </a:lnTo>
                  <a:lnTo>
                    <a:pt x="575" y="18"/>
                  </a:lnTo>
                  <a:lnTo>
                    <a:pt x="575" y="14"/>
                  </a:lnTo>
                  <a:lnTo>
                    <a:pt x="578" y="14"/>
                  </a:lnTo>
                  <a:lnTo>
                    <a:pt x="582" y="11"/>
                  </a:lnTo>
                  <a:lnTo>
                    <a:pt x="586" y="11"/>
                  </a:lnTo>
                  <a:lnTo>
                    <a:pt x="589" y="11"/>
                  </a:lnTo>
                  <a:lnTo>
                    <a:pt x="593" y="11"/>
                  </a:lnTo>
                  <a:lnTo>
                    <a:pt x="593" y="7"/>
                  </a:lnTo>
                  <a:lnTo>
                    <a:pt x="597" y="3"/>
                  </a:lnTo>
                  <a:lnTo>
                    <a:pt x="600" y="3"/>
                  </a:lnTo>
                  <a:lnTo>
                    <a:pt x="604" y="0"/>
                  </a:lnTo>
                  <a:lnTo>
                    <a:pt x="607" y="0"/>
                  </a:lnTo>
                </a:path>
              </a:pathLst>
            </a:custGeom>
            <a:noFill/>
            <a:ln w="30163" cap="rnd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Freeform 280"/>
            <p:cNvSpPr>
              <a:spLocks/>
            </p:cNvSpPr>
            <p:nvPr/>
          </p:nvSpPr>
          <p:spPr bwMode="auto">
            <a:xfrm>
              <a:off x="3340100" y="3359150"/>
              <a:ext cx="981075" cy="649287"/>
            </a:xfrm>
            <a:custGeom>
              <a:avLst/>
              <a:gdLst>
                <a:gd name="T0" fmla="*/ 11 w 618"/>
                <a:gd name="T1" fmla="*/ 398 h 409"/>
                <a:gd name="T2" fmla="*/ 22 w 618"/>
                <a:gd name="T3" fmla="*/ 386 h 409"/>
                <a:gd name="T4" fmla="*/ 33 w 618"/>
                <a:gd name="T5" fmla="*/ 379 h 409"/>
                <a:gd name="T6" fmla="*/ 48 w 618"/>
                <a:gd name="T7" fmla="*/ 368 h 409"/>
                <a:gd name="T8" fmla="*/ 55 w 618"/>
                <a:gd name="T9" fmla="*/ 357 h 409"/>
                <a:gd name="T10" fmla="*/ 69 w 618"/>
                <a:gd name="T11" fmla="*/ 357 h 409"/>
                <a:gd name="T12" fmla="*/ 80 w 618"/>
                <a:gd name="T13" fmla="*/ 342 h 409"/>
                <a:gd name="T14" fmla="*/ 95 w 618"/>
                <a:gd name="T15" fmla="*/ 338 h 409"/>
                <a:gd name="T16" fmla="*/ 106 w 618"/>
                <a:gd name="T17" fmla="*/ 327 h 409"/>
                <a:gd name="T18" fmla="*/ 120 w 618"/>
                <a:gd name="T19" fmla="*/ 316 h 409"/>
                <a:gd name="T20" fmla="*/ 135 w 618"/>
                <a:gd name="T21" fmla="*/ 301 h 409"/>
                <a:gd name="T22" fmla="*/ 149 w 618"/>
                <a:gd name="T23" fmla="*/ 294 h 409"/>
                <a:gd name="T24" fmla="*/ 164 w 618"/>
                <a:gd name="T25" fmla="*/ 283 h 409"/>
                <a:gd name="T26" fmla="*/ 173 w 618"/>
                <a:gd name="T27" fmla="*/ 279 h 409"/>
                <a:gd name="T28" fmla="*/ 185 w 618"/>
                <a:gd name="T29" fmla="*/ 274 h 409"/>
                <a:gd name="T30" fmla="*/ 196 w 618"/>
                <a:gd name="T31" fmla="*/ 261 h 409"/>
                <a:gd name="T32" fmla="*/ 207 w 618"/>
                <a:gd name="T33" fmla="*/ 256 h 409"/>
                <a:gd name="T34" fmla="*/ 222 w 618"/>
                <a:gd name="T35" fmla="*/ 250 h 409"/>
                <a:gd name="T36" fmla="*/ 231 w 618"/>
                <a:gd name="T37" fmla="*/ 237 h 409"/>
                <a:gd name="T38" fmla="*/ 242 w 618"/>
                <a:gd name="T39" fmla="*/ 234 h 409"/>
                <a:gd name="T40" fmla="*/ 257 w 618"/>
                <a:gd name="T41" fmla="*/ 230 h 409"/>
                <a:gd name="T42" fmla="*/ 268 w 618"/>
                <a:gd name="T43" fmla="*/ 223 h 409"/>
                <a:gd name="T44" fmla="*/ 280 w 618"/>
                <a:gd name="T45" fmla="*/ 212 h 409"/>
                <a:gd name="T46" fmla="*/ 289 w 618"/>
                <a:gd name="T47" fmla="*/ 204 h 409"/>
                <a:gd name="T48" fmla="*/ 300 w 618"/>
                <a:gd name="T49" fmla="*/ 197 h 409"/>
                <a:gd name="T50" fmla="*/ 311 w 618"/>
                <a:gd name="T51" fmla="*/ 186 h 409"/>
                <a:gd name="T52" fmla="*/ 326 w 618"/>
                <a:gd name="T53" fmla="*/ 175 h 409"/>
                <a:gd name="T54" fmla="*/ 340 w 618"/>
                <a:gd name="T55" fmla="*/ 171 h 409"/>
                <a:gd name="T56" fmla="*/ 351 w 618"/>
                <a:gd name="T57" fmla="*/ 167 h 409"/>
                <a:gd name="T58" fmla="*/ 362 w 618"/>
                <a:gd name="T59" fmla="*/ 152 h 409"/>
                <a:gd name="T60" fmla="*/ 373 w 618"/>
                <a:gd name="T61" fmla="*/ 145 h 409"/>
                <a:gd name="T62" fmla="*/ 387 w 618"/>
                <a:gd name="T63" fmla="*/ 138 h 409"/>
                <a:gd name="T64" fmla="*/ 398 w 618"/>
                <a:gd name="T65" fmla="*/ 126 h 409"/>
                <a:gd name="T66" fmla="*/ 413 w 618"/>
                <a:gd name="T67" fmla="*/ 123 h 409"/>
                <a:gd name="T68" fmla="*/ 427 w 618"/>
                <a:gd name="T69" fmla="*/ 115 h 409"/>
                <a:gd name="T70" fmla="*/ 438 w 618"/>
                <a:gd name="T71" fmla="*/ 104 h 409"/>
                <a:gd name="T72" fmla="*/ 453 w 618"/>
                <a:gd name="T73" fmla="*/ 97 h 409"/>
                <a:gd name="T74" fmla="*/ 467 w 618"/>
                <a:gd name="T75" fmla="*/ 93 h 409"/>
                <a:gd name="T76" fmla="*/ 478 w 618"/>
                <a:gd name="T77" fmla="*/ 82 h 409"/>
                <a:gd name="T78" fmla="*/ 493 w 618"/>
                <a:gd name="T79" fmla="*/ 77 h 409"/>
                <a:gd name="T80" fmla="*/ 503 w 618"/>
                <a:gd name="T81" fmla="*/ 75 h 409"/>
                <a:gd name="T82" fmla="*/ 518 w 618"/>
                <a:gd name="T83" fmla="*/ 66 h 409"/>
                <a:gd name="T84" fmla="*/ 529 w 618"/>
                <a:gd name="T85" fmla="*/ 55 h 409"/>
                <a:gd name="T86" fmla="*/ 540 w 618"/>
                <a:gd name="T87" fmla="*/ 44 h 409"/>
                <a:gd name="T88" fmla="*/ 553 w 618"/>
                <a:gd name="T89" fmla="*/ 40 h 409"/>
                <a:gd name="T90" fmla="*/ 564 w 618"/>
                <a:gd name="T91" fmla="*/ 38 h 409"/>
                <a:gd name="T92" fmla="*/ 580 w 618"/>
                <a:gd name="T93" fmla="*/ 27 h 409"/>
                <a:gd name="T94" fmla="*/ 593 w 618"/>
                <a:gd name="T95" fmla="*/ 18 h 409"/>
                <a:gd name="T96" fmla="*/ 604 w 618"/>
                <a:gd name="T97" fmla="*/ 11 h 409"/>
                <a:gd name="T98" fmla="*/ 615 w 618"/>
                <a:gd name="T99" fmla="*/ 3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8" h="409">
                  <a:moveTo>
                    <a:pt x="0" y="409"/>
                  </a:moveTo>
                  <a:lnTo>
                    <a:pt x="4" y="405"/>
                  </a:lnTo>
                  <a:lnTo>
                    <a:pt x="8" y="401"/>
                  </a:lnTo>
                  <a:lnTo>
                    <a:pt x="11" y="398"/>
                  </a:lnTo>
                  <a:lnTo>
                    <a:pt x="15" y="398"/>
                  </a:lnTo>
                  <a:lnTo>
                    <a:pt x="19" y="394"/>
                  </a:lnTo>
                  <a:lnTo>
                    <a:pt x="19" y="390"/>
                  </a:lnTo>
                  <a:lnTo>
                    <a:pt x="22" y="386"/>
                  </a:lnTo>
                  <a:lnTo>
                    <a:pt x="26" y="386"/>
                  </a:lnTo>
                  <a:lnTo>
                    <a:pt x="26" y="383"/>
                  </a:lnTo>
                  <a:lnTo>
                    <a:pt x="29" y="379"/>
                  </a:lnTo>
                  <a:lnTo>
                    <a:pt x="33" y="379"/>
                  </a:lnTo>
                  <a:lnTo>
                    <a:pt x="37" y="372"/>
                  </a:lnTo>
                  <a:lnTo>
                    <a:pt x="40" y="372"/>
                  </a:lnTo>
                  <a:lnTo>
                    <a:pt x="44" y="372"/>
                  </a:lnTo>
                  <a:lnTo>
                    <a:pt x="48" y="368"/>
                  </a:lnTo>
                  <a:lnTo>
                    <a:pt x="48" y="364"/>
                  </a:lnTo>
                  <a:lnTo>
                    <a:pt x="51" y="361"/>
                  </a:lnTo>
                  <a:lnTo>
                    <a:pt x="55" y="361"/>
                  </a:lnTo>
                  <a:lnTo>
                    <a:pt x="55" y="357"/>
                  </a:lnTo>
                  <a:lnTo>
                    <a:pt x="58" y="357"/>
                  </a:lnTo>
                  <a:lnTo>
                    <a:pt x="62" y="357"/>
                  </a:lnTo>
                  <a:lnTo>
                    <a:pt x="66" y="357"/>
                  </a:lnTo>
                  <a:lnTo>
                    <a:pt x="69" y="357"/>
                  </a:lnTo>
                  <a:lnTo>
                    <a:pt x="73" y="353"/>
                  </a:lnTo>
                  <a:lnTo>
                    <a:pt x="77" y="349"/>
                  </a:lnTo>
                  <a:lnTo>
                    <a:pt x="77" y="342"/>
                  </a:lnTo>
                  <a:lnTo>
                    <a:pt x="80" y="342"/>
                  </a:lnTo>
                  <a:lnTo>
                    <a:pt x="84" y="338"/>
                  </a:lnTo>
                  <a:lnTo>
                    <a:pt x="87" y="338"/>
                  </a:lnTo>
                  <a:lnTo>
                    <a:pt x="91" y="338"/>
                  </a:lnTo>
                  <a:lnTo>
                    <a:pt x="95" y="338"/>
                  </a:lnTo>
                  <a:lnTo>
                    <a:pt x="95" y="335"/>
                  </a:lnTo>
                  <a:lnTo>
                    <a:pt x="98" y="331"/>
                  </a:lnTo>
                  <a:lnTo>
                    <a:pt x="102" y="327"/>
                  </a:lnTo>
                  <a:lnTo>
                    <a:pt x="106" y="327"/>
                  </a:lnTo>
                  <a:lnTo>
                    <a:pt x="109" y="324"/>
                  </a:lnTo>
                  <a:lnTo>
                    <a:pt x="113" y="324"/>
                  </a:lnTo>
                  <a:lnTo>
                    <a:pt x="116" y="320"/>
                  </a:lnTo>
                  <a:lnTo>
                    <a:pt x="120" y="316"/>
                  </a:lnTo>
                  <a:lnTo>
                    <a:pt x="124" y="312"/>
                  </a:lnTo>
                  <a:lnTo>
                    <a:pt x="127" y="309"/>
                  </a:lnTo>
                  <a:lnTo>
                    <a:pt x="131" y="309"/>
                  </a:lnTo>
                  <a:lnTo>
                    <a:pt x="135" y="301"/>
                  </a:lnTo>
                  <a:lnTo>
                    <a:pt x="138" y="298"/>
                  </a:lnTo>
                  <a:lnTo>
                    <a:pt x="142" y="298"/>
                  </a:lnTo>
                  <a:lnTo>
                    <a:pt x="145" y="294"/>
                  </a:lnTo>
                  <a:lnTo>
                    <a:pt x="149" y="294"/>
                  </a:lnTo>
                  <a:lnTo>
                    <a:pt x="153" y="290"/>
                  </a:lnTo>
                  <a:lnTo>
                    <a:pt x="156" y="287"/>
                  </a:lnTo>
                  <a:lnTo>
                    <a:pt x="160" y="287"/>
                  </a:lnTo>
                  <a:lnTo>
                    <a:pt x="164" y="283"/>
                  </a:lnTo>
                  <a:lnTo>
                    <a:pt x="167" y="283"/>
                  </a:lnTo>
                  <a:lnTo>
                    <a:pt x="171" y="283"/>
                  </a:lnTo>
                  <a:lnTo>
                    <a:pt x="173" y="283"/>
                  </a:lnTo>
                  <a:lnTo>
                    <a:pt x="173" y="279"/>
                  </a:lnTo>
                  <a:lnTo>
                    <a:pt x="178" y="279"/>
                  </a:lnTo>
                  <a:lnTo>
                    <a:pt x="182" y="279"/>
                  </a:lnTo>
                  <a:lnTo>
                    <a:pt x="185" y="279"/>
                  </a:lnTo>
                  <a:lnTo>
                    <a:pt x="185" y="274"/>
                  </a:lnTo>
                  <a:lnTo>
                    <a:pt x="189" y="274"/>
                  </a:lnTo>
                  <a:lnTo>
                    <a:pt x="193" y="267"/>
                  </a:lnTo>
                  <a:lnTo>
                    <a:pt x="193" y="263"/>
                  </a:lnTo>
                  <a:lnTo>
                    <a:pt x="196" y="261"/>
                  </a:lnTo>
                  <a:lnTo>
                    <a:pt x="200" y="261"/>
                  </a:lnTo>
                  <a:lnTo>
                    <a:pt x="202" y="261"/>
                  </a:lnTo>
                  <a:lnTo>
                    <a:pt x="202" y="256"/>
                  </a:lnTo>
                  <a:lnTo>
                    <a:pt x="207" y="256"/>
                  </a:lnTo>
                  <a:lnTo>
                    <a:pt x="211" y="252"/>
                  </a:lnTo>
                  <a:lnTo>
                    <a:pt x="213" y="252"/>
                  </a:lnTo>
                  <a:lnTo>
                    <a:pt x="218" y="250"/>
                  </a:lnTo>
                  <a:lnTo>
                    <a:pt x="222" y="250"/>
                  </a:lnTo>
                  <a:lnTo>
                    <a:pt x="224" y="250"/>
                  </a:lnTo>
                  <a:lnTo>
                    <a:pt x="224" y="245"/>
                  </a:lnTo>
                  <a:lnTo>
                    <a:pt x="229" y="241"/>
                  </a:lnTo>
                  <a:lnTo>
                    <a:pt x="231" y="237"/>
                  </a:lnTo>
                  <a:lnTo>
                    <a:pt x="235" y="237"/>
                  </a:lnTo>
                  <a:lnTo>
                    <a:pt x="240" y="237"/>
                  </a:lnTo>
                  <a:lnTo>
                    <a:pt x="242" y="237"/>
                  </a:lnTo>
                  <a:lnTo>
                    <a:pt x="242" y="234"/>
                  </a:lnTo>
                  <a:lnTo>
                    <a:pt x="246" y="234"/>
                  </a:lnTo>
                  <a:lnTo>
                    <a:pt x="251" y="234"/>
                  </a:lnTo>
                  <a:lnTo>
                    <a:pt x="253" y="230"/>
                  </a:lnTo>
                  <a:lnTo>
                    <a:pt x="257" y="230"/>
                  </a:lnTo>
                  <a:lnTo>
                    <a:pt x="260" y="230"/>
                  </a:lnTo>
                  <a:lnTo>
                    <a:pt x="260" y="226"/>
                  </a:lnTo>
                  <a:lnTo>
                    <a:pt x="264" y="223"/>
                  </a:lnTo>
                  <a:lnTo>
                    <a:pt x="268" y="223"/>
                  </a:lnTo>
                  <a:lnTo>
                    <a:pt x="271" y="219"/>
                  </a:lnTo>
                  <a:lnTo>
                    <a:pt x="271" y="215"/>
                  </a:lnTo>
                  <a:lnTo>
                    <a:pt x="275" y="215"/>
                  </a:lnTo>
                  <a:lnTo>
                    <a:pt x="280" y="212"/>
                  </a:lnTo>
                  <a:lnTo>
                    <a:pt x="282" y="212"/>
                  </a:lnTo>
                  <a:lnTo>
                    <a:pt x="282" y="208"/>
                  </a:lnTo>
                  <a:lnTo>
                    <a:pt x="286" y="204"/>
                  </a:lnTo>
                  <a:lnTo>
                    <a:pt x="289" y="204"/>
                  </a:lnTo>
                  <a:lnTo>
                    <a:pt x="293" y="204"/>
                  </a:lnTo>
                  <a:lnTo>
                    <a:pt x="293" y="200"/>
                  </a:lnTo>
                  <a:lnTo>
                    <a:pt x="297" y="197"/>
                  </a:lnTo>
                  <a:lnTo>
                    <a:pt x="300" y="197"/>
                  </a:lnTo>
                  <a:lnTo>
                    <a:pt x="300" y="189"/>
                  </a:lnTo>
                  <a:lnTo>
                    <a:pt x="304" y="186"/>
                  </a:lnTo>
                  <a:lnTo>
                    <a:pt x="308" y="186"/>
                  </a:lnTo>
                  <a:lnTo>
                    <a:pt x="311" y="186"/>
                  </a:lnTo>
                  <a:lnTo>
                    <a:pt x="315" y="186"/>
                  </a:lnTo>
                  <a:lnTo>
                    <a:pt x="318" y="186"/>
                  </a:lnTo>
                  <a:lnTo>
                    <a:pt x="322" y="178"/>
                  </a:lnTo>
                  <a:lnTo>
                    <a:pt x="326" y="175"/>
                  </a:lnTo>
                  <a:lnTo>
                    <a:pt x="329" y="175"/>
                  </a:lnTo>
                  <a:lnTo>
                    <a:pt x="333" y="175"/>
                  </a:lnTo>
                  <a:lnTo>
                    <a:pt x="337" y="175"/>
                  </a:lnTo>
                  <a:lnTo>
                    <a:pt x="340" y="171"/>
                  </a:lnTo>
                  <a:lnTo>
                    <a:pt x="340" y="167"/>
                  </a:lnTo>
                  <a:lnTo>
                    <a:pt x="344" y="167"/>
                  </a:lnTo>
                  <a:lnTo>
                    <a:pt x="347" y="167"/>
                  </a:lnTo>
                  <a:lnTo>
                    <a:pt x="351" y="167"/>
                  </a:lnTo>
                  <a:lnTo>
                    <a:pt x="351" y="163"/>
                  </a:lnTo>
                  <a:lnTo>
                    <a:pt x="355" y="160"/>
                  </a:lnTo>
                  <a:lnTo>
                    <a:pt x="358" y="156"/>
                  </a:lnTo>
                  <a:lnTo>
                    <a:pt x="362" y="152"/>
                  </a:lnTo>
                  <a:lnTo>
                    <a:pt x="366" y="152"/>
                  </a:lnTo>
                  <a:lnTo>
                    <a:pt x="369" y="152"/>
                  </a:lnTo>
                  <a:lnTo>
                    <a:pt x="369" y="149"/>
                  </a:lnTo>
                  <a:lnTo>
                    <a:pt x="373" y="145"/>
                  </a:lnTo>
                  <a:lnTo>
                    <a:pt x="376" y="145"/>
                  </a:lnTo>
                  <a:lnTo>
                    <a:pt x="380" y="141"/>
                  </a:lnTo>
                  <a:lnTo>
                    <a:pt x="384" y="138"/>
                  </a:lnTo>
                  <a:lnTo>
                    <a:pt x="387" y="138"/>
                  </a:lnTo>
                  <a:lnTo>
                    <a:pt x="391" y="134"/>
                  </a:lnTo>
                  <a:lnTo>
                    <a:pt x="391" y="130"/>
                  </a:lnTo>
                  <a:lnTo>
                    <a:pt x="395" y="130"/>
                  </a:lnTo>
                  <a:lnTo>
                    <a:pt x="398" y="126"/>
                  </a:lnTo>
                  <a:lnTo>
                    <a:pt x="402" y="126"/>
                  </a:lnTo>
                  <a:lnTo>
                    <a:pt x="405" y="126"/>
                  </a:lnTo>
                  <a:lnTo>
                    <a:pt x="409" y="123"/>
                  </a:lnTo>
                  <a:lnTo>
                    <a:pt x="413" y="123"/>
                  </a:lnTo>
                  <a:lnTo>
                    <a:pt x="416" y="119"/>
                  </a:lnTo>
                  <a:lnTo>
                    <a:pt x="420" y="115"/>
                  </a:lnTo>
                  <a:lnTo>
                    <a:pt x="424" y="115"/>
                  </a:lnTo>
                  <a:lnTo>
                    <a:pt x="427" y="115"/>
                  </a:lnTo>
                  <a:lnTo>
                    <a:pt x="431" y="112"/>
                  </a:lnTo>
                  <a:lnTo>
                    <a:pt x="431" y="108"/>
                  </a:lnTo>
                  <a:lnTo>
                    <a:pt x="434" y="108"/>
                  </a:lnTo>
                  <a:lnTo>
                    <a:pt x="438" y="104"/>
                  </a:lnTo>
                  <a:lnTo>
                    <a:pt x="442" y="104"/>
                  </a:lnTo>
                  <a:lnTo>
                    <a:pt x="445" y="104"/>
                  </a:lnTo>
                  <a:lnTo>
                    <a:pt x="449" y="101"/>
                  </a:lnTo>
                  <a:lnTo>
                    <a:pt x="453" y="97"/>
                  </a:lnTo>
                  <a:lnTo>
                    <a:pt x="456" y="97"/>
                  </a:lnTo>
                  <a:lnTo>
                    <a:pt x="460" y="97"/>
                  </a:lnTo>
                  <a:lnTo>
                    <a:pt x="464" y="93"/>
                  </a:lnTo>
                  <a:lnTo>
                    <a:pt x="467" y="93"/>
                  </a:lnTo>
                  <a:lnTo>
                    <a:pt x="467" y="88"/>
                  </a:lnTo>
                  <a:lnTo>
                    <a:pt x="471" y="86"/>
                  </a:lnTo>
                  <a:lnTo>
                    <a:pt x="474" y="86"/>
                  </a:lnTo>
                  <a:lnTo>
                    <a:pt x="478" y="82"/>
                  </a:lnTo>
                  <a:lnTo>
                    <a:pt x="482" y="82"/>
                  </a:lnTo>
                  <a:lnTo>
                    <a:pt x="485" y="77"/>
                  </a:lnTo>
                  <a:lnTo>
                    <a:pt x="489" y="77"/>
                  </a:lnTo>
                  <a:lnTo>
                    <a:pt x="493" y="77"/>
                  </a:lnTo>
                  <a:lnTo>
                    <a:pt x="496" y="77"/>
                  </a:lnTo>
                  <a:lnTo>
                    <a:pt x="500" y="77"/>
                  </a:lnTo>
                  <a:lnTo>
                    <a:pt x="500" y="75"/>
                  </a:lnTo>
                  <a:lnTo>
                    <a:pt x="503" y="75"/>
                  </a:lnTo>
                  <a:lnTo>
                    <a:pt x="507" y="71"/>
                  </a:lnTo>
                  <a:lnTo>
                    <a:pt x="511" y="66"/>
                  </a:lnTo>
                  <a:lnTo>
                    <a:pt x="514" y="66"/>
                  </a:lnTo>
                  <a:lnTo>
                    <a:pt x="518" y="66"/>
                  </a:lnTo>
                  <a:lnTo>
                    <a:pt x="522" y="64"/>
                  </a:lnTo>
                  <a:lnTo>
                    <a:pt x="525" y="60"/>
                  </a:lnTo>
                  <a:lnTo>
                    <a:pt x="529" y="60"/>
                  </a:lnTo>
                  <a:lnTo>
                    <a:pt x="529" y="55"/>
                  </a:lnTo>
                  <a:lnTo>
                    <a:pt x="531" y="55"/>
                  </a:lnTo>
                  <a:lnTo>
                    <a:pt x="536" y="51"/>
                  </a:lnTo>
                  <a:lnTo>
                    <a:pt x="536" y="49"/>
                  </a:lnTo>
                  <a:lnTo>
                    <a:pt x="540" y="44"/>
                  </a:lnTo>
                  <a:lnTo>
                    <a:pt x="542" y="44"/>
                  </a:lnTo>
                  <a:lnTo>
                    <a:pt x="547" y="44"/>
                  </a:lnTo>
                  <a:lnTo>
                    <a:pt x="551" y="40"/>
                  </a:lnTo>
                  <a:lnTo>
                    <a:pt x="553" y="40"/>
                  </a:lnTo>
                  <a:lnTo>
                    <a:pt x="558" y="40"/>
                  </a:lnTo>
                  <a:lnTo>
                    <a:pt x="558" y="38"/>
                  </a:lnTo>
                  <a:lnTo>
                    <a:pt x="560" y="38"/>
                  </a:lnTo>
                  <a:lnTo>
                    <a:pt x="564" y="38"/>
                  </a:lnTo>
                  <a:lnTo>
                    <a:pt x="569" y="29"/>
                  </a:lnTo>
                  <a:lnTo>
                    <a:pt x="571" y="29"/>
                  </a:lnTo>
                  <a:lnTo>
                    <a:pt x="576" y="27"/>
                  </a:lnTo>
                  <a:lnTo>
                    <a:pt x="580" y="27"/>
                  </a:lnTo>
                  <a:lnTo>
                    <a:pt x="582" y="27"/>
                  </a:lnTo>
                  <a:lnTo>
                    <a:pt x="587" y="22"/>
                  </a:lnTo>
                  <a:lnTo>
                    <a:pt x="589" y="22"/>
                  </a:lnTo>
                  <a:lnTo>
                    <a:pt x="593" y="18"/>
                  </a:lnTo>
                  <a:lnTo>
                    <a:pt x="598" y="18"/>
                  </a:lnTo>
                  <a:lnTo>
                    <a:pt x="600" y="14"/>
                  </a:lnTo>
                  <a:lnTo>
                    <a:pt x="604" y="14"/>
                  </a:lnTo>
                  <a:lnTo>
                    <a:pt x="604" y="11"/>
                  </a:lnTo>
                  <a:lnTo>
                    <a:pt x="609" y="11"/>
                  </a:lnTo>
                  <a:lnTo>
                    <a:pt x="611" y="11"/>
                  </a:lnTo>
                  <a:lnTo>
                    <a:pt x="615" y="7"/>
                  </a:lnTo>
                  <a:lnTo>
                    <a:pt x="615" y="3"/>
                  </a:lnTo>
                  <a:lnTo>
                    <a:pt x="618" y="0"/>
                  </a:lnTo>
                </a:path>
              </a:pathLst>
            </a:custGeom>
            <a:noFill/>
            <a:ln w="30163" cap="rnd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Freeform 281"/>
            <p:cNvSpPr>
              <a:spLocks/>
            </p:cNvSpPr>
            <p:nvPr/>
          </p:nvSpPr>
          <p:spPr bwMode="auto">
            <a:xfrm>
              <a:off x="4321175" y="2828925"/>
              <a:ext cx="1041400" cy="530225"/>
            </a:xfrm>
            <a:custGeom>
              <a:avLst/>
              <a:gdLst>
                <a:gd name="T0" fmla="*/ 11 w 656"/>
                <a:gd name="T1" fmla="*/ 330 h 334"/>
                <a:gd name="T2" fmla="*/ 26 w 656"/>
                <a:gd name="T3" fmla="*/ 322 h 334"/>
                <a:gd name="T4" fmla="*/ 37 w 656"/>
                <a:gd name="T5" fmla="*/ 315 h 334"/>
                <a:gd name="T6" fmla="*/ 51 w 656"/>
                <a:gd name="T7" fmla="*/ 304 h 334"/>
                <a:gd name="T8" fmla="*/ 66 w 656"/>
                <a:gd name="T9" fmla="*/ 300 h 334"/>
                <a:gd name="T10" fmla="*/ 80 w 656"/>
                <a:gd name="T11" fmla="*/ 289 h 334"/>
                <a:gd name="T12" fmla="*/ 95 w 656"/>
                <a:gd name="T13" fmla="*/ 285 h 334"/>
                <a:gd name="T14" fmla="*/ 109 w 656"/>
                <a:gd name="T15" fmla="*/ 278 h 334"/>
                <a:gd name="T16" fmla="*/ 124 w 656"/>
                <a:gd name="T17" fmla="*/ 274 h 334"/>
                <a:gd name="T18" fmla="*/ 135 w 656"/>
                <a:gd name="T19" fmla="*/ 267 h 334"/>
                <a:gd name="T20" fmla="*/ 149 w 656"/>
                <a:gd name="T21" fmla="*/ 263 h 334"/>
                <a:gd name="T22" fmla="*/ 164 w 656"/>
                <a:gd name="T23" fmla="*/ 260 h 334"/>
                <a:gd name="T24" fmla="*/ 178 w 656"/>
                <a:gd name="T25" fmla="*/ 248 h 334"/>
                <a:gd name="T26" fmla="*/ 189 w 656"/>
                <a:gd name="T27" fmla="*/ 245 h 334"/>
                <a:gd name="T28" fmla="*/ 200 w 656"/>
                <a:gd name="T29" fmla="*/ 241 h 334"/>
                <a:gd name="T30" fmla="*/ 214 w 656"/>
                <a:gd name="T31" fmla="*/ 234 h 334"/>
                <a:gd name="T32" fmla="*/ 225 w 656"/>
                <a:gd name="T33" fmla="*/ 223 h 334"/>
                <a:gd name="T34" fmla="*/ 236 w 656"/>
                <a:gd name="T35" fmla="*/ 219 h 334"/>
                <a:gd name="T36" fmla="*/ 247 w 656"/>
                <a:gd name="T37" fmla="*/ 210 h 334"/>
                <a:gd name="T38" fmla="*/ 258 w 656"/>
                <a:gd name="T39" fmla="*/ 204 h 334"/>
                <a:gd name="T40" fmla="*/ 271 w 656"/>
                <a:gd name="T41" fmla="*/ 199 h 334"/>
                <a:gd name="T42" fmla="*/ 282 w 656"/>
                <a:gd name="T43" fmla="*/ 188 h 334"/>
                <a:gd name="T44" fmla="*/ 298 w 656"/>
                <a:gd name="T45" fmla="*/ 182 h 334"/>
                <a:gd name="T46" fmla="*/ 311 w 656"/>
                <a:gd name="T47" fmla="*/ 173 h 334"/>
                <a:gd name="T48" fmla="*/ 326 w 656"/>
                <a:gd name="T49" fmla="*/ 171 h 334"/>
                <a:gd name="T50" fmla="*/ 337 w 656"/>
                <a:gd name="T51" fmla="*/ 162 h 334"/>
                <a:gd name="T52" fmla="*/ 347 w 656"/>
                <a:gd name="T53" fmla="*/ 155 h 334"/>
                <a:gd name="T54" fmla="*/ 358 w 656"/>
                <a:gd name="T55" fmla="*/ 144 h 334"/>
                <a:gd name="T56" fmla="*/ 369 w 656"/>
                <a:gd name="T57" fmla="*/ 136 h 334"/>
                <a:gd name="T58" fmla="*/ 384 w 656"/>
                <a:gd name="T59" fmla="*/ 133 h 334"/>
                <a:gd name="T60" fmla="*/ 395 w 656"/>
                <a:gd name="T61" fmla="*/ 129 h 334"/>
                <a:gd name="T62" fmla="*/ 409 w 656"/>
                <a:gd name="T63" fmla="*/ 118 h 334"/>
                <a:gd name="T64" fmla="*/ 424 w 656"/>
                <a:gd name="T65" fmla="*/ 107 h 334"/>
                <a:gd name="T66" fmla="*/ 434 w 656"/>
                <a:gd name="T67" fmla="*/ 103 h 334"/>
                <a:gd name="T68" fmla="*/ 445 w 656"/>
                <a:gd name="T69" fmla="*/ 96 h 334"/>
                <a:gd name="T70" fmla="*/ 460 w 656"/>
                <a:gd name="T71" fmla="*/ 92 h 334"/>
                <a:gd name="T72" fmla="*/ 474 w 656"/>
                <a:gd name="T73" fmla="*/ 88 h 334"/>
                <a:gd name="T74" fmla="*/ 489 w 656"/>
                <a:gd name="T75" fmla="*/ 81 h 334"/>
                <a:gd name="T76" fmla="*/ 503 w 656"/>
                <a:gd name="T77" fmla="*/ 74 h 334"/>
                <a:gd name="T78" fmla="*/ 518 w 656"/>
                <a:gd name="T79" fmla="*/ 62 h 334"/>
                <a:gd name="T80" fmla="*/ 532 w 656"/>
                <a:gd name="T81" fmla="*/ 55 h 334"/>
                <a:gd name="T82" fmla="*/ 547 w 656"/>
                <a:gd name="T83" fmla="*/ 48 h 334"/>
                <a:gd name="T84" fmla="*/ 561 w 656"/>
                <a:gd name="T85" fmla="*/ 44 h 334"/>
                <a:gd name="T86" fmla="*/ 576 w 656"/>
                <a:gd name="T87" fmla="*/ 44 h 334"/>
                <a:gd name="T88" fmla="*/ 587 w 656"/>
                <a:gd name="T89" fmla="*/ 37 h 334"/>
                <a:gd name="T90" fmla="*/ 600 w 656"/>
                <a:gd name="T91" fmla="*/ 25 h 334"/>
                <a:gd name="T92" fmla="*/ 616 w 656"/>
                <a:gd name="T93" fmla="*/ 22 h 334"/>
                <a:gd name="T94" fmla="*/ 629 w 656"/>
                <a:gd name="T95" fmla="*/ 18 h 334"/>
                <a:gd name="T96" fmla="*/ 640 w 656"/>
                <a:gd name="T97" fmla="*/ 7 h 334"/>
                <a:gd name="T98" fmla="*/ 656 w 656"/>
                <a:gd name="T99" fmla="*/ 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56" h="334">
                  <a:moveTo>
                    <a:pt x="0" y="334"/>
                  </a:moveTo>
                  <a:lnTo>
                    <a:pt x="4" y="334"/>
                  </a:lnTo>
                  <a:lnTo>
                    <a:pt x="8" y="330"/>
                  </a:lnTo>
                  <a:lnTo>
                    <a:pt x="11" y="330"/>
                  </a:lnTo>
                  <a:lnTo>
                    <a:pt x="15" y="330"/>
                  </a:lnTo>
                  <a:lnTo>
                    <a:pt x="19" y="326"/>
                  </a:lnTo>
                  <a:lnTo>
                    <a:pt x="22" y="326"/>
                  </a:lnTo>
                  <a:lnTo>
                    <a:pt x="26" y="322"/>
                  </a:lnTo>
                  <a:lnTo>
                    <a:pt x="26" y="319"/>
                  </a:lnTo>
                  <a:lnTo>
                    <a:pt x="29" y="319"/>
                  </a:lnTo>
                  <a:lnTo>
                    <a:pt x="33" y="319"/>
                  </a:lnTo>
                  <a:lnTo>
                    <a:pt x="37" y="315"/>
                  </a:lnTo>
                  <a:lnTo>
                    <a:pt x="40" y="311"/>
                  </a:lnTo>
                  <a:lnTo>
                    <a:pt x="44" y="308"/>
                  </a:lnTo>
                  <a:lnTo>
                    <a:pt x="48" y="308"/>
                  </a:lnTo>
                  <a:lnTo>
                    <a:pt x="51" y="304"/>
                  </a:lnTo>
                  <a:lnTo>
                    <a:pt x="55" y="304"/>
                  </a:lnTo>
                  <a:lnTo>
                    <a:pt x="58" y="304"/>
                  </a:lnTo>
                  <a:lnTo>
                    <a:pt x="62" y="304"/>
                  </a:lnTo>
                  <a:lnTo>
                    <a:pt x="66" y="300"/>
                  </a:lnTo>
                  <a:lnTo>
                    <a:pt x="69" y="297"/>
                  </a:lnTo>
                  <a:lnTo>
                    <a:pt x="73" y="293"/>
                  </a:lnTo>
                  <a:lnTo>
                    <a:pt x="77" y="293"/>
                  </a:lnTo>
                  <a:lnTo>
                    <a:pt x="80" y="289"/>
                  </a:lnTo>
                  <a:lnTo>
                    <a:pt x="84" y="289"/>
                  </a:lnTo>
                  <a:lnTo>
                    <a:pt x="87" y="289"/>
                  </a:lnTo>
                  <a:lnTo>
                    <a:pt x="91" y="285"/>
                  </a:lnTo>
                  <a:lnTo>
                    <a:pt x="95" y="285"/>
                  </a:lnTo>
                  <a:lnTo>
                    <a:pt x="98" y="285"/>
                  </a:lnTo>
                  <a:lnTo>
                    <a:pt x="102" y="285"/>
                  </a:lnTo>
                  <a:lnTo>
                    <a:pt x="106" y="282"/>
                  </a:lnTo>
                  <a:lnTo>
                    <a:pt x="109" y="278"/>
                  </a:lnTo>
                  <a:lnTo>
                    <a:pt x="113" y="278"/>
                  </a:lnTo>
                  <a:lnTo>
                    <a:pt x="116" y="278"/>
                  </a:lnTo>
                  <a:lnTo>
                    <a:pt x="120" y="274"/>
                  </a:lnTo>
                  <a:lnTo>
                    <a:pt x="124" y="274"/>
                  </a:lnTo>
                  <a:lnTo>
                    <a:pt x="124" y="271"/>
                  </a:lnTo>
                  <a:lnTo>
                    <a:pt x="127" y="271"/>
                  </a:lnTo>
                  <a:lnTo>
                    <a:pt x="131" y="267"/>
                  </a:lnTo>
                  <a:lnTo>
                    <a:pt x="135" y="267"/>
                  </a:lnTo>
                  <a:lnTo>
                    <a:pt x="138" y="267"/>
                  </a:lnTo>
                  <a:lnTo>
                    <a:pt x="142" y="263"/>
                  </a:lnTo>
                  <a:lnTo>
                    <a:pt x="145" y="263"/>
                  </a:lnTo>
                  <a:lnTo>
                    <a:pt x="149" y="263"/>
                  </a:lnTo>
                  <a:lnTo>
                    <a:pt x="153" y="263"/>
                  </a:lnTo>
                  <a:lnTo>
                    <a:pt x="156" y="260"/>
                  </a:lnTo>
                  <a:lnTo>
                    <a:pt x="160" y="260"/>
                  </a:lnTo>
                  <a:lnTo>
                    <a:pt x="164" y="260"/>
                  </a:lnTo>
                  <a:lnTo>
                    <a:pt x="167" y="256"/>
                  </a:lnTo>
                  <a:lnTo>
                    <a:pt x="171" y="252"/>
                  </a:lnTo>
                  <a:lnTo>
                    <a:pt x="174" y="248"/>
                  </a:lnTo>
                  <a:lnTo>
                    <a:pt x="178" y="248"/>
                  </a:lnTo>
                  <a:lnTo>
                    <a:pt x="182" y="248"/>
                  </a:lnTo>
                  <a:lnTo>
                    <a:pt x="185" y="248"/>
                  </a:lnTo>
                  <a:lnTo>
                    <a:pt x="185" y="245"/>
                  </a:lnTo>
                  <a:lnTo>
                    <a:pt x="189" y="245"/>
                  </a:lnTo>
                  <a:lnTo>
                    <a:pt x="193" y="245"/>
                  </a:lnTo>
                  <a:lnTo>
                    <a:pt x="193" y="241"/>
                  </a:lnTo>
                  <a:lnTo>
                    <a:pt x="196" y="241"/>
                  </a:lnTo>
                  <a:lnTo>
                    <a:pt x="200" y="241"/>
                  </a:lnTo>
                  <a:lnTo>
                    <a:pt x="203" y="241"/>
                  </a:lnTo>
                  <a:lnTo>
                    <a:pt x="207" y="237"/>
                  </a:lnTo>
                  <a:lnTo>
                    <a:pt x="211" y="237"/>
                  </a:lnTo>
                  <a:lnTo>
                    <a:pt x="214" y="234"/>
                  </a:lnTo>
                  <a:lnTo>
                    <a:pt x="218" y="230"/>
                  </a:lnTo>
                  <a:lnTo>
                    <a:pt x="222" y="230"/>
                  </a:lnTo>
                  <a:lnTo>
                    <a:pt x="225" y="226"/>
                  </a:lnTo>
                  <a:lnTo>
                    <a:pt x="225" y="223"/>
                  </a:lnTo>
                  <a:lnTo>
                    <a:pt x="229" y="223"/>
                  </a:lnTo>
                  <a:lnTo>
                    <a:pt x="231" y="223"/>
                  </a:lnTo>
                  <a:lnTo>
                    <a:pt x="231" y="219"/>
                  </a:lnTo>
                  <a:lnTo>
                    <a:pt x="236" y="219"/>
                  </a:lnTo>
                  <a:lnTo>
                    <a:pt x="240" y="215"/>
                  </a:lnTo>
                  <a:lnTo>
                    <a:pt x="243" y="215"/>
                  </a:lnTo>
                  <a:lnTo>
                    <a:pt x="243" y="210"/>
                  </a:lnTo>
                  <a:lnTo>
                    <a:pt x="247" y="210"/>
                  </a:lnTo>
                  <a:lnTo>
                    <a:pt x="251" y="208"/>
                  </a:lnTo>
                  <a:lnTo>
                    <a:pt x="254" y="208"/>
                  </a:lnTo>
                  <a:lnTo>
                    <a:pt x="254" y="204"/>
                  </a:lnTo>
                  <a:lnTo>
                    <a:pt x="258" y="204"/>
                  </a:lnTo>
                  <a:lnTo>
                    <a:pt x="260" y="204"/>
                  </a:lnTo>
                  <a:lnTo>
                    <a:pt x="265" y="199"/>
                  </a:lnTo>
                  <a:lnTo>
                    <a:pt x="269" y="199"/>
                  </a:lnTo>
                  <a:lnTo>
                    <a:pt x="271" y="199"/>
                  </a:lnTo>
                  <a:lnTo>
                    <a:pt x="271" y="197"/>
                  </a:lnTo>
                  <a:lnTo>
                    <a:pt x="276" y="193"/>
                  </a:lnTo>
                  <a:lnTo>
                    <a:pt x="280" y="188"/>
                  </a:lnTo>
                  <a:lnTo>
                    <a:pt x="282" y="188"/>
                  </a:lnTo>
                  <a:lnTo>
                    <a:pt x="287" y="186"/>
                  </a:lnTo>
                  <a:lnTo>
                    <a:pt x="289" y="186"/>
                  </a:lnTo>
                  <a:lnTo>
                    <a:pt x="293" y="182"/>
                  </a:lnTo>
                  <a:lnTo>
                    <a:pt x="298" y="182"/>
                  </a:lnTo>
                  <a:lnTo>
                    <a:pt x="300" y="177"/>
                  </a:lnTo>
                  <a:lnTo>
                    <a:pt x="304" y="173"/>
                  </a:lnTo>
                  <a:lnTo>
                    <a:pt x="309" y="173"/>
                  </a:lnTo>
                  <a:lnTo>
                    <a:pt x="311" y="173"/>
                  </a:lnTo>
                  <a:lnTo>
                    <a:pt x="315" y="173"/>
                  </a:lnTo>
                  <a:lnTo>
                    <a:pt x="318" y="173"/>
                  </a:lnTo>
                  <a:lnTo>
                    <a:pt x="322" y="171"/>
                  </a:lnTo>
                  <a:lnTo>
                    <a:pt x="326" y="171"/>
                  </a:lnTo>
                  <a:lnTo>
                    <a:pt x="329" y="166"/>
                  </a:lnTo>
                  <a:lnTo>
                    <a:pt x="329" y="162"/>
                  </a:lnTo>
                  <a:lnTo>
                    <a:pt x="333" y="162"/>
                  </a:lnTo>
                  <a:lnTo>
                    <a:pt x="337" y="162"/>
                  </a:lnTo>
                  <a:lnTo>
                    <a:pt x="340" y="162"/>
                  </a:lnTo>
                  <a:lnTo>
                    <a:pt x="340" y="159"/>
                  </a:lnTo>
                  <a:lnTo>
                    <a:pt x="344" y="155"/>
                  </a:lnTo>
                  <a:lnTo>
                    <a:pt x="347" y="155"/>
                  </a:lnTo>
                  <a:lnTo>
                    <a:pt x="351" y="151"/>
                  </a:lnTo>
                  <a:lnTo>
                    <a:pt x="351" y="144"/>
                  </a:lnTo>
                  <a:lnTo>
                    <a:pt x="355" y="144"/>
                  </a:lnTo>
                  <a:lnTo>
                    <a:pt x="358" y="144"/>
                  </a:lnTo>
                  <a:lnTo>
                    <a:pt x="362" y="144"/>
                  </a:lnTo>
                  <a:lnTo>
                    <a:pt x="366" y="140"/>
                  </a:lnTo>
                  <a:lnTo>
                    <a:pt x="369" y="140"/>
                  </a:lnTo>
                  <a:lnTo>
                    <a:pt x="369" y="136"/>
                  </a:lnTo>
                  <a:lnTo>
                    <a:pt x="373" y="136"/>
                  </a:lnTo>
                  <a:lnTo>
                    <a:pt x="376" y="136"/>
                  </a:lnTo>
                  <a:lnTo>
                    <a:pt x="380" y="133"/>
                  </a:lnTo>
                  <a:lnTo>
                    <a:pt x="384" y="133"/>
                  </a:lnTo>
                  <a:lnTo>
                    <a:pt x="387" y="133"/>
                  </a:lnTo>
                  <a:lnTo>
                    <a:pt x="391" y="133"/>
                  </a:lnTo>
                  <a:lnTo>
                    <a:pt x="391" y="129"/>
                  </a:lnTo>
                  <a:lnTo>
                    <a:pt x="395" y="129"/>
                  </a:lnTo>
                  <a:lnTo>
                    <a:pt x="398" y="125"/>
                  </a:lnTo>
                  <a:lnTo>
                    <a:pt x="402" y="122"/>
                  </a:lnTo>
                  <a:lnTo>
                    <a:pt x="405" y="118"/>
                  </a:lnTo>
                  <a:lnTo>
                    <a:pt x="409" y="118"/>
                  </a:lnTo>
                  <a:lnTo>
                    <a:pt x="413" y="118"/>
                  </a:lnTo>
                  <a:lnTo>
                    <a:pt x="416" y="114"/>
                  </a:lnTo>
                  <a:lnTo>
                    <a:pt x="420" y="114"/>
                  </a:lnTo>
                  <a:lnTo>
                    <a:pt x="424" y="107"/>
                  </a:lnTo>
                  <a:lnTo>
                    <a:pt x="427" y="107"/>
                  </a:lnTo>
                  <a:lnTo>
                    <a:pt x="431" y="107"/>
                  </a:lnTo>
                  <a:lnTo>
                    <a:pt x="431" y="103"/>
                  </a:lnTo>
                  <a:lnTo>
                    <a:pt x="434" y="103"/>
                  </a:lnTo>
                  <a:lnTo>
                    <a:pt x="438" y="99"/>
                  </a:lnTo>
                  <a:lnTo>
                    <a:pt x="438" y="96"/>
                  </a:lnTo>
                  <a:lnTo>
                    <a:pt x="442" y="96"/>
                  </a:lnTo>
                  <a:lnTo>
                    <a:pt x="445" y="96"/>
                  </a:lnTo>
                  <a:lnTo>
                    <a:pt x="449" y="96"/>
                  </a:lnTo>
                  <a:lnTo>
                    <a:pt x="453" y="96"/>
                  </a:lnTo>
                  <a:lnTo>
                    <a:pt x="456" y="96"/>
                  </a:lnTo>
                  <a:lnTo>
                    <a:pt x="460" y="92"/>
                  </a:lnTo>
                  <a:lnTo>
                    <a:pt x="463" y="92"/>
                  </a:lnTo>
                  <a:lnTo>
                    <a:pt x="467" y="92"/>
                  </a:lnTo>
                  <a:lnTo>
                    <a:pt x="471" y="88"/>
                  </a:lnTo>
                  <a:lnTo>
                    <a:pt x="474" y="88"/>
                  </a:lnTo>
                  <a:lnTo>
                    <a:pt x="478" y="85"/>
                  </a:lnTo>
                  <a:lnTo>
                    <a:pt x="482" y="85"/>
                  </a:lnTo>
                  <a:lnTo>
                    <a:pt x="485" y="85"/>
                  </a:lnTo>
                  <a:lnTo>
                    <a:pt x="489" y="81"/>
                  </a:lnTo>
                  <a:lnTo>
                    <a:pt x="492" y="77"/>
                  </a:lnTo>
                  <a:lnTo>
                    <a:pt x="496" y="77"/>
                  </a:lnTo>
                  <a:lnTo>
                    <a:pt x="500" y="77"/>
                  </a:lnTo>
                  <a:lnTo>
                    <a:pt x="503" y="74"/>
                  </a:lnTo>
                  <a:lnTo>
                    <a:pt x="507" y="74"/>
                  </a:lnTo>
                  <a:lnTo>
                    <a:pt x="511" y="70"/>
                  </a:lnTo>
                  <a:lnTo>
                    <a:pt x="514" y="70"/>
                  </a:lnTo>
                  <a:lnTo>
                    <a:pt x="518" y="62"/>
                  </a:lnTo>
                  <a:lnTo>
                    <a:pt x="522" y="62"/>
                  </a:lnTo>
                  <a:lnTo>
                    <a:pt x="525" y="59"/>
                  </a:lnTo>
                  <a:lnTo>
                    <a:pt x="529" y="59"/>
                  </a:lnTo>
                  <a:lnTo>
                    <a:pt x="532" y="55"/>
                  </a:lnTo>
                  <a:lnTo>
                    <a:pt x="536" y="51"/>
                  </a:lnTo>
                  <a:lnTo>
                    <a:pt x="540" y="51"/>
                  </a:lnTo>
                  <a:lnTo>
                    <a:pt x="543" y="51"/>
                  </a:lnTo>
                  <a:lnTo>
                    <a:pt x="547" y="48"/>
                  </a:lnTo>
                  <a:lnTo>
                    <a:pt x="551" y="48"/>
                  </a:lnTo>
                  <a:lnTo>
                    <a:pt x="554" y="48"/>
                  </a:lnTo>
                  <a:lnTo>
                    <a:pt x="558" y="44"/>
                  </a:lnTo>
                  <a:lnTo>
                    <a:pt x="561" y="44"/>
                  </a:lnTo>
                  <a:lnTo>
                    <a:pt x="565" y="44"/>
                  </a:lnTo>
                  <a:lnTo>
                    <a:pt x="569" y="44"/>
                  </a:lnTo>
                  <a:lnTo>
                    <a:pt x="572" y="44"/>
                  </a:lnTo>
                  <a:lnTo>
                    <a:pt x="576" y="44"/>
                  </a:lnTo>
                  <a:lnTo>
                    <a:pt x="576" y="37"/>
                  </a:lnTo>
                  <a:lnTo>
                    <a:pt x="580" y="37"/>
                  </a:lnTo>
                  <a:lnTo>
                    <a:pt x="583" y="37"/>
                  </a:lnTo>
                  <a:lnTo>
                    <a:pt x="587" y="37"/>
                  </a:lnTo>
                  <a:lnTo>
                    <a:pt x="589" y="33"/>
                  </a:lnTo>
                  <a:lnTo>
                    <a:pt x="594" y="33"/>
                  </a:lnTo>
                  <a:lnTo>
                    <a:pt x="598" y="29"/>
                  </a:lnTo>
                  <a:lnTo>
                    <a:pt x="600" y="25"/>
                  </a:lnTo>
                  <a:lnTo>
                    <a:pt x="605" y="25"/>
                  </a:lnTo>
                  <a:lnTo>
                    <a:pt x="609" y="25"/>
                  </a:lnTo>
                  <a:lnTo>
                    <a:pt x="611" y="22"/>
                  </a:lnTo>
                  <a:lnTo>
                    <a:pt x="616" y="22"/>
                  </a:lnTo>
                  <a:lnTo>
                    <a:pt x="618" y="22"/>
                  </a:lnTo>
                  <a:lnTo>
                    <a:pt x="622" y="18"/>
                  </a:lnTo>
                  <a:lnTo>
                    <a:pt x="627" y="18"/>
                  </a:lnTo>
                  <a:lnTo>
                    <a:pt x="629" y="18"/>
                  </a:lnTo>
                  <a:lnTo>
                    <a:pt x="634" y="14"/>
                  </a:lnTo>
                  <a:lnTo>
                    <a:pt x="638" y="14"/>
                  </a:lnTo>
                  <a:lnTo>
                    <a:pt x="638" y="11"/>
                  </a:lnTo>
                  <a:lnTo>
                    <a:pt x="640" y="7"/>
                  </a:lnTo>
                  <a:lnTo>
                    <a:pt x="645" y="7"/>
                  </a:lnTo>
                  <a:lnTo>
                    <a:pt x="647" y="3"/>
                  </a:lnTo>
                  <a:lnTo>
                    <a:pt x="651" y="3"/>
                  </a:lnTo>
                  <a:lnTo>
                    <a:pt x="656" y="3"/>
                  </a:lnTo>
                  <a:lnTo>
                    <a:pt x="656" y="0"/>
                  </a:lnTo>
                </a:path>
              </a:pathLst>
            </a:custGeom>
            <a:noFill/>
            <a:ln w="30163" cap="rnd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Freeform 282"/>
            <p:cNvSpPr>
              <a:spLocks/>
            </p:cNvSpPr>
            <p:nvPr/>
          </p:nvSpPr>
          <p:spPr bwMode="auto">
            <a:xfrm>
              <a:off x="5362575" y="2319338"/>
              <a:ext cx="1009650" cy="509587"/>
            </a:xfrm>
            <a:custGeom>
              <a:avLst/>
              <a:gdLst>
                <a:gd name="T0" fmla="*/ 11 w 636"/>
                <a:gd name="T1" fmla="*/ 321 h 321"/>
                <a:gd name="T2" fmla="*/ 20 w 636"/>
                <a:gd name="T3" fmla="*/ 317 h 321"/>
                <a:gd name="T4" fmla="*/ 31 w 636"/>
                <a:gd name="T5" fmla="*/ 308 h 321"/>
                <a:gd name="T6" fmla="*/ 42 w 636"/>
                <a:gd name="T7" fmla="*/ 297 h 321"/>
                <a:gd name="T8" fmla="*/ 53 w 636"/>
                <a:gd name="T9" fmla="*/ 290 h 321"/>
                <a:gd name="T10" fmla="*/ 68 w 636"/>
                <a:gd name="T11" fmla="*/ 286 h 321"/>
                <a:gd name="T12" fmla="*/ 78 w 636"/>
                <a:gd name="T13" fmla="*/ 284 h 321"/>
                <a:gd name="T14" fmla="*/ 89 w 636"/>
                <a:gd name="T15" fmla="*/ 279 h 321"/>
                <a:gd name="T16" fmla="*/ 100 w 636"/>
                <a:gd name="T17" fmla="*/ 271 h 321"/>
                <a:gd name="T18" fmla="*/ 111 w 636"/>
                <a:gd name="T19" fmla="*/ 264 h 321"/>
                <a:gd name="T20" fmla="*/ 126 w 636"/>
                <a:gd name="T21" fmla="*/ 253 h 321"/>
                <a:gd name="T22" fmla="*/ 136 w 636"/>
                <a:gd name="T23" fmla="*/ 246 h 321"/>
                <a:gd name="T24" fmla="*/ 151 w 636"/>
                <a:gd name="T25" fmla="*/ 234 h 321"/>
                <a:gd name="T26" fmla="*/ 165 w 636"/>
                <a:gd name="T27" fmla="*/ 234 h 321"/>
                <a:gd name="T28" fmla="*/ 176 w 636"/>
                <a:gd name="T29" fmla="*/ 227 h 321"/>
                <a:gd name="T30" fmla="*/ 191 w 636"/>
                <a:gd name="T31" fmla="*/ 223 h 321"/>
                <a:gd name="T32" fmla="*/ 202 w 636"/>
                <a:gd name="T33" fmla="*/ 209 h 321"/>
                <a:gd name="T34" fmla="*/ 213 w 636"/>
                <a:gd name="T35" fmla="*/ 205 h 321"/>
                <a:gd name="T36" fmla="*/ 223 w 636"/>
                <a:gd name="T37" fmla="*/ 197 h 321"/>
                <a:gd name="T38" fmla="*/ 238 w 636"/>
                <a:gd name="T39" fmla="*/ 190 h 321"/>
                <a:gd name="T40" fmla="*/ 251 w 636"/>
                <a:gd name="T41" fmla="*/ 186 h 321"/>
                <a:gd name="T42" fmla="*/ 267 w 636"/>
                <a:gd name="T43" fmla="*/ 183 h 321"/>
                <a:gd name="T44" fmla="*/ 280 w 636"/>
                <a:gd name="T45" fmla="*/ 179 h 321"/>
                <a:gd name="T46" fmla="*/ 296 w 636"/>
                <a:gd name="T47" fmla="*/ 164 h 321"/>
                <a:gd name="T48" fmla="*/ 309 w 636"/>
                <a:gd name="T49" fmla="*/ 164 h 321"/>
                <a:gd name="T50" fmla="*/ 324 w 636"/>
                <a:gd name="T51" fmla="*/ 157 h 321"/>
                <a:gd name="T52" fmla="*/ 338 w 636"/>
                <a:gd name="T53" fmla="*/ 149 h 321"/>
                <a:gd name="T54" fmla="*/ 353 w 636"/>
                <a:gd name="T55" fmla="*/ 149 h 321"/>
                <a:gd name="T56" fmla="*/ 364 w 636"/>
                <a:gd name="T57" fmla="*/ 134 h 321"/>
                <a:gd name="T58" fmla="*/ 375 w 636"/>
                <a:gd name="T59" fmla="*/ 122 h 321"/>
                <a:gd name="T60" fmla="*/ 389 w 636"/>
                <a:gd name="T61" fmla="*/ 111 h 321"/>
                <a:gd name="T62" fmla="*/ 400 w 636"/>
                <a:gd name="T63" fmla="*/ 105 h 321"/>
                <a:gd name="T64" fmla="*/ 415 w 636"/>
                <a:gd name="T65" fmla="*/ 105 h 321"/>
                <a:gd name="T66" fmla="*/ 425 w 636"/>
                <a:gd name="T67" fmla="*/ 96 h 321"/>
                <a:gd name="T68" fmla="*/ 440 w 636"/>
                <a:gd name="T69" fmla="*/ 94 h 321"/>
                <a:gd name="T70" fmla="*/ 454 w 636"/>
                <a:gd name="T71" fmla="*/ 89 h 321"/>
                <a:gd name="T72" fmla="*/ 469 w 636"/>
                <a:gd name="T73" fmla="*/ 85 h 321"/>
                <a:gd name="T74" fmla="*/ 480 w 636"/>
                <a:gd name="T75" fmla="*/ 78 h 321"/>
                <a:gd name="T76" fmla="*/ 491 w 636"/>
                <a:gd name="T77" fmla="*/ 67 h 321"/>
                <a:gd name="T78" fmla="*/ 505 w 636"/>
                <a:gd name="T79" fmla="*/ 67 h 321"/>
                <a:gd name="T80" fmla="*/ 516 w 636"/>
                <a:gd name="T81" fmla="*/ 56 h 321"/>
                <a:gd name="T82" fmla="*/ 531 w 636"/>
                <a:gd name="T83" fmla="*/ 52 h 321"/>
                <a:gd name="T84" fmla="*/ 541 w 636"/>
                <a:gd name="T85" fmla="*/ 48 h 321"/>
                <a:gd name="T86" fmla="*/ 556 w 636"/>
                <a:gd name="T87" fmla="*/ 45 h 321"/>
                <a:gd name="T88" fmla="*/ 567 w 636"/>
                <a:gd name="T89" fmla="*/ 41 h 321"/>
                <a:gd name="T90" fmla="*/ 581 w 636"/>
                <a:gd name="T91" fmla="*/ 37 h 321"/>
                <a:gd name="T92" fmla="*/ 596 w 636"/>
                <a:gd name="T93" fmla="*/ 30 h 321"/>
                <a:gd name="T94" fmla="*/ 607 w 636"/>
                <a:gd name="T95" fmla="*/ 15 h 321"/>
                <a:gd name="T96" fmla="*/ 620 w 636"/>
                <a:gd name="T97" fmla="*/ 15 h 321"/>
                <a:gd name="T98" fmla="*/ 636 w 636"/>
                <a:gd name="T99" fmla="*/ 4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36" h="321">
                  <a:moveTo>
                    <a:pt x="0" y="321"/>
                  </a:moveTo>
                  <a:lnTo>
                    <a:pt x="2" y="321"/>
                  </a:lnTo>
                  <a:lnTo>
                    <a:pt x="6" y="321"/>
                  </a:lnTo>
                  <a:lnTo>
                    <a:pt x="11" y="321"/>
                  </a:lnTo>
                  <a:lnTo>
                    <a:pt x="11" y="317"/>
                  </a:lnTo>
                  <a:lnTo>
                    <a:pt x="13" y="317"/>
                  </a:lnTo>
                  <a:lnTo>
                    <a:pt x="17" y="317"/>
                  </a:lnTo>
                  <a:lnTo>
                    <a:pt x="20" y="317"/>
                  </a:lnTo>
                  <a:lnTo>
                    <a:pt x="24" y="317"/>
                  </a:lnTo>
                  <a:lnTo>
                    <a:pt x="28" y="313"/>
                  </a:lnTo>
                  <a:lnTo>
                    <a:pt x="28" y="308"/>
                  </a:lnTo>
                  <a:lnTo>
                    <a:pt x="31" y="308"/>
                  </a:lnTo>
                  <a:lnTo>
                    <a:pt x="35" y="306"/>
                  </a:lnTo>
                  <a:lnTo>
                    <a:pt x="39" y="306"/>
                  </a:lnTo>
                  <a:lnTo>
                    <a:pt x="39" y="301"/>
                  </a:lnTo>
                  <a:lnTo>
                    <a:pt x="42" y="297"/>
                  </a:lnTo>
                  <a:lnTo>
                    <a:pt x="46" y="297"/>
                  </a:lnTo>
                  <a:lnTo>
                    <a:pt x="49" y="295"/>
                  </a:lnTo>
                  <a:lnTo>
                    <a:pt x="49" y="290"/>
                  </a:lnTo>
                  <a:lnTo>
                    <a:pt x="53" y="290"/>
                  </a:lnTo>
                  <a:lnTo>
                    <a:pt x="57" y="290"/>
                  </a:lnTo>
                  <a:lnTo>
                    <a:pt x="60" y="286"/>
                  </a:lnTo>
                  <a:lnTo>
                    <a:pt x="64" y="286"/>
                  </a:lnTo>
                  <a:lnTo>
                    <a:pt x="68" y="286"/>
                  </a:lnTo>
                  <a:lnTo>
                    <a:pt x="71" y="286"/>
                  </a:lnTo>
                  <a:lnTo>
                    <a:pt x="75" y="286"/>
                  </a:lnTo>
                  <a:lnTo>
                    <a:pt x="78" y="286"/>
                  </a:lnTo>
                  <a:lnTo>
                    <a:pt x="78" y="284"/>
                  </a:lnTo>
                  <a:lnTo>
                    <a:pt x="82" y="284"/>
                  </a:lnTo>
                  <a:lnTo>
                    <a:pt x="86" y="284"/>
                  </a:lnTo>
                  <a:lnTo>
                    <a:pt x="86" y="279"/>
                  </a:lnTo>
                  <a:lnTo>
                    <a:pt x="89" y="279"/>
                  </a:lnTo>
                  <a:lnTo>
                    <a:pt x="93" y="279"/>
                  </a:lnTo>
                  <a:lnTo>
                    <a:pt x="97" y="275"/>
                  </a:lnTo>
                  <a:lnTo>
                    <a:pt x="97" y="271"/>
                  </a:lnTo>
                  <a:lnTo>
                    <a:pt x="100" y="271"/>
                  </a:lnTo>
                  <a:lnTo>
                    <a:pt x="104" y="271"/>
                  </a:lnTo>
                  <a:lnTo>
                    <a:pt x="107" y="268"/>
                  </a:lnTo>
                  <a:lnTo>
                    <a:pt x="107" y="264"/>
                  </a:lnTo>
                  <a:lnTo>
                    <a:pt x="111" y="264"/>
                  </a:lnTo>
                  <a:lnTo>
                    <a:pt x="115" y="260"/>
                  </a:lnTo>
                  <a:lnTo>
                    <a:pt x="118" y="260"/>
                  </a:lnTo>
                  <a:lnTo>
                    <a:pt x="122" y="253"/>
                  </a:lnTo>
                  <a:lnTo>
                    <a:pt x="126" y="253"/>
                  </a:lnTo>
                  <a:lnTo>
                    <a:pt x="129" y="253"/>
                  </a:lnTo>
                  <a:lnTo>
                    <a:pt x="133" y="249"/>
                  </a:lnTo>
                  <a:lnTo>
                    <a:pt x="136" y="249"/>
                  </a:lnTo>
                  <a:lnTo>
                    <a:pt x="136" y="246"/>
                  </a:lnTo>
                  <a:lnTo>
                    <a:pt x="140" y="242"/>
                  </a:lnTo>
                  <a:lnTo>
                    <a:pt x="144" y="242"/>
                  </a:lnTo>
                  <a:lnTo>
                    <a:pt x="147" y="238"/>
                  </a:lnTo>
                  <a:lnTo>
                    <a:pt x="151" y="234"/>
                  </a:lnTo>
                  <a:lnTo>
                    <a:pt x="155" y="234"/>
                  </a:lnTo>
                  <a:lnTo>
                    <a:pt x="158" y="234"/>
                  </a:lnTo>
                  <a:lnTo>
                    <a:pt x="162" y="234"/>
                  </a:lnTo>
                  <a:lnTo>
                    <a:pt x="165" y="234"/>
                  </a:lnTo>
                  <a:lnTo>
                    <a:pt x="165" y="231"/>
                  </a:lnTo>
                  <a:lnTo>
                    <a:pt x="169" y="231"/>
                  </a:lnTo>
                  <a:lnTo>
                    <a:pt x="173" y="227"/>
                  </a:lnTo>
                  <a:lnTo>
                    <a:pt x="176" y="227"/>
                  </a:lnTo>
                  <a:lnTo>
                    <a:pt x="180" y="227"/>
                  </a:lnTo>
                  <a:lnTo>
                    <a:pt x="184" y="223"/>
                  </a:lnTo>
                  <a:lnTo>
                    <a:pt x="187" y="223"/>
                  </a:lnTo>
                  <a:lnTo>
                    <a:pt x="191" y="223"/>
                  </a:lnTo>
                  <a:lnTo>
                    <a:pt x="194" y="220"/>
                  </a:lnTo>
                  <a:lnTo>
                    <a:pt x="194" y="212"/>
                  </a:lnTo>
                  <a:lnTo>
                    <a:pt x="198" y="212"/>
                  </a:lnTo>
                  <a:lnTo>
                    <a:pt x="202" y="209"/>
                  </a:lnTo>
                  <a:lnTo>
                    <a:pt x="205" y="209"/>
                  </a:lnTo>
                  <a:lnTo>
                    <a:pt x="205" y="205"/>
                  </a:lnTo>
                  <a:lnTo>
                    <a:pt x="209" y="205"/>
                  </a:lnTo>
                  <a:lnTo>
                    <a:pt x="213" y="205"/>
                  </a:lnTo>
                  <a:lnTo>
                    <a:pt x="216" y="205"/>
                  </a:lnTo>
                  <a:lnTo>
                    <a:pt x="220" y="201"/>
                  </a:lnTo>
                  <a:lnTo>
                    <a:pt x="223" y="201"/>
                  </a:lnTo>
                  <a:lnTo>
                    <a:pt x="223" y="197"/>
                  </a:lnTo>
                  <a:lnTo>
                    <a:pt x="227" y="197"/>
                  </a:lnTo>
                  <a:lnTo>
                    <a:pt x="231" y="194"/>
                  </a:lnTo>
                  <a:lnTo>
                    <a:pt x="234" y="190"/>
                  </a:lnTo>
                  <a:lnTo>
                    <a:pt x="238" y="190"/>
                  </a:lnTo>
                  <a:lnTo>
                    <a:pt x="242" y="190"/>
                  </a:lnTo>
                  <a:lnTo>
                    <a:pt x="245" y="190"/>
                  </a:lnTo>
                  <a:lnTo>
                    <a:pt x="249" y="190"/>
                  </a:lnTo>
                  <a:lnTo>
                    <a:pt x="251" y="186"/>
                  </a:lnTo>
                  <a:lnTo>
                    <a:pt x="256" y="186"/>
                  </a:lnTo>
                  <a:lnTo>
                    <a:pt x="260" y="186"/>
                  </a:lnTo>
                  <a:lnTo>
                    <a:pt x="262" y="183"/>
                  </a:lnTo>
                  <a:lnTo>
                    <a:pt x="267" y="183"/>
                  </a:lnTo>
                  <a:lnTo>
                    <a:pt x="271" y="183"/>
                  </a:lnTo>
                  <a:lnTo>
                    <a:pt x="274" y="179"/>
                  </a:lnTo>
                  <a:lnTo>
                    <a:pt x="278" y="179"/>
                  </a:lnTo>
                  <a:lnTo>
                    <a:pt x="280" y="179"/>
                  </a:lnTo>
                  <a:lnTo>
                    <a:pt x="285" y="171"/>
                  </a:lnTo>
                  <a:lnTo>
                    <a:pt x="289" y="171"/>
                  </a:lnTo>
                  <a:lnTo>
                    <a:pt x="291" y="168"/>
                  </a:lnTo>
                  <a:lnTo>
                    <a:pt x="296" y="164"/>
                  </a:lnTo>
                  <a:lnTo>
                    <a:pt x="300" y="164"/>
                  </a:lnTo>
                  <a:lnTo>
                    <a:pt x="302" y="164"/>
                  </a:lnTo>
                  <a:lnTo>
                    <a:pt x="307" y="164"/>
                  </a:lnTo>
                  <a:lnTo>
                    <a:pt x="309" y="164"/>
                  </a:lnTo>
                  <a:lnTo>
                    <a:pt x="313" y="164"/>
                  </a:lnTo>
                  <a:lnTo>
                    <a:pt x="318" y="160"/>
                  </a:lnTo>
                  <a:lnTo>
                    <a:pt x="320" y="157"/>
                  </a:lnTo>
                  <a:lnTo>
                    <a:pt x="324" y="157"/>
                  </a:lnTo>
                  <a:lnTo>
                    <a:pt x="329" y="157"/>
                  </a:lnTo>
                  <a:lnTo>
                    <a:pt x="331" y="157"/>
                  </a:lnTo>
                  <a:lnTo>
                    <a:pt x="335" y="157"/>
                  </a:lnTo>
                  <a:lnTo>
                    <a:pt x="338" y="149"/>
                  </a:lnTo>
                  <a:lnTo>
                    <a:pt x="342" y="149"/>
                  </a:lnTo>
                  <a:lnTo>
                    <a:pt x="346" y="149"/>
                  </a:lnTo>
                  <a:lnTo>
                    <a:pt x="349" y="149"/>
                  </a:lnTo>
                  <a:lnTo>
                    <a:pt x="353" y="149"/>
                  </a:lnTo>
                  <a:lnTo>
                    <a:pt x="357" y="142"/>
                  </a:lnTo>
                  <a:lnTo>
                    <a:pt x="360" y="142"/>
                  </a:lnTo>
                  <a:lnTo>
                    <a:pt x="360" y="138"/>
                  </a:lnTo>
                  <a:lnTo>
                    <a:pt x="364" y="134"/>
                  </a:lnTo>
                  <a:lnTo>
                    <a:pt x="367" y="134"/>
                  </a:lnTo>
                  <a:lnTo>
                    <a:pt x="371" y="131"/>
                  </a:lnTo>
                  <a:lnTo>
                    <a:pt x="371" y="127"/>
                  </a:lnTo>
                  <a:lnTo>
                    <a:pt x="375" y="122"/>
                  </a:lnTo>
                  <a:lnTo>
                    <a:pt x="378" y="122"/>
                  </a:lnTo>
                  <a:lnTo>
                    <a:pt x="382" y="120"/>
                  </a:lnTo>
                  <a:lnTo>
                    <a:pt x="386" y="111"/>
                  </a:lnTo>
                  <a:lnTo>
                    <a:pt x="389" y="111"/>
                  </a:lnTo>
                  <a:lnTo>
                    <a:pt x="393" y="111"/>
                  </a:lnTo>
                  <a:lnTo>
                    <a:pt x="396" y="111"/>
                  </a:lnTo>
                  <a:lnTo>
                    <a:pt x="400" y="109"/>
                  </a:lnTo>
                  <a:lnTo>
                    <a:pt x="400" y="105"/>
                  </a:lnTo>
                  <a:lnTo>
                    <a:pt x="404" y="105"/>
                  </a:lnTo>
                  <a:lnTo>
                    <a:pt x="407" y="105"/>
                  </a:lnTo>
                  <a:lnTo>
                    <a:pt x="411" y="105"/>
                  </a:lnTo>
                  <a:lnTo>
                    <a:pt x="415" y="105"/>
                  </a:lnTo>
                  <a:lnTo>
                    <a:pt x="418" y="105"/>
                  </a:lnTo>
                  <a:lnTo>
                    <a:pt x="422" y="100"/>
                  </a:lnTo>
                  <a:lnTo>
                    <a:pt x="422" y="96"/>
                  </a:lnTo>
                  <a:lnTo>
                    <a:pt x="425" y="96"/>
                  </a:lnTo>
                  <a:lnTo>
                    <a:pt x="429" y="96"/>
                  </a:lnTo>
                  <a:lnTo>
                    <a:pt x="433" y="96"/>
                  </a:lnTo>
                  <a:lnTo>
                    <a:pt x="436" y="94"/>
                  </a:lnTo>
                  <a:lnTo>
                    <a:pt x="440" y="94"/>
                  </a:lnTo>
                  <a:lnTo>
                    <a:pt x="444" y="94"/>
                  </a:lnTo>
                  <a:lnTo>
                    <a:pt x="447" y="94"/>
                  </a:lnTo>
                  <a:lnTo>
                    <a:pt x="451" y="89"/>
                  </a:lnTo>
                  <a:lnTo>
                    <a:pt x="454" y="89"/>
                  </a:lnTo>
                  <a:lnTo>
                    <a:pt x="458" y="89"/>
                  </a:lnTo>
                  <a:lnTo>
                    <a:pt x="462" y="85"/>
                  </a:lnTo>
                  <a:lnTo>
                    <a:pt x="465" y="85"/>
                  </a:lnTo>
                  <a:lnTo>
                    <a:pt x="469" y="85"/>
                  </a:lnTo>
                  <a:lnTo>
                    <a:pt x="469" y="83"/>
                  </a:lnTo>
                  <a:lnTo>
                    <a:pt x="473" y="83"/>
                  </a:lnTo>
                  <a:lnTo>
                    <a:pt x="476" y="78"/>
                  </a:lnTo>
                  <a:lnTo>
                    <a:pt x="480" y="78"/>
                  </a:lnTo>
                  <a:lnTo>
                    <a:pt x="483" y="74"/>
                  </a:lnTo>
                  <a:lnTo>
                    <a:pt x="487" y="74"/>
                  </a:lnTo>
                  <a:lnTo>
                    <a:pt x="491" y="72"/>
                  </a:lnTo>
                  <a:lnTo>
                    <a:pt x="491" y="67"/>
                  </a:lnTo>
                  <a:lnTo>
                    <a:pt x="494" y="67"/>
                  </a:lnTo>
                  <a:lnTo>
                    <a:pt x="498" y="67"/>
                  </a:lnTo>
                  <a:lnTo>
                    <a:pt x="502" y="67"/>
                  </a:lnTo>
                  <a:lnTo>
                    <a:pt x="505" y="67"/>
                  </a:lnTo>
                  <a:lnTo>
                    <a:pt x="509" y="63"/>
                  </a:lnTo>
                  <a:lnTo>
                    <a:pt x="509" y="59"/>
                  </a:lnTo>
                  <a:lnTo>
                    <a:pt x="512" y="59"/>
                  </a:lnTo>
                  <a:lnTo>
                    <a:pt x="516" y="56"/>
                  </a:lnTo>
                  <a:lnTo>
                    <a:pt x="520" y="56"/>
                  </a:lnTo>
                  <a:lnTo>
                    <a:pt x="523" y="52"/>
                  </a:lnTo>
                  <a:lnTo>
                    <a:pt x="527" y="52"/>
                  </a:lnTo>
                  <a:lnTo>
                    <a:pt x="531" y="52"/>
                  </a:lnTo>
                  <a:lnTo>
                    <a:pt x="534" y="52"/>
                  </a:lnTo>
                  <a:lnTo>
                    <a:pt x="538" y="52"/>
                  </a:lnTo>
                  <a:lnTo>
                    <a:pt x="538" y="48"/>
                  </a:lnTo>
                  <a:lnTo>
                    <a:pt x="541" y="48"/>
                  </a:lnTo>
                  <a:lnTo>
                    <a:pt x="545" y="48"/>
                  </a:lnTo>
                  <a:lnTo>
                    <a:pt x="549" y="48"/>
                  </a:lnTo>
                  <a:lnTo>
                    <a:pt x="552" y="45"/>
                  </a:lnTo>
                  <a:lnTo>
                    <a:pt x="556" y="45"/>
                  </a:lnTo>
                  <a:lnTo>
                    <a:pt x="560" y="45"/>
                  </a:lnTo>
                  <a:lnTo>
                    <a:pt x="563" y="45"/>
                  </a:lnTo>
                  <a:lnTo>
                    <a:pt x="567" y="45"/>
                  </a:lnTo>
                  <a:lnTo>
                    <a:pt x="567" y="41"/>
                  </a:lnTo>
                  <a:lnTo>
                    <a:pt x="571" y="37"/>
                  </a:lnTo>
                  <a:lnTo>
                    <a:pt x="574" y="37"/>
                  </a:lnTo>
                  <a:lnTo>
                    <a:pt x="578" y="37"/>
                  </a:lnTo>
                  <a:lnTo>
                    <a:pt x="581" y="37"/>
                  </a:lnTo>
                  <a:lnTo>
                    <a:pt x="585" y="34"/>
                  </a:lnTo>
                  <a:lnTo>
                    <a:pt x="589" y="34"/>
                  </a:lnTo>
                  <a:lnTo>
                    <a:pt x="592" y="34"/>
                  </a:lnTo>
                  <a:lnTo>
                    <a:pt x="596" y="30"/>
                  </a:lnTo>
                  <a:lnTo>
                    <a:pt x="600" y="30"/>
                  </a:lnTo>
                  <a:lnTo>
                    <a:pt x="600" y="26"/>
                  </a:lnTo>
                  <a:lnTo>
                    <a:pt x="603" y="22"/>
                  </a:lnTo>
                  <a:lnTo>
                    <a:pt x="607" y="15"/>
                  </a:lnTo>
                  <a:lnTo>
                    <a:pt x="609" y="15"/>
                  </a:lnTo>
                  <a:lnTo>
                    <a:pt x="614" y="15"/>
                  </a:lnTo>
                  <a:lnTo>
                    <a:pt x="618" y="15"/>
                  </a:lnTo>
                  <a:lnTo>
                    <a:pt x="620" y="15"/>
                  </a:lnTo>
                  <a:lnTo>
                    <a:pt x="625" y="8"/>
                  </a:lnTo>
                  <a:lnTo>
                    <a:pt x="629" y="8"/>
                  </a:lnTo>
                  <a:lnTo>
                    <a:pt x="631" y="8"/>
                  </a:lnTo>
                  <a:lnTo>
                    <a:pt x="636" y="4"/>
                  </a:lnTo>
                  <a:lnTo>
                    <a:pt x="636" y="0"/>
                  </a:lnTo>
                </a:path>
              </a:pathLst>
            </a:custGeom>
            <a:noFill/>
            <a:ln w="30163" cap="rnd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Freeform 283"/>
            <p:cNvSpPr>
              <a:spLocks/>
            </p:cNvSpPr>
            <p:nvPr/>
          </p:nvSpPr>
          <p:spPr bwMode="auto">
            <a:xfrm>
              <a:off x="6372225" y="2041525"/>
              <a:ext cx="600075" cy="277812"/>
            </a:xfrm>
            <a:custGeom>
              <a:avLst/>
              <a:gdLst>
                <a:gd name="T0" fmla="*/ 2 w 378"/>
                <a:gd name="T1" fmla="*/ 175 h 175"/>
                <a:gd name="T2" fmla="*/ 11 w 378"/>
                <a:gd name="T3" fmla="*/ 175 h 175"/>
                <a:gd name="T4" fmla="*/ 13 w 378"/>
                <a:gd name="T5" fmla="*/ 172 h 175"/>
                <a:gd name="T6" fmla="*/ 22 w 378"/>
                <a:gd name="T7" fmla="*/ 172 h 175"/>
                <a:gd name="T8" fmla="*/ 24 w 378"/>
                <a:gd name="T9" fmla="*/ 164 h 175"/>
                <a:gd name="T10" fmla="*/ 31 w 378"/>
                <a:gd name="T11" fmla="*/ 164 h 175"/>
                <a:gd name="T12" fmla="*/ 40 w 378"/>
                <a:gd name="T13" fmla="*/ 164 h 175"/>
                <a:gd name="T14" fmla="*/ 46 w 378"/>
                <a:gd name="T15" fmla="*/ 164 h 175"/>
                <a:gd name="T16" fmla="*/ 51 w 378"/>
                <a:gd name="T17" fmla="*/ 160 h 175"/>
                <a:gd name="T18" fmla="*/ 57 w 378"/>
                <a:gd name="T19" fmla="*/ 160 h 175"/>
                <a:gd name="T20" fmla="*/ 64 w 378"/>
                <a:gd name="T21" fmla="*/ 160 h 175"/>
                <a:gd name="T22" fmla="*/ 71 w 378"/>
                <a:gd name="T23" fmla="*/ 153 h 175"/>
                <a:gd name="T24" fmla="*/ 79 w 378"/>
                <a:gd name="T25" fmla="*/ 153 h 175"/>
                <a:gd name="T26" fmla="*/ 86 w 378"/>
                <a:gd name="T27" fmla="*/ 153 h 175"/>
                <a:gd name="T28" fmla="*/ 89 w 378"/>
                <a:gd name="T29" fmla="*/ 149 h 175"/>
                <a:gd name="T30" fmla="*/ 97 w 378"/>
                <a:gd name="T31" fmla="*/ 149 h 175"/>
                <a:gd name="T32" fmla="*/ 104 w 378"/>
                <a:gd name="T33" fmla="*/ 149 h 175"/>
                <a:gd name="T34" fmla="*/ 111 w 378"/>
                <a:gd name="T35" fmla="*/ 149 h 175"/>
                <a:gd name="T36" fmla="*/ 118 w 378"/>
                <a:gd name="T37" fmla="*/ 149 h 175"/>
                <a:gd name="T38" fmla="*/ 126 w 378"/>
                <a:gd name="T39" fmla="*/ 149 h 175"/>
                <a:gd name="T40" fmla="*/ 133 w 378"/>
                <a:gd name="T41" fmla="*/ 149 h 175"/>
                <a:gd name="T42" fmla="*/ 140 w 378"/>
                <a:gd name="T43" fmla="*/ 149 h 175"/>
                <a:gd name="T44" fmla="*/ 147 w 378"/>
                <a:gd name="T45" fmla="*/ 142 h 175"/>
                <a:gd name="T46" fmla="*/ 151 w 378"/>
                <a:gd name="T47" fmla="*/ 135 h 175"/>
                <a:gd name="T48" fmla="*/ 158 w 378"/>
                <a:gd name="T49" fmla="*/ 127 h 175"/>
                <a:gd name="T50" fmla="*/ 166 w 378"/>
                <a:gd name="T51" fmla="*/ 127 h 175"/>
                <a:gd name="T52" fmla="*/ 173 w 378"/>
                <a:gd name="T53" fmla="*/ 127 h 175"/>
                <a:gd name="T54" fmla="*/ 180 w 378"/>
                <a:gd name="T55" fmla="*/ 127 h 175"/>
                <a:gd name="T56" fmla="*/ 187 w 378"/>
                <a:gd name="T57" fmla="*/ 127 h 175"/>
                <a:gd name="T58" fmla="*/ 191 w 378"/>
                <a:gd name="T59" fmla="*/ 120 h 175"/>
                <a:gd name="T60" fmla="*/ 198 w 378"/>
                <a:gd name="T61" fmla="*/ 120 h 175"/>
                <a:gd name="T62" fmla="*/ 205 w 378"/>
                <a:gd name="T63" fmla="*/ 120 h 175"/>
                <a:gd name="T64" fmla="*/ 213 w 378"/>
                <a:gd name="T65" fmla="*/ 120 h 175"/>
                <a:gd name="T66" fmla="*/ 220 w 378"/>
                <a:gd name="T67" fmla="*/ 120 h 175"/>
                <a:gd name="T68" fmla="*/ 227 w 378"/>
                <a:gd name="T69" fmla="*/ 112 h 175"/>
                <a:gd name="T70" fmla="*/ 234 w 378"/>
                <a:gd name="T71" fmla="*/ 112 h 175"/>
                <a:gd name="T72" fmla="*/ 242 w 378"/>
                <a:gd name="T73" fmla="*/ 112 h 175"/>
                <a:gd name="T74" fmla="*/ 249 w 378"/>
                <a:gd name="T75" fmla="*/ 112 h 175"/>
                <a:gd name="T76" fmla="*/ 256 w 378"/>
                <a:gd name="T77" fmla="*/ 112 h 175"/>
                <a:gd name="T78" fmla="*/ 263 w 378"/>
                <a:gd name="T79" fmla="*/ 101 h 175"/>
                <a:gd name="T80" fmla="*/ 271 w 378"/>
                <a:gd name="T81" fmla="*/ 90 h 175"/>
                <a:gd name="T82" fmla="*/ 278 w 378"/>
                <a:gd name="T83" fmla="*/ 79 h 175"/>
                <a:gd name="T84" fmla="*/ 285 w 378"/>
                <a:gd name="T85" fmla="*/ 68 h 175"/>
                <a:gd name="T86" fmla="*/ 291 w 378"/>
                <a:gd name="T87" fmla="*/ 68 h 175"/>
                <a:gd name="T88" fmla="*/ 300 w 378"/>
                <a:gd name="T89" fmla="*/ 68 h 175"/>
                <a:gd name="T90" fmla="*/ 307 w 378"/>
                <a:gd name="T91" fmla="*/ 68 h 175"/>
                <a:gd name="T92" fmla="*/ 314 w 378"/>
                <a:gd name="T93" fmla="*/ 57 h 175"/>
                <a:gd name="T94" fmla="*/ 320 w 378"/>
                <a:gd name="T95" fmla="*/ 41 h 175"/>
                <a:gd name="T96" fmla="*/ 325 w 378"/>
                <a:gd name="T97" fmla="*/ 30 h 175"/>
                <a:gd name="T98" fmla="*/ 331 w 378"/>
                <a:gd name="T99" fmla="*/ 30 h 175"/>
                <a:gd name="T100" fmla="*/ 340 w 378"/>
                <a:gd name="T101" fmla="*/ 30 h 175"/>
                <a:gd name="T102" fmla="*/ 347 w 378"/>
                <a:gd name="T103" fmla="*/ 30 h 175"/>
                <a:gd name="T104" fmla="*/ 353 w 378"/>
                <a:gd name="T105" fmla="*/ 0 h 175"/>
                <a:gd name="T106" fmla="*/ 360 w 378"/>
                <a:gd name="T107" fmla="*/ 0 h 175"/>
                <a:gd name="T108" fmla="*/ 369 w 378"/>
                <a:gd name="T109" fmla="*/ 0 h 175"/>
                <a:gd name="T110" fmla="*/ 375 w 378"/>
                <a:gd name="T11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" h="175">
                  <a:moveTo>
                    <a:pt x="0" y="175"/>
                  </a:moveTo>
                  <a:lnTo>
                    <a:pt x="2" y="175"/>
                  </a:lnTo>
                  <a:lnTo>
                    <a:pt x="6" y="175"/>
                  </a:lnTo>
                  <a:lnTo>
                    <a:pt x="11" y="175"/>
                  </a:lnTo>
                  <a:lnTo>
                    <a:pt x="11" y="172"/>
                  </a:lnTo>
                  <a:lnTo>
                    <a:pt x="13" y="172"/>
                  </a:lnTo>
                  <a:lnTo>
                    <a:pt x="17" y="172"/>
                  </a:lnTo>
                  <a:lnTo>
                    <a:pt x="22" y="172"/>
                  </a:lnTo>
                  <a:lnTo>
                    <a:pt x="22" y="164"/>
                  </a:lnTo>
                  <a:lnTo>
                    <a:pt x="24" y="164"/>
                  </a:lnTo>
                  <a:lnTo>
                    <a:pt x="29" y="164"/>
                  </a:lnTo>
                  <a:lnTo>
                    <a:pt x="31" y="164"/>
                  </a:lnTo>
                  <a:lnTo>
                    <a:pt x="35" y="164"/>
                  </a:lnTo>
                  <a:lnTo>
                    <a:pt x="40" y="164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4"/>
                  </a:lnTo>
                  <a:lnTo>
                    <a:pt x="51" y="160"/>
                  </a:lnTo>
                  <a:lnTo>
                    <a:pt x="53" y="160"/>
                  </a:lnTo>
                  <a:lnTo>
                    <a:pt x="57" y="160"/>
                  </a:lnTo>
                  <a:lnTo>
                    <a:pt x="60" y="160"/>
                  </a:lnTo>
                  <a:lnTo>
                    <a:pt x="64" y="160"/>
                  </a:lnTo>
                  <a:lnTo>
                    <a:pt x="68" y="160"/>
                  </a:lnTo>
                  <a:lnTo>
                    <a:pt x="71" y="153"/>
                  </a:lnTo>
                  <a:lnTo>
                    <a:pt x="75" y="153"/>
                  </a:lnTo>
                  <a:lnTo>
                    <a:pt x="79" y="153"/>
                  </a:lnTo>
                  <a:lnTo>
                    <a:pt x="82" y="153"/>
                  </a:lnTo>
                  <a:lnTo>
                    <a:pt x="86" y="153"/>
                  </a:lnTo>
                  <a:lnTo>
                    <a:pt x="89" y="153"/>
                  </a:lnTo>
                  <a:lnTo>
                    <a:pt x="89" y="149"/>
                  </a:lnTo>
                  <a:lnTo>
                    <a:pt x="93" y="149"/>
                  </a:lnTo>
                  <a:lnTo>
                    <a:pt x="97" y="149"/>
                  </a:lnTo>
                  <a:lnTo>
                    <a:pt x="100" y="149"/>
                  </a:lnTo>
                  <a:lnTo>
                    <a:pt x="104" y="149"/>
                  </a:lnTo>
                  <a:lnTo>
                    <a:pt x="108" y="149"/>
                  </a:lnTo>
                  <a:lnTo>
                    <a:pt x="111" y="149"/>
                  </a:lnTo>
                  <a:lnTo>
                    <a:pt x="115" y="149"/>
                  </a:lnTo>
                  <a:lnTo>
                    <a:pt x="118" y="149"/>
                  </a:lnTo>
                  <a:lnTo>
                    <a:pt x="122" y="149"/>
                  </a:lnTo>
                  <a:lnTo>
                    <a:pt x="126" y="149"/>
                  </a:lnTo>
                  <a:lnTo>
                    <a:pt x="129" y="149"/>
                  </a:lnTo>
                  <a:lnTo>
                    <a:pt x="133" y="149"/>
                  </a:lnTo>
                  <a:lnTo>
                    <a:pt x="137" y="149"/>
                  </a:lnTo>
                  <a:lnTo>
                    <a:pt x="140" y="149"/>
                  </a:lnTo>
                  <a:lnTo>
                    <a:pt x="144" y="149"/>
                  </a:lnTo>
                  <a:lnTo>
                    <a:pt x="147" y="142"/>
                  </a:lnTo>
                  <a:lnTo>
                    <a:pt x="147" y="135"/>
                  </a:lnTo>
                  <a:lnTo>
                    <a:pt x="151" y="135"/>
                  </a:lnTo>
                  <a:lnTo>
                    <a:pt x="155" y="127"/>
                  </a:lnTo>
                  <a:lnTo>
                    <a:pt x="158" y="127"/>
                  </a:lnTo>
                  <a:lnTo>
                    <a:pt x="162" y="127"/>
                  </a:lnTo>
                  <a:lnTo>
                    <a:pt x="166" y="127"/>
                  </a:lnTo>
                  <a:lnTo>
                    <a:pt x="169" y="127"/>
                  </a:lnTo>
                  <a:lnTo>
                    <a:pt x="173" y="127"/>
                  </a:lnTo>
                  <a:lnTo>
                    <a:pt x="176" y="127"/>
                  </a:lnTo>
                  <a:lnTo>
                    <a:pt x="180" y="127"/>
                  </a:lnTo>
                  <a:lnTo>
                    <a:pt x="184" y="127"/>
                  </a:lnTo>
                  <a:lnTo>
                    <a:pt x="187" y="127"/>
                  </a:lnTo>
                  <a:lnTo>
                    <a:pt x="187" y="120"/>
                  </a:lnTo>
                  <a:lnTo>
                    <a:pt x="191" y="120"/>
                  </a:lnTo>
                  <a:lnTo>
                    <a:pt x="195" y="120"/>
                  </a:lnTo>
                  <a:lnTo>
                    <a:pt x="198" y="120"/>
                  </a:lnTo>
                  <a:lnTo>
                    <a:pt x="202" y="120"/>
                  </a:lnTo>
                  <a:lnTo>
                    <a:pt x="205" y="120"/>
                  </a:lnTo>
                  <a:lnTo>
                    <a:pt x="209" y="120"/>
                  </a:lnTo>
                  <a:lnTo>
                    <a:pt x="213" y="120"/>
                  </a:lnTo>
                  <a:lnTo>
                    <a:pt x="216" y="120"/>
                  </a:lnTo>
                  <a:lnTo>
                    <a:pt x="220" y="120"/>
                  </a:lnTo>
                  <a:lnTo>
                    <a:pt x="224" y="120"/>
                  </a:lnTo>
                  <a:lnTo>
                    <a:pt x="227" y="112"/>
                  </a:lnTo>
                  <a:lnTo>
                    <a:pt x="231" y="112"/>
                  </a:lnTo>
                  <a:lnTo>
                    <a:pt x="234" y="112"/>
                  </a:lnTo>
                  <a:lnTo>
                    <a:pt x="238" y="112"/>
                  </a:lnTo>
                  <a:lnTo>
                    <a:pt x="242" y="112"/>
                  </a:lnTo>
                  <a:lnTo>
                    <a:pt x="245" y="112"/>
                  </a:lnTo>
                  <a:lnTo>
                    <a:pt x="249" y="112"/>
                  </a:lnTo>
                  <a:lnTo>
                    <a:pt x="253" y="112"/>
                  </a:lnTo>
                  <a:lnTo>
                    <a:pt x="256" y="112"/>
                  </a:lnTo>
                  <a:lnTo>
                    <a:pt x="260" y="101"/>
                  </a:lnTo>
                  <a:lnTo>
                    <a:pt x="263" y="101"/>
                  </a:lnTo>
                  <a:lnTo>
                    <a:pt x="267" y="101"/>
                  </a:lnTo>
                  <a:lnTo>
                    <a:pt x="271" y="90"/>
                  </a:lnTo>
                  <a:lnTo>
                    <a:pt x="274" y="79"/>
                  </a:lnTo>
                  <a:lnTo>
                    <a:pt x="278" y="79"/>
                  </a:lnTo>
                  <a:lnTo>
                    <a:pt x="282" y="79"/>
                  </a:lnTo>
                  <a:lnTo>
                    <a:pt x="285" y="68"/>
                  </a:lnTo>
                  <a:lnTo>
                    <a:pt x="289" y="68"/>
                  </a:lnTo>
                  <a:lnTo>
                    <a:pt x="291" y="68"/>
                  </a:lnTo>
                  <a:lnTo>
                    <a:pt x="296" y="68"/>
                  </a:lnTo>
                  <a:lnTo>
                    <a:pt x="300" y="68"/>
                  </a:lnTo>
                  <a:lnTo>
                    <a:pt x="302" y="68"/>
                  </a:lnTo>
                  <a:lnTo>
                    <a:pt x="307" y="68"/>
                  </a:lnTo>
                  <a:lnTo>
                    <a:pt x="311" y="57"/>
                  </a:lnTo>
                  <a:lnTo>
                    <a:pt x="314" y="57"/>
                  </a:lnTo>
                  <a:lnTo>
                    <a:pt x="318" y="57"/>
                  </a:lnTo>
                  <a:lnTo>
                    <a:pt x="320" y="41"/>
                  </a:lnTo>
                  <a:lnTo>
                    <a:pt x="325" y="41"/>
                  </a:lnTo>
                  <a:lnTo>
                    <a:pt x="325" y="30"/>
                  </a:lnTo>
                  <a:lnTo>
                    <a:pt x="329" y="30"/>
                  </a:lnTo>
                  <a:lnTo>
                    <a:pt x="331" y="30"/>
                  </a:lnTo>
                  <a:lnTo>
                    <a:pt x="336" y="30"/>
                  </a:lnTo>
                  <a:lnTo>
                    <a:pt x="340" y="30"/>
                  </a:lnTo>
                  <a:lnTo>
                    <a:pt x="342" y="30"/>
                  </a:lnTo>
                  <a:lnTo>
                    <a:pt x="347" y="30"/>
                  </a:lnTo>
                  <a:lnTo>
                    <a:pt x="349" y="15"/>
                  </a:lnTo>
                  <a:lnTo>
                    <a:pt x="353" y="0"/>
                  </a:lnTo>
                  <a:lnTo>
                    <a:pt x="358" y="0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9" y="0"/>
                  </a:lnTo>
                  <a:lnTo>
                    <a:pt x="371" y="0"/>
                  </a:lnTo>
                  <a:lnTo>
                    <a:pt x="375" y="0"/>
                  </a:lnTo>
                  <a:lnTo>
                    <a:pt x="378" y="0"/>
                  </a:lnTo>
                </a:path>
              </a:pathLst>
            </a:custGeom>
            <a:noFill/>
            <a:ln w="30163" cap="rnd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5" name="Rectangle 111"/>
          <p:cNvSpPr>
            <a:spLocks noChangeArrowheads="1"/>
          </p:cNvSpPr>
          <p:nvPr/>
        </p:nvSpPr>
        <p:spPr bwMode="auto">
          <a:xfrm>
            <a:off x="1368425" y="5102225"/>
            <a:ext cx="7277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No. at Risk</a:t>
            </a: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6" name="Rectangle 112"/>
          <p:cNvSpPr>
            <a:spLocks noChangeArrowheads="1"/>
          </p:cNvSpPr>
          <p:nvPr/>
        </p:nvSpPr>
        <p:spPr bwMode="auto">
          <a:xfrm>
            <a:off x="1368425" y="5241925"/>
            <a:ext cx="5113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Placebo</a:t>
            </a:r>
            <a:endParaRPr kumimoji="0" lang="en-US" altLang="en-US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7" name="Rectangle 113"/>
          <p:cNvSpPr>
            <a:spLocks noChangeArrowheads="1"/>
          </p:cNvSpPr>
          <p:nvPr/>
        </p:nvSpPr>
        <p:spPr bwMode="auto">
          <a:xfrm>
            <a:off x="2173101" y="5241925"/>
            <a:ext cx="43120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13,780</a:t>
            </a:r>
          </a:p>
        </p:txBody>
      </p:sp>
      <p:sp>
        <p:nvSpPr>
          <p:cNvPr id="158" name="Rectangle 114"/>
          <p:cNvSpPr>
            <a:spLocks noChangeArrowheads="1"/>
          </p:cNvSpPr>
          <p:nvPr/>
        </p:nvSpPr>
        <p:spPr bwMode="auto">
          <a:xfrm>
            <a:off x="2992251" y="5241925"/>
            <a:ext cx="43120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13,278</a:t>
            </a:r>
          </a:p>
        </p:txBody>
      </p:sp>
      <p:sp>
        <p:nvSpPr>
          <p:cNvPr id="159" name="Rectangle 115"/>
          <p:cNvSpPr>
            <a:spLocks noChangeArrowheads="1"/>
          </p:cNvSpPr>
          <p:nvPr/>
        </p:nvSpPr>
        <p:spPr bwMode="auto">
          <a:xfrm>
            <a:off x="3736789" y="5241925"/>
            <a:ext cx="43120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12,825</a:t>
            </a:r>
          </a:p>
        </p:txBody>
      </p:sp>
      <p:sp>
        <p:nvSpPr>
          <p:cNvPr id="160" name="Rectangle 116"/>
          <p:cNvSpPr>
            <a:spLocks noChangeArrowheads="1"/>
          </p:cNvSpPr>
          <p:nvPr/>
        </p:nvSpPr>
        <p:spPr bwMode="auto">
          <a:xfrm>
            <a:off x="4552950" y="5241925"/>
            <a:ext cx="7854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61" name="Rectangle 117"/>
          <p:cNvSpPr>
            <a:spLocks noChangeArrowheads="1"/>
          </p:cNvSpPr>
          <p:nvPr/>
        </p:nvSpPr>
        <p:spPr bwMode="auto">
          <a:xfrm>
            <a:off x="4601976" y="5241925"/>
            <a:ext cx="3526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1,871</a:t>
            </a:r>
          </a:p>
        </p:txBody>
      </p:sp>
      <p:sp>
        <p:nvSpPr>
          <p:cNvPr id="162" name="Rectangle 118"/>
          <p:cNvSpPr>
            <a:spLocks noChangeArrowheads="1"/>
          </p:cNvSpPr>
          <p:nvPr/>
        </p:nvSpPr>
        <p:spPr bwMode="auto">
          <a:xfrm>
            <a:off x="5305239" y="5241925"/>
            <a:ext cx="3526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7,610</a:t>
            </a:r>
          </a:p>
        </p:txBody>
      </p:sp>
      <p:sp>
        <p:nvSpPr>
          <p:cNvPr id="163" name="Rectangle 119"/>
          <p:cNvSpPr>
            <a:spLocks noChangeArrowheads="1"/>
          </p:cNvSpPr>
          <p:nvPr/>
        </p:nvSpPr>
        <p:spPr bwMode="auto">
          <a:xfrm>
            <a:off x="6102164" y="5241925"/>
            <a:ext cx="3526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3,690</a:t>
            </a:r>
          </a:p>
        </p:txBody>
      </p:sp>
      <p:sp>
        <p:nvSpPr>
          <p:cNvPr id="164" name="Rectangle 120"/>
          <p:cNvSpPr>
            <a:spLocks noChangeArrowheads="1"/>
          </p:cNvSpPr>
          <p:nvPr/>
        </p:nvSpPr>
        <p:spPr bwMode="auto">
          <a:xfrm>
            <a:off x="6891337" y="5241925"/>
            <a:ext cx="23564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686</a:t>
            </a:r>
          </a:p>
        </p:txBody>
      </p:sp>
      <p:sp>
        <p:nvSpPr>
          <p:cNvPr id="165" name="Rectangle 121"/>
          <p:cNvSpPr>
            <a:spLocks noChangeArrowheads="1"/>
          </p:cNvSpPr>
          <p:nvPr/>
        </p:nvSpPr>
        <p:spPr bwMode="auto">
          <a:xfrm>
            <a:off x="1368425" y="5375275"/>
            <a:ext cx="7774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Evolocumab</a:t>
            </a:r>
            <a:endParaRPr kumimoji="0" lang="en-US" alt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6" name="Rectangle 122"/>
          <p:cNvSpPr>
            <a:spLocks noChangeArrowheads="1"/>
          </p:cNvSpPr>
          <p:nvPr/>
        </p:nvSpPr>
        <p:spPr bwMode="auto">
          <a:xfrm>
            <a:off x="2173101" y="5375275"/>
            <a:ext cx="43120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13,784</a:t>
            </a:r>
          </a:p>
        </p:txBody>
      </p:sp>
      <p:sp>
        <p:nvSpPr>
          <p:cNvPr id="167" name="Rectangle 123"/>
          <p:cNvSpPr>
            <a:spLocks noChangeArrowheads="1"/>
          </p:cNvSpPr>
          <p:nvPr/>
        </p:nvSpPr>
        <p:spPr bwMode="auto">
          <a:xfrm>
            <a:off x="2992251" y="5375275"/>
            <a:ext cx="43120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13,351</a:t>
            </a:r>
          </a:p>
        </p:txBody>
      </p:sp>
      <p:sp>
        <p:nvSpPr>
          <p:cNvPr id="168" name="Rectangle 124"/>
          <p:cNvSpPr>
            <a:spLocks noChangeArrowheads="1"/>
          </p:cNvSpPr>
          <p:nvPr/>
        </p:nvSpPr>
        <p:spPr bwMode="auto">
          <a:xfrm>
            <a:off x="3736789" y="5375275"/>
            <a:ext cx="43120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12,939</a:t>
            </a:r>
          </a:p>
        </p:txBody>
      </p:sp>
      <p:sp>
        <p:nvSpPr>
          <p:cNvPr id="169" name="Rectangle 125"/>
          <p:cNvSpPr>
            <a:spLocks noChangeArrowheads="1"/>
          </p:cNvSpPr>
          <p:nvPr/>
        </p:nvSpPr>
        <p:spPr bwMode="auto">
          <a:xfrm>
            <a:off x="4533714" y="5375275"/>
            <a:ext cx="43120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12,070</a:t>
            </a:r>
          </a:p>
        </p:txBody>
      </p:sp>
      <p:sp>
        <p:nvSpPr>
          <p:cNvPr id="170" name="Rectangle 126"/>
          <p:cNvSpPr>
            <a:spLocks noChangeArrowheads="1"/>
          </p:cNvSpPr>
          <p:nvPr/>
        </p:nvSpPr>
        <p:spPr bwMode="auto">
          <a:xfrm>
            <a:off x="5305239" y="5375275"/>
            <a:ext cx="3526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7,771</a:t>
            </a:r>
          </a:p>
        </p:txBody>
      </p:sp>
      <p:sp>
        <p:nvSpPr>
          <p:cNvPr id="171" name="Rectangle 127"/>
          <p:cNvSpPr>
            <a:spLocks noChangeArrowheads="1"/>
          </p:cNvSpPr>
          <p:nvPr/>
        </p:nvSpPr>
        <p:spPr bwMode="auto">
          <a:xfrm>
            <a:off x="6102164" y="5375275"/>
            <a:ext cx="35266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3,746</a:t>
            </a:r>
          </a:p>
        </p:txBody>
      </p:sp>
      <p:sp>
        <p:nvSpPr>
          <p:cNvPr id="172" name="Rectangle 128"/>
          <p:cNvSpPr>
            <a:spLocks noChangeArrowheads="1"/>
          </p:cNvSpPr>
          <p:nvPr/>
        </p:nvSpPr>
        <p:spPr bwMode="auto">
          <a:xfrm>
            <a:off x="6891337" y="5375275"/>
            <a:ext cx="23564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689</a:t>
            </a:r>
          </a:p>
        </p:txBody>
      </p:sp>
      <p:sp>
        <p:nvSpPr>
          <p:cNvPr id="173" name="Rectangle 129"/>
          <p:cNvSpPr>
            <a:spLocks noChangeArrowheads="1"/>
          </p:cNvSpPr>
          <p:nvPr/>
        </p:nvSpPr>
        <p:spPr bwMode="auto">
          <a:xfrm rot="16200000">
            <a:off x="574074" y="2855039"/>
            <a:ext cx="24878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Cumulative Incidence (%)</a:t>
            </a:r>
          </a:p>
        </p:txBody>
      </p:sp>
      <p:grpSp>
        <p:nvGrpSpPr>
          <p:cNvPr id="360" name="Group 359"/>
          <p:cNvGrpSpPr/>
          <p:nvPr/>
        </p:nvGrpSpPr>
        <p:grpSpPr>
          <a:xfrm>
            <a:off x="2305714" y="1304925"/>
            <a:ext cx="4666585" cy="3519613"/>
            <a:chOff x="2305714" y="1304925"/>
            <a:chExt cx="4666585" cy="3519613"/>
          </a:xfrm>
        </p:grpSpPr>
        <p:grpSp>
          <p:nvGrpSpPr>
            <p:cNvPr id="359" name="Group 358"/>
            <p:cNvGrpSpPr/>
            <p:nvPr/>
          </p:nvGrpSpPr>
          <p:grpSpPr>
            <a:xfrm>
              <a:off x="2376487" y="4751386"/>
              <a:ext cx="4595812" cy="73152"/>
              <a:chOff x="2376487" y="4751386"/>
              <a:chExt cx="4595812" cy="73152"/>
            </a:xfrm>
          </p:grpSpPr>
          <p:sp>
            <p:nvSpPr>
              <p:cNvPr id="195" name="Line 151"/>
              <p:cNvSpPr>
                <a:spLocks noChangeShapeType="1"/>
              </p:cNvSpPr>
              <p:nvPr/>
            </p:nvSpPr>
            <p:spPr bwMode="auto">
              <a:xfrm>
                <a:off x="2376487" y="4751387"/>
                <a:ext cx="4595812" cy="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358" name="Group 357"/>
              <p:cNvGrpSpPr/>
              <p:nvPr/>
            </p:nvGrpSpPr>
            <p:grpSpPr>
              <a:xfrm>
                <a:off x="2376487" y="4751386"/>
                <a:ext cx="4591050" cy="73152"/>
                <a:chOff x="2376487" y="4751387"/>
                <a:chExt cx="4591050" cy="28575"/>
              </a:xfrm>
            </p:grpSpPr>
            <p:sp>
              <p:nvSpPr>
                <p:cNvPr id="199" name="Line 155"/>
                <p:cNvSpPr>
                  <a:spLocks noChangeShapeType="1"/>
                </p:cNvSpPr>
                <p:nvPr/>
              </p:nvSpPr>
              <p:spPr bwMode="auto">
                <a:xfrm>
                  <a:off x="3141662" y="4751387"/>
                  <a:ext cx="0" cy="28575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Line 157"/>
                <p:cNvSpPr>
                  <a:spLocks noChangeShapeType="1"/>
                </p:cNvSpPr>
                <p:nvPr/>
              </p:nvSpPr>
              <p:spPr bwMode="auto">
                <a:xfrm>
                  <a:off x="3908425" y="4751387"/>
                  <a:ext cx="0" cy="28575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Line 159"/>
                <p:cNvSpPr>
                  <a:spLocks noChangeShapeType="1"/>
                </p:cNvSpPr>
                <p:nvPr/>
              </p:nvSpPr>
              <p:spPr bwMode="auto">
                <a:xfrm>
                  <a:off x="4673600" y="4751387"/>
                  <a:ext cx="0" cy="28575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Line 161"/>
                <p:cNvSpPr>
                  <a:spLocks noChangeShapeType="1"/>
                </p:cNvSpPr>
                <p:nvPr/>
              </p:nvSpPr>
              <p:spPr bwMode="auto">
                <a:xfrm>
                  <a:off x="5440362" y="4751387"/>
                  <a:ext cx="0" cy="28575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Line 163"/>
                <p:cNvSpPr>
                  <a:spLocks noChangeShapeType="1"/>
                </p:cNvSpPr>
                <p:nvPr/>
              </p:nvSpPr>
              <p:spPr bwMode="auto">
                <a:xfrm>
                  <a:off x="6205537" y="4751387"/>
                  <a:ext cx="0" cy="28575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Line 165"/>
                <p:cNvSpPr>
                  <a:spLocks noChangeShapeType="1"/>
                </p:cNvSpPr>
                <p:nvPr/>
              </p:nvSpPr>
              <p:spPr bwMode="auto">
                <a:xfrm>
                  <a:off x="6967537" y="4751387"/>
                  <a:ext cx="0" cy="28575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Line 153"/>
                <p:cNvSpPr>
                  <a:spLocks noChangeShapeType="1"/>
                </p:cNvSpPr>
                <p:nvPr/>
              </p:nvSpPr>
              <p:spPr bwMode="auto">
                <a:xfrm>
                  <a:off x="2376487" y="4751387"/>
                  <a:ext cx="0" cy="28575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6" name="Group 355"/>
            <p:cNvGrpSpPr/>
            <p:nvPr/>
          </p:nvGrpSpPr>
          <p:grpSpPr>
            <a:xfrm>
              <a:off x="2305714" y="1304925"/>
              <a:ext cx="73152" cy="3446462"/>
              <a:chOff x="2305714" y="1304925"/>
              <a:chExt cx="73152" cy="3446462"/>
            </a:xfrm>
          </p:grpSpPr>
          <p:sp>
            <p:nvSpPr>
              <p:cNvPr id="175" name="Line 131"/>
              <p:cNvSpPr>
                <a:spLocks noChangeShapeType="1"/>
              </p:cNvSpPr>
              <p:nvPr/>
            </p:nvSpPr>
            <p:spPr bwMode="auto">
              <a:xfrm flipV="1">
                <a:off x="2376487" y="1304925"/>
                <a:ext cx="0" cy="344646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355" name="Group 354"/>
              <p:cNvGrpSpPr/>
              <p:nvPr/>
            </p:nvGrpSpPr>
            <p:grpSpPr>
              <a:xfrm>
                <a:off x="2305714" y="1304925"/>
                <a:ext cx="73152" cy="3446462"/>
                <a:chOff x="2343150" y="1304925"/>
                <a:chExt cx="33337" cy="3446462"/>
              </a:xfrm>
            </p:grpSpPr>
            <p:sp>
              <p:nvSpPr>
                <p:cNvPr id="177" name="Line 133"/>
                <p:cNvSpPr>
                  <a:spLocks noChangeShapeType="1"/>
                </p:cNvSpPr>
                <p:nvPr/>
              </p:nvSpPr>
              <p:spPr bwMode="auto">
                <a:xfrm>
                  <a:off x="2343150" y="4751387"/>
                  <a:ext cx="33337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Line 135"/>
                <p:cNvSpPr>
                  <a:spLocks noChangeShapeType="1"/>
                </p:cNvSpPr>
                <p:nvPr/>
              </p:nvSpPr>
              <p:spPr bwMode="auto">
                <a:xfrm>
                  <a:off x="2343150" y="4321175"/>
                  <a:ext cx="33337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Line 137"/>
                <p:cNvSpPr>
                  <a:spLocks noChangeShapeType="1"/>
                </p:cNvSpPr>
                <p:nvPr/>
              </p:nvSpPr>
              <p:spPr bwMode="auto">
                <a:xfrm>
                  <a:off x="2343150" y="3890962"/>
                  <a:ext cx="33337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Line 139"/>
                <p:cNvSpPr>
                  <a:spLocks noChangeShapeType="1"/>
                </p:cNvSpPr>
                <p:nvPr/>
              </p:nvSpPr>
              <p:spPr bwMode="auto">
                <a:xfrm>
                  <a:off x="2343150" y="3460750"/>
                  <a:ext cx="33337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Line 141"/>
                <p:cNvSpPr>
                  <a:spLocks noChangeShapeType="1"/>
                </p:cNvSpPr>
                <p:nvPr/>
              </p:nvSpPr>
              <p:spPr bwMode="auto">
                <a:xfrm>
                  <a:off x="2343150" y="3027363"/>
                  <a:ext cx="33337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Line 143"/>
                <p:cNvSpPr>
                  <a:spLocks noChangeShapeType="1"/>
                </p:cNvSpPr>
                <p:nvPr/>
              </p:nvSpPr>
              <p:spPr bwMode="auto">
                <a:xfrm>
                  <a:off x="2343150" y="2597150"/>
                  <a:ext cx="33337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Line 145"/>
                <p:cNvSpPr>
                  <a:spLocks noChangeShapeType="1"/>
                </p:cNvSpPr>
                <p:nvPr/>
              </p:nvSpPr>
              <p:spPr bwMode="auto">
                <a:xfrm>
                  <a:off x="2343150" y="2166938"/>
                  <a:ext cx="33337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Line 147"/>
                <p:cNvSpPr>
                  <a:spLocks noChangeShapeType="1"/>
                </p:cNvSpPr>
                <p:nvPr/>
              </p:nvSpPr>
              <p:spPr bwMode="auto">
                <a:xfrm>
                  <a:off x="2343150" y="1735138"/>
                  <a:ext cx="33337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Line 149"/>
                <p:cNvSpPr>
                  <a:spLocks noChangeShapeType="1"/>
                </p:cNvSpPr>
                <p:nvPr/>
              </p:nvSpPr>
              <p:spPr bwMode="auto">
                <a:xfrm>
                  <a:off x="2343150" y="1304925"/>
                  <a:ext cx="33337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94" name="Freeform 150"/>
          <p:cNvSpPr>
            <a:spLocks/>
          </p:cNvSpPr>
          <p:nvPr/>
        </p:nvSpPr>
        <p:spPr bwMode="auto">
          <a:xfrm>
            <a:off x="2376487" y="4751387"/>
            <a:ext cx="4595812" cy="0"/>
          </a:xfrm>
          <a:custGeom>
            <a:avLst/>
            <a:gdLst>
              <a:gd name="T0" fmla="*/ 0 w 2895"/>
              <a:gd name="T1" fmla="*/ 2895 w 2895"/>
              <a:gd name="T2" fmla="*/ 0 w 289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895">
                <a:moveTo>
                  <a:pt x="0" y="0"/>
                </a:moveTo>
                <a:lnTo>
                  <a:pt x="28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8" name="Freeform 154"/>
          <p:cNvSpPr>
            <a:spLocks/>
          </p:cNvSpPr>
          <p:nvPr/>
        </p:nvSpPr>
        <p:spPr bwMode="auto">
          <a:xfrm>
            <a:off x="3141662" y="4751387"/>
            <a:ext cx="0" cy="28575"/>
          </a:xfrm>
          <a:custGeom>
            <a:avLst/>
            <a:gdLst>
              <a:gd name="T0" fmla="*/ 0 h 18"/>
              <a:gd name="T1" fmla="*/ 18 h 18"/>
              <a:gd name="T2" fmla="*/ 0 h 1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0" name="Freeform 156"/>
          <p:cNvSpPr>
            <a:spLocks/>
          </p:cNvSpPr>
          <p:nvPr/>
        </p:nvSpPr>
        <p:spPr bwMode="auto">
          <a:xfrm>
            <a:off x="3908425" y="4751387"/>
            <a:ext cx="0" cy="28575"/>
          </a:xfrm>
          <a:custGeom>
            <a:avLst/>
            <a:gdLst>
              <a:gd name="T0" fmla="*/ 0 h 18"/>
              <a:gd name="T1" fmla="*/ 18 h 18"/>
              <a:gd name="T2" fmla="*/ 0 h 1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2" name="Freeform 158"/>
          <p:cNvSpPr>
            <a:spLocks/>
          </p:cNvSpPr>
          <p:nvPr/>
        </p:nvSpPr>
        <p:spPr bwMode="auto">
          <a:xfrm>
            <a:off x="4673600" y="4751387"/>
            <a:ext cx="0" cy="28575"/>
          </a:xfrm>
          <a:custGeom>
            <a:avLst/>
            <a:gdLst>
              <a:gd name="T0" fmla="*/ 0 h 18"/>
              <a:gd name="T1" fmla="*/ 18 h 18"/>
              <a:gd name="T2" fmla="*/ 0 h 1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Freeform 160"/>
          <p:cNvSpPr>
            <a:spLocks/>
          </p:cNvSpPr>
          <p:nvPr/>
        </p:nvSpPr>
        <p:spPr bwMode="auto">
          <a:xfrm>
            <a:off x="5440362" y="4751387"/>
            <a:ext cx="0" cy="28575"/>
          </a:xfrm>
          <a:custGeom>
            <a:avLst/>
            <a:gdLst>
              <a:gd name="T0" fmla="*/ 0 h 18"/>
              <a:gd name="T1" fmla="*/ 18 h 18"/>
              <a:gd name="T2" fmla="*/ 0 h 1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6" name="Freeform 162"/>
          <p:cNvSpPr>
            <a:spLocks/>
          </p:cNvSpPr>
          <p:nvPr/>
        </p:nvSpPr>
        <p:spPr bwMode="auto">
          <a:xfrm>
            <a:off x="6205537" y="4751387"/>
            <a:ext cx="0" cy="28575"/>
          </a:xfrm>
          <a:custGeom>
            <a:avLst/>
            <a:gdLst>
              <a:gd name="T0" fmla="*/ 0 h 18"/>
              <a:gd name="T1" fmla="*/ 18 h 18"/>
              <a:gd name="T2" fmla="*/ 0 h 1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8" name="Freeform 164"/>
          <p:cNvSpPr>
            <a:spLocks/>
          </p:cNvSpPr>
          <p:nvPr/>
        </p:nvSpPr>
        <p:spPr bwMode="auto">
          <a:xfrm>
            <a:off x="6967537" y="4751387"/>
            <a:ext cx="0" cy="28575"/>
          </a:xfrm>
          <a:custGeom>
            <a:avLst/>
            <a:gdLst>
              <a:gd name="T0" fmla="*/ 0 h 18"/>
              <a:gd name="T1" fmla="*/ 18 h 18"/>
              <a:gd name="T2" fmla="*/ 0 h 1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8" name="Rectangle 284"/>
          <p:cNvSpPr>
            <a:spLocks noChangeArrowheads="1"/>
          </p:cNvSpPr>
          <p:nvPr/>
        </p:nvSpPr>
        <p:spPr bwMode="auto">
          <a:xfrm>
            <a:off x="5752709" y="1560821"/>
            <a:ext cx="73738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Placebo</a:t>
            </a: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316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9" name="Rectangle 285"/>
          <p:cNvSpPr>
            <a:spLocks noChangeArrowheads="1"/>
          </p:cNvSpPr>
          <p:nvPr/>
        </p:nvSpPr>
        <p:spPr bwMode="auto">
          <a:xfrm>
            <a:off x="5984037" y="2707373"/>
            <a:ext cx="114294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C84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Evolocumab</a:t>
            </a: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C84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0" name="Rectangle 286"/>
          <p:cNvSpPr>
            <a:spLocks noChangeArrowheads="1"/>
          </p:cNvSpPr>
          <p:nvPr/>
        </p:nvSpPr>
        <p:spPr bwMode="auto">
          <a:xfrm>
            <a:off x="2160701" y="4655691"/>
            <a:ext cx="993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1" name="Rectangle 287"/>
          <p:cNvSpPr>
            <a:spLocks noChangeArrowheads="1"/>
          </p:cNvSpPr>
          <p:nvPr/>
        </p:nvSpPr>
        <p:spPr bwMode="auto">
          <a:xfrm>
            <a:off x="2160701" y="4214366"/>
            <a:ext cx="993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2" name="Rectangle 288"/>
          <p:cNvSpPr>
            <a:spLocks noChangeArrowheads="1"/>
          </p:cNvSpPr>
          <p:nvPr/>
        </p:nvSpPr>
        <p:spPr bwMode="auto">
          <a:xfrm>
            <a:off x="2160701" y="3785741"/>
            <a:ext cx="993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3" name="Rectangle 289"/>
          <p:cNvSpPr>
            <a:spLocks noChangeArrowheads="1"/>
          </p:cNvSpPr>
          <p:nvPr/>
        </p:nvSpPr>
        <p:spPr bwMode="auto">
          <a:xfrm>
            <a:off x="2160701" y="3353942"/>
            <a:ext cx="993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4" name="Rectangle 290"/>
          <p:cNvSpPr>
            <a:spLocks noChangeArrowheads="1"/>
          </p:cNvSpPr>
          <p:nvPr/>
        </p:nvSpPr>
        <p:spPr bwMode="auto">
          <a:xfrm>
            <a:off x="2160701" y="2923729"/>
            <a:ext cx="993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5" name="Rectangle 291"/>
          <p:cNvSpPr>
            <a:spLocks noChangeArrowheads="1"/>
          </p:cNvSpPr>
          <p:nvPr/>
        </p:nvSpPr>
        <p:spPr bwMode="auto">
          <a:xfrm>
            <a:off x="2061315" y="2491929"/>
            <a:ext cx="1987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6" name="Rectangle 292"/>
          <p:cNvSpPr>
            <a:spLocks noChangeArrowheads="1"/>
          </p:cNvSpPr>
          <p:nvPr/>
        </p:nvSpPr>
        <p:spPr bwMode="auto">
          <a:xfrm>
            <a:off x="2061315" y="2063304"/>
            <a:ext cx="1987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" name="Rectangle 293"/>
          <p:cNvSpPr>
            <a:spLocks noChangeArrowheads="1"/>
          </p:cNvSpPr>
          <p:nvPr/>
        </p:nvSpPr>
        <p:spPr bwMode="auto">
          <a:xfrm>
            <a:off x="2061315" y="1631504"/>
            <a:ext cx="1987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8" name="Rectangle 294"/>
          <p:cNvSpPr>
            <a:spLocks noChangeArrowheads="1"/>
          </p:cNvSpPr>
          <p:nvPr/>
        </p:nvSpPr>
        <p:spPr bwMode="auto">
          <a:xfrm>
            <a:off x="2061315" y="1201292"/>
            <a:ext cx="1987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16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0" name="Rectangle 306"/>
          <p:cNvSpPr>
            <a:spLocks noChangeArrowheads="1"/>
          </p:cNvSpPr>
          <p:nvPr/>
        </p:nvSpPr>
        <p:spPr bwMode="auto">
          <a:xfrm>
            <a:off x="2324889" y="4819015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1" name="Rectangle 307"/>
          <p:cNvSpPr>
            <a:spLocks noChangeArrowheads="1"/>
          </p:cNvSpPr>
          <p:nvPr/>
        </p:nvSpPr>
        <p:spPr bwMode="auto">
          <a:xfrm>
            <a:off x="3093239" y="4819015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2" name="Rectangle 308"/>
          <p:cNvSpPr>
            <a:spLocks noChangeArrowheads="1"/>
          </p:cNvSpPr>
          <p:nvPr/>
        </p:nvSpPr>
        <p:spPr bwMode="auto">
          <a:xfrm>
            <a:off x="4569134" y="4819015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3" name="Rectangle 309"/>
          <p:cNvSpPr>
            <a:spLocks noChangeArrowheads="1"/>
          </p:cNvSpPr>
          <p:nvPr/>
        </p:nvSpPr>
        <p:spPr bwMode="auto">
          <a:xfrm>
            <a:off x="3800784" y="4819015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4" name="Rectangle 310"/>
          <p:cNvSpPr>
            <a:spLocks noChangeArrowheads="1"/>
          </p:cNvSpPr>
          <p:nvPr/>
        </p:nvSpPr>
        <p:spPr bwMode="auto">
          <a:xfrm>
            <a:off x="5335896" y="4819015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24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2" name="Rectangle 312"/>
          <p:cNvSpPr>
            <a:spLocks noChangeArrowheads="1"/>
          </p:cNvSpPr>
          <p:nvPr/>
        </p:nvSpPr>
        <p:spPr bwMode="auto">
          <a:xfrm>
            <a:off x="6872597" y="4819015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36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" name="Rectangle 313"/>
          <p:cNvSpPr>
            <a:spLocks noChangeArrowheads="1"/>
          </p:cNvSpPr>
          <p:nvPr/>
        </p:nvSpPr>
        <p:spPr bwMode="auto">
          <a:xfrm>
            <a:off x="6094722" y="4819015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</a:t>
            </a: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4" name="Rectangle 314"/>
          <p:cNvSpPr>
            <a:spLocks noChangeArrowheads="1"/>
          </p:cNvSpPr>
          <p:nvPr/>
        </p:nvSpPr>
        <p:spPr bwMode="auto">
          <a:xfrm>
            <a:off x="4351981" y="4995704"/>
            <a:ext cx="7293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Months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36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roup 332"/>
          <p:cNvGrpSpPr/>
          <p:nvPr/>
        </p:nvGrpSpPr>
        <p:grpSpPr>
          <a:xfrm>
            <a:off x="3867778" y="3487655"/>
            <a:ext cx="91440" cy="201613"/>
            <a:chOff x="3890963" y="3487655"/>
            <a:chExt cx="34925" cy="201613"/>
          </a:xfrm>
        </p:grpSpPr>
        <p:sp>
          <p:nvSpPr>
            <p:cNvPr id="204" name="Freeform 104"/>
            <p:cNvSpPr>
              <a:spLocks/>
            </p:cNvSpPr>
            <p:nvPr/>
          </p:nvSpPr>
          <p:spPr bwMode="auto">
            <a:xfrm>
              <a:off x="3908426" y="3487655"/>
              <a:ext cx="0" cy="201613"/>
            </a:xfrm>
            <a:custGeom>
              <a:avLst/>
              <a:gdLst>
                <a:gd name="T0" fmla="*/ 127 h 127"/>
                <a:gd name="T1" fmla="*/ 65 h 127"/>
                <a:gd name="T2" fmla="*/ 0 h 1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7">
                  <a:moveTo>
                    <a:pt x="0" y="127"/>
                  </a:move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Line 105"/>
            <p:cNvSpPr>
              <a:spLocks noChangeShapeType="1"/>
            </p:cNvSpPr>
            <p:nvPr/>
          </p:nvSpPr>
          <p:spPr bwMode="auto">
            <a:xfrm>
              <a:off x="3890963" y="3689267"/>
              <a:ext cx="34925" cy="0"/>
            </a:xfrm>
            <a:prstGeom prst="line">
              <a:avLst/>
            </a:prstGeom>
            <a:noFill/>
            <a:ln w="12700" cap="flat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Line 106"/>
            <p:cNvSpPr>
              <a:spLocks noChangeShapeType="1"/>
            </p:cNvSpPr>
            <p:nvPr/>
          </p:nvSpPr>
          <p:spPr bwMode="auto">
            <a:xfrm>
              <a:off x="3890963" y="3487655"/>
              <a:ext cx="34925" cy="0"/>
            </a:xfrm>
            <a:prstGeom prst="line">
              <a:avLst/>
            </a:prstGeom>
            <a:noFill/>
            <a:ln w="12700" cap="flat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7" name="Group 326"/>
          <p:cNvGrpSpPr/>
          <p:nvPr/>
        </p:nvGrpSpPr>
        <p:grpSpPr>
          <a:xfrm>
            <a:off x="3831194" y="1204830"/>
            <a:ext cx="3273900" cy="2270640"/>
            <a:chOff x="3831194" y="1204830"/>
            <a:chExt cx="3273900" cy="2270640"/>
          </a:xfrm>
        </p:grpSpPr>
        <p:sp>
          <p:nvSpPr>
            <p:cNvPr id="98" name="Rectangle 212"/>
            <p:cNvSpPr>
              <a:spLocks noChangeArrowheads="1"/>
            </p:cNvSpPr>
            <p:nvPr/>
          </p:nvSpPr>
          <p:spPr bwMode="auto">
            <a:xfrm>
              <a:off x="3831194" y="3290804"/>
              <a:ext cx="2132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1316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3.7</a:t>
              </a:r>
              <a:endPara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13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9" name="Rectangle 213"/>
            <p:cNvSpPr>
              <a:spLocks noChangeArrowheads="1"/>
            </p:cNvSpPr>
            <p:nvPr/>
          </p:nvSpPr>
          <p:spPr bwMode="auto">
            <a:xfrm>
              <a:off x="5342010" y="2273217"/>
              <a:ext cx="2132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1316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6.8</a:t>
              </a:r>
              <a:endPara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3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0" name="Rectangle 214"/>
            <p:cNvSpPr>
              <a:spLocks noChangeArrowheads="1"/>
            </p:cNvSpPr>
            <p:nvPr/>
          </p:nvSpPr>
          <p:spPr bwMode="auto">
            <a:xfrm>
              <a:off x="6891894" y="1204830"/>
              <a:ext cx="2132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1316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9.9</a:t>
              </a:r>
              <a:endPara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3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29" y="36576"/>
            <a:ext cx="8119872" cy="1097280"/>
          </a:xfrm>
        </p:spPr>
        <p:txBody>
          <a:bodyPr/>
          <a:lstStyle/>
          <a:p>
            <a:r>
              <a:rPr lang="en-US" sz="2600" dirty="0" smtClean="0"/>
              <a:t>Key Secondary Endpoint: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Composite of </a:t>
            </a:r>
            <a:r>
              <a:rPr lang="en-US" sz="2400" dirty="0"/>
              <a:t>CV </a:t>
            </a:r>
            <a:r>
              <a:rPr lang="en-US" sz="2400" dirty="0" smtClean="0"/>
              <a:t>Death</a:t>
            </a:r>
            <a:r>
              <a:rPr lang="en-US" sz="2400" dirty="0"/>
              <a:t>, </a:t>
            </a:r>
            <a:r>
              <a:rPr lang="en-US" sz="2400" dirty="0" smtClean="0"/>
              <a:t>MI</a:t>
            </a:r>
            <a:r>
              <a:rPr lang="en-US" sz="2400" dirty="0"/>
              <a:t>, </a:t>
            </a:r>
            <a:r>
              <a:rPr lang="en-US" sz="2400" dirty="0" smtClean="0"/>
              <a:t>or Stroke</a:t>
            </a:r>
            <a:endParaRPr lang="en-US" sz="2400" dirty="0"/>
          </a:p>
        </p:txBody>
      </p:sp>
      <p:sp>
        <p:nvSpPr>
          <p:cNvPr id="109" name="Rectangle 108"/>
          <p:cNvSpPr/>
          <p:nvPr/>
        </p:nvSpPr>
        <p:spPr>
          <a:xfrm>
            <a:off x="4099" y="5661818"/>
            <a:ext cx="9144000" cy="369332"/>
          </a:xfrm>
          <a:prstGeom prst="rect">
            <a:avLst/>
          </a:prstGeom>
          <a:solidFill>
            <a:srgbClr val="007CC2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HR 0.80 (95% CI 0.73 to 0.88);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&lt;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0.001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Rectangle 111"/>
          <p:cNvSpPr>
            <a:spLocks noChangeArrowheads="1"/>
          </p:cNvSpPr>
          <p:nvPr/>
        </p:nvSpPr>
        <p:spPr bwMode="auto">
          <a:xfrm>
            <a:off x="1368425" y="5102225"/>
            <a:ext cx="72776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No. at Risk</a:t>
            </a: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12"/>
          <p:cNvSpPr>
            <a:spLocks noChangeArrowheads="1"/>
          </p:cNvSpPr>
          <p:nvPr/>
        </p:nvSpPr>
        <p:spPr bwMode="auto">
          <a:xfrm>
            <a:off x="1368425" y="5241925"/>
            <a:ext cx="5113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Placebo</a:t>
            </a:r>
            <a:endParaRPr kumimoji="0" lang="en-US" altLang="en-US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121"/>
          <p:cNvSpPr>
            <a:spLocks noChangeArrowheads="1"/>
          </p:cNvSpPr>
          <p:nvPr/>
        </p:nvSpPr>
        <p:spPr bwMode="auto">
          <a:xfrm>
            <a:off x="1368425" y="5375275"/>
            <a:ext cx="7774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101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Evolocumab</a:t>
            </a:r>
            <a:endParaRPr kumimoji="0" lang="en-US" alt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129"/>
          <p:cNvSpPr>
            <a:spLocks noChangeArrowheads="1"/>
          </p:cNvSpPr>
          <p:nvPr/>
        </p:nvSpPr>
        <p:spPr bwMode="auto">
          <a:xfrm rot="16200000">
            <a:off x="574074" y="2855039"/>
            <a:ext cx="24878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Cumulative Incidence (%)</a:t>
            </a:r>
          </a:p>
        </p:txBody>
      </p:sp>
      <p:sp>
        <p:nvSpPr>
          <p:cNvPr id="33" name="Freeform 150"/>
          <p:cNvSpPr>
            <a:spLocks/>
          </p:cNvSpPr>
          <p:nvPr/>
        </p:nvSpPr>
        <p:spPr bwMode="auto">
          <a:xfrm>
            <a:off x="2376487" y="4751387"/>
            <a:ext cx="4595812" cy="0"/>
          </a:xfrm>
          <a:custGeom>
            <a:avLst/>
            <a:gdLst>
              <a:gd name="T0" fmla="*/ 0 w 2895"/>
              <a:gd name="T1" fmla="*/ 2895 w 2895"/>
              <a:gd name="T2" fmla="*/ 0 w 289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895">
                <a:moveTo>
                  <a:pt x="0" y="0"/>
                </a:moveTo>
                <a:lnTo>
                  <a:pt x="28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284"/>
          <p:cNvSpPr>
            <a:spLocks noChangeArrowheads="1"/>
          </p:cNvSpPr>
          <p:nvPr/>
        </p:nvSpPr>
        <p:spPr bwMode="auto">
          <a:xfrm>
            <a:off x="5686929" y="1730772"/>
            <a:ext cx="73738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Placebo</a:t>
            </a: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316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285"/>
          <p:cNvSpPr>
            <a:spLocks noChangeArrowheads="1"/>
          </p:cNvSpPr>
          <p:nvPr/>
        </p:nvSpPr>
        <p:spPr bwMode="auto">
          <a:xfrm>
            <a:off x="6110121" y="2859410"/>
            <a:ext cx="114294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C84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Evolocumab</a:t>
            </a: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C840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Rectangle 314"/>
          <p:cNvSpPr>
            <a:spLocks noChangeArrowheads="1"/>
          </p:cNvSpPr>
          <p:nvPr/>
        </p:nvSpPr>
        <p:spPr bwMode="auto">
          <a:xfrm>
            <a:off x="4351981" y="4995704"/>
            <a:ext cx="7293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Months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23" name="Group 322"/>
          <p:cNvGrpSpPr/>
          <p:nvPr/>
        </p:nvGrpSpPr>
        <p:grpSpPr>
          <a:xfrm>
            <a:off x="2061316" y="1201292"/>
            <a:ext cx="5010053" cy="3833167"/>
            <a:chOff x="2061316" y="1201292"/>
            <a:chExt cx="5010053" cy="3833167"/>
          </a:xfrm>
        </p:grpSpPr>
        <p:sp>
          <p:nvSpPr>
            <p:cNvPr id="74" name="Line 151"/>
            <p:cNvSpPr>
              <a:spLocks noChangeShapeType="1"/>
            </p:cNvSpPr>
            <p:nvPr/>
          </p:nvSpPr>
          <p:spPr bwMode="auto">
            <a:xfrm>
              <a:off x="2376487" y="4751387"/>
              <a:ext cx="4595812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Line 155"/>
            <p:cNvSpPr>
              <a:spLocks noChangeShapeType="1"/>
            </p:cNvSpPr>
            <p:nvPr/>
          </p:nvSpPr>
          <p:spPr bwMode="auto">
            <a:xfrm>
              <a:off x="3141662" y="4751386"/>
              <a:ext cx="0" cy="7315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Line 157"/>
            <p:cNvSpPr>
              <a:spLocks noChangeShapeType="1"/>
            </p:cNvSpPr>
            <p:nvPr/>
          </p:nvSpPr>
          <p:spPr bwMode="auto">
            <a:xfrm>
              <a:off x="3908425" y="4751386"/>
              <a:ext cx="0" cy="7315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Line 159"/>
            <p:cNvSpPr>
              <a:spLocks noChangeShapeType="1"/>
            </p:cNvSpPr>
            <p:nvPr/>
          </p:nvSpPr>
          <p:spPr bwMode="auto">
            <a:xfrm>
              <a:off x="4673600" y="4751386"/>
              <a:ext cx="0" cy="7315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Line 161"/>
            <p:cNvSpPr>
              <a:spLocks noChangeShapeType="1"/>
            </p:cNvSpPr>
            <p:nvPr/>
          </p:nvSpPr>
          <p:spPr bwMode="auto">
            <a:xfrm>
              <a:off x="5440362" y="4751386"/>
              <a:ext cx="0" cy="7315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Line 163"/>
            <p:cNvSpPr>
              <a:spLocks noChangeShapeType="1"/>
            </p:cNvSpPr>
            <p:nvPr/>
          </p:nvSpPr>
          <p:spPr bwMode="auto">
            <a:xfrm>
              <a:off x="6205537" y="4751386"/>
              <a:ext cx="0" cy="7315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Line 165"/>
            <p:cNvSpPr>
              <a:spLocks noChangeShapeType="1"/>
            </p:cNvSpPr>
            <p:nvPr/>
          </p:nvSpPr>
          <p:spPr bwMode="auto">
            <a:xfrm>
              <a:off x="6967537" y="4751386"/>
              <a:ext cx="0" cy="7315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Line 153"/>
            <p:cNvSpPr>
              <a:spLocks noChangeShapeType="1"/>
            </p:cNvSpPr>
            <p:nvPr/>
          </p:nvSpPr>
          <p:spPr bwMode="auto">
            <a:xfrm>
              <a:off x="2376487" y="4751386"/>
              <a:ext cx="0" cy="7315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Line 131"/>
            <p:cNvSpPr>
              <a:spLocks noChangeShapeType="1"/>
            </p:cNvSpPr>
            <p:nvPr/>
          </p:nvSpPr>
          <p:spPr bwMode="auto">
            <a:xfrm flipV="1">
              <a:off x="2376487" y="1304925"/>
              <a:ext cx="0" cy="344646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Line 133"/>
            <p:cNvSpPr>
              <a:spLocks noChangeShapeType="1"/>
            </p:cNvSpPr>
            <p:nvPr/>
          </p:nvSpPr>
          <p:spPr bwMode="auto">
            <a:xfrm>
              <a:off x="2305714" y="4751387"/>
              <a:ext cx="73152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Line 135"/>
            <p:cNvSpPr>
              <a:spLocks noChangeShapeType="1"/>
            </p:cNvSpPr>
            <p:nvPr/>
          </p:nvSpPr>
          <p:spPr bwMode="auto">
            <a:xfrm>
              <a:off x="2305714" y="4124760"/>
              <a:ext cx="73152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Line 137"/>
            <p:cNvSpPr>
              <a:spLocks noChangeShapeType="1"/>
            </p:cNvSpPr>
            <p:nvPr/>
          </p:nvSpPr>
          <p:spPr bwMode="auto">
            <a:xfrm>
              <a:off x="2305714" y="3498130"/>
              <a:ext cx="73152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Line 139"/>
            <p:cNvSpPr>
              <a:spLocks noChangeShapeType="1"/>
            </p:cNvSpPr>
            <p:nvPr/>
          </p:nvSpPr>
          <p:spPr bwMode="auto">
            <a:xfrm>
              <a:off x="2305714" y="2871500"/>
              <a:ext cx="73152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Line 141"/>
            <p:cNvSpPr>
              <a:spLocks noChangeShapeType="1"/>
            </p:cNvSpPr>
            <p:nvPr/>
          </p:nvSpPr>
          <p:spPr bwMode="auto">
            <a:xfrm>
              <a:off x="2305714" y="2244870"/>
              <a:ext cx="73152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Line 145"/>
            <p:cNvSpPr>
              <a:spLocks noChangeShapeType="1"/>
            </p:cNvSpPr>
            <p:nvPr/>
          </p:nvSpPr>
          <p:spPr bwMode="auto">
            <a:xfrm>
              <a:off x="2305714" y="1931555"/>
              <a:ext cx="73152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Line 147"/>
            <p:cNvSpPr>
              <a:spLocks noChangeShapeType="1"/>
            </p:cNvSpPr>
            <p:nvPr/>
          </p:nvSpPr>
          <p:spPr bwMode="auto">
            <a:xfrm>
              <a:off x="2305714" y="1618240"/>
              <a:ext cx="73152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Line 149"/>
            <p:cNvSpPr>
              <a:spLocks noChangeShapeType="1"/>
            </p:cNvSpPr>
            <p:nvPr/>
          </p:nvSpPr>
          <p:spPr bwMode="auto">
            <a:xfrm>
              <a:off x="2305714" y="1304925"/>
              <a:ext cx="73152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154"/>
            <p:cNvSpPr>
              <a:spLocks/>
            </p:cNvSpPr>
            <p:nvPr/>
          </p:nvSpPr>
          <p:spPr bwMode="auto">
            <a:xfrm>
              <a:off x="3141662" y="4751387"/>
              <a:ext cx="0" cy="28575"/>
            </a:xfrm>
            <a:custGeom>
              <a:avLst/>
              <a:gdLst>
                <a:gd name="T0" fmla="*/ 0 h 18"/>
                <a:gd name="T1" fmla="*/ 18 h 18"/>
                <a:gd name="T2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156"/>
            <p:cNvSpPr>
              <a:spLocks/>
            </p:cNvSpPr>
            <p:nvPr/>
          </p:nvSpPr>
          <p:spPr bwMode="auto">
            <a:xfrm>
              <a:off x="3908425" y="4751387"/>
              <a:ext cx="0" cy="28575"/>
            </a:xfrm>
            <a:custGeom>
              <a:avLst/>
              <a:gdLst>
                <a:gd name="T0" fmla="*/ 0 h 18"/>
                <a:gd name="T1" fmla="*/ 18 h 18"/>
                <a:gd name="T2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eform 158"/>
            <p:cNvSpPr>
              <a:spLocks/>
            </p:cNvSpPr>
            <p:nvPr/>
          </p:nvSpPr>
          <p:spPr bwMode="auto">
            <a:xfrm>
              <a:off x="4673600" y="4751387"/>
              <a:ext cx="0" cy="28575"/>
            </a:xfrm>
            <a:custGeom>
              <a:avLst/>
              <a:gdLst>
                <a:gd name="T0" fmla="*/ 0 h 18"/>
                <a:gd name="T1" fmla="*/ 18 h 18"/>
                <a:gd name="T2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eform 160"/>
            <p:cNvSpPr>
              <a:spLocks/>
            </p:cNvSpPr>
            <p:nvPr/>
          </p:nvSpPr>
          <p:spPr bwMode="auto">
            <a:xfrm>
              <a:off x="5440362" y="4751387"/>
              <a:ext cx="0" cy="28575"/>
            </a:xfrm>
            <a:custGeom>
              <a:avLst/>
              <a:gdLst>
                <a:gd name="T0" fmla="*/ 0 h 18"/>
                <a:gd name="T1" fmla="*/ 18 h 18"/>
                <a:gd name="T2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 162"/>
            <p:cNvSpPr>
              <a:spLocks/>
            </p:cNvSpPr>
            <p:nvPr/>
          </p:nvSpPr>
          <p:spPr bwMode="auto">
            <a:xfrm>
              <a:off x="6205537" y="4751387"/>
              <a:ext cx="0" cy="28575"/>
            </a:xfrm>
            <a:custGeom>
              <a:avLst/>
              <a:gdLst>
                <a:gd name="T0" fmla="*/ 0 h 18"/>
                <a:gd name="T1" fmla="*/ 18 h 18"/>
                <a:gd name="T2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eform 164"/>
            <p:cNvSpPr>
              <a:spLocks/>
            </p:cNvSpPr>
            <p:nvPr/>
          </p:nvSpPr>
          <p:spPr bwMode="auto">
            <a:xfrm>
              <a:off x="6967537" y="4751387"/>
              <a:ext cx="0" cy="28575"/>
            </a:xfrm>
            <a:custGeom>
              <a:avLst/>
              <a:gdLst>
                <a:gd name="T0" fmla="*/ 0 h 18"/>
                <a:gd name="T1" fmla="*/ 18 h 18"/>
                <a:gd name="T2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Rectangle 286"/>
            <p:cNvSpPr>
              <a:spLocks noChangeArrowheads="1"/>
            </p:cNvSpPr>
            <p:nvPr/>
          </p:nvSpPr>
          <p:spPr bwMode="auto">
            <a:xfrm>
              <a:off x="2160701" y="4655691"/>
              <a:ext cx="993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Rectangle 287"/>
            <p:cNvSpPr>
              <a:spLocks noChangeArrowheads="1"/>
            </p:cNvSpPr>
            <p:nvPr/>
          </p:nvSpPr>
          <p:spPr bwMode="auto">
            <a:xfrm>
              <a:off x="2160701" y="4027616"/>
              <a:ext cx="993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288"/>
            <p:cNvSpPr>
              <a:spLocks noChangeArrowheads="1"/>
            </p:cNvSpPr>
            <p:nvPr/>
          </p:nvSpPr>
          <p:spPr bwMode="auto">
            <a:xfrm>
              <a:off x="2160701" y="3399544"/>
              <a:ext cx="993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Rectangle 289"/>
            <p:cNvSpPr>
              <a:spLocks noChangeArrowheads="1"/>
            </p:cNvSpPr>
            <p:nvPr/>
          </p:nvSpPr>
          <p:spPr bwMode="auto">
            <a:xfrm>
              <a:off x="2160701" y="2771472"/>
              <a:ext cx="993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290"/>
            <p:cNvSpPr>
              <a:spLocks noChangeArrowheads="1"/>
            </p:cNvSpPr>
            <p:nvPr/>
          </p:nvSpPr>
          <p:spPr bwMode="auto">
            <a:xfrm>
              <a:off x="2160701" y="2143400"/>
              <a:ext cx="993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292"/>
            <p:cNvSpPr>
              <a:spLocks noChangeArrowheads="1"/>
            </p:cNvSpPr>
            <p:nvPr/>
          </p:nvSpPr>
          <p:spPr bwMode="auto">
            <a:xfrm>
              <a:off x="2160702" y="1829364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9</a:t>
              </a:r>
              <a:endPara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293"/>
            <p:cNvSpPr>
              <a:spLocks noChangeArrowheads="1"/>
            </p:cNvSpPr>
            <p:nvPr/>
          </p:nvSpPr>
          <p:spPr bwMode="auto">
            <a:xfrm>
              <a:off x="2061316" y="1515328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</a:t>
              </a:r>
              <a:endPara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294"/>
            <p:cNvSpPr>
              <a:spLocks noChangeArrowheads="1"/>
            </p:cNvSpPr>
            <p:nvPr/>
          </p:nvSpPr>
          <p:spPr bwMode="auto">
            <a:xfrm>
              <a:off x="2074653" y="1201292"/>
              <a:ext cx="18543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11</a:t>
              </a:r>
              <a:endPara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Rectangle 306"/>
            <p:cNvSpPr>
              <a:spLocks noChangeArrowheads="1"/>
            </p:cNvSpPr>
            <p:nvPr/>
          </p:nvSpPr>
          <p:spPr bwMode="auto">
            <a:xfrm>
              <a:off x="2324889" y="4819015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307"/>
            <p:cNvSpPr>
              <a:spLocks noChangeArrowheads="1"/>
            </p:cNvSpPr>
            <p:nvPr/>
          </p:nvSpPr>
          <p:spPr bwMode="auto">
            <a:xfrm>
              <a:off x="3093239" y="4819015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308"/>
            <p:cNvSpPr>
              <a:spLocks noChangeArrowheads="1"/>
            </p:cNvSpPr>
            <p:nvPr/>
          </p:nvSpPr>
          <p:spPr bwMode="auto">
            <a:xfrm>
              <a:off x="4569134" y="4819015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18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Rectangle 309"/>
            <p:cNvSpPr>
              <a:spLocks noChangeArrowheads="1"/>
            </p:cNvSpPr>
            <p:nvPr/>
          </p:nvSpPr>
          <p:spPr bwMode="auto">
            <a:xfrm>
              <a:off x="3800784" y="4819015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310"/>
            <p:cNvSpPr>
              <a:spLocks noChangeArrowheads="1"/>
            </p:cNvSpPr>
            <p:nvPr/>
          </p:nvSpPr>
          <p:spPr bwMode="auto">
            <a:xfrm>
              <a:off x="5335896" y="4819015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Rectangle 312"/>
            <p:cNvSpPr>
              <a:spLocks noChangeArrowheads="1"/>
            </p:cNvSpPr>
            <p:nvPr/>
          </p:nvSpPr>
          <p:spPr bwMode="auto">
            <a:xfrm>
              <a:off x="6872597" y="4819015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36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Rectangle 313"/>
            <p:cNvSpPr>
              <a:spLocks noChangeArrowheads="1"/>
            </p:cNvSpPr>
            <p:nvPr/>
          </p:nvSpPr>
          <p:spPr bwMode="auto">
            <a:xfrm>
              <a:off x="6094722" y="4819015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30</a:t>
              </a: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" name="Line 135"/>
            <p:cNvSpPr>
              <a:spLocks noChangeShapeType="1"/>
            </p:cNvSpPr>
            <p:nvPr/>
          </p:nvSpPr>
          <p:spPr bwMode="auto">
            <a:xfrm>
              <a:off x="2305714" y="4438075"/>
              <a:ext cx="73152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Line 137"/>
            <p:cNvSpPr>
              <a:spLocks noChangeShapeType="1"/>
            </p:cNvSpPr>
            <p:nvPr/>
          </p:nvSpPr>
          <p:spPr bwMode="auto">
            <a:xfrm>
              <a:off x="2305714" y="3811445"/>
              <a:ext cx="73152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Line 139"/>
            <p:cNvSpPr>
              <a:spLocks noChangeShapeType="1"/>
            </p:cNvSpPr>
            <p:nvPr/>
          </p:nvSpPr>
          <p:spPr bwMode="auto">
            <a:xfrm>
              <a:off x="2305714" y="3184815"/>
              <a:ext cx="73152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Line 141"/>
            <p:cNvSpPr>
              <a:spLocks noChangeShapeType="1"/>
            </p:cNvSpPr>
            <p:nvPr/>
          </p:nvSpPr>
          <p:spPr bwMode="auto">
            <a:xfrm>
              <a:off x="2305714" y="2558185"/>
              <a:ext cx="73152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Rectangle 287"/>
            <p:cNvSpPr>
              <a:spLocks noChangeArrowheads="1"/>
            </p:cNvSpPr>
            <p:nvPr/>
          </p:nvSpPr>
          <p:spPr bwMode="auto">
            <a:xfrm>
              <a:off x="2160701" y="4341652"/>
              <a:ext cx="993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endPara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8" name="Rectangle 288"/>
            <p:cNvSpPr>
              <a:spLocks noChangeArrowheads="1"/>
            </p:cNvSpPr>
            <p:nvPr/>
          </p:nvSpPr>
          <p:spPr bwMode="auto">
            <a:xfrm>
              <a:off x="2160701" y="3713580"/>
              <a:ext cx="993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  <a:endPara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9" name="Rectangle 289"/>
            <p:cNvSpPr>
              <a:spLocks noChangeArrowheads="1"/>
            </p:cNvSpPr>
            <p:nvPr/>
          </p:nvSpPr>
          <p:spPr bwMode="auto">
            <a:xfrm>
              <a:off x="2160701" y="3085508"/>
              <a:ext cx="993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  <a:endPara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" name="Rectangle 290"/>
            <p:cNvSpPr>
              <a:spLocks noChangeArrowheads="1"/>
            </p:cNvSpPr>
            <p:nvPr/>
          </p:nvSpPr>
          <p:spPr bwMode="auto">
            <a:xfrm>
              <a:off x="2160701" y="2457436"/>
              <a:ext cx="9938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</a:t>
              </a:r>
              <a:endPara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2194595" y="5242094"/>
            <a:ext cx="4919518" cy="302209"/>
            <a:chOff x="2194595" y="5242094"/>
            <a:chExt cx="4919518" cy="302209"/>
          </a:xfrm>
        </p:grpSpPr>
        <p:sp>
          <p:nvSpPr>
            <p:cNvPr id="106" name="Rectangle 7"/>
            <p:cNvSpPr>
              <a:spLocks noChangeArrowheads="1"/>
            </p:cNvSpPr>
            <p:nvPr/>
          </p:nvSpPr>
          <p:spPr bwMode="auto">
            <a:xfrm>
              <a:off x="2194595" y="5242094"/>
              <a:ext cx="43120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13,780</a:t>
              </a:r>
              <a:endPara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7" name="Rectangle 8"/>
            <p:cNvSpPr>
              <a:spLocks noChangeArrowheads="1"/>
            </p:cNvSpPr>
            <p:nvPr/>
          </p:nvSpPr>
          <p:spPr bwMode="auto">
            <a:xfrm>
              <a:off x="3009734" y="5242094"/>
              <a:ext cx="43120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13,449</a:t>
              </a:r>
              <a:endPara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8" name="Rectangle 9"/>
            <p:cNvSpPr>
              <a:spLocks noChangeArrowheads="1"/>
            </p:cNvSpPr>
            <p:nvPr/>
          </p:nvSpPr>
          <p:spPr bwMode="auto">
            <a:xfrm>
              <a:off x="3751096" y="5242094"/>
              <a:ext cx="43120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13,142</a:t>
              </a:r>
              <a:endPara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0" name="Rectangle 10"/>
            <p:cNvSpPr>
              <a:spLocks noChangeArrowheads="1"/>
            </p:cNvSpPr>
            <p:nvPr/>
          </p:nvSpPr>
          <p:spPr bwMode="auto">
            <a:xfrm>
              <a:off x="4546434" y="5242094"/>
              <a:ext cx="43120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12,288</a:t>
              </a:r>
              <a:endPara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1" name="Rectangle 11"/>
            <p:cNvSpPr>
              <a:spLocks noChangeArrowheads="1"/>
            </p:cNvSpPr>
            <p:nvPr/>
          </p:nvSpPr>
          <p:spPr bwMode="auto">
            <a:xfrm>
              <a:off x="5314784" y="5242094"/>
              <a:ext cx="35266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7,944</a:t>
              </a:r>
              <a:endPara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" name="Rectangle 12"/>
            <p:cNvSpPr>
              <a:spLocks noChangeArrowheads="1"/>
            </p:cNvSpPr>
            <p:nvPr/>
          </p:nvSpPr>
          <p:spPr bwMode="auto">
            <a:xfrm>
              <a:off x="6110121" y="5242094"/>
              <a:ext cx="35266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3,893</a:t>
              </a:r>
              <a:endPara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" name="Rectangle 13"/>
            <p:cNvSpPr>
              <a:spLocks noChangeArrowheads="1"/>
            </p:cNvSpPr>
            <p:nvPr/>
          </p:nvSpPr>
          <p:spPr bwMode="auto">
            <a:xfrm>
              <a:off x="6878471" y="5242094"/>
              <a:ext cx="23564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731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" name="Rectangle 15"/>
            <p:cNvSpPr>
              <a:spLocks noChangeArrowheads="1"/>
            </p:cNvSpPr>
            <p:nvPr/>
          </p:nvSpPr>
          <p:spPr bwMode="auto">
            <a:xfrm>
              <a:off x="2194595" y="5375026"/>
              <a:ext cx="43120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13,784</a:t>
              </a:r>
              <a:endPara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6" name="Rectangle 16"/>
            <p:cNvSpPr>
              <a:spLocks noChangeArrowheads="1"/>
            </p:cNvSpPr>
            <p:nvPr/>
          </p:nvSpPr>
          <p:spPr bwMode="auto">
            <a:xfrm>
              <a:off x="3009734" y="5375026"/>
              <a:ext cx="43120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13,501</a:t>
              </a:r>
              <a:endPara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" name="Rectangle 17"/>
            <p:cNvSpPr>
              <a:spLocks noChangeArrowheads="1"/>
            </p:cNvSpPr>
            <p:nvPr/>
          </p:nvSpPr>
          <p:spPr bwMode="auto">
            <a:xfrm>
              <a:off x="3751096" y="5375026"/>
              <a:ext cx="43120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13,241</a:t>
              </a:r>
              <a:endPara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" name="Rectangle 18"/>
            <p:cNvSpPr>
              <a:spLocks noChangeArrowheads="1"/>
            </p:cNvSpPr>
            <p:nvPr/>
          </p:nvSpPr>
          <p:spPr bwMode="auto">
            <a:xfrm>
              <a:off x="4546434" y="5375026"/>
              <a:ext cx="43120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12,456</a:t>
              </a:r>
              <a:endPara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9" name="Rectangle 19"/>
            <p:cNvSpPr>
              <a:spLocks noChangeArrowheads="1"/>
            </p:cNvSpPr>
            <p:nvPr/>
          </p:nvSpPr>
          <p:spPr bwMode="auto">
            <a:xfrm>
              <a:off x="5314784" y="5375026"/>
              <a:ext cx="35266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8,094</a:t>
              </a:r>
              <a:endPara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0" name="Rectangle 20"/>
            <p:cNvSpPr>
              <a:spLocks noChangeArrowheads="1"/>
            </p:cNvSpPr>
            <p:nvPr/>
          </p:nvSpPr>
          <p:spPr bwMode="auto">
            <a:xfrm>
              <a:off x="6110121" y="5375026"/>
              <a:ext cx="35266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3,935</a:t>
              </a:r>
              <a:endPara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1" name="Rectangle 21"/>
            <p:cNvSpPr>
              <a:spLocks noChangeArrowheads="1"/>
            </p:cNvSpPr>
            <p:nvPr/>
          </p:nvSpPr>
          <p:spPr bwMode="auto">
            <a:xfrm>
              <a:off x="6878471" y="5375026"/>
              <a:ext cx="23564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724</a:t>
              </a: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3867778" y="3681330"/>
            <a:ext cx="91440" cy="177800"/>
            <a:chOff x="3890963" y="3681330"/>
            <a:chExt cx="34925" cy="177800"/>
          </a:xfrm>
        </p:grpSpPr>
        <p:sp>
          <p:nvSpPr>
            <p:cNvPr id="186" name="Freeform 86"/>
            <p:cNvSpPr>
              <a:spLocks/>
            </p:cNvSpPr>
            <p:nvPr/>
          </p:nvSpPr>
          <p:spPr bwMode="auto">
            <a:xfrm>
              <a:off x="3908426" y="3681330"/>
              <a:ext cx="0" cy="177800"/>
            </a:xfrm>
            <a:custGeom>
              <a:avLst/>
              <a:gdLst>
                <a:gd name="T0" fmla="*/ 112 h 112"/>
                <a:gd name="T1" fmla="*/ 58 h 112"/>
                <a:gd name="T2" fmla="*/ 0 h 1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2">
                  <a:moveTo>
                    <a:pt x="0" y="112"/>
                  </a:moveTo>
                  <a:lnTo>
                    <a:pt x="0" y="58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Line 87"/>
            <p:cNvSpPr>
              <a:spLocks noChangeShapeType="1"/>
            </p:cNvSpPr>
            <p:nvPr/>
          </p:nvSpPr>
          <p:spPr bwMode="auto">
            <a:xfrm>
              <a:off x="3890963" y="3859130"/>
              <a:ext cx="34925" cy="0"/>
            </a:xfrm>
            <a:prstGeom prst="line">
              <a:avLst/>
            </a:pr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Line 88"/>
            <p:cNvSpPr>
              <a:spLocks noChangeShapeType="1"/>
            </p:cNvSpPr>
            <p:nvPr/>
          </p:nvSpPr>
          <p:spPr bwMode="auto">
            <a:xfrm>
              <a:off x="3890963" y="3681330"/>
              <a:ext cx="34925" cy="0"/>
            </a:xfrm>
            <a:prstGeom prst="line">
              <a:avLst/>
            </a:pr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2" name="Group 331"/>
          <p:cNvGrpSpPr/>
          <p:nvPr/>
        </p:nvGrpSpPr>
        <p:grpSpPr>
          <a:xfrm>
            <a:off x="5402891" y="2903455"/>
            <a:ext cx="91440" cy="246063"/>
            <a:chOff x="5426076" y="2903455"/>
            <a:chExt cx="34925" cy="246063"/>
          </a:xfrm>
        </p:grpSpPr>
        <p:sp>
          <p:nvSpPr>
            <p:cNvPr id="222" name="Freeform 122"/>
            <p:cNvSpPr>
              <a:spLocks/>
            </p:cNvSpPr>
            <p:nvPr/>
          </p:nvSpPr>
          <p:spPr bwMode="auto">
            <a:xfrm>
              <a:off x="5443538" y="2903455"/>
              <a:ext cx="0" cy="246063"/>
            </a:xfrm>
            <a:custGeom>
              <a:avLst/>
              <a:gdLst>
                <a:gd name="T0" fmla="*/ 155 h 155"/>
                <a:gd name="T1" fmla="*/ 81 h 155"/>
                <a:gd name="T2" fmla="*/ 0 h 15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55">
                  <a:moveTo>
                    <a:pt x="0" y="155"/>
                  </a:moveTo>
                  <a:lnTo>
                    <a:pt x="0" y="81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Line 123"/>
            <p:cNvSpPr>
              <a:spLocks noChangeShapeType="1"/>
            </p:cNvSpPr>
            <p:nvPr/>
          </p:nvSpPr>
          <p:spPr bwMode="auto">
            <a:xfrm>
              <a:off x="5426076" y="3149517"/>
              <a:ext cx="34925" cy="0"/>
            </a:xfrm>
            <a:prstGeom prst="line">
              <a:avLst/>
            </a:pr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Line 124"/>
            <p:cNvSpPr>
              <a:spLocks noChangeShapeType="1"/>
            </p:cNvSpPr>
            <p:nvPr/>
          </p:nvSpPr>
          <p:spPr bwMode="auto">
            <a:xfrm>
              <a:off x="5426076" y="2903455"/>
              <a:ext cx="34925" cy="0"/>
            </a:xfrm>
            <a:prstGeom prst="line">
              <a:avLst/>
            </a:pr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5402891" y="2465305"/>
            <a:ext cx="91440" cy="276225"/>
            <a:chOff x="5426076" y="2465305"/>
            <a:chExt cx="34925" cy="276225"/>
          </a:xfrm>
        </p:grpSpPr>
        <p:sp>
          <p:nvSpPr>
            <p:cNvPr id="240" name="Freeform 140"/>
            <p:cNvSpPr>
              <a:spLocks/>
            </p:cNvSpPr>
            <p:nvPr/>
          </p:nvSpPr>
          <p:spPr bwMode="auto">
            <a:xfrm>
              <a:off x="5443538" y="2465305"/>
              <a:ext cx="0" cy="276225"/>
            </a:xfrm>
            <a:custGeom>
              <a:avLst/>
              <a:gdLst>
                <a:gd name="T0" fmla="*/ 174 h 174"/>
                <a:gd name="T1" fmla="*/ 89 h 174"/>
                <a:gd name="T2" fmla="*/ 0 h 17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74">
                  <a:moveTo>
                    <a:pt x="0" y="174"/>
                  </a:moveTo>
                  <a:lnTo>
                    <a:pt x="0" y="89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Line 141"/>
            <p:cNvSpPr>
              <a:spLocks noChangeShapeType="1"/>
            </p:cNvSpPr>
            <p:nvPr/>
          </p:nvSpPr>
          <p:spPr bwMode="auto">
            <a:xfrm>
              <a:off x="5426076" y="2741530"/>
              <a:ext cx="34925" cy="0"/>
            </a:xfrm>
            <a:prstGeom prst="line">
              <a:avLst/>
            </a:prstGeom>
            <a:noFill/>
            <a:ln w="12700" cap="flat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Line 142"/>
            <p:cNvSpPr>
              <a:spLocks noChangeShapeType="1"/>
            </p:cNvSpPr>
            <p:nvPr/>
          </p:nvSpPr>
          <p:spPr bwMode="auto">
            <a:xfrm>
              <a:off x="5426076" y="2465305"/>
              <a:ext cx="34925" cy="0"/>
            </a:xfrm>
            <a:prstGeom prst="line">
              <a:avLst/>
            </a:prstGeom>
            <a:noFill/>
            <a:ln w="12700" cap="flat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6931653" y="2028742"/>
            <a:ext cx="91440" cy="460375"/>
            <a:chOff x="6954838" y="2028742"/>
            <a:chExt cx="34925" cy="460375"/>
          </a:xfrm>
        </p:grpSpPr>
        <p:sp>
          <p:nvSpPr>
            <p:cNvPr id="258" name="Freeform 158"/>
            <p:cNvSpPr>
              <a:spLocks/>
            </p:cNvSpPr>
            <p:nvPr/>
          </p:nvSpPr>
          <p:spPr bwMode="auto">
            <a:xfrm>
              <a:off x="6972301" y="2028742"/>
              <a:ext cx="0" cy="460375"/>
            </a:xfrm>
            <a:custGeom>
              <a:avLst/>
              <a:gdLst>
                <a:gd name="T0" fmla="*/ 290 h 290"/>
                <a:gd name="T1" fmla="*/ 151 h 290"/>
                <a:gd name="T2" fmla="*/ 0 h 29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0">
                  <a:moveTo>
                    <a:pt x="0" y="290"/>
                  </a:moveTo>
                  <a:lnTo>
                    <a:pt x="0" y="151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Line 159"/>
            <p:cNvSpPr>
              <a:spLocks noChangeShapeType="1"/>
            </p:cNvSpPr>
            <p:nvPr/>
          </p:nvSpPr>
          <p:spPr bwMode="auto">
            <a:xfrm>
              <a:off x="6954838" y="2489117"/>
              <a:ext cx="34925" cy="0"/>
            </a:xfrm>
            <a:prstGeom prst="line">
              <a:avLst/>
            </a:pr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Line 160"/>
            <p:cNvSpPr>
              <a:spLocks noChangeShapeType="1"/>
            </p:cNvSpPr>
            <p:nvPr/>
          </p:nvSpPr>
          <p:spPr bwMode="auto">
            <a:xfrm>
              <a:off x="6954838" y="2028742"/>
              <a:ext cx="34925" cy="0"/>
            </a:xfrm>
            <a:prstGeom prst="line">
              <a:avLst/>
            </a:prstGeom>
            <a:noFill/>
            <a:ln w="12700" cap="flat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6931653" y="1384217"/>
            <a:ext cx="91440" cy="485775"/>
            <a:chOff x="6954838" y="1384217"/>
            <a:chExt cx="34925" cy="485775"/>
          </a:xfrm>
        </p:grpSpPr>
        <p:sp>
          <p:nvSpPr>
            <p:cNvPr id="276" name="Freeform 176"/>
            <p:cNvSpPr>
              <a:spLocks/>
            </p:cNvSpPr>
            <p:nvPr/>
          </p:nvSpPr>
          <p:spPr bwMode="auto">
            <a:xfrm>
              <a:off x="6972301" y="1384217"/>
              <a:ext cx="0" cy="485775"/>
            </a:xfrm>
            <a:custGeom>
              <a:avLst/>
              <a:gdLst>
                <a:gd name="T0" fmla="*/ 306 h 306"/>
                <a:gd name="T1" fmla="*/ 159 h 306"/>
                <a:gd name="T2" fmla="*/ 0 h 30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06">
                  <a:moveTo>
                    <a:pt x="0" y="306"/>
                  </a:moveTo>
                  <a:lnTo>
                    <a:pt x="0" y="159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Line 177"/>
            <p:cNvSpPr>
              <a:spLocks noChangeShapeType="1"/>
            </p:cNvSpPr>
            <p:nvPr/>
          </p:nvSpPr>
          <p:spPr bwMode="auto">
            <a:xfrm>
              <a:off x="6954838" y="1869992"/>
              <a:ext cx="34925" cy="0"/>
            </a:xfrm>
            <a:prstGeom prst="line">
              <a:avLst/>
            </a:prstGeom>
            <a:noFill/>
            <a:ln w="12700" cap="flat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Line 178"/>
            <p:cNvSpPr>
              <a:spLocks noChangeShapeType="1"/>
            </p:cNvSpPr>
            <p:nvPr/>
          </p:nvSpPr>
          <p:spPr bwMode="auto">
            <a:xfrm>
              <a:off x="6954838" y="1384217"/>
              <a:ext cx="34925" cy="0"/>
            </a:xfrm>
            <a:prstGeom prst="line">
              <a:avLst/>
            </a:prstGeom>
            <a:noFill/>
            <a:ln w="12700" cap="flat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2381251" y="1631867"/>
            <a:ext cx="4591050" cy="3108325"/>
            <a:chOff x="2381251" y="1631867"/>
            <a:chExt cx="4591050" cy="3108325"/>
          </a:xfrm>
        </p:grpSpPr>
        <p:sp>
          <p:nvSpPr>
            <p:cNvPr id="279" name="Freeform 179"/>
            <p:cNvSpPr>
              <a:spLocks/>
            </p:cNvSpPr>
            <p:nvPr/>
          </p:nvSpPr>
          <p:spPr bwMode="auto">
            <a:xfrm>
              <a:off x="2381251" y="4006767"/>
              <a:ext cx="960438" cy="733425"/>
            </a:xfrm>
            <a:custGeom>
              <a:avLst/>
              <a:gdLst>
                <a:gd name="T0" fmla="*/ 6 w 605"/>
                <a:gd name="T1" fmla="*/ 455 h 462"/>
                <a:gd name="T2" fmla="*/ 17 w 605"/>
                <a:gd name="T3" fmla="*/ 451 h 462"/>
                <a:gd name="T4" fmla="*/ 28 w 605"/>
                <a:gd name="T5" fmla="*/ 444 h 462"/>
                <a:gd name="T6" fmla="*/ 39 w 605"/>
                <a:gd name="T7" fmla="*/ 429 h 462"/>
                <a:gd name="T8" fmla="*/ 53 w 605"/>
                <a:gd name="T9" fmla="*/ 425 h 462"/>
                <a:gd name="T10" fmla="*/ 68 w 605"/>
                <a:gd name="T11" fmla="*/ 418 h 462"/>
                <a:gd name="T12" fmla="*/ 79 w 605"/>
                <a:gd name="T13" fmla="*/ 398 h 462"/>
                <a:gd name="T14" fmla="*/ 90 w 605"/>
                <a:gd name="T15" fmla="*/ 394 h 462"/>
                <a:gd name="T16" fmla="*/ 100 w 605"/>
                <a:gd name="T17" fmla="*/ 387 h 462"/>
                <a:gd name="T18" fmla="*/ 111 w 605"/>
                <a:gd name="T19" fmla="*/ 383 h 462"/>
                <a:gd name="T20" fmla="*/ 122 w 605"/>
                <a:gd name="T21" fmla="*/ 368 h 462"/>
                <a:gd name="T22" fmla="*/ 133 w 605"/>
                <a:gd name="T23" fmla="*/ 357 h 462"/>
                <a:gd name="T24" fmla="*/ 144 w 605"/>
                <a:gd name="T25" fmla="*/ 350 h 462"/>
                <a:gd name="T26" fmla="*/ 159 w 605"/>
                <a:gd name="T27" fmla="*/ 346 h 462"/>
                <a:gd name="T28" fmla="*/ 168 w 605"/>
                <a:gd name="T29" fmla="*/ 335 h 462"/>
                <a:gd name="T30" fmla="*/ 177 w 605"/>
                <a:gd name="T31" fmla="*/ 324 h 462"/>
                <a:gd name="T32" fmla="*/ 190 w 605"/>
                <a:gd name="T33" fmla="*/ 316 h 462"/>
                <a:gd name="T34" fmla="*/ 206 w 605"/>
                <a:gd name="T35" fmla="*/ 305 h 462"/>
                <a:gd name="T36" fmla="*/ 216 w 605"/>
                <a:gd name="T37" fmla="*/ 298 h 462"/>
                <a:gd name="T38" fmla="*/ 230 w 605"/>
                <a:gd name="T39" fmla="*/ 287 h 462"/>
                <a:gd name="T40" fmla="*/ 241 w 605"/>
                <a:gd name="T41" fmla="*/ 276 h 462"/>
                <a:gd name="T42" fmla="*/ 255 w 605"/>
                <a:gd name="T43" fmla="*/ 265 h 462"/>
                <a:gd name="T44" fmla="*/ 266 w 605"/>
                <a:gd name="T45" fmla="*/ 253 h 462"/>
                <a:gd name="T46" fmla="*/ 277 w 605"/>
                <a:gd name="T47" fmla="*/ 246 h 462"/>
                <a:gd name="T48" fmla="*/ 288 w 605"/>
                <a:gd name="T49" fmla="*/ 235 h 462"/>
                <a:gd name="T50" fmla="*/ 303 w 605"/>
                <a:gd name="T51" fmla="*/ 227 h 462"/>
                <a:gd name="T52" fmla="*/ 317 w 605"/>
                <a:gd name="T53" fmla="*/ 224 h 462"/>
                <a:gd name="T54" fmla="*/ 328 w 605"/>
                <a:gd name="T55" fmla="*/ 216 h 462"/>
                <a:gd name="T56" fmla="*/ 339 w 605"/>
                <a:gd name="T57" fmla="*/ 209 h 462"/>
                <a:gd name="T58" fmla="*/ 352 w 605"/>
                <a:gd name="T59" fmla="*/ 202 h 462"/>
                <a:gd name="T60" fmla="*/ 368 w 605"/>
                <a:gd name="T61" fmla="*/ 194 h 462"/>
                <a:gd name="T62" fmla="*/ 374 w 605"/>
                <a:gd name="T63" fmla="*/ 179 h 462"/>
                <a:gd name="T64" fmla="*/ 385 w 605"/>
                <a:gd name="T65" fmla="*/ 168 h 462"/>
                <a:gd name="T66" fmla="*/ 396 w 605"/>
                <a:gd name="T67" fmla="*/ 157 h 462"/>
                <a:gd name="T68" fmla="*/ 410 w 605"/>
                <a:gd name="T69" fmla="*/ 142 h 462"/>
                <a:gd name="T70" fmla="*/ 421 w 605"/>
                <a:gd name="T71" fmla="*/ 137 h 462"/>
                <a:gd name="T72" fmla="*/ 436 w 605"/>
                <a:gd name="T73" fmla="*/ 135 h 462"/>
                <a:gd name="T74" fmla="*/ 447 w 605"/>
                <a:gd name="T75" fmla="*/ 126 h 462"/>
                <a:gd name="T76" fmla="*/ 457 w 605"/>
                <a:gd name="T77" fmla="*/ 116 h 462"/>
                <a:gd name="T78" fmla="*/ 468 w 605"/>
                <a:gd name="T79" fmla="*/ 105 h 462"/>
                <a:gd name="T80" fmla="*/ 479 w 605"/>
                <a:gd name="T81" fmla="*/ 98 h 462"/>
                <a:gd name="T82" fmla="*/ 494 w 605"/>
                <a:gd name="T83" fmla="*/ 87 h 462"/>
                <a:gd name="T84" fmla="*/ 508 w 605"/>
                <a:gd name="T85" fmla="*/ 83 h 462"/>
                <a:gd name="T86" fmla="*/ 523 w 605"/>
                <a:gd name="T87" fmla="*/ 72 h 462"/>
                <a:gd name="T88" fmla="*/ 534 w 605"/>
                <a:gd name="T89" fmla="*/ 61 h 462"/>
                <a:gd name="T90" fmla="*/ 547 w 605"/>
                <a:gd name="T91" fmla="*/ 56 h 462"/>
                <a:gd name="T92" fmla="*/ 558 w 605"/>
                <a:gd name="T93" fmla="*/ 41 h 462"/>
                <a:gd name="T94" fmla="*/ 572 w 605"/>
                <a:gd name="T95" fmla="*/ 26 h 462"/>
                <a:gd name="T96" fmla="*/ 587 w 605"/>
                <a:gd name="T97" fmla="*/ 15 h 462"/>
                <a:gd name="T98" fmla="*/ 601 w 605"/>
                <a:gd name="T99" fmla="*/ 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5" h="462">
                  <a:moveTo>
                    <a:pt x="0" y="462"/>
                  </a:moveTo>
                  <a:lnTo>
                    <a:pt x="0" y="458"/>
                  </a:lnTo>
                  <a:lnTo>
                    <a:pt x="4" y="458"/>
                  </a:lnTo>
                  <a:lnTo>
                    <a:pt x="6" y="455"/>
                  </a:lnTo>
                  <a:lnTo>
                    <a:pt x="10" y="455"/>
                  </a:lnTo>
                  <a:lnTo>
                    <a:pt x="10" y="451"/>
                  </a:lnTo>
                  <a:lnTo>
                    <a:pt x="13" y="451"/>
                  </a:lnTo>
                  <a:lnTo>
                    <a:pt x="17" y="451"/>
                  </a:lnTo>
                  <a:lnTo>
                    <a:pt x="21" y="447"/>
                  </a:lnTo>
                  <a:lnTo>
                    <a:pt x="24" y="447"/>
                  </a:lnTo>
                  <a:lnTo>
                    <a:pt x="28" y="447"/>
                  </a:lnTo>
                  <a:lnTo>
                    <a:pt x="28" y="444"/>
                  </a:lnTo>
                  <a:lnTo>
                    <a:pt x="32" y="436"/>
                  </a:lnTo>
                  <a:lnTo>
                    <a:pt x="35" y="436"/>
                  </a:lnTo>
                  <a:lnTo>
                    <a:pt x="39" y="431"/>
                  </a:lnTo>
                  <a:lnTo>
                    <a:pt x="39" y="429"/>
                  </a:lnTo>
                  <a:lnTo>
                    <a:pt x="42" y="425"/>
                  </a:lnTo>
                  <a:lnTo>
                    <a:pt x="46" y="425"/>
                  </a:lnTo>
                  <a:lnTo>
                    <a:pt x="50" y="425"/>
                  </a:lnTo>
                  <a:lnTo>
                    <a:pt x="53" y="425"/>
                  </a:lnTo>
                  <a:lnTo>
                    <a:pt x="57" y="420"/>
                  </a:lnTo>
                  <a:lnTo>
                    <a:pt x="61" y="420"/>
                  </a:lnTo>
                  <a:lnTo>
                    <a:pt x="64" y="420"/>
                  </a:lnTo>
                  <a:lnTo>
                    <a:pt x="68" y="418"/>
                  </a:lnTo>
                  <a:lnTo>
                    <a:pt x="71" y="414"/>
                  </a:lnTo>
                  <a:lnTo>
                    <a:pt x="75" y="407"/>
                  </a:lnTo>
                  <a:lnTo>
                    <a:pt x="79" y="403"/>
                  </a:lnTo>
                  <a:lnTo>
                    <a:pt x="79" y="398"/>
                  </a:lnTo>
                  <a:lnTo>
                    <a:pt x="82" y="398"/>
                  </a:lnTo>
                  <a:lnTo>
                    <a:pt x="86" y="398"/>
                  </a:lnTo>
                  <a:lnTo>
                    <a:pt x="90" y="398"/>
                  </a:lnTo>
                  <a:lnTo>
                    <a:pt x="90" y="394"/>
                  </a:lnTo>
                  <a:lnTo>
                    <a:pt x="93" y="394"/>
                  </a:lnTo>
                  <a:lnTo>
                    <a:pt x="97" y="394"/>
                  </a:lnTo>
                  <a:lnTo>
                    <a:pt x="97" y="392"/>
                  </a:lnTo>
                  <a:lnTo>
                    <a:pt x="100" y="387"/>
                  </a:lnTo>
                  <a:lnTo>
                    <a:pt x="104" y="387"/>
                  </a:lnTo>
                  <a:lnTo>
                    <a:pt x="108" y="387"/>
                  </a:lnTo>
                  <a:lnTo>
                    <a:pt x="108" y="383"/>
                  </a:lnTo>
                  <a:lnTo>
                    <a:pt x="111" y="383"/>
                  </a:lnTo>
                  <a:lnTo>
                    <a:pt x="115" y="376"/>
                  </a:lnTo>
                  <a:lnTo>
                    <a:pt x="119" y="372"/>
                  </a:lnTo>
                  <a:lnTo>
                    <a:pt x="119" y="368"/>
                  </a:lnTo>
                  <a:lnTo>
                    <a:pt x="122" y="368"/>
                  </a:lnTo>
                  <a:lnTo>
                    <a:pt x="126" y="365"/>
                  </a:lnTo>
                  <a:lnTo>
                    <a:pt x="129" y="361"/>
                  </a:lnTo>
                  <a:lnTo>
                    <a:pt x="129" y="357"/>
                  </a:lnTo>
                  <a:lnTo>
                    <a:pt x="133" y="357"/>
                  </a:lnTo>
                  <a:lnTo>
                    <a:pt x="137" y="357"/>
                  </a:lnTo>
                  <a:lnTo>
                    <a:pt x="137" y="354"/>
                  </a:lnTo>
                  <a:lnTo>
                    <a:pt x="140" y="350"/>
                  </a:lnTo>
                  <a:lnTo>
                    <a:pt x="144" y="350"/>
                  </a:lnTo>
                  <a:lnTo>
                    <a:pt x="148" y="346"/>
                  </a:lnTo>
                  <a:lnTo>
                    <a:pt x="151" y="346"/>
                  </a:lnTo>
                  <a:lnTo>
                    <a:pt x="155" y="346"/>
                  </a:lnTo>
                  <a:lnTo>
                    <a:pt x="159" y="346"/>
                  </a:lnTo>
                  <a:lnTo>
                    <a:pt x="159" y="339"/>
                  </a:lnTo>
                  <a:lnTo>
                    <a:pt x="162" y="339"/>
                  </a:lnTo>
                  <a:lnTo>
                    <a:pt x="166" y="335"/>
                  </a:lnTo>
                  <a:lnTo>
                    <a:pt x="168" y="335"/>
                  </a:lnTo>
                  <a:lnTo>
                    <a:pt x="168" y="331"/>
                  </a:lnTo>
                  <a:lnTo>
                    <a:pt x="173" y="331"/>
                  </a:lnTo>
                  <a:lnTo>
                    <a:pt x="177" y="328"/>
                  </a:lnTo>
                  <a:lnTo>
                    <a:pt x="177" y="324"/>
                  </a:lnTo>
                  <a:lnTo>
                    <a:pt x="179" y="320"/>
                  </a:lnTo>
                  <a:lnTo>
                    <a:pt x="184" y="320"/>
                  </a:lnTo>
                  <a:lnTo>
                    <a:pt x="188" y="320"/>
                  </a:lnTo>
                  <a:lnTo>
                    <a:pt x="190" y="316"/>
                  </a:lnTo>
                  <a:lnTo>
                    <a:pt x="195" y="313"/>
                  </a:lnTo>
                  <a:lnTo>
                    <a:pt x="197" y="313"/>
                  </a:lnTo>
                  <a:lnTo>
                    <a:pt x="201" y="313"/>
                  </a:lnTo>
                  <a:lnTo>
                    <a:pt x="206" y="305"/>
                  </a:lnTo>
                  <a:lnTo>
                    <a:pt x="208" y="302"/>
                  </a:lnTo>
                  <a:lnTo>
                    <a:pt x="212" y="302"/>
                  </a:lnTo>
                  <a:lnTo>
                    <a:pt x="216" y="302"/>
                  </a:lnTo>
                  <a:lnTo>
                    <a:pt x="216" y="298"/>
                  </a:lnTo>
                  <a:lnTo>
                    <a:pt x="219" y="298"/>
                  </a:lnTo>
                  <a:lnTo>
                    <a:pt x="223" y="294"/>
                  </a:lnTo>
                  <a:lnTo>
                    <a:pt x="226" y="287"/>
                  </a:lnTo>
                  <a:lnTo>
                    <a:pt x="230" y="287"/>
                  </a:lnTo>
                  <a:lnTo>
                    <a:pt x="234" y="287"/>
                  </a:lnTo>
                  <a:lnTo>
                    <a:pt x="237" y="283"/>
                  </a:lnTo>
                  <a:lnTo>
                    <a:pt x="237" y="279"/>
                  </a:lnTo>
                  <a:lnTo>
                    <a:pt x="241" y="276"/>
                  </a:lnTo>
                  <a:lnTo>
                    <a:pt x="245" y="272"/>
                  </a:lnTo>
                  <a:lnTo>
                    <a:pt x="248" y="268"/>
                  </a:lnTo>
                  <a:lnTo>
                    <a:pt x="252" y="268"/>
                  </a:lnTo>
                  <a:lnTo>
                    <a:pt x="255" y="265"/>
                  </a:lnTo>
                  <a:lnTo>
                    <a:pt x="255" y="257"/>
                  </a:lnTo>
                  <a:lnTo>
                    <a:pt x="259" y="257"/>
                  </a:lnTo>
                  <a:lnTo>
                    <a:pt x="263" y="253"/>
                  </a:lnTo>
                  <a:lnTo>
                    <a:pt x="266" y="253"/>
                  </a:lnTo>
                  <a:lnTo>
                    <a:pt x="266" y="250"/>
                  </a:lnTo>
                  <a:lnTo>
                    <a:pt x="270" y="250"/>
                  </a:lnTo>
                  <a:lnTo>
                    <a:pt x="274" y="250"/>
                  </a:lnTo>
                  <a:lnTo>
                    <a:pt x="277" y="246"/>
                  </a:lnTo>
                  <a:lnTo>
                    <a:pt x="281" y="239"/>
                  </a:lnTo>
                  <a:lnTo>
                    <a:pt x="284" y="239"/>
                  </a:lnTo>
                  <a:lnTo>
                    <a:pt x="288" y="239"/>
                  </a:lnTo>
                  <a:lnTo>
                    <a:pt x="288" y="235"/>
                  </a:lnTo>
                  <a:lnTo>
                    <a:pt x="292" y="231"/>
                  </a:lnTo>
                  <a:lnTo>
                    <a:pt x="295" y="231"/>
                  </a:lnTo>
                  <a:lnTo>
                    <a:pt x="299" y="231"/>
                  </a:lnTo>
                  <a:lnTo>
                    <a:pt x="303" y="227"/>
                  </a:lnTo>
                  <a:lnTo>
                    <a:pt x="306" y="227"/>
                  </a:lnTo>
                  <a:lnTo>
                    <a:pt x="310" y="224"/>
                  </a:lnTo>
                  <a:lnTo>
                    <a:pt x="313" y="224"/>
                  </a:lnTo>
                  <a:lnTo>
                    <a:pt x="317" y="224"/>
                  </a:lnTo>
                  <a:lnTo>
                    <a:pt x="317" y="220"/>
                  </a:lnTo>
                  <a:lnTo>
                    <a:pt x="321" y="220"/>
                  </a:lnTo>
                  <a:lnTo>
                    <a:pt x="324" y="220"/>
                  </a:lnTo>
                  <a:lnTo>
                    <a:pt x="328" y="216"/>
                  </a:lnTo>
                  <a:lnTo>
                    <a:pt x="332" y="216"/>
                  </a:lnTo>
                  <a:lnTo>
                    <a:pt x="335" y="213"/>
                  </a:lnTo>
                  <a:lnTo>
                    <a:pt x="335" y="209"/>
                  </a:lnTo>
                  <a:lnTo>
                    <a:pt x="339" y="209"/>
                  </a:lnTo>
                  <a:lnTo>
                    <a:pt x="341" y="205"/>
                  </a:lnTo>
                  <a:lnTo>
                    <a:pt x="346" y="205"/>
                  </a:lnTo>
                  <a:lnTo>
                    <a:pt x="350" y="202"/>
                  </a:lnTo>
                  <a:lnTo>
                    <a:pt x="352" y="202"/>
                  </a:lnTo>
                  <a:lnTo>
                    <a:pt x="357" y="198"/>
                  </a:lnTo>
                  <a:lnTo>
                    <a:pt x="361" y="198"/>
                  </a:lnTo>
                  <a:lnTo>
                    <a:pt x="363" y="194"/>
                  </a:lnTo>
                  <a:lnTo>
                    <a:pt x="368" y="194"/>
                  </a:lnTo>
                  <a:lnTo>
                    <a:pt x="368" y="187"/>
                  </a:lnTo>
                  <a:lnTo>
                    <a:pt x="370" y="183"/>
                  </a:lnTo>
                  <a:lnTo>
                    <a:pt x="374" y="183"/>
                  </a:lnTo>
                  <a:lnTo>
                    <a:pt x="374" y="179"/>
                  </a:lnTo>
                  <a:lnTo>
                    <a:pt x="379" y="176"/>
                  </a:lnTo>
                  <a:lnTo>
                    <a:pt x="381" y="172"/>
                  </a:lnTo>
                  <a:lnTo>
                    <a:pt x="385" y="172"/>
                  </a:lnTo>
                  <a:lnTo>
                    <a:pt x="385" y="168"/>
                  </a:lnTo>
                  <a:lnTo>
                    <a:pt x="390" y="164"/>
                  </a:lnTo>
                  <a:lnTo>
                    <a:pt x="392" y="161"/>
                  </a:lnTo>
                  <a:lnTo>
                    <a:pt x="396" y="161"/>
                  </a:lnTo>
                  <a:lnTo>
                    <a:pt x="396" y="157"/>
                  </a:lnTo>
                  <a:lnTo>
                    <a:pt x="399" y="153"/>
                  </a:lnTo>
                  <a:lnTo>
                    <a:pt x="403" y="150"/>
                  </a:lnTo>
                  <a:lnTo>
                    <a:pt x="407" y="146"/>
                  </a:lnTo>
                  <a:lnTo>
                    <a:pt x="410" y="142"/>
                  </a:lnTo>
                  <a:lnTo>
                    <a:pt x="414" y="142"/>
                  </a:lnTo>
                  <a:lnTo>
                    <a:pt x="414" y="137"/>
                  </a:lnTo>
                  <a:lnTo>
                    <a:pt x="418" y="137"/>
                  </a:lnTo>
                  <a:lnTo>
                    <a:pt x="421" y="137"/>
                  </a:lnTo>
                  <a:lnTo>
                    <a:pt x="425" y="137"/>
                  </a:lnTo>
                  <a:lnTo>
                    <a:pt x="428" y="137"/>
                  </a:lnTo>
                  <a:lnTo>
                    <a:pt x="432" y="137"/>
                  </a:lnTo>
                  <a:lnTo>
                    <a:pt x="436" y="135"/>
                  </a:lnTo>
                  <a:lnTo>
                    <a:pt x="439" y="135"/>
                  </a:lnTo>
                  <a:lnTo>
                    <a:pt x="443" y="131"/>
                  </a:lnTo>
                  <a:lnTo>
                    <a:pt x="443" y="126"/>
                  </a:lnTo>
                  <a:lnTo>
                    <a:pt x="447" y="126"/>
                  </a:lnTo>
                  <a:lnTo>
                    <a:pt x="450" y="124"/>
                  </a:lnTo>
                  <a:lnTo>
                    <a:pt x="454" y="120"/>
                  </a:lnTo>
                  <a:lnTo>
                    <a:pt x="454" y="116"/>
                  </a:lnTo>
                  <a:lnTo>
                    <a:pt x="457" y="116"/>
                  </a:lnTo>
                  <a:lnTo>
                    <a:pt x="461" y="111"/>
                  </a:lnTo>
                  <a:lnTo>
                    <a:pt x="465" y="111"/>
                  </a:lnTo>
                  <a:lnTo>
                    <a:pt x="465" y="109"/>
                  </a:lnTo>
                  <a:lnTo>
                    <a:pt x="468" y="105"/>
                  </a:lnTo>
                  <a:lnTo>
                    <a:pt x="472" y="105"/>
                  </a:lnTo>
                  <a:lnTo>
                    <a:pt x="476" y="100"/>
                  </a:lnTo>
                  <a:lnTo>
                    <a:pt x="476" y="98"/>
                  </a:lnTo>
                  <a:lnTo>
                    <a:pt x="479" y="98"/>
                  </a:lnTo>
                  <a:lnTo>
                    <a:pt x="483" y="98"/>
                  </a:lnTo>
                  <a:lnTo>
                    <a:pt x="486" y="94"/>
                  </a:lnTo>
                  <a:lnTo>
                    <a:pt x="490" y="89"/>
                  </a:lnTo>
                  <a:lnTo>
                    <a:pt x="494" y="87"/>
                  </a:lnTo>
                  <a:lnTo>
                    <a:pt x="497" y="87"/>
                  </a:lnTo>
                  <a:lnTo>
                    <a:pt x="501" y="87"/>
                  </a:lnTo>
                  <a:lnTo>
                    <a:pt x="505" y="83"/>
                  </a:lnTo>
                  <a:lnTo>
                    <a:pt x="508" y="83"/>
                  </a:lnTo>
                  <a:lnTo>
                    <a:pt x="512" y="78"/>
                  </a:lnTo>
                  <a:lnTo>
                    <a:pt x="515" y="74"/>
                  </a:lnTo>
                  <a:lnTo>
                    <a:pt x="519" y="74"/>
                  </a:lnTo>
                  <a:lnTo>
                    <a:pt x="523" y="72"/>
                  </a:lnTo>
                  <a:lnTo>
                    <a:pt x="525" y="67"/>
                  </a:lnTo>
                  <a:lnTo>
                    <a:pt x="530" y="67"/>
                  </a:lnTo>
                  <a:lnTo>
                    <a:pt x="534" y="63"/>
                  </a:lnTo>
                  <a:lnTo>
                    <a:pt x="534" y="61"/>
                  </a:lnTo>
                  <a:lnTo>
                    <a:pt x="536" y="61"/>
                  </a:lnTo>
                  <a:lnTo>
                    <a:pt x="541" y="56"/>
                  </a:lnTo>
                  <a:lnTo>
                    <a:pt x="543" y="56"/>
                  </a:lnTo>
                  <a:lnTo>
                    <a:pt x="547" y="56"/>
                  </a:lnTo>
                  <a:lnTo>
                    <a:pt x="552" y="52"/>
                  </a:lnTo>
                  <a:lnTo>
                    <a:pt x="554" y="48"/>
                  </a:lnTo>
                  <a:lnTo>
                    <a:pt x="554" y="41"/>
                  </a:lnTo>
                  <a:lnTo>
                    <a:pt x="558" y="41"/>
                  </a:lnTo>
                  <a:lnTo>
                    <a:pt x="563" y="37"/>
                  </a:lnTo>
                  <a:lnTo>
                    <a:pt x="565" y="37"/>
                  </a:lnTo>
                  <a:lnTo>
                    <a:pt x="569" y="34"/>
                  </a:lnTo>
                  <a:lnTo>
                    <a:pt x="572" y="26"/>
                  </a:lnTo>
                  <a:lnTo>
                    <a:pt x="576" y="22"/>
                  </a:lnTo>
                  <a:lnTo>
                    <a:pt x="580" y="19"/>
                  </a:lnTo>
                  <a:lnTo>
                    <a:pt x="583" y="19"/>
                  </a:lnTo>
                  <a:lnTo>
                    <a:pt x="587" y="15"/>
                  </a:lnTo>
                  <a:lnTo>
                    <a:pt x="591" y="11"/>
                  </a:lnTo>
                  <a:lnTo>
                    <a:pt x="594" y="8"/>
                  </a:lnTo>
                  <a:lnTo>
                    <a:pt x="598" y="8"/>
                  </a:lnTo>
                  <a:lnTo>
                    <a:pt x="601" y="4"/>
                  </a:lnTo>
                  <a:lnTo>
                    <a:pt x="605" y="0"/>
                  </a:lnTo>
                </a:path>
              </a:pathLst>
            </a:custGeom>
            <a:noFill/>
            <a:ln w="30163" cap="rnd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Freeform 180"/>
            <p:cNvSpPr>
              <a:spLocks/>
            </p:cNvSpPr>
            <p:nvPr/>
          </p:nvSpPr>
          <p:spPr bwMode="auto">
            <a:xfrm>
              <a:off x="3341688" y="3316205"/>
              <a:ext cx="985838" cy="690563"/>
            </a:xfrm>
            <a:custGeom>
              <a:avLst/>
              <a:gdLst>
                <a:gd name="T0" fmla="*/ 7 w 621"/>
                <a:gd name="T1" fmla="*/ 424 h 435"/>
                <a:gd name="T2" fmla="*/ 18 w 621"/>
                <a:gd name="T3" fmla="*/ 420 h 435"/>
                <a:gd name="T4" fmla="*/ 29 w 621"/>
                <a:gd name="T5" fmla="*/ 417 h 435"/>
                <a:gd name="T6" fmla="*/ 40 w 621"/>
                <a:gd name="T7" fmla="*/ 406 h 435"/>
                <a:gd name="T8" fmla="*/ 54 w 621"/>
                <a:gd name="T9" fmla="*/ 394 h 435"/>
                <a:gd name="T10" fmla="*/ 69 w 621"/>
                <a:gd name="T11" fmla="*/ 387 h 435"/>
                <a:gd name="T12" fmla="*/ 80 w 621"/>
                <a:gd name="T13" fmla="*/ 372 h 435"/>
                <a:gd name="T14" fmla="*/ 94 w 621"/>
                <a:gd name="T15" fmla="*/ 357 h 435"/>
                <a:gd name="T16" fmla="*/ 105 w 621"/>
                <a:gd name="T17" fmla="*/ 346 h 435"/>
                <a:gd name="T18" fmla="*/ 115 w 621"/>
                <a:gd name="T19" fmla="*/ 339 h 435"/>
                <a:gd name="T20" fmla="*/ 131 w 621"/>
                <a:gd name="T21" fmla="*/ 331 h 435"/>
                <a:gd name="T22" fmla="*/ 144 w 621"/>
                <a:gd name="T23" fmla="*/ 324 h 435"/>
                <a:gd name="T24" fmla="*/ 159 w 621"/>
                <a:gd name="T25" fmla="*/ 313 h 435"/>
                <a:gd name="T26" fmla="*/ 173 w 621"/>
                <a:gd name="T27" fmla="*/ 302 h 435"/>
                <a:gd name="T28" fmla="*/ 184 w 621"/>
                <a:gd name="T29" fmla="*/ 298 h 435"/>
                <a:gd name="T30" fmla="*/ 195 w 621"/>
                <a:gd name="T31" fmla="*/ 287 h 435"/>
                <a:gd name="T32" fmla="*/ 206 w 621"/>
                <a:gd name="T33" fmla="*/ 272 h 435"/>
                <a:gd name="T34" fmla="*/ 217 w 621"/>
                <a:gd name="T35" fmla="*/ 268 h 435"/>
                <a:gd name="T36" fmla="*/ 228 w 621"/>
                <a:gd name="T37" fmla="*/ 257 h 435"/>
                <a:gd name="T38" fmla="*/ 242 w 621"/>
                <a:gd name="T39" fmla="*/ 246 h 435"/>
                <a:gd name="T40" fmla="*/ 253 w 621"/>
                <a:gd name="T41" fmla="*/ 235 h 435"/>
                <a:gd name="T42" fmla="*/ 264 w 621"/>
                <a:gd name="T43" fmla="*/ 224 h 435"/>
                <a:gd name="T44" fmla="*/ 278 w 621"/>
                <a:gd name="T45" fmla="*/ 213 h 435"/>
                <a:gd name="T46" fmla="*/ 293 w 621"/>
                <a:gd name="T47" fmla="*/ 204 h 435"/>
                <a:gd name="T48" fmla="*/ 304 w 621"/>
                <a:gd name="T49" fmla="*/ 202 h 435"/>
                <a:gd name="T50" fmla="*/ 315 w 621"/>
                <a:gd name="T51" fmla="*/ 193 h 435"/>
                <a:gd name="T52" fmla="*/ 328 w 621"/>
                <a:gd name="T53" fmla="*/ 189 h 435"/>
                <a:gd name="T54" fmla="*/ 339 w 621"/>
                <a:gd name="T55" fmla="*/ 187 h 435"/>
                <a:gd name="T56" fmla="*/ 350 w 621"/>
                <a:gd name="T57" fmla="*/ 178 h 435"/>
                <a:gd name="T58" fmla="*/ 361 w 621"/>
                <a:gd name="T59" fmla="*/ 171 h 435"/>
                <a:gd name="T60" fmla="*/ 375 w 621"/>
                <a:gd name="T61" fmla="*/ 167 h 435"/>
                <a:gd name="T62" fmla="*/ 386 w 621"/>
                <a:gd name="T63" fmla="*/ 156 h 435"/>
                <a:gd name="T64" fmla="*/ 397 w 621"/>
                <a:gd name="T65" fmla="*/ 145 h 435"/>
                <a:gd name="T66" fmla="*/ 411 w 621"/>
                <a:gd name="T67" fmla="*/ 141 h 435"/>
                <a:gd name="T68" fmla="*/ 426 w 621"/>
                <a:gd name="T69" fmla="*/ 130 h 435"/>
                <a:gd name="T70" fmla="*/ 437 w 621"/>
                <a:gd name="T71" fmla="*/ 123 h 435"/>
                <a:gd name="T72" fmla="*/ 451 w 621"/>
                <a:gd name="T73" fmla="*/ 112 h 435"/>
                <a:gd name="T74" fmla="*/ 462 w 621"/>
                <a:gd name="T75" fmla="*/ 108 h 435"/>
                <a:gd name="T76" fmla="*/ 477 w 621"/>
                <a:gd name="T77" fmla="*/ 100 h 435"/>
                <a:gd name="T78" fmla="*/ 490 w 621"/>
                <a:gd name="T79" fmla="*/ 93 h 435"/>
                <a:gd name="T80" fmla="*/ 501 w 621"/>
                <a:gd name="T81" fmla="*/ 78 h 435"/>
                <a:gd name="T82" fmla="*/ 512 w 621"/>
                <a:gd name="T83" fmla="*/ 71 h 435"/>
                <a:gd name="T84" fmla="*/ 526 w 621"/>
                <a:gd name="T85" fmla="*/ 63 h 435"/>
                <a:gd name="T86" fmla="*/ 537 w 621"/>
                <a:gd name="T87" fmla="*/ 56 h 435"/>
                <a:gd name="T88" fmla="*/ 552 w 621"/>
                <a:gd name="T89" fmla="*/ 41 h 435"/>
                <a:gd name="T90" fmla="*/ 563 w 621"/>
                <a:gd name="T91" fmla="*/ 30 h 435"/>
                <a:gd name="T92" fmla="*/ 577 w 621"/>
                <a:gd name="T93" fmla="*/ 19 h 435"/>
                <a:gd name="T94" fmla="*/ 592 w 621"/>
                <a:gd name="T95" fmla="*/ 11 h 435"/>
                <a:gd name="T96" fmla="*/ 603 w 621"/>
                <a:gd name="T97" fmla="*/ 4 h 435"/>
                <a:gd name="T98" fmla="*/ 617 w 621"/>
                <a:gd name="T9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1" h="435">
                  <a:moveTo>
                    <a:pt x="0" y="435"/>
                  </a:moveTo>
                  <a:lnTo>
                    <a:pt x="4" y="432"/>
                  </a:lnTo>
                  <a:lnTo>
                    <a:pt x="7" y="428"/>
                  </a:lnTo>
                  <a:lnTo>
                    <a:pt x="7" y="424"/>
                  </a:lnTo>
                  <a:lnTo>
                    <a:pt x="11" y="424"/>
                  </a:lnTo>
                  <a:lnTo>
                    <a:pt x="15" y="424"/>
                  </a:lnTo>
                  <a:lnTo>
                    <a:pt x="18" y="424"/>
                  </a:lnTo>
                  <a:lnTo>
                    <a:pt x="18" y="420"/>
                  </a:lnTo>
                  <a:lnTo>
                    <a:pt x="22" y="420"/>
                  </a:lnTo>
                  <a:lnTo>
                    <a:pt x="25" y="420"/>
                  </a:lnTo>
                  <a:lnTo>
                    <a:pt x="29" y="420"/>
                  </a:lnTo>
                  <a:lnTo>
                    <a:pt x="29" y="417"/>
                  </a:lnTo>
                  <a:lnTo>
                    <a:pt x="33" y="417"/>
                  </a:lnTo>
                  <a:lnTo>
                    <a:pt x="36" y="409"/>
                  </a:lnTo>
                  <a:lnTo>
                    <a:pt x="36" y="406"/>
                  </a:lnTo>
                  <a:lnTo>
                    <a:pt x="40" y="406"/>
                  </a:lnTo>
                  <a:lnTo>
                    <a:pt x="44" y="402"/>
                  </a:lnTo>
                  <a:lnTo>
                    <a:pt x="47" y="402"/>
                  </a:lnTo>
                  <a:lnTo>
                    <a:pt x="51" y="398"/>
                  </a:lnTo>
                  <a:lnTo>
                    <a:pt x="54" y="394"/>
                  </a:lnTo>
                  <a:lnTo>
                    <a:pt x="58" y="391"/>
                  </a:lnTo>
                  <a:lnTo>
                    <a:pt x="62" y="387"/>
                  </a:lnTo>
                  <a:lnTo>
                    <a:pt x="65" y="387"/>
                  </a:lnTo>
                  <a:lnTo>
                    <a:pt x="69" y="387"/>
                  </a:lnTo>
                  <a:lnTo>
                    <a:pt x="69" y="383"/>
                  </a:lnTo>
                  <a:lnTo>
                    <a:pt x="73" y="380"/>
                  </a:lnTo>
                  <a:lnTo>
                    <a:pt x="76" y="376"/>
                  </a:lnTo>
                  <a:lnTo>
                    <a:pt x="80" y="372"/>
                  </a:lnTo>
                  <a:lnTo>
                    <a:pt x="83" y="368"/>
                  </a:lnTo>
                  <a:lnTo>
                    <a:pt x="87" y="368"/>
                  </a:lnTo>
                  <a:lnTo>
                    <a:pt x="91" y="361"/>
                  </a:lnTo>
                  <a:lnTo>
                    <a:pt x="94" y="357"/>
                  </a:lnTo>
                  <a:lnTo>
                    <a:pt x="98" y="354"/>
                  </a:lnTo>
                  <a:lnTo>
                    <a:pt x="98" y="350"/>
                  </a:lnTo>
                  <a:lnTo>
                    <a:pt x="102" y="350"/>
                  </a:lnTo>
                  <a:lnTo>
                    <a:pt x="105" y="346"/>
                  </a:lnTo>
                  <a:lnTo>
                    <a:pt x="109" y="342"/>
                  </a:lnTo>
                  <a:lnTo>
                    <a:pt x="109" y="339"/>
                  </a:lnTo>
                  <a:lnTo>
                    <a:pt x="111" y="339"/>
                  </a:lnTo>
                  <a:lnTo>
                    <a:pt x="115" y="339"/>
                  </a:lnTo>
                  <a:lnTo>
                    <a:pt x="120" y="339"/>
                  </a:lnTo>
                  <a:lnTo>
                    <a:pt x="122" y="335"/>
                  </a:lnTo>
                  <a:lnTo>
                    <a:pt x="126" y="331"/>
                  </a:lnTo>
                  <a:lnTo>
                    <a:pt x="131" y="331"/>
                  </a:lnTo>
                  <a:lnTo>
                    <a:pt x="133" y="324"/>
                  </a:lnTo>
                  <a:lnTo>
                    <a:pt x="137" y="324"/>
                  </a:lnTo>
                  <a:lnTo>
                    <a:pt x="140" y="324"/>
                  </a:lnTo>
                  <a:lnTo>
                    <a:pt x="144" y="324"/>
                  </a:lnTo>
                  <a:lnTo>
                    <a:pt x="148" y="320"/>
                  </a:lnTo>
                  <a:lnTo>
                    <a:pt x="151" y="313"/>
                  </a:lnTo>
                  <a:lnTo>
                    <a:pt x="155" y="313"/>
                  </a:lnTo>
                  <a:lnTo>
                    <a:pt x="159" y="313"/>
                  </a:lnTo>
                  <a:lnTo>
                    <a:pt x="162" y="309"/>
                  </a:lnTo>
                  <a:lnTo>
                    <a:pt x="166" y="305"/>
                  </a:lnTo>
                  <a:lnTo>
                    <a:pt x="169" y="305"/>
                  </a:lnTo>
                  <a:lnTo>
                    <a:pt x="173" y="302"/>
                  </a:lnTo>
                  <a:lnTo>
                    <a:pt x="177" y="302"/>
                  </a:lnTo>
                  <a:lnTo>
                    <a:pt x="177" y="298"/>
                  </a:lnTo>
                  <a:lnTo>
                    <a:pt x="180" y="298"/>
                  </a:lnTo>
                  <a:lnTo>
                    <a:pt x="184" y="298"/>
                  </a:lnTo>
                  <a:lnTo>
                    <a:pt x="188" y="294"/>
                  </a:lnTo>
                  <a:lnTo>
                    <a:pt x="188" y="291"/>
                  </a:lnTo>
                  <a:lnTo>
                    <a:pt x="191" y="291"/>
                  </a:lnTo>
                  <a:lnTo>
                    <a:pt x="195" y="287"/>
                  </a:lnTo>
                  <a:lnTo>
                    <a:pt x="195" y="283"/>
                  </a:lnTo>
                  <a:lnTo>
                    <a:pt x="198" y="279"/>
                  </a:lnTo>
                  <a:lnTo>
                    <a:pt x="202" y="276"/>
                  </a:lnTo>
                  <a:lnTo>
                    <a:pt x="206" y="272"/>
                  </a:lnTo>
                  <a:lnTo>
                    <a:pt x="206" y="268"/>
                  </a:lnTo>
                  <a:lnTo>
                    <a:pt x="209" y="268"/>
                  </a:lnTo>
                  <a:lnTo>
                    <a:pt x="213" y="268"/>
                  </a:lnTo>
                  <a:lnTo>
                    <a:pt x="217" y="268"/>
                  </a:lnTo>
                  <a:lnTo>
                    <a:pt x="217" y="265"/>
                  </a:lnTo>
                  <a:lnTo>
                    <a:pt x="220" y="265"/>
                  </a:lnTo>
                  <a:lnTo>
                    <a:pt x="224" y="261"/>
                  </a:lnTo>
                  <a:lnTo>
                    <a:pt x="228" y="257"/>
                  </a:lnTo>
                  <a:lnTo>
                    <a:pt x="231" y="252"/>
                  </a:lnTo>
                  <a:lnTo>
                    <a:pt x="235" y="252"/>
                  </a:lnTo>
                  <a:lnTo>
                    <a:pt x="238" y="250"/>
                  </a:lnTo>
                  <a:lnTo>
                    <a:pt x="242" y="246"/>
                  </a:lnTo>
                  <a:lnTo>
                    <a:pt x="246" y="246"/>
                  </a:lnTo>
                  <a:lnTo>
                    <a:pt x="246" y="241"/>
                  </a:lnTo>
                  <a:lnTo>
                    <a:pt x="249" y="239"/>
                  </a:lnTo>
                  <a:lnTo>
                    <a:pt x="253" y="235"/>
                  </a:lnTo>
                  <a:lnTo>
                    <a:pt x="257" y="230"/>
                  </a:lnTo>
                  <a:lnTo>
                    <a:pt x="257" y="224"/>
                  </a:lnTo>
                  <a:lnTo>
                    <a:pt x="260" y="224"/>
                  </a:lnTo>
                  <a:lnTo>
                    <a:pt x="264" y="224"/>
                  </a:lnTo>
                  <a:lnTo>
                    <a:pt x="267" y="219"/>
                  </a:lnTo>
                  <a:lnTo>
                    <a:pt x="271" y="219"/>
                  </a:lnTo>
                  <a:lnTo>
                    <a:pt x="275" y="215"/>
                  </a:lnTo>
                  <a:lnTo>
                    <a:pt x="278" y="213"/>
                  </a:lnTo>
                  <a:lnTo>
                    <a:pt x="282" y="213"/>
                  </a:lnTo>
                  <a:lnTo>
                    <a:pt x="286" y="209"/>
                  </a:lnTo>
                  <a:lnTo>
                    <a:pt x="289" y="204"/>
                  </a:lnTo>
                  <a:lnTo>
                    <a:pt x="293" y="204"/>
                  </a:lnTo>
                  <a:lnTo>
                    <a:pt x="295" y="204"/>
                  </a:lnTo>
                  <a:lnTo>
                    <a:pt x="295" y="202"/>
                  </a:lnTo>
                  <a:lnTo>
                    <a:pt x="300" y="202"/>
                  </a:lnTo>
                  <a:lnTo>
                    <a:pt x="304" y="202"/>
                  </a:lnTo>
                  <a:lnTo>
                    <a:pt x="306" y="202"/>
                  </a:lnTo>
                  <a:lnTo>
                    <a:pt x="306" y="198"/>
                  </a:lnTo>
                  <a:lnTo>
                    <a:pt x="311" y="198"/>
                  </a:lnTo>
                  <a:lnTo>
                    <a:pt x="315" y="193"/>
                  </a:lnTo>
                  <a:lnTo>
                    <a:pt x="317" y="193"/>
                  </a:lnTo>
                  <a:lnTo>
                    <a:pt x="321" y="193"/>
                  </a:lnTo>
                  <a:lnTo>
                    <a:pt x="324" y="189"/>
                  </a:lnTo>
                  <a:lnTo>
                    <a:pt x="328" y="189"/>
                  </a:lnTo>
                  <a:lnTo>
                    <a:pt x="332" y="189"/>
                  </a:lnTo>
                  <a:lnTo>
                    <a:pt x="335" y="189"/>
                  </a:lnTo>
                  <a:lnTo>
                    <a:pt x="335" y="187"/>
                  </a:lnTo>
                  <a:lnTo>
                    <a:pt x="339" y="187"/>
                  </a:lnTo>
                  <a:lnTo>
                    <a:pt x="343" y="187"/>
                  </a:lnTo>
                  <a:lnTo>
                    <a:pt x="346" y="187"/>
                  </a:lnTo>
                  <a:lnTo>
                    <a:pt x="346" y="182"/>
                  </a:lnTo>
                  <a:lnTo>
                    <a:pt x="350" y="178"/>
                  </a:lnTo>
                  <a:lnTo>
                    <a:pt x="353" y="176"/>
                  </a:lnTo>
                  <a:lnTo>
                    <a:pt x="353" y="171"/>
                  </a:lnTo>
                  <a:lnTo>
                    <a:pt x="357" y="171"/>
                  </a:lnTo>
                  <a:lnTo>
                    <a:pt x="361" y="171"/>
                  </a:lnTo>
                  <a:lnTo>
                    <a:pt x="364" y="171"/>
                  </a:lnTo>
                  <a:lnTo>
                    <a:pt x="368" y="167"/>
                  </a:lnTo>
                  <a:lnTo>
                    <a:pt x="372" y="167"/>
                  </a:lnTo>
                  <a:lnTo>
                    <a:pt x="375" y="167"/>
                  </a:lnTo>
                  <a:lnTo>
                    <a:pt x="379" y="167"/>
                  </a:lnTo>
                  <a:lnTo>
                    <a:pt x="382" y="160"/>
                  </a:lnTo>
                  <a:lnTo>
                    <a:pt x="386" y="160"/>
                  </a:lnTo>
                  <a:lnTo>
                    <a:pt x="386" y="156"/>
                  </a:lnTo>
                  <a:lnTo>
                    <a:pt x="390" y="152"/>
                  </a:lnTo>
                  <a:lnTo>
                    <a:pt x="393" y="152"/>
                  </a:lnTo>
                  <a:lnTo>
                    <a:pt x="393" y="145"/>
                  </a:lnTo>
                  <a:lnTo>
                    <a:pt x="397" y="145"/>
                  </a:lnTo>
                  <a:lnTo>
                    <a:pt x="401" y="145"/>
                  </a:lnTo>
                  <a:lnTo>
                    <a:pt x="404" y="145"/>
                  </a:lnTo>
                  <a:lnTo>
                    <a:pt x="408" y="141"/>
                  </a:lnTo>
                  <a:lnTo>
                    <a:pt x="411" y="141"/>
                  </a:lnTo>
                  <a:lnTo>
                    <a:pt x="415" y="141"/>
                  </a:lnTo>
                  <a:lnTo>
                    <a:pt x="419" y="134"/>
                  </a:lnTo>
                  <a:lnTo>
                    <a:pt x="422" y="134"/>
                  </a:lnTo>
                  <a:lnTo>
                    <a:pt x="426" y="130"/>
                  </a:lnTo>
                  <a:lnTo>
                    <a:pt x="430" y="126"/>
                  </a:lnTo>
                  <a:lnTo>
                    <a:pt x="433" y="126"/>
                  </a:lnTo>
                  <a:lnTo>
                    <a:pt x="433" y="123"/>
                  </a:lnTo>
                  <a:lnTo>
                    <a:pt x="437" y="123"/>
                  </a:lnTo>
                  <a:lnTo>
                    <a:pt x="440" y="123"/>
                  </a:lnTo>
                  <a:lnTo>
                    <a:pt x="444" y="119"/>
                  </a:lnTo>
                  <a:lnTo>
                    <a:pt x="448" y="112"/>
                  </a:lnTo>
                  <a:lnTo>
                    <a:pt x="451" y="112"/>
                  </a:lnTo>
                  <a:lnTo>
                    <a:pt x="455" y="112"/>
                  </a:lnTo>
                  <a:lnTo>
                    <a:pt x="455" y="108"/>
                  </a:lnTo>
                  <a:lnTo>
                    <a:pt x="459" y="108"/>
                  </a:lnTo>
                  <a:lnTo>
                    <a:pt x="462" y="108"/>
                  </a:lnTo>
                  <a:lnTo>
                    <a:pt x="466" y="100"/>
                  </a:lnTo>
                  <a:lnTo>
                    <a:pt x="468" y="100"/>
                  </a:lnTo>
                  <a:lnTo>
                    <a:pt x="473" y="100"/>
                  </a:lnTo>
                  <a:lnTo>
                    <a:pt x="477" y="100"/>
                  </a:lnTo>
                  <a:lnTo>
                    <a:pt x="479" y="97"/>
                  </a:lnTo>
                  <a:lnTo>
                    <a:pt x="484" y="97"/>
                  </a:lnTo>
                  <a:lnTo>
                    <a:pt x="488" y="93"/>
                  </a:lnTo>
                  <a:lnTo>
                    <a:pt x="490" y="93"/>
                  </a:lnTo>
                  <a:lnTo>
                    <a:pt x="495" y="86"/>
                  </a:lnTo>
                  <a:lnTo>
                    <a:pt x="497" y="86"/>
                  </a:lnTo>
                  <a:lnTo>
                    <a:pt x="501" y="82"/>
                  </a:lnTo>
                  <a:lnTo>
                    <a:pt x="501" y="78"/>
                  </a:lnTo>
                  <a:lnTo>
                    <a:pt x="506" y="78"/>
                  </a:lnTo>
                  <a:lnTo>
                    <a:pt x="508" y="74"/>
                  </a:lnTo>
                  <a:lnTo>
                    <a:pt x="512" y="74"/>
                  </a:lnTo>
                  <a:lnTo>
                    <a:pt x="512" y="71"/>
                  </a:lnTo>
                  <a:lnTo>
                    <a:pt x="517" y="71"/>
                  </a:lnTo>
                  <a:lnTo>
                    <a:pt x="519" y="67"/>
                  </a:lnTo>
                  <a:lnTo>
                    <a:pt x="523" y="67"/>
                  </a:lnTo>
                  <a:lnTo>
                    <a:pt x="526" y="63"/>
                  </a:lnTo>
                  <a:lnTo>
                    <a:pt x="530" y="63"/>
                  </a:lnTo>
                  <a:lnTo>
                    <a:pt x="534" y="60"/>
                  </a:lnTo>
                  <a:lnTo>
                    <a:pt x="534" y="56"/>
                  </a:lnTo>
                  <a:lnTo>
                    <a:pt x="537" y="56"/>
                  </a:lnTo>
                  <a:lnTo>
                    <a:pt x="541" y="52"/>
                  </a:lnTo>
                  <a:lnTo>
                    <a:pt x="545" y="45"/>
                  </a:lnTo>
                  <a:lnTo>
                    <a:pt x="548" y="41"/>
                  </a:lnTo>
                  <a:lnTo>
                    <a:pt x="552" y="41"/>
                  </a:lnTo>
                  <a:lnTo>
                    <a:pt x="552" y="37"/>
                  </a:lnTo>
                  <a:lnTo>
                    <a:pt x="555" y="37"/>
                  </a:lnTo>
                  <a:lnTo>
                    <a:pt x="559" y="34"/>
                  </a:lnTo>
                  <a:lnTo>
                    <a:pt x="563" y="30"/>
                  </a:lnTo>
                  <a:lnTo>
                    <a:pt x="566" y="30"/>
                  </a:lnTo>
                  <a:lnTo>
                    <a:pt x="570" y="26"/>
                  </a:lnTo>
                  <a:lnTo>
                    <a:pt x="574" y="23"/>
                  </a:lnTo>
                  <a:lnTo>
                    <a:pt x="577" y="19"/>
                  </a:lnTo>
                  <a:lnTo>
                    <a:pt x="581" y="15"/>
                  </a:lnTo>
                  <a:lnTo>
                    <a:pt x="584" y="11"/>
                  </a:lnTo>
                  <a:lnTo>
                    <a:pt x="588" y="11"/>
                  </a:lnTo>
                  <a:lnTo>
                    <a:pt x="592" y="11"/>
                  </a:lnTo>
                  <a:lnTo>
                    <a:pt x="595" y="8"/>
                  </a:lnTo>
                  <a:lnTo>
                    <a:pt x="599" y="8"/>
                  </a:lnTo>
                  <a:lnTo>
                    <a:pt x="603" y="8"/>
                  </a:lnTo>
                  <a:lnTo>
                    <a:pt x="603" y="4"/>
                  </a:lnTo>
                  <a:lnTo>
                    <a:pt x="606" y="4"/>
                  </a:lnTo>
                  <a:lnTo>
                    <a:pt x="610" y="4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1" y="0"/>
                  </a:lnTo>
                </a:path>
              </a:pathLst>
            </a:custGeom>
            <a:noFill/>
            <a:ln w="30163" cap="rnd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Freeform 181"/>
            <p:cNvSpPr>
              <a:spLocks/>
            </p:cNvSpPr>
            <p:nvPr/>
          </p:nvSpPr>
          <p:spPr bwMode="auto">
            <a:xfrm>
              <a:off x="4327526" y="2697080"/>
              <a:ext cx="982663" cy="619125"/>
            </a:xfrm>
            <a:custGeom>
              <a:avLst/>
              <a:gdLst>
                <a:gd name="T0" fmla="*/ 7 w 619"/>
                <a:gd name="T1" fmla="*/ 383 h 390"/>
                <a:gd name="T2" fmla="*/ 18 w 619"/>
                <a:gd name="T3" fmla="*/ 372 h 390"/>
                <a:gd name="T4" fmla="*/ 31 w 619"/>
                <a:gd name="T5" fmla="*/ 368 h 390"/>
                <a:gd name="T6" fmla="*/ 42 w 619"/>
                <a:gd name="T7" fmla="*/ 353 h 390"/>
                <a:gd name="T8" fmla="*/ 58 w 619"/>
                <a:gd name="T9" fmla="*/ 346 h 390"/>
                <a:gd name="T10" fmla="*/ 71 w 619"/>
                <a:gd name="T11" fmla="*/ 338 h 390"/>
                <a:gd name="T12" fmla="*/ 82 w 619"/>
                <a:gd name="T13" fmla="*/ 331 h 390"/>
                <a:gd name="T14" fmla="*/ 97 w 619"/>
                <a:gd name="T15" fmla="*/ 327 h 390"/>
                <a:gd name="T16" fmla="*/ 111 w 619"/>
                <a:gd name="T17" fmla="*/ 327 h 390"/>
                <a:gd name="T18" fmla="*/ 126 w 619"/>
                <a:gd name="T19" fmla="*/ 320 h 390"/>
                <a:gd name="T20" fmla="*/ 140 w 619"/>
                <a:gd name="T21" fmla="*/ 316 h 390"/>
                <a:gd name="T22" fmla="*/ 155 w 619"/>
                <a:gd name="T23" fmla="*/ 305 h 390"/>
                <a:gd name="T24" fmla="*/ 169 w 619"/>
                <a:gd name="T25" fmla="*/ 298 h 390"/>
                <a:gd name="T26" fmla="*/ 184 w 619"/>
                <a:gd name="T27" fmla="*/ 289 h 390"/>
                <a:gd name="T28" fmla="*/ 198 w 619"/>
                <a:gd name="T29" fmla="*/ 285 h 390"/>
                <a:gd name="T30" fmla="*/ 209 w 619"/>
                <a:gd name="T31" fmla="*/ 272 h 390"/>
                <a:gd name="T32" fmla="*/ 222 w 619"/>
                <a:gd name="T33" fmla="*/ 259 h 390"/>
                <a:gd name="T34" fmla="*/ 237 w 619"/>
                <a:gd name="T35" fmla="*/ 248 h 390"/>
                <a:gd name="T36" fmla="*/ 251 w 619"/>
                <a:gd name="T37" fmla="*/ 248 h 390"/>
                <a:gd name="T38" fmla="*/ 262 w 619"/>
                <a:gd name="T39" fmla="*/ 246 h 390"/>
                <a:gd name="T40" fmla="*/ 273 w 619"/>
                <a:gd name="T41" fmla="*/ 233 h 390"/>
                <a:gd name="T42" fmla="*/ 288 w 619"/>
                <a:gd name="T43" fmla="*/ 219 h 390"/>
                <a:gd name="T44" fmla="*/ 299 w 619"/>
                <a:gd name="T45" fmla="*/ 215 h 390"/>
                <a:gd name="T46" fmla="*/ 313 w 619"/>
                <a:gd name="T47" fmla="*/ 211 h 390"/>
                <a:gd name="T48" fmla="*/ 324 w 619"/>
                <a:gd name="T49" fmla="*/ 204 h 390"/>
                <a:gd name="T50" fmla="*/ 339 w 619"/>
                <a:gd name="T51" fmla="*/ 193 h 390"/>
                <a:gd name="T52" fmla="*/ 353 w 619"/>
                <a:gd name="T53" fmla="*/ 182 h 390"/>
                <a:gd name="T54" fmla="*/ 364 w 619"/>
                <a:gd name="T55" fmla="*/ 170 h 390"/>
                <a:gd name="T56" fmla="*/ 375 w 619"/>
                <a:gd name="T57" fmla="*/ 159 h 390"/>
                <a:gd name="T58" fmla="*/ 386 w 619"/>
                <a:gd name="T59" fmla="*/ 156 h 390"/>
                <a:gd name="T60" fmla="*/ 397 w 619"/>
                <a:gd name="T61" fmla="*/ 144 h 390"/>
                <a:gd name="T62" fmla="*/ 406 w 619"/>
                <a:gd name="T63" fmla="*/ 137 h 390"/>
                <a:gd name="T64" fmla="*/ 417 w 619"/>
                <a:gd name="T65" fmla="*/ 126 h 390"/>
                <a:gd name="T66" fmla="*/ 428 w 619"/>
                <a:gd name="T67" fmla="*/ 118 h 390"/>
                <a:gd name="T68" fmla="*/ 439 w 619"/>
                <a:gd name="T69" fmla="*/ 111 h 390"/>
                <a:gd name="T70" fmla="*/ 450 w 619"/>
                <a:gd name="T71" fmla="*/ 104 h 390"/>
                <a:gd name="T72" fmla="*/ 464 w 619"/>
                <a:gd name="T73" fmla="*/ 96 h 390"/>
                <a:gd name="T74" fmla="*/ 475 w 619"/>
                <a:gd name="T75" fmla="*/ 89 h 390"/>
                <a:gd name="T76" fmla="*/ 486 w 619"/>
                <a:gd name="T77" fmla="*/ 85 h 390"/>
                <a:gd name="T78" fmla="*/ 497 w 619"/>
                <a:gd name="T79" fmla="*/ 70 h 390"/>
                <a:gd name="T80" fmla="*/ 512 w 619"/>
                <a:gd name="T81" fmla="*/ 67 h 390"/>
                <a:gd name="T82" fmla="*/ 522 w 619"/>
                <a:gd name="T83" fmla="*/ 59 h 390"/>
                <a:gd name="T84" fmla="*/ 533 w 619"/>
                <a:gd name="T85" fmla="*/ 55 h 390"/>
                <a:gd name="T86" fmla="*/ 544 w 619"/>
                <a:gd name="T87" fmla="*/ 37 h 390"/>
                <a:gd name="T88" fmla="*/ 555 w 619"/>
                <a:gd name="T89" fmla="*/ 26 h 390"/>
                <a:gd name="T90" fmla="*/ 566 w 619"/>
                <a:gd name="T91" fmla="*/ 22 h 390"/>
                <a:gd name="T92" fmla="*/ 579 w 619"/>
                <a:gd name="T93" fmla="*/ 22 h 390"/>
                <a:gd name="T94" fmla="*/ 595 w 619"/>
                <a:gd name="T95" fmla="*/ 18 h 390"/>
                <a:gd name="T96" fmla="*/ 606 w 619"/>
                <a:gd name="T97" fmla="*/ 7 h 390"/>
                <a:gd name="T98" fmla="*/ 616 w 619"/>
                <a:gd name="T9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9" h="390">
                  <a:moveTo>
                    <a:pt x="0" y="390"/>
                  </a:moveTo>
                  <a:lnTo>
                    <a:pt x="0" y="387"/>
                  </a:lnTo>
                  <a:lnTo>
                    <a:pt x="3" y="383"/>
                  </a:lnTo>
                  <a:lnTo>
                    <a:pt x="7" y="383"/>
                  </a:lnTo>
                  <a:lnTo>
                    <a:pt x="11" y="383"/>
                  </a:lnTo>
                  <a:lnTo>
                    <a:pt x="11" y="379"/>
                  </a:lnTo>
                  <a:lnTo>
                    <a:pt x="14" y="372"/>
                  </a:lnTo>
                  <a:lnTo>
                    <a:pt x="18" y="372"/>
                  </a:lnTo>
                  <a:lnTo>
                    <a:pt x="20" y="372"/>
                  </a:lnTo>
                  <a:lnTo>
                    <a:pt x="25" y="368"/>
                  </a:lnTo>
                  <a:lnTo>
                    <a:pt x="29" y="368"/>
                  </a:lnTo>
                  <a:lnTo>
                    <a:pt x="31" y="368"/>
                  </a:lnTo>
                  <a:lnTo>
                    <a:pt x="36" y="364"/>
                  </a:lnTo>
                  <a:lnTo>
                    <a:pt x="40" y="361"/>
                  </a:lnTo>
                  <a:lnTo>
                    <a:pt x="40" y="357"/>
                  </a:lnTo>
                  <a:lnTo>
                    <a:pt x="42" y="353"/>
                  </a:lnTo>
                  <a:lnTo>
                    <a:pt x="47" y="353"/>
                  </a:lnTo>
                  <a:lnTo>
                    <a:pt x="49" y="349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0" y="346"/>
                  </a:lnTo>
                  <a:lnTo>
                    <a:pt x="64" y="338"/>
                  </a:lnTo>
                  <a:lnTo>
                    <a:pt x="69" y="338"/>
                  </a:lnTo>
                  <a:lnTo>
                    <a:pt x="71" y="338"/>
                  </a:lnTo>
                  <a:lnTo>
                    <a:pt x="71" y="335"/>
                  </a:lnTo>
                  <a:lnTo>
                    <a:pt x="75" y="335"/>
                  </a:lnTo>
                  <a:lnTo>
                    <a:pt x="78" y="335"/>
                  </a:lnTo>
                  <a:lnTo>
                    <a:pt x="82" y="331"/>
                  </a:lnTo>
                  <a:lnTo>
                    <a:pt x="86" y="331"/>
                  </a:lnTo>
                  <a:lnTo>
                    <a:pt x="89" y="331"/>
                  </a:lnTo>
                  <a:lnTo>
                    <a:pt x="93" y="331"/>
                  </a:lnTo>
                  <a:lnTo>
                    <a:pt x="97" y="327"/>
                  </a:lnTo>
                  <a:lnTo>
                    <a:pt x="100" y="327"/>
                  </a:lnTo>
                  <a:lnTo>
                    <a:pt x="104" y="327"/>
                  </a:lnTo>
                  <a:lnTo>
                    <a:pt x="107" y="327"/>
                  </a:lnTo>
                  <a:lnTo>
                    <a:pt x="111" y="327"/>
                  </a:lnTo>
                  <a:lnTo>
                    <a:pt x="115" y="327"/>
                  </a:lnTo>
                  <a:lnTo>
                    <a:pt x="118" y="322"/>
                  </a:lnTo>
                  <a:lnTo>
                    <a:pt x="122" y="322"/>
                  </a:lnTo>
                  <a:lnTo>
                    <a:pt x="126" y="320"/>
                  </a:lnTo>
                  <a:lnTo>
                    <a:pt x="129" y="320"/>
                  </a:lnTo>
                  <a:lnTo>
                    <a:pt x="133" y="316"/>
                  </a:lnTo>
                  <a:lnTo>
                    <a:pt x="136" y="316"/>
                  </a:lnTo>
                  <a:lnTo>
                    <a:pt x="140" y="316"/>
                  </a:lnTo>
                  <a:lnTo>
                    <a:pt x="144" y="316"/>
                  </a:lnTo>
                  <a:lnTo>
                    <a:pt x="147" y="316"/>
                  </a:lnTo>
                  <a:lnTo>
                    <a:pt x="151" y="311"/>
                  </a:lnTo>
                  <a:lnTo>
                    <a:pt x="155" y="305"/>
                  </a:lnTo>
                  <a:lnTo>
                    <a:pt x="158" y="300"/>
                  </a:lnTo>
                  <a:lnTo>
                    <a:pt x="162" y="298"/>
                  </a:lnTo>
                  <a:lnTo>
                    <a:pt x="165" y="298"/>
                  </a:lnTo>
                  <a:lnTo>
                    <a:pt x="169" y="298"/>
                  </a:lnTo>
                  <a:lnTo>
                    <a:pt x="173" y="294"/>
                  </a:lnTo>
                  <a:lnTo>
                    <a:pt x="176" y="289"/>
                  </a:lnTo>
                  <a:lnTo>
                    <a:pt x="180" y="289"/>
                  </a:lnTo>
                  <a:lnTo>
                    <a:pt x="184" y="289"/>
                  </a:lnTo>
                  <a:lnTo>
                    <a:pt x="187" y="289"/>
                  </a:lnTo>
                  <a:lnTo>
                    <a:pt x="191" y="285"/>
                  </a:lnTo>
                  <a:lnTo>
                    <a:pt x="194" y="285"/>
                  </a:lnTo>
                  <a:lnTo>
                    <a:pt x="198" y="285"/>
                  </a:lnTo>
                  <a:lnTo>
                    <a:pt x="198" y="283"/>
                  </a:lnTo>
                  <a:lnTo>
                    <a:pt x="202" y="283"/>
                  </a:lnTo>
                  <a:lnTo>
                    <a:pt x="204" y="278"/>
                  </a:lnTo>
                  <a:lnTo>
                    <a:pt x="209" y="272"/>
                  </a:lnTo>
                  <a:lnTo>
                    <a:pt x="213" y="272"/>
                  </a:lnTo>
                  <a:lnTo>
                    <a:pt x="215" y="267"/>
                  </a:lnTo>
                  <a:lnTo>
                    <a:pt x="220" y="263"/>
                  </a:lnTo>
                  <a:lnTo>
                    <a:pt x="222" y="259"/>
                  </a:lnTo>
                  <a:lnTo>
                    <a:pt x="226" y="259"/>
                  </a:lnTo>
                  <a:lnTo>
                    <a:pt x="231" y="257"/>
                  </a:lnTo>
                  <a:lnTo>
                    <a:pt x="233" y="252"/>
                  </a:lnTo>
                  <a:lnTo>
                    <a:pt x="237" y="248"/>
                  </a:lnTo>
                  <a:lnTo>
                    <a:pt x="242" y="248"/>
                  </a:lnTo>
                  <a:lnTo>
                    <a:pt x="244" y="248"/>
                  </a:lnTo>
                  <a:lnTo>
                    <a:pt x="248" y="248"/>
                  </a:lnTo>
                  <a:lnTo>
                    <a:pt x="251" y="248"/>
                  </a:lnTo>
                  <a:lnTo>
                    <a:pt x="255" y="248"/>
                  </a:lnTo>
                  <a:lnTo>
                    <a:pt x="259" y="248"/>
                  </a:lnTo>
                  <a:lnTo>
                    <a:pt x="259" y="246"/>
                  </a:lnTo>
                  <a:lnTo>
                    <a:pt x="262" y="246"/>
                  </a:lnTo>
                  <a:lnTo>
                    <a:pt x="266" y="241"/>
                  </a:lnTo>
                  <a:lnTo>
                    <a:pt x="270" y="237"/>
                  </a:lnTo>
                  <a:lnTo>
                    <a:pt x="270" y="233"/>
                  </a:lnTo>
                  <a:lnTo>
                    <a:pt x="273" y="233"/>
                  </a:lnTo>
                  <a:lnTo>
                    <a:pt x="277" y="230"/>
                  </a:lnTo>
                  <a:lnTo>
                    <a:pt x="281" y="226"/>
                  </a:lnTo>
                  <a:lnTo>
                    <a:pt x="284" y="222"/>
                  </a:lnTo>
                  <a:lnTo>
                    <a:pt x="288" y="219"/>
                  </a:lnTo>
                  <a:lnTo>
                    <a:pt x="291" y="219"/>
                  </a:lnTo>
                  <a:lnTo>
                    <a:pt x="295" y="219"/>
                  </a:lnTo>
                  <a:lnTo>
                    <a:pt x="299" y="219"/>
                  </a:lnTo>
                  <a:lnTo>
                    <a:pt x="299" y="215"/>
                  </a:lnTo>
                  <a:lnTo>
                    <a:pt x="302" y="215"/>
                  </a:lnTo>
                  <a:lnTo>
                    <a:pt x="306" y="215"/>
                  </a:lnTo>
                  <a:lnTo>
                    <a:pt x="310" y="211"/>
                  </a:lnTo>
                  <a:lnTo>
                    <a:pt x="313" y="211"/>
                  </a:lnTo>
                  <a:lnTo>
                    <a:pt x="317" y="211"/>
                  </a:lnTo>
                  <a:lnTo>
                    <a:pt x="317" y="208"/>
                  </a:lnTo>
                  <a:lnTo>
                    <a:pt x="320" y="208"/>
                  </a:lnTo>
                  <a:lnTo>
                    <a:pt x="324" y="204"/>
                  </a:lnTo>
                  <a:lnTo>
                    <a:pt x="328" y="200"/>
                  </a:lnTo>
                  <a:lnTo>
                    <a:pt x="331" y="196"/>
                  </a:lnTo>
                  <a:lnTo>
                    <a:pt x="335" y="193"/>
                  </a:lnTo>
                  <a:lnTo>
                    <a:pt x="339" y="193"/>
                  </a:lnTo>
                  <a:lnTo>
                    <a:pt x="342" y="189"/>
                  </a:lnTo>
                  <a:lnTo>
                    <a:pt x="346" y="185"/>
                  </a:lnTo>
                  <a:lnTo>
                    <a:pt x="349" y="185"/>
                  </a:lnTo>
                  <a:lnTo>
                    <a:pt x="353" y="182"/>
                  </a:lnTo>
                  <a:lnTo>
                    <a:pt x="357" y="182"/>
                  </a:lnTo>
                  <a:lnTo>
                    <a:pt x="357" y="174"/>
                  </a:lnTo>
                  <a:lnTo>
                    <a:pt x="360" y="170"/>
                  </a:lnTo>
                  <a:lnTo>
                    <a:pt x="364" y="170"/>
                  </a:lnTo>
                  <a:lnTo>
                    <a:pt x="368" y="167"/>
                  </a:lnTo>
                  <a:lnTo>
                    <a:pt x="368" y="163"/>
                  </a:lnTo>
                  <a:lnTo>
                    <a:pt x="371" y="163"/>
                  </a:lnTo>
                  <a:lnTo>
                    <a:pt x="375" y="159"/>
                  </a:lnTo>
                  <a:lnTo>
                    <a:pt x="378" y="159"/>
                  </a:lnTo>
                  <a:lnTo>
                    <a:pt x="378" y="156"/>
                  </a:lnTo>
                  <a:lnTo>
                    <a:pt x="382" y="156"/>
                  </a:lnTo>
                  <a:lnTo>
                    <a:pt x="386" y="156"/>
                  </a:lnTo>
                  <a:lnTo>
                    <a:pt x="389" y="156"/>
                  </a:lnTo>
                  <a:lnTo>
                    <a:pt x="393" y="152"/>
                  </a:lnTo>
                  <a:lnTo>
                    <a:pt x="397" y="148"/>
                  </a:lnTo>
                  <a:lnTo>
                    <a:pt x="397" y="144"/>
                  </a:lnTo>
                  <a:lnTo>
                    <a:pt x="400" y="141"/>
                  </a:lnTo>
                  <a:lnTo>
                    <a:pt x="404" y="141"/>
                  </a:lnTo>
                  <a:lnTo>
                    <a:pt x="406" y="141"/>
                  </a:lnTo>
                  <a:lnTo>
                    <a:pt x="406" y="137"/>
                  </a:lnTo>
                  <a:lnTo>
                    <a:pt x="410" y="137"/>
                  </a:lnTo>
                  <a:lnTo>
                    <a:pt x="415" y="133"/>
                  </a:lnTo>
                  <a:lnTo>
                    <a:pt x="417" y="133"/>
                  </a:lnTo>
                  <a:lnTo>
                    <a:pt x="417" y="126"/>
                  </a:lnTo>
                  <a:lnTo>
                    <a:pt x="421" y="126"/>
                  </a:lnTo>
                  <a:lnTo>
                    <a:pt x="426" y="122"/>
                  </a:lnTo>
                  <a:lnTo>
                    <a:pt x="428" y="122"/>
                  </a:lnTo>
                  <a:lnTo>
                    <a:pt x="428" y="118"/>
                  </a:lnTo>
                  <a:lnTo>
                    <a:pt x="432" y="118"/>
                  </a:lnTo>
                  <a:lnTo>
                    <a:pt x="435" y="115"/>
                  </a:lnTo>
                  <a:lnTo>
                    <a:pt x="435" y="111"/>
                  </a:lnTo>
                  <a:lnTo>
                    <a:pt x="439" y="111"/>
                  </a:lnTo>
                  <a:lnTo>
                    <a:pt x="443" y="111"/>
                  </a:lnTo>
                  <a:lnTo>
                    <a:pt x="446" y="107"/>
                  </a:lnTo>
                  <a:lnTo>
                    <a:pt x="446" y="104"/>
                  </a:lnTo>
                  <a:lnTo>
                    <a:pt x="450" y="104"/>
                  </a:lnTo>
                  <a:lnTo>
                    <a:pt x="454" y="100"/>
                  </a:lnTo>
                  <a:lnTo>
                    <a:pt x="457" y="100"/>
                  </a:lnTo>
                  <a:lnTo>
                    <a:pt x="461" y="100"/>
                  </a:lnTo>
                  <a:lnTo>
                    <a:pt x="464" y="96"/>
                  </a:lnTo>
                  <a:lnTo>
                    <a:pt x="468" y="96"/>
                  </a:lnTo>
                  <a:lnTo>
                    <a:pt x="468" y="93"/>
                  </a:lnTo>
                  <a:lnTo>
                    <a:pt x="472" y="93"/>
                  </a:lnTo>
                  <a:lnTo>
                    <a:pt x="475" y="89"/>
                  </a:lnTo>
                  <a:lnTo>
                    <a:pt x="475" y="85"/>
                  </a:lnTo>
                  <a:lnTo>
                    <a:pt x="479" y="85"/>
                  </a:lnTo>
                  <a:lnTo>
                    <a:pt x="483" y="85"/>
                  </a:lnTo>
                  <a:lnTo>
                    <a:pt x="486" y="85"/>
                  </a:lnTo>
                  <a:lnTo>
                    <a:pt x="490" y="81"/>
                  </a:lnTo>
                  <a:lnTo>
                    <a:pt x="493" y="78"/>
                  </a:lnTo>
                  <a:lnTo>
                    <a:pt x="497" y="78"/>
                  </a:lnTo>
                  <a:lnTo>
                    <a:pt x="497" y="70"/>
                  </a:lnTo>
                  <a:lnTo>
                    <a:pt x="501" y="70"/>
                  </a:lnTo>
                  <a:lnTo>
                    <a:pt x="504" y="70"/>
                  </a:lnTo>
                  <a:lnTo>
                    <a:pt x="508" y="67"/>
                  </a:lnTo>
                  <a:lnTo>
                    <a:pt x="512" y="67"/>
                  </a:lnTo>
                  <a:lnTo>
                    <a:pt x="515" y="67"/>
                  </a:lnTo>
                  <a:lnTo>
                    <a:pt x="515" y="63"/>
                  </a:lnTo>
                  <a:lnTo>
                    <a:pt x="519" y="63"/>
                  </a:lnTo>
                  <a:lnTo>
                    <a:pt x="522" y="59"/>
                  </a:lnTo>
                  <a:lnTo>
                    <a:pt x="526" y="59"/>
                  </a:lnTo>
                  <a:lnTo>
                    <a:pt x="526" y="55"/>
                  </a:lnTo>
                  <a:lnTo>
                    <a:pt x="530" y="55"/>
                  </a:lnTo>
                  <a:lnTo>
                    <a:pt x="533" y="55"/>
                  </a:lnTo>
                  <a:lnTo>
                    <a:pt x="537" y="52"/>
                  </a:lnTo>
                  <a:lnTo>
                    <a:pt x="541" y="44"/>
                  </a:lnTo>
                  <a:lnTo>
                    <a:pt x="544" y="41"/>
                  </a:lnTo>
                  <a:lnTo>
                    <a:pt x="544" y="37"/>
                  </a:lnTo>
                  <a:lnTo>
                    <a:pt x="548" y="33"/>
                  </a:lnTo>
                  <a:lnTo>
                    <a:pt x="551" y="33"/>
                  </a:lnTo>
                  <a:lnTo>
                    <a:pt x="555" y="28"/>
                  </a:lnTo>
                  <a:lnTo>
                    <a:pt x="555" y="26"/>
                  </a:lnTo>
                  <a:lnTo>
                    <a:pt x="559" y="26"/>
                  </a:lnTo>
                  <a:lnTo>
                    <a:pt x="562" y="26"/>
                  </a:lnTo>
                  <a:lnTo>
                    <a:pt x="566" y="26"/>
                  </a:lnTo>
                  <a:lnTo>
                    <a:pt x="566" y="22"/>
                  </a:lnTo>
                  <a:lnTo>
                    <a:pt x="570" y="22"/>
                  </a:lnTo>
                  <a:lnTo>
                    <a:pt x="573" y="22"/>
                  </a:lnTo>
                  <a:lnTo>
                    <a:pt x="577" y="22"/>
                  </a:lnTo>
                  <a:lnTo>
                    <a:pt x="579" y="22"/>
                  </a:lnTo>
                  <a:lnTo>
                    <a:pt x="584" y="22"/>
                  </a:lnTo>
                  <a:lnTo>
                    <a:pt x="588" y="22"/>
                  </a:lnTo>
                  <a:lnTo>
                    <a:pt x="590" y="18"/>
                  </a:lnTo>
                  <a:lnTo>
                    <a:pt x="595" y="18"/>
                  </a:lnTo>
                  <a:lnTo>
                    <a:pt x="595" y="15"/>
                  </a:lnTo>
                  <a:lnTo>
                    <a:pt x="599" y="15"/>
                  </a:lnTo>
                  <a:lnTo>
                    <a:pt x="601" y="7"/>
                  </a:lnTo>
                  <a:lnTo>
                    <a:pt x="606" y="7"/>
                  </a:lnTo>
                  <a:lnTo>
                    <a:pt x="608" y="7"/>
                  </a:lnTo>
                  <a:lnTo>
                    <a:pt x="612" y="7"/>
                  </a:lnTo>
                  <a:lnTo>
                    <a:pt x="616" y="4"/>
                  </a:lnTo>
                  <a:lnTo>
                    <a:pt x="616" y="0"/>
                  </a:lnTo>
                  <a:lnTo>
                    <a:pt x="619" y="0"/>
                  </a:lnTo>
                </a:path>
              </a:pathLst>
            </a:custGeom>
            <a:noFill/>
            <a:ln w="30163" cap="rnd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Freeform 182"/>
            <p:cNvSpPr>
              <a:spLocks/>
            </p:cNvSpPr>
            <p:nvPr/>
          </p:nvSpPr>
          <p:spPr bwMode="auto">
            <a:xfrm>
              <a:off x="5310188" y="2063667"/>
              <a:ext cx="1049338" cy="633413"/>
            </a:xfrm>
            <a:custGeom>
              <a:avLst/>
              <a:gdLst>
                <a:gd name="T0" fmla="*/ 11 w 661"/>
                <a:gd name="T1" fmla="*/ 384 h 399"/>
                <a:gd name="T2" fmla="*/ 22 w 661"/>
                <a:gd name="T3" fmla="*/ 379 h 399"/>
                <a:gd name="T4" fmla="*/ 33 w 661"/>
                <a:gd name="T5" fmla="*/ 368 h 399"/>
                <a:gd name="T6" fmla="*/ 47 w 661"/>
                <a:gd name="T7" fmla="*/ 353 h 399"/>
                <a:gd name="T8" fmla="*/ 62 w 661"/>
                <a:gd name="T9" fmla="*/ 346 h 399"/>
                <a:gd name="T10" fmla="*/ 73 w 661"/>
                <a:gd name="T11" fmla="*/ 338 h 399"/>
                <a:gd name="T12" fmla="*/ 87 w 661"/>
                <a:gd name="T13" fmla="*/ 331 h 399"/>
                <a:gd name="T14" fmla="*/ 102 w 661"/>
                <a:gd name="T15" fmla="*/ 324 h 399"/>
                <a:gd name="T16" fmla="*/ 116 w 661"/>
                <a:gd name="T17" fmla="*/ 324 h 399"/>
                <a:gd name="T18" fmla="*/ 131 w 661"/>
                <a:gd name="T19" fmla="*/ 320 h 399"/>
                <a:gd name="T20" fmla="*/ 144 w 661"/>
                <a:gd name="T21" fmla="*/ 316 h 399"/>
                <a:gd name="T22" fmla="*/ 160 w 661"/>
                <a:gd name="T23" fmla="*/ 305 h 399"/>
                <a:gd name="T24" fmla="*/ 173 w 661"/>
                <a:gd name="T25" fmla="*/ 298 h 399"/>
                <a:gd name="T26" fmla="*/ 188 w 661"/>
                <a:gd name="T27" fmla="*/ 298 h 399"/>
                <a:gd name="T28" fmla="*/ 202 w 661"/>
                <a:gd name="T29" fmla="*/ 298 h 399"/>
                <a:gd name="T30" fmla="*/ 217 w 661"/>
                <a:gd name="T31" fmla="*/ 294 h 399"/>
                <a:gd name="T32" fmla="*/ 228 w 661"/>
                <a:gd name="T33" fmla="*/ 283 h 399"/>
                <a:gd name="T34" fmla="*/ 242 w 661"/>
                <a:gd name="T35" fmla="*/ 279 h 399"/>
                <a:gd name="T36" fmla="*/ 253 w 661"/>
                <a:gd name="T37" fmla="*/ 268 h 399"/>
                <a:gd name="T38" fmla="*/ 264 w 661"/>
                <a:gd name="T39" fmla="*/ 261 h 399"/>
                <a:gd name="T40" fmla="*/ 275 w 661"/>
                <a:gd name="T41" fmla="*/ 249 h 399"/>
                <a:gd name="T42" fmla="*/ 289 w 661"/>
                <a:gd name="T43" fmla="*/ 246 h 399"/>
                <a:gd name="T44" fmla="*/ 304 w 661"/>
                <a:gd name="T45" fmla="*/ 246 h 399"/>
                <a:gd name="T46" fmla="*/ 315 w 661"/>
                <a:gd name="T47" fmla="*/ 227 h 399"/>
                <a:gd name="T48" fmla="*/ 328 w 661"/>
                <a:gd name="T49" fmla="*/ 223 h 399"/>
                <a:gd name="T50" fmla="*/ 339 w 661"/>
                <a:gd name="T51" fmla="*/ 212 h 399"/>
                <a:gd name="T52" fmla="*/ 355 w 661"/>
                <a:gd name="T53" fmla="*/ 198 h 399"/>
                <a:gd name="T54" fmla="*/ 366 w 661"/>
                <a:gd name="T55" fmla="*/ 179 h 399"/>
                <a:gd name="T56" fmla="*/ 379 w 661"/>
                <a:gd name="T57" fmla="*/ 168 h 399"/>
                <a:gd name="T58" fmla="*/ 390 w 661"/>
                <a:gd name="T59" fmla="*/ 160 h 399"/>
                <a:gd name="T60" fmla="*/ 404 w 661"/>
                <a:gd name="T61" fmla="*/ 142 h 399"/>
                <a:gd name="T62" fmla="*/ 419 w 661"/>
                <a:gd name="T63" fmla="*/ 142 h 399"/>
                <a:gd name="T64" fmla="*/ 433 w 661"/>
                <a:gd name="T65" fmla="*/ 134 h 399"/>
                <a:gd name="T66" fmla="*/ 448 w 661"/>
                <a:gd name="T67" fmla="*/ 127 h 399"/>
                <a:gd name="T68" fmla="*/ 459 w 661"/>
                <a:gd name="T69" fmla="*/ 107 h 399"/>
                <a:gd name="T70" fmla="*/ 470 w 661"/>
                <a:gd name="T71" fmla="*/ 101 h 399"/>
                <a:gd name="T72" fmla="*/ 484 w 661"/>
                <a:gd name="T73" fmla="*/ 101 h 399"/>
                <a:gd name="T74" fmla="*/ 499 w 661"/>
                <a:gd name="T75" fmla="*/ 96 h 399"/>
                <a:gd name="T76" fmla="*/ 512 w 661"/>
                <a:gd name="T77" fmla="*/ 96 h 399"/>
                <a:gd name="T78" fmla="*/ 523 w 661"/>
                <a:gd name="T79" fmla="*/ 85 h 399"/>
                <a:gd name="T80" fmla="*/ 534 w 661"/>
                <a:gd name="T81" fmla="*/ 68 h 399"/>
                <a:gd name="T82" fmla="*/ 548 w 661"/>
                <a:gd name="T83" fmla="*/ 59 h 399"/>
                <a:gd name="T84" fmla="*/ 563 w 661"/>
                <a:gd name="T85" fmla="*/ 48 h 399"/>
                <a:gd name="T86" fmla="*/ 574 w 661"/>
                <a:gd name="T87" fmla="*/ 33 h 399"/>
                <a:gd name="T88" fmla="*/ 588 w 661"/>
                <a:gd name="T89" fmla="*/ 31 h 399"/>
                <a:gd name="T90" fmla="*/ 599 w 661"/>
                <a:gd name="T91" fmla="*/ 22 h 399"/>
                <a:gd name="T92" fmla="*/ 614 w 661"/>
                <a:gd name="T93" fmla="*/ 18 h 399"/>
                <a:gd name="T94" fmla="*/ 628 w 661"/>
                <a:gd name="T95" fmla="*/ 4 h 399"/>
                <a:gd name="T96" fmla="*/ 643 w 661"/>
                <a:gd name="T97" fmla="*/ 4 h 399"/>
                <a:gd name="T98" fmla="*/ 657 w 661"/>
                <a:gd name="T99" fmla="*/ 4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1" h="399">
                  <a:moveTo>
                    <a:pt x="0" y="399"/>
                  </a:moveTo>
                  <a:lnTo>
                    <a:pt x="4" y="390"/>
                  </a:lnTo>
                  <a:lnTo>
                    <a:pt x="8" y="390"/>
                  </a:lnTo>
                  <a:lnTo>
                    <a:pt x="11" y="384"/>
                  </a:lnTo>
                  <a:lnTo>
                    <a:pt x="15" y="384"/>
                  </a:lnTo>
                  <a:lnTo>
                    <a:pt x="15" y="379"/>
                  </a:lnTo>
                  <a:lnTo>
                    <a:pt x="18" y="379"/>
                  </a:lnTo>
                  <a:lnTo>
                    <a:pt x="22" y="379"/>
                  </a:lnTo>
                  <a:lnTo>
                    <a:pt x="26" y="379"/>
                  </a:lnTo>
                  <a:lnTo>
                    <a:pt x="26" y="373"/>
                  </a:lnTo>
                  <a:lnTo>
                    <a:pt x="29" y="373"/>
                  </a:lnTo>
                  <a:lnTo>
                    <a:pt x="33" y="368"/>
                  </a:lnTo>
                  <a:lnTo>
                    <a:pt x="37" y="368"/>
                  </a:lnTo>
                  <a:lnTo>
                    <a:pt x="40" y="368"/>
                  </a:lnTo>
                  <a:lnTo>
                    <a:pt x="44" y="362"/>
                  </a:lnTo>
                  <a:lnTo>
                    <a:pt x="47" y="353"/>
                  </a:lnTo>
                  <a:lnTo>
                    <a:pt x="51" y="351"/>
                  </a:lnTo>
                  <a:lnTo>
                    <a:pt x="55" y="351"/>
                  </a:lnTo>
                  <a:lnTo>
                    <a:pt x="58" y="351"/>
                  </a:lnTo>
                  <a:lnTo>
                    <a:pt x="62" y="346"/>
                  </a:lnTo>
                  <a:lnTo>
                    <a:pt x="66" y="346"/>
                  </a:lnTo>
                  <a:lnTo>
                    <a:pt x="66" y="338"/>
                  </a:lnTo>
                  <a:lnTo>
                    <a:pt x="69" y="338"/>
                  </a:lnTo>
                  <a:lnTo>
                    <a:pt x="73" y="338"/>
                  </a:lnTo>
                  <a:lnTo>
                    <a:pt x="76" y="338"/>
                  </a:lnTo>
                  <a:lnTo>
                    <a:pt x="80" y="338"/>
                  </a:lnTo>
                  <a:lnTo>
                    <a:pt x="84" y="335"/>
                  </a:lnTo>
                  <a:lnTo>
                    <a:pt x="87" y="331"/>
                  </a:lnTo>
                  <a:lnTo>
                    <a:pt x="91" y="331"/>
                  </a:lnTo>
                  <a:lnTo>
                    <a:pt x="95" y="327"/>
                  </a:lnTo>
                  <a:lnTo>
                    <a:pt x="98" y="324"/>
                  </a:lnTo>
                  <a:lnTo>
                    <a:pt x="102" y="324"/>
                  </a:lnTo>
                  <a:lnTo>
                    <a:pt x="105" y="324"/>
                  </a:lnTo>
                  <a:lnTo>
                    <a:pt x="109" y="324"/>
                  </a:lnTo>
                  <a:lnTo>
                    <a:pt x="113" y="324"/>
                  </a:lnTo>
                  <a:lnTo>
                    <a:pt x="116" y="324"/>
                  </a:lnTo>
                  <a:lnTo>
                    <a:pt x="120" y="324"/>
                  </a:lnTo>
                  <a:lnTo>
                    <a:pt x="124" y="324"/>
                  </a:lnTo>
                  <a:lnTo>
                    <a:pt x="127" y="324"/>
                  </a:lnTo>
                  <a:lnTo>
                    <a:pt x="131" y="320"/>
                  </a:lnTo>
                  <a:lnTo>
                    <a:pt x="133" y="320"/>
                  </a:lnTo>
                  <a:lnTo>
                    <a:pt x="138" y="316"/>
                  </a:lnTo>
                  <a:lnTo>
                    <a:pt x="142" y="316"/>
                  </a:lnTo>
                  <a:lnTo>
                    <a:pt x="144" y="316"/>
                  </a:lnTo>
                  <a:lnTo>
                    <a:pt x="149" y="316"/>
                  </a:lnTo>
                  <a:lnTo>
                    <a:pt x="153" y="312"/>
                  </a:lnTo>
                  <a:lnTo>
                    <a:pt x="155" y="305"/>
                  </a:lnTo>
                  <a:lnTo>
                    <a:pt x="160" y="305"/>
                  </a:lnTo>
                  <a:lnTo>
                    <a:pt x="162" y="301"/>
                  </a:lnTo>
                  <a:lnTo>
                    <a:pt x="166" y="301"/>
                  </a:lnTo>
                  <a:lnTo>
                    <a:pt x="171" y="298"/>
                  </a:lnTo>
                  <a:lnTo>
                    <a:pt x="173" y="298"/>
                  </a:lnTo>
                  <a:lnTo>
                    <a:pt x="177" y="298"/>
                  </a:lnTo>
                  <a:lnTo>
                    <a:pt x="182" y="298"/>
                  </a:lnTo>
                  <a:lnTo>
                    <a:pt x="184" y="298"/>
                  </a:lnTo>
                  <a:lnTo>
                    <a:pt x="188" y="298"/>
                  </a:lnTo>
                  <a:lnTo>
                    <a:pt x="191" y="298"/>
                  </a:lnTo>
                  <a:lnTo>
                    <a:pt x="195" y="298"/>
                  </a:lnTo>
                  <a:lnTo>
                    <a:pt x="199" y="298"/>
                  </a:lnTo>
                  <a:lnTo>
                    <a:pt x="202" y="298"/>
                  </a:lnTo>
                  <a:lnTo>
                    <a:pt x="206" y="298"/>
                  </a:lnTo>
                  <a:lnTo>
                    <a:pt x="210" y="298"/>
                  </a:lnTo>
                  <a:lnTo>
                    <a:pt x="213" y="298"/>
                  </a:lnTo>
                  <a:lnTo>
                    <a:pt x="217" y="294"/>
                  </a:lnTo>
                  <a:lnTo>
                    <a:pt x="220" y="290"/>
                  </a:lnTo>
                  <a:lnTo>
                    <a:pt x="224" y="290"/>
                  </a:lnTo>
                  <a:lnTo>
                    <a:pt x="224" y="283"/>
                  </a:lnTo>
                  <a:lnTo>
                    <a:pt x="228" y="283"/>
                  </a:lnTo>
                  <a:lnTo>
                    <a:pt x="231" y="283"/>
                  </a:lnTo>
                  <a:lnTo>
                    <a:pt x="235" y="283"/>
                  </a:lnTo>
                  <a:lnTo>
                    <a:pt x="239" y="279"/>
                  </a:lnTo>
                  <a:lnTo>
                    <a:pt x="242" y="279"/>
                  </a:lnTo>
                  <a:lnTo>
                    <a:pt x="246" y="275"/>
                  </a:lnTo>
                  <a:lnTo>
                    <a:pt x="249" y="272"/>
                  </a:lnTo>
                  <a:lnTo>
                    <a:pt x="253" y="272"/>
                  </a:lnTo>
                  <a:lnTo>
                    <a:pt x="253" y="268"/>
                  </a:lnTo>
                  <a:lnTo>
                    <a:pt x="257" y="268"/>
                  </a:lnTo>
                  <a:lnTo>
                    <a:pt x="260" y="264"/>
                  </a:lnTo>
                  <a:lnTo>
                    <a:pt x="264" y="264"/>
                  </a:lnTo>
                  <a:lnTo>
                    <a:pt x="264" y="261"/>
                  </a:lnTo>
                  <a:lnTo>
                    <a:pt x="268" y="261"/>
                  </a:lnTo>
                  <a:lnTo>
                    <a:pt x="271" y="257"/>
                  </a:lnTo>
                  <a:lnTo>
                    <a:pt x="275" y="253"/>
                  </a:lnTo>
                  <a:lnTo>
                    <a:pt x="275" y="249"/>
                  </a:lnTo>
                  <a:lnTo>
                    <a:pt x="278" y="246"/>
                  </a:lnTo>
                  <a:lnTo>
                    <a:pt x="282" y="246"/>
                  </a:lnTo>
                  <a:lnTo>
                    <a:pt x="286" y="246"/>
                  </a:lnTo>
                  <a:lnTo>
                    <a:pt x="289" y="246"/>
                  </a:lnTo>
                  <a:lnTo>
                    <a:pt x="293" y="246"/>
                  </a:lnTo>
                  <a:lnTo>
                    <a:pt x="297" y="246"/>
                  </a:lnTo>
                  <a:lnTo>
                    <a:pt x="300" y="246"/>
                  </a:lnTo>
                  <a:lnTo>
                    <a:pt x="304" y="246"/>
                  </a:lnTo>
                  <a:lnTo>
                    <a:pt x="306" y="238"/>
                  </a:lnTo>
                  <a:lnTo>
                    <a:pt x="311" y="238"/>
                  </a:lnTo>
                  <a:lnTo>
                    <a:pt x="315" y="235"/>
                  </a:lnTo>
                  <a:lnTo>
                    <a:pt x="315" y="227"/>
                  </a:lnTo>
                  <a:lnTo>
                    <a:pt x="317" y="227"/>
                  </a:lnTo>
                  <a:lnTo>
                    <a:pt x="322" y="223"/>
                  </a:lnTo>
                  <a:lnTo>
                    <a:pt x="326" y="223"/>
                  </a:lnTo>
                  <a:lnTo>
                    <a:pt x="328" y="223"/>
                  </a:lnTo>
                  <a:lnTo>
                    <a:pt x="333" y="220"/>
                  </a:lnTo>
                  <a:lnTo>
                    <a:pt x="333" y="216"/>
                  </a:lnTo>
                  <a:lnTo>
                    <a:pt x="335" y="216"/>
                  </a:lnTo>
                  <a:lnTo>
                    <a:pt x="339" y="212"/>
                  </a:lnTo>
                  <a:lnTo>
                    <a:pt x="344" y="205"/>
                  </a:lnTo>
                  <a:lnTo>
                    <a:pt x="346" y="201"/>
                  </a:lnTo>
                  <a:lnTo>
                    <a:pt x="350" y="201"/>
                  </a:lnTo>
                  <a:lnTo>
                    <a:pt x="355" y="198"/>
                  </a:lnTo>
                  <a:lnTo>
                    <a:pt x="355" y="194"/>
                  </a:lnTo>
                  <a:lnTo>
                    <a:pt x="357" y="186"/>
                  </a:lnTo>
                  <a:lnTo>
                    <a:pt x="361" y="183"/>
                  </a:lnTo>
                  <a:lnTo>
                    <a:pt x="366" y="179"/>
                  </a:lnTo>
                  <a:lnTo>
                    <a:pt x="368" y="179"/>
                  </a:lnTo>
                  <a:lnTo>
                    <a:pt x="372" y="179"/>
                  </a:lnTo>
                  <a:lnTo>
                    <a:pt x="375" y="172"/>
                  </a:lnTo>
                  <a:lnTo>
                    <a:pt x="379" y="168"/>
                  </a:lnTo>
                  <a:lnTo>
                    <a:pt x="383" y="168"/>
                  </a:lnTo>
                  <a:lnTo>
                    <a:pt x="383" y="164"/>
                  </a:lnTo>
                  <a:lnTo>
                    <a:pt x="386" y="160"/>
                  </a:lnTo>
                  <a:lnTo>
                    <a:pt x="390" y="160"/>
                  </a:lnTo>
                  <a:lnTo>
                    <a:pt x="394" y="160"/>
                  </a:lnTo>
                  <a:lnTo>
                    <a:pt x="397" y="153"/>
                  </a:lnTo>
                  <a:lnTo>
                    <a:pt x="401" y="153"/>
                  </a:lnTo>
                  <a:lnTo>
                    <a:pt x="404" y="142"/>
                  </a:lnTo>
                  <a:lnTo>
                    <a:pt x="408" y="142"/>
                  </a:lnTo>
                  <a:lnTo>
                    <a:pt x="412" y="142"/>
                  </a:lnTo>
                  <a:lnTo>
                    <a:pt x="415" y="142"/>
                  </a:lnTo>
                  <a:lnTo>
                    <a:pt x="419" y="142"/>
                  </a:lnTo>
                  <a:lnTo>
                    <a:pt x="423" y="142"/>
                  </a:lnTo>
                  <a:lnTo>
                    <a:pt x="426" y="138"/>
                  </a:lnTo>
                  <a:lnTo>
                    <a:pt x="430" y="134"/>
                  </a:lnTo>
                  <a:lnTo>
                    <a:pt x="433" y="134"/>
                  </a:lnTo>
                  <a:lnTo>
                    <a:pt x="437" y="131"/>
                  </a:lnTo>
                  <a:lnTo>
                    <a:pt x="441" y="127"/>
                  </a:lnTo>
                  <a:lnTo>
                    <a:pt x="444" y="127"/>
                  </a:lnTo>
                  <a:lnTo>
                    <a:pt x="448" y="127"/>
                  </a:lnTo>
                  <a:lnTo>
                    <a:pt x="452" y="123"/>
                  </a:lnTo>
                  <a:lnTo>
                    <a:pt x="452" y="120"/>
                  </a:lnTo>
                  <a:lnTo>
                    <a:pt x="455" y="107"/>
                  </a:lnTo>
                  <a:lnTo>
                    <a:pt x="459" y="107"/>
                  </a:lnTo>
                  <a:lnTo>
                    <a:pt x="462" y="107"/>
                  </a:lnTo>
                  <a:lnTo>
                    <a:pt x="462" y="101"/>
                  </a:lnTo>
                  <a:lnTo>
                    <a:pt x="466" y="101"/>
                  </a:lnTo>
                  <a:lnTo>
                    <a:pt x="470" y="101"/>
                  </a:lnTo>
                  <a:lnTo>
                    <a:pt x="473" y="101"/>
                  </a:lnTo>
                  <a:lnTo>
                    <a:pt x="477" y="101"/>
                  </a:lnTo>
                  <a:lnTo>
                    <a:pt x="481" y="101"/>
                  </a:lnTo>
                  <a:lnTo>
                    <a:pt x="484" y="101"/>
                  </a:lnTo>
                  <a:lnTo>
                    <a:pt x="488" y="101"/>
                  </a:lnTo>
                  <a:lnTo>
                    <a:pt x="491" y="101"/>
                  </a:lnTo>
                  <a:lnTo>
                    <a:pt x="495" y="96"/>
                  </a:lnTo>
                  <a:lnTo>
                    <a:pt x="499" y="96"/>
                  </a:lnTo>
                  <a:lnTo>
                    <a:pt x="501" y="96"/>
                  </a:lnTo>
                  <a:lnTo>
                    <a:pt x="506" y="96"/>
                  </a:lnTo>
                  <a:lnTo>
                    <a:pt x="510" y="96"/>
                  </a:lnTo>
                  <a:lnTo>
                    <a:pt x="512" y="96"/>
                  </a:lnTo>
                  <a:lnTo>
                    <a:pt x="517" y="96"/>
                  </a:lnTo>
                  <a:lnTo>
                    <a:pt x="519" y="96"/>
                  </a:lnTo>
                  <a:lnTo>
                    <a:pt x="519" y="94"/>
                  </a:lnTo>
                  <a:lnTo>
                    <a:pt x="523" y="85"/>
                  </a:lnTo>
                  <a:lnTo>
                    <a:pt x="528" y="83"/>
                  </a:lnTo>
                  <a:lnTo>
                    <a:pt x="530" y="70"/>
                  </a:lnTo>
                  <a:lnTo>
                    <a:pt x="530" y="68"/>
                  </a:lnTo>
                  <a:lnTo>
                    <a:pt x="534" y="68"/>
                  </a:lnTo>
                  <a:lnTo>
                    <a:pt x="539" y="68"/>
                  </a:lnTo>
                  <a:lnTo>
                    <a:pt x="541" y="68"/>
                  </a:lnTo>
                  <a:lnTo>
                    <a:pt x="545" y="64"/>
                  </a:lnTo>
                  <a:lnTo>
                    <a:pt x="548" y="59"/>
                  </a:lnTo>
                  <a:lnTo>
                    <a:pt x="552" y="59"/>
                  </a:lnTo>
                  <a:lnTo>
                    <a:pt x="556" y="59"/>
                  </a:lnTo>
                  <a:lnTo>
                    <a:pt x="559" y="53"/>
                  </a:lnTo>
                  <a:lnTo>
                    <a:pt x="563" y="48"/>
                  </a:lnTo>
                  <a:lnTo>
                    <a:pt x="567" y="37"/>
                  </a:lnTo>
                  <a:lnTo>
                    <a:pt x="570" y="37"/>
                  </a:lnTo>
                  <a:lnTo>
                    <a:pt x="570" y="33"/>
                  </a:lnTo>
                  <a:lnTo>
                    <a:pt x="574" y="33"/>
                  </a:lnTo>
                  <a:lnTo>
                    <a:pt x="577" y="33"/>
                  </a:lnTo>
                  <a:lnTo>
                    <a:pt x="581" y="33"/>
                  </a:lnTo>
                  <a:lnTo>
                    <a:pt x="585" y="33"/>
                  </a:lnTo>
                  <a:lnTo>
                    <a:pt x="588" y="31"/>
                  </a:lnTo>
                  <a:lnTo>
                    <a:pt x="588" y="22"/>
                  </a:lnTo>
                  <a:lnTo>
                    <a:pt x="592" y="22"/>
                  </a:lnTo>
                  <a:lnTo>
                    <a:pt x="596" y="22"/>
                  </a:lnTo>
                  <a:lnTo>
                    <a:pt x="599" y="22"/>
                  </a:lnTo>
                  <a:lnTo>
                    <a:pt x="603" y="22"/>
                  </a:lnTo>
                  <a:lnTo>
                    <a:pt x="606" y="22"/>
                  </a:lnTo>
                  <a:lnTo>
                    <a:pt x="610" y="22"/>
                  </a:lnTo>
                  <a:lnTo>
                    <a:pt x="614" y="18"/>
                  </a:lnTo>
                  <a:lnTo>
                    <a:pt x="617" y="11"/>
                  </a:lnTo>
                  <a:lnTo>
                    <a:pt x="621" y="4"/>
                  </a:lnTo>
                  <a:lnTo>
                    <a:pt x="625" y="4"/>
                  </a:lnTo>
                  <a:lnTo>
                    <a:pt x="628" y="4"/>
                  </a:lnTo>
                  <a:lnTo>
                    <a:pt x="632" y="4"/>
                  </a:lnTo>
                  <a:lnTo>
                    <a:pt x="635" y="4"/>
                  </a:lnTo>
                  <a:lnTo>
                    <a:pt x="639" y="4"/>
                  </a:lnTo>
                  <a:lnTo>
                    <a:pt x="643" y="4"/>
                  </a:lnTo>
                  <a:lnTo>
                    <a:pt x="646" y="4"/>
                  </a:lnTo>
                  <a:lnTo>
                    <a:pt x="650" y="4"/>
                  </a:lnTo>
                  <a:lnTo>
                    <a:pt x="654" y="4"/>
                  </a:lnTo>
                  <a:lnTo>
                    <a:pt x="657" y="4"/>
                  </a:lnTo>
                  <a:lnTo>
                    <a:pt x="661" y="0"/>
                  </a:lnTo>
                </a:path>
              </a:pathLst>
            </a:custGeom>
            <a:noFill/>
            <a:ln w="30163" cap="rnd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Freeform 183"/>
            <p:cNvSpPr>
              <a:spLocks/>
            </p:cNvSpPr>
            <p:nvPr/>
          </p:nvSpPr>
          <p:spPr bwMode="auto">
            <a:xfrm>
              <a:off x="6359526" y="1631867"/>
              <a:ext cx="612775" cy="431800"/>
            </a:xfrm>
            <a:custGeom>
              <a:avLst/>
              <a:gdLst>
                <a:gd name="T0" fmla="*/ 3 w 386"/>
                <a:gd name="T1" fmla="*/ 265 h 272"/>
                <a:gd name="T2" fmla="*/ 7 w 386"/>
                <a:gd name="T3" fmla="*/ 253 h 272"/>
                <a:gd name="T4" fmla="*/ 14 w 386"/>
                <a:gd name="T5" fmla="*/ 253 h 272"/>
                <a:gd name="T6" fmla="*/ 22 w 386"/>
                <a:gd name="T7" fmla="*/ 246 h 272"/>
                <a:gd name="T8" fmla="*/ 29 w 386"/>
                <a:gd name="T9" fmla="*/ 239 h 272"/>
                <a:gd name="T10" fmla="*/ 35 w 386"/>
                <a:gd name="T11" fmla="*/ 231 h 272"/>
                <a:gd name="T12" fmla="*/ 42 w 386"/>
                <a:gd name="T13" fmla="*/ 227 h 272"/>
                <a:gd name="T14" fmla="*/ 51 w 386"/>
                <a:gd name="T15" fmla="*/ 220 h 272"/>
                <a:gd name="T16" fmla="*/ 57 w 386"/>
                <a:gd name="T17" fmla="*/ 220 h 272"/>
                <a:gd name="T18" fmla="*/ 60 w 386"/>
                <a:gd name="T19" fmla="*/ 205 h 272"/>
                <a:gd name="T20" fmla="*/ 68 w 386"/>
                <a:gd name="T21" fmla="*/ 205 h 272"/>
                <a:gd name="T22" fmla="*/ 75 w 386"/>
                <a:gd name="T23" fmla="*/ 198 h 272"/>
                <a:gd name="T24" fmla="*/ 82 w 386"/>
                <a:gd name="T25" fmla="*/ 198 h 272"/>
                <a:gd name="T26" fmla="*/ 89 w 386"/>
                <a:gd name="T27" fmla="*/ 198 h 272"/>
                <a:gd name="T28" fmla="*/ 97 w 386"/>
                <a:gd name="T29" fmla="*/ 198 h 272"/>
                <a:gd name="T30" fmla="*/ 100 w 386"/>
                <a:gd name="T31" fmla="*/ 190 h 272"/>
                <a:gd name="T32" fmla="*/ 108 w 386"/>
                <a:gd name="T33" fmla="*/ 190 h 272"/>
                <a:gd name="T34" fmla="*/ 115 w 386"/>
                <a:gd name="T35" fmla="*/ 190 h 272"/>
                <a:gd name="T36" fmla="*/ 122 w 386"/>
                <a:gd name="T37" fmla="*/ 190 h 272"/>
                <a:gd name="T38" fmla="*/ 129 w 386"/>
                <a:gd name="T39" fmla="*/ 190 h 272"/>
                <a:gd name="T40" fmla="*/ 137 w 386"/>
                <a:gd name="T41" fmla="*/ 172 h 272"/>
                <a:gd name="T42" fmla="*/ 144 w 386"/>
                <a:gd name="T43" fmla="*/ 161 h 272"/>
                <a:gd name="T44" fmla="*/ 151 w 386"/>
                <a:gd name="T45" fmla="*/ 161 h 272"/>
                <a:gd name="T46" fmla="*/ 158 w 386"/>
                <a:gd name="T47" fmla="*/ 161 h 272"/>
                <a:gd name="T48" fmla="*/ 166 w 386"/>
                <a:gd name="T49" fmla="*/ 161 h 272"/>
                <a:gd name="T50" fmla="*/ 173 w 386"/>
                <a:gd name="T51" fmla="*/ 161 h 272"/>
                <a:gd name="T52" fmla="*/ 180 w 386"/>
                <a:gd name="T53" fmla="*/ 153 h 272"/>
                <a:gd name="T54" fmla="*/ 187 w 386"/>
                <a:gd name="T55" fmla="*/ 138 h 272"/>
                <a:gd name="T56" fmla="*/ 191 w 386"/>
                <a:gd name="T57" fmla="*/ 127 h 272"/>
                <a:gd name="T58" fmla="*/ 198 w 386"/>
                <a:gd name="T59" fmla="*/ 116 h 272"/>
                <a:gd name="T60" fmla="*/ 204 w 386"/>
                <a:gd name="T61" fmla="*/ 116 h 272"/>
                <a:gd name="T62" fmla="*/ 213 w 386"/>
                <a:gd name="T63" fmla="*/ 101 h 272"/>
                <a:gd name="T64" fmla="*/ 220 w 386"/>
                <a:gd name="T65" fmla="*/ 75 h 272"/>
                <a:gd name="T66" fmla="*/ 226 w 386"/>
                <a:gd name="T67" fmla="*/ 64 h 272"/>
                <a:gd name="T68" fmla="*/ 233 w 386"/>
                <a:gd name="T69" fmla="*/ 64 h 272"/>
                <a:gd name="T70" fmla="*/ 241 w 386"/>
                <a:gd name="T71" fmla="*/ 48 h 272"/>
                <a:gd name="T72" fmla="*/ 248 w 386"/>
                <a:gd name="T73" fmla="*/ 48 h 272"/>
                <a:gd name="T74" fmla="*/ 255 w 386"/>
                <a:gd name="T75" fmla="*/ 48 h 272"/>
                <a:gd name="T76" fmla="*/ 259 w 386"/>
                <a:gd name="T77" fmla="*/ 37 h 272"/>
                <a:gd name="T78" fmla="*/ 266 w 386"/>
                <a:gd name="T79" fmla="*/ 37 h 272"/>
                <a:gd name="T80" fmla="*/ 273 w 386"/>
                <a:gd name="T81" fmla="*/ 37 h 272"/>
                <a:gd name="T82" fmla="*/ 281 w 386"/>
                <a:gd name="T83" fmla="*/ 37 h 272"/>
                <a:gd name="T84" fmla="*/ 288 w 386"/>
                <a:gd name="T85" fmla="*/ 37 h 272"/>
                <a:gd name="T86" fmla="*/ 295 w 386"/>
                <a:gd name="T87" fmla="*/ 22 h 272"/>
                <a:gd name="T88" fmla="*/ 302 w 386"/>
                <a:gd name="T89" fmla="*/ 22 h 272"/>
                <a:gd name="T90" fmla="*/ 310 w 386"/>
                <a:gd name="T91" fmla="*/ 22 h 272"/>
                <a:gd name="T92" fmla="*/ 317 w 386"/>
                <a:gd name="T93" fmla="*/ 22 h 272"/>
                <a:gd name="T94" fmla="*/ 324 w 386"/>
                <a:gd name="T95" fmla="*/ 22 h 272"/>
                <a:gd name="T96" fmla="*/ 331 w 386"/>
                <a:gd name="T97" fmla="*/ 22 h 272"/>
                <a:gd name="T98" fmla="*/ 339 w 386"/>
                <a:gd name="T99" fmla="*/ 22 h 272"/>
                <a:gd name="T100" fmla="*/ 346 w 386"/>
                <a:gd name="T101" fmla="*/ 22 h 272"/>
                <a:gd name="T102" fmla="*/ 353 w 386"/>
                <a:gd name="T103" fmla="*/ 0 h 272"/>
                <a:gd name="T104" fmla="*/ 360 w 386"/>
                <a:gd name="T105" fmla="*/ 0 h 272"/>
                <a:gd name="T106" fmla="*/ 368 w 386"/>
                <a:gd name="T107" fmla="*/ 0 h 272"/>
                <a:gd name="T108" fmla="*/ 375 w 386"/>
                <a:gd name="T109" fmla="*/ 0 h 272"/>
                <a:gd name="T110" fmla="*/ 382 w 386"/>
                <a:gd name="T11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6" h="272">
                  <a:moveTo>
                    <a:pt x="0" y="272"/>
                  </a:moveTo>
                  <a:lnTo>
                    <a:pt x="3" y="265"/>
                  </a:lnTo>
                  <a:lnTo>
                    <a:pt x="7" y="265"/>
                  </a:lnTo>
                  <a:lnTo>
                    <a:pt x="7" y="253"/>
                  </a:lnTo>
                  <a:lnTo>
                    <a:pt x="11" y="253"/>
                  </a:lnTo>
                  <a:lnTo>
                    <a:pt x="14" y="253"/>
                  </a:lnTo>
                  <a:lnTo>
                    <a:pt x="18" y="253"/>
                  </a:lnTo>
                  <a:lnTo>
                    <a:pt x="22" y="246"/>
                  </a:lnTo>
                  <a:lnTo>
                    <a:pt x="25" y="239"/>
                  </a:lnTo>
                  <a:lnTo>
                    <a:pt x="29" y="239"/>
                  </a:lnTo>
                  <a:lnTo>
                    <a:pt x="31" y="239"/>
                  </a:lnTo>
                  <a:lnTo>
                    <a:pt x="35" y="231"/>
                  </a:lnTo>
                  <a:lnTo>
                    <a:pt x="40" y="231"/>
                  </a:lnTo>
                  <a:lnTo>
                    <a:pt x="42" y="227"/>
                  </a:lnTo>
                  <a:lnTo>
                    <a:pt x="46" y="220"/>
                  </a:lnTo>
                  <a:lnTo>
                    <a:pt x="51" y="220"/>
                  </a:lnTo>
                  <a:lnTo>
                    <a:pt x="53" y="220"/>
                  </a:lnTo>
                  <a:lnTo>
                    <a:pt x="57" y="220"/>
                  </a:lnTo>
                  <a:lnTo>
                    <a:pt x="57" y="213"/>
                  </a:lnTo>
                  <a:lnTo>
                    <a:pt x="60" y="205"/>
                  </a:lnTo>
                  <a:lnTo>
                    <a:pt x="64" y="205"/>
                  </a:lnTo>
                  <a:lnTo>
                    <a:pt x="68" y="205"/>
                  </a:lnTo>
                  <a:lnTo>
                    <a:pt x="71" y="205"/>
                  </a:lnTo>
                  <a:lnTo>
                    <a:pt x="75" y="198"/>
                  </a:lnTo>
                  <a:lnTo>
                    <a:pt x="79" y="198"/>
                  </a:lnTo>
                  <a:lnTo>
                    <a:pt x="82" y="198"/>
                  </a:lnTo>
                  <a:lnTo>
                    <a:pt x="86" y="198"/>
                  </a:lnTo>
                  <a:lnTo>
                    <a:pt x="89" y="198"/>
                  </a:lnTo>
                  <a:lnTo>
                    <a:pt x="93" y="198"/>
                  </a:lnTo>
                  <a:lnTo>
                    <a:pt x="97" y="198"/>
                  </a:lnTo>
                  <a:lnTo>
                    <a:pt x="97" y="190"/>
                  </a:lnTo>
                  <a:lnTo>
                    <a:pt x="100" y="190"/>
                  </a:lnTo>
                  <a:lnTo>
                    <a:pt x="104" y="190"/>
                  </a:lnTo>
                  <a:lnTo>
                    <a:pt x="108" y="190"/>
                  </a:lnTo>
                  <a:lnTo>
                    <a:pt x="111" y="190"/>
                  </a:lnTo>
                  <a:lnTo>
                    <a:pt x="115" y="190"/>
                  </a:lnTo>
                  <a:lnTo>
                    <a:pt x="118" y="190"/>
                  </a:lnTo>
                  <a:lnTo>
                    <a:pt x="122" y="190"/>
                  </a:lnTo>
                  <a:lnTo>
                    <a:pt x="126" y="190"/>
                  </a:lnTo>
                  <a:lnTo>
                    <a:pt x="129" y="190"/>
                  </a:lnTo>
                  <a:lnTo>
                    <a:pt x="133" y="190"/>
                  </a:lnTo>
                  <a:lnTo>
                    <a:pt x="137" y="172"/>
                  </a:lnTo>
                  <a:lnTo>
                    <a:pt x="140" y="172"/>
                  </a:lnTo>
                  <a:lnTo>
                    <a:pt x="144" y="161"/>
                  </a:lnTo>
                  <a:lnTo>
                    <a:pt x="147" y="161"/>
                  </a:lnTo>
                  <a:lnTo>
                    <a:pt x="151" y="161"/>
                  </a:lnTo>
                  <a:lnTo>
                    <a:pt x="155" y="161"/>
                  </a:lnTo>
                  <a:lnTo>
                    <a:pt x="158" y="161"/>
                  </a:lnTo>
                  <a:lnTo>
                    <a:pt x="162" y="161"/>
                  </a:lnTo>
                  <a:lnTo>
                    <a:pt x="166" y="161"/>
                  </a:lnTo>
                  <a:lnTo>
                    <a:pt x="169" y="161"/>
                  </a:lnTo>
                  <a:lnTo>
                    <a:pt x="173" y="161"/>
                  </a:lnTo>
                  <a:lnTo>
                    <a:pt x="176" y="153"/>
                  </a:lnTo>
                  <a:lnTo>
                    <a:pt x="180" y="153"/>
                  </a:lnTo>
                  <a:lnTo>
                    <a:pt x="184" y="138"/>
                  </a:lnTo>
                  <a:lnTo>
                    <a:pt x="187" y="138"/>
                  </a:lnTo>
                  <a:lnTo>
                    <a:pt x="187" y="127"/>
                  </a:lnTo>
                  <a:lnTo>
                    <a:pt x="191" y="127"/>
                  </a:lnTo>
                  <a:lnTo>
                    <a:pt x="195" y="116"/>
                  </a:lnTo>
                  <a:lnTo>
                    <a:pt x="198" y="116"/>
                  </a:lnTo>
                  <a:lnTo>
                    <a:pt x="202" y="116"/>
                  </a:lnTo>
                  <a:lnTo>
                    <a:pt x="204" y="116"/>
                  </a:lnTo>
                  <a:lnTo>
                    <a:pt x="209" y="116"/>
                  </a:lnTo>
                  <a:lnTo>
                    <a:pt x="213" y="101"/>
                  </a:lnTo>
                  <a:lnTo>
                    <a:pt x="215" y="101"/>
                  </a:lnTo>
                  <a:lnTo>
                    <a:pt x="220" y="75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1" y="64"/>
                  </a:lnTo>
                  <a:lnTo>
                    <a:pt x="233" y="64"/>
                  </a:lnTo>
                  <a:lnTo>
                    <a:pt x="237" y="64"/>
                  </a:lnTo>
                  <a:lnTo>
                    <a:pt x="241" y="48"/>
                  </a:lnTo>
                  <a:lnTo>
                    <a:pt x="244" y="48"/>
                  </a:lnTo>
                  <a:lnTo>
                    <a:pt x="248" y="48"/>
                  </a:lnTo>
                  <a:lnTo>
                    <a:pt x="252" y="48"/>
                  </a:lnTo>
                  <a:lnTo>
                    <a:pt x="255" y="48"/>
                  </a:lnTo>
                  <a:lnTo>
                    <a:pt x="255" y="37"/>
                  </a:lnTo>
                  <a:lnTo>
                    <a:pt x="259" y="37"/>
                  </a:lnTo>
                  <a:lnTo>
                    <a:pt x="262" y="37"/>
                  </a:lnTo>
                  <a:lnTo>
                    <a:pt x="266" y="37"/>
                  </a:lnTo>
                  <a:lnTo>
                    <a:pt x="270" y="37"/>
                  </a:lnTo>
                  <a:lnTo>
                    <a:pt x="273" y="37"/>
                  </a:lnTo>
                  <a:lnTo>
                    <a:pt x="277" y="37"/>
                  </a:lnTo>
                  <a:lnTo>
                    <a:pt x="281" y="37"/>
                  </a:lnTo>
                  <a:lnTo>
                    <a:pt x="284" y="37"/>
                  </a:lnTo>
                  <a:lnTo>
                    <a:pt x="288" y="37"/>
                  </a:lnTo>
                  <a:lnTo>
                    <a:pt x="291" y="37"/>
                  </a:lnTo>
                  <a:lnTo>
                    <a:pt x="295" y="22"/>
                  </a:lnTo>
                  <a:lnTo>
                    <a:pt x="299" y="22"/>
                  </a:lnTo>
                  <a:lnTo>
                    <a:pt x="302" y="22"/>
                  </a:lnTo>
                  <a:lnTo>
                    <a:pt x="306" y="22"/>
                  </a:lnTo>
                  <a:lnTo>
                    <a:pt x="310" y="22"/>
                  </a:lnTo>
                  <a:lnTo>
                    <a:pt x="313" y="22"/>
                  </a:lnTo>
                  <a:lnTo>
                    <a:pt x="317" y="22"/>
                  </a:lnTo>
                  <a:lnTo>
                    <a:pt x="320" y="22"/>
                  </a:lnTo>
                  <a:lnTo>
                    <a:pt x="324" y="22"/>
                  </a:lnTo>
                  <a:lnTo>
                    <a:pt x="328" y="22"/>
                  </a:lnTo>
                  <a:lnTo>
                    <a:pt x="331" y="22"/>
                  </a:lnTo>
                  <a:lnTo>
                    <a:pt x="335" y="22"/>
                  </a:lnTo>
                  <a:lnTo>
                    <a:pt x="339" y="22"/>
                  </a:lnTo>
                  <a:lnTo>
                    <a:pt x="342" y="22"/>
                  </a:lnTo>
                  <a:lnTo>
                    <a:pt x="346" y="22"/>
                  </a:lnTo>
                  <a:lnTo>
                    <a:pt x="349" y="22"/>
                  </a:lnTo>
                  <a:lnTo>
                    <a:pt x="353" y="0"/>
                  </a:lnTo>
                  <a:lnTo>
                    <a:pt x="357" y="0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1" y="0"/>
                  </a:lnTo>
                  <a:lnTo>
                    <a:pt x="375" y="0"/>
                  </a:lnTo>
                  <a:lnTo>
                    <a:pt x="379" y="0"/>
                  </a:lnTo>
                  <a:lnTo>
                    <a:pt x="382" y="0"/>
                  </a:lnTo>
                  <a:lnTo>
                    <a:pt x="386" y="0"/>
                  </a:lnTo>
                </a:path>
              </a:pathLst>
            </a:custGeom>
            <a:noFill/>
            <a:ln w="30163" cap="rnd">
              <a:solidFill>
                <a:srgbClr val="0131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5" name="Group 324"/>
          <p:cNvGrpSpPr/>
          <p:nvPr/>
        </p:nvGrpSpPr>
        <p:grpSpPr>
          <a:xfrm>
            <a:off x="2378076" y="2266867"/>
            <a:ext cx="4595813" cy="2470150"/>
            <a:chOff x="2378076" y="2266867"/>
            <a:chExt cx="4595813" cy="2470150"/>
          </a:xfrm>
        </p:grpSpPr>
        <p:sp>
          <p:nvSpPr>
            <p:cNvPr id="284" name="Freeform 184"/>
            <p:cNvSpPr>
              <a:spLocks/>
            </p:cNvSpPr>
            <p:nvPr/>
          </p:nvSpPr>
          <p:spPr bwMode="auto">
            <a:xfrm>
              <a:off x="2378076" y="4070267"/>
              <a:ext cx="996950" cy="666750"/>
            </a:xfrm>
            <a:custGeom>
              <a:avLst/>
              <a:gdLst>
                <a:gd name="T0" fmla="*/ 7 w 628"/>
                <a:gd name="T1" fmla="*/ 416 h 420"/>
                <a:gd name="T2" fmla="*/ 18 w 628"/>
                <a:gd name="T3" fmla="*/ 409 h 420"/>
                <a:gd name="T4" fmla="*/ 32 w 628"/>
                <a:gd name="T5" fmla="*/ 405 h 420"/>
                <a:gd name="T6" fmla="*/ 43 w 628"/>
                <a:gd name="T7" fmla="*/ 394 h 420"/>
                <a:gd name="T8" fmla="*/ 54 w 628"/>
                <a:gd name="T9" fmla="*/ 390 h 420"/>
                <a:gd name="T10" fmla="*/ 69 w 628"/>
                <a:gd name="T11" fmla="*/ 383 h 420"/>
                <a:gd name="T12" fmla="*/ 78 w 628"/>
                <a:gd name="T13" fmla="*/ 372 h 420"/>
                <a:gd name="T14" fmla="*/ 94 w 628"/>
                <a:gd name="T15" fmla="*/ 357 h 420"/>
                <a:gd name="T16" fmla="*/ 105 w 628"/>
                <a:gd name="T17" fmla="*/ 349 h 420"/>
                <a:gd name="T18" fmla="*/ 115 w 628"/>
                <a:gd name="T19" fmla="*/ 342 h 420"/>
                <a:gd name="T20" fmla="*/ 129 w 628"/>
                <a:gd name="T21" fmla="*/ 331 h 420"/>
                <a:gd name="T22" fmla="*/ 144 w 628"/>
                <a:gd name="T23" fmla="*/ 320 h 420"/>
                <a:gd name="T24" fmla="*/ 155 w 628"/>
                <a:gd name="T25" fmla="*/ 312 h 420"/>
                <a:gd name="T26" fmla="*/ 165 w 628"/>
                <a:gd name="T27" fmla="*/ 305 h 420"/>
                <a:gd name="T28" fmla="*/ 173 w 628"/>
                <a:gd name="T29" fmla="*/ 297 h 420"/>
                <a:gd name="T30" fmla="*/ 187 w 628"/>
                <a:gd name="T31" fmla="*/ 286 h 420"/>
                <a:gd name="T32" fmla="*/ 202 w 628"/>
                <a:gd name="T33" fmla="*/ 279 h 420"/>
                <a:gd name="T34" fmla="*/ 216 w 628"/>
                <a:gd name="T35" fmla="*/ 268 h 420"/>
                <a:gd name="T36" fmla="*/ 231 w 628"/>
                <a:gd name="T37" fmla="*/ 260 h 420"/>
                <a:gd name="T38" fmla="*/ 245 w 628"/>
                <a:gd name="T39" fmla="*/ 249 h 420"/>
                <a:gd name="T40" fmla="*/ 256 w 628"/>
                <a:gd name="T41" fmla="*/ 233 h 420"/>
                <a:gd name="T42" fmla="*/ 271 w 628"/>
                <a:gd name="T43" fmla="*/ 227 h 420"/>
                <a:gd name="T44" fmla="*/ 284 w 628"/>
                <a:gd name="T45" fmla="*/ 220 h 420"/>
                <a:gd name="T46" fmla="*/ 291 w 628"/>
                <a:gd name="T47" fmla="*/ 211 h 420"/>
                <a:gd name="T48" fmla="*/ 306 w 628"/>
                <a:gd name="T49" fmla="*/ 207 h 420"/>
                <a:gd name="T50" fmla="*/ 320 w 628"/>
                <a:gd name="T51" fmla="*/ 200 h 420"/>
                <a:gd name="T52" fmla="*/ 331 w 628"/>
                <a:gd name="T53" fmla="*/ 185 h 420"/>
                <a:gd name="T54" fmla="*/ 346 w 628"/>
                <a:gd name="T55" fmla="*/ 179 h 420"/>
                <a:gd name="T56" fmla="*/ 357 w 628"/>
                <a:gd name="T57" fmla="*/ 168 h 420"/>
                <a:gd name="T58" fmla="*/ 371 w 628"/>
                <a:gd name="T59" fmla="*/ 163 h 420"/>
                <a:gd name="T60" fmla="*/ 386 w 628"/>
                <a:gd name="T61" fmla="*/ 148 h 420"/>
                <a:gd name="T62" fmla="*/ 400 w 628"/>
                <a:gd name="T63" fmla="*/ 144 h 420"/>
                <a:gd name="T64" fmla="*/ 415 w 628"/>
                <a:gd name="T65" fmla="*/ 137 h 420"/>
                <a:gd name="T66" fmla="*/ 424 w 628"/>
                <a:gd name="T67" fmla="*/ 133 h 420"/>
                <a:gd name="T68" fmla="*/ 435 w 628"/>
                <a:gd name="T69" fmla="*/ 122 h 420"/>
                <a:gd name="T70" fmla="*/ 451 w 628"/>
                <a:gd name="T71" fmla="*/ 115 h 420"/>
                <a:gd name="T72" fmla="*/ 462 w 628"/>
                <a:gd name="T73" fmla="*/ 111 h 420"/>
                <a:gd name="T74" fmla="*/ 473 w 628"/>
                <a:gd name="T75" fmla="*/ 100 h 420"/>
                <a:gd name="T76" fmla="*/ 484 w 628"/>
                <a:gd name="T77" fmla="*/ 92 h 420"/>
                <a:gd name="T78" fmla="*/ 497 w 628"/>
                <a:gd name="T79" fmla="*/ 89 h 420"/>
                <a:gd name="T80" fmla="*/ 512 w 628"/>
                <a:gd name="T81" fmla="*/ 81 h 420"/>
                <a:gd name="T82" fmla="*/ 526 w 628"/>
                <a:gd name="T83" fmla="*/ 74 h 420"/>
                <a:gd name="T84" fmla="*/ 537 w 628"/>
                <a:gd name="T85" fmla="*/ 63 h 420"/>
                <a:gd name="T86" fmla="*/ 551 w 628"/>
                <a:gd name="T87" fmla="*/ 52 h 420"/>
                <a:gd name="T88" fmla="*/ 566 w 628"/>
                <a:gd name="T89" fmla="*/ 44 h 420"/>
                <a:gd name="T90" fmla="*/ 580 w 628"/>
                <a:gd name="T91" fmla="*/ 33 h 420"/>
                <a:gd name="T92" fmla="*/ 591 w 628"/>
                <a:gd name="T93" fmla="*/ 29 h 420"/>
                <a:gd name="T94" fmla="*/ 602 w 628"/>
                <a:gd name="T95" fmla="*/ 22 h 420"/>
                <a:gd name="T96" fmla="*/ 613 w 628"/>
                <a:gd name="T97" fmla="*/ 15 h 420"/>
                <a:gd name="T98" fmla="*/ 624 w 628"/>
                <a:gd name="T9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8" h="420">
                  <a:moveTo>
                    <a:pt x="0" y="420"/>
                  </a:moveTo>
                  <a:lnTo>
                    <a:pt x="3" y="420"/>
                  </a:lnTo>
                  <a:lnTo>
                    <a:pt x="7" y="420"/>
                  </a:lnTo>
                  <a:lnTo>
                    <a:pt x="7" y="416"/>
                  </a:lnTo>
                  <a:lnTo>
                    <a:pt x="11" y="416"/>
                  </a:lnTo>
                  <a:lnTo>
                    <a:pt x="14" y="412"/>
                  </a:lnTo>
                  <a:lnTo>
                    <a:pt x="18" y="412"/>
                  </a:lnTo>
                  <a:lnTo>
                    <a:pt x="18" y="409"/>
                  </a:lnTo>
                  <a:lnTo>
                    <a:pt x="21" y="409"/>
                  </a:lnTo>
                  <a:lnTo>
                    <a:pt x="25" y="405"/>
                  </a:lnTo>
                  <a:lnTo>
                    <a:pt x="29" y="405"/>
                  </a:lnTo>
                  <a:lnTo>
                    <a:pt x="32" y="405"/>
                  </a:lnTo>
                  <a:lnTo>
                    <a:pt x="36" y="401"/>
                  </a:lnTo>
                  <a:lnTo>
                    <a:pt x="36" y="398"/>
                  </a:lnTo>
                  <a:lnTo>
                    <a:pt x="40" y="398"/>
                  </a:lnTo>
                  <a:lnTo>
                    <a:pt x="43" y="394"/>
                  </a:lnTo>
                  <a:lnTo>
                    <a:pt x="47" y="394"/>
                  </a:lnTo>
                  <a:lnTo>
                    <a:pt x="50" y="394"/>
                  </a:lnTo>
                  <a:lnTo>
                    <a:pt x="54" y="394"/>
                  </a:lnTo>
                  <a:lnTo>
                    <a:pt x="54" y="390"/>
                  </a:lnTo>
                  <a:lnTo>
                    <a:pt x="58" y="390"/>
                  </a:lnTo>
                  <a:lnTo>
                    <a:pt x="61" y="383"/>
                  </a:lnTo>
                  <a:lnTo>
                    <a:pt x="65" y="383"/>
                  </a:lnTo>
                  <a:lnTo>
                    <a:pt x="69" y="383"/>
                  </a:lnTo>
                  <a:lnTo>
                    <a:pt x="72" y="379"/>
                  </a:lnTo>
                  <a:lnTo>
                    <a:pt x="76" y="375"/>
                  </a:lnTo>
                  <a:lnTo>
                    <a:pt x="76" y="372"/>
                  </a:lnTo>
                  <a:lnTo>
                    <a:pt x="78" y="372"/>
                  </a:lnTo>
                  <a:lnTo>
                    <a:pt x="83" y="368"/>
                  </a:lnTo>
                  <a:lnTo>
                    <a:pt x="87" y="368"/>
                  </a:lnTo>
                  <a:lnTo>
                    <a:pt x="89" y="360"/>
                  </a:lnTo>
                  <a:lnTo>
                    <a:pt x="94" y="357"/>
                  </a:lnTo>
                  <a:lnTo>
                    <a:pt x="94" y="353"/>
                  </a:lnTo>
                  <a:lnTo>
                    <a:pt x="98" y="353"/>
                  </a:lnTo>
                  <a:lnTo>
                    <a:pt x="100" y="349"/>
                  </a:lnTo>
                  <a:lnTo>
                    <a:pt x="105" y="349"/>
                  </a:lnTo>
                  <a:lnTo>
                    <a:pt x="105" y="346"/>
                  </a:lnTo>
                  <a:lnTo>
                    <a:pt x="107" y="346"/>
                  </a:lnTo>
                  <a:lnTo>
                    <a:pt x="111" y="346"/>
                  </a:lnTo>
                  <a:lnTo>
                    <a:pt x="115" y="342"/>
                  </a:lnTo>
                  <a:lnTo>
                    <a:pt x="118" y="338"/>
                  </a:lnTo>
                  <a:lnTo>
                    <a:pt x="122" y="331"/>
                  </a:lnTo>
                  <a:lnTo>
                    <a:pt x="126" y="331"/>
                  </a:lnTo>
                  <a:lnTo>
                    <a:pt x="129" y="331"/>
                  </a:lnTo>
                  <a:lnTo>
                    <a:pt x="133" y="327"/>
                  </a:lnTo>
                  <a:lnTo>
                    <a:pt x="136" y="320"/>
                  </a:lnTo>
                  <a:lnTo>
                    <a:pt x="140" y="320"/>
                  </a:lnTo>
                  <a:lnTo>
                    <a:pt x="144" y="320"/>
                  </a:lnTo>
                  <a:lnTo>
                    <a:pt x="144" y="316"/>
                  </a:lnTo>
                  <a:lnTo>
                    <a:pt x="147" y="312"/>
                  </a:lnTo>
                  <a:lnTo>
                    <a:pt x="151" y="312"/>
                  </a:lnTo>
                  <a:lnTo>
                    <a:pt x="155" y="312"/>
                  </a:lnTo>
                  <a:lnTo>
                    <a:pt x="155" y="309"/>
                  </a:lnTo>
                  <a:lnTo>
                    <a:pt x="158" y="309"/>
                  </a:lnTo>
                  <a:lnTo>
                    <a:pt x="162" y="305"/>
                  </a:lnTo>
                  <a:lnTo>
                    <a:pt x="165" y="305"/>
                  </a:lnTo>
                  <a:lnTo>
                    <a:pt x="165" y="301"/>
                  </a:lnTo>
                  <a:lnTo>
                    <a:pt x="169" y="301"/>
                  </a:lnTo>
                  <a:lnTo>
                    <a:pt x="173" y="301"/>
                  </a:lnTo>
                  <a:lnTo>
                    <a:pt x="173" y="297"/>
                  </a:lnTo>
                  <a:lnTo>
                    <a:pt x="176" y="294"/>
                  </a:lnTo>
                  <a:lnTo>
                    <a:pt x="180" y="294"/>
                  </a:lnTo>
                  <a:lnTo>
                    <a:pt x="184" y="290"/>
                  </a:lnTo>
                  <a:lnTo>
                    <a:pt x="187" y="286"/>
                  </a:lnTo>
                  <a:lnTo>
                    <a:pt x="191" y="286"/>
                  </a:lnTo>
                  <a:lnTo>
                    <a:pt x="194" y="283"/>
                  </a:lnTo>
                  <a:lnTo>
                    <a:pt x="198" y="283"/>
                  </a:lnTo>
                  <a:lnTo>
                    <a:pt x="202" y="279"/>
                  </a:lnTo>
                  <a:lnTo>
                    <a:pt x="205" y="279"/>
                  </a:lnTo>
                  <a:lnTo>
                    <a:pt x="209" y="275"/>
                  </a:lnTo>
                  <a:lnTo>
                    <a:pt x="213" y="268"/>
                  </a:lnTo>
                  <a:lnTo>
                    <a:pt x="216" y="268"/>
                  </a:lnTo>
                  <a:lnTo>
                    <a:pt x="220" y="264"/>
                  </a:lnTo>
                  <a:lnTo>
                    <a:pt x="223" y="264"/>
                  </a:lnTo>
                  <a:lnTo>
                    <a:pt x="227" y="264"/>
                  </a:lnTo>
                  <a:lnTo>
                    <a:pt x="231" y="260"/>
                  </a:lnTo>
                  <a:lnTo>
                    <a:pt x="234" y="257"/>
                  </a:lnTo>
                  <a:lnTo>
                    <a:pt x="238" y="253"/>
                  </a:lnTo>
                  <a:lnTo>
                    <a:pt x="242" y="253"/>
                  </a:lnTo>
                  <a:lnTo>
                    <a:pt x="245" y="249"/>
                  </a:lnTo>
                  <a:lnTo>
                    <a:pt x="245" y="244"/>
                  </a:lnTo>
                  <a:lnTo>
                    <a:pt x="249" y="244"/>
                  </a:lnTo>
                  <a:lnTo>
                    <a:pt x="251" y="238"/>
                  </a:lnTo>
                  <a:lnTo>
                    <a:pt x="256" y="233"/>
                  </a:lnTo>
                  <a:lnTo>
                    <a:pt x="260" y="231"/>
                  </a:lnTo>
                  <a:lnTo>
                    <a:pt x="262" y="231"/>
                  </a:lnTo>
                  <a:lnTo>
                    <a:pt x="267" y="227"/>
                  </a:lnTo>
                  <a:lnTo>
                    <a:pt x="271" y="227"/>
                  </a:lnTo>
                  <a:lnTo>
                    <a:pt x="273" y="222"/>
                  </a:lnTo>
                  <a:lnTo>
                    <a:pt x="278" y="222"/>
                  </a:lnTo>
                  <a:lnTo>
                    <a:pt x="280" y="220"/>
                  </a:lnTo>
                  <a:lnTo>
                    <a:pt x="284" y="220"/>
                  </a:lnTo>
                  <a:lnTo>
                    <a:pt x="284" y="216"/>
                  </a:lnTo>
                  <a:lnTo>
                    <a:pt x="289" y="216"/>
                  </a:lnTo>
                  <a:lnTo>
                    <a:pt x="291" y="216"/>
                  </a:lnTo>
                  <a:lnTo>
                    <a:pt x="291" y="211"/>
                  </a:lnTo>
                  <a:lnTo>
                    <a:pt x="295" y="211"/>
                  </a:lnTo>
                  <a:lnTo>
                    <a:pt x="300" y="211"/>
                  </a:lnTo>
                  <a:lnTo>
                    <a:pt x="302" y="207"/>
                  </a:lnTo>
                  <a:lnTo>
                    <a:pt x="306" y="207"/>
                  </a:lnTo>
                  <a:lnTo>
                    <a:pt x="309" y="207"/>
                  </a:lnTo>
                  <a:lnTo>
                    <a:pt x="313" y="200"/>
                  </a:lnTo>
                  <a:lnTo>
                    <a:pt x="317" y="200"/>
                  </a:lnTo>
                  <a:lnTo>
                    <a:pt x="320" y="200"/>
                  </a:lnTo>
                  <a:lnTo>
                    <a:pt x="324" y="196"/>
                  </a:lnTo>
                  <a:lnTo>
                    <a:pt x="328" y="196"/>
                  </a:lnTo>
                  <a:lnTo>
                    <a:pt x="331" y="190"/>
                  </a:lnTo>
                  <a:lnTo>
                    <a:pt x="331" y="185"/>
                  </a:lnTo>
                  <a:lnTo>
                    <a:pt x="335" y="185"/>
                  </a:lnTo>
                  <a:lnTo>
                    <a:pt x="338" y="181"/>
                  </a:lnTo>
                  <a:lnTo>
                    <a:pt x="342" y="179"/>
                  </a:lnTo>
                  <a:lnTo>
                    <a:pt x="346" y="179"/>
                  </a:lnTo>
                  <a:lnTo>
                    <a:pt x="349" y="179"/>
                  </a:lnTo>
                  <a:lnTo>
                    <a:pt x="353" y="179"/>
                  </a:lnTo>
                  <a:lnTo>
                    <a:pt x="353" y="174"/>
                  </a:lnTo>
                  <a:lnTo>
                    <a:pt x="357" y="168"/>
                  </a:lnTo>
                  <a:lnTo>
                    <a:pt x="360" y="168"/>
                  </a:lnTo>
                  <a:lnTo>
                    <a:pt x="364" y="163"/>
                  </a:lnTo>
                  <a:lnTo>
                    <a:pt x="367" y="163"/>
                  </a:lnTo>
                  <a:lnTo>
                    <a:pt x="371" y="163"/>
                  </a:lnTo>
                  <a:lnTo>
                    <a:pt x="375" y="159"/>
                  </a:lnTo>
                  <a:lnTo>
                    <a:pt x="378" y="155"/>
                  </a:lnTo>
                  <a:lnTo>
                    <a:pt x="382" y="152"/>
                  </a:lnTo>
                  <a:lnTo>
                    <a:pt x="386" y="148"/>
                  </a:lnTo>
                  <a:lnTo>
                    <a:pt x="389" y="148"/>
                  </a:lnTo>
                  <a:lnTo>
                    <a:pt x="393" y="148"/>
                  </a:lnTo>
                  <a:lnTo>
                    <a:pt x="396" y="144"/>
                  </a:lnTo>
                  <a:lnTo>
                    <a:pt x="400" y="144"/>
                  </a:lnTo>
                  <a:lnTo>
                    <a:pt x="404" y="144"/>
                  </a:lnTo>
                  <a:lnTo>
                    <a:pt x="407" y="141"/>
                  </a:lnTo>
                  <a:lnTo>
                    <a:pt x="411" y="141"/>
                  </a:lnTo>
                  <a:lnTo>
                    <a:pt x="415" y="137"/>
                  </a:lnTo>
                  <a:lnTo>
                    <a:pt x="418" y="137"/>
                  </a:lnTo>
                  <a:lnTo>
                    <a:pt x="422" y="137"/>
                  </a:lnTo>
                  <a:lnTo>
                    <a:pt x="422" y="133"/>
                  </a:lnTo>
                  <a:lnTo>
                    <a:pt x="424" y="133"/>
                  </a:lnTo>
                  <a:lnTo>
                    <a:pt x="429" y="129"/>
                  </a:lnTo>
                  <a:lnTo>
                    <a:pt x="433" y="126"/>
                  </a:lnTo>
                  <a:lnTo>
                    <a:pt x="433" y="122"/>
                  </a:lnTo>
                  <a:lnTo>
                    <a:pt x="435" y="122"/>
                  </a:lnTo>
                  <a:lnTo>
                    <a:pt x="440" y="122"/>
                  </a:lnTo>
                  <a:lnTo>
                    <a:pt x="444" y="115"/>
                  </a:lnTo>
                  <a:lnTo>
                    <a:pt x="446" y="115"/>
                  </a:lnTo>
                  <a:lnTo>
                    <a:pt x="451" y="115"/>
                  </a:lnTo>
                  <a:lnTo>
                    <a:pt x="453" y="115"/>
                  </a:lnTo>
                  <a:lnTo>
                    <a:pt x="457" y="115"/>
                  </a:lnTo>
                  <a:lnTo>
                    <a:pt x="462" y="115"/>
                  </a:lnTo>
                  <a:lnTo>
                    <a:pt x="462" y="111"/>
                  </a:lnTo>
                  <a:lnTo>
                    <a:pt x="464" y="107"/>
                  </a:lnTo>
                  <a:lnTo>
                    <a:pt x="468" y="107"/>
                  </a:lnTo>
                  <a:lnTo>
                    <a:pt x="473" y="104"/>
                  </a:lnTo>
                  <a:lnTo>
                    <a:pt x="473" y="100"/>
                  </a:lnTo>
                  <a:lnTo>
                    <a:pt x="475" y="100"/>
                  </a:lnTo>
                  <a:lnTo>
                    <a:pt x="479" y="96"/>
                  </a:lnTo>
                  <a:lnTo>
                    <a:pt x="484" y="96"/>
                  </a:lnTo>
                  <a:lnTo>
                    <a:pt x="484" y="92"/>
                  </a:lnTo>
                  <a:lnTo>
                    <a:pt x="486" y="89"/>
                  </a:lnTo>
                  <a:lnTo>
                    <a:pt x="490" y="89"/>
                  </a:lnTo>
                  <a:lnTo>
                    <a:pt x="493" y="89"/>
                  </a:lnTo>
                  <a:lnTo>
                    <a:pt x="497" y="89"/>
                  </a:lnTo>
                  <a:lnTo>
                    <a:pt x="501" y="85"/>
                  </a:lnTo>
                  <a:lnTo>
                    <a:pt x="504" y="85"/>
                  </a:lnTo>
                  <a:lnTo>
                    <a:pt x="508" y="85"/>
                  </a:lnTo>
                  <a:lnTo>
                    <a:pt x="512" y="81"/>
                  </a:lnTo>
                  <a:lnTo>
                    <a:pt x="515" y="78"/>
                  </a:lnTo>
                  <a:lnTo>
                    <a:pt x="519" y="78"/>
                  </a:lnTo>
                  <a:lnTo>
                    <a:pt x="522" y="74"/>
                  </a:lnTo>
                  <a:lnTo>
                    <a:pt x="526" y="74"/>
                  </a:lnTo>
                  <a:lnTo>
                    <a:pt x="530" y="70"/>
                  </a:lnTo>
                  <a:lnTo>
                    <a:pt x="530" y="63"/>
                  </a:lnTo>
                  <a:lnTo>
                    <a:pt x="533" y="63"/>
                  </a:lnTo>
                  <a:lnTo>
                    <a:pt x="537" y="63"/>
                  </a:lnTo>
                  <a:lnTo>
                    <a:pt x="541" y="59"/>
                  </a:lnTo>
                  <a:lnTo>
                    <a:pt x="544" y="55"/>
                  </a:lnTo>
                  <a:lnTo>
                    <a:pt x="548" y="52"/>
                  </a:lnTo>
                  <a:lnTo>
                    <a:pt x="551" y="52"/>
                  </a:lnTo>
                  <a:lnTo>
                    <a:pt x="555" y="48"/>
                  </a:lnTo>
                  <a:lnTo>
                    <a:pt x="559" y="48"/>
                  </a:lnTo>
                  <a:lnTo>
                    <a:pt x="562" y="44"/>
                  </a:lnTo>
                  <a:lnTo>
                    <a:pt x="566" y="44"/>
                  </a:lnTo>
                  <a:lnTo>
                    <a:pt x="570" y="40"/>
                  </a:lnTo>
                  <a:lnTo>
                    <a:pt x="573" y="37"/>
                  </a:lnTo>
                  <a:lnTo>
                    <a:pt x="577" y="37"/>
                  </a:lnTo>
                  <a:lnTo>
                    <a:pt x="580" y="33"/>
                  </a:lnTo>
                  <a:lnTo>
                    <a:pt x="580" y="29"/>
                  </a:lnTo>
                  <a:lnTo>
                    <a:pt x="584" y="29"/>
                  </a:lnTo>
                  <a:lnTo>
                    <a:pt x="588" y="29"/>
                  </a:lnTo>
                  <a:lnTo>
                    <a:pt x="591" y="29"/>
                  </a:lnTo>
                  <a:lnTo>
                    <a:pt x="591" y="26"/>
                  </a:lnTo>
                  <a:lnTo>
                    <a:pt x="595" y="26"/>
                  </a:lnTo>
                  <a:lnTo>
                    <a:pt x="599" y="26"/>
                  </a:lnTo>
                  <a:lnTo>
                    <a:pt x="602" y="22"/>
                  </a:lnTo>
                  <a:lnTo>
                    <a:pt x="606" y="22"/>
                  </a:lnTo>
                  <a:lnTo>
                    <a:pt x="609" y="18"/>
                  </a:lnTo>
                  <a:lnTo>
                    <a:pt x="609" y="15"/>
                  </a:lnTo>
                  <a:lnTo>
                    <a:pt x="613" y="15"/>
                  </a:lnTo>
                  <a:lnTo>
                    <a:pt x="617" y="15"/>
                  </a:lnTo>
                  <a:lnTo>
                    <a:pt x="619" y="15"/>
                  </a:lnTo>
                  <a:lnTo>
                    <a:pt x="619" y="3"/>
                  </a:lnTo>
                  <a:lnTo>
                    <a:pt x="624" y="0"/>
                  </a:lnTo>
                  <a:lnTo>
                    <a:pt x="628" y="0"/>
                  </a:lnTo>
                </a:path>
              </a:pathLst>
            </a:custGeom>
            <a:noFill/>
            <a:ln w="23813" cap="rnd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Freeform 185"/>
            <p:cNvSpPr>
              <a:spLocks/>
            </p:cNvSpPr>
            <p:nvPr/>
          </p:nvSpPr>
          <p:spPr bwMode="auto">
            <a:xfrm>
              <a:off x="3375026" y="3520992"/>
              <a:ext cx="1017588" cy="549275"/>
            </a:xfrm>
            <a:custGeom>
              <a:avLst/>
              <a:gdLst>
                <a:gd name="T0" fmla="*/ 7 w 641"/>
                <a:gd name="T1" fmla="*/ 338 h 346"/>
                <a:gd name="T2" fmla="*/ 20 w 641"/>
                <a:gd name="T3" fmla="*/ 331 h 346"/>
                <a:gd name="T4" fmla="*/ 31 w 641"/>
                <a:gd name="T5" fmla="*/ 316 h 346"/>
                <a:gd name="T6" fmla="*/ 42 w 641"/>
                <a:gd name="T7" fmla="*/ 312 h 346"/>
                <a:gd name="T8" fmla="*/ 53 w 641"/>
                <a:gd name="T9" fmla="*/ 301 h 346"/>
                <a:gd name="T10" fmla="*/ 64 w 641"/>
                <a:gd name="T11" fmla="*/ 294 h 346"/>
                <a:gd name="T12" fmla="*/ 75 w 641"/>
                <a:gd name="T13" fmla="*/ 290 h 346"/>
                <a:gd name="T14" fmla="*/ 89 w 641"/>
                <a:gd name="T15" fmla="*/ 283 h 346"/>
                <a:gd name="T16" fmla="*/ 100 w 641"/>
                <a:gd name="T17" fmla="*/ 275 h 346"/>
                <a:gd name="T18" fmla="*/ 115 w 641"/>
                <a:gd name="T19" fmla="*/ 268 h 346"/>
                <a:gd name="T20" fmla="*/ 129 w 641"/>
                <a:gd name="T21" fmla="*/ 264 h 346"/>
                <a:gd name="T22" fmla="*/ 144 w 641"/>
                <a:gd name="T23" fmla="*/ 259 h 346"/>
                <a:gd name="T24" fmla="*/ 154 w 641"/>
                <a:gd name="T25" fmla="*/ 257 h 346"/>
                <a:gd name="T26" fmla="*/ 169 w 641"/>
                <a:gd name="T27" fmla="*/ 253 h 346"/>
                <a:gd name="T28" fmla="*/ 180 w 641"/>
                <a:gd name="T29" fmla="*/ 242 h 346"/>
                <a:gd name="T30" fmla="*/ 191 w 641"/>
                <a:gd name="T31" fmla="*/ 233 h 346"/>
                <a:gd name="T32" fmla="*/ 202 w 641"/>
                <a:gd name="T33" fmla="*/ 226 h 346"/>
                <a:gd name="T34" fmla="*/ 215 w 641"/>
                <a:gd name="T35" fmla="*/ 222 h 346"/>
                <a:gd name="T36" fmla="*/ 226 w 641"/>
                <a:gd name="T37" fmla="*/ 215 h 346"/>
                <a:gd name="T38" fmla="*/ 240 w 641"/>
                <a:gd name="T39" fmla="*/ 211 h 346"/>
                <a:gd name="T40" fmla="*/ 251 w 641"/>
                <a:gd name="T41" fmla="*/ 204 h 346"/>
                <a:gd name="T42" fmla="*/ 266 w 641"/>
                <a:gd name="T43" fmla="*/ 194 h 346"/>
                <a:gd name="T44" fmla="*/ 277 w 641"/>
                <a:gd name="T45" fmla="*/ 189 h 346"/>
                <a:gd name="T46" fmla="*/ 288 w 641"/>
                <a:gd name="T47" fmla="*/ 181 h 346"/>
                <a:gd name="T48" fmla="*/ 302 w 641"/>
                <a:gd name="T49" fmla="*/ 174 h 346"/>
                <a:gd name="T50" fmla="*/ 317 w 641"/>
                <a:gd name="T51" fmla="*/ 167 h 346"/>
                <a:gd name="T52" fmla="*/ 327 w 641"/>
                <a:gd name="T53" fmla="*/ 163 h 346"/>
                <a:gd name="T54" fmla="*/ 342 w 641"/>
                <a:gd name="T55" fmla="*/ 156 h 346"/>
                <a:gd name="T56" fmla="*/ 355 w 641"/>
                <a:gd name="T57" fmla="*/ 144 h 346"/>
                <a:gd name="T58" fmla="*/ 366 w 641"/>
                <a:gd name="T59" fmla="*/ 137 h 346"/>
                <a:gd name="T60" fmla="*/ 382 w 641"/>
                <a:gd name="T61" fmla="*/ 133 h 346"/>
                <a:gd name="T62" fmla="*/ 395 w 641"/>
                <a:gd name="T63" fmla="*/ 126 h 346"/>
                <a:gd name="T64" fmla="*/ 410 w 641"/>
                <a:gd name="T65" fmla="*/ 118 h 346"/>
                <a:gd name="T66" fmla="*/ 424 w 641"/>
                <a:gd name="T67" fmla="*/ 111 h 346"/>
                <a:gd name="T68" fmla="*/ 439 w 641"/>
                <a:gd name="T69" fmla="*/ 107 h 346"/>
                <a:gd name="T70" fmla="*/ 450 w 641"/>
                <a:gd name="T71" fmla="*/ 96 h 346"/>
                <a:gd name="T72" fmla="*/ 461 w 641"/>
                <a:gd name="T73" fmla="*/ 92 h 346"/>
                <a:gd name="T74" fmla="*/ 475 w 641"/>
                <a:gd name="T75" fmla="*/ 89 h 346"/>
                <a:gd name="T76" fmla="*/ 486 w 641"/>
                <a:gd name="T77" fmla="*/ 78 h 346"/>
                <a:gd name="T78" fmla="*/ 500 w 641"/>
                <a:gd name="T79" fmla="*/ 74 h 346"/>
                <a:gd name="T80" fmla="*/ 515 w 641"/>
                <a:gd name="T81" fmla="*/ 63 h 346"/>
                <a:gd name="T82" fmla="*/ 526 w 641"/>
                <a:gd name="T83" fmla="*/ 59 h 346"/>
                <a:gd name="T84" fmla="*/ 539 w 641"/>
                <a:gd name="T85" fmla="*/ 52 h 346"/>
                <a:gd name="T86" fmla="*/ 555 w 641"/>
                <a:gd name="T87" fmla="*/ 44 h 346"/>
                <a:gd name="T88" fmla="*/ 568 w 641"/>
                <a:gd name="T89" fmla="*/ 37 h 346"/>
                <a:gd name="T90" fmla="*/ 579 w 641"/>
                <a:gd name="T91" fmla="*/ 33 h 346"/>
                <a:gd name="T92" fmla="*/ 594 w 641"/>
                <a:gd name="T93" fmla="*/ 26 h 346"/>
                <a:gd name="T94" fmla="*/ 608 w 641"/>
                <a:gd name="T95" fmla="*/ 18 h 346"/>
                <a:gd name="T96" fmla="*/ 623 w 641"/>
                <a:gd name="T97" fmla="*/ 11 h 346"/>
                <a:gd name="T98" fmla="*/ 637 w 641"/>
                <a:gd name="T99" fmla="*/ 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1" h="346">
                  <a:moveTo>
                    <a:pt x="0" y="346"/>
                  </a:moveTo>
                  <a:lnTo>
                    <a:pt x="2" y="346"/>
                  </a:lnTo>
                  <a:lnTo>
                    <a:pt x="2" y="342"/>
                  </a:lnTo>
                  <a:lnTo>
                    <a:pt x="7" y="338"/>
                  </a:lnTo>
                  <a:lnTo>
                    <a:pt x="9" y="335"/>
                  </a:lnTo>
                  <a:lnTo>
                    <a:pt x="13" y="331"/>
                  </a:lnTo>
                  <a:lnTo>
                    <a:pt x="18" y="331"/>
                  </a:lnTo>
                  <a:lnTo>
                    <a:pt x="20" y="331"/>
                  </a:lnTo>
                  <a:lnTo>
                    <a:pt x="20" y="327"/>
                  </a:lnTo>
                  <a:lnTo>
                    <a:pt x="24" y="323"/>
                  </a:lnTo>
                  <a:lnTo>
                    <a:pt x="29" y="320"/>
                  </a:lnTo>
                  <a:lnTo>
                    <a:pt x="31" y="316"/>
                  </a:lnTo>
                  <a:lnTo>
                    <a:pt x="35" y="316"/>
                  </a:lnTo>
                  <a:lnTo>
                    <a:pt x="38" y="316"/>
                  </a:lnTo>
                  <a:lnTo>
                    <a:pt x="42" y="316"/>
                  </a:lnTo>
                  <a:lnTo>
                    <a:pt x="42" y="312"/>
                  </a:lnTo>
                  <a:lnTo>
                    <a:pt x="46" y="312"/>
                  </a:lnTo>
                  <a:lnTo>
                    <a:pt x="49" y="309"/>
                  </a:lnTo>
                  <a:lnTo>
                    <a:pt x="53" y="305"/>
                  </a:lnTo>
                  <a:lnTo>
                    <a:pt x="53" y="301"/>
                  </a:lnTo>
                  <a:lnTo>
                    <a:pt x="57" y="297"/>
                  </a:lnTo>
                  <a:lnTo>
                    <a:pt x="60" y="297"/>
                  </a:lnTo>
                  <a:lnTo>
                    <a:pt x="60" y="294"/>
                  </a:lnTo>
                  <a:lnTo>
                    <a:pt x="64" y="294"/>
                  </a:lnTo>
                  <a:lnTo>
                    <a:pt x="67" y="294"/>
                  </a:lnTo>
                  <a:lnTo>
                    <a:pt x="71" y="294"/>
                  </a:lnTo>
                  <a:lnTo>
                    <a:pt x="71" y="290"/>
                  </a:lnTo>
                  <a:lnTo>
                    <a:pt x="75" y="290"/>
                  </a:lnTo>
                  <a:lnTo>
                    <a:pt x="78" y="286"/>
                  </a:lnTo>
                  <a:lnTo>
                    <a:pt x="82" y="286"/>
                  </a:lnTo>
                  <a:lnTo>
                    <a:pt x="86" y="286"/>
                  </a:lnTo>
                  <a:lnTo>
                    <a:pt x="89" y="283"/>
                  </a:lnTo>
                  <a:lnTo>
                    <a:pt x="93" y="283"/>
                  </a:lnTo>
                  <a:lnTo>
                    <a:pt x="96" y="283"/>
                  </a:lnTo>
                  <a:lnTo>
                    <a:pt x="100" y="279"/>
                  </a:lnTo>
                  <a:lnTo>
                    <a:pt x="100" y="275"/>
                  </a:lnTo>
                  <a:lnTo>
                    <a:pt x="104" y="275"/>
                  </a:lnTo>
                  <a:lnTo>
                    <a:pt x="107" y="275"/>
                  </a:lnTo>
                  <a:lnTo>
                    <a:pt x="111" y="270"/>
                  </a:lnTo>
                  <a:lnTo>
                    <a:pt x="115" y="268"/>
                  </a:lnTo>
                  <a:lnTo>
                    <a:pt x="118" y="268"/>
                  </a:lnTo>
                  <a:lnTo>
                    <a:pt x="122" y="268"/>
                  </a:lnTo>
                  <a:lnTo>
                    <a:pt x="125" y="268"/>
                  </a:lnTo>
                  <a:lnTo>
                    <a:pt x="129" y="264"/>
                  </a:lnTo>
                  <a:lnTo>
                    <a:pt x="133" y="264"/>
                  </a:lnTo>
                  <a:lnTo>
                    <a:pt x="136" y="264"/>
                  </a:lnTo>
                  <a:lnTo>
                    <a:pt x="140" y="259"/>
                  </a:lnTo>
                  <a:lnTo>
                    <a:pt x="144" y="259"/>
                  </a:lnTo>
                  <a:lnTo>
                    <a:pt x="147" y="259"/>
                  </a:lnTo>
                  <a:lnTo>
                    <a:pt x="151" y="259"/>
                  </a:lnTo>
                  <a:lnTo>
                    <a:pt x="151" y="257"/>
                  </a:lnTo>
                  <a:lnTo>
                    <a:pt x="154" y="257"/>
                  </a:lnTo>
                  <a:lnTo>
                    <a:pt x="158" y="257"/>
                  </a:lnTo>
                  <a:lnTo>
                    <a:pt x="162" y="257"/>
                  </a:lnTo>
                  <a:lnTo>
                    <a:pt x="165" y="257"/>
                  </a:lnTo>
                  <a:lnTo>
                    <a:pt x="169" y="253"/>
                  </a:lnTo>
                  <a:lnTo>
                    <a:pt x="169" y="246"/>
                  </a:lnTo>
                  <a:lnTo>
                    <a:pt x="173" y="242"/>
                  </a:lnTo>
                  <a:lnTo>
                    <a:pt x="176" y="242"/>
                  </a:lnTo>
                  <a:lnTo>
                    <a:pt x="180" y="242"/>
                  </a:lnTo>
                  <a:lnTo>
                    <a:pt x="180" y="237"/>
                  </a:lnTo>
                  <a:lnTo>
                    <a:pt x="182" y="237"/>
                  </a:lnTo>
                  <a:lnTo>
                    <a:pt x="187" y="237"/>
                  </a:lnTo>
                  <a:lnTo>
                    <a:pt x="191" y="233"/>
                  </a:lnTo>
                  <a:lnTo>
                    <a:pt x="193" y="231"/>
                  </a:lnTo>
                  <a:lnTo>
                    <a:pt x="197" y="231"/>
                  </a:lnTo>
                  <a:lnTo>
                    <a:pt x="202" y="231"/>
                  </a:lnTo>
                  <a:lnTo>
                    <a:pt x="202" y="226"/>
                  </a:lnTo>
                  <a:lnTo>
                    <a:pt x="204" y="226"/>
                  </a:lnTo>
                  <a:lnTo>
                    <a:pt x="208" y="226"/>
                  </a:lnTo>
                  <a:lnTo>
                    <a:pt x="211" y="222"/>
                  </a:lnTo>
                  <a:lnTo>
                    <a:pt x="215" y="222"/>
                  </a:lnTo>
                  <a:lnTo>
                    <a:pt x="219" y="222"/>
                  </a:lnTo>
                  <a:lnTo>
                    <a:pt x="219" y="215"/>
                  </a:lnTo>
                  <a:lnTo>
                    <a:pt x="222" y="215"/>
                  </a:lnTo>
                  <a:lnTo>
                    <a:pt x="226" y="215"/>
                  </a:lnTo>
                  <a:lnTo>
                    <a:pt x="230" y="215"/>
                  </a:lnTo>
                  <a:lnTo>
                    <a:pt x="233" y="215"/>
                  </a:lnTo>
                  <a:lnTo>
                    <a:pt x="237" y="211"/>
                  </a:lnTo>
                  <a:lnTo>
                    <a:pt x="240" y="211"/>
                  </a:lnTo>
                  <a:lnTo>
                    <a:pt x="244" y="207"/>
                  </a:lnTo>
                  <a:lnTo>
                    <a:pt x="248" y="207"/>
                  </a:lnTo>
                  <a:lnTo>
                    <a:pt x="248" y="204"/>
                  </a:lnTo>
                  <a:lnTo>
                    <a:pt x="251" y="204"/>
                  </a:lnTo>
                  <a:lnTo>
                    <a:pt x="255" y="200"/>
                  </a:lnTo>
                  <a:lnTo>
                    <a:pt x="259" y="196"/>
                  </a:lnTo>
                  <a:lnTo>
                    <a:pt x="262" y="196"/>
                  </a:lnTo>
                  <a:lnTo>
                    <a:pt x="266" y="194"/>
                  </a:lnTo>
                  <a:lnTo>
                    <a:pt x="269" y="194"/>
                  </a:lnTo>
                  <a:lnTo>
                    <a:pt x="269" y="189"/>
                  </a:lnTo>
                  <a:lnTo>
                    <a:pt x="273" y="189"/>
                  </a:lnTo>
                  <a:lnTo>
                    <a:pt x="277" y="189"/>
                  </a:lnTo>
                  <a:lnTo>
                    <a:pt x="280" y="185"/>
                  </a:lnTo>
                  <a:lnTo>
                    <a:pt x="280" y="181"/>
                  </a:lnTo>
                  <a:lnTo>
                    <a:pt x="284" y="181"/>
                  </a:lnTo>
                  <a:lnTo>
                    <a:pt x="288" y="181"/>
                  </a:lnTo>
                  <a:lnTo>
                    <a:pt x="291" y="178"/>
                  </a:lnTo>
                  <a:lnTo>
                    <a:pt x="295" y="178"/>
                  </a:lnTo>
                  <a:lnTo>
                    <a:pt x="298" y="174"/>
                  </a:lnTo>
                  <a:lnTo>
                    <a:pt x="302" y="174"/>
                  </a:lnTo>
                  <a:lnTo>
                    <a:pt x="306" y="174"/>
                  </a:lnTo>
                  <a:lnTo>
                    <a:pt x="309" y="174"/>
                  </a:lnTo>
                  <a:lnTo>
                    <a:pt x="313" y="174"/>
                  </a:lnTo>
                  <a:lnTo>
                    <a:pt x="317" y="167"/>
                  </a:lnTo>
                  <a:lnTo>
                    <a:pt x="320" y="167"/>
                  </a:lnTo>
                  <a:lnTo>
                    <a:pt x="324" y="167"/>
                  </a:lnTo>
                  <a:lnTo>
                    <a:pt x="327" y="167"/>
                  </a:lnTo>
                  <a:lnTo>
                    <a:pt x="327" y="163"/>
                  </a:lnTo>
                  <a:lnTo>
                    <a:pt x="331" y="159"/>
                  </a:lnTo>
                  <a:lnTo>
                    <a:pt x="335" y="159"/>
                  </a:lnTo>
                  <a:lnTo>
                    <a:pt x="338" y="156"/>
                  </a:lnTo>
                  <a:lnTo>
                    <a:pt x="342" y="156"/>
                  </a:lnTo>
                  <a:lnTo>
                    <a:pt x="346" y="156"/>
                  </a:lnTo>
                  <a:lnTo>
                    <a:pt x="349" y="148"/>
                  </a:lnTo>
                  <a:lnTo>
                    <a:pt x="353" y="144"/>
                  </a:lnTo>
                  <a:lnTo>
                    <a:pt x="355" y="144"/>
                  </a:lnTo>
                  <a:lnTo>
                    <a:pt x="360" y="141"/>
                  </a:lnTo>
                  <a:lnTo>
                    <a:pt x="364" y="141"/>
                  </a:lnTo>
                  <a:lnTo>
                    <a:pt x="366" y="141"/>
                  </a:lnTo>
                  <a:lnTo>
                    <a:pt x="366" y="137"/>
                  </a:lnTo>
                  <a:lnTo>
                    <a:pt x="371" y="137"/>
                  </a:lnTo>
                  <a:lnTo>
                    <a:pt x="375" y="137"/>
                  </a:lnTo>
                  <a:lnTo>
                    <a:pt x="377" y="133"/>
                  </a:lnTo>
                  <a:lnTo>
                    <a:pt x="382" y="133"/>
                  </a:lnTo>
                  <a:lnTo>
                    <a:pt x="384" y="133"/>
                  </a:lnTo>
                  <a:lnTo>
                    <a:pt x="388" y="130"/>
                  </a:lnTo>
                  <a:lnTo>
                    <a:pt x="393" y="130"/>
                  </a:lnTo>
                  <a:lnTo>
                    <a:pt x="395" y="126"/>
                  </a:lnTo>
                  <a:lnTo>
                    <a:pt x="399" y="126"/>
                  </a:lnTo>
                  <a:lnTo>
                    <a:pt x="403" y="126"/>
                  </a:lnTo>
                  <a:lnTo>
                    <a:pt x="406" y="122"/>
                  </a:lnTo>
                  <a:lnTo>
                    <a:pt x="410" y="118"/>
                  </a:lnTo>
                  <a:lnTo>
                    <a:pt x="413" y="115"/>
                  </a:lnTo>
                  <a:lnTo>
                    <a:pt x="417" y="115"/>
                  </a:lnTo>
                  <a:lnTo>
                    <a:pt x="421" y="115"/>
                  </a:lnTo>
                  <a:lnTo>
                    <a:pt x="424" y="111"/>
                  </a:lnTo>
                  <a:lnTo>
                    <a:pt x="428" y="111"/>
                  </a:lnTo>
                  <a:lnTo>
                    <a:pt x="432" y="107"/>
                  </a:lnTo>
                  <a:lnTo>
                    <a:pt x="435" y="107"/>
                  </a:lnTo>
                  <a:lnTo>
                    <a:pt x="439" y="107"/>
                  </a:lnTo>
                  <a:lnTo>
                    <a:pt x="439" y="104"/>
                  </a:lnTo>
                  <a:lnTo>
                    <a:pt x="442" y="104"/>
                  </a:lnTo>
                  <a:lnTo>
                    <a:pt x="446" y="100"/>
                  </a:lnTo>
                  <a:lnTo>
                    <a:pt x="450" y="96"/>
                  </a:lnTo>
                  <a:lnTo>
                    <a:pt x="453" y="96"/>
                  </a:lnTo>
                  <a:lnTo>
                    <a:pt x="457" y="96"/>
                  </a:lnTo>
                  <a:lnTo>
                    <a:pt x="457" y="92"/>
                  </a:lnTo>
                  <a:lnTo>
                    <a:pt x="461" y="92"/>
                  </a:lnTo>
                  <a:lnTo>
                    <a:pt x="464" y="89"/>
                  </a:lnTo>
                  <a:lnTo>
                    <a:pt x="468" y="89"/>
                  </a:lnTo>
                  <a:lnTo>
                    <a:pt x="471" y="89"/>
                  </a:lnTo>
                  <a:lnTo>
                    <a:pt x="475" y="89"/>
                  </a:lnTo>
                  <a:lnTo>
                    <a:pt x="479" y="89"/>
                  </a:lnTo>
                  <a:lnTo>
                    <a:pt x="479" y="85"/>
                  </a:lnTo>
                  <a:lnTo>
                    <a:pt x="482" y="78"/>
                  </a:lnTo>
                  <a:lnTo>
                    <a:pt x="486" y="78"/>
                  </a:lnTo>
                  <a:lnTo>
                    <a:pt x="490" y="74"/>
                  </a:lnTo>
                  <a:lnTo>
                    <a:pt x="493" y="74"/>
                  </a:lnTo>
                  <a:lnTo>
                    <a:pt x="497" y="74"/>
                  </a:lnTo>
                  <a:lnTo>
                    <a:pt x="500" y="74"/>
                  </a:lnTo>
                  <a:lnTo>
                    <a:pt x="504" y="70"/>
                  </a:lnTo>
                  <a:lnTo>
                    <a:pt x="508" y="70"/>
                  </a:lnTo>
                  <a:lnTo>
                    <a:pt x="511" y="66"/>
                  </a:lnTo>
                  <a:lnTo>
                    <a:pt x="515" y="63"/>
                  </a:lnTo>
                  <a:lnTo>
                    <a:pt x="519" y="63"/>
                  </a:lnTo>
                  <a:lnTo>
                    <a:pt x="522" y="63"/>
                  </a:lnTo>
                  <a:lnTo>
                    <a:pt x="526" y="63"/>
                  </a:lnTo>
                  <a:lnTo>
                    <a:pt x="526" y="59"/>
                  </a:lnTo>
                  <a:lnTo>
                    <a:pt x="528" y="55"/>
                  </a:lnTo>
                  <a:lnTo>
                    <a:pt x="533" y="55"/>
                  </a:lnTo>
                  <a:lnTo>
                    <a:pt x="537" y="55"/>
                  </a:lnTo>
                  <a:lnTo>
                    <a:pt x="539" y="52"/>
                  </a:lnTo>
                  <a:lnTo>
                    <a:pt x="544" y="48"/>
                  </a:lnTo>
                  <a:lnTo>
                    <a:pt x="548" y="48"/>
                  </a:lnTo>
                  <a:lnTo>
                    <a:pt x="550" y="48"/>
                  </a:lnTo>
                  <a:lnTo>
                    <a:pt x="555" y="44"/>
                  </a:lnTo>
                  <a:lnTo>
                    <a:pt x="559" y="44"/>
                  </a:lnTo>
                  <a:lnTo>
                    <a:pt x="561" y="44"/>
                  </a:lnTo>
                  <a:lnTo>
                    <a:pt x="566" y="41"/>
                  </a:lnTo>
                  <a:lnTo>
                    <a:pt x="568" y="37"/>
                  </a:lnTo>
                  <a:lnTo>
                    <a:pt x="572" y="37"/>
                  </a:lnTo>
                  <a:lnTo>
                    <a:pt x="577" y="37"/>
                  </a:lnTo>
                  <a:lnTo>
                    <a:pt x="577" y="33"/>
                  </a:lnTo>
                  <a:lnTo>
                    <a:pt x="579" y="33"/>
                  </a:lnTo>
                  <a:lnTo>
                    <a:pt x="583" y="29"/>
                  </a:lnTo>
                  <a:lnTo>
                    <a:pt x="588" y="29"/>
                  </a:lnTo>
                  <a:lnTo>
                    <a:pt x="590" y="26"/>
                  </a:lnTo>
                  <a:lnTo>
                    <a:pt x="594" y="26"/>
                  </a:lnTo>
                  <a:lnTo>
                    <a:pt x="597" y="22"/>
                  </a:lnTo>
                  <a:lnTo>
                    <a:pt x="601" y="18"/>
                  </a:lnTo>
                  <a:lnTo>
                    <a:pt x="605" y="18"/>
                  </a:lnTo>
                  <a:lnTo>
                    <a:pt x="608" y="18"/>
                  </a:lnTo>
                  <a:lnTo>
                    <a:pt x="612" y="18"/>
                  </a:lnTo>
                  <a:lnTo>
                    <a:pt x="616" y="18"/>
                  </a:lnTo>
                  <a:lnTo>
                    <a:pt x="619" y="15"/>
                  </a:lnTo>
                  <a:lnTo>
                    <a:pt x="623" y="11"/>
                  </a:lnTo>
                  <a:lnTo>
                    <a:pt x="626" y="11"/>
                  </a:lnTo>
                  <a:lnTo>
                    <a:pt x="630" y="11"/>
                  </a:lnTo>
                  <a:lnTo>
                    <a:pt x="634" y="11"/>
                  </a:lnTo>
                  <a:lnTo>
                    <a:pt x="637" y="3"/>
                  </a:lnTo>
                  <a:lnTo>
                    <a:pt x="641" y="0"/>
                  </a:lnTo>
                </a:path>
              </a:pathLst>
            </a:custGeom>
            <a:noFill/>
            <a:ln w="23813" cap="rnd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Freeform 186"/>
            <p:cNvSpPr>
              <a:spLocks/>
            </p:cNvSpPr>
            <p:nvPr/>
          </p:nvSpPr>
          <p:spPr bwMode="auto">
            <a:xfrm>
              <a:off x="4392613" y="3054267"/>
              <a:ext cx="1017588" cy="466725"/>
            </a:xfrm>
            <a:custGeom>
              <a:avLst/>
              <a:gdLst>
                <a:gd name="T0" fmla="*/ 7 w 641"/>
                <a:gd name="T1" fmla="*/ 290 h 294"/>
                <a:gd name="T2" fmla="*/ 22 w 641"/>
                <a:gd name="T3" fmla="*/ 286 h 294"/>
                <a:gd name="T4" fmla="*/ 36 w 641"/>
                <a:gd name="T5" fmla="*/ 279 h 294"/>
                <a:gd name="T6" fmla="*/ 51 w 641"/>
                <a:gd name="T7" fmla="*/ 275 h 294"/>
                <a:gd name="T8" fmla="*/ 65 w 641"/>
                <a:gd name="T9" fmla="*/ 268 h 294"/>
                <a:gd name="T10" fmla="*/ 80 w 641"/>
                <a:gd name="T11" fmla="*/ 264 h 294"/>
                <a:gd name="T12" fmla="*/ 91 w 641"/>
                <a:gd name="T13" fmla="*/ 257 h 294"/>
                <a:gd name="T14" fmla="*/ 104 w 641"/>
                <a:gd name="T15" fmla="*/ 253 h 294"/>
                <a:gd name="T16" fmla="*/ 115 w 641"/>
                <a:gd name="T17" fmla="*/ 246 h 294"/>
                <a:gd name="T18" fmla="*/ 126 w 641"/>
                <a:gd name="T19" fmla="*/ 238 h 294"/>
                <a:gd name="T20" fmla="*/ 140 w 641"/>
                <a:gd name="T21" fmla="*/ 233 h 294"/>
                <a:gd name="T22" fmla="*/ 151 w 641"/>
                <a:gd name="T23" fmla="*/ 231 h 294"/>
                <a:gd name="T24" fmla="*/ 162 w 641"/>
                <a:gd name="T25" fmla="*/ 222 h 294"/>
                <a:gd name="T26" fmla="*/ 177 w 641"/>
                <a:gd name="T27" fmla="*/ 220 h 294"/>
                <a:gd name="T28" fmla="*/ 187 w 641"/>
                <a:gd name="T29" fmla="*/ 211 h 294"/>
                <a:gd name="T30" fmla="*/ 202 w 641"/>
                <a:gd name="T31" fmla="*/ 205 h 294"/>
                <a:gd name="T32" fmla="*/ 216 w 641"/>
                <a:gd name="T33" fmla="*/ 196 h 294"/>
                <a:gd name="T34" fmla="*/ 227 w 641"/>
                <a:gd name="T35" fmla="*/ 189 h 294"/>
                <a:gd name="T36" fmla="*/ 242 w 641"/>
                <a:gd name="T37" fmla="*/ 181 h 294"/>
                <a:gd name="T38" fmla="*/ 253 w 641"/>
                <a:gd name="T39" fmla="*/ 174 h 294"/>
                <a:gd name="T40" fmla="*/ 266 w 641"/>
                <a:gd name="T41" fmla="*/ 170 h 294"/>
                <a:gd name="T42" fmla="*/ 277 w 641"/>
                <a:gd name="T43" fmla="*/ 167 h 294"/>
                <a:gd name="T44" fmla="*/ 293 w 641"/>
                <a:gd name="T45" fmla="*/ 159 h 294"/>
                <a:gd name="T46" fmla="*/ 302 w 641"/>
                <a:gd name="T47" fmla="*/ 144 h 294"/>
                <a:gd name="T48" fmla="*/ 317 w 641"/>
                <a:gd name="T49" fmla="*/ 137 h 294"/>
                <a:gd name="T50" fmla="*/ 331 w 641"/>
                <a:gd name="T51" fmla="*/ 133 h 294"/>
                <a:gd name="T52" fmla="*/ 346 w 641"/>
                <a:gd name="T53" fmla="*/ 126 h 294"/>
                <a:gd name="T54" fmla="*/ 357 w 641"/>
                <a:gd name="T55" fmla="*/ 118 h 294"/>
                <a:gd name="T56" fmla="*/ 371 w 641"/>
                <a:gd name="T57" fmla="*/ 111 h 294"/>
                <a:gd name="T58" fmla="*/ 382 w 641"/>
                <a:gd name="T59" fmla="*/ 104 h 294"/>
                <a:gd name="T60" fmla="*/ 393 w 641"/>
                <a:gd name="T61" fmla="*/ 92 h 294"/>
                <a:gd name="T62" fmla="*/ 408 w 641"/>
                <a:gd name="T63" fmla="*/ 92 h 294"/>
                <a:gd name="T64" fmla="*/ 422 w 641"/>
                <a:gd name="T65" fmla="*/ 89 h 294"/>
                <a:gd name="T66" fmla="*/ 433 w 641"/>
                <a:gd name="T67" fmla="*/ 78 h 294"/>
                <a:gd name="T68" fmla="*/ 444 w 641"/>
                <a:gd name="T69" fmla="*/ 74 h 294"/>
                <a:gd name="T70" fmla="*/ 457 w 641"/>
                <a:gd name="T71" fmla="*/ 63 h 294"/>
                <a:gd name="T72" fmla="*/ 468 w 641"/>
                <a:gd name="T73" fmla="*/ 59 h 294"/>
                <a:gd name="T74" fmla="*/ 483 w 641"/>
                <a:gd name="T75" fmla="*/ 55 h 294"/>
                <a:gd name="T76" fmla="*/ 494 w 641"/>
                <a:gd name="T77" fmla="*/ 48 h 294"/>
                <a:gd name="T78" fmla="*/ 508 w 641"/>
                <a:gd name="T79" fmla="*/ 44 h 294"/>
                <a:gd name="T80" fmla="*/ 523 w 641"/>
                <a:gd name="T81" fmla="*/ 44 h 294"/>
                <a:gd name="T82" fmla="*/ 537 w 641"/>
                <a:gd name="T83" fmla="*/ 41 h 294"/>
                <a:gd name="T84" fmla="*/ 552 w 641"/>
                <a:gd name="T85" fmla="*/ 37 h 294"/>
                <a:gd name="T86" fmla="*/ 566 w 641"/>
                <a:gd name="T87" fmla="*/ 33 h 294"/>
                <a:gd name="T88" fmla="*/ 577 w 641"/>
                <a:gd name="T89" fmla="*/ 29 h 294"/>
                <a:gd name="T90" fmla="*/ 588 w 641"/>
                <a:gd name="T91" fmla="*/ 26 h 294"/>
                <a:gd name="T92" fmla="*/ 602 w 641"/>
                <a:gd name="T93" fmla="*/ 18 h 294"/>
                <a:gd name="T94" fmla="*/ 617 w 641"/>
                <a:gd name="T95" fmla="*/ 18 h 294"/>
                <a:gd name="T96" fmla="*/ 628 w 641"/>
                <a:gd name="T97" fmla="*/ 11 h 294"/>
                <a:gd name="T98" fmla="*/ 639 w 641"/>
                <a:gd name="T99" fmla="*/ 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1" h="294">
                  <a:moveTo>
                    <a:pt x="0" y="294"/>
                  </a:moveTo>
                  <a:lnTo>
                    <a:pt x="4" y="294"/>
                  </a:lnTo>
                  <a:lnTo>
                    <a:pt x="4" y="290"/>
                  </a:lnTo>
                  <a:lnTo>
                    <a:pt x="7" y="290"/>
                  </a:lnTo>
                  <a:lnTo>
                    <a:pt x="11" y="290"/>
                  </a:lnTo>
                  <a:lnTo>
                    <a:pt x="14" y="290"/>
                  </a:lnTo>
                  <a:lnTo>
                    <a:pt x="18" y="286"/>
                  </a:lnTo>
                  <a:lnTo>
                    <a:pt x="22" y="286"/>
                  </a:lnTo>
                  <a:lnTo>
                    <a:pt x="25" y="283"/>
                  </a:lnTo>
                  <a:lnTo>
                    <a:pt x="29" y="283"/>
                  </a:lnTo>
                  <a:lnTo>
                    <a:pt x="33" y="279"/>
                  </a:lnTo>
                  <a:lnTo>
                    <a:pt x="36" y="279"/>
                  </a:lnTo>
                  <a:lnTo>
                    <a:pt x="40" y="279"/>
                  </a:lnTo>
                  <a:lnTo>
                    <a:pt x="43" y="275"/>
                  </a:lnTo>
                  <a:lnTo>
                    <a:pt x="47" y="275"/>
                  </a:lnTo>
                  <a:lnTo>
                    <a:pt x="51" y="275"/>
                  </a:lnTo>
                  <a:lnTo>
                    <a:pt x="54" y="270"/>
                  </a:lnTo>
                  <a:lnTo>
                    <a:pt x="58" y="268"/>
                  </a:lnTo>
                  <a:lnTo>
                    <a:pt x="62" y="268"/>
                  </a:lnTo>
                  <a:lnTo>
                    <a:pt x="65" y="268"/>
                  </a:lnTo>
                  <a:lnTo>
                    <a:pt x="69" y="268"/>
                  </a:lnTo>
                  <a:lnTo>
                    <a:pt x="71" y="264"/>
                  </a:lnTo>
                  <a:lnTo>
                    <a:pt x="76" y="264"/>
                  </a:lnTo>
                  <a:lnTo>
                    <a:pt x="80" y="264"/>
                  </a:lnTo>
                  <a:lnTo>
                    <a:pt x="82" y="264"/>
                  </a:lnTo>
                  <a:lnTo>
                    <a:pt x="82" y="257"/>
                  </a:lnTo>
                  <a:lnTo>
                    <a:pt x="87" y="257"/>
                  </a:lnTo>
                  <a:lnTo>
                    <a:pt x="91" y="257"/>
                  </a:lnTo>
                  <a:lnTo>
                    <a:pt x="93" y="257"/>
                  </a:lnTo>
                  <a:lnTo>
                    <a:pt x="98" y="253"/>
                  </a:lnTo>
                  <a:lnTo>
                    <a:pt x="100" y="253"/>
                  </a:lnTo>
                  <a:lnTo>
                    <a:pt x="104" y="253"/>
                  </a:lnTo>
                  <a:lnTo>
                    <a:pt x="109" y="249"/>
                  </a:lnTo>
                  <a:lnTo>
                    <a:pt x="111" y="249"/>
                  </a:lnTo>
                  <a:lnTo>
                    <a:pt x="115" y="249"/>
                  </a:lnTo>
                  <a:lnTo>
                    <a:pt x="115" y="246"/>
                  </a:lnTo>
                  <a:lnTo>
                    <a:pt x="120" y="246"/>
                  </a:lnTo>
                  <a:lnTo>
                    <a:pt x="122" y="246"/>
                  </a:lnTo>
                  <a:lnTo>
                    <a:pt x="122" y="242"/>
                  </a:lnTo>
                  <a:lnTo>
                    <a:pt x="126" y="238"/>
                  </a:lnTo>
                  <a:lnTo>
                    <a:pt x="129" y="238"/>
                  </a:lnTo>
                  <a:lnTo>
                    <a:pt x="133" y="238"/>
                  </a:lnTo>
                  <a:lnTo>
                    <a:pt x="137" y="238"/>
                  </a:lnTo>
                  <a:lnTo>
                    <a:pt x="140" y="233"/>
                  </a:lnTo>
                  <a:lnTo>
                    <a:pt x="144" y="233"/>
                  </a:lnTo>
                  <a:lnTo>
                    <a:pt x="144" y="231"/>
                  </a:lnTo>
                  <a:lnTo>
                    <a:pt x="148" y="231"/>
                  </a:lnTo>
                  <a:lnTo>
                    <a:pt x="151" y="231"/>
                  </a:lnTo>
                  <a:lnTo>
                    <a:pt x="155" y="231"/>
                  </a:lnTo>
                  <a:lnTo>
                    <a:pt x="158" y="227"/>
                  </a:lnTo>
                  <a:lnTo>
                    <a:pt x="162" y="227"/>
                  </a:lnTo>
                  <a:lnTo>
                    <a:pt x="162" y="222"/>
                  </a:lnTo>
                  <a:lnTo>
                    <a:pt x="166" y="220"/>
                  </a:lnTo>
                  <a:lnTo>
                    <a:pt x="169" y="220"/>
                  </a:lnTo>
                  <a:lnTo>
                    <a:pt x="173" y="220"/>
                  </a:lnTo>
                  <a:lnTo>
                    <a:pt x="177" y="220"/>
                  </a:lnTo>
                  <a:lnTo>
                    <a:pt x="180" y="216"/>
                  </a:lnTo>
                  <a:lnTo>
                    <a:pt x="184" y="216"/>
                  </a:lnTo>
                  <a:lnTo>
                    <a:pt x="184" y="211"/>
                  </a:lnTo>
                  <a:lnTo>
                    <a:pt x="187" y="211"/>
                  </a:lnTo>
                  <a:lnTo>
                    <a:pt x="191" y="211"/>
                  </a:lnTo>
                  <a:lnTo>
                    <a:pt x="195" y="207"/>
                  </a:lnTo>
                  <a:lnTo>
                    <a:pt x="198" y="205"/>
                  </a:lnTo>
                  <a:lnTo>
                    <a:pt x="202" y="205"/>
                  </a:lnTo>
                  <a:lnTo>
                    <a:pt x="206" y="205"/>
                  </a:lnTo>
                  <a:lnTo>
                    <a:pt x="209" y="200"/>
                  </a:lnTo>
                  <a:lnTo>
                    <a:pt x="213" y="196"/>
                  </a:lnTo>
                  <a:lnTo>
                    <a:pt x="216" y="196"/>
                  </a:lnTo>
                  <a:lnTo>
                    <a:pt x="220" y="196"/>
                  </a:lnTo>
                  <a:lnTo>
                    <a:pt x="224" y="196"/>
                  </a:lnTo>
                  <a:lnTo>
                    <a:pt x="224" y="194"/>
                  </a:lnTo>
                  <a:lnTo>
                    <a:pt x="227" y="189"/>
                  </a:lnTo>
                  <a:lnTo>
                    <a:pt x="231" y="185"/>
                  </a:lnTo>
                  <a:lnTo>
                    <a:pt x="235" y="185"/>
                  </a:lnTo>
                  <a:lnTo>
                    <a:pt x="238" y="185"/>
                  </a:lnTo>
                  <a:lnTo>
                    <a:pt x="242" y="181"/>
                  </a:lnTo>
                  <a:lnTo>
                    <a:pt x="245" y="181"/>
                  </a:lnTo>
                  <a:lnTo>
                    <a:pt x="249" y="178"/>
                  </a:lnTo>
                  <a:lnTo>
                    <a:pt x="253" y="178"/>
                  </a:lnTo>
                  <a:lnTo>
                    <a:pt x="253" y="174"/>
                  </a:lnTo>
                  <a:lnTo>
                    <a:pt x="256" y="174"/>
                  </a:lnTo>
                  <a:lnTo>
                    <a:pt x="260" y="170"/>
                  </a:lnTo>
                  <a:lnTo>
                    <a:pt x="264" y="170"/>
                  </a:lnTo>
                  <a:lnTo>
                    <a:pt x="266" y="170"/>
                  </a:lnTo>
                  <a:lnTo>
                    <a:pt x="271" y="170"/>
                  </a:lnTo>
                  <a:lnTo>
                    <a:pt x="271" y="167"/>
                  </a:lnTo>
                  <a:lnTo>
                    <a:pt x="273" y="167"/>
                  </a:lnTo>
                  <a:lnTo>
                    <a:pt x="277" y="167"/>
                  </a:lnTo>
                  <a:lnTo>
                    <a:pt x="282" y="163"/>
                  </a:lnTo>
                  <a:lnTo>
                    <a:pt x="284" y="159"/>
                  </a:lnTo>
                  <a:lnTo>
                    <a:pt x="288" y="159"/>
                  </a:lnTo>
                  <a:lnTo>
                    <a:pt x="293" y="159"/>
                  </a:lnTo>
                  <a:lnTo>
                    <a:pt x="295" y="155"/>
                  </a:lnTo>
                  <a:lnTo>
                    <a:pt x="299" y="152"/>
                  </a:lnTo>
                  <a:lnTo>
                    <a:pt x="302" y="152"/>
                  </a:lnTo>
                  <a:lnTo>
                    <a:pt x="302" y="144"/>
                  </a:lnTo>
                  <a:lnTo>
                    <a:pt x="306" y="137"/>
                  </a:lnTo>
                  <a:lnTo>
                    <a:pt x="310" y="137"/>
                  </a:lnTo>
                  <a:lnTo>
                    <a:pt x="313" y="137"/>
                  </a:lnTo>
                  <a:lnTo>
                    <a:pt x="317" y="137"/>
                  </a:lnTo>
                  <a:lnTo>
                    <a:pt x="321" y="133"/>
                  </a:lnTo>
                  <a:lnTo>
                    <a:pt x="324" y="133"/>
                  </a:lnTo>
                  <a:lnTo>
                    <a:pt x="328" y="133"/>
                  </a:lnTo>
                  <a:lnTo>
                    <a:pt x="331" y="133"/>
                  </a:lnTo>
                  <a:lnTo>
                    <a:pt x="335" y="133"/>
                  </a:lnTo>
                  <a:lnTo>
                    <a:pt x="339" y="130"/>
                  </a:lnTo>
                  <a:lnTo>
                    <a:pt x="342" y="130"/>
                  </a:lnTo>
                  <a:lnTo>
                    <a:pt x="346" y="126"/>
                  </a:lnTo>
                  <a:lnTo>
                    <a:pt x="350" y="126"/>
                  </a:lnTo>
                  <a:lnTo>
                    <a:pt x="350" y="122"/>
                  </a:lnTo>
                  <a:lnTo>
                    <a:pt x="353" y="122"/>
                  </a:lnTo>
                  <a:lnTo>
                    <a:pt x="357" y="118"/>
                  </a:lnTo>
                  <a:lnTo>
                    <a:pt x="360" y="118"/>
                  </a:lnTo>
                  <a:lnTo>
                    <a:pt x="364" y="118"/>
                  </a:lnTo>
                  <a:lnTo>
                    <a:pt x="368" y="115"/>
                  </a:lnTo>
                  <a:lnTo>
                    <a:pt x="371" y="111"/>
                  </a:lnTo>
                  <a:lnTo>
                    <a:pt x="371" y="107"/>
                  </a:lnTo>
                  <a:lnTo>
                    <a:pt x="375" y="107"/>
                  </a:lnTo>
                  <a:lnTo>
                    <a:pt x="379" y="107"/>
                  </a:lnTo>
                  <a:lnTo>
                    <a:pt x="382" y="104"/>
                  </a:lnTo>
                  <a:lnTo>
                    <a:pt x="386" y="100"/>
                  </a:lnTo>
                  <a:lnTo>
                    <a:pt x="389" y="100"/>
                  </a:lnTo>
                  <a:lnTo>
                    <a:pt x="389" y="96"/>
                  </a:lnTo>
                  <a:lnTo>
                    <a:pt x="393" y="92"/>
                  </a:lnTo>
                  <a:lnTo>
                    <a:pt x="397" y="92"/>
                  </a:lnTo>
                  <a:lnTo>
                    <a:pt x="400" y="92"/>
                  </a:lnTo>
                  <a:lnTo>
                    <a:pt x="404" y="92"/>
                  </a:lnTo>
                  <a:lnTo>
                    <a:pt x="408" y="92"/>
                  </a:lnTo>
                  <a:lnTo>
                    <a:pt x="411" y="89"/>
                  </a:lnTo>
                  <a:lnTo>
                    <a:pt x="415" y="89"/>
                  </a:lnTo>
                  <a:lnTo>
                    <a:pt x="418" y="89"/>
                  </a:lnTo>
                  <a:lnTo>
                    <a:pt x="422" y="89"/>
                  </a:lnTo>
                  <a:lnTo>
                    <a:pt x="422" y="85"/>
                  </a:lnTo>
                  <a:lnTo>
                    <a:pt x="426" y="81"/>
                  </a:lnTo>
                  <a:lnTo>
                    <a:pt x="429" y="78"/>
                  </a:lnTo>
                  <a:lnTo>
                    <a:pt x="433" y="78"/>
                  </a:lnTo>
                  <a:lnTo>
                    <a:pt x="437" y="78"/>
                  </a:lnTo>
                  <a:lnTo>
                    <a:pt x="440" y="78"/>
                  </a:lnTo>
                  <a:lnTo>
                    <a:pt x="440" y="74"/>
                  </a:lnTo>
                  <a:lnTo>
                    <a:pt x="444" y="74"/>
                  </a:lnTo>
                  <a:lnTo>
                    <a:pt x="446" y="66"/>
                  </a:lnTo>
                  <a:lnTo>
                    <a:pt x="451" y="66"/>
                  </a:lnTo>
                  <a:lnTo>
                    <a:pt x="455" y="66"/>
                  </a:lnTo>
                  <a:lnTo>
                    <a:pt x="457" y="63"/>
                  </a:lnTo>
                  <a:lnTo>
                    <a:pt x="462" y="63"/>
                  </a:lnTo>
                  <a:lnTo>
                    <a:pt x="466" y="63"/>
                  </a:lnTo>
                  <a:lnTo>
                    <a:pt x="468" y="63"/>
                  </a:lnTo>
                  <a:lnTo>
                    <a:pt x="468" y="59"/>
                  </a:lnTo>
                  <a:lnTo>
                    <a:pt x="472" y="59"/>
                  </a:lnTo>
                  <a:lnTo>
                    <a:pt x="475" y="59"/>
                  </a:lnTo>
                  <a:lnTo>
                    <a:pt x="479" y="55"/>
                  </a:lnTo>
                  <a:lnTo>
                    <a:pt x="483" y="55"/>
                  </a:lnTo>
                  <a:lnTo>
                    <a:pt x="486" y="52"/>
                  </a:lnTo>
                  <a:lnTo>
                    <a:pt x="490" y="52"/>
                  </a:lnTo>
                  <a:lnTo>
                    <a:pt x="490" y="48"/>
                  </a:lnTo>
                  <a:lnTo>
                    <a:pt x="494" y="48"/>
                  </a:lnTo>
                  <a:lnTo>
                    <a:pt x="497" y="48"/>
                  </a:lnTo>
                  <a:lnTo>
                    <a:pt x="501" y="44"/>
                  </a:lnTo>
                  <a:lnTo>
                    <a:pt x="504" y="44"/>
                  </a:lnTo>
                  <a:lnTo>
                    <a:pt x="508" y="44"/>
                  </a:lnTo>
                  <a:lnTo>
                    <a:pt x="512" y="44"/>
                  </a:lnTo>
                  <a:lnTo>
                    <a:pt x="515" y="44"/>
                  </a:lnTo>
                  <a:lnTo>
                    <a:pt x="519" y="44"/>
                  </a:lnTo>
                  <a:lnTo>
                    <a:pt x="523" y="44"/>
                  </a:lnTo>
                  <a:lnTo>
                    <a:pt x="526" y="44"/>
                  </a:lnTo>
                  <a:lnTo>
                    <a:pt x="530" y="44"/>
                  </a:lnTo>
                  <a:lnTo>
                    <a:pt x="533" y="44"/>
                  </a:lnTo>
                  <a:lnTo>
                    <a:pt x="537" y="41"/>
                  </a:lnTo>
                  <a:lnTo>
                    <a:pt x="541" y="41"/>
                  </a:lnTo>
                  <a:lnTo>
                    <a:pt x="544" y="41"/>
                  </a:lnTo>
                  <a:lnTo>
                    <a:pt x="548" y="37"/>
                  </a:lnTo>
                  <a:lnTo>
                    <a:pt x="552" y="37"/>
                  </a:lnTo>
                  <a:lnTo>
                    <a:pt x="555" y="33"/>
                  </a:lnTo>
                  <a:lnTo>
                    <a:pt x="559" y="33"/>
                  </a:lnTo>
                  <a:lnTo>
                    <a:pt x="562" y="33"/>
                  </a:lnTo>
                  <a:lnTo>
                    <a:pt x="566" y="33"/>
                  </a:lnTo>
                  <a:lnTo>
                    <a:pt x="570" y="33"/>
                  </a:lnTo>
                  <a:lnTo>
                    <a:pt x="570" y="29"/>
                  </a:lnTo>
                  <a:lnTo>
                    <a:pt x="573" y="29"/>
                  </a:lnTo>
                  <a:lnTo>
                    <a:pt x="577" y="29"/>
                  </a:lnTo>
                  <a:lnTo>
                    <a:pt x="581" y="29"/>
                  </a:lnTo>
                  <a:lnTo>
                    <a:pt x="584" y="29"/>
                  </a:lnTo>
                  <a:lnTo>
                    <a:pt x="588" y="29"/>
                  </a:lnTo>
                  <a:lnTo>
                    <a:pt x="588" y="26"/>
                  </a:lnTo>
                  <a:lnTo>
                    <a:pt x="592" y="22"/>
                  </a:lnTo>
                  <a:lnTo>
                    <a:pt x="595" y="22"/>
                  </a:lnTo>
                  <a:lnTo>
                    <a:pt x="599" y="22"/>
                  </a:lnTo>
                  <a:lnTo>
                    <a:pt x="602" y="18"/>
                  </a:lnTo>
                  <a:lnTo>
                    <a:pt x="606" y="18"/>
                  </a:lnTo>
                  <a:lnTo>
                    <a:pt x="610" y="18"/>
                  </a:lnTo>
                  <a:lnTo>
                    <a:pt x="613" y="18"/>
                  </a:lnTo>
                  <a:lnTo>
                    <a:pt x="617" y="18"/>
                  </a:lnTo>
                  <a:lnTo>
                    <a:pt x="621" y="15"/>
                  </a:lnTo>
                  <a:lnTo>
                    <a:pt x="621" y="11"/>
                  </a:lnTo>
                  <a:lnTo>
                    <a:pt x="624" y="11"/>
                  </a:lnTo>
                  <a:lnTo>
                    <a:pt x="628" y="11"/>
                  </a:lnTo>
                  <a:lnTo>
                    <a:pt x="630" y="7"/>
                  </a:lnTo>
                  <a:lnTo>
                    <a:pt x="635" y="7"/>
                  </a:lnTo>
                  <a:lnTo>
                    <a:pt x="639" y="7"/>
                  </a:lnTo>
                  <a:lnTo>
                    <a:pt x="639" y="3"/>
                  </a:lnTo>
                  <a:lnTo>
                    <a:pt x="641" y="0"/>
                  </a:lnTo>
                </a:path>
              </a:pathLst>
            </a:custGeom>
            <a:noFill/>
            <a:ln w="23813" cap="rnd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Freeform 187"/>
            <p:cNvSpPr>
              <a:spLocks/>
            </p:cNvSpPr>
            <p:nvPr/>
          </p:nvSpPr>
          <p:spPr bwMode="auto">
            <a:xfrm>
              <a:off x="5410201" y="2551030"/>
              <a:ext cx="1025525" cy="503238"/>
            </a:xfrm>
            <a:custGeom>
              <a:avLst/>
              <a:gdLst>
                <a:gd name="T0" fmla="*/ 9 w 646"/>
                <a:gd name="T1" fmla="*/ 309 h 317"/>
                <a:gd name="T2" fmla="*/ 18 w 646"/>
                <a:gd name="T3" fmla="*/ 298 h 317"/>
                <a:gd name="T4" fmla="*/ 33 w 646"/>
                <a:gd name="T5" fmla="*/ 291 h 317"/>
                <a:gd name="T6" fmla="*/ 47 w 646"/>
                <a:gd name="T7" fmla="*/ 291 h 317"/>
                <a:gd name="T8" fmla="*/ 62 w 646"/>
                <a:gd name="T9" fmla="*/ 283 h 317"/>
                <a:gd name="T10" fmla="*/ 76 w 646"/>
                <a:gd name="T11" fmla="*/ 276 h 317"/>
                <a:gd name="T12" fmla="*/ 87 w 646"/>
                <a:gd name="T13" fmla="*/ 265 h 317"/>
                <a:gd name="T14" fmla="*/ 98 w 646"/>
                <a:gd name="T15" fmla="*/ 256 h 317"/>
                <a:gd name="T16" fmla="*/ 113 w 646"/>
                <a:gd name="T17" fmla="*/ 256 h 317"/>
                <a:gd name="T18" fmla="*/ 124 w 646"/>
                <a:gd name="T19" fmla="*/ 254 h 317"/>
                <a:gd name="T20" fmla="*/ 138 w 646"/>
                <a:gd name="T21" fmla="*/ 254 h 317"/>
                <a:gd name="T22" fmla="*/ 149 w 646"/>
                <a:gd name="T23" fmla="*/ 245 h 317"/>
                <a:gd name="T24" fmla="*/ 162 w 646"/>
                <a:gd name="T25" fmla="*/ 235 h 317"/>
                <a:gd name="T26" fmla="*/ 173 w 646"/>
                <a:gd name="T27" fmla="*/ 224 h 317"/>
                <a:gd name="T28" fmla="*/ 189 w 646"/>
                <a:gd name="T29" fmla="*/ 219 h 317"/>
                <a:gd name="T30" fmla="*/ 202 w 646"/>
                <a:gd name="T31" fmla="*/ 208 h 317"/>
                <a:gd name="T32" fmla="*/ 217 w 646"/>
                <a:gd name="T33" fmla="*/ 208 h 317"/>
                <a:gd name="T34" fmla="*/ 228 w 646"/>
                <a:gd name="T35" fmla="*/ 202 h 317"/>
                <a:gd name="T36" fmla="*/ 242 w 646"/>
                <a:gd name="T37" fmla="*/ 193 h 317"/>
                <a:gd name="T38" fmla="*/ 253 w 646"/>
                <a:gd name="T39" fmla="*/ 191 h 317"/>
                <a:gd name="T40" fmla="*/ 264 w 646"/>
                <a:gd name="T41" fmla="*/ 182 h 317"/>
                <a:gd name="T42" fmla="*/ 278 w 646"/>
                <a:gd name="T43" fmla="*/ 182 h 317"/>
                <a:gd name="T44" fmla="*/ 293 w 646"/>
                <a:gd name="T45" fmla="*/ 175 h 317"/>
                <a:gd name="T46" fmla="*/ 307 w 646"/>
                <a:gd name="T47" fmla="*/ 171 h 317"/>
                <a:gd name="T48" fmla="*/ 318 w 646"/>
                <a:gd name="T49" fmla="*/ 164 h 317"/>
                <a:gd name="T50" fmla="*/ 333 w 646"/>
                <a:gd name="T51" fmla="*/ 160 h 317"/>
                <a:gd name="T52" fmla="*/ 344 w 646"/>
                <a:gd name="T53" fmla="*/ 145 h 317"/>
                <a:gd name="T54" fmla="*/ 355 w 646"/>
                <a:gd name="T55" fmla="*/ 138 h 317"/>
                <a:gd name="T56" fmla="*/ 364 w 646"/>
                <a:gd name="T57" fmla="*/ 123 h 317"/>
                <a:gd name="T58" fmla="*/ 379 w 646"/>
                <a:gd name="T59" fmla="*/ 119 h 317"/>
                <a:gd name="T60" fmla="*/ 393 w 646"/>
                <a:gd name="T61" fmla="*/ 115 h 317"/>
                <a:gd name="T62" fmla="*/ 408 w 646"/>
                <a:gd name="T63" fmla="*/ 112 h 317"/>
                <a:gd name="T64" fmla="*/ 422 w 646"/>
                <a:gd name="T65" fmla="*/ 101 h 317"/>
                <a:gd name="T66" fmla="*/ 437 w 646"/>
                <a:gd name="T67" fmla="*/ 97 h 317"/>
                <a:gd name="T68" fmla="*/ 448 w 646"/>
                <a:gd name="T69" fmla="*/ 82 h 317"/>
                <a:gd name="T70" fmla="*/ 459 w 646"/>
                <a:gd name="T71" fmla="*/ 75 h 317"/>
                <a:gd name="T72" fmla="*/ 473 w 646"/>
                <a:gd name="T73" fmla="*/ 71 h 317"/>
                <a:gd name="T74" fmla="*/ 484 w 646"/>
                <a:gd name="T75" fmla="*/ 67 h 317"/>
                <a:gd name="T76" fmla="*/ 499 w 646"/>
                <a:gd name="T77" fmla="*/ 67 h 317"/>
                <a:gd name="T78" fmla="*/ 513 w 646"/>
                <a:gd name="T79" fmla="*/ 67 h 317"/>
                <a:gd name="T80" fmla="*/ 528 w 646"/>
                <a:gd name="T81" fmla="*/ 60 h 317"/>
                <a:gd name="T82" fmla="*/ 541 w 646"/>
                <a:gd name="T83" fmla="*/ 52 h 317"/>
                <a:gd name="T84" fmla="*/ 552 w 646"/>
                <a:gd name="T85" fmla="*/ 45 h 317"/>
                <a:gd name="T86" fmla="*/ 566 w 646"/>
                <a:gd name="T87" fmla="*/ 45 h 317"/>
                <a:gd name="T88" fmla="*/ 577 w 646"/>
                <a:gd name="T89" fmla="*/ 30 h 317"/>
                <a:gd name="T90" fmla="*/ 592 w 646"/>
                <a:gd name="T91" fmla="*/ 30 h 317"/>
                <a:gd name="T92" fmla="*/ 603 w 646"/>
                <a:gd name="T93" fmla="*/ 19 h 317"/>
                <a:gd name="T94" fmla="*/ 614 w 646"/>
                <a:gd name="T95" fmla="*/ 12 h 317"/>
                <a:gd name="T96" fmla="*/ 628 w 646"/>
                <a:gd name="T97" fmla="*/ 0 h 317"/>
                <a:gd name="T98" fmla="*/ 643 w 646"/>
                <a:gd name="T9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6" h="317">
                  <a:moveTo>
                    <a:pt x="0" y="317"/>
                  </a:moveTo>
                  <a:lnTo>
                    <a:pt x="5" y="313"/>
                  </a:lnTo>
                  <a:lnTo>
                    <a:pt x="9" y="313"/>
                  </a:lnTo>
                  <a:lnTo>
                    <a:pt x="9" y="309"/>
                  </a:lnTo>
                  <a:lnTo>
                    <a:pt x="11" y="306"/>
                  </a:lnTo>
                  <a:lnTo>
                    <a:pt x="16" y="306"/>
                  </a:lnTo>
                  <a:lnTo>
                    <a:pt x="18" y="302"/>
                  </a:lnTo>
                  <a:lnTo>
                    <a:pt x="18" y="298"/>
                  </a:lnTo>
                  <a:lnTo>
                    <a:pt x="22" y="294"/>
                  </a:lnTo>
                  <a:lnTo>
                    <a:pt x="26" y="294"/>
                  </a:lnTo>
                  <a:lnTo>
                    <a:pt x="29" y="294"/>
                  </a:lnTo>
                  <a:lnTo>
                    <a:pt x="33" y="291"/>
                  </a:lnTo>
                  <a:lnTo>
                    <a:pt x="37" y="291"/>
                  </a:lnTo>
                  <a:lnTo>
                    <a:pt x="40" y="291"/>
                  </a:lnTo>
                  <a:lnTo>
                    <a:pt x="44" y="291"/>
                  </a:lnTo>
                  <a:lnTo>
                    <a:pt x="47" y="291"/>
                  </a:lnTo>
                  <a:lnTo>
                    <a:pt x="51" y="291"/>
                  </a:lnTo>
                  <a:lnTo>
                    <a:pt x="55" y="291"/>
                  </a:lnTo>
                  <a:lnTo>
                    <a:pt x="58" y="283"/>
                  </a:lnTo>
                  <a:lnTo>
                    <a:pt x="62" y="283"/>
                  </a:lnTo>
                  <a:lnTo>
                    <a:pt x="66" y="283"/>
                  </a:lnTo>
                  <a:lnTo>
                    <a:pt x="69" y="280"/>
                  </a:lnTo>
                  <a:lnTo>
                    <a:pt x="73" y="280"/>
                  </a:lnTo>
                  <a:lnTo>
                    <a:pt x="76" y="276"/>
                  </a:lnTo>
                  <a:lnTo>
                    <a:pt x="76" y="272"/>
                  </a:lnTo>
                  <a:lnTo>
                    <a:pt x="80" y="272"/>
                  </a:lnTo>
                  <a:lnTo>
                    <a:pt x="84" y="265"/>
                  </a:lnTo>
                  <a:lnTo>
                    <a:pt x="87" y="265"/>
                  </a:lnTo>
                  <a:lnTo>
                    <a:pt x="91" y="261"/>
                  </a:lnTo>
                  <a:lnTo>
                    <a:pt x="95" y="261"/>
                  </a:lnTo>
                  <a:lnTo>
                    <a:pt x="98" y="261"/>
                  </a:lnTo>
                  <a:lnTo>
                    <a:pt x="98" y="256"/>
                  </a:lnTo>
                  <a:lnTo>
                    <a:pt x="102" y="256"/>
                  </a:lnTo>
                  <a:lnTo>
                    <a:pt x="105" y="256"/>
                  </a:lnTo>
                  <a:lnTo>
                    <a:pt x="109" y="256"/>
                  </a:lnTo>
                  <a:lnTo>
                    <a:pt x="113" y="256"/>
                  </a:lnTo>
                  <a:lnTo>
                    <a:pt x="116" y="256"/>
                  </a:lnTo>
                  <a:lnTo>
                    <a:pt x="116" y="254"/>
                  </a:lnTo>
                  <a:lnTo>
                    <a:pt x="120" y="254"/>
                  </a:lnTo>
                  <a:lnTo>
                    <a:pt x="124" y="254"/>
                  </a:lnTo>
                  <a:lnTo>
                    <a:pt x="127" y="254"/>
                  </a:lnTo>
                  <a:lnTo>
                    <a:pt x="131" y="254"/>
                  </a:lnTo>
                  <a:lnTo>
                    <a:pt x="134" y="254"/>
                  </a:lnTo>
                  <a:lnTo>
                    <a:pt x="138" y="254"/>
                  </a:lnTo>
                  <a:lnTo>
                    <a:pt x="142" y="250"/>
                  </a:lnTo>
                  <a:lnTo>
                    <a:pt x="145" y="250"/>
                  </a:lnTo>
                  <a:lnTo>
                    <a:pt x="145" y="245"/>
                  </a:lnTo>
                  <a:lnTo>
                    <a:pt x="149" y="245"/>
                  </a:lnTo>
                  <a:lnTo>
                    <a:pt x="153" y="245"/>
                  </a:lnTo>
                  <a:lnTo>
                    <a:pt x="156" y="243"/>
                  </a:lnTo>
                  <a:lnTo>
                    <a:pt x="160" y="243"/>
                  </a:lnTo>
                  <a:lnTo>
                    <a:pt x="162" y="235"/>
                  </a:lnTo>
                  <a:lnTo>
                    <a:pt x="167" y="235"/>
                  </a:lnTo>
                  <a:lnTo>
                    <a:pt x="171" y="228"/>
                  </a:lnTo>
                  <a:lnTo>
                    <a:pt x="173" y="228"/>
                  </a:lnTo>
                  <a:lnTo>
                    <a:pt x="173" y="224"/>
                  </a:lnTo>
                  <a:lnTo>
                    <a:pt x="178" y="224"/>
                  </a:lnTo>
                  <a:lnTo>
                    <a:pt x="182" y="224"/>
                  </a:lnTo>
                  <a:lnTo>
                    <a:pt x="184" y="219"/>
                  </a:lnTo>
                  <a:lnTo>
                    <a:pt x="189" y="219"/>
                  </a:lnTo>
                  <a:lnTo>
                    <a:pt x="191" y="219"/>
                  </a:lnTo>
                  <a:lnTo>
                    <a:pt x="195" y="217"/>
                  </a:lnTo>
                  <a:lnTo>
                    <a:pt x="200" y="213"/>
                  </a:lnTo>
                  <a:lnTo>
                    <a:pt x="202" y="208"/>
                  </a:lnTo>
                  <a:lnTo>
                    <a:pt x="206" y="208"/>
                  </a:lnTo>
                  <a:lnTo>
                    <a:pt x="211" y="208"/>
                  </a:lnTo>
                  <a:lnTo>
                    <a:pt x="213" y="208"/>
                  </a:lnTo>
                  <a:lnTo>
                    <a:pt x="217" y="208"/>
                  </a:lnTo>
                  <a:lnTo>
                    <a:pt x="220" y="208"/>
                  </a:lnTo>
                  <a:lnTo>
                    <a:pt x="224" y="208"/>
                  </a:lnTo>
                  <a:lnTo>
                    <a:pt x="224" y="204"/>
                  </a:lnTo>
                  <a:lnTo>
                    <a:pt x="228" y="202"/>
                  </a:lnTo>
                  <a:lnTo>
                    <a:pt x="231" y="202"/>
                  </a:lnTo>
                  <a:lnTo>
                    <a:pt x="235" y="197"/>
                  </a:lnTo>
                  <a:lnTo>
                    <a:pt x="239" y="197"/>
                  </a:lnTo>
                  <a:lnTo>
                    <a:pt x="242" y="193"/>
                  </a:lnTo>
                  <a:lnTo>
                    <a:pt x="246" y="193"/>
                  </a:lnTo>
                  <a:lnTo>
                    <a:pt x="249" y="193"/>
                  </a:lnTo>
                  <a:lnTo>
                    <a:pt x="253" y="193"/>
                  </a:lnTo>
                  <a:lnTo>
                    <a:pt x="253" y="191"/>
                  </a:lnTo>
                  <a:lnTo>
                    <a:pt x="257" y="191"/>
                  </a:lnTo>
                  <a:lnTo>
                    <a:pt x="260" y="191"/>
                  </a:lnTo>
                  <a:lnTo>
                    <a:pt x="264" y="186"/>
                  </a:lnTo>
                  <a:lnTo>
                    <a:pt x="264" y="182"/>
                  </a:lnTo>
                  <a:lnTo>
                    <a:pt x="268" y="182"/>
                  </a:lnTo>
                  <a:lnTo>
                    <a:pt x="271" y="182"/>
                  </a:lnTo>
                  <a:lnTo>
                    <a:pt x="275" y="182"/>
                  </a:lnTo>
                  <a:lnTo>
                    <a:pt x="278" y="182"/>
                  </a:lnTo>
                  <a:lnTo>
                    <a:pt x="282" y="178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3" y="175"/>
                  </a:lnTo>
                  <a:lnTo>
                    <a:pt x="297" y="175"/>
                  </a:lnTo>
                  <a:lnTo>
                    <a:pt x="300" y="175"/>
                  </a:lnTo>
                  <a:lnTo>
                    <a:pt x="304" y="175"/>
                  </a:lnTo>
                  <a:lnTo>
                    <a:pt x="307" y="171"/>
                  </a:lnTo>
                  <a:lnTo>
                    <a:pt x="311" y="171"/>
                  </a:lnTo>
                  <a:lnTo>
                    <a:pt x="315" y="171"/>
                  </a:lnTo>
                  <a:lnTo>
                    <a:pt x="315" y="164"/>
                  </a:lnTo>
                  <a:lnTo>
                    <a:pt x="318" y="164"/>
                  </a:lnTo>
                  <a:lnTo>
                    <a:pt x="322" y="164"/>
                  </a:lnTo>
                  <a:lnTo>
                    <a:pt x="326" y="160"/>
                  </a:lnTo>
                  <a:lnTo>
                    <a:pt x="329" y="160"/>
                  </a:lnTo>
                  <a:lnTo>
                    <a:pt x="333" y="160"/>
                  </a:lnTo>
                  <a:lnTo>
                    <a:pt x="333" y="156"/>
                  </a:lnTo>
                  <a:lnTo>
                    <a:pt x="335" y="156"/>
                  </a:lnTo>
                  <a:lnTo>
                    <a:pt x="340" y="153"/>
                  </a:lnTo>
                  <a:lnTo>
                    <a:pt x="344" y="145"/>
                  </a:lnTo>
                  <a:lnTo>
                    <a:pt x="344" y="141"/>
                  </a:lnTo>
                  <a:lnTo>
                    <a:pt x="346" y="141"/>
                  </a:lnTo>
                  <a:lnTo>
                    <a:pt x="351" y="138"/>
                  </a:lnTo>
                  <a:lnTo>
                    <a:pt x="355" y="138"/>
                  </a:lnTo>
                  <a:lnTo>
                    <a:pt x="355" y="127"/>
                  </a:lnTo>
                  <a:lnTo>
                    <a:pt x="357" y="123"/>
                  </a:lnTo>
                  <a:lnTo>
                    <a:pt x="362" y="123"/>
                  </a:lnTo>
                  <a:lnTo>
                    <a:pt x="364" y="123"/>
                  </a:lnTo>
                  <a:lnTo>
                    <a:pt x="368" y="123"/>
                  </a:lnTo>
                  <a:lnTo>
                    <a:pt x="373" y="119"/>
                  </a:lnTo>
                  <a:lnTo>
                    <a:pt x="375" y="119"/>
                  </a:lnTo>
                  <a:lnTo>
                    <a:pt x="379" y="119"/>
                  </a:lnTo>
                  <a:lnTo>
                    <a:pt x="384" y="119"/>
                  </a:lnTo>
                  <a:lnTo>
                    <a:pt x="386" y="119"/>
                  </a:lnTo>
                  <a:lnTo>
                    <a:pt x="390" y="119"/>
                  </a:lnTo>
                  <a:lnTo>
                    <a:pt x="393" y="115"/>
                  </a:lnTo>
                  <a:lnTo>
                    <a:pt x="397" y="115"/>
                  </a:lnTo>
                  <a:lnTo>
                    <a:pt x="401" y="115"/>
                  </a:lnTo>
                  <a:lnTo>
                    <a:pt x="404" y="112"/>
                  </a:lnTo>
                  <a:lnTo>
                    <a:pt x="408" y="112"/>
                  </a:lnTo>
                  <a:lnTo>
                    <a:pt x="412" y="112"/>
                  </a:lnTo>
                  <a:lnTo>
                    <a:pt x="415" y="112"/>
                  </a:lnTo>
                  <a:lnTo>
                    <a:pt x="419" y="101"/>
                  </a:lnTo>
                  <a:lnTo>
                    <a:pt x="422" y="101"/>
                  </a:lnTo>
                  <a:lnTo>
                    <a:pt x="426" y="101"/>
                  </a:lnTo>
                  <a:lnTo>
                    <a:pt x="430" y="97"/>
                  </a:lnTo>
                  <a:lnTo>
                    <a:pt x="433" y="97"/>
                  </a:lnTo>
                  <a:lnTo>
                    <a:pt x="437" y="97"/>
                  </a:lnTo>
                  <a:lnTo>
                    <a:pt x="441" y="93"/>
                  </a:lnTo>
                  <a:lnTo>
                    <a:pt x="444" y="89"/>
                  </a:lnTo>
                  <a:lnTo>
                    <a:pt x="444" y="82"/>
                  </a:lnTo>
                  <a:lnTo>
                    <a:pt x="448" y="82"/>
                  </a:lnTo>
                  <a:lnTo>
                    <a:pt x="451" y="82"/>
                  </a:lnTo>
                  <a:lnTo>
                    <a:pt x="451" y="75"/>
                  </a:lnTo>
                  <a:lnTo>
                    <a:pt x="455" y="75"/>
                  </a:lnTo>
                  <a:lnTo>
                    <a:pt x="459" y="75"/>
                  </a:lnTo>
                  <a:lnTo>
                    <a:pt x="462" y="71"/>
                  </a:lnTo>
                  <a:lnTo>
                    <a:pt x="466" y="71"/>
                  </a:lnTo>
                  <a:lnTo>
                    <a:pt x="470" y="71"/>
                  </a:lnTo>
                  <a:lnTo>
                    <a:pt x="473" y="71"/>
                  </a:lnTo>
                  <a:lnTo>
                    <a:pt x="477" y="71"/>
                  </a:lnTo>
                  <a:lnTo>
                    <a:pt x="480" y="71"/>
                  </a:lnTo>
                  <a:lnTo>
                    <a:pt x="484" y="71"/>
                  </a:lnTo>
                  <a:lnTo>
                    <a:pt x="484" y="67"/>
                  </a:lnTo>
                  <a:lnTo>
                    <a:pt x="488" y="67"/>
                  </a:lnTo>
                  <a:lnTo>
                    <a:pt x="491" y="67"/>
                  </a:lnTo>
                  <a:lnTo>
                    <a:pt x="495" y="67"/>
                  </a:lnTo>
                  <a:lnTo>
                    <a:pt x="499" y="67"/>
                  </a:lnTo>
                  <a:lnTo>
                    <a:pt x="502" y="67"/>
                  </a:lnTo>
                  <a:lnTo>
                    <a:pt x="506" y="67"/>
                  </a:lnTo>
                  <a:lnTo>
                    <a:pt x="509" y="67"/>
                  </a:lnTo>
                  <a:lnTo>
                    <a:pt x="513" y="67"/>
                  </a:lnTo>
                  <a:lnTo>
                    <a:pt x="517" y="67"/>
                  </a:lnTo>
                  <a:lnTo>
                    <a:pt x="520" y="67"/>
                  </a:lnTo>
                  <a:lnTo>
                    <a:pt x="524" y="60"/>
                  </a:lnTo>
                  <a:lnTo>
                    <a:pt x="528" y="60"/>
                  </a:lnTo>
                  <a:lnTo>
                    <a:pt x="531" y="60"/>
                  </a:lnTo>
                  <a:lnTo>
                    <a:pt x="535" y="60"/>
                  </a:lnTo>
                  <a:lnTo>
                    <a:pt x="537" y="56"/>
                  </a:lnTo>
                  <a:lnTo>
                    <a:pt x="541" y="52"/>
                  </a:lnTo>
                  <a:lnTo>
                    <a:pt x="546" y="52"/>
                  </a:lnTo>
                  <a:lnTo>
                    <a:pt x="548" y="52"/>
                  </a:lnTo>
                  <a:lnTo>
                    <a:pt x="552" y="52"/>
                  </a:lnTo>
                  <a:lnTo>
                    <a:pt x="552" y="45"/>
                  </a:lnTo>
                  <a:lnTo>
                    <a:pt x="557" y="45"/>
                  </a:lnTo>
                  <a:lnTo>
                    <a:pt x="559" y="45"/>
                  </a:lnTo>
                  <a:lnTo>
                    <a:pt x="563" y="45"/>
                  </a:lnTo>
                  <a:lnTo>
                    <a:pt x="566" y="45"/>
                  </a:lnTo>
                  <a:lnTo>
                    <a:pt x="570" y="45"/>
                  </a:lnTo>
                  <a:lnTo>
                    <a:pt x="570" y="38"/>
                  </a:lnTo>
                  <a:lnTo>
                    <a:pt x="574" y="30"/>
                  </a:lnTo>
                  <a:lnTo>
                    <a:pt x="577" y="30"/>
                  </a:lnTo>
                  <a:lnTo>
                    <a:pt x="581" y="30"/>
                  </a:lnTo>
                  <a:lnTo>
                    <a:pt x="585" y="30"/>
                  </a:lnTo>
                  <a:lnTo>
                    <a:pt x="588" y="30"/>
                  </a:lnTo>
                  <a:lnTo>
                    <a:pt x="592" y="30"/>
                  </a:lnTo>
                  <a:lnTo>
                    <a:pt x="592" y="19"/>
                  </a:lnTo>
                  <a:lnTo>
                    <a:pt x="595" y="19"/>
                  </a:lnTo>
                  <a:lnTo>
                    <a:pt x="599" y="19"/>
                  </a:lnTo>
                  <a:lnTo>
                    <a:pt x="603" y="19"/>
                  </a:lnTo>
                  <a:lnTo>
                    <a:pt x="603" y="12"/>
                  </a:lnTo>
                  <a:lnTo>
                    <a:pt x="606" y="12"/>
                  </a:lnTo>
                  <a:lnTo>
                    <a:pt x="610" y="12"/>
                  </a:lnTo>
                  <a:lnTo>
                    <a:pt x="614" y="12"/>
                  </a:lnTo>
                  <a:lnTo>
                    <a:pt x="617" y="8"/>
                  </a:lnTo>
                  <a:lnTo>
                    <a:pt x="621" y="8"/>
                  </a:lnTo>
                  <a:lnTo>
                    <a:pt x="624" y="8"/>
                  </a:lnTo>
                  <a:lnTo>
                    <a:pt x="628" y="0"/>
                  </a:lnTo>
                  <a:lnTo>
                    <a:pt x="632" y="0"/>
                  </a:lnTo>
                  <a:lnTo>
                    <a:pt x="635" y="0"/>
                  </a:lnTo>
                  <a:lnTo>
                    <a:pt x="639" y="0"/>
                  </a:lnTo>
                  <a:lnTo>
                    <a:pt x="643" y="0"/>
                  </a:lnTo>
                  <a:lnTo>
                    <a:pt x="646" y="0"/>
                  </a:lnTo>
                </a:path>
              </a:pathLst>
            </a:custGeom>
            <a:noFill/>
            <a:ln w="23813" cap="rnd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Freeform 188"/>
            <p:cNvSpPr>
              <a:spLocks/>
            </p:cNvSpPr>
            <p:nvPr/>
          </p:nvSpPr>
          <p:spPr bwMode="auto">
            <a:xfrm>
              <a:off x="6435726" y="2266867"/>
              <a:ext cx="538163" cy="284163"/>
            </a:xfrm>
            <a:custGeom>
              <a:avLst/>
              <a:gdLst>
                <a:gd name="T0" fmla="*/ 4 w 339"/>
                <a:gd name="T1" fmla="*/ 179 h 179"/>
                <a:gd name="T2" fmla="*/ 11 w 339"/>
                <a:gd name="T3" fmla="*/ 179 h 179"/>
                <a:gd name="T4" fmla="*/ 18 w 339"/>
                <a:gd name="T5" fmla="*/ 179 h 179"/>
                <a:gd name="T6" fmla="*/ 26 w 339"/>
                <a:gd name="T7" fmla="*/ 179 h 179"/>
                <a:gd name="T8" fmla="*/ 33 w 339"/>
                <a:gd name="T9" fmla="*/ 179 h 179"/>
                <a:gd name="T10" fmla="*/ 40 w 339"/>
                <a:gd name="T11" fmla="*/ 179 h 179"/>
                <a:gd name="T12" fmla="*/ 47 w 339"/>
                <a:gd name="T13" fmla="*/ 179 h 179"/>
                <a:gd name="T14" fmla="*/ 55 w 339"/>
                <a:gd name="T15" fmla="*/ 168 h 179"/>
                <a:gd name="T16" fmla="*/ 62 w 339"/>
                <a:gd name="T17" fmla="*/ 168 h 179"/>
                <a:gd name="T18" fmla="*/ 69 w 339"/>
                <a:gd name="T19" fmla="*/ 168 h 179"/>
                <a:gd name="T20" fmla="*/ 75 w 339"/>
                <a:gd name="T21" fmla="*/ 168 h 179"/>
                <a:gd name="T22" fmla="*/ 84 w 339"/>
                <a:gd name="T23" fmla="*/ 168 h 179"/>
                <a:gd name="T24" fmla="*/ 90 w 339"/>
                <a:gd name="T25" fmla="*/ 168 h 179"/>
                <a:gd name="T26" fmla="*/ 97 w 339"/>
                <a:gd name="T27" fmla="*/ 168 h 179"/>
                <a:gd name="T28" fmla="*/ 104 w 339"/>
                <a:gd name="T29" fmla="*/ 168 h 179"/>
                <a:gd name="T30" fmla="*/ 108 w 339"/>
                <a:gd name="T31" fmla="*/ 161 h 179"/>
                <a:gd name="T32" fmla="*/ 115 w 339"/>
                <a:gd name="T33" fmla="*/ 150 h 179"/>
                <a:gd name="T34" fmla="*/ 123 w 339"/>
                <a:gd name="T35" fmla="*/ 150 h 179"/>
                <a:gd name="T36" fmla="*/ 130 w 339"/>
                <a:gd name="T37" fmla="*/ 150 h 179"/>
                <a:gd name="T38" fmla="*/ 137 w 339"/>
                <a:gd name="T39" fmla="*/ 150 h 179"/>
                <a:gd name="T40" fmla="*/ 144 w 339"/>
                <a:gd name="T41" fmla="*/ 150 h 179"/>
                <a:gd name="T42" fmla="*/ 152 w 339"/>
                <a:gd name="T43" fmla="*/ 150 h 179"/>
                <a:gd name="T44" fmla="*/ 159 w 339"/>
                <a:gd name="T45" fmla="*/ 139 h 179"/>
                <a:gd name="T46" fmla="*/ 166 w 339"/>
                <a:gd name="T47" fmla="*/ 139 h 179"/>
                <a:gd name="T48" fmla="*/ 173 w 339"/>
                <a:gd name="T49" fmla="*/ 139 h 179"/>
                <a:gd name="T50" fmla="*/ 181 w 339"/>
                <a:gd name="T51" fmla="*/ 139 h 179"/>
                <a:gd name="T52" fmla="*/ 184 w 339"/>
                <a:gd name="T53" fmla="*/ 124 h 179"/>
                <a:gd name="T54" fmla="*/ 191 w 339"/>
                <a:gd name="T55" fmla="*/ 124 h 179"/>
                <a:gd name="T56" fmla="*/ 199 w 339"/>
                <a:gd name="T57" fmla="*/ 124 h 179"/>
                <a:gd name="T58" fmla="*/ 206 w 339"/>
                <a:gd name="T59" fmla="*/ 124 h 179"/>
                <a:gd name="T60" fmla="*/ 213 w 339"/>
                <a:gd name="T61" fmla="*/ 124 h 179"/>
                <a:gd name="T62" fmla="*/ 220 w 339"/>
                <a:gd name="T63" fmla="*/ 109 h 179"/>
                <a:gd name="T64" fmla="*/ 228 w 339"/>
                <a:gd name="T65" fmla="*/ 109 h 179"/>
                <a:gd name="T66" fmla="*/ 231 w 339"/>
                <a:gd name="T67" fmla="*/ 78 h 179"/>
                <a:gd name="T68" fmla="*/ 239 w 339"/>
                <a:gd name="T69" fmla="*/ 78 h 179"/>
                <a:gd name="T70" fmla="*/ 246 w 339"/>
                <a:gd name="T71" fmla="*/ 78 h 179"/>
                <a:gd name="T72" fmla="*/ 253 w 339"/>
                <a:gd name="T73" fmla="*/ 78 h 179"/>
                <a:gd name="T74" fmla="*/ 259 w 339"/>
                <a:gd name="T75" fmla="*/ 78 h 179"/>
                <a:gd name="T76" fmla="*/ 268 w 339"/>
                <a:gd name="T77" fmla="*/ 78 h 179"/>
                <a:gd name="T78" fmla="*/ 275 w 339"/>
                <a:gd name="T79" fmla="*/ 78 h 179"/>
                <a:gd name="T80" fmla="*/ 281 w 339"/>
                <a:gd name="T81" fmla="*/ 61 h 179"/>
                <a:gd name="T82" fmla="*/ 288 w 339"/>
                <a:gd name="T83" fmla="*/ 41 h 179"/>
                <a:gd name="T84" fmla="*/ 296 w 339"/>
                <a:gd name="T85" fmla="*/ 41 h 179"/>
                <a:gd name="T86" fmla="*/ 303 w 339"/>
                <a:gd name="T87" fmla="*/ 41 h 179"/>
                <a:gd name="T88" fmla="*/ 310 w 339"/>
                <a:gd name="T89" fmla="*/ 23 h 179"/>
                <a:gd name="T90" fmla="*/ 314 w 339"/>
                <a:gd name="T91" fmla="*/ 0 h 179"/>
                <a:gd name="T92" fmla="*/ 321 w 339"/>
                <a:gd name="T93" fmla="*/ 0 h 179"/>
                <a:gd name="T94" fmla="*/ 328 w 339"/>
                <a:gd name="T95" fmla="*/ 0 h 179"/>
                <a:gd name="T96" fmla="*/ 335 w 339"/>
                <a:gd name="T9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9" h="179">
                  <a:moveTo>
                    <a:pt x="0" y="179"/>
                  </a:moveTo>
                  <a:lnTo>
                    <a:pt x="4" y="179"/>
                  </a:lnTo>
                  <a:lnTo>
                    <a:pt x="8" y="179"/>
                  </a:lnTo>
                  <a:lnTo>
                    <a:pt x="11" y="179"/>
                  </a:lnTo>
                  <a:lnTo>
                    <a:pt x="15" y="179"/>
                  </a:lnTo>
                  <a:lnTo>
                    <a:pt x="18" y="179"/>
                  </a:lnTo>
                  <a:lnTo>
                    <a:pt x="22" y="179"/>
                  </a:lnTo>
                  <a:lnTo>
                    <a:pt x="26" y="179"/>
                  </a:lnTo>
                  <a:lnTo>
                    <a:pt x="29" y="179"/>
                  </a:lnTo>
                  <a:lnTo>
                    <a:pt x="33" y="179"/>
                  </a:lnTo>
                  <a:lnTo>
                    <a:pt x="37" y="179"/>
                  </a:lnTo>
                  <a:lnTo>
                    <a:pt x="40" y="179"/>
                  </a:lnTo>
                  <a:lnTo>
                    <a:pt x="44" y="179"/>
                  </a:lnTo>
                  <a:lnTo>
                    <a:pt x="47" y="179"/>
                  </a:lnTo>
                  <a:lnTo>
                    <a:pt x="51" y="168"/>
                  </a:lnTo>
                  <a:lnTo>
                    <a:pt x="55" y="168"/>
                  </a:lnTo>
                  <a:lnTo>
                    <a:pt x="58" y="168"/>
                  </a:lnTo>
                  <a:lnTo>
                    <a:pt x="62" y="168"/>
                  </a:lnTo>
                  <a:lnTo>
                    <a:pt x="66" y="168"/>
                  </a:lnTo>
                  <a:lnTo>
                    <a:pt x="69" y="168"/>
                  </a:lnTo>
                  <a:lnTo>
                    <a:pt x="73" y="168"/>
                  </a:lnTo>
                  <a:lnTo>
                    <a:pt x="75" y="168"/>
                  </a:lnTo>
                  <a:lnTo>
                    <a:pt x="80" y="168"/>
                  </a:lnTo>
                  <a:lnTo>
                    <a:pt x="84" y="168"/>
                  </a:lnTo>
                  <a:lnTo>
                    <a:pt x="86" y="168"/>
                  </a:lnTo>
                  <a:lnTo>
                    <a:pt x="90" y="168"/>
                  </a:lnTo>
                  <a:lnTo>
                    <a:pt x="95" y="168"/>
                  </a:lnTo>
                  <a:lnTo>
                    <a:pt x="97" y="168"/>
                  </a:lnTo>
                  <a:lnTo>
                    <a:pt x="101" y="168"/>
                  </a:lnTo>
                  <a:lnTo>
                    <a:pt x="104" y="168"/>
                  </a:lnTo>
                  <a:lnTo>
                    <a:pt x="104" y="161"/>
                  </a:lnTo>
                  <a:lnTo>
                    <a:pt x="108" y="161"/>
                  </a:lnTo>
                  <a:lnTo>
                    <a:pt x="112" y="161"/>
                  </a:lnTo>
                  <a:lnTo>
                    <a:pt x="115" y="150"/>
                  </a:lnTo>
                  <a:lnTo>
                    <a:pt x="119" y="150"/>
                  </a:lnTo>
                  <a:lnTo>
                    <a:pt x="123" y="150"/>
                  </a:lnTo>
                  <a:lnTo>
                    <a:pt x="126" y="150"/>
                  </a:lnTo>
                  <a:lnTo>
                    <a:pt x="130" y="150"/>
                  </a:lnTo>
                  <a:lnTo>
                    <a:pt x="133" y="150"/>
                  </a:lnTo>
                  <a:lnTo>
                    <a:pt x="137" y="150"/>
                  </a:lnTo>
                  <a:lnTo>
                    <a:pt x="141" y="150"/>
                  </a:lnTo>
                  <a:lnTo>
                    <a:pt x="144" y="150"/>
                  </a:lnTo>
                  <a:lnTo>
                    <a:pt x="148" y="150"/>
                  </a:lnTo>
                  <a:lnTo>
                    <a:pt x="152" y="150"/>
                  </a:lnTo>
                  <a:lnTo>
                    <a:pt x="155" y="139"/>
                  </a:lnTo>
                  <a:lnTo>
                    <a:pt x="159" y="139"/>
                  </a:lnTo>
                  <a:lnTo>
                    <a:pt x="162" y="139"/>
                  </a:lnTo>
                  <a:lnTo>
                    <a:pt x="166" y="139"/>
                  </a:lnTo>
                  <a:lnTo>
                    <a:pt x="170" y="139"/>
                  </a:lnTo>
                  <a:lnTo>
                    <a:pt x="173" y="139"/>
                  </a:lnTo>
                  <a:lnTo>
                    <a:pt x="177" y="139"/>
                  </a:lnTo>
                  <a:lnTo>
                    <a:pt x="181" y="139"/>
                  </a:lnTo>
                  <a:lnTo>
                    <a:pt x="184" y="139"/>
                  </a:lnTo>
                  <a:lnTo>
                    <a:pt x="184" y="124"/>
                  </a:lnTo>
                  <a:lnTo>
                    <a:pt x="188" y="124"/>
                  </a:lnTo>
                  <a:lnTo>
                    <a:pt x="191" y="124"/>
                  </a:lnTo>
                  <a:lnTo>
                    <a:pt x="195" y="124"/>
                  </a:lnTo>
                  <a:lnTo>
                    <a:pt x="199" y="124"/>
                  </a:lnTo>
                  <a:lnTo>
                    <a:pt x="202" y="124"/>
                  </a:lnTo>
                  <a:lnTo>
                    <a:pt x="206" y="124"/>
                  </a:lnTo>
                  <a:lnTo>
                    <a:pt x="210" y="124"/>
                  </a:lnTo>
                  <a:lnTo>
                    <a:pt x="213" y="124"/>
                  </a:lnTo>
                  <a:lnTo>
                    <a:pt x="217" y="124"/>
                  </a:lnTo>
                  <a:lnTo>
                    <a:pt x="220" y="109"/>
                  </a:lnTo>
                  <a:lnTo>
                    <a:pt x="224" y="109"/>
                  </a:lnTo>
                  <a:lnTo>
                    <a:pt x="228" y="109"/>
                  </a:lnTo>
                  <a:lnTo>
                    <a:pt x="231" y="93"/>
                  </a:lnTo>
                  <a:lnTo>
                    <a:pt x="231" y="78"/>
                  </a:lnTo>
                  <a:lnTo>
                    <a:pt x="235" y="78"/>
                  </a:lnTo>
                  <a:lnTo>
                    <a:pt x="239" y="78"/>
                  </a:lnTo>
                  <a:lnTo>
                    <a:pt x="242" y="78"/>
                  </a:lnTo>
                  <a:lnTo>
                    <a:pt x="246" y="78"/>
                  </a:lnTo>
                  <a:lnTo>
                    <a:pt x="248" y="78"/>
                  </a:lnTo>
                  <a:lnTo>
                    <a:pt x="253" y="78"/>
                  </a:lnTo>
                  <a:lnTo>
                    <a:pt x="257" y="78"/>
                  </a:lnTo>
                  <a:lnTo>
                    <a:pt x="259" y="78"/>
                  </a:lnTo>
                  <a:lnTo>
                    <a:pt x="264" y="78"/>
                  </a:lnTo>
                  <a:lnTo>
                    <a:pt x="268" y="78"/>
                  </a:lnTo>
                  <a:lnTo>
                    <a:pt x="270" y="78"/>
                  </a:lnTo>
                  <a:lnTo>
                    <a:pt x="275" y="78"/>
                  </a:lnTo>
                  <a:lnTo>
                    <a:pt x="277" y="78"/>
                  </a:lnTo>
                  <a:lnTo>
                    <a:pt x="281" y="61"/>
                  </a:lnTo>
                  <a:lnTo>
                    <a:pt x="286" y="41"/>
                  </a:lnTo>
                  <a:lnTo>
                    <a:pt x="288" y="41"/>
                  </a:lnTo>
                  <a:lnTo>
                    <a:pt x="292" y="41"/>
                  </a:lnTo>
                  <a:lnTo>
                    <a:pt x="296" y="41"/>
                  </a:lnTo>
                  <a:lnTo>
                    <a:pt x="299" y="41"/>
                  </a:lnTo>
                  <a:lnTo>
                    <a:pt x="303" y="41"/>
                  </a:lnTo>
                  <a:lnTo>
                    <a:pt x="306" y="41"/>
                  </a:lnTo>
                  <a:lnTo>
                    <a:pt x="310" y="23"/>
                  </a:lnTo>
                  <a:lnTo>
                    <a:pt x="310" y="0"/>
                  </a:lnTo>
                  <a:lnTo>
                    <a:pt x="314" y="0"/>
                  </a:lnTo>
                  <a:lnTo>
                    <a:pt x="317" y="0"/>
                  </a:lnTo>
                  <a:lnTo>
                    <a:pt x="321" y="0"/>
                  </a:lnTo>
                  <a:lnTo>
                    <a:pt x="325" y="0"/>
                  </a:lnTo>
                  <a:lnTo>
                    <a:pt x="328" y="0"/>
                  </a:lnTo>
                  <a:lnTo>
                    <a:pt x="332" y="0"/>
                  </a:lnTo>
                  <a:lnTo>
                    <a:pt x="335" y="0"/>
                  </a:lnTo>
                  <a:lnTo>
                    <a:pt x="339" y="0"/>
                  </a:lnTo>
                </a:path>
              </a:pathLst>
            </a:custGeom>
            <a:noFill/>
            <a:ln w="23813" cap="rnd">
              <a:solidFill>
                <a:srgbClr val="FC840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8" name="Group 327"/>
          <p:cNvGrpSpPr/>
          <p:nvPr/>
        </p:nvGrpSpPr>
        <p:grpSpPr>
          <a:xfrm>
            <a:off x="3823257" y="2555792"/>
            <a:ext cx="3283425" cy="1564203"/>
            <a:chOff x="3823257" y="2555792"/>
            <a:chExt cx="3283425" cy="1564203"/>
          </a:xfrm>
        </p:grpSpPr>
        <p:sp>
          <p:nvSpPr>
            <p:cNvPr id="101" name="Rectangle 215"/>
            <p:cNvSpPr>
              <a:spLocks noChangeArrowheads="1"/>
            </p:cNvSpPr>
            <p:nvPr/>
          </p:nvSpPr>
          <p:spPr bwMode="auto">
            <a:xfrm>
              <a:off x="3823257" y="3935329"/>
              <a:ext cx="2132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C840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3.1</a:t>
              </a:r>
              <a:endPara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C84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" name="Rectangle 216"/>
            <p:cNvSpPr>
              <a:spLocks noChangeArrowheads="1"/>
            </p:cNvSpPr>
            <p:nvPr/>
          </p:nvSpPr>
          <p:spPr bwMode="auto">
            <a:xfrm>
              <a:off x="5358369" y="3224129"/>
              <a:ext cx="2132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C840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5.5</a:t>
              </a:r>
              <a:endPara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C84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" name="Rectangle 217"/>
            <p:cNvSpPr>
              <a:spLocks noChangeArrowheads="1"/>
            </p:cNvSpPr>
            <p:nvPr/>
          </p:nvSpPr>
          <p:spPr bwMode="auto">
            <a:xfrm>
              <a:off x="6893482" y="2555792"/>
              <a:ext cx="2132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C840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7.9</a:t>
              </a:r>
              <a:endPara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C84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2" name="Text Box 4"/>
          <p:cNvSpPr txBox="1">
            <a:spLocks noChangeArrowheads="1"/>
          </p:cNvSpPr>
          <p:nvPr/>
        </p:nvSpPr>
        <p:spPr bwMode="gray">
          <a:xfrm>
            <a:off x="130066" y="6343590"/>
            <a:ext cx="71681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CV = Cardiovascular; MI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Myocardial infarction; HR = Hazard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ratio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Sabatine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MS, et al . 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NEJM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[published online ahead of print March 17, 2017].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10.1056/NEJMoa1615664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61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of LDL-C Levels and CV Events</a:t>
            </a:r>
            <a:endParaRPr 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384414" y="1696712"/>
            <a:ext cx="8089983" cy="4608287"/>
            <a:chOff x="238471" y="1548978"/>
            <a:chExt cx="8089983" cy="4608287"/>
          </a:xfrm>
        </p:grpSpPr>
        <p:sp>
          <p:nvSpPr>
            <p:cNvPr id="24" name="TextBox 23"/>
            <p:cNvSpPr txBox="1"/>
            <p:nvPr/>
          </p:nvSpPr>
          <p:spPr>
            <a:xfrm>
              <a:off x="4251731" y="2233915"/>
              <a:ext cx="1178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P&lt;0.0001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55880" y="2204110"/>
              <a:ext cx="380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16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Q4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16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35114" y="2645470"/>
              <a:ext cx="380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16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Q3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16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66340" y="3177645"/>
              <a:ext cx="380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16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Q2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16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84068" y="3684893"/>
              <a:ext cx="380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16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Q1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16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19117" y="3316406"/>
              <a:ext cx="380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C840C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Q4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C840C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65899" y="3508257"/>
              <a:ext cx="380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C840C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Q3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C840C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30688" y="4547757"/>
              <a:ext cx="380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C840C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Q2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C840C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93626" y="4174723"/>
              <a:ext cx="380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C840C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Q1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C840C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855282" y="4893857"/>
              <a:ext cx="182880" cy="182880"/>
            </a:xfrm>
            <a:prstGeom prst="ellipse">
              <a:avLst/>
            </a:prstGeom>
            <a:solidFill>
              <a:srgbClr val="003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15346" y="4832041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Placebo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855282" y="5163297"/>
              <a:ext cx="182880" cy="182880"/>
            </a:xfrm>
            <a:prstGeom prst="ellipse">
              <a:avLst/>
            </a:prstGeom>
            <a:solidFill>
              <a:srgbClr val="FC84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15346" y="5101481"/>
              <a:ext cx="11705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Evolocumab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1069956" y="1702867"/>
              <a:ext cx="0" cy="37490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90600" y="1702867"/>
              <a:ext cx="91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446861" y="1548978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13%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990600" y="2171876"/>
              <a:ext cx="91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46861" y="2017987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12%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990600" y="2640885"/>
              <a:ext cx="91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46861" y="2486996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11%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90600" y="3109894"/>
              <a:ext cx="91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46861" y="2956005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10%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990600" y="3578903"/>
              <a:ext cx="91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46248" y="3425014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9%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990600" y="4047912"/>
              <a:ext cx="91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46248" y="3894023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8%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990600" y="4516921"/>
              <a:ext cx="91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46248" y="4363032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7%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990600" y="4985930"/>
              <a:ext cx="91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46248" y="4832041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6%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990600" y="5454937"/>
              <a:ext cx="91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46248" y="5301048"/>
              <a:ext cx="4443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5%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066800" y="5454937"/>
              <a:ext cx="726165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069956" y="5454937"/>
              <a:ext cx="0" cy="91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928411" y="552166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231559" y="5454937"/>
              <a:ext cx="0" cy="91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2040321" y="5521663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3393162" y="5454937"/>
              <a:ext cx="0" cy="91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3201924" y="5521663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4554765" y="5454937"/>
              <a:ext cx="0" cy="91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4363527" y="5521663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5716368" y="5454937"/>
              <a:ext cx="0" cy="91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5525130" y="5521663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6877971" y="5454937"/>
              <a:ext cx="0" cy="91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637040" y="5521663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8039573" y="5454937"/>
              <a:ext cx="0" cy="91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7798642" y="5521663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120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10920" y="5849488"/>
              <a:ext cx="31132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Achieved LDL Cholesterol (mg/</a:t>
              </a:r>
              <a:r>
                <a:rPr kumimoji="0" lang="en-US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dL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 rot="16200000">
              <a:off x="-1212407" y="3404642"/>
              <a:ext cx="32095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Cardiovascular Death, MI, or Stroke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710616" y="2388097"/>
              <a:ext cx="197798" cy="197798"/>
            </a:xfrm>
            <a:prstGeom prst="ellipse">
              <a:avLst/>
            </a:prstGeom>
            <a:solidFill>
              <a:srgbClr val="003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6486787" y="2862015"/>
              <a:ext cx="197798" cy="197798"/>
            </a:xfrm>
            <a:prstGeom prst="ellipse">
              <a:avLst/>
            </a:prstGeom>
            <a:solidFill>
              <a:srgbClr val="003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914099" y="3346775"/>
              <a:ext cx="197798" cy="197798"/>
            </a:xfrm>
            <a:prstGeom prst="ellipse">
              <a:avLst/>
            </a:prstGeom>
            <a:solidFill>
              <a:srgbClr val="003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5268693" y="3577756"/>
              <a:ext cx="197798" cy="197798"/>
            </a:xfrm>
            <a:prstGeom prst="ellipse">
              <a:avLst/>
            </a:prstGeom>
            <a:solidFill>
              <a:srgbClr val="003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3478225" y="3625654"/>
              <a:ext cx="197798" cy="197798"/>
            </a:xfrm>
            <a:prstGeom prst="ellipse">
              <a:avLst/>
            </a:prstGeom>
            <a:solidFill>
              <a:srgbClr val="FC84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778241" y="3625654"/>
              <a:ext cx="197798" cy="197798"/>
            </a:xfrm>
            <a:prstGeom prst="ellipse">
              <a:avLst/>
            </a:prstGeom>
            <a:solidFill>
              <a:srgbClr val="FC84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2265360" y="4242441"/>
              <a:ext cx="197798" cy="197798"/>
            </a:xfrm>
            <a:prstGeom prst="ellipse">
              <a:avLst/>
            </a:prstGeom>
            <a:solidFill>
              <a:srgbClr val="FC84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549366" y="4515452"/>
              <a:ext cx="197798" cy="197798"/>
            </a:xfrm>
            <a:prstGeom prst="ellipse">
              <a:avLst/>
            </a:prstGeom>
            <a:solidFill>
              <a:srgbClr val="FC84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356022" y="2207740"/>
              <a:ext cx="5436973" cy="2504303"/>
              <a:chOff x="2356022" y="2207740"/>
              <a:chExt cx="5436973" cy="2504303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2356022" y="2207740"/>
                <a:ext cx="5371070" cy="1771136"/>
              </a:xfrm>
              <a:custGeom>
                <a:avLst/>
                <a:gdLst>
                  <a:gd name="connsiteX0" fmla="*/ 0 w 5387546"/>
                  <a:gd name="connsiteY0" fmla="*/ 1762898 h 1762898"/>
                  <a:gd name="connsiteX1" fmla="*/ 2010032 w 5387546"/>
                  <a:gd name="connsiteY1" fmla="*/ 1293341 h 1762898"/>
                  <a:gd name="connsiteX2" fmla="*/ 2100648 w 5387546"/>
                  <a:gd name="connsiteY2" fmla="*/ 1252152 h 1762898"/>
                  <a:gd name="connsiteX3" fmla="*/ 2141837 w 5387546"/>
                  <a:gd name="connsiteY3" fmla="*/ 1243914 h 1762898"/>
                  <a:gd name="connsiteX4" fmla="*/ 2174789 w 5387546"/>
                  <a:gd name="connsiteY4" fmla="*/ 1235676 h 1762898"/>
                  <a:gd name="connsiteX5" fmla="*/ 2199502 w 5387546"/>
                  <a:gd name="connsiteY5" fmla="*/ 1227438 h 1762898"/>
                  <a:gd name="connsiteX6" fmla="*/ 3492843 w 5387546"/>
                  <a:gd name="connsiteY6" fmla="*/ 774357 h 1762898"/>
                  <a:gd name="connsiteX7" fmla="*/ 5387546 w 5387546"/>
                  <a:gd name="connsiteY7" fmla="*/ 0 h 1762898"/>
                  <a:gd name="connsiteX0" fmla="*/ 0 w 5387546"/>
                  <a:gd name="connsiteY0" fmla="*/ 1762898 h 1762898"/>
                  <a:gd name="connsiteX1" fmla="*/ 2010032 w 5387546"/>
                  <a:gd name="connsiteY1" fmla="*/ 1293341 h 1762898"/>
                  <a:gd name="connsiteX2" fmla="*/ 2100648 w 5387546"/>
                  <a:gd name="connsiteY2" fmla="*/ 1252152 h 1762898"/>
                  <a:gd name="connsiteX3" fmla="*/ 2174789 w 5387546"/>
                  <a:gd name="connsiteY3" fmla="*/ 1235676 h 1762898"/>
                  <a:gd name="connsiteX4" fmla="*/ 2199502 w 5387546"/>
                  <a:gd name="connsiteY4" fmla="*/ 1227438 h 1762898"/>
                  <a:gd name="connsiteX5" fmla="*/ 3492843 w 5387546"/>
                  <a:gd name="connsiteY5" fmla="*/ 774357 h 1762898"/>
                  <a:gd name="connsiteX6" fmla="*/ 5387546 w 5387546"/>
                  <a:gd name="connsiteY6" fmla="*/ 0 h 1762898"/>
                  <a:gd name="connsiteX0" fmla="*/ 0 w 5387546"/>
                  <a:gd name="connsiteY0" fmla="*/ 1762898 h 1762898"/>
                  <a:gd name="connsiteX1" fmla="*/ 2010032 w 5387546"/>
                  <a:gd name="connsiteY1" fmla="*/ 1293341 h 1762898"/>
                  <a:gd name="connsiteX2" fmla="*/ 2174789 w 5387546"/>
                  <a:gd name="connsiteY2" fmla="*/ 1235676 h 1762898"/>
                  <a:gd name="connsiteX3" fmla="*/ 2199502 w 5387546"/>
                  <a:gd name="connsiteY3" fmla="*/ 1227438 h 1762898"/>
                  <a:gd name="connsiteX4" fmla="*/ 3492843 w 5387546"/>
                  <a:gd name="connsiteY4" fmla="*/ 774357 h 1762898"/>
                  <a:gd name="connsiteX5" fmla="*/ 5387546 w 5387546"/>
                  <a:gd name="connsiteY5" fmla="*/ 0 h 1762898"/>
                  <a:gd name="connsiteX0" fmla="*/ 0 w 5387546"/>
                  <a:gd name="connsiteY0" fmla="*/ 1762898 h 1762898"/>
                  <a:gd name="connsiteX1" fmla="*/ 2010032 w 5387546"/>
                  <a:gd name="connsiteY1" fmla="*/ 1293341 h 1762898"/>
                  <a:gd name="connsiteX2" fmla="*/ 2174789 w 5387546"/>
                  <a:gd name="connsiteY2" fmla="*/ 1235676 h 1762898"/>
                  <a:gd name="connsiteX3" fmla="*/ 3492843 w 5387546"/>
                  <a:gd name="connsiteY3" fmla="*/ 774357 h 1762898"/>
                  <a:gd name="connsiteX4" fmla="*/ 5387546 w 5387546"/>
                  <a:gd name="connsiteY4" fmla="*/ 0 h 1762898"/>
                  <a:gd name="connsiteX0" fmla="*/ 0 w 5387546"/>
                  <a:gd name="connsiteY0" fmla="*/ 1762898 h 1762898"/>
                  <a:gd name="connsiteX1" fmla="*/ 2010032 w 5387546"/>
                  <a:gd name="connsiteY1" fmla="*/ 1293341 h 1762898"/>
                  <a:gd name="connsiteX2" fmla="*/ 3492843 w 5387546"/>
                  <a:gd name="connsiteY2" fmla="*/ 774357 h 1762898"/>
                  <a:gd name="connsiteX3" fmla="*/ 5387546 w 5387546"/>
                  <a:gd name="connsiteY3" fmla="*/ 0 h 1762898"/>
                  <a:gd name="connsiteX0" fmla="*/ 0 w 5387546"/>
                  <a:gd name="connsiteY0" fmla="*/ 1762898 h 1762898"/>
                  <a:gd name="connsiteX1" fmla="*/ 2010032 w 5387546"/>
                  <a:gd name="connsiteY1" fmla="*/ 1293341 h 1762898"/>
                  <a:gd name="connsiteX2" fmla="*/ 3492843 w 5387546"/>
                  <a:gd name="connsiteY2" fmla="*/ 774357 h 1762898"/>
                  <a:gd name="connsiteX3" fmla="*/ 5387546 w 5387546"/>
                  <a:gd name="connsiteY3" fmla="*/ 0 h 1762898"/>
                  <a:gd name="connsiteX0" fmla="*/ 0 w 5387546"/>
                  <a:gd name="connsiteY0" fmla="*/ 1762898 h 1762898"/>
                  <a:gd name="connsiteX1" fmla="*/ 2026508 w 5387546"/>
                  <a:gd name="connsiteY1" fmla="*/ 1276865 h 1762898"/>
                  <a:gd name="connsiteX2" fmla="*/ 3492843 w 5387546"/>
                  <a:gd name="connsiteY2" fmla="*/ 774357 h 1762898"/>
                  <a:gd name="connsiteX3" fmla="*/ 5387546 w 5387546"/>
                  <a:gd name="connsiteY3" fmla="*/ 0 h 1762898"/>
                  <a:gd name="connsiteX0" fmla="*/ 0 w 5387546"/>
                  <a:gd name="connsiteY0" fmla="*/ 1762898 h 1762898"/>
                  <a:gd name="connsiteX1" fmla="*/ 2026508 w 5387546"/>
                  <a:gd name="connsiteY1" fmla="*/ 1276865 h 1762898"/>
                  <a:gd name="connsiteX2" fmla="*/ 3492843 w 5387546"/>
                  <a:gd name="connsiteY2" fmla="*/ 774357 h 1762898"/>
                  <a:gd name="connsiteX3" fmla="*/ 5387546 w 5387546"/>
                  <a:gd name="connsiteY3" fmla="*/ 0 h 1762898"/>
                  <a:gd name="connsiteX0" fmla="*/ 0 w 5387546"/>
                  <a:gd name="connsiteY0" fmla="*/ 1762898 h 1762898"/>
                  <a:gd name="connsiteX1" fmla="*/ 2026508 w 5387546"/>
                  <a:gd name="connsiteY1" fmla="*/ 1276865 h 1762898"/>
                  <a:gd name="connsiteX2" fmla="*/ 3501081 w 5387546"/>
                  <a:gd name="connsiteY2" fmla="*/ 757881 h 1762898"/>
                  <a:gd name="connsiteX3" fmla="*/ 5387546 w 5387546"/>
                  <a:gd name="connsiteY3" fmla="*/ 0 h 1762898"/>
                  <a:gd name="connsiteX0" fmla="*/ 0 w 5387546"/>
                  <a:gd name="connsiteY0" fmla="*/ 1762898 h 1762898"/>
                  <a:gd name="connsiteX1" fmla="*/ 2026508 w 5387546"/>
                  <a:gd name="connsiteY1" fmla="*/ 1276865 h 1762898"/>
                  <a:gd name="connsiteX2" fmla="*/ 3501081 w 5387546"/>
                  <a:gd name="connsiteY2" fmla="*/ 757881 h 1762898"/>
                  <a:gd name="connsiteX3" fmla="*/ 5387546 w 5387546"/>
                  <a:gd name="connsiteY3" fmla="*/ 0 h 1762898"/>
                  <a:gd name="connsiteX0" fmla="*/ 0 w 5387546"/>
                  <a:gd name="connsiteY0" fmla="*/ 1762898 h 1762898"/>
                  <a:gd name="connsiteX1" fmla="*/ 2026508 w 5387546"/>
                  <a:gd name="connsiteY1" fmla="*/ 1276865 h 1762898"/>
                  <a:gd name="connsiteX2" fmla="*/ 3616411 w 5387546"/>
                  <a:gd name="connsiteY2" fmla="*/ 733168 h 1762898"/>
                  <a:gd name="connsiteX3" fmla="*/ 5387546 w 5387546"/>
                  <a:gd name="connsiteY3" fmla="*/ 0 h 1762898"/>
                  <a:gd name="connsiteX0" fmla="*/ 0 w 5387546"/>
                  <a:gd name="connsiteY0" fmla="*/ 1762898 h 1762898"/>
                  <a:gd name="connsiteX1" fmla="*/ 2026508 w 5387546"/>
                  <a:gd name="connsiteY1" fmla="*/ 1276865 h 1762898"/>
                  <a:gd name="connsiteX2" fmla="*/ 3632886 w 5387546"/>
                  <a:gd name="connsiteY2" fmla="*/ 708454 h 1762898"/>
                  <a:gd name="connsiteX3" fmla="*/ 5387546 w 5387546"/>
                  <a:gd name="connsiteY3" fmla="*/ 0 h 1762898"/>
                  <a:gd name="connsiteX0" fmla="*/ 0 w 5387546"/>
                  <a:gd name="connsiteY0" fmla="*/ 1762898 h 1762898"/>
                  <a:gd name="connsiteX1" fmla="*/ 2026508 w 5387546"/>
                  <a:gd name="connsiteY1" fmla="*/ 1276865 h 1762898"/>
                  <a:gd name="connsiteX2" fmla="*/ 3632886 w 5387546"/>
                  <a:gd name="connsiteY2" fmla="*/ 708454 h 1762898"/>
                  <a:gd name="connsiteX3" fmla="*/ 5387546 w 5387546"/>
                  <a:gd name="connsiteY3" fmla="*/ 0 h 1762898"/>
                  <a:gd name="connsiteX0" fmla="*/ 0 w 5387546"/>
                  <a:gd name="connsiteY0" fmla="*/ 1762898 h 1762898"/>
                  <a:gd name="connsiteX1" fmla="*/ 2026508 w 5387546"/>
                  <a:gd name="connsiteY1" fmla="*/ 1276865 h 1762898"/>
                  <a:gd name="connsiteX2" fmla="*/ 3632886 w 5387546"/>
                  <a:gd name="connsiteY2" fmla="*/ 708454 h 1762898"/>
                  <a:gd name="connsiteX3" fmla="*/ 5387546 w 5387546"/>
                  <a:gd name="connsiteY3" fmla="*/ 0 h 1762898"/>
                  <a:gd name="connsiteX0" fmla="*/ 0 w 5387546"/>
                  <a:gd name="connsiteY0" fmla="*/ 1762898 h 1762898"/>
                  <a:gd name="connsiteX1" fmla="*/ 2084173 w 5387546"/>
                  <a:gd name="connsiteY1" fmla="*/ 1252152 h 1762898"/>
                  <a:gd name="connsiteX2" fmla="*/ 3632886 w 5387546"/>
                  <a:gd name="connsiteY2" fmla="*/ 708454 h 1762898"/>
                  <a:gd name="connsiteX3" fmla="*/ 5387546 w 5387546"/>
                  <a:gd name="connsiteY3" fmla="*/ 0 h 1762898"/>
                  <a:gd name="connsiteX0" fmla="*/ 0 w 5387546"/>
                  <a:gd name="connsiteY0" fmla="*/ 1762898 h 1762898"/>
                  <a:gd name="connsiteX1" fmla="*/ 2084173 w 5387546"/>
                  <a:gd name="connsiteY1" fmla="*/ 1252152 h 1762898"/>
                  <a:gd name="connsiteX2" fmla="*/ 3822356 w 5387546"/>
                  <a:gd name="connsiteY2" fmla="*/ 626075 h 1762898"/>
                  <a:gd name="connsiteX3" fmla="*/ 5387546 w 5387546"/>
                  <a:gd name="connsiteY3" fmla="*/ 0 h 1762898"/>
                  <a:gd name="connsiteX0" fmla="*/ 0 w 5338119"/>
                  <a:gd name="connsiteY0" fmla="*/ 1754661 h 1754661"/>
                  <a:gd name="connsiteX1" fmla="*/ 2084173 w 5338119"/>
                  <a:gd name="connsiteY1" fmla="*/ 1243915 h 1754661"/>
                  <a:gd name="connsiteX2" fmla="*/ 3822356 w 5338119"/>
                  <a:gd name="connsiteY2" fmla="*/ 617838 h 1754661"/>
                  <a:gd name="connsiteX3" fmla="*/ 5338119 w 5338119"/>
                  <a:gd name="connsiteY3" fmla="*/ 0 h 1754661"/>
                  <a:gd name="connsiteX0" fmla="*/ 0 w 5371070"/>
                  <a:gd name="connsiteY0" fmla="*/ 1771136 h 1771136"/>
                  <a:gd name="connsiteX1" fmla="*/ 2084173 w 5371070"/>
                  <a:gd name="connsiteY1" fmla="*/ 1260390 h 1771136"/>
                  <a:gd name="connsiteX2" fmla="*/ 3822356 w 5371070"/>
                  <a:gd name="connsiteY2" fmla="*/ 634313 h 1771136"/>
                  <a:gd name="connsiteX3" fmla="*/ 5371070 w 5371070"/>
                  <a:gd name="connsiteY3" fmla="*/ 0 h 177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71070" h="1771136">
                    <a:moveTo>
                      <a:pt x="0" y="1771136"/>
                    </a:moveTo>
                    <a:cubicBezTo>
                      <a:pt x="867719" y="1598141"/>
                      <a:pt x="1447114" y="1449860"/>
                      <a:pt x="2084173" y="1260390"/>
                    </a:cubicBezTo>
                    <a:cubicBezTo>
                      <a:pt x="2721232" y="1070920"/>
                      <a:pt x="3274540" y="844378"/>
                      <a:pt x="3822356" y="634313"/>
                    </a:cubicBezTo>
                    <a:cubicBezTo>
                      <a:pt x="4370172" y="424248"/>
                      <a:pt x="4742248" y="252627"/>
                      <a:pt x="5371070" y="0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372497" y="3188043"/>
                <a:ext cx="5371071" cy="1524000"/>
              </a:xfrm>
              <a:custGeom>
                <a:avLst/>
                <a:gdLst>
                  <a:gd name="connsiteX0" fmla="*/ 0 w 5371071"/>
                  <a:gd name="connsiteY0" fmla="*/ 1524000 h 1524000"/>
                  <a:gd name="connsiteX1" fmla="*/ 2290119 w 5371071"/>
                  <a:gd name="connsiteY1" fmla="*/ 700216 h 1524000"/>
                  <a:gd name="connsiteX2" fmla="*/ 5371071 w 5371071"/>
                  <a:gd name="connsiteY2" fmla="*/ 0 h 1524000"/>
                  <a:gd name="connsiteX0" fmla="*/ 0 w 5371071"/>
                  <a:gd name="connsiteY0" fmla="*/ 1524000 h 1524000"/>
                  <a:gd name="connsiteX1" fmla="*/ 2290119 w 5371071"/>
                  <a:gd name="connsiteY1" fmla="*/ 700216 h 1524000"/>
                  <a:gd name="connsiteX2" fmla="*/ 5371071 w 5371071"/>
                  <a:gd name="connsiteY2" fmla="*/ 0 h 1524000"/>
                  <a:gd name="connsiteX0" fmla="*/ 0 w 5371071"/>
                  <a:gd name="connsiteY0" fmla="*/ 1524000 h 1524000"/>
                  <a:gd name="connsiteX1" fmla="*/ 2290119 w 5371071"/>
                  <a:gd name="connsiteY1" fmla="*/ 700216 h 1524000"/>
                  <a:gd name="connsiteX2" fmla="*/ 5371071 w 5371071"/>
                  <a:gd name="connsiteY2" fmla="*/ 0 h 1524000"/>
                  <a:gd name="connsiteX0" fmla="*/ 0 w 5371071"/>
                  <a:gd name="connsiteY0" fmla="*/ 1524000 h 1524000"/>
                  <a:gd name="connsiteX1" fmla="*/ 2290119 w 5371071"/>
                  <a:gd name="connsiteY1" fmla="*/ 700216 h 1524000"/>
                  <a:gd name="connsiteX2" fmla="*/ 5371071 w 5371071"/>
                  <a:gd name="connsiteY2" fmla="*/ 0 h 1524000"/>
                  <a:gd name="connsiteX0" fmla="*/ 0 w 5371071"/>
                  <a:gd name="connsiteY0" fmla="*/ 1524000 h 1524000"/>
                  <a:gd name="connsiteX1" fmla="*/ 2290119 w 5371071"/>
                  <a:gd name="connsiteY1" fmla="*/ 700216 h 1524000"/>
                  <a:gd name="connsiteX2" fmla="*/ 5371071 w 5371071"/>
                  <a:gd name="connsiteY2" fmla="*/ 0 h 1524000"/>
                  <a:gd name="connsiteX0" fmla="*/ 0 w 5371071"/>
                  <a:gd name="connsiteY0" fmla="*/ 1524000 h 1524000"/>
                  <a:gd name="connsiteX1" fmla="*/ 2290119 w 5371071"/>
                  <a:gd name="connsiteY1" fmla="*/ 700216 h 1524000"/>
                  <a:gd name="connsiteX2" fmla="*/ 5371071 w 5371071"/>
                  <a:gd name="connsiteY2" fmla="*/ 0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71071" h="1524000">
                    <a:moveTo>
                      <a:pt x="0" y="1524000"/>
                    </a:moveTo>
                    <a:cubicBezTo>
                      <a:pt x="664519" y="1257643"/>
                      <a:pt x="1394940" y="954216"/>
                      <a:pt x="2290119" y="700216"/>
                    </a:cubicBezTo>
                    <a:cubicBezTo>
                      <a:pt x="3185298" y="446216"/>
                      <a:pt x="4088714" y="225168"/>
                      <a:pt x="5371071" y="0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2364259" y="2669059"/>
                <a:ext cx="5428736" cy="1680519"/>
              </a:xfrm>
              <a:custGeom>
                <a:avLst/>
                <a:gdLst>
                  <a:gd name="connsiteX0" fmla="*/ 0 w 5428736"/>
                  <a:gd name="connsiteY0" fmla="*/ 1680519 h 1680519"/>
                  <a:gd name="connsiteX1" fmla="*/ 5428736 w 5428736"/>
                  <a:gd name="connsiteY1" fmla="*/ 0 h 1680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28736" h="1680519">
                    <a:moveTo>
                      <a:pt x="0" y="1680519"/>
                    </a:moveTo>
                    <a:lnTo>
                      <a:pt x="5428736" y="0"/>
                    </a:lnTo>
                  </a:path>
                </a:pathLst>
              </a:cu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75" name="TextBox 6"/>
          <p:cNvSpPr txBox="1">
            <a:spLocks noChangeArrowheads="1"/>
          </p:cNvSpPr>
          <p:nvPr/>
        </p:nvSpPr>
        <p:spPr bwMode="auto">
          <a:xfrm>
            <a:off x="109829" y="6343590"/>
            <a:ext cx="4888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Sabatine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MS, et al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 American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College of Cardiology – 66th 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Annual Scientific</a:t>
            </a:r>
            <a:b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Session Late-Breaking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Clinical 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Trial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 Washington, D.C. March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17,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2017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61479" y="1368898"/>
            <a:ext cx="802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CC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Patients divided by quartile of baseline LDL-C and by treatment arm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7CC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668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2. </a:t>
            </a:r>
            <a:r>
              <a:rPr lang="it-IT" b="1" dirty="0" smtClean="0">
                <a:solidFill>
                  <a:srgbClr val="B7D94B"/>
                </a:solidFill>
              </a:rPr>
              <a:t>SECONDO</a:t>
            </a:r>
            <a:r>
              <a:rPr lang="it-IT" b="1" dirty="0" smtClean="0"/>
              <a:t> </a:t>
            </a:r>
            <a:r>
              <a:rPr lang="it-IT" b="1" dirty="0" smtClean="0">
                <a:solidFill>
                  <a:schemeClr val="bg1"/>
                </a:solidFill>
              </a:rPr>
              <a:t>INSEGNAMENTO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6441" y="2489200"/>
            <a:ext cx="3560593" cy="3530600"/>
          </a:xfrm>
        </p:spPr>
        <p:txBody>
          <a:bodyPr>
            <a:normAutofit/>
          </a:bodyPr>
          <a:lstStyle/>
          <a:p>
            <a:r>
              <a:rPr lang="it-IT" sz="3000" b="1" dirty="0" smtClean="0"/>
              <a:t>Ridurre il colesterolo LDL fino a livelli molto bassi è efficace e </a:t>
            </a:r>
            <a:r>
              <a:rPr lang="it-IT" sz="3000" b="1" dirty="0" smtClean="0">
                <a:solidFill>
                  <a:srgbClr val="B7D94B"/>
                </a:solidFill>
              </a:rPr>
              <a:t>sicuro nella pratica clinica.</a:t>
            </a:r>
            <a:endParaRPr lang="en-GB" sz="3000" b="1" dirty="0">
              <a:solidFill>
                <a:srgbClr val="B7D94B"/>
              </a:solidFill>
            </a:endParaRP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 rotWithShape="1">
          <a:blip r:embed="rId3"/>
          <a:srcRect t="1944" b="2281"/>
          <a:stretch/>
        </p:blipFill>
        <p:spPr>
          <a:xfrm>
            <a:off x="4320113" y="2489199"/>
            <a:ext cx="4288234" cy="340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6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ctrTitle"/>
          </p:nvPr>
        </p:nvSpPr>
        <p:spPr>
          <a:xfrm>
            <a:off x="512763" y="2208017"/>
            <a:ext cx="8118475" cy="1709737"/>
          </a:xfrm>
          <a:ln/>
        </p:spPr>
        <p:txBody>
          <a:bodyPr/>
          <a:lstStyle/>
          <a:p>
            <a:r>
              <a:rPr altLang="it-IT" sz="2800" dirty="0"/>
              <a:t>Clinical Efficacy and Safety of Achieving Very Low LDL-cholesterol Concentrations With the PCSK9 Inhibitor Evolocumab: A </a:t>
            </a:r>
            <a:r>
              <a:rPr altLang="it-IT" sz="2800" dirty="0" err="1"/>
              <a:t>Prespecified</a:t>
            </a:r>
            <a:r>
              <a:rPr altLang="it-IT" sz="2800" dirty="0"/>
              <a:t> Secondary Analysis of the FOURIER Trial</a:t>
            </a:r>
          </a:p>
        </p:txBody>
      </p:sp>
      <p:sp>
        <p:nvSpPr>
          <p:cNvPr id="4" name="Subtitle 3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512763" y="4581617"/>
            <a:ext cx="8118475" cy="1804988"/>
          </a:xfrm>
          <a:ln/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it-IT" sz="1400" dirty="0"/>
              <a:t>Robert P Giugliano, MD, SM; Terje R Pedersen, MD; </a:t>
            </a:r>
            <a:r>
              <a:rPr sz="1400" dirty="0" err="1"/>
              <a:t>Jeong</a:t>
            </a:r>
            <a:r>
              <a:rPr sz="1400" dirty="0"/>
              <a:t>-Gun Park, PhD; Gaetano M De Ferrari, MD; </a:t>
            </a:r>
            <a:r>
              <a:rPr sz="1400" dirty="0" err="1"/>
              <a:t>Zbigniew</a:t>
            </a:r>
            <a:r>
              <a:rPr sz="1400" dirty="0"/>
              <a:t> A </a:t>
            </a:r>
            <a:r>
              <a:rPr sz="1400" dirty="0" err="1"/>
              <a:t>Gaciong</a:t>
            </a:r>
            <a:r>
              <a:rPr sz="1400" dirty="0"/>
              <a:t>, MD, PhD; Richard </a:t>
            </a:r>
            <a:r>
              <a:rPr sz="1400" dirty="0" err="1"/>
              <a:t>Ceska</a:t>
            </a:r>
            <a:r>
              <a:rPr sz="1400" dirty="0"/>
              <a:t>, MD, PhD; Kalman </a:t>
            </a:r>
            <a:r>
              <a:rPr sz="1400" dirty="0" err="1"/>
              <a:t>Toth</a:t>
            </a:r>
            <a:r>
              <a:rPr sz="1400" dirty="0"/>
              <a:t>, MD, PhD, ScD; </a:t>
            </a:r>
            <a:r>
              <a:rPr sz="1400" dirty="0" err="1"/>
              <a:t>Ioanna</a:t>
            </a:r>
            <a:r>
              <a:rPr sz="1400" dirty="0"/>
              <a:t> </a:t>
            </a:r>
            <a:r>
              <a:rPr sz="1400" dirty="0" err="1"/>
              <a:t>Gouni</a:t>
            </a:r>
            <a:r>
              <a:rPr sz="1400" dirty="0"/>
              <a:t>-Berthold, MD; Jose Lopez-Miranda, MD; Francois Schiele, MD; Francois Mach, MD; Brian R Ott, MD; Estella </a:t>
            </a:r>
            <a:r>
              <a:rPr sz="1400" dirty="0" err="1"/>
              <a:t>Kanevsky</a:t>
            </a:r>
            <a:r>
              <a:rPr sz="1400" dirty="0"/>
              <a:t>, MS; Armando Lira-Pineda, MD; </a:t>
            </a:r>
            <a:r>
              <a:rPr sz="1400" dirty="0" err="1"/>
              <a:t>Ransi</a:t>
            </a:r>
            <a:r>
              <a:rPr sz="1400" dirty="0"/>
              <a:t> </a:t>
            </a:r>
            <a:r>
              <a:rPr sz="1400" dirty="0" err="1"/>
              <a:t>Somaratne</a:t>
            </a:r>
            <a:r>
              <a:rPr sz="1400" dirty="0"/>
              <a:t>, MD; Scott M Wasserman, MD; Anthony C Keech, MD; Peter S Sever, MD; Marc S </a:t>
            </a:r>
            <a:r>
              <a:rPr sz="1400" dirty="0" err="1"/>
              <a:t>Sabatine</a:t>
            </a:r>
            <a:r>
              <a:rPr sz="1400" dirty="0"/>
              <a:t>, MD, MPH</a:t>
            </a: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512763" y="5671075"/>
            <a:ext cx="548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Giugliano</a:t>
            </a:r>
            <a:r>
              <a:rPr kumimoji="0" lang="en-US" alt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RP, et al. </a:t>
            </a:r>
            <a:r>
              <a:rPr kumimoji="0" lang="en-US" altLang="it-IT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Lancet</a:t>
            </a:r>
            <a:r>
              <a:rPr kumimoji="0" lang="en-US" alt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[published online ahead of print August 28, 2017]. </a:t>
            </a:r>
            <a:br>
              <a:rPr kumimoji="0" lang="en-US" alt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FR" alt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</a:t>
            </a:r>
            <a:r>
              <a:rPr kumimoji="0" lang="fr-FR" alt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alt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10.1016/ S0140-6736(17)32290-0</a:t>
            </a:r>
          </a:p>
        </p:txBody>
      </p:sp>
      <p:pic>
        <p:nvPicPr>
          <p:cNvPr id="5" name="image32.jpg"/>
          <p:cNvPicPr>
            <a:picLocks noChangeAspect="1"/>
          </p:cNvPicPr>
          <p:nvPr/>
        </p:nvPicPr>
        <p:blipFill>
          <a:blip r:embed="rId3">
            <a:extLst/>
          </a:blip>
          <a:srcRect l="5751" t="15187" r="4581" b="12970"/>
          <a:stretch>
            <a:fillRect/>
          </a:stretch>
        </p:blipFill>
        <p:spPr>
          <a:xfrm>
            <a:off x="7330190" y="495577"/>
            <a:ext cx="1711703" cy="61789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 1"/>
          <p:cNvSpPr/>
          <p:nvPr/>
        </p:nvSpPr>
        <p:spPr>
          <a:xfrm>
            <a:off x="7138219" y="5902056"/>
            <a:ext cx="1903674" cy="955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7725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712"/>
          <p:cNvGrpSpPr>
            <a:grpSpLocks/>
          </p:cNvGrpSpPr>
          <p:nvPr/>
        </p:nvGrpSpPr>
        <p:grpSpPr bwMode="auto">
          <a:xfrm>
            <a:off x="1165225" y="2352675"/>
            <a:ext cx="7524750" cy="3403600"/>
            <a:chOff x="1164540" y="2352912"/>
            <a:chExt cx="7525250" cy="3402793"/>
          </a:xfrm>
        </p:grpSpPr>
        <p:sp>
          <p:nvSpPr>
            <p:cNvPr id="714" name="Freeform 187">
              <a:extLst/>
            </p:cNvPr>
            <p:cNvSpPr>
              <a:spLocks/>
            </p:cNvSpPr>
            <p:nvPr/>
          </p:nvSpPr>
          <p:spPr bwMode="auto">
            <a:xfrm>
              <a:off x="1512226" y="5703330"/>
              <a:ext cx="26989" cy="0"/>
            </a:xfrm>
            <a:custGeom>
              <a:avLst/>
              <a:gdLst>
                <a:gd name="T0" fmla="*/ 0 w 17"/>
                <a:gd name="T1" fmla="*/ 17 w 17"/>
                <a:gd name="T2" fmla="*/ 17 w 17"/>
                <a:gd name="T3" fmla="*/ 0 w 17"/>
                <a:gd name="T4" fmla="*/ 0 w 17"/>
                <a:gd name="T5" fmla="*/ 0 w 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5" name="Freeform 188">
              <a:extLst/>
            </p:cNvPr>
            <p:cNvSpPr>
              <a:spLocks/>
            </p:cNvSpPr>
            <p:nvPr/>
          </p:nvSpPr>
          <p:spPr bwMode="auto">
            <a:xfrm>
              <a:off x="1453484" y="5689046"/>
              <a:ext cx="26990" cy="14285"/>
            </a:xfrm>
            <a:custGeom>
              <a:avLst/>
              <a:gdLst>
                <a:gd name="T0" fmla="*/ 0 w 18"/>
                <a:gd name="T1" fmla="*/ 9 h 9"/>
                <a:gd name="T2" fmla="*/ 18 w 18"/>
                <a:gd name="T3" fmla="*/ 9 h 9"/>
                <a:gd name="T4" fmla="*/ 18 w 18"/>
                <a:gd name="T5" fmla="*/ 0 h 9"/>
                <a:gd name="T6" fmla="*/ 0 w 18"/>
                <a:gd name="T7" fmla="*/ 0 h 9"/>
                <a:gd name="T8" fmla="*/ 0 w 18"/>
                <a:gd name="T9" fmla="*/ 9 h 9"/>
                <a:gd name="T10" fmla="*/ 0 w 1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lnTo>
                    <a:pt x="18" y="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6" name="Freeform 189">
              <a:extLst/>
            </p:cNvPr>
            <p:cNvSpPr>
              <a:spLocks/>
            </p:cNvSpPr>
            <p:nvPr/>
          </p:nvSpPr>
          <p:spPr bwMode="auto">
            <a:xfrm>
              <a:off x="1280436" y="5703330"/>
              <a:ext cx="26989" cy="0"/>
            </a:xfrm>
            <a:custGeom>
              <a:avLst/>
              <a:gdLst>
                <a:gd name="T0" fmla="*/ 0 w 18"/>
                <a:gd name="T1" fmla="*/ 18 w 18"/>
                <a:gd name="T2" fmla="*/ 18 w 18"/>
                <a:gd name="T3" fmla="*/ 0 w 18"/>
                <a:gd name="T4" fmla="*/ 0 w 18"/>
                <a:gd name="T5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7" name="Freeform 190">
              <a:extLst/>
            </p:cNvPr>
            <p:cNvSpPr>
              <a:spLocks/>
            </p:cNvSpPr>
            <p:nvPr/>
          </p:nvSpPr>
          <p:spPr bwMode="auto">
            <a:xfrm>
              <a:off x="1164540" y="5703330"/>
              <a:ext cx="26990" cy="0"/>
            </a:xfrm>
            <a:custGeom>
              <a:avLst/>
              <a:gdLst>
                <a:gd name="T0" fmla="*/ 0 w 18"/>
                <a:gd name="T1" fmla="*/ 18 w 18"/>
                <a:gd name="T2" fmla="*/ 18 w 18"/>
                <a:gd name="T3" fmla="*/ 0 w 18"/>
                <a:gd name="T4" fmla="*/ 0 w 18"/>
                <a:gd name="T5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8" name="Line 15">
              <a:extLst/>
            </p:cNvPr>
            <p:cNvSpPr>
              <a:spLocks noChangeShapeType="1"/>
            </p:cNvSpPr>
            <p:nvPr/>
          </p:nvSpPr>
          <p:spPr bwMode="auto">
            <a:xfrm>
              <a:off x="6625903" y="5703330"/>
              <a:ext cx="26990" cy="52375"/>
            </a:xfrm>
            <a:prstGeom prst="line">
              <a:avLst/>
            </a:prstGeom>
            <a:solidFill>
              <a:schemeClr val="accent5"/>
            </a:solidFill>
            <a:ln w="9525" cap="flat">
              <a:noFill/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9" name="Freeform 66">
              <a:extLst/>
            </p:cNvPr>
            <p:cNvSpPr>
              <a:spLocks/>
            </p:cNvSpPr>
            <p:nvPr/>
          </p:nvSpPr>
          <p:spPr bwMode="auto">
            <a:xfrm>
              <a:off x="8662801" y="5689046"/>
              <a:ext cx="26989" cy="14285"/>
            </a:xfrm>
            <a:custGeom>
              <a:avLst/>
              <a:gdLst>
                <a:gd name="T0" fmla="*/ 0 w 18"/>
                <a:gd name="T1" fmla="*/ 9 h 9"/>
                <a:gd name="T2" fmla="*/ 18 w 18"/>
                <a:gd name="T3" fmla="*/ 9 h 9"/>
                <a:gd name="T4" fmla="*/ 18 w 18"/>
                <a:gd name="T5" fmla="*/ 0 h 9"/>
                <a:gd name="T6" fmla="*/ 0 w 18"/>
                <a:gd name="T7" fmla="*/ 0 h 9"/>
                <a:gd name="T8" fmla="*/ 0 w 18"/>
                <a:gd name="T9" fmla="*/ 9 h 9"/>
                <a:gd name="T10" fmla="*/ 0 w 1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lnTo>
                    <a:pt x="18" y="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0" name="Freeform 67">
              <a:extLst/>
            </p:cNvPr>
            <p:cNvSpPr>
              <a:spLocks/>
            </p:cNvSpPr>
            <p:nvPr/>
          </p:nvSpPr>
          <p:spPr bwMode="auto">
            <a:xfrm>
              <a:off x="8605647" y="5703330"/>
              <a:ext cx="26989" cy="0"/>
            </a:xfrm>
            <a:custGeom>
              <a:avLst/>
              <a:gdLst>
                <a:gd name="T0" fmla="*/ 0 w 18"/>
                <a:gd name="T1" fmla="*/ 18 w 18"/>
                <a:gd name="T2" fmla="*/ 18 w 18"/>
                <a:gd name="T3" fmla="*/ 0 w 18"/>
                <a:gd name="T4" fmla="*/ 0 w 18"/>
                <a:gd name="T5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" name="Freeform 68">
              <a:extLst/>
            </p:cNvPr>
            <p:cNvSpPr>
              <a:spLocks/>
            </p:cNvSpPr>
            <p:nvPr/>
          </p:nvSpPr>
          <p:spPr bwMode="auto">
            <a:xfrm>
              <a:off x="8373857" y="5703330"/>
              <a:ext cx="26989" cy="0"/>
            </a:xfrm>
            <a:custGeom>
              <a:avLst/>
              <a:gdLst>
                <a:gd name="T0" fmla="*/ 0 w 18"/>
                <a:gd name="T1" fmla="*/ 18 w 18"/>
                <a:gd name="T2" fmla="*/ 18 w 18"/>
                <a:gd name="T3" fmla="*/ 0 w 18"/>
                <a:gd name="T4" fmla="*/ 0 w 18"/>
                <a:gd name="T5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2" name="Freeform 69">
              <a:extLst/>
            </p:cNvPr>
            <p:cNvSpPr>
              <a:spLocks/>
            </p:cNvSpPr>
            <p:nvPr/>
          </p:nvSpPr>
          <p:spPr bwMode="auto">
            <a:xfrm>
              <a:off x="8316703" y="5703330"/>
              <a:ext cx="26989" cy="0"/>
            </a:xfrm>
            <a:custGeom>
              <a:avLst/>
              <a:gdLst>
                <a:gd name="T0" fmla="*/ 0 w 17"/>
                <a:gd name="T1" fmla="*/ 17 w 17"/>
                <a:gd name="T2" fmla="*/ 17 w 17"/>
                <a:gd name="T3" fmla="*/ 0 w 17"/>
                <a:gd name="T4" fmla="*/ 0 w 17"/>
                <a:gd name="T5" fmla="*/ 0 w 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3" name="Freeform 70">
              <a:extLst/>
            </p:cNvPr>
            <p:cNvSpPr>
              <a:spLocks/>
            </p:cNvSpPr>
            <p:nvPr/>
          </p:nvSpPr>
          <p:spPr bwMode="auto">
            <a:xfrm>
              <a:off x="8257961" y="5703330"/>
              <a:ext cx="26990" cy="0"/>
            </a:xfrm>
            <a:custGeom>
              <a:avLst/>
              <a:gdLst>
                <a:gd name="T0" fmla="*/ 0 w 18"/>
                <a:gd name="T1" fmla="*/ 18 w 18"/>
                <a:gd name="T2" fmla="*/ 18 w 18"/>
                <a:gd name="T3" fmla="*/ 0 w 18"/>
                <a:gd name="T4" fmla="*/ 0 w 18"/>
                <a:gd name="T5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4" name="Freeform 71">
              <a:extLst/>
            </p:cNvPr>
            <p:cNvSpPr>
              <a:spLocks/>
            </p:cNvSpPr>
            <p:nvPr/>
          </p:nvSpPr>
          <p:spPr bwMode="auto">
            <a:xfrm>
              <a:off x="8199220" y="5689046"/>
              <a:ext cx="28577" cy="14285"/>
            </a:xfrm>
            <a:custGeom>
              <a:avLst/>
              <a:gdLst>
                <a:gd name="T0" fmla="*/ 0 w 18"/>
                <a:gd name="T1" fmla="*/ 9 h 9"/>
                <a:gd name="T2" fmla="*/ 18 w 18"/>
                <a:gd name="T3" fmla="*/ 9 h 9"/>
                <a:gd name="T4" fmla="*/ 18 w 18"/>
                <a:gd name="T5" fmla="*/ 0 h 9"/>
                <a:gd name="T6" fmla="*/ 0 w 18"/>
                <a:gd name="T7" fmla="*/ 0 h 9"/>
                <a:gd name="T8" fmla="*/ 0 w 18"/>
                <a:gd name="T9" fmla="*/ 9 h 9"/>
                <a:gd name="T10" fmla="*/ 0 w 1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lnTo>
                    <a:pt x="18" y="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5" name="Freeform 72">
              <a:extLst/>
            </p:cNvPr>
            <p:cNvSpPr>
              <a:spLocks/>
            </p:cNvSpPr>
            <p:nvPr/>
          </p:nvSpPr>
          <p:spPr bwMode="auto">
            <a:xfrm>
              <a:off x="8143654" y="5689046"/>
              <a:ext cx="26990" cy="14285"/>
            </a:xfrm>
            <a:custGeom>
              <a:avLst/>
              <a:gdLst>
                <a:gd name="T0" fmla="*/ 0 w 18"/>
                <a:gd name="T1" fmla="*/ 9 h 9"/>
                <a:gd name="T2" fmla="*/ 18 w 18"/>
                <a:gd name="T3" fmla="*/ 9 h 9"/>
                <a:gd name="T4" fmla="*/ 18 w 18"/>
                <a:gd name="T5" fmla="*/ 0 h 9"/>
                <a:gd name="T6" fmla="*/ 0 w 18"/>
                <a:gd name="T7" fmla="*/ 0 h 9"/>
                <a:gd name="T8" fmla="*/ 0 w 18"/>
                <a:gd name="T9" fmla="*/ 9 h 9"/>
                <a:gd name="T10" fmla="*/ 0 w 1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lnTo>
                    <a:pt x="18" y="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6" name="Freeform 73">
              <a:extLst/>
            </p:cNvPr>
            <p:cNvSpPr>
              <a:spLocks/>
            </p:cNvSpPr>
            <p:nvPr/>
          </p:nvSpPr>
          <p:spPr bwMode="auto">
            <a:xfrm>
              <a:off x="8084913" y="5703330"/>
              <a:ext cx="26989" cy="0"/>
            </a:xfrm>
            <a:custGeom>
              <a:avLst/>
              <a:gdLst>
                <a:gd name="T0" fmla="*/ 0 w 18"/>
                <a:gd name="T1" fmla="*/ 18 w 18"/>
                <a:gd name="T2" fmla="*/ 18 w 18"/>
                <a:gd name="T3" fmla="*/ 0 w 18"/>
                <a:gd name="T4" fmla="*/ 0 w 18"/>
                <a:gd name="T5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7" name="Freeform 74">
              <a:extLst/>
            </p:cNvPr>
            <p:cNvSpPr>
              <a:spLocks/>
            </p:cNvSpPr>
            <p:nvPr/>
          </p:nvSpPr>
          <p:spPr bwMode="auto">
            <a:xfrm>
              <a:off x="7969017" y="5689046"/>
              <a:ext cx="28577" cy="14285"/>
            </a:xfrm>
            <a:custGeom>
              <a:avLst/>
              <a:gdLst>
                <a:gd name="T0" fmla="*/ 0 w 18"/>
                <a:gd name="T1" fmla="*/ 9 h 9"/>
                <a:gd name="T2" fmla="*/ 18 w 18"/>
                <a:gd name="T3" fmla="*/ 9 h 9"/>
                <a:gd name="T4" fmla="*/ 18 w 18"/>
                <a:gd name="T5" fmla="*/ 0 h 9"/>
                <a:gd name="T6" fmla="*/ 0 w 18"/>
                <a:gd name="T7" fmla="*/ 0 h 9"/>
                <a:gd name="T8" fmla="*/ 0 w 18"/>
                <a:gd name="T9" fmla="*/ 9 h 9"/>
                <a:gd name="T10" fmla="*/ 0 w 1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lnTo>
                    <a:pt x="18" y="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8" name="Freeform 75">
              <a:extLst/>
            </p:cNvPr>
            <p:cNvSpPr>
              <a:spLocks/>
            </p:cNvSpPr>
            <p:nvPr/>
          </p:nvSpPr>
          <p:spPr bwMode="auto">
            <a:xfrm>
              <a:off x="7910276" y="5703330"/>
              <a:ext cx="28577" cy="0"/>
            </a:xfrm>
            <a:custGeom>
              <a:avLst/>
              <a:gdLst>
                <a:gd name="T0" fmla="*/ 0 w 18"/>
                <a:gd name="T1" fmla="*/ 18 w 18"/>
                <a:gd name="T2" fmla="*/ 18 w 18"/>
                <a:gd name="T3" fmla="*/ 0 w 18"/>
                <a:gd name="T4" fmla="*/ 0 w 18"/>
                <a:gd name="T5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9" name="Freeform 76">
              <a:extLst/>
            </p:cNvPr>
            <p:cNvSpPr>
              <a:spLocks/>
            </p:cNvSpPr>
            <p:nvPr/>
          </p:nvSpPr>
          <p:spPr bwMode="auto">
            <a:xfrm>
              <a:off x="7854710" y="5689046"/>
              <a:ext cx="26990" cy="14285"/>
            </a:xfrm>
            <a:custGeom>
              <a:avLst/>
              <a:gdLst>
                <a:gd name="T0" fmla="*/ 0 w 18"/>
                <a:gd name="T1" fmla="*/ 9 h 9"/>
                <a:gd name="T2" fmla="*/ 18 w 18"/>
                <a:gd name="T3" fmla="*/ 9 h 9"/>
                <a:gd name="T4" fmla="*/ 18 w 18"/>
                <a:gd name="T5" fmla="*/ 0 h 9"/>
                <a:gd name="T6" fmla="*/ 0 w 18"/>
                <a:gd name="T7" fmla="*/ 0 h 9"/>
                <a:gd name="T8" fmla="*/ 0 w 18"/>
                <a:gd name="T9" fmla="*/ 9 h 9"/>
                <a:gd name="T10" fmla="*/ 0 w 1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lnTo>
                    <a:pt x="18" y="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0" name="Freeform 77">
              <a:extLst/>
            </p:cNvPr>
            <p:cNvSpPr>
              <a:spLocks/>
            </p:cNvSpPr>
            <p:nvPr/>
          </p:nvSpPr>
          <p:spPr bwMode="auto">
            <a:xfrm>
              <a:off x="7795969" y="5703330"/>
              <a:ext cx="26989" cy="0"/>
            </a:xfrm>
            <a:custGeom>
              <a:avLst/>
              <a:gdLst>
                <a:gd name="T0" fmla="*/ 0 w 18"/>
                <a:gd name="T1" fmla="*/ 18 w 18"/>
                <a:gd name="T2" fmla="*/ 18 w 18"/>
                <a:gd name="T3" fmla="*/ 0 w 18"/>
                <a:gd name="T4" fmla="*/ 0 w 18"/>
                <a:gd name="T5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1" name="Freeform 78">
              <a:extLst/>
            </p:cNvPr>
            <p:cNvSpPr>
              <a:spLocks/>
            </p:cNvSpPr>
            <p:nvPr/>
          </p:nvSpPr>
          <p:spPr bwMode="auto">
            <a:xfrm>
              <a:off x="7738815" y="5703330"/>
              <a:ext cx="26989" cy="0"/>
            </a:xfrm>
            <a:custGeom>
              <a:avLst/>
              <a:gdLst>
                <a:gd name="T0" fmla="*/ 0 w 17"/>
                <a:gd name="T1" fmla="*/ 17 w 17"/>
                <a:gd name="T2" fmla="*/ 17 w 17"/>
                <a:gd name="T3" fmla="*/ 0 w 17"/>
                <a:gd name="T4" fmla="*/ 0 w 17"/>
                <a:gd name="T5" fmla="*/ 0 w 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2" name="Freeform 79">
              <a:extLst/>
            </p:cNvPr>
            <p:cNvSpPr>
              <a:spLocks/>
            </p:cNvSpPr>
            <p:nvPr/>
          </p:nvSpPr>
          <p:spPr bwMode="auto">
            <a:xfrm>
              <a:off x="7680073" y="5689046"/>
              <a:ext cx="28577" cy="14285"/>
            </a:xfrm>
            <a:custGeom>
              <a:avLst/>
              <a:gdLst>
                <a:gd name="T0" fmla="*/ 0 w 27"/>
                <a:gd name="T1" fmla="*/ 9 h 9"/>
                <a:gd name="T2" fmla="*/ 27 w 27"/>
                <a:gd name="T3" fmla="*/ 9 h 9"/>
                <a:gd name="T4" fmla="*/ 27 w 27"/>
                <a:gd name="T5" fmla="*/ 0 h 9"/>
                <a:gd name="T6" fmla="*/ 0 w 27"/>
                <a:gd name="T7" fmla="*/ 0 h 9"/>
                <a:gd name="T8" fmla="*/ 0 w 27"/>
                <a:gd name="T9" fmla="*/ 9 h 9"/>
                <a:gd name="T10" fmla="*/ 0 w 2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27" y="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3" name="Freeform 80">
              <a:extLst/>
            </p:cNvPr>
            <p:cNvSpPr>
              <a:spLocks/>
            </p:cNvSpPr>
            <p:nvPr/>
          </p:nvSpPr>
          <p:spPr bwMode="auto">
            <a:xfrm>
              <a:off x="7621332" y="5703330"/>
              <a:ext cx="28577" cy="0"/>
            </a:xfrm>
            <a:custGeom>
              <a:avLst/>
              <a:gdLst>
                <a:gd name="T0" fmla="*/ 0 w 18"/>
                <a:gd name="T1" fmla="*/ 18 w 18"/>
                <a:gd name="T2" fmla="*/ 18 w 18"/>
                <a:gd name="T3" fmla="*/ 0 w 18"/>
                <a:gd name="T4" fmla="*/ 0 w 18"/>
                <a:gd name="T5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4" name="Freeform 81">
              <a:extLst/>
            </p:cNvPr>
            <p:cNvSpPr>
              <a:spLocks/>
            </p:cNvSpPr>
            <p:nvPr/>
          </p:nvSpPr>
          <p:spPr bwMode="auto">
            <a:xfrm>
              <a:off x="7580054" y="5689046"/>
              <a:ext cx="26989" cy="14285"/>
            </a:xfrm>
            <a:custGeom>
              <a:avLst/>
              <a:gdLst>
                <a:gd name="T0" fmla="*/ 0 w 17"/>
                <a:gd name="T1" fmla="*/ 9 h 9"/>
                <a:gd name="T2" fmla="*/ 17 w 17"/>
                <a:gd name="T3" fmla="*/ 9 h 9"/>
                <a:gd name="T4" fmla="*/ 17 w 17"/>
                <a:gd name="T5" fmla="*/ 0 h 9"/>
                <a:gd name="T6" fmla="*/ 0 w 17"/>
                <a:gd name="T7" fmla="*/ 0 h 9"/>
                <a:gd name="T8" fmla="*/ 0 w 17"/>
                <a:gd name="T9" fmla="*/ 9 h 9"/>
                <a:gd name="T10" fmla="*/ 0 w 1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9">
                  <a:moveTo>
                    <a:pt x="0" y="9"/>
                  </a:moveTo>
                  <a:lnTo>
                    <a:pt x="17" y="9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5" name="Freeform 82">
              <a:extLst/>
            </p:cNvPr>
            <p:cNvSpPr>
              <a:spLocks/>
            </p:cNvSpPr>
            <p:nvPr/>
          </p:nvSpPr>
          <p:spPr bwMode="auto">
            <a:xfrm>
              <a:off x="7521312" y="5689046"/>
              <a:ext cx="26990" cy="14285"/>
            </a:xfrm>
            <a:custGeom>
              <a:avLst/>
              <a:gdLst>
                <a:gd name="T0" fmla="*/ 0 w 9"/>
                <a:gd name="T1" fmla="*/ 9 h 9"/>
                <a:gd name="T2" fmla="*/ 9 w 9"/>
                <a:gd name="T3" fmla="*/ 9 h 9"/>
                <a:gd name="T4" fmla="*/ 9 w 9"/>
                <a:gd name="T5" fmla="*/ 0 h 9"/>
                <a:gd name="T6" fmla="*/ 0 w 9"/>
                <a:gd name="T7" fmla="*/ 0 h 9"/>
                <a:gd name="T8" fmla="*/ 0 w 9"/>
                <a:gd name="T9" fmla="*/ 9 h 9"/>
                <a:gd name="T10" fmla="*/ 0 w 9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6" name="Freeform 83">
              <a:extLst/>
            </p:cNvPr>
            <p:cNvSpPr>
              <a:spLocks/>
            </p:cNvSpPr>
            <p:nvPr/>
          </p:nvSpPr>
          <p:spPr bwMode="auto">
            <a:xfrm>
              <a:off x="7462571" y="5689046"/>
              <a:ext cx="28577" cy="14285"/>
            </a:xfrm>
            <a:custGeom>
              <a:avLst/>
              <a:gdLst>
                <a:gd name="T0" fmla="*/ 0 w 18"/>
                <a:gd name="T1" fmla="*/ 9 h 9"/>
                <a:gd name="T2" fmla="*/ 18 w 18"/>
                <a:gd name="T3" fmla="*/ 9 h 9"/>
                <a:gd name="T4" fmla="*/ 18 w 18"/>
                <a:gd name="T5" fmla="*/ 0 h 9"/>
                <a:gd name="T6" fmla="*/ 0 w 18"/>
                <a:gd name="T7" fmla="*/ 0 h 9"/>
                <a:gd name="T8" fmla="*/ 0 w 18"/>
                <a:gd name="T9" fmla="*/ 9 h 9"/>
                <a:gd name="T10" fmla="*/ 0 w 1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lnTo>
                    <a:pt x="18" y="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7" name="Freeform 84">
              <a:extLst/>
            </p:cNvPr>
            <p:cNvSpPr>
              <a:spLocks/>
            </p:cNvSpPr>
            <p:nvPr/>
          </p:nvSpPr>
          <p:spPr bwMode="auto">
            <a:xfrm>
              <a:off x="7407005" y="5689046"/>
              <a:ext cx="26990" cy="14285"/>
            </a:xfrm>
            <a:custGeom>
              <a:avLst/>
              <a:gdLst>
                <a:gd name="T0" fmla="*/ 0 w 18"/>
                <a:gd name="T1" fmla="*/ 9 h 9"/>
                <a:gd name="T2" fmla="*/ 18 w 18"/>
                <a:gd name="T3" fmla="*/ 9 h 9"/>
                <a:gd name="T4" fmla="*/ 18 w 18"/>
                <a:gd name="T5" fmla="*/ 0 h 9"/>
                <a:gd name="T6" fmla="*/ 0 w 18"/>
                <a:gd name="T7" fmla="*/ 0 h 9"/>
                <a:gd name="T8" fmla="*/ 0 w 18"/>
                <a:gd name="T9" fmla="*/ 9 h 9"/>
                <a:gd name="T10" fmla="*/ 0 w 1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lnTo>
                    <a:pt x="18" y="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8" name="Freeform 85">
              <a:extLst/>
            </p:cNvPr>
            <p:cNvSpPr>
              <a:spLocks/>
            </p:cNvSpPr>
            <p:nvPr/>
          </p:nvSpPr>
          <p:spPr bwMode="auto">
            <a:xfrm>
              <a:off x="7348264" y="5689046"/>
              <a:ext cx="26989" cy="14285"/>
            </a:xfrm>
            <a:custGeom>
              <a:avLst/>
              <a:gdLst>
                <a:gd name="T0" fmla="*/ 0 w 18"/>
                <a:gd name="T1" fmla="*/ 9 h 9"/>
                <a:gd name="T2" fmla="*/ 18 w 18"/>
                <a:gd name="T3" fmla="*/ 9 h 9"/>
                <a:gd name="T4" fmla="*/ 18 w 18"/>
                <a:gd name="T5" fmla="*/ 0 h 9"/>
                <a:gd name="T6" fmla="*/ 0 w 18"/>
                <a:gd name="T7" fmla="*/ 0 h 9"/>
                <a:gd name="T8" fmla="*/ 0 w 18"/>
                <a:gd name="T9" fmla="*/ 9 h 9"/>
                <a:gd name="T10" fmla="*/ 0 w 1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lnTo>
                    <a:pt x="18" y="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9" name="Freeform 86">
              <a:extLst/>
            </p:cNvPr>
            <p:cNvSpPr>
              <a:spLocks/>
            </p:cNvSpPr>
            <p:nvPr/>
          </p:nvSpPr>
          <p:spPr bwMode="auto">
            <a:xfrm>
              <a:off x="7291110" y="5676349"/>
              <a:ext cx="26989" cy="26982"/>
            </a:xfrm>
            <a:custGeom>
              <a:avLst/>
              <a:gdLst>
                <a:gd name="T0" fmla="*/ 0 w 17"/>
                <a:gd name="T1" fmla="*/ 0 h 18"/>
                <a:gd name="T2" fmla="*/ 17 w 17"/>
                <a:gd name="T3" fmla="*/ 0 h 18"/>
                <a:gd name="T4" fmla="*/ 17 w 17"/>
                <a:gd name="T5" fmla="*/ 18 h 18"/>
                <a:gd name="T6" fmla="*/ 0 w 17"/>
                <a:gd name="T7" fmla="*/ 18 h 18"/>
                <a:gd name="T8" fmla="*/ 0 w 17"/>
                <a:gd name="T9" fmla="*/ 0 h 18"/>
                <a:gd name="T10" fmla="*/ 0 w 1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0" name="Freeform 87">
              <a:extLst/>
            </p:cNvPr>
            <p:cNvSpPr>
              <a:spLocks/>
            </p:cNvSpPr>
            <p:nvPr/>
          </p:nvSpPr>
          <p:spPr bwMode="auto">
            <a:xfrm>
              <a:off x="7232368" y="5689046"/>
              <a:ext cx="26990" cy="14285"/>
            </a:xfrm>
            <a:custGeom>
              <a:avLst/>
              <a:gdLst>
                <a:gd name="T0" fmla="*/ 0 w 18"/>
                <a:gd name="T1" fmla="*/ 9 h 9"/>
                <a:gd name="T2" fmla="*/ 18 w 18"/>
                <a:gd name="T3" fmla="*/ 9 h 9"/>
                <a:gd name="T4" fmla="*/ 18 w 18"/>
                <a:gd name="T5" fmla="*/ 0 h 9"/>
                <a:gd name="T6" fmla="*/ 0 w 18"/>
                <a:gd name="T7" fmla="*/ 0 h 9"/>
                <a:gd name="T8" fmla="*/ 0 w 18"/>
                <a:gd name="T9" fmla="*/ 9 h 9"/>
                <a:gd name="T10" fmla="*/ 0 w 1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lnTo>
                    <a:pt x="18" y="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1" name="Freeform 88">
              <a:extLst/>
            </p:cNvPr>
            <p:cNvSpPr>
              <a:spLocks/>
            </p:cNvSpPr>
            <p:nvPr/>
          </p:nvSpPr>
          <p:spPr bwMode="auto">
            <a:xfrm>
              <a:off x="7173627" y="5676349"/>
              <a:ext cx="28577" cy="26982"/>
            </a:xfrm>
            <a:custGeom>
              <a:avLst/>
              <a:gdLst>
                <a:gd name="T0" fmla="*/ 0 w 18"/>
                <a:gd name="T1" fmla="*/ 0 h 18"/>
                <a:gd name="T2" fmla="*/ 18 w 18"/>
                <a:gd name="T3" fmla="*/ 0 h 18"/>
                <a:gd name="T4" fmla="*/ 18 w 18"/>
                <a:gd name="T5" fmla="*/ 18 h 18"/>
                <a:gd name="T6" fmla="*/ 0 w 18"/>
                <a:gd name="T7" fmla="*/ 18 h 18"/>
                <a:gd name="T8" fmla="*/ 0 w 18"/>
                <a:gd name="T9" fmla="*/ 0 h 18"/>
                <a:gd name="T10" fmla="*/ 0 w 18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lnTo>
                    <a:pt x="18" y="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2" name="Freeform 89">
              <a:extLst/>
            </p:cNvPr>
            <p:cNvSpPr>
              <a:spLocks/>
            </p:cNvSpPr>
            <p:nvPr/>
          </p:nvSpPr>
          <p:spPr bwMode="auto">
            <a:xfrm>
              <a:off x="7118061" y="5689046"/>
              <a:ext cx="26990" cy="14285"/>
            </a:xfrm>
            <a:custGeom>
              <a:avLst/>
              <a:gdLst>
                <a:gd name="T0" fmla="*/ 0 w 18"/>
                <a:gd name="T1" fmla="*/ 9 h 9"/>
                <a:gd name="T2" fmla="*/ 18 w 18"/>
                <a:gd name="T3" fmla="*/ 9 h 9"/>
                <a:gd name="T4" fmla="*/ 18 w 18"/>
                <a:gd name="T5" fmla="*/ 0 h 9"/>
                <a:gd name="T6" fmla="*/ 0 w 18"/>
                <a:gd name="T7" fmla="*/ 0 h 9"/>
                <a:gd name="T8" fmla="*/ 0 w 18"/>
                <a:gd name="T9" fmla="*/ 9 h 9"/>
                <a:gd name="T10" fmla="*/ 0 w 1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lnTo>
                    <a:pt x="18" y="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3" name="Freeform 90">
              <a:extLst/>
            </p:cNvPr>
            <p:cNvSpPr>
              <a:spLocks/>
            </p:cNvSpPr>
            <p:nvPr/>
          </p:nvSpPr>
          <p:spPr bwMode="auto">
            <a:xfrm>
              <a:off x="7059320" y="5676349"/>
              <a:ext cx="26989" cy="26982"/>
            </a:xfrm>
            <a:custGeom>
              <a:avLst/>
              <a:gdLst>
                <a:gd name="T0" fmla="*/ 0 w 18"/>
                <a:gd name="T1" fmla="*/ 0 h 18"/>
                <a:gd name="T2" fmla="*/ 18 w 18"/>
                <a:gd name="T3" fmla="*/ 0 h 18"/>
                <a:gd name="T4" fmla="*/ 18 w 18"/>
                <a:gd name="T5" fmla="*/ 18 h 18"/>
                <a:gd name="T6" fmla="*/ 0 w 18"/>
                <a:gd name="T7" fmla="*/ 18 h 18"/>
                <a:gd name="T8" fmla="*/ 0 w 18"/>
                <a:gd name="T9" fmla="*/ 0 h 18"/>
                <a:gd name="T10" fmla="*/ 0 w 18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lnTo>
                    <a:pt x="18" y="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4" name="Freeform 91">
              <a:extLst/>
            </p:cNvPr>
            <p:cNvSpPr>
              <a:spLocks/>
            </p:cNvSpPr>
            <p:nvPr/>
          </p:nvSpPr>
          <p:spPr bwMode="auto">
            <a:xfrm>
              <a:off x="7002166" y="5663652"/>
              <a:ext cx="26989" cy="39679"/>
            </a:xfrm>
            <a:custGeom>
              <a:avLst/>
              <a:gdLst>
                <a:gd name="T0" fmla="*/ 0 w 17"/>
                <a:gd name="T1" fmla="*/ 0 h 26"/>
                <a:gd name="T2" fmla="*/ 17 w 17"/>
                <a:gd name="T3" fmla="*/ 0 h 26"/>
                <a:gd name="T4" fmla="*/ 17 w 17"/>
                <a:gd name="T5" fmla="*/ 26 h 26"/>
                <a:gd name="T6" fmla="*/ 0 w 17"/>
                <a:gd name="T7" fmla="*/ 26 h 26"/>
                <a:gd name="T8" fmla="*/ 0 w 17"/>
                <a:gd name="T9" fmla="*/ 0 h 26"/>
                <a:gd name="T10" fmla="*/ 0 w 17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6">
                  <a:moveTo>
                    <a:pt x="0" y="0"/>
                  </a:moveTo>
                  <a:lnTo>
                    <a:pt x="17" y="0"/>
                  </a:lnTo>
                  <a:lnTo>
                    <a:pt x="17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5" name="Freeform 92">
              <a:extLst/>
            </p:cNvPr>
            <p:cNvSpPr>
              <a:spLocks/>
            </p:cNvSpPr>
            <p:nvPr/>
          </p:nvSpPr>
          <p:spPr bwMode="auto">
            <a:xfrm>
              <a:off x="6943424" y="5663652"/>
              <a:ext cx="26990" cy="39679"/>
            </a:xfrm>
            <a:custGeom>
              <a:avLst/>
              <a:gdLst>
                <a:gd name="T0" fmla="*/ 0 w 18"/>
                <a:gd name="T1" fmla="*/ 0 h 26"/>
                <a:gd name="T2" fmla="*/ 18 w 18"/>
                <a:gd name="T3" fmla="*/ 0 h 26"/>
                <a:gd name="T4" fmla="*/ 18 w 18"/>
                <a:gd name="T5" fmla="*/ 26 h 26"/>
                <a:gd name="T6" fmla="*/ 0 w 18"/>
                <a:gd name="T7" fmla="*/ 26 h 26"/>
                <a:gd name="T8" fmla="*/ 0 w 18"/>
                <a:gd name="T9" fmla="*/ 0 h 26"/>
                <a:gd name="T10" fmla="*/ 0 w 18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6">
                  <a:moveTo>
                    <a:pt x="0" y="0"/>
                  </a:moveTo>
                  <a:lnTo>
                    <a:pt x="18" y="0"/>
                  </a:lnTo>
                  <a:lnTo>
                    <a:pt x="18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6" name="Freeform 93">
              <a:extLst/>
            </p:cNvPr>
            <p:cNvSpPr>
              <a:spLocks/>
            </p:cNvSpPr>
            <p:nvPr/>
          </p:nvSpPr>
          <p:spPr bwMode="auto">
            <a:xfrm>
              <a:off x="6884683" y="5676349"/>
              <a:ext cx="28577" cy="26982"/>
            </a:xfrm>
            <a:custGeom>
              <a:avLst/>
              <a:gdLst>
                <a:gd name="T0" fmla="*/ 0 w 18"/>
                <a:gd name="T1" fmla="*/ 0 h 18"/>
                <a:gd name="T2" fmla="*/ 18 w 18"/>
                <a:gd name="T3" fmla="*/ 0 h 18"/>
                <a:gd name="T4" fmla="*/ 18 w 18"/>
                <a:gd name="T5" fmla="*/ 18 h 18"/>
                <a:gd name="T6" fmla="*/ 0 w 18"/>
                <a:gd name="T7" fmla="*/ 18 h 18"/>
                <a:gd name="T8" fmla="*/ 0 w 18"/>
                <a:gd name="T9" fmla="*/ 0 h 18"/>
                <a:gd name="T10" fmla="*/ 0 w 18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lnTo>
                    <a:pt x="18" y="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7" name="Freeform 94">
              <a:extLst/>
            </p:cNvPr>
            <p:cNvSpPr>
              <a:spLocks/>
            </p:cNvSpPr>
            <p:nvPr/>
          </p:nvSpPr>
          <p:spPr bwMode="auto">
            <a:xfrm>
              <a:off x="6829116" y="5689046"/>
              <a:ext cx="26990" cy="14285"/>
            </a:xfrm>
            <a:custGeom>
              <a:avLst/>
              <a:gdLst>
                <a:gd name="T0" fmla="*/ 0 w 18"/>
                <a:gd name="T1" fmla="*/ 9 h 9"/>
                <a:gd name="T2" fmla="*/ 18 w 18"/>
                <a:gd name="T3" fmla="*/ 9 h 9"/>
                <a:gd name="T4" fmla="*/ 18 w 18"/>
                <a:gd name="T5" fmla="*/ 0 h 9"/>
                <a:gd name="T6" fmla="*/ 0 w 18"/>
                <a:gd name="T7" fmla="*/ 0 h 9"/>
                <a:gd name="T8" fmla="*/ 0 w 18"/>
                <a:gd name="T9" fmla="*/ 9 h 9"/>
                <a:gd name="T10" fmla="*/ 0 w 1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lnTo>
                    <a:pt x="18" y="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8" name="Freeform 95">
              <a:extLst/>
            </p:cNvPr>
            <p:cNvSpPr>
              <a:spLocks/>
            </p:cNvSpPr>
            <p:nvPr/>
          </p:nvSpPr>
          <p:spPr bwMode="auto">
            <a:xfrm>
              <a:off x="6770375" y="5663652"/>
              <a:ext cx="26989" cy="39679"/>
            </a:xfrm>
            <a:custGeom>
              <a:avLst/>
              <a:gdLst>
                <a:gd name="T0" fmla="*/ 0 w 18"/>
                <a:gd name="T1" fmla="*/ 0 h 26"/>
                <a:gd name="T2" fmla="*/ 18 w 18"/>
                <a:gd name="T3" fmla="*/ 0 h 26"/>
                <a:gd name="T4" fmla="*/ 18 w 18"/>
                <a:gd name="T5" fmla="*/ 26 h 26"/>
                <a:gd name="T6" fmla="*/ 0 w 18"/>
                <a:gd name="T7" fmla="*/ 26 h 26"/>
                <a:gd name="T8" fmla="*/ 0 w 18"/>
                <a:gd name="T9" fmla="*/ 0 h 26"/>
                <a:gd name="T10" fmla="*/ 0 w 18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6">
                  <a:moveTo>
                    <a:pt x="0" y="0"/>
                  </a:moveTo>
                  <a:lnTo>
                    <a:pt x="18" y="0"/>
                  </a:lnTo>
                  <a:lnTo>
                    <a:pt x="18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9" name="Freeform 96">
              <a:extLst/>
            </p:cNvPr>
            <p:cNvSpPr>
              <a:spLocks/>
            </p:cNvSpPr>
            <p:nvPr/>
          </p:nvSpPr>
          <p:spPr bwMode="auto">
            <a:xfrm>
              <a:off x="6713222" y="5663652"/>
              <a:ext cx="26989" cy="39679"/>
            </a:xfrm>
            <a:custGeom>
              <a:avLst/>
              <a:gdLst>
                <a:gd name="T0" fmla="*/ 0 w 17"/>
                <a:gd name="T1" fmla="*/ 0 h 26"/>
                <a:gd name="T2" fmla="*/ 17 w 17"/>
                <a:gd name="T3" fmla="*/ 0 h 26"/>
                <a:gd name="T4" fmla="*/ 17 w 17"/>
                <a:gd name="T5" fmla="*/ 26 h 26"/>
                <a:gd name="T6" fmla="*/ 0 w 17"/>
                <a:gd name="T7" fmla="*/ 26 h 26"/>
                <a:gd name="T8" fmla="*/ 0 w 17"/>
                <a:gd name="T9" fmla="*/ 0 h 26"/>
                <a:gd name="T10" fmla="*/ 0 w 17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6">
                  <a:moveTo>
                    <a:pt x="0" y="0"/>
                  </a:moveTo>
                  <a:lnTo>
                    <a:pt x="17" y="0"/>
                  </a:lnTo>
                  <a:lnTo>
                    <a:pt x="17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0" name="Freeform 97">
              <a:extLst/>
            </p:cNvPr>
            <p:cNvSpPr>
              <a:spLocks/>
            </p:cNvSpPr>
            <p:nvPr/>
          </p:nvSpPr>
          <p:spPr bwMode="auto">
            <a:xfrm>
              <a:off x="6654480" y="5689046"/>
              <a:ext cx="26990" cy="14285"/>
            </a:xfrm>
            <a:custGeom>
              <a:avLst/>
              <a:gdLst>
                <a:gd name="T0" fmla="*/ 0 w 18"/>
                <a:gd name="T1" fmla="*/ 9 h 9"/>
                <a:gd name="T2" fmla="*/ 18 w 18"/>
                <a:gd name="T3" fmla="*/ 9 h 9"/>
                <a:gd name="T4" fmla="*/ 18 w 18"/>
                <a:gd name="T5" fmla="*/ 0 h 9"/>
                <a:gd name="T6" fmla="*/ 0 w 18"/>
                <a:gd name="T7" fmla="*/ 0 h 9"/>
                <a:gd name="T8" fmla="*/ 0 w 18"/>
                <a:gd name="T9" fmla="*/ 9 h 9"/>
                <a:gd name="T10" fmla="*/ 0 w 1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lnTo>
                    <a:pt x="18" y="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1" name="Freeform 98">
              <a:extLst/>
            </p:cNvPr>
            <p:cNvSpPr>
              <a:spLocks/>
            </p:cNvSpPr>
            <p:nvPr/>
          </p:nvSpPr>
          <p:spPr bwMode="auto">
            <a:xfrm>
              <a:off x="6595739" y="5623974"/>
              <a:ext cx="28577" cy="79356"/>
            </a:xfrm>
            <a:custGeom>
              <a:avLst/>
              <a:gdLst>
                <a:gd name="T0" fmla="*/ 0 w 18"/>
                <a:gd name="T1" fmla="*/ 0 h 53"/>
                <a:gd name="T2" fmla="*/ 18 w 18"/>
                <a:gd name="T3" fmla="*/ 0 h 53"/>
                <a:gd name="T4" fmla="*/ 18 w 18"/>
                <a:gd name="T5" fmla="*/ 53 h 53"/>
                <a:gd name="T6" fmla="*/ 0 w 18"/>
                <a:gd name="T7" fmla="*/ 53 h 53"/>
                <a:gd name="T8" fmla="*/ 0 w 18"/>
                <a:gd name="T9" fmla="*/ 0 h 53"/>
                <a:gd name="T10" fmla="*/ 0 w 18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53">
                  <a:moveTo>
                    <a:pt x="0" y="0"/>
                  </a:moveTo>
                  <a:lnTo>
                    <a:pt x="18" y="0"/>
                  </a:lnTo>
                  <a:lnTo>
                    <a:pt x="18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2" name="Freeform 99">
              <a:extLst/>
            </p:cNvPr>
            <p:cNvSpPr>
              <a:spLocks/>
            </p:cNvSpPr>
            <p:nvPr/>
          </p:nvSpPr>
          <p:spPr bwMode="auto">
            <a:xfrm>
              <a:off x="6540172" y="5663652"/>
              <a:ext cx="26990" cy="39679"/>
            </a:xfrm>
            <a:custGeom>
              <a:avLst/>
              <a:gdLst>
                <a:gd name="T0" fmla="*/ 0 w 17"/>
                <a:gd name="T1" fmla="*/ 0 h 26"/>
                <a:gd name="T2" fmla="*/ 17 w 17"/>
                <a:gd name="T3" fmla="*/ 0 h 26"/>
                <a:gd name="T4" fmla="*/ 17 w 17"/>
                <a:gd name="T5" fmla="*/ 26 h 26"/>
                <a:gd name="T6" fmla="*/ 0 w 17"/>
                <a:gd name="T7" fmla="*/ 26 h 26"/>
                <a:gd name="T8" fmla="*/ 0 w 17"/>
                <a:gd name="T9" fmla="*/ 0 h 26"/>
                <a:gd name="T10" fmla="*/ 0 w 17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6">
                  <a:moveTo>
                    <a:pt x="0" y="0"/>
                  </a:moveTo>
                  <a:lnTo>
                    <a:pt x="17" y="0"/>
                  </a:lnTo>
                  <a:lnTo>
                    <a:pt x="17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3" name="Freeform 100">
              <a:extLst/>
            </p:cNvPr>
            <p:cNvSpPr>
              <a:spLocks/>
            </p:cNvSpPr>
            <p:nvPr/>
          </p:nvSpPr>
          <p:spPr bwMode="auto">
            <a:xfrm>
              <a:off x="6481431" y="5676349"/>
              <a:ext cx="26989" cy="26982"/>
            </a:xfrm>
            <a:custGeom>
              <a:avLst/>
              <a:gdLst>
                <a:gd name="T0" fmla="*/ 0 w 18"/>
                <a:gd name="T1" fmla="*/ 0 h 18"/>
                <a:gd name="T2" fmla="*/ 18 w 18"/>
                <a:gd name="T3" fmla="*/ 0 h 18"/>
                <a:gd name="T4" fmla="*/ 18 w 18"/>
                <a:gd name="T5" fmla="*/ 18 h 18"/>
                <a:gd name="T6" fmla="*/ 0 w 18"/>
                <a:gd name="T7" fmla="*/ 18 h 18"/>
                <a:gd name="T8" fmla="*/ 0 w 18"/>
                <a:gd name="T9" fmla="*/ 0 h 18"/>
                <a:gd name="T10" fmla="*/ 0 w 18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lnTo>
                    <a:pt x="18" y="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4" name="Freeform 101">
              <a:extLst/>
            </p:cNvPr>
            <p:cNvSpPr>
              <a:spLocks/>
            </p:cNvSpPr>
            <p:nvPr/>
          </p:nvSpPr>
          <p:spPr bwMode="auto">
            <a:xfrm>
              <a:off x="6422689" y="5584296"/>
              <a:ext cx="26990" cy="119035"/>
            </a:xfrm>
            <a:custGeom>
              <a:avLst/>
              <a:gdLst>
                <a:gd name="T0" fmla="*/ 0 w 18"/>
                <a:gd name="T1" fmla="*/ 0 h 80"/>
                <a:gd name="T2" fmla="*/ 18 w 18"/>
                <a:gd name="T3" fmla="*/ 0 h 80"/>
                <a:gd name="T4" fmla="*/ 18 w 18"/>
                <a:gd name="T5" fmla="*/ 80 h 80"/>
                <a:gd name="T6" fmla="*/ 0 w 18"/>
                <a:gd name="T7" fmla="*/ 80 h 80"/>
                <a:gd name="T8" fmla="*/ 0 w 18"/>
                <a:gd name="T9" fmla="*/ 0 h 80"/>
                <a:gd name="T10" fmla="*/ 0 w 18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80">
                  <a:moveTo>
                    <a:pt x="0" y="0"/>
                  </a:moveTo>
                  <a:lnTo>
                    <a:pt x="18" y="0"/>
                  </a:lnTo>
                  <a:lnTo>
                    <a:pt x="18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5" name="Freeform 102">
              <a:extLst/>
            </p:cNvPr>
            <p:cNvSpPr>
              <a:spLocks/>
            </p:cNvSpPr>
            <p:nvPr/>
          </p:nvSpPr>
          <p:spPr bwMode="auto">
            <a:xfrm>
              <a:off x="6365536" y="5611277"/>
              <a:ext cx="28577" cy="92053"/>
            </a:xfrm>
            <a:custGeom>
              <a:avLst/>
              <a:gdLst>
                <a:gd name="T0" fmla="*/ 0 w 18"/>
                <a:gd name="T1" fmla="*/ 0 h 62"/>
                <a:gd name="T2" fmla="*/ 18 w 18"/>
                <a:gd name="T3" fmla="*/ 0 h 62"/>
                <a:gd name="T4" fmla="*/ 18 w 18"/>
                <a:gd name="T5" fmla="*/ 62 h 62"/>
                <a:gd name="T6" fmla="*/ 0 w 18"/>
                <a:gd name="T7" fmla="*/ 62 h 62"/>
                <a:gd name="T8" fmla="*/ 0 w 18"/>
                <a:gd name="T9" fmla="*/ 0 h 62"/>
                <a:gd name="T10" fmla="*/ 0 w 18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62">
                  <a:moveTo>
                    <a:pt x="0" y="0"/>
                  </a:moveTo>
                  <a:lnTo>
                    <a:pt x="18" y="0"/>
                  </a:lnTo>
                  <a:lnTo>
                    <a:pt x="18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6" name="Freeform 103">
              <a:extLst/>
            </p:cNvPr>
            <p:cNvSpPr>
              <a:spLocks/>
            </p:cNvSpPr>
            <p:nvPr/>
          </p:nvSpPr>
          <p:spPr bwMode="auto">
            <a:xfrm>
              <a:off x="6306795" y="5663652"/>
              <a:ext cx="28577" cy="39679"/>
            </a:xfrm>
            <a:custGeom>
              <a:avLst/>
              <a:gdLst>
                <a:gd name="T0" fmla="*/ 0 w 18"/>
                <a:gd name="T1" fmla="*/ 0 h 26"/>
                <a:gd name="T2" fmla="*/ 18 w 18"/>
                <a:gd name="T3" fmla="*/ 0 h 26"/>
                <a:gd name="T4" fmla="*/ 18 w 18"/>
                <a:gd name="T5" fmla="*/ 26 h 26"/>
                <a:gd name="T6" fmla="*/ 0 w 18"/>
                <a:gd name="T7" fmla="*/ 26 h 26"/>
                <a:gd name="T8" fmla="*/ 0 w 18"/>
                <a:gd name="T9" fmla="*/ 0 h 26"/>
                <a:gd name="T10" fmla="*/ 0 w 18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6">
                  <a:moveTo>
                    <a:pt x="0" y="0"/>
                  </a:moveTo>
                  <a:lnTo>
                    <a:pt x="18" y="0"/>
                  </a:lnTo>
                  <a:lnTo>
                    <a:pt x="18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7" name="Freeform 104">
              <a:extLst/>
            </p:cNvPr>
            <p:cNvSpPr>
              <a:spLocks/>
            </p:cNvSpPr>
            <p:nvPr/>
          </p:nvSpPr>
          <p:spPr bwMode="auto">
            <a:xfrm>
              <a:off x="6265517" y="5623974"/>
              <a:ext cx="26989" cy="79356"/>
            </a:xfrm>
            <a:custGeom>
              <a:avLst/>
              <a:gdLst>
                <a:gd name="T0" fmla="*/ 0 w 8"/>
                <a:gd name="T1" fmla="*/ 0 h 53"/>
                <a:gd name="T2" fmla="*/ 8 w 8"/>
                <a:gd name="T3" fmla="*/ 0 h 53"/>
                <a:gd name="T4" fmla="*/ 8 w 8"/>
                <a:gd name="T5" fmla="*/ 53 h 53"/>
                <a:gd name="T6" fmla="*/ 0 w 8"/>
                <a:gd name="T7" fmla="*/ 53 h 53"/>
                <a:gd name="T8" fmla="*/ 0 w 8"/>
                <a:gd name="T9" fmla="*/ 0 h 53"/>
                <a:gd name="T10" fmla="*/ 0 w 8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3">
                  <a:moveTo>
                    <a:pt x="0" y="0"/>
                  </a:moveTo>
                  <a:lnTo>
                    <a:pt x="8" y="0"/>
                  </a:lnTo>
                  <a:lnTo>
                    <a:pt x="8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8" name="Freeform 105">
              <a:extLst/>
            </p:cNvPr>
            <p:cNvSpPr>
              <a:spLocks/>
            </p:cNvSpPr>
            <p:nvPr/>
          </p:nvSpPr>
          <p:spPr bwMode="auto">
            <a:xfrm>
              <a:off x="6192487" y="5650955"/>
              <a:ext cx="26989" cy="52376"/>
            </a:xfrm>
            <a:custGeom>
              <a:avLst/>
              <a:gdLst>
                <a:gd name="T0" fmla="*/ 0 w 18"/>
                <a:gd name="T1" fmla="*/ 0 h 35"/>
                <a:gd name="T2" fmla="*/ 18 w 18"/>
                <a:gd name="T3" fmla="*/ 0 h 35"/>
                <a:gd name="T4" fmla="*/ 18 w 18"/>
                <a:gd name="T5" fmla="*/ 35 h 35"/>
                <a:gd name="T6" fmla="*/ 0 w 18"/>
                <a:gd name="T7" fmla="*/ 35 h 35"/>
                <a:gd name="T8" fmla="*/ 0 w 18"/>
                <a:gd name="T9" fmla="*/ 0 h 35"/>
                <a:gd name="T10" fmla="*/ 0 w 18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5">
                  <a:moveTo>
                    <a:pt x="0" y="0"/>
                  </a:moveTo>
                  <a:lnTo>
                    <a:pt x="18" y="0"/>
                  </a:lnTo>
                  <a:lnTo>
                    <a:pt x="18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9" name="Freeform 106">
              <a:extLst/>
            </p:cNvPr>
            <p:cNvSpPr>
              <a:spLocks/>
            </p:cNvSpPr>
            <p:nvPr/>
          </p:nvSpPr>
          <p:spPr bwMode="auto">
            <a:xfrm>
              <a:off x="6135333" y="5650955"/>
              <a:ext cx="26989" cy="52376"/>
            </a:xfrm>
            <a:custGeom>
              <a:avLst/>
              <a:gdLst>
                <a:gd name="T0" fmla="*/ 0 w 9"/>
                <a:gd name="T1" fmla="*/ 0 h 35"/>
                <a:gd name="T2" fmla="*/ 9 w 9"/>
                <a:gd name="T3" fmla="*/ 0 h 35"/>
                <a:gd name="T4" fmla="*/ 9 w 9"/>
                <a:gd name="T5" fmla="*/ 35 h 35"/>
                <a:gd name="T6" fmla="*/ 0 w 9"/>
                <a:gd name="T7" fmla="*/ 35 h 35"/>
                <a:gd name="T8" fmla="*/ 0 w 9"/>
                <a:gd name="T9" fmla="*/ 0 h 35"/>
                <a:gd name="T10" fmla="*/ 0 w 9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lnTo>
                    <a:pt x="9" y="0"/>
                  </a:lnTo>
                  <a:lnTo>
                    <a:pt x="9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0" name="Freeform 107">
              <a:extLst/>
            </p:cNvPr>
            <p:cNvSpPr>
              <a:spLocks/>
            </p:cNvSpPr>
            <p:nvPr/>
          </p:nvSpPr>
          <p:spPr bwMode="auto">
            <a:xfrm>
              <a:off x="6078179" y="5611277"/>
              <a:ext cx="26989" cy="92053"/>
            </a:xfrm>
            <a:custGeom>
              <a:avLst/>
              <a:gdLst>
                <a:gd name="T0" fmla="*/ 0 w 27"/>
                <a:gd name="T1" fmla="*/ 0 h 62"/>
                <a:gd name="T2" fmla="*/ 27 w 27"/>
                <a:gd name="T3" fmla="*/ 0 h 62"/>
                <a:gd name="T4" fmla="*/ 27 w 27"/>
                <a:gd name="T5" fmla="*/ 62 h 62"/>
                <a:gd name="T6" fmla="*/ 0 w 27"/>
                <a:gd name="T7" fmla="*/ 62 h 62"/>
                <a:gd name="T8" fmla="*/ 0 w 27"/>
                <a:gd name="T9" fmla="*/ 0 h 62"/>
                <a:gd name="T10" fmla="*/ 0 w 27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2">
                  <a:moveTo>
                    <a:pt x="0" y="0"/>
                  </a:moveTo>
                  <a:lnTo>
                    <a:pt x="27" y="0"/>
                  </a:lnTo>
                  <a:lnTo>
                    <a:pt x="27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1" name="Freeform 108">
              <a:extLst/>
            </p:cNvPr>
            <p:cNvSpPr>
              <a:spLocks/>
            </p:cNvSpPr>
            <p:nvPr/>
          </p:nvSpPr>
          <p:spPr bwMode="auto">
            <a:xfrm>
              <a:off x="6021026" y="5611277"/>
              <a:ext cx="26989" cy="92053"/>
            </a:xfrm>
            <a:custGeom>
              <a:avLst/>
              <a:gdLst>
                <a:gd name="T0" fmla="*/ 0 w 18"/>
                <a:gd name="T1" fmla="*/ 0 h 62"/>
                <a:gd name="T2" fmla="*/ 18 w 18"/>
                <a:gd name="T3" fmla="*/ 0 h 62"/>
                <a:gd name="T4" fmla="*/ 18 w 18"/>
                <a:gd name="T5" fmla="*/ 62 h 62"/>
                <a:gd name="T6" fmla="*/ 0 w 18"/>
                <a:gd name="T7" fmla="*/ 62 h 62"/>
                <a:gd name="T8" fmla="*/ 0 w 18"/>
                <a:gd name="T9" fmla="*/ 0 h 62"/>
                <a:gd name="T10" fmla="*/ 0 w 18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62">
                  <a:moveTo>
                    <a:pt x="0" y="0"/>
                  </a:moveTo>
                  <a:lnTo>
                    <a:pt x="18" y="0"/>
                  </a:lnTo>
                  <a:lnTo>
                    <a:pt x="18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2" name="Freeform 109">
              <a:extLst/>
            </p:cNvPr>
            <p:cNvSpPr>
              <a:spLocks/>
            </p:cNvSpPr>
            <p:nvPr/>
          </p:nvSpPr>
          <p:spPr bwMode="auto">
            <a:xfrm>
              <a:off x="5963872" y="5558902"/>
              <a:ext cx="26989" cy="144429"/>
            </a:xfrm>
            <a:custGeom>
              <a:avLst/>
              <a:gdLst>
                <a:gd name="T0" fmla="*/ 0 w 26"/>
                <a:gd name="T1" fmla="*/ 0 h 98"/>
                <a:gd name="T2" fmla="*/ 26 w 26"/>
                <a:gd name="T3" fmla="*/ 0 h 98"/>
                <a:gd name="T4" fmla="*/ 26 w 26"/>
                <a:gd name="T5" fmla="*/ 98 h 98"/>
                <a:gd name="T6" fmla="*/ 0 w 26"/>
                <a:gd name="T7" fmla="*/ 98 h 98"/>
                <a:gd name="T8" fmla="*/ 0 w 26"/>
                <a:gd name="T9" fmla="*/ 0 h 98"/>
                <a:gd name="T10" fmla="*/ 0 w 26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98">
                  <a:moveTo>
                    <a:pt x="0" y="0"/>
                  </a:moveTo>
                  <a:lnTo>
                    <a:pt x="26" y="0"/>
                  </a:lnTo>
                  <a:lnTo>
                    <a:pt x="26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3" name="Freeform 110">
              <a:extLst/>
            </p:cNvPr>
            <p:cNvSpPr>
              <a:spLocks/>
            </p:cNvSpPr>
            <p:nvPr/>
          </p:nvSpPr>
          <p:spPr bwMode="auto">
            <a:xfrm>
              <a:off x="5906718" y="5611277"/>
              <a:ext cx="26989" cy="92053"/>
            </a:xfrm>
            <a:custGeom>
              <a:avLst/>
              <a:gdLst>
                <a:gd name="T0" fmla="*/ 0 w 18"/>
                <a:gd name="T1" fmla="*/ 0 h 62"/>
                <a:gd name="T2" fmla="*/ 18 w 18"/>
                <a:gd name="T3" fmla="*/ 0 h 62"/>
                <a:gd name="T4" fmla="*/ 18 w 18"/>
                <a:gd name="T5" fmla="*/ 62 h 62"/>
                <a:gd name="T6" fmla="*/ 0 w 18"/>
                <a:gd name="T7" fmla="*/ 62 h 62"/>
                <a:gd name="T8" fmla="*/ 0 w 18"/>
                <a:gd name="T9" fmla="*/ 0 h 62"/>
                <a:gd name="T10" fmla="*/ 0 w 18"/>
                <a:gd name="T1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62">
                  <a:moveTo>
                    <a:pt x="0" y="0"/>
                  </a:moveTo>
                  <a:lnTo>
                    <a:pt x="18" y="0"/>
                  </a:lnTo>
                  <a:lnTo>
                    <a:pt x="18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4" name="Freeform 111">
              <a:extLst/>
            </p:cNvPr>
            <p:cNvSpPr>
              <a:spLocks/>
            </p:cNvSpPr>
            <p:nvPr/>
          </p:nvSpPr>
          <p:spPr bwMode="auto">
            <a:xfrm>
              <a:off x="5849564" y="5598580"/>
              <a:ext cx="26989" cy="104750"/>
            </a:xfrm>
            <a:custGeom>
              <a:avLst/>
              <a:gdLst>
                <a:gd name="T0" fmla="*/ 0 w 18"/>
                <a:gd name="T1" fmla="*/ 0 h 71"/>
                <a:gd name="T2" fmla="*/ 18 w 18"/>
                <a:gd name="T3" fmla="*/ 0 h 71"/>
                <a:gd name="T4" fmla="*/ 18 w 18"/>
                <a:gd name="T5" fmla="*/ 71 h 71"/>
                <a:gd name="T6" fmla="*/ 0 w 18"/>
                <a:gd name="T7" fmla="*/ 71 h 71"/>
                <a:gd name="T8" fmla="*/ 0 w 18"/>
                <a:gd name="T9" fmla="*/ 0 h 71"/>
                <a:gd name="T10" fmla="*/ 0 w 18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71">
                  <a:moveTo>
                    <a:pt x="0" y="0"/>
                  </a:moveTo>
                  <a:lnTo>
                    <a:pt x="18" y="0"/>
                  </a:lnTo>
                  <a:lnTo>
                    <a:pt x="18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5" name="Freeform 112">
              <a:extLst/>
            </p:cNvPr>
            <p:cNvSpPr>
              <a:spLocks/>
            </p:cNvSpPr>
            <p:nvPr/>
          </p:nvSpPr>
          <p:spPr bwMode="auto">
            <a:xfrm>
              <a:off x="5792410" y="5571599"/>
              <a:ext cx="26989" cy="131732"/>
            </a:xfrm>
            <a:custGeom>
              <a:avLst/>
              <a:gdLst>
                <a:gd name="T0" fmla="*/ 0 w 17"/>
                <a:gd name="T1" fmla="*/ 0 h 89"/>
                <a:gd name="T2" fmla="*/ 17 w 17"/>
                <a:gd name="T3" fmla="*/ 0 h 89"/>
                <a:gd name="T4" fmla="*/ 17 w 17"/>
                <a:gd name="T5" fmla="*/ 89 h 89"/>
                <a:gd name="T6" fmla="*/ 0 w 17"/>
                <a:gd name="T7" fmla="*/ 89 h 89"/>
                <a:gd name="T8" fmla="*/ 0 w 17"/>
                <a:gd name="T9" fmla="*/ 0 h 89"/>
                <a:gd name="T10" fmla="*/ 0 w 17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89">
                  <a:moveTo>
                    <a:pt x="0" y="0"/>
                  </a:moveTo>
                  <a:lnTo>
                    <a:pt x="17" y="0"/>
                  </a:lnTo>
                  <a:lnTo>
                    <a:pt x="17" y="89"/>
                  </a:lnTo>
                  <a:lnTo>
                    <a:pt x="0" y="8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6" name="Freeform 113">
              <a:extLst/>
            </p:cNvPr>
            <p:cNvSpPr>
              <a:spLocks/>
            </p:cNvSpPr>
            <p:nvPr/>
          </p:nvSpPr>
          <p:spPr bwMode="auto">
            <a:xfrm>
              <a:off x="5735257" y="5544618"/>
              <a:ext cx="26989" cy="158712"/>
            </a:xfrm>
            <a:custGeom>
              <a:avLst/>
              <a:gdLst>
                <a:gd name="T0" fmla="*/ 0 w 18"/>
                <a:gd name="T1" fmla="*/ 0 h 107"/>
                <a:gd name="T2" fmla="*/ 18 w 18"/>
                <a:gd name="T3" fmla="*/ 0 h 107"/>
                <a:gd name="T4" fmla="*/ 18 w 18"/>
                <a:gd name="T5" fmla="*/ 107 h 107"/>
                <a:gd name="T6" fmla="*/ 0 w 18"/>
                <a:gd name="T7" fmla="*/ 107 h 107"/>
                <a:gd name="T8" fmla="*/ 0 w 18"/>
                <a:gd name="T9" fmla="*/ 0 h 107"/>
                <a:gd name="T10" fmla="*/ 0 w 18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7">
                  <a:moveTo>
                    <a:pt x="0" y="0"/>
                  </a:moveTo>
                  <a:lnTo>
                    <a:pt x="18" y="0"/>
                  </a:lnTo>
                  <a:lnTo>
                    <a:pt x="18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7" name="Freeform 114">
              <a:extLst/>
            </p:cNvPr>
            <p:cNvSpPr>
              <a:spLocks/>
            </p:cNvSpPr>
            <p:nvPr/>
          </p:nvSpPr>
          <p:spPr bwMode="auto">
            <a:xfrm>
              <a:off x="5678103" y="5571599"/>
              <a:ext cx="26989" cy="131732"/>
            </a:xfrm>
            <a:custGeom>
              <a:avLst/>
              <a:gdLst>
                <a:gd name="T0" fmla="*/ 0 w 18"/>
                <a:gd name="T1" fmla="*/ 0 h 89"/>
                <a:gd name="T2" fmla="*/ 18 w 18"/>
                <a:gd name="T3" fmla="*/ 0 h 89"/>
                <a:gd name="T4" fmla="*/ 18 w 18"/>
                <a:gd name="T5" fmla="*/ 89 h 89"/>
                <a:gd name="T6" fmla="*/ 0 w 18"/>
                <a:gd name="T7" fmla="*/ 89 h 89"/>
                <a:gd name="T8" fmla="*/ 0 w 18"/>
                <a:gd name="T9" fmla="*/ 0 h 89"/>
                <a:gd name="T10" fmla="*/ 0 w 1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89">
                  <a:moveTo>
                    <a:pt x="0" y="0"/>
                  </a:moveTo>
                  <a:lnTo>
                    <a:pt x="18" y="0"/>
                  </a:lnTo>
                  <a:lnTo>
                    <a:pt x="18" y="89"/>
                  </a:lnTo>
                  <a:lnTo>
                    <a:pt x="0" y="8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8" name="Freeform 115">
              <a:extLst/>
            </p:cNvPr>
            <p:cNvSpPr>
              <a:spLocks/>
            </p:cNvSpPr>
            <p:nvPr/>
          </p:nvSpPr>
          <p:spPr bwMode="auto">
            <a:xfrm>
              <a:off x="5619361" y="5571599"/>
              <a:ext cx="28577" cy="131732"/>
            </a:xfrm>
            <a:custGeom>
              <a:avLst/>
              <a:gdLst>
                <a:gd name="T0" fmla="*/ 0 w 18"/>
                <a:gd name="T1" fmla="*/ 0 h 89"/>
                <a:gd name="T2" fmla="*/ 18 w 18"/>
                <a:gd name="T3" fmla="*/ 0 h 89"/>
                <a:gd name="T4" fmla="*/ 18 w 18"/>
                <a:gd name="T5" fmla="*/ 89 h 89"/>
                <a:gd name="T6" fmla="*/ 0 w 18"/>
                <a:gd name="T7" fmla="*/ 89 h 89"/>
                <a:gd name="T8" fmla="*/ 0 w 18"/>
                <a:gd name="T9" fmla="*/ 0 h 89"/>
                <a:gd name="T10" fmla="*/ 0 w 1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89">
                  <a:moveTo>
                    <a:pt x="0" y="0"/>
                  </a:moveTo>
                  <a:lnTo>
                    <a:pt x="18" y="0"/>
                  </a:lnTo>
                  <a:lnTo>
                    <a:pt x="18" y="89"/>
                  </a:lnTo>
                  <a:lnTo>
                    <a:pt x="0" y="8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9" name="Freeform 116">
              <a:extLst/>
            </p:cNvPr>
            <p:cNvSpPr>
              <a:spLocks/>
            </p:cNvSpPr>
            <p:nvPr/>
          </p:nvSpPr>
          <p:spPr bwMode="auto">
            <a:xfrm>
              <a:off x="5562207" y="5517636"/>
              <a:ext cx="28577" cy="185694"/>
            </a:xfrm>
            <a:custGeom>
              <a:avLst/>
              <a:gdLst>
                <a:gd name="T0" fmla="*/ 0 w 18"/>
                <a:gd name="T1" fmla="*/ 0 h 125"/>
                <a:gd name="T2" fmla="*/ 18 w 18"/>
                <a:gd name="T3" fmla="*/ 0 h 125"/>
                <a:gd name="T4" fmla="*/ 18 w 18"/>
                <a:gd name="T5" fmla="*/ 125 h 125"/>
                <a:gd name="T6" fmla="*/ 0 w 18"/>
                <a:gd name="T7" fmla="*/ 125 h 125"/>
                <a:gd name="T8" fmla="*/ 0 w 18"/>
                <a:gd name="T9" fmla="*/ 0 h 125"/>
                <a:gd name="T10" fmla="*/ 0 w 18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5">
                  <a:moveTo>
                    <a:pt x="0" y="0"/>
                  </a:moveTo>
                  <a:lnTo>
                    <a:pt x="18" y="0"/>
                  </a:lnTo>
                  <a:lnTo>
                    <a:pt x="18" y="125"/>
                  </a:lnTo>
                  <a:lnTo>
                    <a:pt x="0" y="1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0" name="Freeform 117">
              <a:extLst/>
            </p:cNvPr>
            <p:cNvSpPr>
              <a:spLocks/>
            </p:cNvSpPr>
            <p:nvPr/>
          </p:nvSpPr>
          <p:spPr bwMode="auto">
            <a:xfrm>
              <a:off x="5505053" y="5493830"/>
              <a:ext cx="28577" cy="209500"/>
            </a:xfrm>
            <a:custGeom>
              <a:avLst/>
              <a:gdLst>
                <a:gd name="T0" fmla="*/ 0 w 17"/>
                <a:gd name="T1" fmla="*/ 0 h 142"/>
                <a:gd name="T2" fmla="*/ 17 w 17"/>
                <a:gd name="T3" fmla="*/ 0 h 142"/>
                <a:gd name="T4" fmla="*/ 17 w 17"/>
                <a:gd name="T5" fmla="*/ 142 h 142"/>
                <a:gd name="T6" fmla="*/ 0 w 17"/>
                <a:gd name="T7" fmla="*/ 142 h 142"/>
                <a:gd name="T8" fmla="*/ 0 w 17"/>
                <a:gd name="T9" fmla="*/ 0 h 142"/>
                <a:gd name="T10" fmla="*/ 0 w 17"/>
                <a:gd name="T1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42">
                  <a:moveTo>
                    <a:pt x="0" y="0"/>
                  </a:moveTo>
                  <a:lnTo>
                    <a:pt x="17" y="0"/>
                  </a:lnTo>
                  <a:lnTo>
                    <a:pt x="17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1" name="Freeform 118">
              <a:extLst/>
            </p:cNvPr>
            <p:cNvSpPr>
              <a:spLocks/>
            </p:cNvSpPr>
            <p:nvPr/>
          </p:nvSpPr>
          <p:spPr bwMode="auto">
            <a:xfrm>
              <a:off x="5447900" y="5544618"/>
              <a:ext cx="28577" cy="158712"/>
            </a:xfrm>
            <a:custGeom>
              <a:avLst/>
              <a:gdLst>
                <a:gd name="T0" fmla="*/ 0 w 18"/>
                <a:gd name="T1" fmla="*/ 0 h 107"/>
                <a:gd name="T2" fmla="*/ 18 w 18"/>
                <a:gd name="T3" fmla="*/ 0 h 107"/>
                <a:gd name="T4" fmla="*/ 18 w 18"/>
                <a:gd name="T5" fmla="*/ 107 h 107"/>
                <a:gd name="T6" fmla="*/ 0 w 18"/>
                <a:gd name="T7" fmla="*/ 107 h 107"/>
                <a:gd name="T8" fmla="*/ 0 w 18"/>
                <a:gd name="T9" fmla="*/ 0 h 107"/>
                <a:gd name="T10" fmla="*/ 0 w 18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7">
                  <a:moveTo>
                    <a:pt x="0" y="0"/>
                  </a:moveTo>
                  <a:lnTo>
                    <a:pt x="18" y="0"/>
                  </a:lnTo>
                  <a:lnTo>
                    <a:pt x="18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2" name="Freeform 119">
              <a:extLst/>
            </p:cNvPr>
            <p:cNvSpPr>
              <a:spLocks/>
            </p:cNvSpPr>
            <p:nvPr/>
          </p:nvSpPr>
          <p:spPr bwMode="auto">
            <a:xfrm>
              <a:off x="5390746" y="5531921"/>
              <a:ext cx="28577" cy="171409"/>
            </a:xfrm>
            <a:custGeom>
              <a:avLst/>
              <a:gdLst>
                <a:gd name="T0" fmla="*/ 0 w 18"/>
                <a:gd name="T1" fmla="*/ 0 h 116"/>
                <a:gd name="T2" fmla="*/ 18 w 18"/>
                <a:gd name="T3" fmla="*/ 0 h 116"/>
                <a:gd name="T4" fmla="*/ 18 w 18"/>
                <a:gd name="T5" fmla="*/ 116 h 116"/>
                <a:gd name="T6" fmla="*/ 0 w 18"/>
                <a:gd name="T7" fmla="*/ 116 h 116"/>
                <a:gd name="T8" fmla="*/ 0 w 18"/>
                <a:gd name="T9" fmla="*/ 0 h 116"/>
                <a:gd name="T10" fmla="*/ 0 w 18"/>
                <a:gd name="T1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6">
                  <a:moveTo>
                    <a:pt x="0" y="0"/>
                  </a:moveTo>
                  <a:lnTo>
                    <a:pt x="18" y="0"/>
                  </a:lnTo>
                  <a:lnTo>
                    <a:pt x="18" y="116"/>
                  </a:lnTo>
                  <a:lnTo>
                    <a:pt x="0" y="1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3" name="Freeform 120">
              <a:extLst/>
            </p:cNvPr>
            <p:cNvSpPr>
              <a:spLocks/>
            </p:cNvSpPr>
            <p:nvPr/>
          </p:nvSpPr>
          <p:spPr bwMode="auto">
            <a:xfrm>
              <a:off x="5333592" y="5506527"/>
              <a:ext cx="28577" cy="196803"/>
            </a:xfrm>
            <a:custGeom>
              <a:avLst/>
              <a:gdLst>
                <a:gd name="T0" fmla="*/ 0 w 18"/>
                <a:gd name="T1" fmla="*/ 0 h 133"/>
                <a:gd name="T2" fmla="*/ 18 w 18"/>
                <a:gd name="T3" fmla="*/ 0 h 133"/>
                <a:gd name="T4" fmla="*/ 18 w 18"/>
                <a:gd name="T5" fmla="*/ 133 h 133"/>
                <a:gd name="T6" fmla="*/ 0 w 18"/>
                <a:gd name="T7" fmla="*/ 133 h 133"/>
                <a:gd name="T8" fmla="*/ 0 w 18"/>
                <a:gd name="T9" fmla="*/ 0 h 133"/>
                <a:gd name="T10" fmla="*/ 0 w 18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33">
                  <a:moveTo>
                    <a:pt x="0" y="0"/>
                  </a:moveTo>
                  <a:lnTo>
                    <a:pt x="18" y="0"/>
                  </a:lnTo>
                  <a:lnTo>
                    <a:pt x="18" y="133"/>
                  </a:lnTo>
                  <a:lnTo>
                    <a:pt x="0" y="1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4" name="Freeform 121">
              <a:extLst/>
            </p:cNvPr>
            <p:cNvSpPr>
              <a:spLocks/>
            </p:cNvSpPr>
            <p:nvPr/>
          </p:nvSpPr>
          <p:spPr bwMode="auto">
            <a:xfrm>
              <a:off x="5276438" y="5439868"/>
              <a:ext cx="28577" cy="263463"/>
            </a:xfrm>
            <a:custGeom>
              <a:avLst/>
              <a:gdLst>
                <a:gd name="T0" fmla="*/ 0 w 18"/>
                <a:gd name="T1" fmla="*/ 0 h 178"/>
                <a:gd name="T2" fmla="*/ 18 w 18"/>
                <a:gd name="T3" fmla="*/ 0 h 178"/>
                <a:gd name="T4" fmla="*/ 18 w 18"/>
                <a:gd name="T5" fmla="*/ 178 h 178"/>
                <a:gd name="T6" fmla="*/ 0 w 18"/>
                <a:gd name="T7" fmla="*/ 178 h 178"/>
                <a:gd name="T8" fmla="*/ 0 w 18"/>
                <a:gd name="T9" fmla="*/ 0 h 178"/>
                <a:gd name="T10" fmla="*/ 0 w 18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8">
                  <a:moveTo>
                    <a:pt x="0" y="0"/>
                  </a:moveTo>
                  <a:lnTo>
                    <a:pt x="18" y="0"/>
                  </a:lnTo>
                  <a:lnTo>
                    <a:pt x="18" y="178"/>
                  </a:lnTo>
                  <a:lnTo>
                    <a:pt x="0" y="1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5" name="Freeform 122">
              <a:extLst/>
            </p:cNvPr>
            <p:cNvSpPr>
              <a:spLocks/>
            </p:cNvSpPr>
            <p:nvPr/>
          </p:nvSpPr>
          <p:spPr bwMode="auto">
            <a:xfrm>
              <a:off x="5219284" y="5362098"/>
              <a:ext cx="26990" cy="341232"/>
            </a:xfrm>
            <a:custGeom>
              <a:avLst/>
              <a:gdLst>
                <a:gd name="T0" fmla="*/ 0 w 17"/>
                <a:gd name="T1" fmla="*/ 0 h 231"/>
                <a:gd name="T2" fmla="*/ 17 w 17"/>
                <a:gd name="T3" fmla="*/ 0 h 231"/>
                <a:gd name="T4" fmla="*/ 17 w 17"/>
                <a:gd name="T5" fmla="*/ 231 h 231"/>
                <a:gd name="T6" fmla="*/ 0 w 17"/>
                <a:gd name="T7" fmla="*/ 231 h 231"/>
                <a:gd name="T8" fmla="*/ 0 w 17"/>
                <a:gd name="T9" fmla="*/ 0 h 231"/>
                <a:gd name="T10" fmla="*/ 0 w 17"/>
                <a:gd name="T1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31">
                  <a:moveTo>
                    <a:pt x="0" y="0"/>
                  </a:moveTo>
                  <a:lnTo>
                    <a:pt x="17" y="0"/>
                  </a:lnTo>
                  <a:lnTo>
                    <a:pt x="17" y="231"/>
                  </a:lnTo>
                  <a:lnTo>
                    <a:pt x="0" y="2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6" name="Freeform 123">
              <a:extLst/>
            </p:cNvPr>
            <p:cNvSpPr>
              <a:spLocks/>
            </p:cNvSpPr>
            <p:nvPr/>
          </p:nvSpPr>
          <p:spPr bwMode="auto">
            <a:xfrm>
              <a:off x="5162131" y="5335118"/>
              <a:ext cx="26990" cy="368213"/>
            </a:xfrm>
            <a:custGeom>
              <a:avLst/>
              <a:gdLst>
                <a:gd name="T0" fmla="*/ 0 w 18"/>
                <a:gd name="T1" fmla="*/ 0 h 249"/>
                <a:gd name="T2" fmla="*/ 18 w 18"/>
                <a:gd name="T3" fmla="*/ 0 h 249"/>
                <a:gd name="T4" fmla="*/ 18 w 18"/>
                <a:gd name="T5" fmla="*/ 249 h 249"/>
                <a:gd name="T6" fmla="*/ 0 w 18"/>
                <a:gd name="T7" fmla="*/ 249 h 249"/>
                <a:gd name="T8" fmla="*/ 0 w 18"/>
                <a:gd name="T9" fmla="*/ 0 h 249"/>
                <a:gd name="T10" fmla="*/ 0 w 18"/>
                <a:gd name="T1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49">
                  <a:moveTo>
                    <a:pt x="0" y="0"/>
                  </a:moveTo>
                  <a:lnTo>
                    <a:pt x="18" y="0"/>
                  </a:lnTo>
                  <a:lnTo>
                    <a:pt x="18" y="249"/>
                  </a:lnTo>
                  <a:lnTo>
                    <a:pt x="0" y="2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7" name="Freeform 124">
              <a:extLst/>
            </p:cNvPr>
            <p:cNvSpPr>
              <a:spLocks/>
            </p:cNvSpPr>
            <p:nvPr/>
          </p:nvSpPr>
          <p:spPr bwMode="auto">
            <a:xfrm>
              <a:off x="5104977" y="5295439"/>
              <a:ext cx="26990" cy="407891"/>
            </a:xfrm>
            <a:custGeom>
              <a:avLst/>
              <a:gdLst>
                <a:gd name="T0" fmla="*/ 0 w 18"/>
                <a:gd name="T1" fmla="*/ 0 h 276"/>
                <a:gd name="T2" fmla="*/ 18 w 18"/>
                <a:gd name="T3" fmla="*/ 0 h 276"/>
                <a:gd name="T4" fmla="*/ 18 w 18"/>
                <a:gd name="T5" fmla="*/ 276 h 276"/>
                <a:gd name="T6" fmla="*/ 0 w 18"/>
                <a:gd name="T7" fmla="*/ 276 h 276"/>
                <a:gd name="T8" fmla="*/ 0 w 18"/>
                <a:gd name="T9" fmla="*/ 0 h 276"/>
                <a:gd name="T10" fmla="*/ 0 w 18"/>
                <a:gd name="T1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76">
                  <a:moveTo>
                    <a:pt x="0" y="0"/>
                  </a:moveTo>
                  <a:lnTo>
                    <a:pt x="18" y="0"/>
                  </a:lnTo>
                  <a:lnTo>
                    <a:pt x="18" y="276"/>
                  </a:lnTo>
                  <a:lnTo>
                    <a:pt x="0" y="2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8" name="Freeform 125">
              <a:extLst/>
            </p:cNvPr>
            <p:cNvSpPr>
              <a:spLocks/>
            </p:cNvSpPr>
            <p:nvPr/>
          </p:nvSpPr>
          <p:spPr bwMode="auto">
            <a:xfrm>
              <a:off x="5047823" y="5373209"/>
              <a:ext cx="26990" cy="330122"/>
            </a:xfrm>
            <a:custGeom>
              <a:avLst/>
              <a:gdLst>
                <a:gd name="T0" fmla="*/ 0 w 18"/>
                <a:gd name="T1" fmla="*/ 0 h 223"/>
                <a:gd name="T2" fmla="*/ 18 w 18"/>
                <a:gd name="T3" fmla="*/ 0 h 223"/>
                <a:gd name="T4" fmla="*/ 18 w 18"/>
                <a:gd name="T5" fmla="*/ 223 h 223"/>
                <a:gd name="T6" fmla="*/ 0 w 18"/>
                <a:gd name="T7" fmla="*/ 223 h 223"/>
                <a:gd name="T8" fmla="*/ 0 w 18"/>
                <a:gd name="T9" fmla="*/ 0 h 223"/>
                <a:gd name="T10" fmla="*/ 0 w 18"/>
                <a:gd name="T1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3">
                  <a:moveTo>
                    <a:pt x="0" y="0"/>
                  </a:moveTo>
                  <a:lnTo>
                    <a:pt x="18" y="0"/>
                  </a:lnTo>
                  <a:lnTo>
                    <a:pt x="18" y="223"/>
                  </a:lnTo>
                  <a:lnTo>
                    <a:pt x="0" y="2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9" name="Freeform 126">
              <a:extLst/>
            </p:cNvPr>
            <p:cNvSpPr>
              <a:spLocks/>
            </p:cNvSpPr>
            <p:nvPr/>
          </p:nvSpPr>
          <p:spPr bwMode="auto">
            <a:xfrm>
              <a:off x="4990669" y="5362098"/>
              <a:ext cx="26990" cy="341232"/>
            </a:xfrm>
            <a:custGeom>
              <a:avLst/>
              <a:gdLst>
                <a:gd name="T0" fmla="*/ 0 w 18"/>
                <a:gd name="T1" fmla="*/ 0 h 231"/>
                <a:gd name="T2" fmla="*/ 18 w 18"/>
                <a:gd name="T3" fmla="*/ 0 h 231"/>
                <a:gd name="T4" fmla="*/ 18 w 18"/>
                <a:gd name="T5" fmla="*/ 231 h 231"/>
                <a:gd name="T6" fmla="*/ 0 w 18"/>
                <a:gd name="T7" fmla="*/ 231 h 231"/>
                <a:gd name="T8" fmla="*/ 0 w 18"/>
                <a:gd name="T9" fmla="*/ 0 h 231"/>
                <a:gd name="T10" fmla="*/ 0 w 18"/>
                <a:gd name="T1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31">
                  <a:moveTo>
                    <a:pt x="0" y="0"/>
                  </a:moveTo>
                  <a:lnTo>
                    <a:pt x="18" y="0"/>
                  </a:lnTo>
                  <a:lnTo>
                    <a:pt x="18" y="231"/>
                  </a:lnTo>
                  <a:lnTo>
                    <a:pt x="0" y="2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0" name="Freeform 127">
              <a:extLst/>
            </p:cNvPr>
            <p:cNvSpPr>
              <a:spLocks/>
            </p:cNvSpPr>
            <p:nvPr/>
          </p:nvSpPr>
          <p:spPr bwMode="auto">
            <a:xfrm>
              <a:off x="4933515" y="5295439"/>
              <a:ext cx="26990" cy="407891"/>
            </a:xfrm>
            <a:custGeom>
              <a:avLst/>
              <a:gdLst>
                <a:gd name="T0" fmla="*/ 0 w 17"/>
                <a:gd name="T1" fmla="*/ 0 h 276"/>
                <a:gd name="T2" fmla="*/ 17 w 17"/>
                <a:gd name="T3" fmla="*/ 0 h 276"/>
                <a:gd name="T4" fmla="*/ 17 w 17"/>
                <a:gd name="T5" fmla="*/ 276 h 276"/>
                <a:gd name="T6" fmla="*/ 0 w 17"/>
                <a:gd name="T7" fmla="*/ 276 h 276"/>
                <a:gd name="T8" fmla="*/ 0 w 17"/>
                <a:gd name="T9" fmla="*/ 0 h 276"/>
                <a:gd name="T10" fmla="*/ 0 w 17"/>
                <a:gd name="T1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76">
                  <a:moveTo>
                    <a:pt x="0" y="0"/>
                  </a:moveTo>
                  <a:lnTo>
                    <a:pt x="17" y="0"/>
                  </a:lnTo>
                  <a:lnTo>
                    <a:pt x="17" y="276"/>
                  </a:lnTo>
                  <a:lnTo>
                    <a:pt x="0" y="2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1" name="Freeform 128">
              <a:extLst/>
            </p:cNvPr>
            <p:cNvSpPr>
              <a:spLocks/>
            </p:cNvSpPr>
            <p:nvPr/>
          </p:nvSpPr>
          <p:spPr bwMode="auto">
            <a:xfrm>
              <a:off x="4876362" y="5493830"/>
              <a:ext cx="26990" cy="209500"/>
            </a:xfrm>
            <a:custGeom>
              <a:avLst/>
              <a:gdLst>
                <a:gd name="T0" fmla="*/ 0 w 18"/>
                <a:gd name="T1" fmla="*/ 0 h 142"/>
                <a:gd name="T2" fmla="*/ 18 w 18"/>
                <a:gd name="T3" fmla="*/ 0 h 142"/>
                <a:gd name="T4" fmla="*/ 18 w 18"/>
                <a:gd name="T5" fmla="*/ 142 h 142"/>
                <a:gd name="T6" fmla="*/ 0 w 18"/>
                <a:gd name="T7" fmla="*/ 142 h 142"/>
                <a:gd name="T8" fmla="*/ 0 w 18"/>
                <a:gd name="T9" fmla="*/ 0 h 142"/>
                <a:gd name="T10" fmla="*/ 0 w 18"/>
                <a:gd name="T1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42">
                  <a:moveTo>
                    <a:pt x="0" y="0"/>
                  </a:moveTo>
                  <a:lnTo>
                    <a:pt x="18" y="0"/>
                  </a:lnTo>
                  <a:lnTo>
                    <a:pt x="18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2" name="Freeform 129">
              <a:extLst/>
            </p:cNvPr>
            <p:cNvSpPr>
              <a:spLocks/>
            </p:cNvSpPr>
            <p:nvPr/>
          </p:nvSpPr>
          <p:spPr bwMode="auto">
            <a:xfrm>
              <a:off x="4819208" y="5228780"/>
              <a:ext cx="26990" cy="474550"/>
            </a:xfrm>
            <a:custGeom>
              <a:avLst/>
              <a:gdLst>
                <a:gd name="T0" fmla="*/ 0 w 18"/>
                <a:gd name="T1" fmla="*/ 0 h 321"/>
                <a:gd name="T2" fmla="*/ 18 w 18"/>
                <a:gd name="T3" fmla="*/ 0 h 321"/>
                <a:gd name="T4" fmla="*/ 18 w 18"/>
                <a:gd name="T5" fmla="*/ 321 h 321"/>
                <a:gd name="T6" fmla="*/ 0 w 18"/>
                <a:gd name="T7" fmla="*/ 321 h 321"/>
                <a:gd name="T8" fmla="*/ 0 w 18"/>
                <a:gd name="T9" fmla="*/ 0 h 321"/>
                <a:gd name="T10" fmla="*/ 0 w 18"/>
                <a:gd name="T11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21">
                  <a:moveTo>
                    <a:pt x="0" y="0"/>
                  </a:moveTo>
                  <a:lnTo>
                    <a:pt x="18" y="0"/>
                  </a:lnTo>
                  <a:lnTo>
                    <a:pt x="18" y="321"/>
                  </a:lnTo>
                  <a:lnTo>
                    <a:pt x="0" y="3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3" name="Freeform 130">
              <a:extLst/>
            </p:cNvPr>
            <p:cNvSpPr>
              <a:spLocks/>
            </p:cNvSpPr>
            <p:nvPr/>
          </p:nvSpPr>
          <p:spPr bwMode="auto">
            <a:xfrm>
              <a:off x="4762054" y="5163708"/>
              <a:ext cx="26990" cy="539622"/>
            </a:xfrm>
            <a:custGeom>
              <a:avLst/>
              <a:gdLst>
                <a:gd name="T0" fmla="*/ 0 w 26"/>
                <a:gd name="T1" fmla="*/ 0 h 365"/>
                <a:gd name="T2" fmla="*/ 26 w 26"/>
                <a:gd name="T3" fmla="*/ 0 h 365"/>
                <a:gd name="T4" fmla="*/ 26 w 26"/>
                <a:gd name="T5" fmla="*/ 365 h 365"/>
                <a:gd name="T6" fmla="*/ 0 w 26"/>
                <a:gd name="T7" fmla="*/ 365 h 365"/>
                <a:gd name="T8" fmla="*/ 0 w 26"/>
                <a:gd name="T9" fmla="*/ 0 h 365"/>
                <a:gd name="T10" fmla="*/ 0 w 26"/>
                <a:gd name="T1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65">
                  <a:moveTo>
                    <a:pt x="0" y="0"/>
                  </a:moveTo>
                  <a:lnTo>
                    <a:pt x="26" y="0"/>
                  </a:lnTo>
                  <a:lnTo>
                    <a:pt x="26" y="365"/>
                  </a:lnTo>
                  <a:lnTo>
                    <a:pt x="0" y="36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4" name="Freeform 131">
              <a:extLst/>
            </p:cNvPr>
            <p:cNvSpPr>
              <a:spLocks/>
            </p:cNvSpPr>
            <p:nvPr/>
          </p:nvSpPr>
          <p:spPr bwMode="auto">
            <a:xfrm>
              <a:off x="4704900" y="4849458"/>
              <a:ext cx="26990" cy="853872"/>
            </a:xfrm>
            <a:custGeom>
              <a:avLst/>
              <a:gdLst>
                <a:gd name="T0" fmla="*/ 0 w 18"/>
                <a:gd name="T1" fmla="*/ 0 h 579"/>
                <a:gd name="T2" fmla="*/ 18 w 18"/>
                <a:gd name="T3" fmla="*/ 0 h 579"/>
                <a:gd name="T4" fmla="*/ 18 w 18"/>
                <a:gd name="T5" fmla="*/ 579 h 579"/>
                <a:gd name="T6" fmla="*/ 0 w 18"/>
                <a:gd name="T7" fmla="*/ 579 h 579"/>
                <a:gd name="T8" fmla="*/ 0 w 18"/>
                <a:gd name="T9" fmla="*/ 0 h 579"/>
                <a:gd name="T10" fmla="*/ 0 w 18"/>
                <a:gd name="T11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579">
                  <a:moveTo>
                    <a:pt x="0" y="0"/>
                  </a:moveTo>
                  <a:lnTo>
                    <a:pt x="18" y="0"/>
                  </a:lnTo>
                  <a:lnTo>
                    <a:pt x="18" y="579"/>
                  </a:lnTo>
                  <a:lnTo>
                    <a:pt x="0" y="57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5" name="Freeform 132">
              <a:extLst/>
            </p:cNvPr>
            <p:cNvSpPr>
              <a:spLocks/>
            </p:cNvSpPr>
            <p:nvPr/>
          </p:nvSpPr>
          <p:spPr bwMode="auto">
            <a:xfrm>
              <a:off x="4647746" y="5190689"/>
              <a:ext cx="26990" cy="512641"/>
            </a:xfrm>
            <a:custGeom>
              <a:avLst/>
              <a:gdLst>
                <a:gd name="T0" fmla="*/ 0 w 27"/>
                <a:gd name="T1" fmla="*/ 0 h 347"/>
                <a:gd name="T2" fmla="*/ 27 w 27"/>
                <a:gd name="T3" fmla="*/ 0 h 347"/>
                <a:gd name="T4" fmla="*/ 27 w 27"/>
                <a:gd name="T5" fmla="*/ 347 h 347"/>
                <a:gd name="T6" fmla="*/ 0 w 27"/>
                <a:gd name="T7" fmla="*/ 347 h 347"/>
                <a:gd name="T8" fmla="*/ 0 w 27"/>
                <a:gd name="T9" fmla="*/ 0 h 347"/>
                <a:gd name="T10" fmla="*/ 0 w 27"/>
                <a:gd name="T11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47">
                  <a:moveTo>
                    <a:pt x="0" y="0"/>
                  </a:moveTo>
                  <a:lnTo>
                    <a:pt x="27" y="0"/>
                  </a:lnTo>
                  <a:lnTo>
                    <a:pt x="27" y="347"/>
                  </a:lnTo>
                  <a:lnTo>
                    <a:pt x="0" y="3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6" name="Freeform 133">
              <a:extLst/>
            </p:cNvPr>
            <p:cNvSpPr>
              <a:spLocks/>
            </p:cNvSpPr>
            <p:nvPr/>
          </p:nvSpPr>
          <p:spPr bwMode="auto">
            <a:xfrm>
              <a:off x="4590593" y="5033564"/>
              <a:ext cx="26990" cy="669766"/>
            </a:xfrm>
            <a:custGeom>
              <a:avLst/>
              <a:gdLst>
                <a:gd name="T0" fmla="*/ 0 w 9"/>
                <a:gd name="T1" fmla="*/ 0 h 454"/>
                <a:gd name="T2" fmla="*/ 9 w 9"/>
                <a:gd name="T3" fmla="*/ 0 h 454"/>
                <a:gd name="T4" fmla="*/ 9 w 9"/>
                <a:gd name="T5" fmla="*/ 454 h 454"/>
                <a:gd name="T6" fmla="*/ 0 w 9"/>
                <a:gd name="T7" fmla="*/ 454 h 454"/>
                <a:gd name="T8" fmla="*/ 0 w 9"/>
                <a:gd name="T9" fmla="*/ 0 h 454"/>
                <a:gd name="T10" fmla="*/ 0 w 9"/>
                <a:gd name="T11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54">
                  <a:moveTo>
                    <a:pt x="0" y="0"/>
                  </a:moveTo>
                  <a:lnTo>
                    <a:pt x="9" y="0"/>
                  </a:lnTo>
                  <a:lnTo>
                    <a:pt x="9" y="454"/>
                  </a:lnTo>
                  <a:lnTo>
                    <a:pt x="0" y="4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7" name="Freeform 134">
              <a:extLst/>
            </p:cNvPr>
            <p:cNvSpPr>
              <a:spLocks/>
            </p:cNvSpPr>
            <p:nvPr/>
          </p:nvSpPr>
          <p:spPr bwMode="auto">
            <a:xfrm>
              <a:off x="4533439" y="5373209"/>
              <a:ext cx="26990" cy="330122"/>
            </a:xfrm>
            <a:custGeom>
              <a:avLst/>
              <a:gdLst>
                <a:gd name="T0" fmla="*/ 0 w 18"/>
                <a:gd name="T1" fmla="*/ 0 h 223"/>
                <a:gd name="T2" fmla="*/ 18 w 18"/>
                <a:gd name="T3" fmla="*/ 0 h 223"/>
                <a:gd name="T4" fmla="*/ 18 w 18"/>
                <a:gd name="T5" fmla="*/ 223 h 223"/>
                <a:gd name="T6" fmla="*/ 0 w 18"/>
                <a:gd name="T7" fmla="*/ 223 h 223"/>
                <a:gd name="T8" fmla="*/ 0 w 18"/>
                <a:gd name="T9" fmla="*/ 0 h 223"/>
                <a:gd name="T10" fmla="*/ 0 w 18"/>
                <a:gd name="T1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3">
                  <a:moveTo>
                    <a:pt x="0" y="0"/>
                  </a:moveTo>
                  <a:lnTo>
                    <a:pt x="18" y="0"/>
                  </a:lnTo>
                  <a:lnTo>
                    <a:pt x="18" y="223"/>
                  </a:lnTo>
                  <a:lnTo>
                    <a:pt x="0" y="2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8" name="Freeform 135">
              <a:extLst/>
            </p:cNvPr>
            <p:cNvSpPr>
              <a:spLocks/>
            </p:cNvSpPr>
            <p:nvPr/>
          </p:nvSpPr>
          <p:spPr bwMode="auto">
            <a:xfrm>
              <a:off x="4476285" y="4927226"/>
              <a:ext cx="26990" cy="776104"/>
            </a:xfrm>
            <a:custGeom>
              <a:avLst/>
              <a:gdLst>
                <a:gd name="T0" fmla="*/ 0 w 17"/>
                <a:gd name="T1" fmla="*/ 0 h 526"/>
                <a:gd name="T2" fmla="*/ 17 w 17"/>
                <a:gd name="T3" fmla="*/ 0 h 526"/>
                <a:gd name="T4" fmla="*/ 17 w 17"/>
                <a:gd name="T5" fmla="*/ 526 h 526"/>
                <a:gd name="T6" fmla="*/ 0 w 17"/>
                <a:gd name="T7" fmla="*/ 526 h 526"/>
                <a:gd name="T8" fmla="*/ 0 w 17"/>
                <a:gd name="T9" fmla="*/ 0 h 526"/>
                <a:gd name="T10" fmla="*/ 0 w 17"/>
                <a:gd name="T1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526">
                  <a:moveTo>
                    <a:pt x="0" y="0"/>
                  </a:moveTo>
                  <a:lnTo>
                    <a:pt x="17" y="0"/>
                  </a:lnTo>
                  <a:lnTo>
                    <a:pt x="17" y="526"/>
                  </a:lnTo>
                  <a:lnTo>
                    <a:pt x="0" y="5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9" name="Freeform 136">
              <a:extLst/>
            </p:cNvPr>
            <p:cNvSpPr>
              <a:spLocks/>
            </p:cNvSpPr>
            <p:nvPr/>
          </p:nvSpPr>
          <p:spPr bwMode="auto">
            <a:xfrm>
              <a:off x="4419131" y="4849458"/>
              <a:ext cx="26990" cy="853872"/>
            </a:xfrm>
            <a:custGeom>
              <a:avLst/>
              <a:gdLst>
                <a:gd name="T0" fmla="*/ 0 w 18"/>
                <a:gd name="T1" fmla="*/ 0 h 579"/>
                <a:gd name="T2" fmla="*/ 18 w 18"/>
                <a:gd name="T3" fmla="*/ 0 h 579"/>
                <a:gd name="T4" fmla="*/ 18 w 18"/>
                <a:gd name="T5" fmla="*/ 579 h 579"/>
                <a:gd name="T6" fmla="*/ 0 w 18"/>
                <a:gd name="T7" fmla="*/ 579 h 579"/>
                <a:gd name="T8" fmla="*/ 0 w 18"/>
                <a:gd name="T9" fmla="*/ 0 h 579"/>
                <a:gd name="T10" fmla="*/ 0 w 18"/>
                <a:gd name="T11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579">
                  <a:moveTo>
                    <a:pt x="0" y="0"/>
                  </a:moveTo>
                  <a:lnTo>
                    <a:pt x="18" y="0"/>
                  </a:lnTo>
                  <a:lnTo>
                    <a:pt x="18" y="579"/>
                  </a:lnTo>
                  <a:lnTo>
                    <a:pt x="0" y="57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0" name="Freeform 137">
              <a:extLst/>
            </p:cNvPr>
            <p:cNvSpPr>
              <a:spLocks/>
            </p:cNvSpPr>
            <p:nvPr/>
          </p:nvSpPr>
          <p:spPr bwMode="auto">
            <a:xfrm>
              <a:off x="4361977" y="4927226"/>
              <a:ext cx="26990" cy="776104"/>
            </a:xfrm>
            <a:custGeom>
              <a:avLst/>
              <a:gdLst>
                <a:gd name="T0" fmla="*/ 0 w 18"/>
                <a:gd name="T1" fmla="*/ 0 h 526"/>
                <a:gd name="T2" fmla="*/ 18 w 18"/>
                <a:gd name="T3" fmla="*/ 0 h 526"/>
                <a:gd name="T4" fmla="*/ 18 w 18"/>
                <a:gd name="T5" fmla="*/ 526 h 526"/>
                <a:gd name="T6" fmla="*/ 0 w 18"/>
                <a:gd name="T7" fmla="*/ 526 h 526"/>
                <a:gd name="T8" fmla="*/ 0 w 18"/>
                <a:gd name="T9" fmla="*/ 0 h 526"/>
                <a:gd name="T10" fmla="*/ 0 w 18"/>
                <a:gd name="T1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526">
                  <a:moveTo>
                    <a:pt x="0" y="0"/>
                  </a:moveTo>
                  <a:lnTo>
                    <a:pt x="18" y="0"/>
                  </a:lnTo>
                  <a:lnTo>
                    <a:pt x="18" y="526"/>
                  </a:lnTo>
                  <a:lnTo>
                    <a:pt x="0" y="5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1" name="Freeform 138">
              <a:extLst/>
            </p:cNvPr>
            <p:cNvSpPr>
              <a:spLocks/>
            </p:cNvSpPr>
            <p:nvPr/>
          </p:nvSpPr>
          <p:spPr bwMode="auto">
            <a:xfrm>
              <a:off x="4304824" y="4573298"/>
              <a:ext cx="26990" cy="1130032"/>
            </a:xfrm>
            <a:custGeom>
              <a:avLst/>
              <a:gdLst>
                <a:gd name="T0" fmla="*/ 0 w 18"/>
                <a:gd name="T1" fmla="*/ 0 h 766"/>
                <a:gd name="T2" fmla="*/ 18 w 18"/>
                <a:gd name="T3" fmla="*/ 0 h 766"/>
                <a:gd name="T4" fmla="*/ 18 w 18"/>
                <a:gd name="T5" fmla="*/ 766 h 766"/>
                <a:gd name="T6" fmla="*/ 0 w 18"/>
                <a:gd name="T7" fmla="*/ 766 h 766"/>
                <a:gd name="T8" fmla="*/ 0 w 18"/>
                <a:gd name="T9" fmla="*/ 0 h 766"/>
                <a:gd name="T10" fmla="*/ 0 w 18"/>
                <a:gd name="T11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766">
                  <a:moveTo>
                    <a:pt x="0" y="0"/>
                  </a:moveTo>
                  <a:lnTo>
                    <a:pt x="18" y="0"/>
                  </a:lnTo>
                  <a:lnTo>
                    <a:pt x="18" y="766"/>
                  </a:lnTo>
                  <a:lnTo>
                    <a:pt x="0" y="7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2" name="Freeform 139">
              <a:extLst/>
            </p:cNvPr>
            <p:cNvSpPr>
              <a:spLocks/>
            </p:cNvSpPr>
            <p:nvPr/>
          </p:nvSpPr>
          <p:spPr bwMode="auto">
            <a:xfrm>
              <a:off x="4247670" y="4520923"/>
              <a:ext cx="26990" cy="1182408"/>
            </a:xfrm>
            <a:custGeom>
              <a:avLst/>
              <a:gdLst>
                <a:gd name="T0" fmla="*/ 0 w 18"/>
                <a:gd name="T1" fmla="*/ 0 h 802"/>
                <a:gd name="T2" fmla="*/ 18 w 18"/>
                <a:gd name="T3" fmla="*/ 0 h 802"/>
                <a:gd name="T4" fmla="*/ 18 w 18"/>
                <a:gd name="T5" fmla="*/ 802 h 802"/>
                <a:gd name="T6" fmla="*/ 0 w 18"/>
                <a:gd name="T7" fmla="*/ 802 h 802"/>
                <a:gd name="T8" fmla="*/ 0 w 18"/>
                <a:gd name="T9" fmla="*/ 0 h 802"/>
                <a:gd name="T10" fmla="*/ 0 w 18"/>
                <a:gd name="T11" fmla="*/ 0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802">
                  <a:moveTo>
                    <a:pt x="0" y="0"/>
                  </a:moveTo>
                  <a:lnTo>
                    <a:pt x="18" y="0"/>
                  </a:lnTo>
                  <a:lnTo>
                    <a:pt x="18" y="802"/>
                  </a:lnTo>
                  <a:lnTo>
                    <a:pt x="0" y="8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3" name="Freeform 140">
              <a:extLst/>
            </p:cNvPr>
            <p:cNvSpPr>
              <a:spLocks/>
            </p:cNvSpPr>
            <p:nvPr/>
          </p:nvSpPr>
          <p:spPr bwMode="auto">
            <a:xfrm>
              <a:off x="4190516" y="4533620"/>
              <a:ext cx="26990" cy="1169711"/>
            </a:xfrm>
            <a:custGeom>
              <a:avLst/>
              <a:gdLst>
                <a:gd name="T0" fmla="*/ 0 w 18"/>
                <a:gd name="T1" fmla="*/ 0 h 793"/>
                <a:gd name="T2" fmla="*/ 18 w 18"/>
                <a:gd name="T3" fmla="*/ 0 h 793"/>
                <a:gd name="T4" fmla="*/ 18 w 18"/>
                <a:gd name="T5" fmla="*/ 793 h 793"/>
                <a:gd name="T6" fmla="*/ 0 w 18"/>
                <a:gd name="T7" fmla="*/ 793 h 793"/>
                <a:gd name="T8" fmla="*/ 0 w 18"/>
                <a:gd name="T9" fmla="*/ 0 h 793"/>
                <a:gd name="T10" fmla="*/ 0 w 18"/>
                <a:gd name="T11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793">
                  <a:moveTo>
                    <a:pt x="0" y="0"/>
                  </a:moveTo>
                  <a:lnTo>
                    <a:pt x="18" y="0"/>
                  </a:lnTo>
                  <a:lnTo>
                    <a:pt x="18" y="793"/>
                  </a:lnTo>
                  <a:lnTo>
                    <a:pt x="0" y="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4" name="Freeform 141">
              <a:extLst/>
            </p:cNvPr>
            <p:cNvSpPr>
              <a:spLocks/>
            </p:cNvSpPr>
            <p:nvPr/>
          </p:nvSpPr>
          <p:spPr bwMode="auto">
            <a:xfrm>
              <a:off x="4133362" y="4271745"/>
              <a:ext cx="26990" cy="1431585"/>
            </a:xfrm>
            <a:custGeom>
              <a:avLst/>
              <a:gdLst>
                <a:gd name="T0" fmla="*/ 0 w 18"/>
                <a:gd name="T1" fmla="*/ 0 h 971"/>
                <a:gd name="T2" fmla="*/ 18 w 18"/>
                <a:gd name="T3" fmla="*/ 0 h 971"/>
                <a:gd name="T4" fmla="*/ 18 w 18"/>
                <a:gd name="T5" fmla="*/ 971 h 971"/>
                <a:gd name="T6" fmla="*/ 0 w 18"/>
                <a:gd name="T7" fmla="*/ 971 h 971"/>
                <a:gd name="T8" fmla="*/ 0 w 18"/>
                <a:gd name="T9" fmla="*/ 0 h 971"/>
                <a:gd name="T10" fmla="*/ 0 w 18"/>
                <a:gd name="T11" fmla="*/ 0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71">
                  <a:moveTo>
                    <a:pt x="0" y="0"/>
                  </a:moveTo>
                  <a:lnTo>
                    <a:pt x="18" y="0"/>
                  </a:lnTo>
                  <a:lnTo>
                    <a:pt x="18" y="971"/>
                  </a:lnTo>
                  <a:lnTo>
                    <a:pt x="0" y="97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5" name="Freeform 142">
              <a:extLst/>
            </p:cNvPr>
            <p:cNvSpPr>
              <a:spLocks/>
            </p:cNvSpPr>
            <p:nvPr/>
          </p:nvSpPr>
          <p:spPr bwMode="auto">
            <a:xfrm>
              <a:off x="4074621" y="4152710"/>
              <a:ext cx="28577" cy="1550620"/>
            </a:xfrm>
            <a:custGeom>
              <a:avLst/>
              <a:gdLst>
                <a:gd name="T0" fmla="*/ 0 w 18"/>
                <a:gd name="T1" fmla="*/ 0 h 1051"/>
                <a:gd name="T2" fmla="*/ 18 w 18"/>
                <a:gd name="T3" fmla="*/ 0 h 1051"/>
                <a:gd name="T4" fmla="*/ 18 w 18"/>
                <a:gd name="T5" fmla="*/ 1051 h 1051"/>
                <a:gd name="T6" fmla="*/ 0 w 18"/>
                <a:gd name="T7" fmla="*/ 1051 h 1051"/>
                <a:gd name="T8" fmla="*/ 0 w 18"/>
                <a:gd name="T9" fmla="*/ 0 h 1051"/>
                <a:gd name="T10" fmla="*/ 0 w 18"/>
                <a:gd name="T11" fmla="*/ 0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51">
                  <a:moveTo>
                    <a:pt x="0" y="0"/>
                  </a:moveTo>
                  <a:lnTo>
                    <a:pt x="18" y="0"/>
                  </a:lnTo>
                  <a:lnTo>
                    <a:pt x="18" y="1051"/>
                  </a:lnTo>
                  <a:lnTo>
                    <a:pt x="0" y="105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6" name="Freeform 143">
              <a:extLst/>
            </p:cNvPr>
            <p:cNvSpPr>
              <a:spLocks/>
            </p:cNvSpPr>
            <p:nvPr/>
          </p:nvSpPr>
          <p:spPr bwMode="auto">
            <a:xfrm>
              <a:off x="4017468" y="4008282"/>
              <a:ext cx="28577" cy="1695048"/>
            </a:xfrm>
            <a:custGeom>
              <a:avLst/>
              <a:gdLst>
                <a:gd name="T0" fmla="*/ 0 w 17"/>
                <a:gd name="T1" fmla="*/ 0 h 1149"/>
                <a:gd name="T2" fmla="*/ 17 w 17"/>
                <a:gd name="T3" fmla="*/ 0 h 1149"/>
                <a:gd name="T4" fmla="*/ 17 w 17"/>
                <a:gd name="T5" fmla="*/ 1149 h 1149"/>
                <a:gd name="T6" fmla="*/ 0 w 17"/>
                <a:gd name="T7" fmla="*/ 1149 h 1149"/>
                <a:gd name="T8" fmla="*/ 0 w 17"/>
                <a:gd name="T9" fmla="*/ 0 h 1149"/>
                <a:gd name="T10" fmla="*/ 0 w 17"/>
                <a:gd name="T11" fmla="*/ 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49">
                  <a:moveTo>
                    <a:pt x="0" y="0"/>
                  </a:moveTo>
                  <a:lnTo>
                    <a:pt x="17" y="0"/>
                  </a:lnTo>
                  <a:lnTo>
                    <a:pt x="17" y="1149"/>
                  </a:lnTo>
                  <a:lnTo>
                    <a:pt x="0" y="11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7" name="Freeform 144">
              <a:extLst/>
            </p:cNvPr>
            <p:cNvSpPr>
              <a:spLocks/>
            </p:cNvSpPr>
            <p:nvPr/>
          </p:nvSpPr>
          <p:spPr bwMode="auto">
            <a:xfrm>
              <a:off x="3960314" y="3824176"/>
              <a:ext cx="28577" cy="1879154"/>
            </a:xfrm>
            <a:custGeom>
              <a:avLst/>
              <a:gdLst>
                <a:gd name="T0" fmla="*/ 0 w 18"/>
                <a:gd name="T1" fmla="*/ 0 h 1274"/>
                <a:gd name="T2" fmla="*/ 18 w 18"/>
                <a:gd name="T3" fmla="*/ 0 h 1274"/>
                <a:gd name="T4" fmla="*/ 18 w 18"/>
                <a:gd name="T5" fmla="*/ 1274 h 1274"/>
                <a:gd name="T6" fmla="*/ 0 w 18"/>
                <a:gd name="T7" fmla="*/ 1274 h 1274"/>
                <a:gd name="T8" fmla="*/ 0 w 18"/>
                <a:gd name="T9" fmla="*/ 0 h 1274"/>
                <a:gd name="T10" fmla="*/ 0 w 18"/>
                <a:gd name="T1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74">
                  <a:moveTo>
                    <a:pt x="0" y="0"/>
                  </a:moveTo>
                  <a:lnTo>
                    <a:pt x="18" y="0"/>
                  </a:lnTo>
                  <a:lnTo>
                    <a:pt x="18" y="1274"/>
                  </a:lnTo>
                  <a:lnTo>
                    <a:pt x="0" y="12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8" name="Freeform 145">
              <a:extLst/>
            </p:cNvPr>
            <p:cNvSpPr>
              <a:spLocks/>
            </p:cNvSpPr>
            <p:nvPr/>
          </p:nvSpPr>
          <p:spPr bwMode="auto">
            <a:xfrm>
              <a:off x="3903160" y="3679747"/>
              <a:ext cx="28577" cy="2023583"/>
            </a:xfrm>
            <a:custGeom>
              <a:avLst/>
              <a:gdLst>
                <a:gd name="T0" fmla="*/ 0 w 18"/>
                <a:gd name="T1" fmla="*/ 0 h 1372"/>
                <a:gd name="T2" fmla="*/ 18 w 18"/>
                <a:gd name="T3" fmla="*/ 0 h 1372"/>
                <a:gd name="T4" fmla="*/ 18 w 18"/>
                <a:gd name="T5" fmla="*/ 1372 h 1372"/>
                <a:gd name="T6" fmla="*/ 0 w 18"/>
                <a:gd name="T7" fmla="*/ 1372 h 1372"/>
                <a:gd name="T8" fmla="*/ 0 w 18"/>
                <a:gd name="T9" fmla="*/ 0 h 1372"/>
                <a:gd name="T10" fmla="*/ 0 w 18"/>
                <a:gd name="T11" fmla="*/ 0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372">
                  <a:moveTo>
                    <a:pt x="0" y="0"/>
                  </a:moveTo>
                  <a:lnTo>
                    <a:pt x="18" y="0"/>
                  </a:lnTo>
                  <a:lnTo>
                    <a:pt x="18" y="1372"/>
                  </a:lnTo>
                  <a:lnTo>
                    <a:pt x="0" y="137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9" name="Freeform 146">
              <a:extLst/>
            </p:cNvPr>
            <p:cNvSpPr>
              <a:spLocks/>
            </p:cNvSpPr>
            <p:nvPr/>
          </p:nvSpPr>
          <p:spPr bwMode="auto">
            <a:xfrm>
              <a:off x="3846006" y="3482944"/>
              <a:ext cx="28577" cy="2220386"/>
            </a:xfrm>
            <a:custGeom>
              <a:avLst/>
              <a:gdLst>
                <a:gd name="T0" fmla="*/ 0 w 18"/>
                <a:gd name="T1" fmla="*/ 0 h 1506"/>
                <a:gd name="T2" fmla="*/ 18 w 18"/>
                <a:gd name="T3" fmla="*/ 0 h 1506"/>
                <a:gd name="T4" fmla="*/ 18 w 18"/>
                <a:gd name="T5" fmla="*/ 1506 h 1506"/>
                <a:gd name="T6" fmla="*/ 0 w 18"/>
                <a:gd name="T7" fmla="*/ 1506 h 1506"/>
                <a:gd name="T8" fmla="*/ 0 w 18"/>
                <a:gd name="T9" fmla="*/ 0 h 1506"/>
                <a:gd name="T10" fmla="*/ 0 w 18"/>
                <a:gd name="T11" fmla="*/ 0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506">
                  <a:moveTo>
                    <a:pt x="0" y="0"/>
                  </a:moveTo>
                  <a:lnTo>
                    <a:pt x="18" y="0"/>
                  </a:lnTo>
                  <a:lnTo>
                    <a:pt x="18" y="1506"/>
                  </a:lnTo>
                  <a:lnTo>
                    <a:pt x="0" y="150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0" name="Freeform 147">
              <a:extLst/>
            </p:cNvPr>
            <p:cNvSpPr>
              <a:spLocks/>
            </p:cNvSpPr>
            <p:nvPr/>
          </p:nvSpPr>
          <p:spPr bwMode="auto">
            <a:xfrm>
              <a:off x="3788852" y="3455963"/>
              <a:ext cx="28577" cy="2247367"/>
            </a:xfrm>
            <a:custGeom>
              <a:avLst/>
              <a:gdLst>
                <a:gd name="T0" fmla="*/ 0 w 18"/>
                <a:gd name="T1" fmla="*/ 0 h 1524"/>
                <a:gd name="T2" fmla="*/ 18 w 18"/>
                <a:gd name="T3" fmla="*/ 0 h 1524"/>
                <a:gd name="T4" fmla="*/ 18 w 18"/>
                <a:gd name="T5" fmla="*/ 1524 h 1524"/>
                <a:gd name="T6" fmla="*/ 0 w 18"/>
                <a:gd name="T7" fmla="*/ 1524 h 1524"/>
                <a:gd name="T8" fmla="*/ 0 w 18"/>
                <a:gd name="T9" fmla="*/ 0 h 1524"/>
                <a:gd name="T10" fmla="*/ 0 w 18"/>
                <a:gd name="T11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524">
                  <a:moveTo>
                    <a:pt x="0" y="0"/>
                  </a:moveTo>
                  <a:lnTo>
                    <a:pt x="18" y="0"/>
                  </a:lnTo>
                  <a:lnTo>
                    <a:pt x="18" y="1524"/>
                  </a:lnTo>
                  <a:lnTo>
                    <a:pt x="0" y="15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1" name="Freeform 148">
              <a:extLst/>
            </p:cNvPr>
            <p:cNvSpPr>
              <a:spLocks/>
            </p:cNvSpPr>
            <p:nvPr/>
          </p:nvSpPr>
          <p:spPr bwMode="auto">
            <a:xfrm>
              <a:off x="3731699" y="3259160"/>
              <a:ext cx="28577" cy="2444170"/>
            </a:xfrm>
            <a:custGeom>
              <a:avLst/>
              <a:gdLst>
                <a:gd name="T0" fmla="*/ 0 w 17"/>
                <a:gd name="T1" fmla="*/ 0 h 1657"/>
                <a:gd name="T2" fmla="*/ 17 w 17"/>
                <a:gd name="T3" fmla="*/ 0 h 1657"/>
                <a:gd name="T4" fmla="*/ 17 w 17"/>
                <a:gd name="T5" fmla="*/ 1657 h 1657"/>
                <a:gd name="T6" fmla="*/ 0 w 17"/>
                <a:gd name="T7" fmla="*/ 1657 h 1657"/>
                <a:gd name="T8" fmla="*/ 0 w 17"/>
                <a:gd name="T9" fmla="*/ 0 h 1657"/>
                <a:gd name="T10" fmla="*/ 0 w 17"/>
                <a:gd name="T11" fmla="*/ 0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57">
                  <a:moveTo>
                    <a:pt x="0" y="0"/>
                  </a:moveTo>
                  <a:lnTo>
                    <a:pt x="17" y="0"/>
                  </a:lnTo>
                  <a:lnTo>
                    <a:pt x="17" y="1657"/>
                  </a:lnTo>
                  <a:lnTo>
                    <a:pt x="0" y="16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2" name="Freeform 149">
              <a:extLst/>
            </p:cNvPr>
            <p:cNvSpPr>
              <a:spLocks/>
            </p:cNvSpPr>
            <p:nvPr/>
          </p:nvSpPr>
          <p:spPr bwMode="auto">
            <a:xfrm>
              <a:off x="3674545" y="3273444"/>
              <a:ext cx="28577" cy="2429887"/>
            </a:xfrm>
            <a:custGeom>
              <a:avLst/>
              <a:gdLst>
                <a:gd name="T0" fmla="*/ 0 w 18"/>
                <a:gd name="T1" fmla="*/ 0 h 1648"/>
                <a:gd name="T2" fmla="*/ 18 w 18"/>
                <a:gd name="T3" fmla="*/ 0 h 1648"/>
                <a:gd name="T4" fmla="*/ 18 w 18"/>
                <a:gd name="T5" fmla="*/ 1648 h 1648"/>
                <a:gd name="T6" fmla="*/ 0 w 18"/>
                <a:gd name="T7" fmla="*/ 1648 h 1648"/>
                <a:gd name="T8" fmla="*/ 0 w 18"/>
                <a:gd name="T9" fmla="*/ 0 h 1648"/>
                <a:gd name="T10" fmla="*/ 0 w 18"/>
                <a:gd name="T11" fmla="*/ 0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48">
                  <a:moveTo>
                    <a:pt x="0" y="0"/>
                  </a:moveTo>
                  <a:lnTo>
                    <a:pt x="18" y="0"/>
                  </a:lnTo>
                  <a:lnTo>
                    <a:pt x="18" y="1648"/>
                  </a:lnTo>
                  <a:lnTo>
                    <a:pt x="0" y="16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3" name="Freeform 150">
              <a:extLst/>
            </p:cNvPr>
            <p:cNvSpPr>
              <a:spLocks/>
            </p:cNvSpPr>
            <p:nvPr/>
          </p:nvSpPr>
          <p:spPr bwMode="auto">
            <a:xfrm>
              <a:off x="3617391" y="2957607"/>
              <a:ext cx="26989" cy="2745724"/>
            </a:xfrm>
            <a:custGeom>
              <a:avLst/>
              <a:gdLst>
                <a:gd name="T0" fmla="*/ 0 w 18"/>
                <a:gd name="T1" fmla="*/ 0 h 1862"/>
                <a:gd name="T2" fmla="*/ 18 w 18"/>
                <a:gd name="T3" fmla="*/ 0 h 1862"/>
                <a:gd name="T4" fmla="*/ 18 w 18"/>
                <a:gd name="T5" fmla="*/ 1862 h 1862"/>
                <a:gd name="T6" fmla="*/ 0 w 18"/>
                <a:gd name="T7" fmla="*/ 1862 h 1862"/>
                <a:gd name="T8" fmla="*/ 0 w 18"/>
                <a:gd name="T9" fmla="*/ 0 h 1862"/>
                <a:gd name="T10" fmla="*/ 0 w 18"/>
                <a:gd name="T11" fmla="*/ 0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862">
                  <a:moveTo>
                    <a:pt x="0" y="0"/>
                  </a:moveTo>
                  <a:lnTo>
                    <a:pt x="18" y="0"/>
                  </a:lnTo>
                  <a:lnTo>
                    <a:pt x="18" y="1862"/>
                  </a:lnTo>
                  <a:lnTo>
                    <a:pt x="0" y="18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4" name="Freeform 151">
              <a:extLst/>
            </p:cNvPr>
            <p:cNvSpPr>
              <a:spLocks/>
            </p:cNvSpPr>
            <p:nvPr/>
          </p:nvSpPr>
          <p:spPr bwMode="auto">
            <a:xfrm>
              <a:off x="3560237" y="2957607"/>
              <a:ext cx="26989" cy="2745724"/>
            </a:xfrm>
            <a:custGeom>
              <a:avLst/>
              <a:gdLst>
                <a:gd name="T0" fmla="*/ 0 w 18"/>
                <a:gd name="T1" fmla="*/ 0 h 1862"/>
                <a:gd name="T2" fmla="*/ 18 w 18"/>
                <a:gd name="T3" fmla="*/ 0 h 1862"/>
                <a:gd name="T4" fmla="*/ 18 w 18"/>
                <a:gd name="T5" fmla="*/ 1862 h 1862"/>
                <a:gd name="T6" fmla="*/ 0 w 18"/>
                <a:gd name="T7" fmla="*/ 1862 h 1862"/>
                <a:gd name="T8" fmla="*/ 0 w 18"/>
                <a:gd name="T9" fmla="*/ 0 h 1862"/>
                <a:gd name="T10" fmla="*/ 0 w 18"/>
                <a:gd name="T11" fmla="*/ 0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862">
                  <a:moveTo>
                    <a:pt x="0" y="0"/>
                  </a:moveTo>
                  <a:lnTo>
                    <a:pt x="18" y="0"/>
                  </a:lnTo>
                  <a:lnTo>
                    <a:pt x="18" y="1862"/>
                  </a:lnTo>
                  <a:lnTo>
                    <a:pt x="0" y="18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5" name="Freeform 152">
              <a:extLst/>
            </p:cNvPr>
            <p:cNvSpPr>
              <a:spLocks/>
            </p:cNvSpPr>
            <p:nvPr/>
          </p:nvSpPr>
          <p:spPr bwMode="auto">
            <a:xfrm>
              <a:off x="3503083" y="2878250"/>
              <a:ext cx="26989" cy="2825080"/>
            </a:xfrm>
            <a:custGeom>
              <a:avLst/>
              <a:gdLst>
                <a:gd name="T0" fmla="*/ 0 w 18"/>
                <a:gd name="T1" fmla="*/ 0 h 1916"/>
                <a:gd name="T2" fmla="*/ 18 w 18"/>
                <a:gd name="T3" fmla="*/ 0 h 1916"/>
                <a:gd name="T4" fmla="*/ 18 w 18"/>
                <a:gd name="T5" fmla="*/ 1916 h 1916"/>
                <a:gd name="T6" fmla="*/ 0 w 18"/>
                <a:gd name="T7" fmla="*/ 1916 h 1916"/>
                <a:gd name="T8" fmla="*/ 0 w 18"/>
                <a:gd name="T9" fmla="*/ 0 h 1916"/>
                <a:gd name="T10" fmla="*/ 0 w 18"/>
                <a:gd name="T11" fmla="*/ 0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916">
                  <a:moveTo>
                    <a:pt x="0" y="0"/>
                  </a:moveTo>
                  <a:lnTo>
                    <a:pt x="18" y="0"/>
                  </a:lnTo>
                  <a:lnTo>
                    <a:pt x="18" y="1916"/>
                  </a:lnTo>
                  <a:lnTo>
                    <a:pt x="0" y="19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6" name="Freeform 153">
              <a:extLst/>
            </p:cNvPr>
            <p:cNvSpPr>
              <a:spLocks/>
            </p:cNvSpPr>
            <p:nvPr/>
          </p:nvSpPr>
          <p:spPr bwMode="auto">
            <a:xfrm>
              <a:off x="3445930" y="2798894"/>
              <a:ext cx="26989" cy="2904436"/>
            </a:xfrm>
            <a:custGeom>
              <a:avLst/>
              <a:gdLst>
                <a:gd name="T0" fmla="*/ 0 w 17"/>
                <a:gd name="T1" fmla="*/ 0 h 1969"/>
                <a:gd name="T2" fmla="*/ 17 w 17"/>
                <a:gd name="T3" fmla="*/ 0 h 1969"/>
                <a:gd name="T4" fmla="*/ 17 w 17"/>
                <a:gd name="T5" fmla="*/ 1969 h 1969"/>
                <a:gd name="T6" fmla="*/ 0 w 17"/>
                <a:gd name="T7" fmla="*/ 1969 h 1969"/>
                <a:gd name="T8" fmla="*/ 0 w 17"/>
                <a:gd name="T9" fmla="*/ 0 h 1969"/>
                <a:gd name="T10" fmla="*/ 0 w 17"/>
                <a:gd name="T11" fmla="*/ 0 h 1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69">
                  <a:moveTo>
                    <a:pt x="0" y="0"/>
                  </a:moveTo>
                  <a:lnTo>
                    <a:pt x="17" y="0"/>
                  </a:lnTo>
                  <a:lnTo>
                    <a:pt x="17" y="1969"/>
                  </a:lnTo>
                  <a:lnTo>
                    <a:pt x="0" y="196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7" name="Freeform 154">
              <a:extLst/>
            </p:cNvPr>
            <p:cNvSpPr>
              <a:spLocks/>
            </p:cNvSpPr>
            <p:nvPr/>
          </p:nvSpPr>
          <p:spPr bwMode="auto">
            <a:xfrm>
              <a:off x="3388776" y="2813178"/>
              <a:ext cx="26989" cy="2890153"/>
            </a:xfrm>
            <a:custGeom>
              <a:avLst/>
              <a:gdLst>
                <a:gd name="T0" fmla="*/ 0 w 18"/>
                <a:gd name="T1" fmla="*/ 0 h 1960"/>
                <a:gd name="T2" fmla="*/ 18 w 18"/>
                <a:gd name="T3" fmla="*/ 0 h 1960"/>
                <a:gd name="T4" fmla="*/ 18 w 18"/>
                <a:gd name="T5" fmla="*/ 1960 h 1960"/>
                <a:gd name="T6" fmla="*/ 0 w 18"/>
                <a:gd name="T7" fmla="*/ 1960 h 1960"/>
                <a:gd name="T8" fmla="*/ 0 w 18"/>
                <a:gd name="T9" fmla="*/ 0 h 1960"/>
                <a:gd name="T10" fmla="*/ 0 w 18"/>
                <a:gd name="T11" fmla="*/ 0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960">
                  <a:moveTo>
                    <a:pt x="0" y="0"/>
                  </a:moveTo>
                  <a:lnTo>
                    <a:pt x="18" y="0"/>
                  </a:lnTo>
                  <a:lnTo>
                    <a:pt x="18" y="1960"/>
                  </a:lnTo>
                  <a:lnTo>
                    <a:pt x="0" y="19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8" name="Freeform 155">
              <a:extLst/>
            </p:cNvPr>
            <p:cNvSpPr>
              <a:spLocks/>
            </p:cNvSpPr>
            <p:nvPr/>
          </p:nvSpPr>
          <p:spPr bwMode="auto">
            <a:xfrm>
              <a:off x="3331622" y="2668750"/>
              <a:ext cx="26989" cy="3034580"/>
            </a:xfrm>
            <a:custGeom>
              <a:avLst/>
              <a:gdLst>
                <a:gd name="T0" fmla="*/ 0 w 18"/>
                <a:gd name="T1" fmla="*/ 0 h 2058"/>
                <a:gd name="T2" fmla="*/ 18 w 18"/>
                <a:gd name="T3" fmla="*/ 0 h 2058"/>
                <a:gd name="T4" fmla="*/ 18 w 18"/>
                <a:gd name="T5" fmla="*/ 2058 h 2058"/>
                <a:gd name="T6" fmla="*/ 0 w 18"/>
                <a:gd name="T7" fmla="*/ 2058 h 2058"/>
                <a:gd name="T8" fmla="*/ 0 w 18"/>
                <a:gd name="T9" fmla="*/ 0 h 2058"/>
                <a:gd name="T10" fmla="*/ 0 w 18"/>
                <a:gd name="T11" fmla="*/ 0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58">
                  <a:moveTo>
                    <a:pt x="0" y="0"/>
                  </a:moveTo>
                  <a:lnTo>
                    <a:pt x="18" y="0"/>
                  </a:lnTo>
                  <a:lnTo>
                    <a:pt x="18" y="2058"/>
                  </a:lnTo>
                  <a:lnTo>
                    <a:pt x="0" y="20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9" name="Freeform 156">
              <a:extLst/>
            </p:cNvPr>
            <p:cNvSpPr>
              <a:spLocks/>
            </p:cNvSpPr>
            <p:nvPr/>
          </p:nvSpPr>
          <p:spPr bwMode="auto">
            <a:xfrm>
              <a:off x="3274468" y="2786197"/>
              <a:ext cx="26989" cy="2917133"/>
            </a:xfrm>
            <a:custGeom>
              <a:avLst/>
              <a:gdLst>
                <a:gd name="T0" fmla="*/ 0 w 18"/>
                <a:gd name="T1" fmla="*/ 0 h 1978"/>
                <a:gd name="T2" fmla="*/ 18 w 18"/>
                <a:gd name="T3" fmla="*/ 0 h 1978"/>
                <a:gd name="T4" fmla="*/ 18 w 18"/>
                <a:gd name="T5" fmla="*/ 1978 h 1978"/>
                <a:gd name="T6" fmla="*/ 0 w 18"/>
                <a:gd name="T7" fmla="*/ 1978 h 1978"/>
                <a:gd name="T8" fmla="*/ 0 w 18"/>
                <a:gd name="T9" fmla="*/ 0 h 1978"/>
                <a:gd name="T10" fmla="*/ 0 w 18"/>
                <a:gd name="T11" fmla="*/ 0 h 1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978">
                  <a:moveTo>
                    <a:pt x="0" y="0"/>
                  </a:moveTo>
                  <a:lnTo>
                    <a:pt x="18" y="0"/>
                  </a:lnTo>
                  <a:lnTo>
                    <a:pt x="18" y="1978"/>
                  </a:lnTo>
                  <a:lnTo>
                    <a:pt x="0" y="19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0" name="Freeform 157">
              <a:extLst/>
            </p:cNvPr>
            <p:cNvSpPr>
              <a:spLocks/>
            </p:cNvSpPr>
            <p:nvPr/>
          </p:nvSpPr>
          <p:spPr bwMode="auto">
            <a:xfrm>
              <a:off x="3217314" y="3035375"/>
              <a:ext cx="26989" cy="2667955"/>
            </a:xfrm>
            <a:custGeom>
              <a:avLst/>
              <a:gdLst>
                <a:gd name="T0" fmla="*/ 0 w 18"/>
                <a:gd name="T1" fmla="*/ 0 h 1809"/>
                <a:gd name="T2" fmla="*/ 18 w 18"/>
                <a:gd name="T3" fmla="*/ 0 h 1809"/>
                <a:gd name="T4" fmla="*/ 18 w 18"/>
                <a:gd name="T5" fmla="*/ 1809 h 1809"/>
                <a:gd name="T6" fmla="*/ 0 w 18"/>
                <a:gd name="T7" fmla="*/ 1809 h 1809"/>
                <a:gd name="T8" fmla="*/ 0 w 18"/>
                <a:gd name="T9" fmla="*/ 0 h 1809"/>
                <a:gd name="T10" fmla="*/ 0 w 18"/>
                <a:gd name="T11" fmla="*/ 0 h 1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809">
                  <a:moveTo>
                    <a:pt x="0" y="0"/>
                  </a:moveTo>
                  <a:lnTo>
                    <a:pt x="18" y="0"/>
                  </a:lnTo>
                  <a:lnTo>
                    <a:pt x="18" y="1809"/>
                  </a:lnTo>
                  <a:lnTo>
                    <a:pt x="0" y="180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1" name="Freeform 158">
              <a:extLst/>
            </p:cNvPr>
            <p:cNvSpPr>
              <a:spLocks/>
            </p:cNvSpPr>
            <p:nvPr/>
          </p:nvSpPr>
          <p:spPr bwMode="auto">
            <a:xfrm>
              <a:off x="3160161" y="2825875"/>
              <a:ext cx="26989" cy="2877456"/>
            </a:xfrm>
            <a:custGeom>
              <a:avLst/>
              <a:gdLst>
                <a:gd name="T0" fmla="*/ 0 w 17"/>
                <a:gd name="T1" fmla="*/ 0 h 1951"/>
                <a:gd name="T2" fmla="*/ 17 w 17"/>
                <a:gd name="T3" fmla="*/ 0 h 1951"/>
                <a:gd name="T4" fmla="*/ 17 w 17"/>
                <a:gd name="T5" fmla="*/ 1951 h 1951"/>
                <a:gd name="T6" fmla="*/ 0 w 17"/>
                <a:gd name="T7" fmla="*/ 1951 h 1951"/>
                <a:gd name="T8" fmla="*/ 0 w 17"/>
                <a:gd name="T9" fmla="*/ 0 h 1951"/>
                <a:gd name="T10" fmla="*/ 0 w 17"/>
                <a:gd name="T11" fmla="*/ 0 h 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51">
                  <a:moveTo>
                    <a:pt x="0" y="0"/>
                  </a:moveTo>
                  <a:lnTo>
                    <a:pt x="17" y="0"/>
                  </a:lnTo>
                  <a:lnTo>
                    <a:pt x="17" y="1951"/>
                  </a:lnTo>
                  <a:lnTo>
                    <a:pt x="0" y="195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2" name="Freeform 159">
              <a:extLst/>
            </p:cNvPr>
            <p:cNvSpPr>
              <a:spLocks/>
            </p:cNvSpPr>
            <p:nvPr/>
          </p:nvSpPr>
          <p:spPr bwMode="auto">
            <a:xfrm>
              <a:off x="3103007" y="4416173"/>
              <a:ext cx="26989" cy="1287158"/>
            </a:xfrm>
            <a:custGeom>
              <a:avLst/>
              <a:gdLst>
                <a:gd name="T0" fmla="*/ 0 w 18"/>
                <a:gd name="T1" fmla="*/ 0 h 873"/>
                <a:gd name="T2" fmla="*/ 18 w 18"/>
                <a:gd name="T3" fmla="*/ 0 h 873"/>
                <a:gd name="T4" fmla="*/ 18 w 18"/>
                <a:gd name="T5" fmla="*/ 873 h 873"/>
                <a:gd name="T6" fmla="*/ 0 w 18"/>
                <a:gd name="T7" fmla="*/ 873 h 873"/>
                <a:gd name="T8" fmla="*/ 0 w 18"/>
                <a:gd name="T9" fmla="*/ 0 h 873"/>
                <a:gd name="T10" fmla="*/ 0 w 18"/>
                <a:gd name="T11" fmla="*/ 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873">
                  <a:moveTo>
                    <a:pt x="0" y="0"/>
                  </a:moveTo>
                  <a:lnTo>
                    <a:pt x="18" y="0"/>
                  </a:lnTo>
                  <a:lnTo>
                    <a:pt x="18" y="873"/>
                  </a:lnTo>
                  <a:lnTo>
                    <a:pt x="0" y="87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3" name="Freeform 160">
              <a:extLst/>
            </p:cNvPr>
            <p:cNvSpPr>
              <a:spLocks/>
            </p:cNvSpPr>
            <p:nvPr/>
          </p:nvSpPr>
          <p:spPr bwMode="auto">
            <a:xfrm>
              <a:off x="3045853" y="3179804"/>
              <a:ext cx="26989" cy="2523527"/>
            </a:xfrm>
            <a:custGeom>
              <a:avLst/>
              <a:gdLst>
                <a:gd name="T0" fmla="*/ 0 w 9"/>
                <a:gd name="T1" fmla="*/ 0 h 1711"/>
                <a:gd name="T2" fmla="*/ 9 w 9"/>
                <a:gd name="T3" fmla="*/ 0 h 1711"/>
                <a:gd name="T4" fmla="*/ 9 w 9"/>
                <a:gd name="T5" fmla="*/ 1711 h 1711"/>
                <a:gd name="T6" fmla="*/ 0 w 9"/>
                <a:gd name="T7" fmla="*/ 1711 h 1711"/>
                <a:gd name="T8" fmla="*/ 0 w 9"/>
                <a:gd name="T9" fmla="*/ 0 h 1711"/>
                <a:gd name="T10" fmla="*/ 0 w 9"/>
                <a:gd name="T11" fmla="*/ 0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711">
                  <a:moveTo>
                    <a:pt x="0" y="0"/>
                  </a:moveTo>
                  <a:lnTo>
                    <a:pt x="9" y="0"/>
                  </a:lnTo>
                  <a:lnTo>
                    <a:pt x="9" y="1711"/>
                  </a:lnTo>
                  <a:lnTo>
                    <a:pt x="0" y="17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4" name="Freeform 161">
              <a:extLst/>
            </p:cNvPr>
            <p:cNvSpPr>
              <a:spLocks/>
            </p:cNvSpPr>
            <p:nvPr/>
          </p:nvSpPr>
          <p:spPr bwMode="auto">
            <a:xfrm>
              <a:off x="2988699" y="2352912"/>
              <a:ext cx="26989" cy="3350418"/>
            </a:xfrm>
            <a:custGeom>
              <a:avLst/>
              <a:gdLst>
                <a:gd name="T0" fmla="*/ 0 w 17"/>
                <a:gd name="T1" fmla="*/ 0 h 2272"/>
                <a:gd name="T2" fmla="*/ 17 w 17"/>
                <a:gd name="T3" fmla="*/ 0 h 2272"/>
                <a:gd name="T4" fmla="*/ 17 w 17"/>
                <a:gd name="T5" fmla="*/ 2272 h 2272"/>
                <a:gd name="T6" fmla="*/ 0 w 17"/>
                <a:gd name="T7" fmla="*/ 2272 h 2272"/>
                <a:gd name="T8" fmla="*/ 0 w 17"/>
                <a:gd name="T9" fmla="*/ 0 h 2272"/>
                <a:gd name="T10" fmla="*/ 0 w 17"/>
                <a:gd name="T11" fmla="*/ 0 h 2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272">
                  <a:moveTo>
                    <a:pt x="0" y="0"/>
                  </a:moveTo>
                  <a:lnTo>
                    <a:pt x="17" y="0"/>
                  </a:lnTo>
                  <a:lnTo>
                    <a:pt x="17" y="2272"/>
                  </a:lnTo>
                  <a:lnTo>
                    <a:pt x="0" y="227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5" name="Freeform 162">
              <a:extLst/>
            </p:cNvPr>
            <p:cNvSpPr>
              <a:spLocks/>
            </p:cNvSpPr>
            <p:nvPr/>
          </p:nvSpPr>
          <p:spPr bwMode="auto">
            <a:xfrm>
              <a:off x="2931545" y="4008282"/>
              <a:ext cx="26989" cy="1695048"/>
            </a:xfrm>
            <a:custGeom>
              <a:avLst/>
              <a:gdLst>
                <a:gd name="T0" fmla="*/ 0 w 18"/>
                <a:gd name="T1" fmla="*/ 0 h 1149"/>
                <a:gd name="T2" fmla="*/ 18 w 18"/>
                <a:gd name="T3" fmla="*/ 0 h 1149"/>
                <a:gd name="T4" fmla="*/ 18 w 18"/>
                <a:gd name="T5" fmla="*/ 1149 h 1149"/>
                <a:gd name="T6" fmla="*/ 0 w 18"/>
                <a:gd name="T7" fmla="*/ 1149 h 1149"/>
                <a:gd name="T8" fmla="*/ 0 w 18"/>
                <a:gd name="T9" fmla="*/ 0 h 1149"/>
                <a:gd name="T10" fmla="*/ 0 w 18"/>
                <a:gd name="T11" fmla="*/ 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49">
                  <a:moveTo>
                    <a:pt x="0" y="0"/>
                  </a:moveTo>
                  <a:lnTo>
                    <a:pt x="18" y="0"/>
                  </a:lnTo>
                  <a:lnTo>
                    <a:pt x="18" y="1149"/>
                  </a:lnTo>
                  <a:lnTo>
                    <a:pt x="0" y="11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6" name="Freeform 163">
              <a:extLst/>
            </p:cNvPr>
            <p:cNvSpPr>
              <a:spLocks/>
            </p:cNvSpPr>
            <p:nvPr/>
          </p:nvSpPr>
          <p:spPr bwMode="auto">
            <a:xfrm>
              <a:off x="2874392" y="3878138"/>
              <a:ext cx="26989" cy="1825192"/>
            </a:xfrm>
            <a:custGeom>
              <a:avLst/>
              <a:gdLst>
                <a:gd name="T0" fmla="*/ 0 w 18"/>
                <a:gd name="T1" fmla="*/ 0 h 1238"/>
                <a:gd name="T2" fmla="*/ 18 w 18"/>
                <a:gd name="T3" fmla="*/ 0 h 1238"/>
                <a:gd name="T4" fmla="*/ 18 w 18"/>
                <a:gd name="T5" fmla="*/ 1238 h 1238"/>
                <a:gd name="T6" fmla="*/ 0 w 18"/>
                <a:gd name="T7" fmla="*/ 1238 h 1238"/>
                <a:gd name="T8" fmla="*/ 0 w 18"/>
                <a:gd name="T9" fmla="*/ 0 h 1238"/>
                <a:gd name="T10" fmla="*/ 0 w 18"/>
                <a:gd name="T11" fmla="*/ 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38">
                  <a:moveTo>
                    <a:pt x="0" y="0"/>
                  </a:moveTo>
                  <a:lnTo>
                    <a:pt x="18" y="0"/>
                  </a:lnTo>
                  <a:lnTo>
                    <a:pt x="18" y="1238"/>
                  </a:lnTo>
                  <a:lnTo>
                    <a:pt x="0" y="12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7" name="Freeform 164">
              <a:extLst/>
            </p:cNvPr>
            <p:cNvSpPr>
              <a:spLocks/>
            </p:cNvSpPr>
            <p:nvPr/>
          </p:nvSpPr>
          <p:spPr bwMode="auto">
            <a:xfrm>
              <a:off x="2817238" y="4324120"/>
              <a:ext cx="26989" cy="1379211"/>
            </a:xfrm>
            <a:custGeom>
              <a:avLst/>
              <a:gdLst>
                <a:gd name="T0" fmla="*/ 0 w 18"/>
                <a:gd name="T1" fmla="*/ 0 h 935"/>
                <a:gd name="T2" fmla="*/ 18 w 18"/>
                <a:gd name="T3" fmla="*/ 0 h 935"/>
                <a:gd name="T4" fmla="*/ 18 w 18"/>
                <a:gd name="T5" fmla="*/ 935 h 935"/>
                <a:gd name="T6" fmla="*/ 0 w 18"/>
                <a:gd name="T7" fmla="*/ 935 h 935"/>
                <a:gd name="T8" fmla="*/ 0 w 18"/>
                <a:gd name="T9" fmla="*/ 0 h 935"/>
                <a:gd name="T10" fmla="*/ 0 w 18"/>
                <a:gd name="T11" fmla="*/ 0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35">
                  <a:moveTo>
                    <a:pt x="0" y="0"/>
                  </a:moveTo>
                  <a:lnTo>
                    <a:pt x="18" y="0"/>
                  </a:lnTo>
                  <a:lnTo>
                    <a:pt x="18" y="935"/>
                  </a:lnTo>
                  <a:lnTo>
                    <a:pt x="0" y="9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8" name="Freeform 165">
              <a:extLst/>
            </p:cNvPr>
            <p:cNvSpPr>
              <a:spLocks/>
            </p:cNvSpPr>
            <p:nvPr/>
          </p:nvSpPr>
          <p:spPr bwMode="auto">
            <a:xfrm>
              <a:off x="2760084" y="5111333"/>
              <a:ext cx="26989" cy="591998"/>
            </a:xfrm>
            <a:custGeom>
              <a:avLst/>
              <a:gdLst>
                <a:gd name="T0" fmla="*/ 0 w 18"/>
                <a:gd name="T1" fmla="*/ 0 h 401"/>
                <a:gd name="T2" fmla="*/ 18 w 18"/>
                <a:gd name="T3" fmla="*/ 0 h 401"/>
                <a:gd name="T4" fmla="*/ 18 w 18"/>
                <a:gd name="T5" fmla="*/ 401 h 401"/>
                <a:gd name="T6" fmla="*/ 0 w 18"/>
                <a:gd name="T7" fmla="*/ 401 h 401"/>
                <a:gd name="T8" fmla="*/ 0 w 18"/>
                <a:gd name="T9" fmla="*/ 0 h 401"/>
                <a:gd name="T10" fmla="*/ 0 w 18"/>
                <a:gd name="T11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01">
                  <a:moveTo>
                    <a:pt x="0" y="0"/>
                  </a:moveTo>
                  <a:lnTo>
                    <a:pt x="18" y="0"/>
                  </a:lnTo>
                  <a:lnTo>
                    <a:pt x="18" y="401"/>
                  </a:lnTo>
                  <a:lnTo>
                    <a:pt x="0" y="40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9" name="Freeform 166">
              <a:extLst/>
            </p:cNvPr>
            <p:cNvSpPr>
              <a:spLocks/>
            </p:cNvSpPr>
            <p:nvPr/>
          </p:nvSpPr>
          <p:spPr bwMode="auto">
            <a:xfrm>
              <a:off x="2702930" y="4493942"/>
              <a:ext cx="26989" cy="1209388"/>
            </a:xfrm>
            <a:custGeom>
              <a:avLst/>
              <a:gdLst>
                <a:gd name="T0" fmla="*/ 0 w 17"/>
                <a:gd name="T1" fmla="*/ 0 h 820"/>
                <a:gd name="T2" fmla="*/ 17 w 17"/>
                <a:gd name="T3" fmla="*/ 0 h 820"/>
                <a:gd name="T4" fmla="*/ 17 w 17"/>
                <a:gd name="T5" fmla="*/ 820 h 820"/>
                <a:gd name="T6" fmla="*/ 0 w 17"/>
                <a:gd name="T7" fmla="*/ 820 h 820"/>
                <a:gd name="T8" fmla="*/ 0 w 17"/>
                <a:gd name="T9" fmla="*/ 0 h 820"/>
                <a:gd name="T10" fmla="*/ 0 w 17"/>
                <a:gd name="T11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820">
                  <a:moveTo>
                    <a:pt x="0" y="0"/>
                  </a:moveTo>
                  <a:lnTo>
                    <a:pt x="17" y="0"/>
                  </a:lnTo>
                  <a:lnTo>
                    <a:pt x="17" y="820"/>
                  </a:lnTo>
                  <a:lnTo>
                    <a:pt x="0" y="8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" name="Freeform 167">
              <a:extLst/>
            </p:cNvPr>
            <p:cNvSpPr>
              <a:spLocks/>
            </p:cNvSpPr>
            <p:nvPr/>
          </p:nvSpPr>
          <p:spPr bwMode="auto">
            <a:xfrm>
              <a:off x="2645776" y="4770102"/>
              <a:ext cx="26989" cy="933229"/>
            </a:xfrm>
            <a:custGeom>
              <a:avLst/>
              <a:gdLst>
                <a:gd name="T0" fmla="*/ 0 w 18"/>
                <a:gd name="T1" fmla="*/ 0 h 632"/>
                <a:gd name="T2" fmla="*/ 18 w 18"/>
                <a:gd name="T3" fmla="*/ 0 h 632"/>
                <a:gd name="T4" fmla="*/ 18 w 18"/>
                <a:gd name="T5" fmla="*/ 632 h 632"/>
                <a:gd name="T6" fmla="*/ 0 w 18"/>
                <a:gd name="T7" fmla="*/ 632 h 632"/>
                <a:gd name="T8" fmla="*/ 0 w 18"/>
                <a:gd name="T9" fmla="*/ 0 h 632"/>
                <a:gd name="T10" fmla="*/ 0 w 18"/>
                <a:gd name="T11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632">
                  <a:moveTo>
                    <a:pt x="0" y="0"/>
                  </a:moveTo>
                  <a:lnTo>
                    <a:pt x="18" y="0"/>
                  </a:lnTo>
                  <a:lnTo>
                    <a:pt x="18" y="632"/>
                  </a:lnTo>
                  <a:lnTo>
                    <a:pt x="0" y="6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" name="Freeform 168">
              <a:extLst/>
            </p:cNvPr>
            <p:cNvSpPr>
              <a:spLocks/>
            </p:cNvSpPr>
            <p:nvPr/>
          </p:nvSpPr>
          <p:spPr bwMode="auto">
            <a:xfrm>
              <a:off x="2588623" y="4927226"/>
              <a:ext cx="26989" cy="776104"/>
            </a:xfrm>
            <a:custGeom>
              <a:avLst/>
              <a:gdLst>
                <a:gd name="T0" fmla="*/ 0 w 18"/>
                <a:gd name="T1" fmla="*/ 0 h 526"/>
                <a:gd name="T2" fmla="*/ 18 w 18"/>
                <a:gd name="T3" fmla="*/ 0 h 526"/>
                <a:gd name="T4" fmla="*/ 18 w 18"/>
                <a:gd name="T5" fmla="*/ 526 h 526"/>
                <a:gd name="T6" fmla="*/ 0 w 18"/>
                <a:gd name="T7" fmla="*/ 526 h 526"/>
                <a:gd name="T8" fmla="*/ 0 w 18"/>
                <a:gd name="T9" fmla="*/ 0 h 526"/>
                <a:gd name="T10" fmla="*/ 0 w 18"/>
                <a:gd name="T1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526">
                  <a:moveTo>
                    <a:pt x="0" y="0"/>
                  </a:moveTo>
                  <a:lnTo>
                    <a:pt x="18" y="0"/>
                  </a:lnTo>
                  <a:lnTo>
                    <a:pt x="18" y="526"/>
                  </a:lnTo>
                  <a:lnTo>
                    <a:pt x="0" y="5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" name="Freeform 169">
              <a:extLst/>
            </p:cNvPr>
            <p:cNvSpPr>
              <a:spLocks/>
            </p:cNvSpPr>
            <p:nvPr/>
          </p:nvSpPr>
          <p:spPr bwMode="auto">
            <a:xfrm>
              <a:off x="2529881" y="5006583"/>
              <a:ext cx="28577" cy="696748"/>
            </a:xfrm>
            <a:custGeom>
              <a:avLst/>
              <a:gdLst>
                <a:gd name="T0" fmla="*/ 0 w 18"/>
                <a:gd name="T1" fmla="*/ 0 h 472"/>
                <a:gd name="T2" fmla="*/ 18 w 18"/>
                <a:gd name="T3" fmla="*/ 0 h 472"/>
                <a:gd name="T4" fmla="*/ 18 w 18"/>
                <a:gd name="T5" fmla="*/ 472 h 472"/>
                <a:gd name="T6" fmla="*/ 0 w 18"/>
                <a:gd name="T7" fmla="*/ 472 h 472"/>
                <a:gd name="T8" fmla="*/ 0 w 18"/>
                <a:gd name="T9" fmla="*/ 0 h 472"/>
                <a:gd name="T10" fmla="*/ 0 w 18"/>
                <a:gd name="T11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72">
                  <a:moveTo>
                    <a:pt x="0" y="0"/>
                  </a:moveTo>
                  <a:lnTo>
                    <a:pt x="18" y="0"/>
                  </a:lnTo>
                  <a:lnTo>
                    <a:pt x="18" y="472"/>
                  </a:lnTo>
                  <a:lnTo>
                    <a:pt x="0" y="47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3" name="Freeform 170">
              <a:extLst/>
            </p:cNvPr>
            <p:cNvSpPr>
              <a:spLocks/>
            </p:cNvSpPr>
            <p:nvPr/>
          </p:nvSpPr>
          <p:spPr bwMode="auto">
            <a:xfrm>
              <a:off x="2472727" y="5204974"/>
              <a:ext cx="28577" cy="498357"/>
            </a:xfrm>
            <a:custGeom>
              <a:avLst/>
              <a:gdLst>
                <a:gd name="T0" fmla="*/ 0 w 18"/>
                <a:gd name="T1" fmla="*/ 0 h 338"/>
                <a:gd name="T2" fmla="*/ 18 w 18"/>
                <a:gd name="T3" fmla="*/ 0 h 338"/>
                <a:gd name="T4" fmla="*/ 18 w 18"/>
                <a:gd name="T5" fmla="*/ 338 h 338"/>
                <a:gd name="T6" fmla="*/ 0 w 18"/>
                <a:gd name="T7" fmla="*/ 338 h 338"/>
                <a:gd name="T8" fmla="*/ 0 w 18"/>
                <a:gd name="T9" fmla="*/ 0 h 338"/>
                <a:gd name="T10" fmla="*/ 0 w 18"/>
                <a:gd name="T1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38">
                  <a:moveTo>
                    <a:pt x="0" y="0"/>
                  </a:moveTo>
                  <a:lnTo>
                    <a:pt x="18" y="0"/>
                  </a:lnTo>
                  <a:lnTo>
                    <a:pt x="18" y="338"/>
                  </a:lnTo>
                  <a:lnTo>
                    <a:pt x="0" y="3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4" name="Freeform 171">
              <a:extLst/>
            </p:cNvPr>
            <p:cNvSpPr>
              <a:spLocks/>
            </p:cNvSpPr>
            <p:nvPr/>
          </p:nvSpPr>
          <p:spPr bwMode="auto">
            <a:xfrm>
              <a:off x="2415573" y="5243065"/>
              <a:ext cx="28577" cy="460266"/>
            </a:xfrm>
            <a:custGeom>
              <a:avLst/>
              <a:gdLst>
                <a:gd name="T0" fmla="*/ 0 w 18"/>
                <a:gd name="T1" fmla="*/ 0 h 312"/>
                <a:gd name="T2" fmla="*/ 18 w 18"/>
                <a:gd name="T3" fmla="*/ 0 h 312"/>
                <a:gd name="T4" fmla="*/ 18 w 18"/>
                <a:gd name="T5" fmla="*/ 312 h 312"/>
                <a:gd name="T6" fmla="*/ 0 w 18"/>
                <a:gd name="T7" fmla="*/ 312 h 312"/>
                <a:gd name="T8" fmla="*/ 0 w 18"/>
                <a:gd name="T9" fmla="*/ 0 h 312"/>
                <a:gd name="T10" fmla="*/ 0 w 18"/>
                <a:gd name="T11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12">
                  <a:moveTo>
                    <a:pt x="0" y="0"/>
                  </a:moveTo>
                  <a:lnTo>
                    <a:pt x="18" y="0"/>
                  </a:lnTo>
                  <a:lnTo>
                    <a:pt x="18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5" name="Freeform 172">
              <a:extLst/>
            </p:cNvPr>
            <p:cNvSpPr>
              <a:spLocks/>
            </p:cNvSpPr>
            <p:nvPr/>
          </p:nvSpPr>
          <p:spPr bwMode="auto">
            <a:xfrm>
              <a:off x="2358419" y="5362098"/>
              <a:ext cx="28577" cy="341232"/>
            </a:xfrm>
            <a:custGeom>
              <a:avLst/>
              <a:gdLst>
                <a:gd name="T0" fmla="*/ 0 w 18"/>
                <a:gd name="T1" fmla="*/ 0 h 231"/>
                <a:gd name="T2" fmla="*/ 18 w 18"/>
                <a:gd name="T3" fmla="*/ 0 h 231"/>
                <a:gd name="T4" fmla="*/ 18 w 18"/>
                <a:gd name="T5" fmla="*/ 231 h 231"/>
                <a:gd name="T6" fmla="*/ 0 w 18"/>
                <a:gd name="T7" fmla="*/ 231 h 231"/>
                <a:gd name="T8" fmla="*/ 0 w 18"/>
                <a:gd name="T9" fmla="*/ 0 h 231"/>
                <a:gd name="T10" fmla="*/ 0 w 18"/>
                <a:gd name="T1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31">
                  <a:moveTo>
                    <a:pt x="0" y="0"/>
                  </a:moveTo>
                  <a:lnTo>
                    <a:pt x="18" y="0"/>
                  </a:lnTo>
                  <a:lnTo>
                    <a:pt x="18" y="231"/>
                  </a:lnTo>
                  <a:lnTo>
                    <a:pt x="0" y="2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6" name="Freeform 173">
              <a:extLst/>
            </p:cNvPr>
            <p:cNvSpPr>
              <a:spLocks/>
            </p:cNvSpPr>
            <p:nvPr/>
          </p:nvSpPr>
          <p:spPr bwMode="auto">
            <a:xfrm>
              <a:off x="2301266" y="5335118"/>
              <a:ext cx="28577" cy="368213"/>
            </a:xfrm>
            <a:custGeom>
              <a:avLst/>
              <a:gdLst>
                <a:gd name="T0" fmla="*/ 0 w 18"/>
                <a:gd name="T1" fmla="*/ 0 h 249"/>
                <a:gd name="T2" fmla="*/ 18 w 18"/>
                <a:gd name="T3" fmla="*/ 0 h 249"/>
                <a:gd name="T4" fmla="*/ 18 w 18"/>
                <a:gd name="T5" fmla="*/ 249 h 249"/>
                <a:gd name="T6" fmla="*/ 0 w 18"/>
                <a:gd name="T7" fmla="*/ 249 h 249"/>
                <a:gd name="T8" fmla="*/ 0 w 18"/>
                <a:gd name="T9" fmla="*/ 0 h 249"/>
                <a:gd name="T10" fmla="*/ 0 w 18"/>
                <a:gd name="T1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49">
                  <a:moveTo>
                    <a:pt x="0" y="0"/>
                  </a:moveTo>
                  <a:lnTo>
                    <a:pt x="18" y="0"/>
                  </a:lnTo>
                  <a:lnTo>
                    <a:pt x="18" y="249"/>
                  </a:lnTo>
                  <a:lnTo>
                    <a:pt x="0" y="2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7" name="Freeform 174">
              <a:extLst/>
            </p:cNvPr>
            <p:cNvSpPr>
              <a:spLocks/>
            </p:cNvSpPr>
            <p:nvPr/>
          </p:nvSpPr>
          <p:spPr bwMode="auto">
            <a:xfrm>
              <a:off x="2244112" y="5412886"/>
              <a:ext cx="28577" cy="290444"/>
            </a:xfrm>
            <a:custGeom>
              <a:avLst/>
              <a:gdLst>
                <a:gd name="T0" fmla="*/ 0 w 17"/>
                <a:gd name="T1" fmla="*/ 0 h 196"/>
                <a:gd name="T2" fmla="*/ 17 w 17"/>
                <a:gd name="T3" fmla="*/ 0 h 196"/>
                <a:gd name="T4" fmla="*/ 17 w 17"/>
                <a:gd name="T5" fmla="*/ 196 h 196"/>
                <a:gd name="T6" fmla="*/ 0 w 17"/>
                <a:gd name="T7" fmla="*/ 196 h 196"/>
                <a:gd name="T8" fmla="*/ 0 w 17"/>
                <a:gd name="T9" fmla="*/ 0 h 196"/>
                <a:gd name="T10" fmla="*/ 0 w 1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6">
                  <a:moveTo>
                    <a:pt x="0" y="0"/>
                  </a:moveTo>
                  <a:lnTo>
                    <a:pt x="17" y="0"/>
                  </a:lnTo>
                  <a:lnTo>
                    <a:pt x="17" y="196"/>
                  </a:lnTo>
                  <a:lnTo>
                    <a:pt x="0" y="1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8" name="Freeform 175">
              <a:extLst/>
            </p:cNvPr>
            <p:cNvSpPr>
              <a:spLocks/>
            </p:cNvSpPr>
            <p:nvPr/>
          </p:nvSpPr>
          <p:spPr bwMode="auto">
            <a:xfrm>
              <a:off x="2186958" y="5517636"/>
              <a:ext cx="28577" cy="185694"/>
            </a:xfrm>
            <a:custGeom>
              <a:avLst/>
              <a:gdLst>
                <a:gd name="T0" fmla="*/ 0 w 18"/>
                <a:gd name="T1" fmla="*/ 0 h 125"/>
                <a:gd name="T2" fmla="*/ 18 w 18"/>
                <a:gd name="T3" fmla="*/ 0 h 125"/>
                <a:gd name="T4" fmla="*/ 18 w 18"/>
                <a:gd name="T5" fmla="*/ 125 h 125"/>
                <a:gd name="T6" fmla="*/ 0 w 18"/>
                <a:gd name="T7" fmla="*/ 125 h 125"/>
                <a:gd name="T8" fmla="*/ 0 w 18"/>
                <a:gd name="T9" fmla="*/ 0 h 125"/>
                <a:gd name="T10" fmla="*/ 0 w 18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5">
                  <a:moveTo>
                    <a:pt x="0" y="0"/>
                  </a:moveTo>
                  <a:lnTo>
                    <a:pt x="18" y="0"/>
                  </a:lnTo>
                  <a:lnTo>
                    <a:pt x="18" y="125"/>
                  </a:lnTo>
                  <a:lnTo>
                    <a:pt x="0" y="1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9" name="Freeform 176">
              <a:extLst/>
            </p:cNvPr>
            <p:cNvSpPr>
              <a:spLocks/>
            </p:cNvSpPr>
            <p:nvPr/>
          </p:nvSpPr>
          <p:spPr bwMode="auto">
            <a:xfrm>
              <a:off x="2129804" y="5598580"/>
              <a:ext cx="28577" cy="104750"/>
            </a:xfrm>
            <a:custGeom>
              <a:avLst/>
              <a:gdLst>
                <a:gd name="T0" fmla="*/ 0 w 18"/>
                <a:gd name="T1" fmla="*/ 0 h 71"/>
                <a:gd name="T2" fmla="*/ 18 w 18"/>
                <a:gd name="T3" fmla="*/ 0 h 71"/>
                <a:gd name="T4" fmla="*/ 18 w 18"/>
                <a:gd name="T5" fmla="*/ 71 h 71"/>
                <a:gd name="T6" fmla="*/ 0 w 18"/>
                <a:gd name="T7" fmla="*/ 71 h 71"/>
                <a:gd name="T8" fmla="*/ 0 w 18"/>
                <a:gd name="T9" fmla="*/ 0 h 71"/>
                <a:gd name="T10" fmla="*/ 0 w 18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71">
                  <a:moveTo>
                    <a:pt x="0" y="0"/>
                  </a:moveTo>
                  <a:lnTo>
                    <a:pt x="18" y="0"/>
                  </a:lnTo>
                  <a:lnTo>
                    <a:pt x="18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0" name="Freeform 177">
              <a:extLst/>
            </p:cNvPr>
            <p:cNvSpPr>
              <a:spLocks/>
            </p:cNvSpPr>
            <p:nvPr/>
          </p:nvSpPr>
          <p:spPr bwMode="auto">
            <a:xfrm>
              <a:off x="2072650" y="5663652"/>
              <a:ext cx="26990" cy="39679"/>
            </a:xfrm>
            <a:custGeom>
              <a:avLst/>
              <a:gdLst>
                <a:gd name="T0" fmla="*/ 0 w 18"/>
                <a:gd name="T1" fmla="*/ 0 h 26"/>
                <a:gd name="T2" fmla="*/ 18 w 18"/>
                <a:gd name="T3" fmla="*/ 0 h 26"/>
                <a:gd name="T4" fmla="*/ 18 w 18"/>
                <a:gd name="T5" fmla="*/ 26 h 26"/>
                <a:gd name="T6" fmla="*/ 0 w 18"/>
                <a:gd name="T7" fmla="*/ 26 h 26"/>
                <a:gd name="T8" fmla="*/ 0 w 18"/>
                <a:gd name="T9" fmla="*/ 0 h 26"/>
                <a:gd name="T10" fmla="*/ 0 w 18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6">
                  <a:moveTo>
                    <a:pt x="0" y="0"/>
                  </a:moveTo>
                  <a:lnTo>
                    <a:pt x="18" y="0"/>
                  </a:lnTo>
                  <a:lnTo>
                    <a:pt x="18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1" name="Freeform 178">
              <a:extLst/>
            </p:cNvPr>
            <p:cNvSpPr>
              <a:spLocks/>
            </p:cNvSpPr>
            <p:nvPr/>
          </p:nvSpPr>
          <p:spPr bwMode="auto">
            <a:xfrm>
              <a:off x="2015497" y="5650955"/>
              <a:ext cx="26990" cy="52376"/>
            </a:xfrm>
            <a:custGeom>
              <a:avLst/>
              <a:gdLst>
                <a:gd name="T0" fmla="*/ 0 w 18"/>
                <a:gd name="T1" fmla="*/ 0 h 35"/>
                <a:gd name="T2" fmla="*/ 18 w 18"/>
                <a:gd name="T3" fmla="*/ 0 h 35"/>
                <a:gd name="T4" fmla="*/ 18 w 18"/>
                <a:gd name="T5" fmla="*/ 35 h 35"/>
                <a:gd name="T6" fmla="*/ 0 w 18"/>
                <a:gd name="T7" fmla="*/ 35 h 35"/>
                <a:gd name="T8" fmla="*/ 0 w 18"/>
                <a:gd name="T9" fmla="*/ 0 h 35"/>
                <a:gd name="T10" fmla="*/ 0 w 18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5">
                  <a:moveTo>
                    <a:pt x="0" y="0"/>
                  </a:moveTo>
                  <a:lnTo>
                    <a:pt x="18" y="0"/>
                  </a:lnTo>
                  <a:lnTo>
                    <a:pt x="18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2" name="Freeform 179">
              <a:extLst/>
            </p:cNvPr>
            <p:cNvSpPr>
              <a:spLocks/>
            </p:cNvSpPr>
            <p:nvPr/>
          </p:nvSpPr>
          <p:spPr bwMode="auto">
            <a:xfrm>
              <a:off x="1958343" y="5676349"/>
              <a:ext cx="26990" cy="26982"/>
            </a:xfrm>
            <a:custGeom>
              <a:avLst/>
              <a:gdLst>
                <a:gd name="T0" fmla="*/ 0 w 17"/>
                <a:gd name="T1" fmla="*/ 0 h 18"/>
                <a:gd name="T2" fmla="*/ 17 w 17"/>
                <a:gd name="T3" fmla="*/ 0 h 18"/>
                <a:gd name="T4" fmla="*/ 17 w 17"/>
                <a:gd name="T5" fmla="*/ 18 h 18"/>
                <a:gd name="T6" fmla="*/ 0 w 17"/>
                <a:gd name="T7" fmla="*/ 18 h 18"/>
                <a:gd name="T8" fmla="*/ 0 w 17"/>
                <a:gd name="T9" fmla="*/ 0 h 18"/>
                <a:gd name="T10" fmla="*/ 0 w 1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3" name="Freeform 180">
              <a:extLst/>
            </p:cNvPr>
            <p:cNvSpPr>
              <a:spLocks/>
            </p:cNvSpPr>
            <p:nvPr/>
          </p:nvSpPr>
          <p:spPr bwMode="auto">
            <a:xfrm>
              <a:off x="1901189" y="5676349"/>
              <a:ext cx="26990" cy="26982"/>
            </a:xfrm>
            <a:custGeom>
              <a:avLst/>
              <a:gdLst>
                <a:gd name="T0" fmla="*/ 0 w 18"/>
                <a:gd name="T1" fmla="*/ 0 h 18"/>
                <a:gd name="T2" fmla="*/ 18 w 18"/>
                <a:gd name="T3" fmla="*/ 0 h 18"/>
                <a:gd name="T4" fmla="*/ 18 w 18"/>
                <a:gd name="T5" fmla="*/ 18 h 18"/>
                <a:gd name="T6" fmla="*/ 0 w 18"/>
                <a:gd name="T7" fmla="*/ 18 h 18"/>
                <a:gd name="T8" fmla="*/ 0 w 18"/>
                <a:gd name="T9" fmla="*/ 0 h 18"/>
                <a:gd name="T10" fmla="*/ 0 w 18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lnTo>
                    <a:pt x="18" y="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4" name="Freeform 181">
              <a:extLst/>
            </p:cNvPr>
            <p:cNvSpPr>
              <a:spLocks/>
            </p:cNvSpPr>
            <p:nvPr/>
          </p:nvSpPr>
          <p:spPr bwMode="auto">
            <a:xfrm>
              <a:off x="1842448" y="5689046"/>
              <a:ext cx="28577" cy="14285"/>
            </a:xfrm>
            <a:custGeom>
              <a:avLst/>
              <a:gdLst>
                <a:gd name="T0" fmla="*/ 0 w 18"/>
                <a:gd name="T1" fmla="*/ 9 h 9"/>
                <a:gd name="T2" fmla="*/ 18 w 18"/>
                <a:gd name="T3" fmla="*/ 9 h 9"/>
                <a:gd name="T4" fmla="*/ 18 w 18"/>
                <a:gd name="T5" fmla="*/ 0 h 9"/>
                <a:gd name="T6" fmla="*/ 0 w 18"/>
                <a:gd name="T7" fmla="*/ 0 h 9"/>
                <a:gd name="T8" fmla="*/ 0 w 18"/>
                <a:gd name="T9" fmla="*/ 9 h 9"/>
                <a:gd name="T10" fmla="*/ 0 w 1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lnTo>
                    <a:pt x="18" y="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5" name="Freeform 182">
              <a:extLst/>
            </p:cNvPr>
            <p:cNvSpPr>
              <a:spLocks/>
            </p:cNvSpPr>
            <p:nvPr/>
          </p:nvSpPr>
          <p:spPr bwMode="auto">
            <a:xfrm>
              <a:off x="1801170" y="5703330"/>
              <a:ext cx="26989" cy="0"/>
            </a:xfrm>
            <a:custGeom>
              <a:avLst/>
              <a:gdLst>
                <a:gd name="T0" fmla="*/ 0 w 9"/>
                <a:gd name="T1" fmla="*/ 9 w 9"/>
                <a:gd name="T2" fmla="*/ 9 w 9"/>
                <a:gd name="T3" fmla="*/ 0 w 9"/>
                <a:gd name="T4" fmla="*/ 0 w 9"/>
                <a:gd name="T5" fmla="*/ 0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6" name="Freeform 183">
              <a:extLst/>
            </p:cNvPr>
            <p:cNvSpPr>
              <a:spLocks/>
            </p:cNvSpPr>
            <p:nvPr/>
          </p:nvSpPr>
          <p:spPr bwMode="auto">
            <a:xfrm>
              <a:off x="1728140" y="5689046"/>
              <a:ext cx="26989" cy="14285"/>
            </a:xfrm>
            <a:custGeom>
              <a:avLst/>
              <a:gdLst>
                <a:gd name="T0" fmla="*/ 0 w 18"/>
                <a:gd name="T1" fmla="*/ 9 h 9"/>
                <a:gd name="T2" fmla="*/ 18 w 18"/>
                <a:gd name="T3" fmla="*/ 9 h 9"/>
                <a:gd name="T4" fmla="*/ 18 w 18"/>
                <a:gd name="T5" fmla="*/ 0 h 9"/>
                <a:gd name="T6" fmla="*/ 0 w 18"/>
                <a:gd name="T7" fmla="*/ 0 h 9"/>
                <a:gd name="T8" fmla="*/ 0 w 18"/>
                <a:gd name="T9" fmla="*/ 9 h 9"/>
                <a:gd name="T10" fmla="*/ 0 w 1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lnTo>
                    <a:pt x="18" y="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7" name="Freeform 184">
              <a:extLst/>
            </p:cNvPr>
            <p:cNvSpPr>
              <a:spLocks/>
            </p:cNvSpPr>
            <p:nvPr/>
          </p:nvSpPr>
          <p:spPr bwMode="auto">
            <a:xfrm>
              <a:off x="1683687" y="5689046"/>
              <a:ext cx="26989" cy="14285"/>
            </a:xfrm>
            <a:custGeom>
              <a:avLst/>
              <a:gdLst>
                <a:gd name="T0" fmla="*/ 0 w 9"/>
                <a:gd name="T1" fmla="*/ 9 h 9"/>
                <a:gd name="T2" fmla="*/ 9 w 9"/>
                <a:gd name="T3" fmla="*/ 9 h 9"/>
                <a:gd name="T4" fmla="*/ 9 w 9"/>
                <a:gd name="T5" fmla="*/ 0 h 9"/>
                <a:gd name="T6" fmla="*/ 0 w 9"/>
                <a:gd name="T7" fmla="*/ 0 h 9"/>
                <a:gd name="T8" fmla="*/ 0 w 9"/>
                <a:gd name="T9" fmla="*/ 9 h 9"/>
                <a:gd name="T10" fmla="*/ 0 w 9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lnTo>
                    <a:pt x="9" y="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8" name="Freeform 185">
              <a:extLst/>
            </p:cNvPr>
            <p:cNvSpPr>
              <a:spLocks/>
            </p:cNvSpPr>
            <p:nvPr/>
          </p:nvSpPr>
          <p:spPr bwMode="auto">
            <a:xfrm>
              <a:off x="1612245" y="5689046"/>
              <a:ext cx="26990" cy="14285"/>
            </a:xfrm>
            <a:custGeom>
              <a:avLst/>
              <a:gdLst>
                <a:gd name="T0" fmla="*/ 0 w 27"/>
                <a:gd name="T1" fmla="*/ 9 h 9"/>
                <a:gd name="T2" fmla="*/ 27 w 27"/>
                <a:gd name="T3" fmla="*/ 9 h 9"/>
                <a:gd name="T4" fmla="*/ 27 w 27"/>
                <a:gd name="T5" fmla="*/ 0 h 9"/>
                <a:gd name="T6" fmla="*/ 0 w 27"/>
                <a:gd name="T7" fmla="*/ 0 h 9"/>
                <a:gd name="T8" fmla="*/ 0 w 27"/>
                <a:gd name="T9" fmla="*/ 9 h 9"/>
                <a:gd name="T10" fmla="*/ 0 w 2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27" y="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9" name="Freeform 186">
              <a:extLst/>
            </p:cNvPr>
            <p:cNvSpPr>
              <a:spLocks/>
            </p:cNvSpPr>
            <p:nvPr/>
          </p:nvSpPr>
          <p:spPr bwMode="auto">
            <a:xfrm>
              <a:off x="1569380" y="5676349"/>
              <a:ext cx="26989" cy="26982"/>
            </a:xfrm>
            <a:custGeom>
              <a:avLst/>
              <a:gdLst>
                <a:gd name="T0" fmla="*/ 0 w 18"/>
                <a:gd name="T1" fmla="*/ 0 h 18"/>
                <a:gd name="T2" fmla="*/ 18 w 18"/>
                <a:gd name="T3" fmla="*/ 0 h 18"/>
                <a:gd name="T4" fmla="*/ 18 w 18"/>
                <a:gd name="T5" fmla="*/ 18 h 18"/>
                <a:gd name="T6" fmla="*/ 0 w 18"/>
                <a:gd name="T7" fmla="*/ 18 h 18"/>
                <a:gd name="T8" fmla="*/ 0 w 18"/>
                <a:gd name="T9" fmla="*/ 0 h 18"/>
                <a:gd name="T10" fmla="*/ 0 w 18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lnTo>
                    <a:pt x="18" y="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0" name="Freeform 192">
              <a:extLst/>
            </p:cNvPr>
            <p:cNvSpPr>
              <a:spLocks/>
            </p:cNvSpPr>
            <p:nvPr/>
          </p:nvSpPr>
          <p:spPr bwMode="auto">
            <a:xfrm>
              <a:off x="8634224" y="5703330"/>
              <a:ext cx="28577" cy="0"/>
            </a:xfrm>
            <a:custGeom>
              <a:avLst/>
              <a:gdLst>
                <a:gd name="T0" fmla="*/ 0 w 17"/>
                <a:gd name="T1" fmla="*/ 17 w 17"/>
                <a:gd name="T2" fmla="*/ 17 w 17"/>
                <a:gd name="T3" fmla="*/ 0 w 17"/>
                <a:gd name="T4" fmla="*/ 0 w 17"/>
                <a:gd name="T5" fmla="*/ 0 w 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1" name="Freeform 193">
              <a:extLst/>
            </p:cNvPr>
            <p:cNvSpPr>
              <a:spLocks/>
            </p:cNvSpPr>
            <p:nvPr/>
          </p:nvSpPr>
          <p:spPr bwMode="auto">
            <a:xfrm>
              <a:off x="8518329" y="5703330"/>
              <a:ext cx="26990" cy="0"/>
            </a:xfrm>
            <a:custGeom>
              <a:avLst/>
              <a:gdLst>
                <a:gd name="T0" fmla="*/ 0 w 18"/>
                <a:gd name="T1" fmla="*/ 18 w 18"/>
                <a:gd name="T2" fmla="*/ 18 w 18"/>
                <a:gd name="T3" fmla="*/ 0 w 18"/>
                <a:gd name="T4" fmla="*/ 0 w 18"/>
                <a:gd name="T5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2" name="Freeform 194">
              <a:extLst/>
            </p:cNvPr>
            <p:cNvSpPr>
              <a:spLocks/>
            </p:cNvSpPr>
            <p:nvPr/>
          </p:nvSpPr>
          <p:spPr bwMode="auto">
            <a:xfrm>
              <a:off x="8461175" y="5703330"/>
              <a:ext cx="26990" cy="0"/>
            </a:xfrm>
            <a:custGeom>
              <a:avLst/>
              <a:gdLst>
                <a:gd name="T0" fmla="*/ 0 w 18"/>
                <a:gd name="T1" fmla="*/ 18 w 18"/>
                <a:gd name="T2" fmla="*/ 18 w 18"/>
                <a:gd name="T3" fmla="*/ 0 w 18"/>
                <a:gd name="T4" fmla="*/ 0 w 18"/>
                <a:gd name="T5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3" name="Freeform 195">
              <a:extLst/>
            </p:cNvPr>
            <p:cNvSpPr>
              <a:spLocks/>
            </p:cNvSpPr>
            <p:nvPr/>
          </p:nvSpPr>
          <p:spPr bwMode="auto">
            <a:xfrm>
              <a:off x="7999182" y="5703330"/>
              <a:ext cx="26989" cy="0"/>
            </a:xfrm>
            <a:custGeom>
              <a:avLst/>
              <a:gdLst>
                <a:gd name="T0" fmla="*/ 0 w 18"/>
                <a:gd name="T1" fmla="*/ 18 w 18"/>
                <a:gd name="T2" fmla="*/ 18 w 18"/>
                <a:gd name="T3" fmla="*/ 0 w 18"/>
                <a:gd name="T4" fmla="*/ 0 w 18"/>
                <a:gd name="T5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4" name="Freeform 196">
              <a:extLst/>
            </p:cNvPr>
            <p:cNvSpPr>
              <a:spLocks/>
            </p:cNvSpPr>
            <p:nvPr/>
          </p:nvSpPr>
          <p:spPr bwMode="auto">
            <a:xfrm>
              <a:off x="7940440" y="5703330"/>
              <a:ext cx="26990" cy="0"/>
            </a:xfrm>
            <a:custGeom>
              <a:avLst/>
              <a:gdLst>
                <a:gd name="T0" fmla="*/ 0 w 18"/>
                <a:gd name="T1" fmla="*/ 18 w 18"/>
                <a:gd name="T2" fmla="*/ 18 w 18"/>
                <a:gd name="T3" fmla="*/ 0 w 18"/>
                <a:gd name="T4" fmla="*/ 0 w 18"/>
                <a:gd name="T5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5" name="Freeform 197">
              <a:extLst/>
            </p:cNvPr>
            <p:cNvSpPr>
              <a:spLocks/>
            </p:cNvSpPr>
            <p:nvPr/>
          </p:nvSpPr>
          <p:spPr bwMode="auto">
            <a:xfrm>
              <a:off x="7883286" y="5703330"/>
              <a:ext cx="26990" cy="0"/>
            </a:xfrm>
            <a:custGeom>
              <a:avLst/>
              <a:gdLst>
                <a:gd name="T0" fmla="*/ 0 w 17"/>
                <a:gd name="T1" fmla="*/ 17 w 17"/>
                <a:gd name="T2" fmla="*/ 17 w 17"/>
                <a:gd name="T3" fmla="*/ 0 w 17"/>
                <a:gd name="T4" fmla="*/ 0 w 17"/>
                <a:gd name="T5" fmla="*/ 0 w 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6" name="Freeform 198">
              <a:extLst/>
            </p:cNvPr>
            <p:cNvSpPr>
              <a:spLocks/>
            </p:cNvSpPr>
            <p:nvPr/>
          </p:nvSpPr>
          <p:spPr bwMode="auto">
            <a:xfrm>
              <a:off x="7651496" y="5703330"/>
              <a:ext cx="26990" cy="0"/>
            </a:xfrm>
            <a:custGeom>
              <a:avLst/>
              <a:gdLst>
                <a:gd name="T0" fmla="*/ 0 w 18"/>
                <a:gd name="T1" fmla="*/ 18 w 18"/>
                <a:gd name="T2" fmla="*/ 18 w 18"/>
                <a:gd name="T3" fmla="*/ 0 w 18"/>
                <a:gd name="T4" fmla="*/ 0 w 18"/>
                <a:gd name="T5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7" name="Freeform 199">
              <a:extLst/>
            </p:cNvPr>
            <p:cNvSpPr>
              <a:spLocks/>
            </p:cNvSpPr>
            <p:nvPr/>
          </p:nvSpPr>
          <p:spPr bwMode="auto">
            <a:xfrm>
              <a:off x="7492735" y="5689046"/>
              <a:ext cx="26990" cy="14285"/>
            </a:xfrm>
            <a:custGeom>
              <a:avLst/>
              <a:gdLst>
                <a:gd name="T0" fmla="*/ 0 w 18"/>
                <a:gd name="T1" fmla="*/ 9 h 9"/>
                <a:gd name="T2" fmla="*/ 18 w 18"/>
                <a:gd name="T3" fmla="*/ 9 h 9"/>
                <a:gd name="T4" fmla="*/ 18 w 18"/>
                <a:gd name="T5" fmla="*/ 0 h 9"/>
                <a:gd name="T6" fmla="*/ 0 w 18"/>
                <a:gd name="T7" fmla="*/ 0 h 9"/>
                <a:gd name="T8" fmla="*/ 0 w 18"/>
                <a:gd name="T9" fmla="*/ 9 h 9"/>
                <a:gd name="T10" fmla="*/ 0 w 1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lnTo>
                    <a:pt x="18" y="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8" name="Freeform 200">
              <a:extLst/>
            </p:cNvPr>
            <p:cNvSpPr>
              <a:spLocks/>
            </p:cNvSpPr>
            <p:nvPr/>
          </p:nvSpPr>
          <p:spPr bwMode="auto">
            <a:xfrm>
              <a:off x="7376841" y="5703330"/>
              <a:ext cx="26989" cy="0"/>
            </a:xfrm>
            <a:custGeom>
              <a:avLst/>
              <a:gdLst>
                <a:gd name="T0" fmla="*/ 0 w 18"/>
                <a:gd name="T1" fmla="*/ 18 w 18"/>
                <a:gd name="T2" fmla="*/ 18 w 18"/>
                <a:gd name="T3" fmla="*/ 0 w 18"/>
                <a:gd name="T4" fmla="*/ 0 w 18"/>
                <a:gd name="T5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9" name="Freeform 201">
              <a:extLst/>
            </p:cNvPr>
            <p:cNvSpPr>
              <a:spLocks/>
            </p:cNvSpPr>
            <p:nvPr/>
          </p:nvSpPr>
          <p:spPr bwMode="auto">
            <a:xfrm>
              <a:off x="7203791" y="5703330"/>
              <a:ext cx="26990" cy="0"/>
            </a:xfrm>
            <a:custGeom>
              <a:avLst/>
              <a:gdLst>
                <a:gd name="T0" fmla="*/ 0 w 18"/>
                <a:gd name="T1" fmla="*/ 18 w 18"/>
                <a:gd name="T2" fmla="*/ 18 w 18"/>
                <a:gd name="T3" fmla="*/ 0 w 18"/>
                <a:gd name="T4" fmla="*/ 0 w 18"/>
                <a:gd name="T5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0" name="Freeform 203">
              <a:extLst/>
            </p:cNvPr>
            <p:cNvSpPr>
              <a:spLocks/>
            </p:cNvSpPr>
            <p:nvPr/>
          </p:nvSpPr>
          <p:spPr bwMode="auto">
            <a:xfrm>
              <a:off x="6798952" y="5703330"/>
              <a:ext cx="26989" cy="0"/>
            </a:xfrm>
            <a:custGeom>
              <a:avLst/>
              <a:gdLst>
                <a:gd name="T0" fmla="*/ 0 w 18"/>
                <a:gd name="T1" fmla="*/ 18 w 18"/>
                <a:gd name="T2" fmla="*/ 18 w 18"/>
                <a:gd name="T3" fmla="*/ 0 w 18"/>
                <a:gd name="T4" fmla="*/ 0 w 18"/>
                <a:gd name="T5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699" name="Group 850"/>
          <p:cNvGrpSpPr>
            <a:grpSpLocks/>
          </p:cNvGrpSpPr>
          <p:nvPr/>
        </p:nvGrpSpPr>
        <p:grpSpPr bwMode="auto">
          <a:xfrm>
            <a:off x="962025" y="1655763"/>
            <a:ext cx="6034088" cy="4046537"/>
            <a:chOff x="961677" y="1655546"/>
            <a:chExt cx="6038671" cy="4047084"/>
          </a:xfrm>
        </p:grpSpPr>
        <p:sp>
          <p:nvSpPr>
            <p:cNvPr id="29763" name="Freeform 206"/>
            <p:cNvSpPr>
              <a:spLocks/>
            </p:cNvSpPr>
            <p:nvPr/>
          </p:nvSpPr>
          <p:spPr bwMode="auto">
            <a:xfrm>
              <a:off x="6684039" y="5702629"/>
              <a:ext cx="27432" cy="0"/>
            </a:xfrm>
            <a:custGeom>
              <a:avLst/>
              <a:gdLst>
                <a:gd name="T0" fmla="*/ 0 w 18"/>
                <a:gd name="T1" fmla="*/ 27432 w 18"/>
                <a:gd name="T2" fmla="*/ 27432 w 18"/>
                <a:gd name="T3" fmla="*/ 0 w 18"/>
                <a:gd name="T4" fmla="*/ 0 w 18"/>
                <a:gd name="T5" fmla="*/ 0 w 18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18 w 18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18">
                  <a:moveTo>
                    <a:pt x="0" y="0"/>
                  </a:move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64" name="Freeform 207"/>
            <p:cNvSpPr>
              <a:spLocks/>
            </p:cNvSpPr>
            <p:nvPr/>
          </p:nvSpPr>
          <p:spPr bwMode="auto">
            <a:xfrm>
              <a:off x="6567190" y="5689360"/>
              <a:ext cx="27432" cy="13270"/>
            </a:xfrm>
            <a:custGeom>
              <a:avLst/>
              <a:gdLst>
                <a:gd name="T0" fmla="*/ 0 w 18"/>
                <a:gd name="T1" fmla="*/ 13270 h 9"/>
                <a:gd name="T2" fmla="*/ 27432 w 18"/>
                <a:gd name="T3" fmla="*/ 13270 h 9"/>
                <a:gd name="T4" fmla="*/ 27432 w 18"/>
                <a:gd name="T5" fmla="*/ 0 h 9"/>
                <a:gd name="T6" fmla="*/ 0 w 18"/>
                <a:gd name="T7" fmla="*/ 0 h 9"/>
                <a:gd name="T8" fmla="*/ 0 w 18"/>
                <a:gd name="T9" fmla="*/ 13270 h 9"/>
                <a:gd name="T10" fmla="*/ 0 w 18"/>
                <a:gd name="T11" fmla="*/ 1327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9"/>
                <a:gd name="T20" fmla="*/ 18 w 1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9">
                  <a:moveTo>
                    <a:pt x="0" y="9"/>
                  </a:moveTo>
                  <a:lnTo>
                    <a:pt x="18" y="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65" name="Freeform 208"/>
            <p:cNvSpPr>
              <a:spLocks/>
            </p:cNvSpPr>
            <p:nvPr/>
          </p:nvSpPr>
          <p:spPr bwMode="auto">
            <a:xfrm>
              <a:off x="6510387" y="5689360"/>
              <a:ext cx="27432" cy="13270"/>
            </a:xfrm>
            <a:custGeom>
              <a:avLst/>
              <a:gdLst>
                <a:gd name="T0" fmla="*/ 0 w 18"/>
                <a:gd name="T1" fmla="*/ 13270 h 9"/>
                <a:gd name="T2" fmla="*/ 27432 w 18"/>
                <a:gd name="T3" fmla="*/ 13270 h 9"/>
                <a:gd name="T4" fmla="*/ 27432 w 18"/>
                <a:gd name="T5" fmla="*/ 0 h 9"/>
                <a:gd name="T6" fmla="*/ 0 w 18"/>
                <a:gd name="T7" fmla="*/ 0 h 9"/>
                <a:gd name="T8" fmla="*/ 0 w 18"/>
                <a:gd name="T9" fmla="*/ 13270 h 9"/>
                <a:gd name="T10" fmla="*/ 0 w 18"/>
                <a:gd name="T11" fmla="*/ 1327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9"/>
                <a:gd name="T20" fmla="*/ 18 w 1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9">
                  <a:moveTo>
                    <a:pt x="0" y="9"/>
                  </a:moveTo>
                  <a:lnTo>
                    <a:pt x="18" y="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66" name="Freeform 209"/>
            <p:cNvSpPr>
              <a:spLocks/>
            </p:cNvSpPr>
            <p:nvPr/>
          </p:nvSpPr>
          <p:spPr bwMode="auto">
            <a:xfrm>
              <a:off x="6395161" y="5689360"/>
              <a:ext cx="27432" cy="13270"/>
            </a:xfrm>
            <a:custGeom>
              <a:avLst/>
              <a:gdLst>
                <a:gd name="T0" fmla="*/ 0 w 17"/>
                <a:gd name="T1" fmla="*/ 13270 h 9"/>
                <a:gd name="T2" fmla="*/ 27432 w 17"/>
                <a:gd name="T3" fmla="*/ 13270 h 9"/>
                <a:gd name="T4" fmla="*/ 27432 w 17"/>
                <a:gd name="T5" fmla="*/ 0 h 9"/>
                <a:gd name="T6" fmla="*/ 0 w 17"/>
                <a:gd name="T7" fmla="*/ 0 h 9"/>
                <a:gd name="T8" fmla="*/ 0 w 17"/>
                <a:gd name="T9" fmla="*/ 13270 h 9"/>
                <a:gd name="T10" fmla="*/ 0 w 17"/>
                <a:gd name="T11" fmla="*/ 1327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9"/>
                <a:gd name="T20" fmla="*/ 17 w 1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9">
                  <a:moveTo>
                    <a:pt x="0" y="9"/>
                  </a:moveTo>
                  <a:lnTo>
                    <a:pt x="17" y="9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67" name="Freeform 210"/>
            <p:cNvSpPr>
              <a:spLocks/>
            </p:cNvSpPr>
            <p:nvPr/>
          </p:nvSpPr>
          <p:spPr bwMode="auto">
            <a:xfrm>
              <a:off x="6336737" y="5689360"/>
              <a:ext cx="27432" cy="13270"/>
            </a:xfrm>
            <a:custGeom>
              <a:avLst/>
              <a:gdLst>
                <a:gd name="T0" fmla="*/ 0 w 18"/>
                <a:gd name="T1" fmla="*/ 13270 h 9"/>
                <a:gd name="T2" fmla="*/ 27432 w 18"/>
                <a:gd name="T3" fmla="*/ 13270 h 9"/>
                <a:gd name="T4" fmla="*/ 27432 w 18"/>
                <a:gd name="T5" fmla="*/ 0 h 9"/>
                <a:gd name="T6" fmla="*/ 0 w 18"/>
                <a:gd name="T7" fmla="*/ 0 h 9"/>
                <a:gd name="T8" fmla="*/ 0 w 18"/>
                <a:gd name="T9" fmla="*/ 13270 h 9"/>
                <a:gd name="T10" fmla="*/ 0 w 18"/>
                <a:gd name="T11" fmla="*/ 1327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9"/>
                <a:gd name="T20" fmla="*/ 18 w 1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9">
                  <a:moveTo>
                    <a:pt x="0" y="9"/>
                  </a:moveTo>
                  <a:lnTo>
                    <a:pt x="18" y="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68" name="Freeform 211"/>
            <p:cNvSpPr>
              <a:spLocks/>
            </p:cNvSpPr>
            <p:nvPr/>
          </p:nvSpPr>
          <p:spPr bwMode="auto">
            <a:xfrm>
              <a:off x="6221510" y="5702629"/>
              <a:ext cx="27432" cy="0"/>
            </a:xfrm>
            <a:custGeom>
              <a:avLst/>
              <a:gdLst>
                <a:gd name="T0" fmla="*/ 0 w 27"/>
                <a:gd name="T1" fmla="*/ 27432 w 27"/>
                <a:gd name="T2" fmla="*/ 27432 w 27"/>
                <a:gd name="T3" fmla="*/ 0 w 27"/>
                <a:gd name="T4" fmla="*/ 0 w 27"/>
                <a:gd name="T5" fmla="*/ 0 w 27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27 w 27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27">
                  <a:moveTo>
                    <a:pt x="0" y="0"/>
                  </a:move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69" name="Freeform 212"/>
            <p:cNvSpPr>
              <a:spLocks/>
            </p:cNvSpPr>
            <p:nvPr/>
          </p:nvSpPr>
          <p:spPr bwMode="auto">
            <a:xfrm>
              <a:off x="6163633" y="5689360"/>
              <a:ext cx="27432" cy="13270"/>
            </a:xfrm>
            <a:custGeom>
              <a:avLst/>
              <a:gdLst>
                <a:gd name="T0" fmla="*/ 0 w 18"/>
                <a:gd name="T1" fmla="*/ 13270 h 9"/>
                <a:gd name="T2" fmla="*/ 27432 w 18"/>
                <a:gd name="T3" fmla="*/ 13270 h 9"/>
                <a:gd name="T4" fmla="*/ 27432 w 18"/>
                <a:gd name="T5" fmla="*/ 0 h 9"/>
                <a:gd name="T6" fmla="*/ 0 w 18"/>
                <a:gd name="T7" fmla="*/ 0 h 9"/>
                <a:gd name="T8" fmla="*/ 0 w 18"/>
                <a:gd name="T9" fmla="*/ 13270 h 9"/>
                <a:gd name="T10" fmla="*/ 0 w 18"/>
                <a:gd name="T11" fmla="*/ 1327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9"/>
                <a:gd name="T20" fmla="*/ 18 w 1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9">
                  <a:moveTo>
                    <a:pt x="0" y="9"/>
                  </a:moveTo>
                  <a:lnTo>
                    <a:pt x="18" y="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70" name="Freeform 213"/>
            <p:cNvSpPr>
              <a:spLocks/>
            </p:cNvSpPr>
            <p:nvPr/>
          </p:nvSpPr>
          <p:spPr bwMode="auto">
            <a:xfrm>
              <a:off x="6106421" y="5689360"/>
              <a:ext cx="27432" cy="13270"/>
            </a:xfrm>
            <a:custGeom>
              <a:avLst/>
              <a:gdLst>
                <a:gd name="T0" fmla="*/ 0 w 17"/>
                <a:gd name="T1" fmla="*/ 13270 h 9"/>
                <a:gd name="T2" fmla="*/ 27432 w 17"/>
                <a:gd name="T3" fmla="*/ 13270 h 9"/>
                <a:gd name="T4" fmla="*/ 27432 w 17"/>
                <a:gd name="T5" fmla="*/ 0 h 9"/>
                <a:gd name="T6" fmla="*/ 0 w 17"/>
                <a:gd name="T7" fmla="*/ 0 h 9"/>
                <a:gd name="T8" fmla="*/ 0 w 17"/>
                <a:gd name="T9" fmla="*/ 13270 h 9"/>
                <a:gd name="T10" fmla="*/ 0 w 17"/>
                <a:gd name="T11" fmla="*/ 1327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9"/>
                <a:gd name="T20" fmla="*/ 17 w 1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9">
                  <a:moveTo>
                    <a:pt x="0" y="9"/>
                  </a:moveTo>
                  <a:lnTo>
                    <a:pt x="17" y="9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71" name="Freeform 214"/>
            <p:cNvSpPr>
              <a:spLocks/>
            </p:cNvSpPr>
            <p:nvPr/>
          </p:nvSpPr>
          <p:spPr bwMode="auto">
            <a:xfrm>
              <a:off x="6049209" y="5676091"/>
              <a:ext cx="27432" cy="26538"/>
            </a:xfrm>
            <a:custGeom>
              <a:avLst/>
              <a:gdLst>
                <a:gd name="T0" fmla="*/ 0 w 9"/>
                <a:gd name="T1" fmla="*/ 0 h 18"/>
                <a:gd name="T2" fmla="*/ 27432 w 9"/>
                <a:gd name="T3" fmla="*/ 0 h 18"/>
                <a:gd name="T4" fmla="*/ 27432 w 9"/>
                <a:gd name="T5" fmla="*/ 26538 h 18"/>
                <a:gd name="T6" fmla="*/ 0 w 9"/>
                <a:gd name="T7" fmla="*/ 26538 h 18"/>
                <a:gd name="T8" fmla="*/ 0 w 9"/>
                <a:gd name="T9" fmla="*/ 0 h 18"/>
                <a:gd name="T10" fmla="*/ 0 w 9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8"/>
                <a:gd name="T20" fmla="*/ 9 w 9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8">
                  <a:moveTo>
                    <a:pt x="0" y="0"/>
                  </a:moveTo>
                  <a:lnTo>
                    <a:pt x="9" y="0"/>
                  </a:lnTo>
                  <a:lnTo>
                    <a:pt x="9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72" name="Freeform 215"/>
            <p:cNvSpPr>
              <a:spLocks/>
            </p:cNvSpPr>
            <p:nvPr/>
          </p:nvSpPr>
          <p:spPr bwMode="auto">
            <a:xfrm>
              <a:off x="5991997" y="5689360"/>
              <a:ext cx="27432" cy="13270"/>
            </a:xfrm>
            <a:custGeom>
              <a:avLst/>
              <a:gdLst>
                <a:gd name="T0" fmla="*/ 0 w 18"/>
                <a:gd name="T1" fmla="*/ 13270 h 9"/>
                <a:gd name="T2" fmla="*/ 27432 w 18"/>
                <a:gd name="T3" fmla="*/ 13270 h 9"/>
                <a:gd name="T4" fmla="*/ 27432 w 18"/>
                <a:gd name="T5" fmla="*/ 0 h 9"/>
                <a:gd name="T6" fmla="*/ 0 w 18"/>
                <a:gd name="T7" fmla="*/ 0 h 9"/>
                <a:gd name="T8" fmla="*/ 0 w 18"/>
                <a:gd name="T9" fmla="*/ 13270 h 9"/>
                <a:gd name="T10" fmla="*/ 0 w 18"/>
                <a:gd name="T11" fmla="*/ 1327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9"/>
                <a:gd name="T20" fmla="*/ 18 w 1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9">
                  <a:moveTo>
                    <a:pt x="0" y="9"/>
                  </a:moveTo>
                  <a:lnTo>
                    <a:pt x="18" y="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73" name="Freeform 216"/>
            <p:cNvSpPr>
              <a:spLocks/>
            </p:cNvSpPr>
            <p:nvPr/>
          </p:nvSpPr>
          <p:spPr bwMode="auto">
            <a:xfrm>
              <a:off x="5934785" y="5676091"/>
              <a:ext cx="27432" cy="26538"/>
            </a:xfrm>
            <a:custGeom>
              <a:avLst/>
              <a:gdLst>
                <a:gd name="T0" fmla="*/ 0 w 9"/>
                <a:gd name="T1" fmla="*/ 0 h 18"/>
                <a:gd name="T2" fmla="*/ 27432 w 9"/>
                <a:gd name="T3" fmla="*/ 0 h 18"/>
                <a:gd name="T4" fmla="*/ 27432 w 9"/>
                <a:gd name="T5" fmla="*/ 26538 h 18"/>
                <a:gd name="T6" fmla="*/ 0 w 9"/>
                <a:gd name="T7" fmla="*/ 26538 h 18"/>
                <a:gd name="T8" fmla="*/ 0 w 9"/>
                <a:gd name="T9" fmla="*/ 0 h 18"/>
                <a:gd name="T10" fmla="*/ 0 w 9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8"/>
                <a:gd name="T20" fmla="*/ 9 w 9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8">
                  <a:moveTo>
                    <a:pt x="0" y="0"/>
                  </a:moveTo>
                  <a:lnTo>
                    <a:pt x="9" y="0"/>
                  </a:lnTo>
                  <a:lnTo>
                    <a:pt x="9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74" name="Freeform 217"/>
            <p:cNvSpPr>
              <a:spLocks/>
            </p:cNvSpPr>
            <p:nvPr/>
          </p:nvSpPr>
          <p:spPr bwMode="auto">
            <a:xfrm>
              <a:off x="5877573" y="5689360"/>
              <a:ext cx="27432" cy="13270"/>
            </a:xfrm>
            <a:custGeom>
              <a:avLst/>
              <a:gdLst>
                <a:gd name="T0" fmla="*/ 0 w 18"/>
                <a:gd name="T1" fmla="*/ 13270 h 9"/>
                <a:gd name="T2" fmla="*/ 27432 w 18"/>
                <a:gd name="T3" fmla="*/ 13270 h 9"/>
                <a:gd name="T4" fmla="*/ 27432 w 18"/>
                <a:gd name="T5" fmla="*/ 0 h 9"/>
                <a:gd name="T6" fmla="*/ 0 w 18"/>
                <a:gd name="T7" fmla="*/ 0 h 9"/>
                <a:gd name="T8" fmla="*/ 0 w 18"/>
                <a:gd name="T9" fmla="*/ 13270 h 9"/>
                <a:gd name="T10" fmla="*/ 0 w 18"/>
                <a:gd name="T11" fmla="*/ 1327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9"/>
                <a:gd name="T20" fmla="*/ 18 w 1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9">
                  <a:moveTo>
                    <a:pt x="0" y="9"/>
                  </a:moveTo>
                  <a:lnTo>
                    <a:pt x="18" y="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75" name="Freeform 218"/>
            <p:cNvSpPr>
              <a:spLocks/>
            </p:cNvSpPr>
            <p:nvPr/>
          </p:nvSpPr>
          <p:spPr bwMode="auto">
            <a:xfrm>
              <a:off x="5820361" y="5676091"/>
              <a:ext cx="27432" cy="26538"/>
            </a:xfrm>
            <a:custGeom>
              <a:avLst/>
              <a:gdLst>
                <a:gd name="T0" fmla="*/ 0 w 18"/>
                <a:gd name="T1" fmla="*/ 0 h 18"/>
                <a:gd name="T2" fmla="*/ 27432 w 18"/>
                <a:gd name="T3" fmla="*/ 0 h 18"/>
                <a:gd name="T4" fmla="*/ 27432 w 18"/>
                <a:gd name="T5" fmla="*/ 26538 h 18"/>
                <a:gd name="T6" fmla="*/ 0 w 18"/>
                <a:gd name="T7" fmla="*/ 26538 h 18"/>
                <a:gd name="T8" fmla="*/ 0 w 18"/>
                <a:gd name="T9" fmla="*/ 0 h 18"/>
                <a:gd name="T10" fmla="*/ 0 w 18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8"/>
                <a:gd name="T20" fmla="*/ 18 w 18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8">
                  <a:moveTo>
                    <a:pt x="0" y="0"/>
                  </a:moveTo>
                  <a:lnTo>
                    <a:pt x="18" y="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76" name="Freeform 219"/>
            <p:cNvSpPr>
              <a:spLocks/>
            </p:cNvSpPr>
            <p:nvPr/>
          </p:nvSpPr>
          <p:spPr bwMode="auto">
            <a:xfrm>
              <a:off x="5763149" y="5689360"/>
              <a:ext cx="27432" cy="13270"/>
            </a:xfrm>
            <a:custGeom>
              <a:avLst/>
              <a:gdLst>
                <a:gd name="T0" fmla="*/ 0 w 18"/>
                <a:gd name="T1" fmla="*/ 13270 h 9"/>
                <a:gd name="T2" fmla="*/ 27432 w 18"/>
                <a:gd name="T3" fmla="*/ 13270 h 9"/>
                <a:gd name="T4" fmla="*/ 27432 w 18"/>
                <a:gd name="T5" fmla="*/ 0 h 9"/>
                <a:gd name="T6" fmla="*/ 0 w 18"/>
                <a:gd name="T7" fmla="*/ 0 h 9"/>
                <a:gd name="T8" fmla="*/ 0 w 18"/>
                <a:gd name="T9" fmla="*/ 13270 h 9"/>
                <a:gd name="T10" fmla="*/ 0 w 18"/>
                <a:gd name="T11" fmla="*/ 1327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9"/>
                <a:gd name="T20" fmla="*/ 18 w 1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9">
                  <a:moveTo>
                    <a:pt x="0" y="9"/>
                  </a:moveTo>
                  <a:lnTo>
                    <a:pt x="18" y="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77" name="Freeform 220"/>
            <p:cNvSpPr>
              <a:spLocks/>
            </p:cNvSpPr>
            <p:nvPr/>
          </p:nvSpPr>
          <p:spPr bwMode="auto">
            <a:xfrm>
              <a:off x="5705937" y="5689360"/>
              <a:ext cx="27432" cy="13270"/>
            </a:xfrm>
            <a:custGeom>
              <a:avLst/>
              <a:gdLst>
                <a:gd name="T0" fmla="*/ 0 w 18"/>
                <a:gd name="T1" fmla="*/ 13270 h 9"/>
                <a:gd name="T2" fmla="*/ 27432 w 18"/>
                <a:gd name="T3" fmla="*/ 13270 h 9"/>
                <a:gd name="T4" fmla="*/ 27432 w 18"/>
                <a:gd name="T5" fmla="*/ 0 h 9"/>
                <a:gd name="T6" fmla="*/ 0 w 18"/>
                <a:gd name="T7" fmla="*/ 0 h 9"/>
                <a:gd name="T8" fmla="*/ 0 w 18"/>
                <a:gd name="T9" fmla="*/ 13270 h 9"/>
                <a:gd name="T10" fmla="*/ 0 w 18"/>
                <a:gd name="T11" fmla="*/ 1327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9"/>
                <a:gd name="T20" fmla="*/ 18 w 1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9">
                  <a:moveTo>
                    <a:pt x="0" y="9"/>
                  </a:moveTo>
                  <a:lnTo>
                    <a:pt x="18" y="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78" name="Freeform 221"/>
            <p:cNvSpPr>
              <a:spLocks/>
            </p:cNvSpPr>
            <p:nvPr/>
          </p:nvSpPr>
          <p:spPr bwMode="auto">
            <a:xfrm>
              <a:off x="5648725" y="5664296"/>
              <a:ext cx="27432" cy="38333"/>
            </a:xfrm>
            <a:custGeom>
              <a:avLst/>
              <a:gdLst>
                <a:gd name="T0" fmla="*/ 0 w 17"/>
                <a:gd name="T1" fmla="*/ 0 h 26"/>
                <a:gd name="T2" fmla="*/ 27432 w 17"/>
                <a:gd name="T3" fmla="*/ 0 h 26"/>
                <a:gd name="T4" fmla="*/ 27432 w 17"/>
                <a:gd name="T5" fmla="*/ 38333 h 26"/>
                <a:gd name="T6" fmla="*/ 0 w 17"/>
                <a:gd name="T7" fmla="*/ 38333 h 26"/>
                <a:gd name="T8" fmla="*/ 0 w 17"/>
                <a:gd name="T9" fmla="*/ 0 h 26"/>
                <a:gd name="T10" fmla="*/ 0 w 17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6"/>
                <a:gd name="T20" fmla="*/ 17 w 1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6">
                  <a:moveTo>
                    <a:pt x="0" y="0"/>
                  </a:moveTo>
                  <a:lnTo>
                    <a:pt x="17" y="0"/>
                  </a:lnTo>
                  <a:lnTo>
                    <a:pt x="17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79" name="Freeform 222"/>
            <p:cNvSpPr>
              <a:spLocks/>
            </p:cNvSpPr>
            <p:nvPr/>
          </p:nvSpPr>
          <p:spPr bwMode="auto">
            <a:xfrm>
              <a:off x="5591513" y="5676091"/>
              <a:ext cx="27432" cy="26538"/>
            </a:xfrm>
            <a:custGeom>
              <a:avLst/>
              <a:gdLst>
                <a:gd name="T0" fmla="*/ 0 w 18"/>
                <a:gd name="T1" fmla="*/ 0 h 18"/>
                <a:gd name="T2" fmla="*/ 27432 w 18"/>
                <a:gd name="T3" fmla="*/ 0 h 18"/>
                <a:gd name="T4" fmla="*/ 27432 w 18"/>
                <a:gd name="T5" fmla="*/ 26538 h 18"/>
                <a:gd name="T6" fmla="*/ 0 w 18"/>
                <a:gd name="T7" fmla="*/ 26538 h 18"/>
                <a:gd name="T8" fmla="*/ 0 w 18"/>
                <a:gd name="T9" fmla="*/ 0 h 18"/>
                <a:gd name="T10" fmla="*/ 0 w 18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8"/>
                <a:gd name="T20" fmla="*/ 18 w 18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8">
                  <a:moveTo>
                    <a:pt x="0" y="0"/>
                  </a:moveTo>
                  <a:lnTo>
                    <a:pt x="18" y="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80" name="Freeform 223"/>
            <p:cNvSpPr>
              <a:spLocks/>
            </p:cNvSpPr>
            <p:nvPr/>
          </p:nvSpPr>
          <p:spPr bwMode="auto">
            <a:xfrm>
              <a:off x="5534301" y="5676091"/>
              <a:ext cx="27432" cy="26538"/>
            </a:xfrm>
            <a:custGeom>
              <a:avLst/>
              <a:gdLst>
                <a:gd name="T0" fmla="*/ 0 w 18"/>
                <a:gd name="T1" fmla="*/ 0 h 18"/>
                <a:gd name="T2" fmla="*/ 27432 w 18"/>
                <a:gd name="T3" fmla="*/ 0 h 18"/>
                <a:gd name="T4" fmla="*/ 27432 w 18"/>
                <a:gd name="T5" fmla="*/ 26538 h 18"/>
                <a:gd name="T6" fmla="*/ 0 w 18"/>
                <a:gd name="T7" fmla="*/ 26538 h 18"/>
                <a:gd name="T8" fmla="*/ 0 w 18"/>
                <a:gd name="T9" fmla="*/ 0 h 18"/>
                <a:gd name="T10" fmla="*/ 0 w 18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8"/>
                <a:gd name="T20" fmla="*/ 18 w 18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8">
                  <a:moveTo>
                    <a:pt x="0" y="0"/>
                  </a:moveTo>
                  <a:lnTo>
                    <a:pt x="18" y="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81" name="Freeform 224"/>
            <p:cNvSpPr>
              <a:spLocks/>
            </p:cNvSpPr>
            <p:nvPr/>
          </p:nvSpPr>
          <p:spPr bwMode="auto">
            <a:xfrm>
              <a:off x="5477089" y="5689360"/>
              <a:ext cx="27432" cy="13270"/>
            </a:xfrm>
            <a:custGeom>
              <a:avLst/>
              <a:gdLst>
                <a:gd name="T0" fmla="*/ 0 w 18"/>
                <a:gd name="T1" fmla="*/ 13270 h 9"/>
                <a:gd name="T2" fmla="*/ 27432 w 18"/>
                <a:gd name="T3" fmla="*/ 13270 h 9"/>
                <a:gd name="T4" fmla="*/ 27432 w 18"/>
                <a:gd name="T5" fmla="*/ 0 h 9"/>
                <a:gd name="T6" fmla="*/ 0 w 18"/>
                <a:gd name="T7" fmla="*/ 0 h 9"/>
                <a:gd name="T8" fmla="*/ 0 w 18"/>
                <a:gd name="T9" fmla="*/ 13270 h 9"/>
                <a:gd name="T10" fmla="*/ 0 w 18"/>
                <a:gd name="T11" fmla="*/ 1327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9"/>
                <a:gd name="T20" fmla="*/ 18 w 1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9">
                  <a:moveTo>
                    <a:pt x="0" y="9"/>
                  </a:moveTo>
                  <a:lnTo>
                    <a:pt x="18" y="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82" name="Freeform 225"/>
            <p:cNvSpPr>
              <a:spLocks/>
            </p:cNvSpPr>
            <p:nvPr/>
          </p:nvSpPr>
          <p:spPr bwMode="auto">
            <a:xfrm>
              <a:off x="5419877" y="5689360"/>
              <a:ext cx="27432" cy="13270"/>
            </a:xfrm>
            <a:custGeom>
              <a:avLst/>
              <a:gdLst>
                <a:gd name="T0" fmla="*/ 0 w 18"/>
                <a:gd name="T1" fmla="*/ 13270 h 9"/>
                <a:gd name="T2" fmla="*/ 27432 w 18"/>
                <a:gd name="T3" fmla="*/ 13270 h 9"/>
                <a:gd name="T4" fmla="*/ 27432 w 18"/>
                <a:gd name="T5" fmla="*/ 0 h 9"/>
                <a:gd name="T6" fmla="*/ 0 w 18"/>
                <a:gd name="T7" fmla="*/ 0 h 9"/>
                <a:gd name="T8" fmla="*/ 0 w 18"/>
                <a:gd name="T9" fmla="*/ 13270 h 9"/>
                <a:gd name="T10" fmla="*/ 0 w 18"/>
                <a:gd name="T11" fmla="*/ 1327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9"/>
                <a:gd name="T20" fmla="*/ 18 w 1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9">
                  <a:moveTo>
                    <a:pt x="0" y="9"/>
                  </a:moveTo>
                  <a:lnTo>
                    <a:pt x="18" y="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83" name="Freeform 226"/>
            <p:cNvSpPr>
              <a:spLocks/>
            </p:cNvSpPr>
            <p:nvPr/>
          </p:nvSpPr>
          <p:spPr bwMode="auto">
            <a:xfrm>
              <a:off x="5362665" y="5664296"/>
              <a:ext cx="27432" cy="38333"/>
            </a:xfrm>
            <a:custGeom>
              <a:avLst/>
              <a:gdLst>
                <a:gd name="T0" fmla="*/ 0 w 17"/>
                <a:gd name="T1" fmla="*/ 0 h 26"/>
                <a:gd name="T2" fmla="*/ 27432 w 17"/>
                <a:gd name="T3" fmla="*/ 0 h 26"/>
                <a:gd name="T4" fmla="*/ 27432 w 17"/>
                <a:gd name="T5" fmla="*/ 38333 h 26"/>
                <a:gd name="T6" fmla="*/ 0 w 17"/>
                <a:gd name="T7" fmla="*/ 38333 h 26"/>
                <a:gd name="T8" fmla="*/ 0 w 17"/>
                <a:gd name="T9" fmla="*/ 0 h 26"/>
                <a:gd name="T10" fmla="*/ 0 w 17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6"/>
                <a:gd name="T20" fmla="*/ 17 w 1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6">
                  <a:moveTo>
                    <a:pt x="0" y="0"/>
                  </a:moveTo>
                  <a:lnTo>
                    <a:pt x="17" y="0"/>
                  </a:lnTo>
                  <a:lnTo>
                    <a:pt x="17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84" name="Freeform 227"/>
            <p:cNvSpPr>
              <a:spLocks/>
            </p:cNvSpPr>
            <p:nvPr/>
          </p:nvSpPr>
          <p:spPr bwMode="auto">
            <a:xfrm>
              <a:off x="5305453" y="5676091"/>
              <a:ext cx="27432" cy="26538"/>
            </a:xfrm>
            <a:custGeom>
              <a:avLst/>
              <a:gdLst>
                <a:gd name="T0" fmla="*/ 0 w 18"/>
                <a:gd name="T1" fmla="*/ 0 h 18"/>
                <a:gd name="T2" fmla="*/ 27432 w 18"/>
                <a:gd name="T3" fmla="*/ 0 h 18"/>
                <a:gd name="T4" fmla="*/ 27432 w 18"/>
                <a:gd name="T5" fmla="*/ 26538 h 18"/>
                <a:gd name="T6" fmla="*/ 0 w 18"/>
                <a:gd name="T7" fmla="*/ 26538 h 18"/>
                <a:gd name="T8" fmla="*/ 0 w 18"/>
                <a:gd name="T9" fmla="*/ 0 h 18"/>
                <a:gd name="T10" fmla="*/ 0 w 18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8"/>
                <a:gd name="T20" fmla="*/ 18 w 18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8">
                  <a:moveTo>
                    <a:pt x="0" y="0"/>
                  </a:moveTo>
                  <a:lnTo>
                    <a:pt x="18" y="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85" name="Freeform 228"/>
            <p:cNvSpPr>
              <a:spLocks/>
            </p:cNvSpPr>
            <p:nvPr/>
          </p:nvSpPr>
          <p:spPr bwMode="auto">
            <a:xfrm>
              <a:off x="5248241" y="5664296"/>
              <a:ext cx="27432" cy="38333"/>
            </a:xfrm>
            <a:custGeom>
              <a:avLst/>
              <a:gdLst>
                <a:gd name="T0" fmla="*/ 0 w 18"/>
                <a:gd name="T1" fmla="*/ 0 h 26"/>
                <a:gd name="T2" fmla="*/ 27432 w 18"/>
                <a:gd name="T3" fmla="*/ 0 h 26"/>
                <a:gd name="T4" fmla="*/ 27432 w 18"/>
                <a:gd name="T5" fmla="*/ 38333 h 26"/>
                <a:gd name="T6" fmla="*/ 0 w 18"/>
                <a:gd name="T7" fmla="*/ 38333 h 26"/>
                <a:gd name="T8" fmla="*/ 0 w 18"/>
                <a:gd name="T9" fmla="*/ 0 h 26"/>
                <a:gd name="T10" fmla="*/ 0 w 18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6"/>
                <a:gd name="T20" fmla="*/ 18 w 18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6">
                  <a:moveTo>
                    <a:pt x="0" y="0"/>
                  </a:moveTo>
                  <a:lnTo>
                    <a:pt x="18" y="0"/>
                  </a:lnTo>
                  <a:lnTo>
                    <a:pt x="18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86" name="Freeform 229"/>
            <p:cNvSpPr>
              <a:spLocks/>
            </p:cNvSpPr>
            <p:nvPr/>
          </p:nvSpPr>
          <p:spPr bwMode="auto">
            <a:xfrm>
              <a:off x="5191029" y="5676091"/>
              <a:ext cx="27432" cy="26538"/>
            </a:xfrm>
            <a:custGeom>
              <a:avLst/>
              <a:gdLst>
                <a:gd name="T0" fmla="*/ 0 w 18"/>
                <a:gd name="T1" fmla="*/ 0 h 18"/>
                <a:gd name="T2" fmla="*/ 27432 w 18"/>
                <a:gd name="T3" fmla="*/ 0 h 18"/>
                <a:gd name="T4" fmla="*/ 27432 w 18"/>
                <a:gd name="T5" fmla="*/ 26538 h 18"/>
                <a:gd name="T6" fmla="*/ 0 w 18"/>
                <a:gd name="T7" fmla="*/ 26538 h 18"/>
                <a:gd name="T8" fmla="*/ 0 w 18"/>
                <a:gd name="T9" fmla="*/ 0 h 18"/>
                <a:gd name="T10" fmla="*/ 0 w 18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8"/>
                <a:gd name="T20" fmla="*/ 18 w 18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8">
                  <a:moveTo>
                    <a:pt x="0" y="0"/>
                  </a:moveTo>
                  <a:lnTo>
                    <a:pt x="18" y="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87" name="Freeform 230"/>
            <p:cNvSpPr>
              <a:spLocks/>
            </p:cNvSpPr>
            <p:nvPr/>
          </p:nvSpPr>
          <p:spPr bwMode="auto">
            <a:xfrm>
              <a:off x="5133817" y="5664296"/>
              <a:ext cx="27432" cy="38333"/>
            </a:xfrm>
            <a:custGeom>
              <a:avLst/>
              <a:gdLst>
                <a:gd name="T0" fmla="*/ 0 w 18"/>
                <a:gd name="T1" fmla="*/ 0 h 26"/>
                <a:gd name="T2" fmla="*/ 27432 w 18"/>
                <a:gd name="T3" fmla="*/ 0 h 26"/>
                <a:gd name="T4" fmla="*/ 27432 w 18"/>
                <a:gd name="T5" fmla="*/ 38333 h 26"/>
                <a:gd name="T6" fmla="*/ 0 w 18"/>
                <a:gd name="T7" fmla="*/ 38333 h 26"/>
                <a:gd name="T8" fmla="*/ 0 w 18"/>
                <a:gd name="T9" fmla="*/ 0 h 26"/>
                <a:gd name="T10" fmla="*/ 0 w 18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6"/>
                <a:gd name="T20" fmla="*/ 18 w 18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6">
                  <a:moveTo>
                    <a:pt x="0" y="0"/>
                  </a:moveTo>
                  <a:lnTo>
                    <a:pt x="18" y="0"/>
                  </a:lnTo>
                  <a:lnTo>
                    <a:pt x="18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88" name="Freeform 231"/>
            <p:cNvSpPr>
              <a:spLocks/>
            </p:cNvSpPr>
            <p:nvPr/>
          </p:nvSpPr>
          <p:spPr bwMode="auto">
            <a:xfrm>
              <a:off x="5076605" y="5689360"/>
              <a:ext cx="27432" cy="13270"/>
            </a:xfrm>
            <a:custGeom>
              <a:avLst/>
              <a:gdLst>
                <a:gd name="T0" fmla="*/ 0 w 17"/>
                <a:gd name="T1" fmla="*/ 13270 h 9"/>
                <a:gd name="T2" fmla="*/ 27432 w 17"/>
                <a:gd name="T3" fmla="*/ 13270 h 9"/>
                <a:gd name="T4" fmla="*/ 27432 w 17"/>
                <a:gd name="T5" fmla="*/ 0 h 9"/>
                <a:gd name="T6" fmla="*/ 0 w 17"/>
                <a:gd name="T7" fmla="*/ 0 h 9"/>
                <a:gd name="T8" fmla="*/ 0 w 17"/>
                <a:gd name="T9" fmla="*/ 13270 h 9"/>
                <a:gd name="T10" fmla="*/ 0 w 17"/>
                <a:gd name="T11" fmla="*/ 1327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9"/>
                <a:gd name="T20" fmla="*/ 17 w 1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9">
                  <a:moveTo>
                    <a:pt x="0" y="9"/>
                  </a:moveTo>
                  <a:lnTo>
                    <a:pt x="17" y="9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89" name="Freeform 232"/>
            <p:cNvSpPr>
              <a:spLocks/>
            </p:cNvSpPr>
            <p:nvPr/>
          </p:nvSpPr>
          <p:spPr bwMode="auto">
            <a:xfrm>
              <a:off x="5019393" y="5676091"/>
              <a:ext cx="27432" cy="26538"/>
            </a:xfrm>
            <a:custGeom>
              <a:avLst/>
              <a:gdLst>
                <a:gd name="T0" fmla="*/ 0 w 18"/>
                <a:gd name="T1" fmla="*/ 0 h 18"/>
                <a:gd name="T2" fmla="*/ 27432 w 18"/>
                <a:gd name="T3" fmla="*/ 0 h 18"/>
                <a:gd name="T4" fmla="*/ 27432 w 18"/>
                <a:gd name="T5" fmla="*/ 26538 h 18"/>
                <a:gd name="T6" fmla="*/ 0 w 18"/>
                <a:gd name="T7" fmla="*/ 26538 h 18"/>
                <a:gd name="T8" fmla="*/ 0 w 18"/>
                <a:gd name="T9" fmla="*/ 0 h 18"/>
                <a:gd name="T10" fmla="*/ 0 w 18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8"/>
                <a:gd name="T20" fmla="*/ 18 w 18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8">
                  <a:moveTo>
                    <a:pt x="0" y="0"/>
                  </a:moveTo>
                  <a:lnTo>
                    <a:pt x="18" y="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90" name="Freeform 233"/>
            <p:cNvSpPr>
              <a:spLocks/>
            </p:cNvSpPr>
            <p:nvPr/>
          </p:nvSpPr>
          <p:spPr bwMode="auto">
            <a:xfrm>
              <a:off x="4962181" y="5664296"/>
              <a:ext cx="27432" cy="38333"/>
            </a:xfrm>
            <a:custGeom>
              <a:avLst/>
              <a:gdLst>
                <a:gd name="T0" fmla="*/ 0 w 18"/>
                <a:gd name="T1" fmla="*/ 0 h 26"/>
                <a:gd name="T2" fmla="*/ 27432 w 18"/>
                <a:gd name="T3" fmla="*/ 0 h 26"/>
                <a:gd name="T4" fmla="*/ 27432 w 18"/>
                <a:gd name="T5" fmla="*/ 38333 h 26"/>
                <a:gd name="T6" fmla="*/ 0 w 18"/>
                <a:gd name="T7" fmla="*/ 38333 h 26"/>
                <a:gd name="T8" fmla="*/ 0 w 18"/>
                <a:gd name="T9" fmla="*/ 0 h 26"/>
                <a:gd name="T10" fmla="*/ 0 w 18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6"/>
                <a:gd name="T20" fmla="*/ 18 w 18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6">
                  <a:moveTo>
                    <a:pt x="0" y="0"/>
                  </a:moveTo>
                  <a:lnTo>
                    <a:pt x="18" y="0"/>
                  </a:lnTo>
                  <a:lnTo>
                    <a:pt x="18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91" name="Freeform 234"/>
            <p:cNvSpPr>
              <a:spLocks/>
            </p:cNvSpPr>
            <p:nvPr/>
          </p:nvSpPr>
          <p:spPr bwMode="auto">
            <a:xfrm>
              <a:off x="4904969" y="5664296"/>
              <a:ext cx="27432" cy="38333"/>
            </a:xfrm>
            <a:custGeom>
              <a:avLst/>
              <a:gdLst>
                <a:gd name="T0" fmla="*/ 0 w 18"/>
                <a:gd name="T1" fmla="*/ 0 h 26"/>
                <a:gd name="T2" fmla="*/ 27432 w 18"/>
                <a:gd name="T3" fmla="*/ 0 h 26"/>
                <a:gd name="T4" fmla="*/ 27432 w 18"/>
                <a:gd name="T5" fmla="*/ 38333 h 26"/>
                <a:gd name="T6" fmla="*/ 0 w 18"/>
                <a:gd name="T7" fmla="*/ 38333 h 26"/>
                <a:gd name="T8" fmla="*/ 0 w 18"/>
                <a:gd name="T9" fmla="*/ 0 h 26"/>
                <a:gd name="T10" fmla="*/ 0 w 18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6"/>
                <a:gd name="T20" fmla="*/ 18 w 18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6">
                  <a:moveTo>
                    <a:pt x="0" y="0"/>
                  </a:moveTo>
                  <a:lnTo>
                    <a:pt x="18" y="0"/>
                  </a:lnTo>
                  <a:lnTo>
                    <a:pt x="18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92" name="Freeform 235"/>
            <p:cNvSpPr>
              <a:spLocks/>
            </p:cNvSpPr>
            <p:nvPr/>
          </p:nvSpPr>
          <p:spPr bwMode="auto">
            <a:xfrm>
              <a:off x="4847757" y="5676091"/>
              <a:ext cx="27432" cy="26538"/>
            </a:xfrm>
            <a:custGeom>
              <a:avLst/>
              <a:gdLst>
                <a:gd name="T0" fmla="*/ 0 w 18"/>
                <a:gd name="T1" fmla="*/ 0 h 18"/>
                <a:gd name="T2" fmla="*/ 27432 w 18"/>
                <a:gd name="T3" fmla="*/ 0 h 18"/>
                <a:gd name="T4" fmla="*/ 27432 w 18"/>
                <a:gd name="T5" fmla="*/ 26538 h 18"/>
                <a:gd name="T6" fmla="*/ 0 w 18"/>
                <a:gd name="T7" fmla="*/ 26538 h 18"/>
                <a:gd name="T8" fmla="*/ 0 w 18"/>
                <a:gd name="T9" fmla="*/ 0 h 18"/>
                <a:gd name="T10" fmla="*/ 0 w 18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8"/>
                <a:gd name="T20" fmla="*/ 18 w 18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8">
                  <a:moveTo>
                    <a:pt x="0" y="0"/>
                  </a:moveTo>
                  <a:lnTo>
                    <a:pt x="18" y="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93" name="Freeform 236"/>
            <p:cNvSpPr>
              <a:spLocks/>
            </p:cNvSpPr>
            <p:nvPr/>
          </p:nvSpPr>
          <p:spPr bwMode="auto">
            <a:xfrm>
              <a:off x="4790545" y="5664296"/>
              <a:ext cx="27432" cy="38333"/>
            </a:xfrm>
            <a:custGeom>
              <a:avLst/>
              <a:gdLst>
                <a:gd name="T0" fmla="*/ 0 w 9"/>
                <a:gd name="T1" fmla="*/ 0 h 26"/>
                <a:gd name="T2" fmla="*/ 27432 w 9"/>
                <a:gd name="T3" fmla="*/ 0 h 26"/>
                <a:gd name="T4" fmla="*/ 27432 w 9"/>
                <a:gd name="T5" fmla="*/ 38333 h 26"/>
                <a:gd name="T6" fmla="*/ 0 w 9"/>
                <a:gd name="T7" fmla="*/ 38333 h 26"/>
                <a:gd name="T8" fmla="*/ 0 w 9"/>
                <a:gd name="T9" fmla="*/ 0 h 26"/>
                <a:gd name="T10" fmla="*/ 0 w 9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6"/>
                <a:gd name="T20" fmla="*/ 9 w 9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6">
                  <a:moveTo>
                    <a:pt x="0" y="0"/>
                  </a:moveTo>
                  <a:lnTo>
                    <a:pt x="9" y="0"/>
                  </a:lnTo>
                  <a:lnTo>
                    <a:pt x="9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94" name="Freeform 237"/>
            <p:cNvSpPr>
              <a:spLocks/>
            </p:cNvSpPr>
            <p:nvPr/>
          </p:nvSpPr>
          <p:spPr bwMode="auto">
            <a:xfrm>
              <a:off x="4733333" y="5624489"/>
              <a:ext cx="27432" cy="78141"/>
            </a:xfrm>
            <a:custGeom>
              <a:avLst/>
              <a:gdLst>
                <a:gd name="T0" fmla="*/ 0 w 18"/>
                <a:gd name="T1" fmla="*/ 0 h 53"/>
                <a:gd name="T2" fmla="*/ 27432 w 18"/>
                <a:gd name="T3" fmla="*/ 0 h 53"/>
                <a:gd name="T4" fmla="*/ 27432 w 18"/>
                <a:gd name="T5" fmla="*/ 78141 h 53"/>
                <a:gd name="T6" fmla="*/ 0 w 18"/>
                <a:gd name="T7" fmla="*/ 78141 h 53"/>
                <a:gd name="T8" fmla="*/ 0 w 18"/>
                <a:gd name="T9" fmla="*/ 0 h 53"/>
                <a:gd name="T10" fmla="*/ 0 w 18"/>
                <a:gd name="T11" fmla="*/ 0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53"/>
                <a:gd name="T20" fmla="*/ 18 w 18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53">
                  <a:moveTo>
                    <a:pt x="0" y="0"/>
                  </a:moveTo>
                  <a:lnTo>
                    <a:pt x="18" y="0"/>
                  </a:lnTo>
                  <a:lnTo>
                    <a:pt x="18" y="53"/>
                  </a:lnTo>
                  <a:lnTo>
                    <a:pt x="0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95" name="Freeform 238"/>
            <p:cNvSpPr>
              <a:spLocks/>
            </p:cNvSpPr>
            <p:nvPr/>
          </p:nvSpPr>
          <p:spPr bwMode="auto">
            <a:xfrm>
              <a:off x="4676121" y="5584681"/>
              <a:ext cx="27432" cy="117948"/>
            </a:xfrm>
            <a:custGeom>
              <a:avLst/>
              <a:gdLst>
                <a:gd name="T0" fmla="*/ 0 w 9"/>
                <a:gd name="T1" fmla="*/ 0 h 80"/>
                <a:gd name="T2" fmla="*/ 27432 w 9"/>
                <a:gd name="T3" fmla="*/ 0 h 80"/>
                <a:gd name="T4" fmla="*/ 27432 w 9"/>
                <a:gd name="T5" fmla="*/ 117948 h 80"/>
                <a:gd name="T6" fmla="*/ 0 w 9"/>
                <a:gd name="T7" fmla="*/ 117948 h 80"/>
                <a:gd name="T8" fmla="*/ 0 w 9"/>
                <a:gd name="T9" fmla="*/ 0 h 80"/>
                <a:gd name="T10" fmla="*/ 0 w 9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80"/>
                <a:gd name="T20" fmla="*/ 9 w 9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80">
                  <a:moveTo>
                    <a:pt x="0" y="0"/>
                  </a:moveTo>
                  <a:lnTo>
                    <a:pt x="9" y="0"/>
                  </a:lnTo>
                  <a:lnTo>
                    <a:pt x="9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96" name="Freeform 239"/>
            <p:cNvSpPr>
              <a:spLocks/>
            </p:cNvSpPr>
            <p:nvPr/>
          </p:nvSpPr>
          <p:spPr bwMode="auto">
            <a:xfrm>
              <a:off x="4618909" y="5637758"/>
              <a:ext cx="27432" cy="64871"/>
            </a:xfrm>
            <a:custGeom>
              <a:avLst/>
              <a:gdLst>
                <a:gd name="T0" fmla="*/ 0 w 17"/>
                <a:gd name="T1" fmla="*/ 0 h 44"/>
                <a:gd name="T2" fmla="*/ 27432 w 17"/>
                <a:gd name="T3" fmla="*/ 0 h 44"/>
                <a:gd name="T4" fmla="*/ 27432 w 17"/>
                <a:gd name="T5" fmla="*/ 64871 h 44"/>
                <a:gd name="T6" fmla="*/ 0 w 17"/>
                <a:gd name="T7" fmla="*/ 64871 h 44"/>
                <a:gd name="T8" fmla="*/ 0 w 17"/>
                <a:gd name="T9" fmla="*/ 0 h 44"/>
                <a:gd name="T10" fmla="*/ 0 w 17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44"/>
                <a:gd name="T20" fmla="*/ 17 w 17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44">
                  <a:moveTo>
                    <a:pt x="0" y="0"/>
                  </a:moveTo>
                  <a:lnTo>
                    <a:pt x="17" y="0"/>
                  </a:lnTo>
                  <a:lnTo>
                    <a:pt x="17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97" name="Freeform 240"/>
            <p:cNvSpPr>
              <a:spLocks/>
            </p:cNvSpPr>
            <p:nvPr/>
          </p:nvSpPr>
          <p:spPr bwMode="auto">
            <a:xfrm>
              <a:off x="4561697" y="5651027"/>
              <a:ext cx="27432" cy="51603"/>
            </a:xfrm>
            <a:custGeom>
              <a:avLst/>
              <a:gdLst>
                <a:gd name="T0" fmla="*/ 0 w 18"/>
                <a:gd name="T1" fmla="*/ 0 h 35"/>
                <a:gd name="T2" fmla="*/ 27432 w 18"/>
                <a:gd name="T3" fmla="*/ 0 h 35"/>
                <a:gd name="T4" fmla="*/ 27432 w 18"/>
                <a:gd name="T5" fmla="*/ 51603 h 35"/>
                <a:gd name="T6" fmla="*/ 0 w 18"/>
                <a:gd name="T7" fmla="*/ 51603 h 35"/>
                <a:gd name="T8" fmla="*/ 0 w 18"/>
                <a:gd name="T9" fmla="*/ 0 h 35"/>
                <a:gd name="T10" fmla="*/ 0 w 18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5"/>
                <a:gd name="T20" fmla="*/ 18 w 18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5">
                  <a:moveTo>
                    <a:pt x="0" y="0"/>
                  </a:moveTo>
                  <a:lnTo>
                    <a:pt x="18" y="0"/>
                  </a:lnTo>
                  <a:lnTo>
                    <a:pt x="18" y="35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98" name="Freeform 241"/>
            <p:cNvSpPr>
              <a:spLocks/>
            </p:cNvSpPr>
            <p:nvPr/>
          </p:nvSpPr>
          <p:spPr bwMode="auto">
            <a:xfrm>
              <a:off x="4504485" y="5637758"/>
              <a:ext cx="27432" cy="64871"/>
            </a:xfrm>
            <a:custGeom>
              <a:avLst/>
              <a:gdLst>
                <a:gd name="T0" fmla="*/ 0 w 18"/>
                <a:gd name="T1" fmla="*/ 0 h 44"/>
                <a:gd name="T2" fmla="*/ 27432 w 18"/>
                <a:gd name="T3" fmla="*/ 0 h 44"/>
                <a:gd name="T4" fmla="*/ 27432 w 18"/>
                <a:gd name="T5" fmla="*/ 64871 h 44"/>
                <a:gd name="T6" fmla="*/ 0 w 18"/>
                <a:gd name="T7" fmla="*/ 64871 h 44"/>
                <a:gd name="T8" fmla="*/ 0 w 18"/>
                <a:gd name="T9" fmla="*/ 0 h 44"/>
                <a:gd name="T10" fmla="*/ 0 w 18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4"/>
                <a:gd name="T20" fmla="*/ 18 w 18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4">
                  <a:moveTo>
                    <a:pt x="0" y="0"/>
                  </a:moveTo>
                  <a:lnTo>
                    <a:pt x="18" y="0"/>
                  </a:lnTo>
                  <a:lnTo>
                    <a:pt x="18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99" name="Freeform 242"/>
            <p:cNvSpPr>
              <a:spLocks/>
            </p:cNvSpPr>
            <p:nvPr/>
          </p:nvSpPr>
          <p:spPr bwMode="auto">
            <a:xfrm>
              <a:off x="4447273" y="5651027"/>
              <a:ext cx="27432" cy="51603"/>
            </a:xfrm>
            <a:custGeom>
              <a:avLst/>
              <a:gdLst>
                <a:gd name="T0" fmla="*/ 0 w 18"/>
                <a:gd name="T1" fmla="*/ 0 h 35"/>
                <a:gd name="T2" fmla="*/ 27432 w 18"/>
                <a:gd name="T3" fmla="*/ 0 h 35"/>
                <a:gd name="T4" fmla="*/ 27432 w 18"/>
                <a:gd name="T5" fmla="*/ 51603 h 35"/>
                <a:gd name="T6" fmla="*/ 0 w 18"/>
                <a:gd name="T7" fmla="*/ 51603 h 35"/>
                <a:gd name="T8" fmla="*/ 0 w 18"/>
                <a:gd name="T9" fmla="*/ 0 h 35"/>
                <a:gd name="T10" fmla="*/ 0 w 18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5"/>
                <a:gd name="T20" fmla="*/ 18 w 18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5">
                  <a:moveTo>
                    <a:pt x="0" y="0"/>
                  </a:moveTo>
                  <a:lnTo>
                    <a:pt x="18" y="0"/>
                  </a:lnTo>
                  <a:lnTo>
                    <a:pt x="18" y="35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00" name="Freeform 243"/>
            <p:cNvSpPr>
              <a:spLocks/>
            </p:cNvSpPr>
            <p:nvPr/>
          </p:nvSpPr>
          <p:spPr bwMode="auto">
            <a:xfrm>
              <a:off x="4390061" y="5637758"/>
              <a:ext cx="27432" cy="64871"/>
            </a:xfrm>
            <a:custGeom>
              <a:avLst/>
              <a:gdLst>
                <a:gd name="T0" fmla="*/ 0 w 18"/>
                <a:gd name="T1" fmla="*/ 0 h 44"/>
                <a:gd name="T2" fmla="*/ 27432 w 18"/>
                <a:gd name="T3" fmla="*/ 0 h 44"/>
                <a:gd name="T4" fmla="*/ 27432 w 18"/>
                <a:gd name="T5" fmla="*/ 64871 h 44"/>
                <a:gd name="T6" fmla="*/ 0 w 18"/>
                <a:gd name="T7" fmla="*/ 64871 h 44"/>
                <a:gd name="T8" fmla="*/ 0 w 18"/>
                <a:gd name="T9" fmla="*/ 0 h 44"/>
                <a:gd name="T10" fmla="*/ 0 w 18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4"/>
                <a:gd name="T20" fmla="*/ 18 w 18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4">
                  <a:moveTo>
                    <a:pt x="0" y="0"/>
                  </a:moveTo>
                  <a:lnTo>
                    <a:pt x="18" y="0"/>
                  </a:lnTo>
                  <a:lnTo>
                    <a:pt x="18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01" name="Freeform 244"/>
            <p:cNvSpPr>
              <a:spLocks/>
            </p:cNvSpPr>
            <p:nvPr/>
          </p:nvSpPr>
          <p:spPr bwMode="auto">
            <a:xfrm>
              <a:off x="4332849" y="5637758"/>
              <a:ext cx="27432" cy="64871"/>
            </a:xfrm>
            <a:custGeom>
              <a:avLst/>
              <a:gdLst>
                <a:gd name="T0" fmla="*/ 0 w 17"/>
                <a:gd name="T1" fmla="*/ 0 h 44"/>
                <a:gd name="T2" fmla="*/ 27432 w 17"/>
                <a:gd name="T3" fmla="*/ 0 h 44"/>
                <a:gd name="T4" fmla="*/ 27432 w 17"/>
                <a:gd name="T5" fmla="*/ 64871 h 44"/>
                <a:gd name="T6" fmla="*/ 0 w 17"/>
                <a:gd name="T7" fmla="*/ 64871 h 44"/>
                <a:gd name="T8" fmla="*/ 0 w 17"/>
                <a:gd name="T9" fmla="*/ 0 h 44"/>
                <a:gd name="T10" fmla="*/ 0 w 17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44"/>
                <a:gd name="T20" fmla="*/ 17 w 17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44">
                  <a:moveTo>
                    <a:pt x="0" y="0"/>
                  </a:moveTo>
                  <a:lnTo>
                    <a:pt x="17" y="0"/>
                  </a:lnTo>
                  <a:lnTo>
                    <a:pt x="17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02" name="Freeform 245"/>
            <p:cNvSpPr>
              <a:spLocks/>
            </p:cNvSpPr>
            <p:nvPr/>
          </p:nvSpPr>
          <p:spPr bwMode="auto">
            <a:xfrm>
              <a:off x="4275637" y="5637758"/>
              <a:ext cx="27432" cy="64871"/>
            </a:xfrm>
            <a:custGeom>
              <a:avLst/>
              <a:gdLst>
                <a:gd name="T0" fmla="*/ 0 w 18"/>
                <a:gd name="T1" fmla="*/ 0 h 44"/>
                <a:gd name="T2" fmla="*/ 27432 w 18"/>
                <a:gd name="T3" fmla="*/ 0 h 44"/>
                <a:gd name="T4" fmla="*/ 27432 w 18"/>
                <a:gd name="T5" fmla="*/ 64871 h 44"/>
                <a:gd name="T6" fmla="*/ 0 w 18"/>
                <a:gd name="T7" fmla="*/ 64871 h 44"/>
                <a:gd name="T8" fmla="*/ 0 w 18"/>
                <a:gd name="T9" fmla="*/ 0 h 44"/>
                <a:gd name="T10" fmla="*/ 0 w 18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4"/>
                <a:gd name="T20" fmla="*/ 18 w 18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4">
                  <a:moveTo>
                    <a:pt x="0" y="0"/>
                  </a:moveTo>
                  <a:lnTo>
                    <a:pt x="18" y="0"/>
                  </a:lnTo>
                  <a:lnTo>
                    <a:pt x="18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03" name="Freeform 246"/>
            <p:cNvSpPr>
              <a:spLocks/>
            </p:cNvSpPr>
            <p:nvPr/>
          </p:nvSpPr>
          <p:spPr bwMode="auto">
            <a:xfrm>
              <a:off x="4218425" y="5624489"/>
              <a:ext cx="27432" cy="78141"/>
            </a:xfrm>
            <a:custGeom>
              <a:avLst/>
              <a:gdLst>
                <a:gd name="T0" fmla="*/ 0 w 18"/>
                <a:gd name="T1" fmla="*/ 0 h 53"/>
                <a:gd name="T2" fmla="*/ 27432 w 18"/>
                <a:gd name="T3" fmla="*/ 0 h 53"/>
                <a:gd name="T4" fmla="*/ 27432 w 18"/>
                <a:gd name="T5" fmla="*/ 78141 h 53"/>
                <a:gd name="T6" fmla="*/ 0 w 18"/>
                <a:gd name="T7" fmla="*/ 78141 h 53"/>
                <a:gd name="T8" fmla="*/ 0 w 18"/>
                <a:gd name="T9" fmla="*/ 0 h 53"/>
                <a:gd name="T10" fmla="*/ 0 w 18"/>
                <a:gd name="T11" fmla="*/ 0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53"/>
                <a:gd name="T20" fmla="*/ 18 w 18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53">
                  <a:moveTo>
                    <a:pt x="0" y="0"/>
                  </a:moveTo>
                  <a:lnTo>
                    <a:pt x="18" y="0"/>
                  </a:lnTo>
                  <a:lnTo>
                    <a:pt x="18" y="53"/>
                  </a:lnTo>
                  <a:lnTo>
                    <a:pt x="0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04" name="Freeform 247"/>
            <p:cNvSpPr>
              <a:spLocks/>
            </p:cNvSpPr>
            <p:nvPr/>
          </p:nvSpPr>
          <p:spPr bwMode="auto">
            <a:xfrm>
              <a:off x="4161213" y="5584681"/>
              <a:ext cx="27432" cy="117948"/>
            </a:xfrm>
            <a:custGeom>
              <a:avLst/>
              <a:gdLst>
                <a:gd name="T0" fmla="*/ 0 w 17"/>
                <a:gd name="T1" fmla="*/ 0 h 80"/>
                <a:gd name="T2" fmla="*/ 27432 w 17"/>
                <a:gd name="T3" fmla="*/ 0 h 80"/>
                <a:gd name="T4" fmla="*/ 27432 w 17"/>
                <a:gd name="T5" fmla="*/ 117948 h 80"/>
                <a:gd name="T6" fmla="*/ 0 w 17"/>
                <a:gd name="T7" fmla="*/ 117948 h 80"/>
                <a:gd name="T8" fmla="*/ 0 w 17"/>
                <a:gd name="T9" fmla="*/ 0 h 80"/>
                <a:gd name="T10" fmla="*/ 0 w 17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80"/>
                <a:gd name="T20" fmla="*/ 17 w 17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80">
                  <a:moveTo>
                    <a:pt x="0" y="0"/>
                  </a:moveTo>
                  <a:lnTo>
                    <a:pt x="17" y="0"/>
                  </a:lnTo>
                  <a:lnTo>
                    <a:pt x="17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05" name="Freeform 248"/>
            <p:cNvSpPr>
              <a:spLocks/>
            </p:cNvSpPr>
            <p:nvPr/>
          </p:nvSpPr>
          <p:spPr bwMode="auto">
            <a:xfrm>
              <a:off x="4104001" y="5558143"/>
              <a:ext cx="27432" cy="144486"/>
            </a:xfrm>
            <a:custGeom>
              <a:avLst/>
              <a:gdLst>
                <a:gd name="T0" fmla="*/ 0 w 18"/>
                <a:gd name="T1" fmla="*/ 0 h 98"/>
                <a:gd name="T2" fmla="*/ 27432 w 18"/>
                <a:gd name="T3" fmla="*/ 0 h 98"/>
                <a:gd name="T4" fmla="*/ 27432 w 18"/>
                <a:gd name="T5" fmla="*/ 144486 h 98"/>
                <a:gd name="T6" fmla="*/ 0 w 18"/>
                <a:gd name="T7" fmla="*/ 144486 h 98"/>
                <a:gd name="T8" fmla="*/ 0 w 18"/>
                <a:gd name="T9" fmla="*/ 0 h 98"/>
                <a:gd name="T10" fmla="*/ 0 w 18"/>
                <a:gd name="T11" fmla="*/ 0 h 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98"/>
                <a:gd name="T20" fmla="*/ 18 w 18"/>
                <a:gd name="T21" fmla="*/ 98 h 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98">
                  <a:moveTo>
                    <a:pt x="0" y="0"/>
                  </a:moveTo>
                  <a:lnTo>
                    <a:pt x="18" y="0"/>
                  </a:lnTo>
                  <a:lnTo>
                    <a:pt x="18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06" name="Freeform 249"/>
            <p:cNvSpPr>
              <a:spLocks/>
            </p:cNvSpPr>
            <p:nvPr/>
          </p:nvSpPr>
          <p:spPr bwMode="auto">
            <a:xfrm>
              <a:off x="4046789" y="5597951"/>
              <a:ext cx="27432" cy="104679"/>
            </a:xfrm>
            <a:custGeom>
              <a:avLst/>
              <a:gdLst>
                <a:gd name="T0" fmla="*/ 0 w 18"/>
                <a:gd name="T1" fmla="*/ 0 h 71"/>
                <a:gd name="T2" fmla="*/ 27432 w 18"/>
                <a:gd name="T3" fmla="*/ 0 h 71"/>
                <a:gd name="T4" fmla="*/ 27432 w 18"/>
                <a:gd name="T5" fmla="*/ 104679 h 71"/>
                <a:gd name="T6" fmla="*/ 0 w 18"/>
                <a:gd name="T7" fmla="*/ 104679 h 71"/>
                <a:gd name="T8" fmla="*/ 0 w 18"/>
                <a:gd name="T9" fmla="*/ 0 h 71"/>
                <a:gd name="T10" fmla="*/ 0 w 18"/>
                <a:gd name="T11" fmla="*/ 0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71"/>
                <a:gd name="T20" fmla="*/ 18 w 18"/>
                <a:gd name="T21" fmla="*/ 71 h 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71">
                  <a:moveTo>
                    <a:pt x="0" y="0"/>
                  </a:moveTo>
                  <a:lnTo>
                    <a:pt x="18" y="0"/>
                  </a:lnTo>
                  <a:lnTo>
                    <a:pt x="18" y="71"/>
                  </a:lnTo>
                  <a:lnTo>
                    <a:pt x="0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07" name="Freeform 250"/>
            <p:cNvSpPr>
              <a:spLocks/>
            </p:cNvSpPr>
            <p:nvPr/>
          </p:nvSpPr>
          <p:spPr bwMode="auto">
            <a:xfrm>
              <a:off x="3989577" y="5571413"/>
              <a:ext cx="27432" cy="131217"/>
            </a:xfrm>
            <a:custGeom>
              <a:avLst/>
              <a:gdLst>
                <a:gd name="T0" fmla="*/ 0 w 18"/>
                <a:gd name="T1" fmla="*/ 0 h 89"/>
                <a:gd name="T2" fmla="*/ 27432 w 18"/>
                <a:gd name="T3" fmla="*/ 0 h 89"/>
                <a:gd name="T4" fmla="*/ 27432 w 18"/>
                <a:gd name="T5" fmla="*/ 131217 h 89"/>
                <a:gd name="T6" fmla="*/ 0 w 18"/>
                <a:gd name="T7" fmla="*/ 131217 h 89"/>
                <a:gd name="T8" fmla="*/ 0 w 18"/>
                <a:gd name="T9" fmla="*/ 0 h 89"/>
                <a:gd name="T10" fmla="*/ 0 w 18"/>
                <a:gd name="T11" fmla="*/ 0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89"/>
                <a:gd name="T20" fmla="*/ 18 w 18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89">
                  <a:moveTo>
                    <a:pt x="0" y="0"/>
                  </a:moveTo>
                  <a:lnTo>
                    <a:pt x="18" y="0"/>
                  </a:lnTo>
                  <a:lnTo>
                    <a:pt x="18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08" name="Freeform 251"/>
            <p:cNvSpPr>
              <a:spLocks/>
            </p:cNvSpPr>
            <p:nvPr/>
          </p:nvSpPr>
          <p:spPr bwMode="auto">
            <a:xfrm>
              <a:off x="3932365" y="5466733"/>
              <a:ext cx="27432" cy="235896"/>
            </a:xfrm>
            <a:custGeom>
              <a:avLst/>
              <a:gdLst>
                <a:gd name="T0" fmla="*/ 0 w 18"/>
                <a:gd name="T1" fmla="*/ 0 h 160"/>
                <a:gd name="T2" fmla="*/ 27432 w 18"/>
                <a:gd name="T3" fmla="*/ 0 h 160"/>
                <a:gd name="T4" fmla="*/ 27432 w 18"/>
                <a:gd name="T5" fmla="*/ 235896 h 160"/>
                <a:gd name="T6" fmla="*/ 0 w 18"/>
                <a:gd name="T7" fmla="*/ 235896 h 160"/>
                <a:gd name="T8" fmla="*/ 0 w 18"/>
                <a:gd name="T9" fmla="*/ 0 h 160"/>
                <a:gd name="T10" fmla="*/ 0 w 18"/>
                <a:gd name="T11" fmla="*/ 0 h 1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60"/>
                <a:gd name="T20" fmla="*/ 18 w 18"/>
                <a:gd name="T21" fmla="*/ 160 h 1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60">
                  <a:moveTo>
                    <a:pt x="0" y="0"/>
                  </a:moveTo>
                  <a:lnTo>
                    <a:pt x="18" y="0"/>
                  </a:lnTo>
                  <a:lnTo>
                    <a:pt x="18" y="160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09" name="Freeform 252"/>
            <p:cNvSpPr>
              <a:spLocks/>
            </p:cNvSpPr>
            <p:nvPr/>
          </p:nvSpPr>
          <p:spPr bwMode="auto">
            <a:xfrm>
              <a:off x="3875153" y="5518336"/>
              <a:ext cx="27432" cy="184294"/>
            </a:xfrm>
            <a:custGeom>
              <a:avLst/>
              <a:gdLst>
                <a:gd name="T0" fmla="*/ 0 w 17"/>
                <a:gd name="T1" fmla="*/ 0 h 125"/>
                <a:gd name="T2" fmla="*/ 27432 w 17"/>
                <a:gd name="T3" fmla="*/ 0 h 125"/>
                <a:gd name="T4" fmla="*/ 27432 w 17"/>
                <a:gd name="T5" fmla="*/ 184294 h 125"/>
                <a:gd name="T6" fmla="*/ 0 w 17"/>
                <a:gd name="T7" fmla="*/ 184294 h 125"/>
                <a:gd name="T8" fmla="*/ 0 w 17"/>
                <a:gd name="T9" fmla="*/ 0 h 125"/>
                <a:gd name="T10" fmla="*/ 0 w 17"/>
                <a:gd name="T11" fmla="*/ 0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25"/>
                <a:gd name="T20" fmla="*/ 17 w 17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25">
                  <a:moveTo>
                    <a:pt x="0" y="0"/>
                  </a:moveTo>
                  <a:lnTo>
                    <a:pt x="17" y="0"/>
                  </a:lnTo>
                  <a:lnTo>
                    <a:pt x="17" y="125"/>
                  </a:lnTo>
                  <a:lnTo>
                    <a:pt x="0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10" name="Freeform 253"/>
            <p:cNvSpPr>
              <a:spLocks/>
            </p:cNvSpPr>
            <p:nvPr/>
          </p:nvSpPr>
          <p:spPr bwMode="auto">
            <a:xfrm>
              <a:off x="3817941" y="5531605"/>
              <a:ext cx="27432" cy="171024"/>
            </a:xfrm>
            <a:custGeom>
              <a:avLst/>
              <a:gdLst>
                <a:gd name="T0" fmla="*/ 0 w 18"/>
                <a:gd name="T1" fmla="*/ 0 h 116"/>
                <a:gd name="T2" fmla="*/ 27432 w 18"/>
                <a:gd name="T3" fmla="*/ 0 h 116"/>
                <a:gd name="T4" fmla="*/ 27432 w 18"/>
                <a:gd name="T5" fmla="*/ 171024 h 116"/>
                <a:gd name="T6" fmla="*/ 0 w 18"/>
                <a:gd name="T7" fmla="*/ 171024 h 116"/>
                <a:gd name="T8" fmla="*/ 0 w 18"/>
                <a:gd name="T9" fmla="*/ 0 h 116"/>
                <a:gd name="T10" fmla="*/ 0 w 18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16"/>
                <a:gd name="T20" fmla="*/ 18 w 18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16">
                  <a:moveTo>
                    <a:pt x="0" y="0"/>
                  </a:moveTo>
                  <a:lnTo>
                    <a:pt x="18" y="0"/>
                  </a:lnTo>
                  <a:lnTo>
                    <a:pt x="18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11" name="Freeform 254"/>
            <p:cNvSpPr>
              <a:spLocks/>
            </p:cNvSpPr>
            <p:nvPr/>
          </p:nvSpPr>
          <p:spPr bwMode="auto">
            <a:xfrm>
              <a:off x="3760729" y="5518336"/>
              <a:ext cx="27432" cy="184294"/>
            </a:xfrm>
            <a:custGeom>
              <a:avLst/>
              <a:gdLst>
                <a:gd name="T0" fmla="*/ 0 w 18"/>
                <a:gd name="T1" fmla="*/ 0 h 125"/>
                <a:gd name="T2" fmla="*/ 27432 w 18"/>
                <a:gd name="T3" fmla="*/ 0 h 125"/>
                <a:gd name="T4" fmla="*/ 27432 w 18"/>
                <a:gd name="T5" fmla="*/ 184294 h 125"/>
                <a:gd name="T6" fmla="*/ 0 w 18"/>
                <a:gd name="T7" fmla="*/ 184294 h 125"/>
                <a:gd name="T8" fmla="*/ 0 w 18"/>
                <a:gd name="T9" fmla="*/ 0 h 125"/>
                <a:gd name="T10" fmla="*/ 0 w 18"/>
                <a:gd name="T11" fmla="*/ 0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25"/>
                <a:gd name="T20" fmla="*/ 18 w 18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25">
                  <a:moveTo>
                    <a:pt x="0" y="0"/>
                  </a:moveTo>
                  <a:lnTo>
                    <a:pt x="18" y="0"/>
                  </a:lnTo>
                  <a:lnTo>
                    <a:pt x="18" y="125"/>
                  </a:lnTo>
                  <a:lnTo>
                    <a:pt x="0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12" name="Freeform 255"/>
            <p:cNvSpPr>
              <a:spLocks/>
            </p:cNvSpPr>
            <p:nvPr/>
          </p:nvSpPr>
          <p:spPr bwMode="auto">
            <a:xfrm>
              <a:off x="3703517" y="5518336"/>
              <a:ext cx="27432" cy="184294"/>
            </a:xfrm>
            <a:custGeom>
              <a:avLst/>
              <a:gdLst>
                <a:gd name="T0" fmla="*/ 0 w 18"/>
                <a:gd name="T1" fmla="*/ 0 h 125"/>
                <a:gd name="T2" fmla="*/ 27432 w 18"/>
                <a:gd name="T3" fmla="*/ 0 h 125"/>
                <a:gd name="T4" fmla="*/ 27432 w 18"/>
                <a:gd name="T5" fmla="*/ 184294 h 125"/>
                <a:gd name="T6" fmla="*/ 0 w 18"/>
                <a:gd name="T7" fmla="*/ 184294 h 125"/>
                <a:gd name="T8" fmla="*/ 0 w 18"/>
                <a:gd name="T9" fmla="*/ 0 h 125"/>
                <a:gd name="T10" fmla="*/ 0 w 18"/>
                <a:gd name="T11" fmla="*/ 0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25"/>
                <a:gd name="T20" fmla="*/ 18 w 18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25">
                  <a:moveTo>
                    <a:pt x="0" y="0"/>
                  </a:moveTo>
                  <a:lnTo>
                    <a:pt x="18" y="0"/>
                  </a:lnTo>
                  <a:lnTo>
                    <a:pt x="18" y="125"/>
                  </a:lnTo>
                  <a:lnTo>
                    <a:pt x="0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13" name="Freeform 256"/>
            <p:cNvSpPr>
              <a:spLocks/>
            </p:cNvSpPr>
            <p:nvPr/>
          </p:nvSpPr>
          <p:spPr bwMode="auto">
            <a:xfrm>
              <a:off x="3646305" y="5493272"/>
              <a:ext cx="27432" cy="209357"/>
            </a:xfrm>
            <a:custGeom>
              <a:avLst/>
              <a:gdLst>
                <a:gd name="T0" fmla="*/ 0 w 18"/>
                <a:gd name="T1" fmla="*/ 0 h 142"/>
                <a:gd name="T2" fmla="*/ 27432 w 18"/>
                <a:gd name="T3" fmla="*/ 0 h 142"/>
                <a:gd name="T4" fmla="*/ 27432 w 18"/>
                <a:gd name="T5" fmla="*/ 209357 h 142"/>
                <a:gd name="T6" fmla="*/ 0 w 18"/>
                <a:gd name="T7" fmla="*/ 209357 h 142"/>
                <a:gd name="T8" fmla="*/ 0 w 18"/>
                <a:gd name="T9" fmla="*/ 0 h 142"/>
                <a:gd name="T10" fmla="*/ 0 w 18"/>
                <a:gd name="T11" fmla="*/ 0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42"/>
                <a:gd name="T20" fmla="*/ 18 w 18"/>
                <a:gd name="T21" fmla="*/ 142 h 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42">
                  <a:moveTo>
                    <a:pt x="0" y="0"/>
                  </a:moveTo>
                  <a:lnTo>
                    <a:pt x="18" y="0"/>
                  </a:lnTo>
                  <a:lnTo>
                    <a:pt x="18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14" name="Freeform 257"/>
            <p:cNvSpPr>
              <a:spLocks/>
            </p:cNvSpPr>
            <p:nvPr/>
          </p:nvSpPr>
          <p:spPr bwMode="auto">
            <a:xfrm>
              <a:off x="3589093" y="5453465"/>
              <a:ext cx="27432" cy="249165"/>
            </a:xfrm>
            <a:custGeom>
              <a:avLst/>
              <a:gdLst>
                <a:gd name="T0" fmla="*/ 0 w 17"/>
                <a:gd name="T1" fmla="*/ 0 h 169"/>
                <a:gd name="T2" fmla="*/ 27432 w 17"/>
                <a:gd name="T3" fmla="*/ 0 h 169"/>
                <a:gd name="T4" fmla="*/ 27432 w 17"/>
                <a:gd name="T5" fmla="*/ 249165 h 169"/>
                <a:gd name="T6" fmla="*/ 0 w 17"/>
                <a:gd name="T7" fmla="*/ 249165 h 169"/>
                <a:gd name="T8" fmla="*/ 0 w 17"/>
                <a:gd name="T9" fmla="*/ 0 h 169"/>
                <a:gd name="T10" fmla="*/ 0 w 17"/>
                <a:gd name="T11" fmla="*/ 0 h 1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69"/>
                <a:gd name="T20" fmla="*/ 17 w 17"/>
                <a:gd name="T21" fmla="*/ 169 h 1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69">
                  <a:moveTo>
                    <a:pt x="0" y="0"/>
                  </a:moveTo>
                  <a:lnTo>
                    <a:pt x="17" y="0"/>
                  </a:lnTo>
                  <a:lnTo>
                    <a:pt x="17" y="169"/>
                  </a:lnTo>
                  <a:lnTo>
                    <a:pt x="0" y="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15" name="Freeform 258"/>
            <p:cNvSpPr>
              <a:spLocks/>
            </p:cNvSpPr>
            <p:nvPr/>
          </p:nvSpPr>
          <p:spPr bwMode="auto">
            <a:xfrm>
              <a:off x="3531881" y="5426927"/>
              <a:ext cx="27432" cy="275703"/>
            </a:xfrm>
            <a:custGeom>
              <a:avLst/>
              <a:gdLst>
                <a:gd name="T0" fmla="*/ 0 w 18"/>
                <a:gd name="T1" fmla="*/ 0 h 187"/>
                <a:gd name="T2" fmla="*/ 27432 w 18"/>
                <a:gd name="T3" fmla="*/ 0 h 187"/>
                <a:gd name="T4" fmla="*/ 27432 w 18"/>
                <a:gd name="T5" fmla="*/ 275703 h 187"/>
                <a:gd name="T6" fmla="*/ 0 w 18"/>
                <a:gd name="T7" fmla="*/ 275703 h 187"/>
                <a:gd name="T8" fmla="*/ 0 w 18"/>
                <a:gd name="T9" fmla="*/ 0 h 187"/>
                <a:gd name="T10" fmla="*/ 0 w 18"/>
                <a:gd name="T11" fmla="*/ 0 h 1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87"/>
                <a:gd name="T20" fmla="*/ 18 w 18"/>
                <a:gd name="T21" fmla="*/ 187 h 1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87">
                  <a:moveTo>
                    <a:pt x="0" y="0"/>
                  </a:moveTo>
                  <a:lnTo>
                    <a:pt x="18" y="0"/>
                  </a:lnTo>
                  <a:lnTo>
                    <a:pt x="18" y="187"/>
                  </a:lnTo>
                  <a:lnTo>
                    <a:pt x="0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16" name="Freeform 259"/>
            <p:cNvSpPr>
              <a:spLocks/>
            </p:cNvSpPr>
            <p:nvPr/>
          </p:nvSpPr>
          <p:spPr bwMode="auto">
            <a:xfrm>
              <a:off x="3474669" y="5348786"/>
              <a:ext cx="27432" cy="353843"/>
            </a:xfrm>
            <a:custGeom>
              <a:avLst/>
              <a:gdLst>
                <a:gd name="T0" fmla="*/ 0 w 18"/>
                <a:gd name="T1" fmla="*/ 0 h 240"/>
                <a:gd name="T2" fmla="*/ 27432 w 18"/>
                <a:gd name="T3" fmla="*/ 0 h 240"/>
                <a:gd name="T4" fmla="*/ 27432 w 18"/>
                <a:gd name="T5" fmla="*/ 353843 h 240"/>
                <a:gd name="T6" fmla="*/ 0 w 18"/>
                <a:gd name="T7" fmla="*/ 353843 h 240"/>
                <a:gd name="T8" fmla="*/ 0 w 18"/>
                <a:gd name="T9" fmla="*/ 0 h 240"/>
                <a:gd name="T10" fmla="*/ 0 w 18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40"/>
                <a:gd name="T20" fmla="*/ 18 w 18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40">
                  <a:moveTo>
                    <a:pt x="0" y="0"/>
                  </a:moveTo>
                  <a:lnTo>
                    <a:pt x="18" y="0"/>
                  </a:lnTo>
                  <a:lnTo>
                    <a:pt x="18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17" name="Freeform 260"/>
            <p:cNvSpPr>
              <a:spLocks/>
            </p:cNvSpPr>
            <p:nvPr/>
          </p:nvSpPr>
          <p:spPr bwMode="auto">
            <a:xfrm>
              <a:off x="3417457" y="5413657"/>
              <a:ext cx="27432" cy="288972"/>
            </a:xfrm>
            <a:custGeom>
              <a:avLst/>
              <a:gdLst>
                <a:gd name="T0" fmla="*/ 0 w 18"/>
                <a:gd name="T1" fmla="*/ 0 h 196"/>
                <a:gd name="T2" fmla="*/ 27432 w 18"/>
                <a:gd name="T3" fmla="*/ 0 h 196"/>
                <a:gd name="T4" fmla="*/ 27432 w 18"/>
                <a:gd name="T5" fmla="*/ 288972 h 196"/>
                <a:gd name="T6" fmla="*/ 0 w 18"/>
                <a:gd name="T7" fmla="*/ 288972 h 196"/>
                <a:gd name="T8" fmla="*/ 0 w 18"/>
                <a:gd name="T9" fmla="*/ 0 h 196"/>
                <a:gd name="T10" fmla="*/ 0 w 18"/>
                <a:gd name="T11" fmla="*/ 0 h 1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96"/>
                <a:gd name="T20" fmla="*/ 18 w 18"/>
                <a:gd name="T21" fmla="*/ 196 h 1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96">
                  <a:moveTo>
                    <a:pt x="0" y="0"/>
                  </a:moveTo>
                  <a:lnTo>
                    <a:pt x="18" y="0"/>
                  </a:lnTo>
                  <a:lnTo>
                    <a:pt x="18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18" name="Freeform 261"/>
            <p:cNvSpPr>
              <a:spLocks/>
            </p:cNvSpPr>
            <p:nvPr/>
          </p:nvSpPr>
          <p:spPr bwMode="auto">
            <a:xfrm>
              <a:off x="3360245" y="5413657"/>
              <a:ext cx="27432" cy="288972"/>
            </a:xfrm>
            <a:custGeom>
              <a:avLst/>
              <a:gdLst>
                <a:gd name="T0" fmla="*/ 0 w 18"/>
                <a:gd name="T1" fmla="*/ 0 h 196"/>
                <a:gd name="T2" fmla="*/ 27432 w 18"/>
                <a:gd name="T3" fmla="*/ 0 h 196"/>
                <a:gd name="T4" fmla="*/ 27432 w 18"/>
                <a:gd name="T5" fmla="*/ 288972 h 196"/>
                <a:gd name="T6" fmla="*/ 0 w 18"/>
                <a:gd name="T7" fmla="*/ 288972 h 196"/>
                <a:gd name="T8" fmla="*/ 0 w 18"/>
                <a:gd name="T9" fmla="*/ 0 h 196"/>
                <a:gd name="T10" fmla="*/ 0 w 18"/>
                <a:gd name="T11" fmla="*/ 0 h 1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96"/>
                <a:gd name="T20" fmla="*/ 18 w 18"/>
                <a:gd name="T21" fmla="*/ 196 h 1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96">
                  <a:moveTo>
                    <a:pt x="0" y="0"/>
                  </a:moveTo>
                  <a:lnTo>
                    <a:pt x="18" y="0"/>
                  </a:lnTo>
                  <a:lnTo>
                    <a:pt x="18" y="196"/>
                  </a:lnTo>
                  <a:lnTo>
                    <a:pt x="0" y="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19" name="Freeform 262"/>
            <p:cNvSpPr>
              <a:spLocks/>
            </p:cNvSpPr>
            <p:nvPr/>
          </p:nvSpPr>
          <p:spPr bwMode="auto">
            <a:xfrm>
              <a:off x="3303033" y="5387119"/>
              <a:ext cx="27432" cy="315510"/>
            </a:xfrm>
            <a:custGeom>
              <a:avLst/>
              <a:gdLst>
                <a:gd name="T0" fmla="*/ 0 w 17"/>
                <a:gd name="T1" fmla="*/ 0 h 214"/>
                <a:gd name="T2" fmla="*/ 27432 w 17"/>
                <a:gd name="T3" fmla="*/ 0 h 214"/>
                <a:gd name="T4" fmla="*/ 27432 w 17"/>
                <a:gd name="T5" fmla="*/ 315510 h 214"/>
                <a:gd name="T6" fmla="*/ 0 w 17"/>
                <a:gd name="T7" fmla="*/ 315510 h 214"/>
                <a:gd name="T8" fmla="*/ 0 w 17"/>
                <a:gd name="T9" fmla="*/ 0 h 214"/>
                <a:gd name="T10" fmla="*/ 0 w 17"/>
                <a:gd name="T11" fmla="*/ 0 h 2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14"/>
                <a:gd name="T20" fmla="*/ 17 w 17"/>
                <a:gd name="T21" fmla="*/ 214 h 2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14">
                  <a:moveTo>
                    <a:pt x="0" y="0"/>
                  </a:moveTo>
                  <a:lnTo>
                    <a:pt x="17" y="0"/>
                  </a:lnTo>
                  <a:lnTo>
                    <a:pt x="17" y="214"/>
                  </a:lnTo>
                  <a:lnTo>
                    <a:pt x="0" y="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20" name="Freeform 263"/>
            <p:cNvSpPr>
              <a:spLocks/>
            </p:cNvSpPr>
            <p:nvPr/>
          </p:nvSpPr>
          <p:spPr bwMode="auto">
            <a:xfrm>
              <a:off x="3245821" y="5362055"/>
              <a:ext cx="27432" cy="340575"/>
            </a:xfrm>
            <a:custGeom>
              <a:avLst/>
              <a:gdLst>
                <a:gd name="T0" fmla="*/ 0 w 9"/>
                <a:gd name="T1" fmla="*/ 0 h 231"/>
                <a:gd name="T2" fmla="*/ 27432 w 9"/>
                <a:gd name="T3" fmla="*/ 0 h 231"/>
                <a:gd name="T4" fmla="*/ 27432 w 9"/>
                <a:gd name="T5" fmla="*/ 340575 h 231"/>
                <a:gd name="T6" fmla="*/ 0 w 9"/>
                <a:gd name="T7" fmla="*/ 340575 h 231"/>
                <a:gd name="T8" fmla="*/ 0 w 9"/>
                <a:gd name="T9" fmla="*/ 0 h 231"/>
                <a:gd name="T10" fmla="*/ 0 w 9"/>
                <a:gd name="T11" fmla="*/ 0 h 2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31"/>
                <a:gd name="T20" fmla="*/ 9 w 9"/>
                <a:gd name="T21" fmla="*/ 231 h 2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31">
                  <a:moveTo>
                    <a:pt x="0" y="0"/>
                  </a:moveTo>
                  <a:lnTo>
                    <a:pt x="9" y="0"/>
                  </a:lnTo>
                  <a:lnTo>
                    <a:pt x="9" y="231"/>
                  </a:lnTo>
                  <a:lnTo>
                    <a:pt x="0" y="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21" name="Freeform 264"/>
            <p:cNvSpPr>
              <a:spLocks/>
            </p:cNvSpPr>
            <p:nvPr/>
          </p:nvSpPr>
          <p:spPr bwMode="auto">
            <a:xfrm>
              <a:off x="3188609" y="5348786"/>
              <a:ext cx="27432" cy="353843"/>
            </a:xfrm>
            <a:custGeom>
              <a:avLst/>
              <a:gdLst>
                <a:gd name="T0" fmla="*/ 0 w 27"/>
                <a:gd name="T1" fmla="*/ 0 h 240"/>
                <a:gd name="T2" fmla="*/ 27432 w 27"/>
                <a:gd name="T3" fmla="*/ 0 h 240"/>
                <a:gd name="T4" fmla="*/ 27432 w 27"/>
                <a:gd name="T5" fmla="*/ 353843 h 240"/>
                <a:gd name="T6" fmla="*/ 0 w 27"/>
                <a:gd name="T7" fmla="*/ 353843 h 240"/>
                <a:gd name="T8" fmla="*/ 0 w 27"/>
                <a:gd name="T9" fmla="*/ 0 h 240"/>
                <a:gd name="T10" fmla="*/ 0 w 27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40"/>
                <a:gd name="T20" fmla="*/ 27 w 27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40">
                  <a:moveTo>
                    <a:pt x="0" y="0"/>
                  </a:moveTo>
                  <a:lnTo>
                    <a:pt x="27" y="0"/>
                  </a:lnTo>
                  <a:lnTo>
                    <a:pt x="27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22" name="Freeform 265"/>
            <p:cNvSpPr>
              <a:spLocks/>
            </p:cNvSpPr>
            <p:nvPr/>
          </p:nvSpPr>
          <p:spPr bwMode="auto">
            <a:xfrm>
              <a:off x="3131397" y="5191031"/>
              <a:ext cx="27432" cy="511599"/>
            </a:xfrm>
            <a:custGeom>
              <a:avLst/>
              <a:gdLst>
                <a:gd name="T0" fmla="*/ 0 w 9"/>
                <a:gd name="T1" fmla="*/ 0 h 347"/>
                <a:gd name="T2" fmla="*/ 27432 w 9"/>
                <a:gd name="T3" fmla="*/ 0 h 347"/>
                <a:gd name="T4" fmla="*/ 27432 w 9"/>
                <a:gd name="T5" fmla="*/ 511599 h 347"/>
                <a:gd name="T6" fmla="*/ 0 w 9"/>
                <a:gd name="T7" fmla="*/ 511599 h 347"/>
                <a:gd name="T8" fmla="*/ 0 w 9"/>
                <a:gd name="T9" fmla="*/ 0 h 347"/>
                <a:gd name="T10" fmla="*/ 0 w 9"/>
                <a:gd name="T11" fmla="*/ 0 h 3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347"/>
                <a:gd name="T20" fmla="*/ 9 w 9"/>
                <a:gd name="T21" fmla="*/ 347 h 3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347">
                  <a:moveTo>
                    <a:pt x="0" y="0"/>
                  </a:moveTo>
                  <a:lnTo>
                    <a:pt x="9" y="0"/>
                  </a:lnTo>
                  <a:lnTo>
                    <a:pt x="9" y="347"/>
                  </a:lnTo>
                  <a:lnTo>
                    <a:pt x="0" y="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23" name="Freeform 266"/>
            <p:cNvSpPr>
              <a:spLocks/>
            </p:cNvSpPr>
            <p:nvPr/>
          </p:nvSpPr>
          <p:spPr bwMode="auto">
            <a:xfrm>
              <a:off x="3074185" y="5493272"/>
              <a:ext cx="27432" cy="209357"/>
            </a:xfrm>
            <a:custGeom>
              <a:avLst/>
              <a:gdLst>
                <a:gd name="T0" fmla="*/ 0 w 27"/>
                <a:gd name="T1" fmla="*/ 0 h 142"/>
                <a:gd name="T2" fmla="*/ 27432 w 27"/>
                <a:gd name="T3" fmla="*/ 0 h 142"/>
                <a:gd name="T4" fmla="*/ 27432 w 27"/>
                <a:gd name="T5" fmla="*/ 209357 h 142"/>
                <a:gd name="T6" fmla="*/ 0 w 27"/>
                <a:gd name="T7" fmla="*/ 209357 h 142"/>
                <a:gd name="T8" fmla="*/ 0 w 27"/>
                <a:gd name="T9" fmla="*/ 0 h 142"/>
                <a:gd name="T10" fmla="*/ 0 w 27"/>
                <a:gd name="T11" fmla="*/ 0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42"/>
                <a:gd name="T20" fmla="*/ 27 w 27"/>
                <a:gd name="T21" fmla="*/ 142 h 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42">
                  <a:moveTo>
                    <a:pt x="0" y="0"/>
                  </a:moveTo>
                  <a:lnTo>
                    <a:pt x="27" y="0"/>
                  </a:lnTo>
                  <a:lnTo>
                    <a:pt x="27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24" name="Freeform 267"/>
            <p:cNvSpPr>
              <a:spLocks/>
            </p:cNvSpPr>
            <p:nvPr/>
          </p:nvSpPr>
          <p:spPr bwMode="auto">
            <a:xfrm>
              <a:off x="3016973" y="5255902"/>
              <a:ext cx="27432" cy="446728"/>
            </a:xfrm>
            <a:custGeom>
              <a:avLst/>
              <a:gdLst>
                <a:gd name="T0" fmla="*/ 0 w 18"/>
                <a:gd name="T1" fmla="*/ 0 h 303"/>
                <a:gd name="T2" fmla="*/ 27432 w 18"/>
                <a:gd name="T3" fmla="*/ 0 h 303"/>
                <a:gd name="T4" fmla="*/ 27432 w 18"/>
                <a:gd name="T5" fmla="*/ 446728 h 303"/>
                <a:gd name="T6" fmla="*/ 0 w 18"/>
                <a:gd name="T7" fmla="*/ 446728 h 303"/>
                <a:gd name="T8" fmla="*/ 0 w 18"/>
                <a:gd name="T9" fmla="*/ 0 h 303"/>
                <a:gd name="T10" fmla="*/ 0 w 18"/>
                <a:gd name="T11" fmla="*/ 0 h 3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03"/>
                <a:gd name="T20" fmla="*/ 18 w 18"/>
                <a:gd name="T21" fmla="*/ 303 h 3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03">
                  <a:moveTo>
                    <a:pt x="0" y="0"/>
                  </a:moveTo>
                  <a:lnTo>
                    <a:pt x="18" y="0"/>
                  </a:lnTo>
                  <a:lnTo>
                    <a:pt x="18" y="303"/>
                  </a:lnTo>
                  <a:lnTo>
                    <a:pt x="0" y="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25" name="Freeform 268"/>
            <p:cNvSpPr>
              <a:spLocks/>
            </p:cNvSpPr>
            <p:nvPr/>
          </p:nvSpPr>
          <p:spPr bwMode="auto">
            <a:xfrm>
              <a:off x="2959761" y="4888789"/>
              <a:ext cx="27432" cy="813840"/>
            </a:xfrm>
            <a:custGeom>
              <a:avLst/>
              <a:gdLst>
                <a:gd name="T0" fmla="*/ 0 w 18"/>
                <a:gd name="T1" fmla="*/ 0 h 552"/>
                <a:gd name="T2" fmla="*/ 27432 w 18"/>
                <a:gd name="T3" fmla="*/ 0 h 552"/>
                <a:gd name="T4" fmla="*/ 27432 w 18"/>
                <a:gd name="T5" fmla="*/ 813840 h 552"/>
                <a:gd name="T6" fmla="*/ 0 w 18"/>
                <a:gd name="T7" fmla="*/ 813840 h 552"/>
                <a:gd name="T8" fmla="*/ 0 w 18"/>
                <a:gd name="T9" fmla="*/ 0 h 552"/>
                <a:gd name="T10" fmla="*/ 0 w 18"/>
                <a:gd name="T11" fmla="*/ 0 h 5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552"/>
                <a:gd name="T20" fmla="*/ 18 w 18"/>
                <a:gd name="T21" fmla="*/ 552 h 5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552">
                  <a:moveTo>
                    <a:pt x="0" y="0"/>
                  </a:moveTo>
                  <a:lnTo>
                    <a:pt x="18" y="0"/>
                  </a:lnTo>
                  <a:lnTo>
                    <a:pt x="18" y="55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26" name="Freeform 269"/>
            <p:cNvSpPr>
              <a:spLocks/>
            </p:cNvSpPr>
            <p:nvPr/>
          </p:nvSpPr>
          <p:spPr bwMode="auto">
            <a:xfrm>
              <a:off x="2902549" y="5151223"/>
              <a:ext cx="27432" cy="551406"/>
            </a:xfrm>
            <a:custGeom>
              <a:avLst/>
              <a:gdLst>
                <a:gd name="T0" fmla="*/ 0 w 18"/>
                <a:gd name="T1" fmla="*/ 0 h 374"/>
                <a:gd name="T2" fmla="*/ 27432 w 18"/>
                <a:gd name="T3" fmla="*/ 0 h 374"/>
                <a:gd name="T4" fmla="*/ 27432 w 18"/>
                <a:gd name="T5" fmla="*/ 551406 h 374"/>
                <a:gd name="T6" fmla="*/ 0 w 18"/>
                <a:gd name="T7" fmla="*/ 551406 h 374"/>
                <a:gd name="T8" fmla="*/ 0 w 18"/>
                <a:gd name="T9" fmla="*/ 0 h 374"/>
                <a:gd name="T10" fmla="*/ 0 w 18"/>
                <a:gd name="T11" fmla="*/ 0 h 3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74"/>
                <a:gd name="T20" fmla="*/ 18 w 18"/>
                <a:gd name="T21" fmla="*/ 374 h 3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74">
                  <a:moveTo>
                    <a:pt x="0" y="0"/>
                  </a:moveTo>
                  <a:lnTo>
                    <a:pt x="18" y="0"/>
                  </a:lnTo>
                  <a:lnTo>
                    <a:pt x="18" y="374"/>
                  </a:lnTo>
                  <a:lnTo>
                    <a:pt x="0" y="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27" name="Freeform 270"/>
            <p:cNvSpPr>
              <a:spLocks/>
            </p:cNvSpPr>
            <p:nvPr/>
          </p:nvSpPr>
          <p:spPr bwMode="auto">
            <a:xfrm>
              <a:off x="2845337" y="5098147"/>
              <a:ext cx="27432" cy="604482"/>
            </a:xfrm>
            <a:custGeom>
              <a:avLst/>
              <a:gdLst>
                <a:gd name="T0" fmla="*/ 0 w 17"/>
                <a:gd name="T1" fmla="*/ 0 h 410"/>
                <a:gd name="T2" fmla="*/ 27432 w 17"/>
                <a:gd name="T3" fmla="*/ 0 h 410"/>
                <a:gd name="T4" fmla="*/ 27432 w 17"/>
                <a:gd name="T5" fmla="*/ 604482 h 410"/>
                <a:gd name="T6" fmla="*/ 0 w 17"/>
                <a:gd name="T7" fmla="*/ 604482 h 410"/>
                <a:gd name="T8" fmla="*/ 0 w 17"/>
                <a:gd name="T9" fmla="*/ 0 h 410"/>
                <a:gd name="T10" fmla="*/ 0 w 17"/>
                <a:gd name="T11" fmla="*/ 0 h 4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410"/>
                <a:gd name="T20" fmla="*/ 17 w 17"/>
                <a:gd name="T21" fmla="*/ 410 h 4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410">
                  <a:moveTo>
                    <a:pt x="0" y="0"/>
                  </a:moveTo>
                  <a:lnTo>
                    <a:pt x="17" y="0"/>
                  </a:lnTo>
                  <a:lnTo>
                    <a:pt x="17" y="410"/>
                  </a:lnTo>
                  <a:lnTo>
                    <a:pt x="0" y="4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28" name="Freeform 271"/>
            <p:cNvSpPr>
              <a:spLocks/>
            </p:cNvSpPr>
            <p:nvPr/>
          </p:nvSpPr>
          <p:spPr bwMode="auto">
            <a:xfrm>
              <a:off x="2788125" y="4993468"/>
              <a:ext cx="27432" cy="709162"/>
            </a:xfrm>
            <a:custGeom>
              <a:avLst/>
              <a:gdLst>
                <a:gd name="T0" fmla="*/ 0 w 18"/>
                <a:gd name="T1" fmla="*/ 0 h 481"/>
                <a:gd name="T2" fmla="*/ 27432 w 18"/>
                <a:gd name="T3" fmla="*/ 0 h 481"/>
                <a:gd name="T4" fmla="*/ 27432 w 18"/>
                <a:gd name="T5" fmla="*/ 709162 h 481"/>
                <a:gd name="T6" fmla="*/ 0 w 18"/>
                <a:gd name="T7" fmla="*/ 709162 h 481"/>
                <a:gd name="T8" fmla="*/ 0 w 18"/>
                <a:gd name="T9" fmla="*/ 0 h 481"/>
                <a:gd name="T10" fmla="*/ 0 w 18"/>
                <a:gd name="T11" fmla="*/ 0 h 4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81"/>
                <a:gd name="T20" fmla="*/ 18 w 18"/>
                <a:gd name="T21" fmla="*/ 481 h 4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81">
                  <a:moveTo>
                    <a:pt x="0" y="0"/>
                  </a:moveTo>
                  <a:lnTo>
                    <a:pt x="18" y="0"/>
                  </a:lnTo>
                  <a:lnTo>
                    <a:pt x="18" y="481"/>
                  </a:lnTo>
                  <a:lnTo>
                    <a:pt x="0" y="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29" name="Freeform 272"/>
            <p:cNvSpPr>
              <a:spLocks/>
            </p:cNvSpPr>
            <p:nvPr/>
          </p:nvSpPr>
          <p:spPr bwMode="auto">
            <a:xfrm>
              <a:off x="2730913" y="5295709"/>
              <a:ext cx="27432" cy="406920"/>
            </a:xfrm>
            <a:custGeom>
              <a:avLst/>
              <a:gdLst>
                <a:gd name="T0" fmla="*/ 0 w 18"/>
                <a:gd name="T1" fmla="*/ 0 h 276"/>
                <a:gd name="T2" fmla="*/ 27432 w 18"/>
                <a:gd name="T3" fmla="*/ 0 h 276"/>
                <a:gd name="T4" fmla="*/ 27432 w 18"/>
                <a:gd name="T5" fmla="*/ 406920 h 276"/>
                <a:gd name="T6" fmla="*/ 0 w 18"/>
                <a:gd name="T7" fmla="*/ 406920 h 276"/>
                <a:gd name="T8" fmla="*/ 0 w 18"/>
                <a:gd name="T9" fmla="*/ 0 h 276"/>
                <a:gd name="T10" fmla="*/ 0 w 18"/>
                <a:gd name="T11" fmla="*/ 0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76"/>
                <a:gd name="T20" fmla="*/ 18 w 18"/>
                <a:gd name="T21" fmla="*/ 276 h 2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76">
                  <a:moveTo>
                    <a:pt x="0" y="0"/>
                  </a:moveTo>
                  <a:lnTo>
                    <a:pt x="18" y="0"/>
                  </a:lnTo>
                  <a:lnTo>
                    <a:pt x="18" y="276"/>
                  </a:lnTo>
                  <a:lnTo>
                    <a:pt x="0" y="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30" name="Freeform 273"/>
            <p:cNvSpPr>
              <a:spLocks/>
            </p:cNvSpPr>
            <p:nvPr/>
          </p:nvSpPr>
          <p:spPr bwMode="auto">
            <a:xfrm>
              <a:off x="2673701" y="4875521"/>
              <a:ext cx="27432" cy="827109"/>
            </a:xfrm>
            <a:custGeom>
              <a:avLst/>
              <a:gdLst>
                <a:gd name="T0" fmla="*/ 0 w 18"/>
                <a:gd name="T1" fmla="*/ 0 h 561"/>
                <a:gd name="T2" fmla="*/ 27432 w 18"/>
                <a:gd name="T3" fmla="*/ 0 h 561"/>
                <a:gd name="T4" fmla="*/ 27432 w 18"/>
                <a:gd name="T5" fmla="*/ 827109 h 561"/>
                <a:gd name="T6" fmla="*/ 0 w 18"/>
                <a:gd name="T7" fmla="*/ 827109 h 561"/>
                <a:gd name="T8" fmla="*/ 0 w 18"/>
                <a:gd name="T9" fmla="*/ 0 h 561"/>
                <a:gd name="T10" fmla="*/ 0 w 18"/>
                <a:gd name="T11" fmla="*/ 0 h 5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561"/>
                <a:gd name="T20" fmla="*/ 18 w 18"/>
                <a:gd name="T21" fmla="*/ 561 h 5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561">
                  <a:moveTo>
                    <a:pt x="0" y="0"/>
                  </a:moveTo>
                  <a:lnTo>
                    <a:pt x="18" y="0"/>
                  </a:lnTo>
                  <a:lnTo>
                    <a:pt x="18" y="561"/>
                  </a:lnTo>
                  <a:lnTo>
                    <a:pt x="0" y="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31" name="Freeform 274"/>
            <p:cNvSpPr>
              <a:spLocks/>
            </p:cNvSpPr>
            <p:nvPr/>
          </p:nvSpPr>
          <p:spPr bwMode="auto">
            <a:xfrm>
              <a:off x="2616489" y="4915328"/>
              <a:ext cx="27432" cy="787301"/>
            </a:xfrm>
            <a:custGeom>
              <a:avLst/>
              <a:gdLst>
                <a:gd name="T0" fmla="*/ 0 w 18"/>
                <a:gd name="T1" fmla="*/ 0 h 534"/>
                <a:gd name="T2" fmla="*/ 27432 w 18"/>
                <a:gd name="T3" fmla="*/ 0 h 534"/>
                <a:gd name="T4" fmla="*/ 27432 w 18"/>
                <a:gd name="T5" fmla="*/ 787301 h 534"/>
                <a:gd name="T6" fmla="*/ 0 w 18"/>
                <a:gd name="T7" fmla="*/ 787301 h 534"/>
                <a:gd name="T8" fmla="*/ 0 w 18"/>
                <a:gd name="T9" fmla="*/ 0 h 534"/>
                <a:gd name="T10" fmla="*/ 0 w 18"/>
                <a:gd name="T11" fmla="*/ 0 h 5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534"/>
                <a:gd name="T20" fmla="*/ 18 w 18"/>
                <a:gd name="T21" fmla="*/ 534 h 5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534">
                  <a:moveTo>
                    <a:pt x="0" y="0"/>
                  </a:moveTo>
                  <a:lnTo>
                    <a:pt x="18" y="0"/>
                  </a:lnTo>
                  <a:lnTo>
                    <a:pt x="18" y="534"/>
                  </a:lnTo>
                  <a:lnTo>
                    <a:pt x="0" y="5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32" name="Freeform 275"/>
            <p:cNvSpPr>
              <a:spLocks/>
            </p:cNvSpPr>
            <p:nvPr/>
          </p:nvSpPr>
          <p:spPr bwMode="auto">
            <a:xfrm>
              <a:off x="2559277" y="4613087"/>
              <a:ext cx="27432" cy="1089543"/>
            </a:xfrm>
            <a:custGeom>
              <a:avLst/>
              <a:gdLst>
                <a:gd name="T0" fmla="*/ 0 w 17"/>
                <a:gd name="T1" fmla="*/ 0 h 739"/>
                <a:gd name="T2" fmla="*/ 27432 w 17"/>
                <a:gd name="T3" fmla="*/ 0 h 739"/>
                <a:gd name="T4" fmla="*/ 27432 w 17"/>
                <a:gd name="T5" fmla="*/ 1089543 h 739"/>
                <a:gd name="T6" fmla="*/ 0 w 17"/>
                <a:gd name="T7" fmla="*/ 1089543 h 739"/>
                <a:gd name="T8" fmla="*/ 0 w 17"/>
                <a:gd name="T9" fmla="*/ 0 h 739"/>
                <a:gd name="T10" fmla="*/ 0 w 17"/>
                <a:gd name="T11" fmla="*/ 0 h 7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739"/>
                <a:gd name="T20" fmla="*/ 17 w 17"/>
                <a:gd name="T21" fmla="*/ 739 h 7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739">
                  <a:moveTo>
                    <a:pt x="0" y="0"/>
                  </a:moveTo>
                  <a:lnTo>
                    <a:pt x="17" y="0"/>
                  </a:lnTo>
                  <a:lnTo>
                    <a:pt x="17" y="739"/>
                  </a:lnTo>
                  <a:lnTo>
                    <a:pt x="0" y="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33" name="Freeform 276"/>
            <p:cNvSpPr>
              <a:spLocks/>
            </p:cNvSpPr>
            <p:nvPr/>
          </p:nvSpPr>
          <p:spPr bwMode="auto">
            <a:xfrm>
              <a:off x="2502065" y="4651420"/>
              <a:ext cx="27432" cy="1051210"/>
            </a:xfrm>
            <a:custGeom>
              <a:avLst/>
              <a:gdLst>
                <a:gd name="T0" fmla="*/ 0 w 18"/>
                <a:gd name="T1" fmla="*/ 0 h 713"/>
                <a:gd name="T2" fmla="*/ 27432 w 18"/>
                <a:gd name="T3" fmla="*/ 0 h 713"/>
                <a:gd name="T4" fmla="*/ 27432 w 18"/>
                <a:gd name="T5" fmla="*/ 1051210 h 713"/>
                <a:gd name="T6" fmla="*/ 0 w 18"/>
                <a:gd name="T7" fmla="*/ 1051210 h 713"/>
                <a:gd name="T8" fmla="*/ 0 w 18"/>
                <a:gd name="T9" fmla="*/ 0 h 713"/>
                <a:gd name="T10" fmla="*/ 0 w 18"/>
                <a:gd name="T11" fmla="*/ 0 h 7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713"/>
                <a:gd name="T20" fmla="*/ 18 w 18"/>
                <a:gd name="T21" fmla="*/ 713 h 7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713">
                  <a:moveTo>
                    <a:pt x="0" y="0"/>
                  </a:moveTo>
                  <a:lnTo>
                    <a:pt x="18" y="0"/>
                  </a:lnTo>
                  <a:lnTo>
                    <a:pt x="18" y="713"/>
                  </a:lnTo>
                  <a:lnTo>
                    <a:pt x="0" y="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34" name="Freeform 277"/>
            <p:cNvSpPr>
              <a:spLocks/>
            </p:cNvSpPr>
            <p:nvPr/>
          </p:nvSpPr>
          <p:spPr bwMode="auto">
            <a:xfrm>
              <a:off x="2444853" y="4533472"/>
              <a:ext cx="27432" cy="1169158"/>
            </a:xfrm>
            <a:custGeom>
              <a:avLst/>
              <a:gdLst>
                <a:gd name="T0" fmla="*/ 0 w 18"/>
                <a:gd name="T1" fmla="*/ 0 h 793"/>
                <a:gd name="T2" fmla="*/ 27432 w 18"/>
                <a:gd name="T3" fmla="*/ 0 h 793"/>
                <a:gd name="T4" fmla="*/ 27432 w 18"/>
                <a:gd name="T5" fmla="*/ 1169158 h 793"/>
                <a:gd name="T6" fmla="*/ 0 w 18"/>
                <a:gd name="T7" fmla="*/ 1169158 h 793"/>
                <a:gd name="T8" fmla="*/ 0 w 18"/>
                <a:gd name="T9" fmla="*/ 0 h 793"/>
                <a:gd name="T10" fmla="*/ 0 w 18"/>
                <a:gd name="T11" fmla="*/ 0 h 7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793"/>
                <a:gd name="T20" fmla="*/ 18 w 18"/>
                <a:gd name="T21" fmla="*/ 793 h 7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793">
                  <a:moveTo>
                    <a:pt x="0" y="0"/>
                  </a:moveTo>
                  <a:lnTo>
                    <a:pt x="18" y="0"/>
                  </a:lnTo>
                  <a:lnTo>
                    <a:pt x="18" y="793"/>
                  </a:lnTo>
                  <a:lnTo>
                    <a:pt x="0" y="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35" name="Freeform 278"/>
            <p:cNvSpPr>
              <a:spLocks/>
            </p:cNvSpPr>
            <p:nvPr/>
          </p:nvSpPr>
          <p:spPr bwMode="auto">
            <a:xfrm>
              <a:off x="2387641" y="4310845"/>
              <a:ext cx="27432" cy="1391784"/>
            </a:xfrm>
            <a:custGeom>
              <a:avLst/>
              <a:gdLst>
                <a:gd name="T0" fmla="*/ 0 w 17"/>
                <a:gd name="T1" fmla="*/ 0 h 944"/>
                <a:gd name="T2" fmla="*/ 27432 w 17"/>
                <a:gd name="T3" fmla="*/ 0 h 944"/>
                <a:gd name="T4" fmla="*/ 27432 w 17"/>
                <a:gd name="T5" fmla="*/ 1391784 h 944"/>
                <a:gd name="T6" fmla="*/ 0 w 17"/>
                <a:gd name="T7" fmla="*/ 1391784 h 944"/>
                <a:gd name="T8" fmla="*/ 0 w 17"/>
                <a:gd name="T9" fmla="*/ 0 h 944"/>
                <a:gd name="T10" fmla="*/ 0 w 17"/>
                <a:gd name="T11" fmla="*/ 0 h 9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944"/>
                <a:gd name="T20" fmla="*/ 17 w 17"/>
                <a:gd name="T21" fmla="*/ 944 h 9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944">
                  <a:moveTo>
                    <a:pt x="0" y="0"/>
                  </a:moveTo>
                  <a:lnTo>
                    <a:pt x="17" y="0"/>
                  </a:lnTo>
                  <a:lnTo>
                    <a:pt x="17" y="944"/>
                  </a:lnTo>
                  <a:lnTo>
                    <a:pt x="0" y="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36" name="Freeform 279"/>
            <p:cNvSpPr>
              <a:spLocks/>
            </p:cNvSpPr>
            <p:nvPr/>
          </p:nvSpPr>
          <p:spPr bwMode="auto">
            <a:xfrm>
              <a:off x="2330429" y="3864118"/>
              <a:ext cx="27432" cy="1838512"/>
            </a:xfrm>
            <a:custGeom>
              <a:avLst/>
              <a:gdLst>
                <a:gd name="T0" fmla="*/ 0 w 18"/>
                <a:gd name="T1" fmla="*/ 0 h 1247"/>
                <a:gd name="T2" fmla="*/ 27432 w 18"/>
                <a:gd name="T3" fmla="*/ 0 h 1247"/>
                <a:gd name="T4" fmla="*/ 27432 w 18"/>
                <a:gd name="T5" fmla="*/ 1838512 h 1247"/>
                <a:gd name="T6" fmla="*/ 0 w 18"/>
                <a:gd name="T7" fmla="*/ 1838512 h 1247"/>
                <a:gd name="T8" fmla="*/ 0 w 18"/>
                <a:gd name="T9" fmla="*/ 0 h 1247"/>
                <a:gd name="T10" fmla="*/ 0 w 18"/>
                <a:gd name="T11" fmla="*/ 0 h 12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247"/>
                <a:gd name="T20" fmla="*/ 18 w 18"/>
                <a:gd name="T21" fmla="*/ 1247 h 12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247">
                  <a:moveTo>
                    <a:pt x="0" y="0"/>
                  </a:moveTo>
                  <a:lnTo>
                    <a:pt x="18" y="0"/>
                  </a:lnTo>
                  <a:lnTo>
                    <a:pt x="18" y="1247"/>
                  </a:lnTo>
                  <a:lnTo>
                    <a:pt x="0" y="1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37" name="Freeform 280"/>
            <p:cNvSpPr>
              <a:spLocks/>
            </p:cNvSpPr>
            <p:nvPr/>
          </p:nvSpPr>
          <p:spPr bwMode="auto">
            <a:xfrm>
              <a:off x="2273217" y="3693094"/>
              <a:ext cx="27432" cy="2009536"/>
            </a:xfrm>
            <a:custGeom>
              <a:avLst/>
              <a:gdLst>
                <a:gd name="T0" fmla="*/ 0 w 18"/>
                <a:gd name="T1" fmla="*/ 0 h 1363"/>
                <a:gd name="T2" fmla="*/ 27432 w 18"/>
                <a:gd name="T3" fmla="*/ 0 h 1363"/>
                <a:gd name="T4" fmla="*/ 27432 w 18"/>
                <a:gd name="T5" fmla="*/ 2009536 h 1363"/>
                <a:gd name="T6" fmla="*/ 0 w 18"/>
                <a:gd name="T7" fmla="*/ 2009536 h 1363"/>
                <a:gd name="T8" fmla="*/ 0 w 18"/>
                <a:gd name="T9" fmla="*/ 0 h 1363"/>
                <a:gd name="T10" fmla="*/ 0 w 18"/>
                <a:gd name="T11" fmla="*/ 0 h 13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363"/>
                <a:gd name="T20" fmla="*/ 18 w 18"/>
                <a:gd name="T21" fmla="*/ 1363 h 13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363">
                  <a:moveTo>
                    <a:pt x="0" y="0"/>
                  </a:moveTo>
                  <a:lnTo>
                    <a:pt x="18" y="0"/>
                  </a:lnTo>
                  <a:lnTo>
                    <a:pt x="18" y="1363"/>
                  </a:lnTo>
                  <a:lnTo>
                    <a:pt x="0" y="1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38" name="Freeform 281"/>
            <p:cNvSpPr>
              <a:spLocks/>
            </p:cNvSpPr>
            <p:nvPr/>
          </p:nvSpPr>
          <p:spPr bwMode="auto">
            <a:xfrm>
              <a:off x="2216005" y="2995727"/>
              <a:ext cx="27432" cy="2706902"/>
            </a:xfrm>
            <a:custGeom>
              <a:avLst/>
              <a:gdLst>
                <a:gd name="T0" fmla="*/ 0 w 18"/>
                <a:gd name="T1" fmla="*/ 0 h 1836"/>
                <a:gd name="T2" fmla="*/ 27432 w 18"/>
                <a:gd name="T3" fmla="*/ 0 h 1836"/>
                <a:gd name="T4" fmla="*/ 27432 w 18"/>
                <a:gd name="T5" fmla="*/ 2706902 h 1836"/>
                <a:gd name="T6" fmla="*/ 0 w 18"/>
                <a:gd name="T7" fmla="*/ 2706902 h 1836"/>
                <a:gd name="T8" fmla="*/ 0 w 18"/>
                <a:gd name="T9" fmla="*/ 0 h 1836"/>
                <a:gd name="T10" fmla="*/ 0 w 18"/>
                <a:gd name="T11" fmla="*/ 0 h 18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836"/>
                <a:gd name="T20" fmla="*/ 18 w 18"/>
                <a:gd name="T21" fmla="*/ 1836 h 18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836">
                  <a:moveTo>
                    <a:pt x="0" y="0"/>
                  </a:moveTo>
                  <a:lnTo>
                    <a:pt x="18" y="0"/>
                  </a:lnTo>
                  <a:lnTo>
                    <a:pt x="18" y="1836"/>
                  </a:lnTo>
                  <a:lnTo>
                    <a:pt x="0" y="1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39" name="Freeform 282"/>
            <p:cNvSpPr>
              <a:spLocks/>
            </p:cNvSpPr>
            <p:nvPr/>
          </p:nvSpPr>
          <p:spPr bwMode="auto">
            <a:xfrm>
              <a:off x="2158793" y="2366181"/>
              <a:ext cx="27432" cy="3336449"/>
            </a:xfrm>
            <a:custGeom>
              <a:avLst/>
              <a:gdLst>
                <a:gd name="T0" fmla="*/ 0 w 18"/>
                <a:gd name="T1" fmla="*/ 0 h 2263"/>
                <a:gd name="T2" fmla="*/ 27432 w 18"/>
                <a:gd name="T3" fmla="*/ 0 h 2263"/>
                <a:gd name="T4" fmla="*/ 27432 w 18"/>
                <a:gd name="T5" fmla="*/ 3336449 h 2263"/>
                <a:gd name="T6" fmla="*/ 0 w 18"/>
                <a:gd name="T7" fmla="*/ 3336449 h 2263"/>
                <a:gd name="T8" fmla="*/ 0 w 18"/>
                <a:gd name="T9" fmla="*/ 0 h 2263"/>
                <a:gd name="T10" fmla="*/ 0 w 18"/>
                <a:gd name="T11" fmla="*/ 0 h 22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263"/>
                <a:gd name="T20" fmla="*/ 18 w 18"/>
                <a:gd name="T21" fmla="*/ 2263 h 22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263">
                  <a:moveTo>
                    <a:pt x="0" y="0"/>
                  </a:moveTo>
                  <a:lnTo>
                    <a:pt x="18" y="0"/>
                  </a:lnTo>
                  <a:lnTo>
                    <a:pt x="18" y="2263"/>
                  </a:lnTo>
                  <a:lnTo>
                    <a:pt x="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40" name="Freeform 283"/>
            <p:cNvSpPr>
              <a:spLocks/>
            </p:cNvSpPr>
            <p:nvPr/>
          </p:nvSpPr>
          <p:spPr bwMode="auto">
            <a:xfrm>
              <a:off x="2101581" y="2641884"/>
              <a:ext cx="27432" cy="3060745"/>
            </a:xfrm>
            <a:custGeom>
              <a:avLst/>
              <a:gdLst>
                <a:gd name="T0" fmla="*/ 0 w 17"/>
                <a:gd name="T1" fmla="*/ 0 h 2076"/>
                <a:gd name="T2" fmla="*/ 27432 w 17"/>
                <a:gd name="T3" fmla="*/ 0 h 2076"/>
                <a:gd name="T4" fmla="*/ 27432 w 17"/>
                <a:gd name="T5" fmla="*/ 3060745 h 2076"/>
                <a:gd name="T6" fmla="*/ 0 w 17"/>
                <a:gd name="T7" fmla="*/ 3060745 h 2076"/>
                <a:gd name="T8" fmla="*/ 0 w 17"/>
                <a:gd name="T9" fmla="*/ 0 h 2076"/>
                <a:gd name="T10" fmla="*/ 0 w 17"/>
                <a:gd name="T11" fmla="*/ 0 h 20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076"/>
                <a:gd name="T20" fmla="*/ 17 w 17"/>
                <a:gd name="T21" fmla="*/ 2076 h 20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076">
                  <a:moveTo>
                    <a:pt x="0" y="0"/>
                  </a:moveTo>
                  <a:lnTo>
                    <a:pt x="17" y="0"/>
                  </a:lnTo>
                  <a:lnTo>
                    <a:pt x="17" y="2076"/>
                  </a:lnTo>
                  <a:lnTo>
                    <a:pt x="0" y="2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41" name="Freeform 284"/>
            <p:cNvSpPr>
              <a:spLocks/>
            </p:cNvSpPr>
            <p:nvPr/>
          </p:nvSpPr>
          <p:spPr bwMode="auto">
            <a:xfrm>
              <a:off x="2044369" y="3324507"/>
              <a:ext cx="27432" cy="2378123"/>
            </a:xfrm>
            <a:custGeom>
              <a:avLst/>
              <a:gdLst>
                <a:gd name="T0" fmla="*/ 0 w 18"/>
                <a:gd name="T1" fmla="*/ 0 h 1613"/>
                <a:gd name="T2" fmla="*/ 27432 w 18"/>
                <a:gd name="T3" fmla="*/ 0 h 1613"/>
                <a:gd name="T4" fmla="*/ 27432 w 18"/>
                <a:gd name="T5" fmla="*/ 2378123 h 1613"/>
                <a:gd name="T6" fmla="*/ 0 w 18"/>
                <a:gd name="T7" fmla="*/ 2378123 h 1613"/>
                <a:gd name="T8" fmla="*/ 0 w 18"/>
                <a:gd name="T9" fmla="*/ 0 h 1613"/>
                <a:gd name="T10" fmla="*/ 0 w 18"/>
                <a:gd name="T11" fmla="*/ 0 h 16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613"/>
                <a:gd name="T20" fmla="*/ 18 w 18"/>
                <a:gd name="T21" fmla="*/ 1613 h 16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613">
                  <a:moveTo>
                    <a:pt x="0" y="0"/>
                  </a:moveTo>
                  <a:lnTo>
                    <a:pt x="18" y="0"/>
                  </a:lnTo>
                  <a:lnTo>
                    <a:pt x="18" y="1613"/>
                  </a:lnTo>
                  <a:lnTo>
                    <a:pt x="0" y="1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42" name="Freeform 285"/>
            <p:cNvSpPr>
              <a:spLocks/>
            </p:cNvSpPr>
            <p:nvPr/>
          </p:nvSpPr>
          <p:spPr bwMode="auto">
            <a:xfrm>
              <a:off x="1987157" y="3048804"/>
              <a:ext cx="27432" cy="2653825"/>
            </a:xfrm>
            <a:custGeom>
              <a:avLst/>
              <a:gdLst>
                <a:gd name="T0" fmla="*/ 0 w 18"/>
                <a:gd name="T1" fmla="*/ 0 h 1800"/>
                <a:gd name="T2" fmla="*/ 27432 w 18"/>
                <a:gd name="T3" fmla="*/ 0 h 1800"/>
                <a:gd name="T4" fmla="*/ 27432 w 18"/>
                <a:gd name="T5" fmla="*/ 2653825 h 1800"/>
                <a:gd name="T6" fmla="*/ 0 w 18"/>
                <a:gd name="T7" fmla="*/ 2653825 h 1800"/>
                <a:gd name="T8" fmla="*/ 0 w 18"/>
                <a:gd name="T9" fmla="*/ 0 h 1800"/>
                <a:gd name="T10" fmla="*/ 0 w 18"/>
                <a:gd name="T11" fmla="*/ 0 h 18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800"/>
                <a:gd name="T20" fmla="*/ 18 w 18"/>
                <a:gd name="T21" fmla="*/ 1800 h 18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800">
                  <a:moveTo>
                    <a:pt x="0" y="0"/>
                  </a:moveTo>
                  <a:lnTo>
                    <a:pt x="18" y="0"/>
                  </a:lnTo>
                  <a:lnTo>
                    <a:pt x="18" y="1800"/>
                  </a:lnTo>
                  <a:lnTo>
                    <a:pt x="0" y="1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43" name="Freeform 286"/>
            <p:cNvSpPr>
              <a:spLocks/>
            </p:cNvSpPr>
            <p:nvPr/>
          </p:nvSpPr>
          <p:spPr bwMode="auto">
            <a:xfrm>
              <a:off x="1929945" y="2615346"/>
              <a:ext cx="27432" cy="3087283"/>
            </a:xfrm>
            <a:custGeom>
              <a:avLst/>
              <a:gdLst>
                <a:gd name="T0" fmla="*/ 0 w 18"/>
                <a:gd name="T1" fmla="*/ 0 h 2094"/>
                <a:gd name="T2" fmla="*/ 27432 w 18"/>
                <a:gd name="T3" fmla="*/ 0 h 2094"/>
                <a:gd name="T4" fmla="*/ 27432 w 18"/>
                <a:gd name="T5" fmla="*/ 3087283 h 2094"/>
                <a:gd name="T6" fmla="*/ 0 w 18"/>
                <a:gd name="T7" fmla="*/ 3087283 h 2094"/>
                <a:gd name="T8" fmla="*/ 0 w 18"/>
                <a:gd name="T9" fmla="*/ 0 h 2094"/>
                <a:gd name="T10" fmla="*/ 0 w 18"/>
                <a:gd name="T11" fmla="*/ 0 h 20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094"/>
                <a:gd name="T20" fmla="*/ 18 w 18"/>
                <a:gd name="T21" fmla="*/ 2094 h 20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094">
                  <a:moveTo>
                    <a:pt x="0" y="0"/>
                  </a:moveTo>
                  <a:lnTo>
                    <a:pt x="18" y="0"/>
                  </a:lnTo>
                  <a:lnTo>
                    <a:pt x="18" y="2094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44" name="Freeform 287"/>
            <p:cNvSpPr>
              <a:spLocks/>
            </p:cNvSpPr>
            <p:nvPr/>
          </p:nvSpPr>
          <p:spPr bwMode="auto">
            <a:xfrm>
              <a:off x="1872126" y="2339643"/>
              <a:ext cx="27432" cy="3362987"/>
            </a:xfrm>
            <a:custGeom>
              <a:avLst/>
              <a:gdLst>
                <a:gd name="T0" fmla="*/ 0 w 18"/>
                <a:gd name="T1" fmla="*/ 0 h 2281"/>
                <a:gd name="T2" fmla="*/ 27432 w 18"/>
                <a:gd name="T3" fmla="*/ 0 h 2281"/>
                <a:gd name="T4" fmla="*/ 27432 w 18"/>
                <a:gd name="T5" fmla="*/ 3362987 h 2281"/>
                <a:gd name="T6" fmla="*/ 0 w 18"/>
                <a:gd name="T7" fmla="*/ 3362987 h 2281"/>
                <a:gd name="T8" fmla="*/ 0 w 18"/>
                <a:gd name="T9" fmla="*/ 0 h 2281"/>
                <a:gd name="T10" fmla="*/ 0 w 18"/>
                <a:gd name="T11" fmla="*/ 0 h 22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281"/>
                <a:gd name="T20" fmla="*/ 18 w 18"/>
                <a:gd name="T21" fmla="*/ 2281 h 22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281">
                  <a:moveTo>
                    <a:pt x="0" y="0"/>
                  </a:moveTo>
                  <a:lnTo>
                    <a:pt x="18" y="0"/>
                  </a:lnTo>
                  <a:lnTo>
                    <a:pt x="18" y="2281"/>
                  </a:lnTo>
                  <a:lnTo>
                    <a:pt x="0" y="2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45" name="Freeform 288"/>
            <p:cNvSpPr>
              <a:spLocks/>
            </p:cNvSpPr>
            <p:nvPr/>
          </p:nvSpPr>
          <p:spPr bwMode="auto">
            <a:xfrm>
              <a:off x="1815324" y="2024133"/>
              <a:ext cx="27432" cy="3678497"/>
            </a:xfrm>
            <a:custGeom>
              <a:avLst/>
              <a:gdLst>
                <a:gd name="T0" fmla="*/ 0 w 17"/>
                <a:gd name="T1" fmla="*/ 0 h 2495"/>
                <a:gd name="T2" fmla="*/ 27432 w 17"/>
                <a:gd name="T3" fmla="*/ 0 h 2495"/>
                <a:gd name="T4" fmla="*/ 27432 w 17"/>
                <a:gd name="T5" fmla="*/ 3678497 h 2495"/>
                <a:gd name="T6" fmla="*/ 0 w 17"/>
                <a:gd name="T7" fmla="*/ 3678497 h 2495"/>
                <a:gd name="T8" fmla="*/ 0 w 17"/>
                <a:gd name="T9" fmla="*/ 0 h 2495"/>
                <a:gd name="T10" fmla="*/ 0 w 17"/>
                <a:gd name="T11" fmla="*/ 0 h 24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495"/>
                <a:gd name="T20" fmla="*/ 17 w 17"/>
                <a:gd name="T21" fmla="*/ 2495 h 24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495">
                  <a:moveTo>
                    <a:pt x="0" y="0"/>
                  </a:moveTo>
                  <a:lnTo>
                    <a:pt x="17" y="0"/>
                  </a:lnTo>
                  <a:lnTo>
                    <a:pt x="17" y="2495"/>
                  </a:lnTo>
                  <a:lnTo>
                    <a:pt x="0" y="2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46" name="Freeform 289"/>
            <p:cNvSpPr>
              <a:spLocks/>
            </p:cNvSpPr>
            <p:nvPr/>
          </p:nvSpPr>
          <p:spPr bwMode="auto">
            <a:xfrm>
              <a:off x="1756900" y="1932723"/>
              <a:ext cx="27432" cy="3769907"/>
            </a:xfrm>
            <a:custGeom>
              <a:avLst/>
              <a:gdLst>
                <a:gd name="T0" fmla="*/ 0 w 27"/>
                <a:gd name="T1" fmla="*/ 0 h 2557"/>
                <a:gd name="T2" fmla="*/ 27432 w 27"/>
                <a:gd name="T3" fmla="*/ 0 h 2557"/>
                <a:gd name="T4" fmla="*/ 27432 w 27"/>
                <a:gd name="T5" fmla="*/ 3769907 h 2557"/>
                <a:gd name="T6" fmla="*/ 0 w 27"/>
                <a:gd name="T7" fmla="*/ 3769907 h 2557"/>
                <a:gd name="T8" fmla="*/ 0 w 27"/>
                <a:gd name="T9" fmla="*/ 0 h 2557"/>
                <a:gd name="T10" fmla="*/ 0 w 27"/>
                <a:gd name="T11" fmla="*/ 0 h 25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2557"/>
                <a:gd name="T20" fmla="*/ 27 w 27"/>
                <a:gd name="T21" fmla="*/ 2557 h 25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2557">
                  <a:moveTo>
                    <a:pt x="0" y="0"/>
                  </a:moveTo>
                  <a:lnTo>
                    <a:pt x="27" y="0"/>
                  </a:lnTo>
                  <a:lnTo>
                    <a:pt x="27" y="2557"/>
                  </a:lnTo>
                  <a:lnTo>
                    <a:pt x="0" y="2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47" name="Freeform 290"/>
            <p:cNvSpPr>
              <a:spLocks/>
            </p:cNvSpPr>
            <p:nvPr/>
          </p:nvSpPr>
          <p:spPr bwMode="auto">
            <a:xfrm>
              <a:off x="1698476" y="1853109"/>
              <a:ext cx="27432" cy="3849521"/>
            </a:xfrm>
            <a:custGeom>
              <a:avLst/>
              <a:gdLst>
                <a:gd name="T0" fmla="*/ 0 w 18"/>
                <a:gd name="T1" fmla="*/ 0 h 2611"/>
                <a:gd name="T2" fmla="*/ 27432 w 18"/>
                <a:gd name="T3" fmla="*/ 0 h 2611"/>
                <a:gd name="T4" fmla="*/ 27432 w 18"/>
                <a:gd name="T5" fmla="*/ 3849521 h 2611"/>
                <a:gd name="T6" fmla="*/ 0 w 18"/>
                <a:gd name="T7" fmla="*/ 3849521 h 2611"/>
                <a:gd name="T8" fmla="*/ 0 w 18"/>
                <a:gd name="T9" fmla="*/ 0 h 2611"/>
                <a:gd name="T10" fmla="*/ 0 w 18"/>
                <a:gd name="T11" fmla="*/ 0 h 26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611"/>
                <a:gd name="T20" fmla="*/ 18 w 18"/>
                <a:gd name="T21" fmla="*/ 2611 h 26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611">
                  <a:moveTo>
                    <a:pt x="0" y="0"/>
                  </a:moveTo>
                  <a:lnTo>
                    <a:pt x="18" y="0"/>
                  </a:lnTo>
                  <a:lnTo>
                    <a:pt x="18" y="2611"/>
                  </a:lnTo>
                  <a:lnTo>
                    <a:pt x="0" y="26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48" name="Freeform 291"/>
            <p:cNvSpPr>
              <a:spLocks/>
            </p:cNvSpPr>
            <p:nvPr/>
          </p:nvSpPr>
          <p:spPr bwMode="auto">
            <a:xfrm>
              <a:off x="1656279" y="1655546"/>
              <a:ext cx="27432" cy="4047084"/>
            </a:xfrm>
            <a:custGeom>
              <a:avLst/>
              <a:gdLst>
                <a:gd name="T0" fmla="*/ 0 w 17"/>
                <a:gd name="T1" fmla="*/ 0 h 2745"/>
                <a:gd name="T2" fmla="*/ 27432 w 17"/>
                <a:gd name="T3" fmla="*/ 0 h 2745"/>
                <a:gd name="T4" fmla="*/ 27432 w 17"/>
                <a:gd name="T5" fmla="*/ 4047084 h 2745"/>
                <a:gd name="T6" fmla="*/ 0 w 17"/>
                <a:gd name="T7" fmla="*/ 4047084 h 2745"/>
                <a:gd name="T8" fmla="*/ 0 w 17"/>
                <a:gd name="T9" fmla="*/ 0 h 2745"/>
                <a:gd name="T10" fmla="*/ 0 w 17"/>
                <a:gd name="T11" fmla="*/ 0 h 27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745"/>
                <a:gd name="T20" fmla="*/ 17 w 17"/>
                <a:gd name="T21" fmla="*/ 2745 h 27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745">
                  <a:moveTo>
                    <a:pt x="0" y="0"/>
                  </a:moveTo>
                  <a:lnTo>
                    <a:pt x="17" y="0"/>
                  </a:lnTo>
                  <a:lnTo>
                    <a:pt x="17" y="2745"/>
                  </a:lnTo>
                  <a:lnTo>
                    <a:pt x="0" y="27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49" name="Freeform 292"/>
            <p:cNvSpPr>
              <a:spLocks/>
            </p:cNvSpPr>
            <p:nvPr/>
          </p:nvSpPr>
          <p:spPr bwMode="auto">
            <a:xfrm>
              <a:off x="1597856" y="2024133"/>
              <a:ext cx="27432" cy="3678497"/>
            </a:xfrm>
            <a:custGeom>
              <a:avLst/>
              <a:gdLst>
                <a:gd name="T0" fmla="*/ 0 w 9"/>
                <a:gd name="T1" fmla="*/ 0 h 2495"/>
                <a:gd name="T2" fmla="*/ 27432 w 9"/>
                <a:gd name="T3" fmla="*/ 0 h 2495"/>
                <a:gd name="T4" fmla="*/ 27432 w 9"/>
                <a:gd name="T5" fmla="*/ 3678497 h 2495"/>
                <a:gd name="T6" fmla="*/ 0 w 9"/>
                <a:gd name="T7" fmla="*/ 3678497 h 2495"/>
                <a:gd name="T8" fmla="*/ 0 w 9"/>
                <a:gd name="T9" fmla="*/ 0 h 2495"/>
                <a:gd name="T10" fmla="*/ 0 w 9"/>
                <a:gd name="T11" fmla="*/ 0 h 24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495"/>
                <a:gd name="T20" fmla="*/ 9 w 9"/>
                <a:gd name="T21" fmla="*/ 2495 h 24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495">
                  <a:moveTo>
                    <a:pt x="0" y="0"/>
                  </a:moveTo>
                  <a:lnTo>
                    <a:pt x="9" y="0"/>
                  </a:lnTo>
                  <a:lnTo>
                    <a:pt x="9" y="2495"/>
                  </a:lnTo>
                  <a:lnTo>
                    <a:pt x="0" y="2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50" name="Freeform 293"/>
            <p:cNvSpPr>
              <a:spLocks/>
            </p:cNvSpPr>
            <p:nvPr/>
          </p:nvSpPr>
          <p:spPr bwMode="auto">
            <a:xfrm>
              <a:off x="1539431" y="2168619"/>
              <a:ext cx="27432" cy="3534011"/>
            </a:xfrm>
            <a:custGeom>
              <a:avLst/>
              <a:gdLst>
                <a:gd name="T0" fmla="*/ 0 w 18"/>
                <a:gd name="T1" fmla="*/ 0 h 2397"/>
                <a:gd name="T2" fmla="*/ 27432 w 18"/>
                <a:gd name="T3" fmla="*/ 0 h 2397"/>
                <a:gd name="T4" fmla="*/ 27432 w 18"/>
                <a:gd name="T5" fmla="*/ 3534011 h 2397"/>
                <a:gd name="T6" fmla="*/ 0 w 18"/>
                <a:gd name="T7" fmla="*/ 3534011 h 2397"/>
                <a:gd name="T8" fmla="*/ 0 w 18"/>
                <a:gd name="T9" fmla="*/ 0 h 2397"/>
                <a:gd name="T10" fmla="*/ 0 w 18"/>
                <a:gd name="T11" fmla="*/ 0 h 2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397"/>
                <a:gd name="T20" fmla="*/ 18 w 18"/>
                <a:gd name="T21" fmla="*/ 2397 h 2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397">
                  <a:moveTo>
                    <a:pt x="0" y="0"/>
                  </a:moveTo>
                  <a:lnTo>
                    <a:pt x="18" y="0"/>
                  </a:lnTo>
                  <a:lnTo>
                    <a:pt x="18" y="2397"/>
                  </a:lnTo>
                  <a:lnTo>
                    <a:pt x="0" y="2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51" name="Freeform 294"/>
            <p:cNvSpPr>
              <a:spLocks/>
            </p:cNvSpPr>
            <p:nvPr/>
          </p:nvSpPr>
          <p:spPr bwMode="auto">
            <a:xfrm>
              <a:off x="1482629" y="2668422"/>
              <a:ext cx="27432" cy="3034207"/>
            </a:xfrm>
            <a:custGeom>
              <a:avLst/>
              <a:gdLst>
                <a:gd name="T0" fmla="*/ 0 w 18"/>
                <a:gd name="T1" fmla="*/ 0 h 2058"/>
                <a:gd name="T2" fmla="*/ 27432 w 18"/>
                <a:gd name="T3" fmla="*/ 0 h 2058"/>
                <a:gd name="T4" fmla="*/ 27432 w 18"/>
                <a:gd name="T5" fmla="*/ 3034207 h 2058"/>
                <a:gd name="T6" fmla="*/ 0 w 18"/>
                <a:gd name="T7" fmla="*/ 3034207 h 2058"/>
                <a:gd name="T8" fmla="*/ 0 w 18"/>
                <a:gd name="T9" fmla="*/ 0 h 2058"/>
                <a:gd name="T10" fmla="*/ 0 w 18"/>
                <a:gd name="T11" fmla="*/ 0 h 20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058"/>
                <a:gd name="T20" fmla="*/ 18 w 18"/>
                <a:gd name="T21" fmla="*/ 2058 h 20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058">
                  <a:moveTo>
                    <a:pt x="0" y="0"/>
                  </a:moveTo>
                  <a:lnTo>
                    <a:pt x="18" y="0"/>
                  </a:lnTo>
                  <a:lnTo>
                    <a:pt x="18" y="2058"/>
                  </a:lnTo>
                  <a:lnTo>
                    <a:pt x="0" y="2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52" name="Freeform 295"/>
            <p:cNvSpPr>
              <a:spLocks/>
            </p:cNvSpPr>
            <p:nvPr/>
          </p:nvSpPr>
          <p:spPr bwMode="auto">
            <a:xfrm>
              <a:off x="1424204" y="2615346"/>
              <a:ext cx="27432" cy="3087283"/>
            </a:xfrm>
            <a:custGeom>
              <a:avLst/>
              <a:gdLst>
                <a:gd name="T0" fmla="*/ 0 w 18"/>
                <a:gd name="T1" fmla="*/ 0 h 2094"/>
                <a:gd name="T2" fmla="*/ 27432 w 18"/>
                <a:gd name="T3" fmla="*/ 0 h 2094"/>
                <a:gd name="T4" fmla="*/ 27432 w 18"/>
                <a:gd name="T5" fmla="*/ 3087283 h 2094"/>
                <a:gd name="T6" fmla="*/ 0 w 18"/>
                <a:gd name="T7" fmla="*/ 3087283 h 2094"/>
                <a:gd name="T8" fmla="*/ 0 w 18"/>
                <a:gd name="T9" fmla="*/ 0 h 2094"/>
                <a:gd name="T10" fmla="*/ 0 w 18"/>
                <a:gd name="T11" fmla="*/ 0 h 20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094"/>
                <a:gd name="T20" fmla="*/ 18 w 18"/>
                <a:gd name="T21" fmla="*/ 2094 h 20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094">
                  <a:moveTo>
                    <a:pt x="0" y="0"/>
                  </a:moveTo>
                  <a:lnTo>
                    <a:pt x="18" y="0"/>
                  </a:lnTo>
                  <a:lnTo>
                    <a:pt x="18" y="2094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53" name="Freeform 296"/>
            <p:cNvSpPr>
              <a:spLocks/>
            </p:cNvSpPr>
            <p:nvPr/>
          </p:nvSpPr>
          <p:spPr bwMode="auto">
            <a:xfrm>
              <a:off x="1367402" y="3390852"/>
              <a:ext cx="27432" cy="2311777"/>
            </a:xfrm>
            <a:custGeom>
              <a:avLst/>
              <a:gdLst>
                <a:gd name="T0" fmla="*/ 0 w 17"/>
                <a:gd name="T1" fmla="*/ 0 h 1568"/>
                <a:gd name="T2" fmla="*/ 27432 w 17"/>
                <a:gd name="T3" fmla="*/ 0 h 1568"/>
                <a:gd name="T4" fmla="*/ 27432 w 17"/>
                <a:gd name="T5" fmla="*/ 2311777 h 1568"/>
                <a:gd name="T6" fmla="*/ 0 w 17"/>
                <a:gd name="T7" fmla="*/ 2311777 h 1568"/>
                <a:gd name="T8" fmla="*/ 0 w 17"/>
                <a:gd name="T9" fmla="*/ 0 h 1568"/>
                <a:gd name="T10" fmla="*/ 0 w 17"/>
                <a:gd name="T11" fmla="*/ 0 h 15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68"/>
                <a:gd name="T20" fmla="*/ 17 w 17"/>
                <a:gd name="T21" fmla="*/ 1568 h 15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68">
                  <a:moveTo>
                    <a:pt x="0" y="0"/>
                  </a:moveTo>
                  <a:lnTo>
                    <a:pt x="17" y="0"/>
                  </a:lnTo>
                  <a:lnTo>
                    <a:pt x="17" y="1568"/>
                  </a:lnTo>
                  <a:lnTo>
                    <a:pt x="0" y="15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54" name="Freeform 297"/>
            <p:cNvSpPr>
              <a:spLocks/>
            </p:cNvSpPr>
            <p:nvPr/>
          </p:nvSpPr>
          <p:spPr bwMode="auto">
            <a:xfrm>
              <a:off x="1308979" y="4744303"/>
              <a:ext cx="27432" cy="958326"/>
            </a:xfrm>
            <a:custGeom>
              <a:avLst/>
              <a:gdLst>
                <a:gd name="T0" fmla="*/ 0 w 18"/>
                <a:gd name="T1" fmla="*/ 0 h 650"/>
                <a:gd name="T2" fmla="*/ 27432 w 18"/>
                <a:gd name="T3" fmla="*/ 0 h 650"/>
                <a:gd name="T4" fmla="*/ 27432 w 18"/>
                <a:gd name="T5" fmla="*/ 958326 h 650"/>
                <a:gd name="T6" fmla="*/ 0 w 18"/>
                <a:gd name="T7" fmla="*/ 958326 h 650"/>
                <a:gd name="T8" fmla="*/ 0 w 18"/>
                <a:gd name="T9" fmla="*/ 0 h 650"/>
                <a:gd name="T10" fmla="*/ 0 w 18"/>
                <a:gd name="T11" fmla="*/ 0 h 6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650"/>
                <a:gd name="T20" fmla="*/ 18 w 18"/>
                <a:gd name="T21" fmla="*/ 650 h 6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650">
                  <a:moveTo>
                    <a:pt x="0" y="0"/>
                  </a:moveTo>
                  <a:lnTo>
                    <a:pt x="18" y="0"/>
                  </a:lnTo>
                  <a:lnTo>
                    <a:pt x="18" y="650"/>
                  </a:lnTo>
                  <a:lnTo>
                    <a:pt x="0" y="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55" name="Freeform 298"/>
            <p:cNvSpPr>
              <a:spLocks/>
            </p:cNvSpPr>
            <p:nvPr/>
          </p:nvSpPr>
          <p:spPr bwMode="auto">
            <a:xfrm>
              <a:off x="1250554" y="3272905"/>
              <a:ext cx="27432" cy="2429724"/>
            </a:xfrm>
            <a:custGeom>
              <a:avLst/>
              <a:gdLst>
                <a:gd name="T0" fmla="*/ 0 w 18"/>
                <a:gd name="T1" fmla="*/ 0 h 1648"/>
                <a:gd name="T2" fmla="*/ 27432 w 18"/>
                <a:gd name="T3" fmla="*/ 0 h 1648"/>
                <a:gd name="T4" fmla="*/ 27432 w 18"/>
                <a:gd name="T5" fmla="*/ 2429724 h 1648"/>
                <a:gd name="T6" fmla="*/ 0 w 18"/>
                <a:gd name="T7" fmla="*/ 2429724 h 1648"/>
                <a:gd name="T8" fmla="*/ 0 w 18"/>
                <a:gd name="T9" fmla="*/ 0 h 1648"/>
                <a:gd name="T10" fmla="*/ 0 w 18"/>
                <a:gd name="T11" fmla="*/ 0 h 16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648"/>
                <a:gd name="T20" fmla="*/ 18 w 18"/>
                <a:gd name="T21" fmla="*/ 1648 h 16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648">
                  <a:moveTo>
                    <a:pt x="0" y="0"/>
                  </a:moveTo>
                  <a:lnTo>
                    <a:pt x="18" y="0"/>
                  </a:lnTo>
                  <a:lnTo>
                    <a:pt x="18" y="1648"/>
                  </a:lnTo>
                  <a:lnTo>
                    <a:pt x="0" y="1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56" name="Freeform 299"/>
            <p:cNvSpPr>
              <a:spLocks/>
            </p:cNvSpPr>
            <p:nvPr/>
          </p:nvSpPr>
          <p:spPr bwMode="auto">
            <a:xfrm>
              <a:off x="1193752" y="4809175"/>
              <a:ext cx="27432" cy="893455"/>
            </a:xfrm>
            <a:custGeom>
              <a:avLst/>
              <a:gdLst>
                <a:gd name="T0" fmla="*/ 0 w 18"/>
                <a:gd name="T1" fmla="*/ 0 h 606"/>
                <a:gd name="T2" fmla="*/ 27432 w 18"/>
                <a:gd name="T3" fmla="*/ 0 h 606"/>
                <a:gd name="T4" fmla="*/ 27432 w 18"/>
                <a:gd name="T5" fmla="*/ 893455 h 606"/>
                <a:gd name="T6" fmla="*/ 0 w 18"/>
                <a:gd name="T7" fmla="*/ 893455 h 606"/>
                <a:gd name="T8" fmla="*/ 0 w 18"/>
                <a:gd name="T9" fmla="*/ 0 h 606"/>
                <a:gd name="T10" fmla="*/ 0 w 18"/>
                <a:gd name="T11" fmla="*/ 0 h 6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606"/>
                <a:gd name="T20" fmla="*/ 18 w 18"/>
                <a:gd name="T21" fmla="*/ 606 h 6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606">
                  <a:moveTo>
                    <a:pt x="0" y="0"/>
                  </a:moveTo>
                  <a:lnTo>
                    <a:pt x="18" y="0"/>
                  </a:lnTo>
                  <a:lnTo>
                    <a:pt x="18" y="606"/>
                  </a:lnTo>
                  <a:lnTo>
                    <a:pt x="0" y="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57" name="Freeform 300"/>
            <p:cNvSpPr>
              <a:spLocks/>
            </p:cNvSpPr>
            <p:nvPr/>
          </p:nvSpPr>
          <p:spPr bwMode="auto">
            <a:xfrm>
              <a:off x="1135327" y="5046545"/>
              <a:ext cx="27432" cy="656085"/>
            </a:xfrm>
            <a:custGeom>
              <a:avLst/>
              <a:gdLst>
                <a:gd name="T0" fmla="*/ 0 w 18"/>
                <a:gd name="T1" fmla="*/ 0 h 445"/>
                <a:gd name="T2" fmla="*/ 27432 w 18"/>
                <a:gd name="T3" fmla="*/ 0 h 445"/>
                <a:gd name="T4" fmla="*/ 27432 w 18"/>
                <a:gd name="T5" fmla="*/ 656085 h 445"/>
                <a:gd name="T6" fmla="*/ 0 w 18"/>
                <a:gd name="T7" fmla="*/ 656085 h 445"/>
                <a:gd name="T8" fmla="*/ 0 w 18"/>
                <a:gd name="T9" fmla="*/ 0 h 445"/>
                <a:gd name="T10" fmla="*/ 0 w 18"/>
                <a:gd name="T11" fmla="*/ 0 h 4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45"/>
                <a:gd name="T20" fmla="*/ 18 w 18"/>
                <a:gd name="T21" fmla="*/ 445 h 4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45">
                  <a:moveTo>
                    <a:pt x="0" y="0"/>
                  </a:moveTo>
                  <a:lnTo>
                    <a:pt x="18" y="0"/>
                  </a:lnTo>
                  <a:lnTo>
                    <a:pt x="18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58" name="Freeform 301"/>
            <p:cNvSpPr>
              <a:spLocks/>
            </p:cNvSpPr>
            <p:nvPr/>
          </p:nvSpPr>
          <p:spPr bwMode="auto">
            <a:xfrm>
              <a:off x="1078525" y="5362055"/>
              <a:ext cx="27432" cy="340575"/>
            </a:xfrm>
            <a:custGeom>
              <a:avLst/>
              <a:gdLst>
                <a:gd name="T0" fmla="*/ 0 w 17"/>
                <a:gd name="T1" fmla="*/ 0 h 231"/>
                <a:gd name="T2" fmla="*/ 27432 w 17"/>
                <a:gd name="T3" fmla="*/ 0 h 231"/>
                <a:gd name="T4" fmla="*/ 27432 w 17"/>
                <a:gd name="T5" fmla="*/ 340575 h 231"/>
                <a:gd name="T6" fmla="*/ 0 w 17"/>
                <a:gd name="T7" fmla="*/ 340575 h 231"/>
                <a:gd name="T8" fmla="*/ 0 w 17"/>
                <a:gd name="T9" fmla="*/ 0 h 231"/>
                <a:gd name="T10" fmla="*/ 0 w 17"/>
                <a:gd name="T11" fmla="*/ 0 h 2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31"/>
                <a:gd name="T20" fmla="*/ 17 w 17"/>
                <a:gd name="T21" fmla="*/ 231 h 2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31">
                  <a:moveTo>
                    <a:pt x="0" y="0"/>
                  </a:moveTo>
                  <a:lnTo>
                    <a:pt x="17" y="0"/>
                  </a:lnTo>
                  <a:lnTo>
                    <a:pt x="17" y="231"/>
                  </a:lnTo>
                  <a:lnTo>
                    <a:pt x="0" y="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59" name="Freeform 302"/>
            <p:cNvSpPr>
              <a:spLocks/>
            </p:cNvSpPr>
            <p:nvPr/>
          </p:nvSpPr>
          <p:spPr bwMode="auto">
            <a:xfrm>
              <a:off x="1020102" y="5466733"/>
              <a:ext cx="27432" cy="235896"/>
            </a:xfrm>
            <a:custGeom>
              <a:avLst/>
              <a:gdLst>
                <a:gd name="T0" fmla="*/ 0 w 18"/>
                <a:gd name="T1" fmla="*/ 0 h 160"/>
                <a:gd name="T2" fmla="*/ 27432 w 18"/>
                <a:gd name="T3" fmla="*/ 0 h 160"/>
                <a:gd name="T4" fmla="*/ 27432 w 18"/>
                <a:gd name="T5" fmla="*/ 235896 h 160"/>
                <a:gd name="T6" fmla="*/ 0 w 18"/>
                <a:gd name="T7" fmla="*/ 235896 h 160"/>
                <a:gd name="T8" fmla="*/ 0 w 18"/>
                <a:gd name="T9" fmla="*/ 0 h 160"/>
                <a:gd name="T10" fmla="*/ 0 w 18"/>
                <a:gd name="T11" fmla="*/ 0 h 1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60"/>
                <a:gd name="T20" fmla="*/ 18 w 18"/>
                <a:gd name="T21" fmla="*/ 160 h 1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60">
                  <a:moveTo>
                    <a:pt x="0" y="0"/>
                  </a:moveTo>
                  <a:lnTo>
                    <a:pt x="18" y="0"/>
                  </a:lnTo>
                  <a:lnTo>
                    <a:pt x="18" y="160"/>
                  </a:lnTo>
                  <a:lnTo>
                    <a:pt x="0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60" name="Freeform 303"/>
            <p:cNvSpPr>
              <a:spLocks/>
            </p:cNvSpPr>
            <p:nvPr/>
          </p:nvSpPr>
          <p:spPr bwMode="auto">
            <a:xfrm>
              <a:off x="961677" y="5611220"/>
              <a:ext cx="27432" cy="91410"/>
            </a:xfrm>
            <a:custGeom>
              <a:avLst/>
              <a:gdLst>
                <a:gd name="T0" fmla="*/ 0 w 18"/>
                <a:gd name="T1" fmla="*/ 0 h 62"/>
                <a:gd name="T2" fmla="*/ 27432 w 18"/>
                <a:gd name="T3" fmla="*/ 0 h 62"/>
                <a:gd name="T4" fmla="*/ 27432 w 18"/>
                <a:gd name="T5" fmla="*/ 91410 h 62"/>
                <a:gd name="T6" fmla="*/ 0 w 18"/>
                <a:gd name="T7" fmla="*/ 91410 h 62"/>
                <a:gd name="T8" fmla="*/ 0 w 18"/>
                <a:gd name="T9" fmla="*/ 0 h 62"/>
                <a:gd name="T10" fmla="*/ 0 w 18"/>
                <a:gd name="T11" fmla="*/ 0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62"/>
                <a:gd name="T20" fmla="*/ 18 w 18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62">
                  <a:moveTo>
                    <a:pt x="0" y="0"/>
                  </a:moveTo>
                  <a:lnTo>
                    <a:pt x="18" y="0"/>
                  </a:lnTo>
                  <a:lnTo>
                    <a:pt x="18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61" name="Freeform 202"/>
            <p:cNvSpPr>
              <a:spLocks/>
            </p:cNvSpPr>
            <p:nvPr/>
          </p:nvSpPr>
          <p:spPr bwMode="auto">
            <a:xfrm>
              <a:off x="6972916" y="5689360"/>
              <a:ext cx="27432" cy="13270"/>
            </a:xfrm>
            <a:custGeom>
              <a:avLst/>
              <a:gdLst>
                <a:gd name="T0" fmla="*/ 0 w 18"/>
                <a:gd name="T1" fmla="*/ 13270 h 9"/>
                <a:gd name="T2" fmla="*/ 27432 w 18"/>
                <a:gd name="T3" fmla="*/ 13270 h 9"/>
                <a:gd name="T4" fmla="*/ 27432 w 18"/>
                <a:gd name="T5" fmla="*/ 0 h 9"/>
                <a:gd name="T6" fmla="*/ 0 w 18"/>
                <a:gd name="T7" fmla="*/ 0 h 9"/>
                <a:gd name="T8" fmla="*/ 0 w 18"/>
                <a:gd name="T9" fmla="*/ 13270 h 9"/>
                <a:gd name="T10" fmla="*/ 0 w 18"/>
                <a:gd name="T11" fmla="*/ 1327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9"/>
                <a:gd name="T20" fmla="*/ 18 w 1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9">
                  <a:moveTo>
                    <a:pt x="0" y="9"/>
                  </a:moveTo>
                  <a:lnTo>
                    <a:pt x="18" y="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862" name="Freeform 204"/>
            <p:cNvSpPr>
              <a:spLocks/>
            </p:cNvSpPr>
            <p:nvPr/>
          </p:nvSpPr>
          <p:spPr bwMode="auto">
            <a:xfrm>
              <a:off x="6740840" y="5689360"/>
              <a:ext cx="27432" cy="13270"/>
            </a:xfrm>
            <a:custGeom>
              <a:avLst/>
              <a:gdLst>
                <a:gd name="T0" fmla="*/ 0 w 18"/>
                <a:gd name="T1" fmla="*/ 13270 h 9"/>
                <a:gd name="T2" fmla="*/ 27432 w 18"/>
                <a:gd name="T3" fmla="*/ 13270 h 9"/>
                <a:gd name="T4" fmla="*/ 27432 w 18"/>
                <a:gd name="T5" fmla="*/ 0 h 9"/>
                <a:gd name="T6" fmla="*/ 0 w 18"/>
                <a:gd name="T7" fmla="*/ 0 h 9"/>
                <a:gd name="T8" fmla="*/ 0 w 18"/>
                <a:gd name="T9" fmla="*/ 13270 h 9"/>
                <a:gd name="T10" fmla="*/ 0 w 18"/>
                <a:gd name="T11" fmla="*/ 1327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9"/>
                <a:gd name="T20" fmla="*/ 18 w 1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9">
                  <a:moveTo>
                    <a:pt x="0" y="9"/>
                  </a:moveTo>
                  <a:lnTo>
                    <a:pt x="18" y="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97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it-IT" sz="2800" smtClean="0"/>
              <a:t>Distribution of Achieved LDL-C Level At </a:t>
            </a:r>
            <a:br>
              <a:rPr altLang="it-IT" sz="2800" smtClean="0"/>
            </a:br>
            <a:r>
              <a:rPr altLang="it-IT" sz="2800" smtClean="0"/>
              <a:t>Week 4 For Evolocumab and Placebo Groups</a:t>
            </a:r>
          </a:p>
        </p:txBody>
      </p:sp>
      <p:grpSp>
        <p:nvGrpSpPr>
          <p:cNvPr id="29701" name="Group 370"/>
          <p:cNvGrpSpPr>
            <a:grpSpLocks/>
          </p:cNvGrpSpPr>
          <p:nvPr/>
        </p:nvGrpSpPr>
        <p:grpSpPr bwMode="auto">
          <a:xfrm>
            <a:off x="895350" y="1592263"/>
            <a:ext cx="69850" cy="4108450"/>
            <a:chOff x="895899" y="1592263"/>
            <a:chExt cx="68664" cy="4108450"/>
          </a:xfrm>
        </p:grpSpPr>
        <p:sp>
          <p:nvSpPr>
            <p:cNvPr id="29756" name="Line 7"/>
            <p:cNvSpPr>
              <a:spLocks noChangeShapeType="1"/>
            </p:cNvSpPr>
            <p:nvPr/>
          </p:nvSpPr>
          <p:spPr bwMode="auto">
            <a:xfrm>
              <a:off x="895899" y="5700713"/>
              <a:ext cx="686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57" name="Line 8"/>
            <p:cNvSpPr>
              <a:spLocks noChangeShapeType="1"/>
            </p:cNvSpPr>
            <p:nvPr/>
          </p:nvSpPr>
          <p:spPr bwMode="auto">
            <a:xfrm>
              <a:off x="895899" y="4153217"/>
              <a:ext cx="686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58" name="Line 9"/>
            <p:cNvSpPr>
              <a:spLocks noChangeShapeType="1"/>
            </p:cNvSpPr>
            <p:nvPr/>
          </p:nvSpPr>
          <p:spPr bwMode="auto">
            <a:xfrm>
              <a:off x="895899" y="1825626"/>
              <a:ext cx="686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59" name="Line 10"/>
            <p:cNvSpPr>
              <a:spLocks noChangeShapeType="1"/>
            </p:cNvSpPr>
            <p:nvPr/>
          </p:nvSpPr>
          <p:spPr bwMode="auto">
            <a:xfrm>
              <a:off x="895899" y="4926964"/>
              <a:ext cx="686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60" name="Line 11"/>
            <p:cNvSpPr>
              <a:spLocks noChangeShapeType="1"/>
            </p:cNvSpPr>
            <p:nvPr/>
          </p:nvSpPr>
          <p:spPr bwMode="auto">
            <a:xfrm flipV="1">
              <a:off x="895899" y="2599373"/>
              <a:ext cx="68664" cy="6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61" name="Line 12"/>
            <p:cNvSpPr>
              <a:spLocks noChangeShapeType="1"/>
            </p:cNvSpPr>
            <p:nvPr/>
          </p:nvSpPr>
          <p:spPr bwMode="auto">
            <a:xfrm>
              <a:off x="895899" y="3379470"/>
              <a:ext cx="686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62" name="Line 5"/>
            <p:cNvSpPr>
              <a:spLocks noChangeShapeType="1"/>
            </p:cNvSpPr>
            <p:nvPr/>
          </p:nvSpPr>
          <p:spPr bwMode="auto">
            <a:xfrm>
              <a:off x="964563" y="1592263"/>
              <a:ext cx="0" cy="4108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9702" name="TextBox 655"/>
          <p:cNvSpPr txBox="1">
            <a:spLocks noChangeArrowheads="1"/>
          </p:cNvSpPr>
          <p:nvPr/>
        </p:nvSpPr>
        <p:spPr bwMode="auto">
          <a:xfrm rot="-5400000">
            <a:off x="-664368" y="3405981"/>
            <a:ext cx="2379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Proportion of patients (%)</a:t>
            </a:r>
          </a:p>
        </p:txBody>
      </p:sp>
      <p:sp>
        <p:nvSpPr>
          <p:cNvPr id="657" name="Rectangle 49">
            <a:extLst/>
          </p:cNvPr>
          <p:cNvSpPr>
            <a:spLocks noChangeArrowheads="1"/>
          </p:cNvSpPr>
          <p:nvPr/>
        </p:nvSpPr>
        <p:spPr bwMode="auto">
          <a:xfrm>
            <a:off x="3530600" y="6042025"/>
            <a:ext cx="211455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LDL-C </a:t>
            </a: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at Week 4 (mg/</a:t>
            </a:r>
            <a:r>
              <a:rPr kumimoji="0" lang="en-US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</a:t>
            </a:r>
            <a:r>
              <a:rPr kumimoji="0" lang="en-US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</a:t>
            </a: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9704" name="Group 657"/>
          <p:cNvGrpSpPr>
            <a:grpSpLocks/>
          </p:cNvGrpSpPr>
          <p:nvPr/>
        </p:nvGrpSpPr>
        <p:grpSpPr bwMode="auto">
          <a:xfrm>
            <a:off x="3359150" y="1373188"/>
            <a:ext cx="2632075" cy="217487"/>
            <a:chOff x="3359411" y="1286017"/>
            <a:chExt cx="2631030" cy="216890"/>
          </a:xfrm>
        </p:grpSpPr>
        <p:sp>
          <p:nvSpPr>
            <p:cNvPr id="29752" name="Rectangle 209"/>
            <p:cNvSpPr>
              <a:spLocks noChangeArrowheads="1"/>
            </p:cNvSpPr>
            <p:nvPr/>
          </p:nvSpPr>
          <p:spPr bwMode="auto">
            <a:xfrm>
              <a:off x="4813069" y="1325159"/>
              <a:ext cx="137160" cy="137160"/>
            </a:xfrm>
            <a:prstGeom prst="rect">
              <a:avLst/>
            </a:prstGeom>
            <a:solidFill>
              <a:srgbClr val="FC8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53" name="Rectangle 210"/>
            <p:cNvSpPr>
              <a:spLocks noChangeArrowheads="1"/>
            </p:cNvSpPr>
            <p:nvPr/>
          </p:nvSpPr>
          <p:spPr bwMode="auto">
            <a:xfrm>
              <a:off x="3359411" y="1326605"/>
              <a:ext cx="137160" cy="137160"/>
            </a:xfrm>
            <a:prstGeom prst="rect">
              <a:avLst/>
            </a:prstGeom>
            <a:solidFill>
              <a:srgbClr val="003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54" name="Rectangle 211"/>
            <p:cNvSpPr>
              <a:spLocks noChangeArrowheads="1"/>
            </p:cNvSpPr>
            <p:nvPr/>
          </p:nvSpPr>
          <p:spPr bwMode="auto">
            <a:xfrm>
              <a:off x="3550936" y="1287463"/>
              <a:ext cx="6476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Placebo</a:t>
              </a:r>
            </a:p>
          </p:txBody>
        </p:sp>
        <p:sp>
          <p:nvSpPr>
            <p:cNvPr id="29755" name="Rectangle 212"/>
            <p:cNvSpPr>
              <a:spLocks noChangeArrowheads="1"/>
            </p:cNvSpPr>
            <p:nvPr/>
          </p:nvSpPr>
          <p:spPr bwMode="auto">
            <a:xfrm>
              <a:off x="5004594" y="1286017"/>
              <a:ext cx="9858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Evolocumab</a:t>
              </a:r>
            </a:p>
          </p:txBody>
        </p:sp>
      </p:grpSp>
      <p:sp>
        <p:nvSpPr>
          <p:cNvPr id="29705" name="TextBox 662"/>
          <p:cNvSpPr txBox="1">
            <a:spLocks noChangeArrowheads="1"/>
          </p:cNvSpPr>
          <p:nvPr/>
        </p:nvSpPr>
        <p:spPr bwMode="auto">
          <a:xfrm>
            <a:off x="839788" y="5754688"/>
            <a:ext cx="252412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706" name="TextBox 665"/>
          <p:cNvSpPr txBox="1">
            <a:spLocks noChangeArrowheads="1"/>
          </p:cNvSpPr>
          <p:nvPr/>
        </p:nvSpPr>
        <p:spPr bwMode="auto">
          <a:xfrm>
            <a:off x="4408488" y="5754688"/>
            <a:ext cx="48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125</a:t>
            </a:r>
          </a:p>
        </p:txBody>
      </p:sp>
      <p:sp>
        <p:nvSpPr>
          <p:cNvPr id="29707" name="TextBox 666"/>
          <p:cNvSpPr txBox="1">
            <a:spLocks noChangeArrowheads="1"/>
          </p:cNvSpPr>
          <p:nvPr/>
        </p:nvSpPr>
        <p:spPr bwMode="auto">
          <a:xfrm>
            <a:off x="5145088" y="5754688"/>
            <a:ext cx="48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29708" name="TextBox 667"/>
          <p:cNvSpPr txBox="1">
            <a:spLocks noChangeArrowheads="1"/>
          </p:cNvSpPr>
          <p:nvPr/>
        </p:nvSpPr>
        <p:spPr bwMode="auto">
          <a:xfrm>
            <a:off x="6618288" y="5754688"/>
            <a:ext cx="48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29709" name="TextBox 668"/>
          <p:cNvSpPr txBox="1">
            <a:spLocks noChangeArrowheads="1"/>
          </p:cNvSpPr>
          <p:nvPr/>
        </p:nvSpPr>
        <p:spPr bwMode="auto">
          <a:xfrm>
            <a:off x="8091488" y="5767388"/>
            <a:ext cx="48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250</a:t>
            </a:r>
          </a:p>
        </p:txBody>
      </p:sp>
      <p:sp>
        <p:nvSpPr>
          <p:cNvPr id="29710" name="TextBox 669"/>
          <p:cNvSpPr txBox="1">
            <a:spLocks noChangeArrowheads="1"/>
          </p:cNvSpPr>
          <p:nvPr/>
        </p:nvSpPr>
        <p:spPr bwMode="auto">
          <a:xfrm>
            <a:off x="650875" y="5554663"/>
            <a:ext cx="25241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711" name="TextBox 670"/>
          <p:cNvSpPr txBox="1">
            <a:spLocks noChangeArrowheads="1"/>
          </p:cNvSpPr>
          <p:nvPr/>
        </p:nvSpPr>
        <p:spPr bwMode="auto">
          <a:xfrm>
            <a:off x="644525" y="4778375"/>
            <a:ext cx="266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712" name="TextBox 671"/>
          <p:cNvSpPr txBox="1">
            <a:spLocks noChangeArrowheads="1"/>
          </p:cNvSpPr>
          <p:nvPr/>
        </p:nvSpPr>
        <p:spPr bwMode="auto">
          <a:xfrm>
            <a:off x="644525" y="4002088"/>
            <a:ext cx="266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713" name="TextBox 672"/>
          <p:cNvSpPr txBox="1">
            <a:spLocks noChangeArrowheads="1"/>
          </p:cNvSpPr>
          <p:nvPr/>
        </p:nvSpPr>
        <p:spPr bwMode="auto">
          <a:xfrm>
            <a:off x="644525" y="3225800"/>
            <a:ext cx="266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714" name="TextBox 673"/>
          <p:cNvSpPr txBox="1">
            <a:spLocks noChangeArrowheads="1"/>
          </p:cNvSpPr>
          <p:nvPr/>
        </p:nvSpPr>
        <p:spPr bwMode="auto">
          <a:xfrm>
            <a:off x="622300" y="2449513"/>
            <a:ext cx="266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715" name="TextBox 674"/>
          <p:cNvSpPr txBox="1">
            <a:spLocks noChangeArrowheads="1"/>
          </p:cNvSpPr>
          <p:nvPr/>
        </p:nvSpPr>
        <p:spPr bwMode="auto">
          <a:xfrm>
            <a:off x="622300" y="1674813"/>
            <a:ext cx="2667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graphicFrame>
        <p:nvGraphicFramePr>
          <p:cNvPr id="676" name="Table 675">
            <a:extLst/>
          </p:cNvPr>
          <p:cNvGraphicFramePr>
            <a:graphicFrameLocks noGrp="1"/>
          </p:cNvGraphicFramePr>
          <p:nvPr/>
        </p:nvGraphicFramePr>
        <p:xfrm>
          <a:off x="5519738" y="2497138"/>
          <a:ext cx="3352800" cy="1555752"/>
        </p:xfrm>
        <a:graphic>
          <a:graphicData uri="http://schemas.openxmlformats.org/drawingml/2006/table">
            <a:tbl>
              <a:tblPr/>
              <a:tblGrid>
                <a:gridCol w="2069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3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2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effectLst/>
                        </a:rPr>
                        <a:t>LDL</a:t>
                      </a:r>
                      <a:r>
                        <a:rPr lang="en-US" sz="1100" b="1" u="none" strike="noStrike" baseline="0" dirty="0" smtClean="0">
                          <a:effectLst/>
                        </a:rPr>
                        <a:t>-C </a:t>
                      </a:r>
                      <a:r>
                        <a:rPr lang="en-US" sz="1100" b="1" u="none" strike="noStrike" dirty="0" smtClean="0">
                          <a:effectLst/>
                        </a:rPr>
                        <a:t>at </a:t>
                      </a:r>
                      <a:r>
                        <a:rPr lang="en-US" sz="1100" b="1" u="none" strike="noStrike" dirty="0">
                          <a:effectLst/>
                        </a:rPr>
                        <a:t>week 4     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3" marR="91433" marT="45757" marB="4575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effectLst/>
                        </a:rPr>
                        <a:t>n </a:t>
                      </a:r>
                      <a:r>
                        <a:rPr lang="en-US" sz="1100" b="1" u="none" strike="noStrike" dirty="0">
                          <a:effectLst/>
                        </a:rPr>
                        <a:t>(%)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3" marR="91433" marT="45757" marB="4575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&lt;20 mg/</a:t>
                      </a:r>
                      <a:r>
                        <a:rPr lang="en-US" sz="1100" u="none" strike="noStrike" dirty="0" err="1">
                          <a:effectLst/>
                        </a:rPr>
                        <a:t>dL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3" marR="91433" marT="45757" marB="4575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2,669 </a:t>
                      </a:r>
                      <a:r>
                        <a:rPr lang="en-US" sz="1100" u="none" strike="noStrike" dirty="0">
                          <a:effectLst/>
                        </a:rPr>
                        <a:t>(10)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3" marR="91433" marT="45757" marB="4575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20 to &lt;50 mg/</a:t>
                      </a:r>
                      <a:r>
                        <a:rPr lang="en-US" sz="1100" u="none" strike="noStrike" dirty="0" err="1">
                          <a:effectLst/>
                        </a:rPr>
                        <a:t>dL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3" marR="91433" marT="45757" marB="4575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8,003 </a:t>
                      </a:r>
                      <a:r>
                        <a:rPr lang="en-US" sz="1100" u="none" strike="noStrike" dirty="0">
                          <a:effectLst/>
                        </a:rPr>
                        <a:t>(31)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3" marR="91433" marT="45757" marB="4575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50 to &lt;70 mg/</a:t>
                      </a:r>
                      <a:r>
                        <a:rPr lang="en-US" sz="1100" u="none" strike="noStrike" dirty="0" err="1">
                          <a:effectLst/>
                        </a:rPr>
                        <a:t>dL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3" marR="91433" marT="45757" marB="4575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3,444 </a:t>
                      </a:r>
                      <a:r>
                        <a:rPr lang="en-US" sz="1100" u="none" strike="noStrike" dirty="0">
                          <a:effectLst/>
                        </a:rPr>
                        <a:t>(13)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3" marR="91433" marT="45757" marB="4575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70 to &lt;100 mg/</a:t>
                      </a:r>
                      <a:r>
                        <a:rPr lang="en-US" sz="1100" u="none" strike="noStrike" dirty="0" err="1">
                          <a:effectLst/>
                        </a:rPr>
                        <a:t>dL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3" marR="91433" marT="45757" marB="4575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7,471 </a:t>
                      </a:r>
                      <a:r>
                        <a:rPr lang="en-US" sz="1100" u="none" strike="noStrike" dirty="0">
                          <a:effectLst/>
                        </a:rPr>
                        <a:t>(29)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3" marR="91433" marT="45757" marB="4575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≥ 100 mg/</a:t>
                      </a:r>
                      <a:r>
                        <a:rPr lang="en-US" sz="1100" u="none" strike="noStrike" dirty="0" err="1">
                          <a:effectLst/>
                        </a:rPr>
                        <a:t>dL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3" marR="91433" marT="45757" marB="4575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4,395 </a:t>
                      </a:r>
                      <a:r>
                        <a:rPr lang="en-US" sz="1100" u="none" strike="noStrike" dirty="0">
                          <a:effectLst/>
                        </a:rPr>
                        <a:t>(17)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3" marR="91433" marT="45757" marB="4575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9730" name="Group 3"/>
          <p:cNvGrpSpPr>
            <a:grpSpLocks/>
          </p:cNvGrpSpPr>
          <p:nvPr/>
        </p:nvGrpSpPr>
        <p:grpSpPr bwMode="auto">
          <a:xfrm>
            <a:off x="965200" y="5700713"/>
            <a:ext cx="7896225" cy="73025"/>
            <a:chOff x="965087" y="6982522"/>
            <a:chExt cx="7896415" cy="73152"/>
          </a:xfrm>
        </p:grpSpPr>
        <p:sp>
          <p:nvSpPr>
            <p:cNvPr id="29740" name="Line 6"/>
            <p:cNvSpPr>
              <a:spLocks noChangeShapeType="1"/>
            </p:cNvSpPr>
            <p:nvPr/>
          </p:nvSpPr>
          <p:spPr bwMode="auto">
            <a:xfrm flipH="1">
              <a:off x="965087" y="6982522"/>
              <a:ext cx="78964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41" name="Line 13"/>
            <p:cNvSpPr>
              <a:spLocks noChangeShapeType="1"/>
            </p:cNvSpPr>
            <p:nvPr/>
          </p:nvSpPr>
          <p:spPr bwMode="auto">
            <a:xfrm>
              <a:off x="965087" y="6982522"/>
              <a:ext cx="0" cy="73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42" name="Line 18"/>
            <p:cNvSpPr>
              <a:spLocks noChangeShapeType="1"/>
            </p:cNvSpPr>
            <p:nvPr/>
          </p:nvSpPr>
          <p:spPr bwMode="auto">
            <a:xfrm>
              <a:off x="1701809" y="6982522"/>
              <a:ext cx="0" cy="73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43" name="Line 18"/>
            <p:cNvSpPr>
              <a:spLocks noChangeShapeType="1"/>
            </p:cNvSpPr>
            <p:nvPr/>
          </p:nvSpPr>
          <p:spPr bwMode="auto">
            <a:xfrm>
              <a:off x="2438531" y="6982522"/>
              <a:ext cx="0" cy="73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44" name="Line 19"/>
            <p:cNvSpPr>
              <a:spLocks noChangeShapeType="1"/>
            </p:cNvSpPr>
            <p:nvPr/>
          </p:nvSpPr>
          <p:spPr bwMode="auto">
            <a:xfrm>
              <a:off x="5385419" y="6982522"/>
              <a:ext cx="0" cy="73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45" name="Line 18"/>
            <p:cNvSpPr>
              <a:spLocks noChangeShapeType="1"/>
            </p:cNvSpPr>
            <p:nvPr/>
          </p:nvSpPr>
          <p:spPr bwMode="auto">
            <a:xfrm>
              <a:off x="3175253" y="6982522"/>
              <a:ext cx="0" cy="73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46" name="Line 19"/>
            <p:cNvSpPr>
              <a:spLocks noChangeShapeType="1"/>
            </p:cNvSpPr>
            <p:nvPr/>
          </p:nvSpPr>
          <p:spPr bwMode="auto">
            <a:xfrm>
              <a:off x="6858863" y="6982522"/>
              <a:ext cx="0" cy="73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47" name="Line 18"/>
            <p:cNvSpPr>
              <a:spLocks noChangeShapeType="1"/>
            </p:cNvSpPr>
            <p:nvPr/>
          </p:nvSpPr>
          <p:spPr bwMode="auto">
            <a:xfrm>
              <a:off x="3911975" y="6982522"/>
              <a:ext cx="0" cy="73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48" name="Line 18"/>
            <p:cNvSpPr>
              <a:spLocks noChangeShapeType="1"/>
            </p:cNvSpPr>
            <p:nvPr/>
          </p:nvSpPr>
          <p:spPr bwMode="auto">
            <a:xfrm>
              <a:off x="4648697" y="6982522"/>
              <a:ext cx="0" cy="73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49" name="Line 19"/>
            <p:cNvSpPr>
              <a:spLocks noChangeShapeType="1"/>
            </p:cNvSpPr>
            <p:nvPr/>
          </p:nvSpPr>
          <p:spPr bwMode="auto">
            <a:xfrm>
              <a:off x="6122141" y="6982522"/>
              <a:ext cx="0" cy="73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50" name="Line 19"/>
            <p:cNvSpPr>
              <a:spLocks noChangeShapeType="1"/>
            </p:cNvSpPr>
            <p:nvPr/>
          </p:nvSpPr>
          <p:spPr bwMode="auto">
            <a:xfrm>
              <a:off x="7595586" y="6982522"/>
              <a:ext cx="0" cy="73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751" name="Line 19"/>
            <p:cNvSpPr>
              <a:spLocks noChangeShapeType="1"/>
            </p:cNvSpPr>
            <p:nvPr/>
          </p:nvSpPr>
          <p:spPr bwMode="auto">
            <a:xfrm>
              <a:off x="8330856" y="6982522"/>
              <a:ext cx="0" cy="73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9731" name="TextBox 706"/>
          <p:cNvSpPr txBox="1">
            <a:spLocks noChangeArrowheads="1"/>
          </p:cNvSpPr>
          <p:nvPr/>
        </p:nvSpPr>
        <p:spPr bwMode="auto">
          <a:xfrm>
            <a:off x="7354888" y="5767388"/>
            <a:ext cx="48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225</a:t>
            </a:r>
          </a:p>
        </p:txBody>
      </p:sp>
      <p:sp>
        <p:nvSpPr>
          <p:cNvPr id="29732" name="TextBox 707"/>
          <p:cNvSpPr txBox="1">
            <a:spLocks noChangeArrowheads="1"/>
          </p:cNvSpPr>
          <p:nvPr/>
        </p:nvSpPr>
        <p:spPr bwMode="auto">
          <a:xfrm>
            <a:off x="5881688" y="5754688"/>
            <a:ext cx="48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175</a:t>
            </a:r>
          </a:p>
        </p:txBody>
      </p:sp>
      <p:sp>
        <p:nvSpPr>
          <p:cNvPr id="29733" name="TextBox 708"/>
          <p:cNvSpPr txBox="1">
            <a:spLocks noChangeArrowheads="1"/>
          </p:cNvSpPr>
          <p:nvPr/>
        </p:nvSpPr>
        <p:spPr bwMode="auto">
          <a:xfrm>
            <a:off x="1512888" y="5754688"/>
            <a:ext cx="382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9734" name="TextBox 709"/>
          <p:cNvSpPr txBox="1">
            <a:spLocks noChangeArrowheads="1"/>
          </p:cNvSpPr>
          <p:nvPr/>
        </p:nvSpPr>
        <p:spPr bwMode="auto">
          <a:xfrm>
            <a:off x="2249488" y="5754688"/>
            <a:ext cx="382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9735" name="TextBox 710"/>
          <p:cNvSpPr txBox="1">
            <a:spLocks noChangeArrowheads="1"/>
          </p:cNvSpPr>
          <p:nvPr/>
        </p:nvSpPr>
        <p:spPr bwMode="auto">
          <a:xfrm>
            <a:off x="3671888" y="5754688"/>
            <a:ext cx="48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9736" name="TextBox 711"/>
          <p:cNvSpPr txBox="1">
            <a:spLocks noChangeArrowheads="1"/>
          </p:cNvSpPr>
          <p:nvPr/>
        </p:nvSpPr>
        <p:spPr bwMode="auto">
          <a:xfrm>
            <a:off x="2986088" y="5754688"/>
            <a:ext cx="382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291" name="Rectangle 49">
            <a:extLst/>
          </p:cNvPr>
          <p:cNvSpPr>
            <a:spLocks noChangeArrowheads="1"/>
          </p:cNvSpPr>
          <p:nvPr/>
        </p:nvSpPr>
        <p:spPr bwMode="auto">
          <a:xfrm>
            <a:off x="107950" y="6146800"/>
            <a:ext cx="2482850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/>
            </a:r>
            <a:b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LDL-C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low-density lipoprotein cholesterol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 = </a:t>
            </a:r>
            <a:r>
              <a:rPr kumimoji="0" lang="en-US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12,969 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placebo; n = </a:t>
            </a:r>
            <a:r>
              <a:rPr kumimoji="0" lang="en-US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13,013 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evolocumab</a:t>
            </a:r>
          </a:p>
        </p:txBody>
      </p:sp>
      <p:sp>
        <p:nvSpPr>
          <p:cNvPr id="29738" name="TextBox 291"/>
          <p:cNvSpPr txBox="1">
            <a:spLocks noChangeArrowheads="1"/>
          </p:cNvSpPr>
          <p:nvPr/>
        </p:nvSpPr>
        <p:spPr bwMode="auto">
          <a:xfrm>
            <a:off x="9525" y="6577013"/>
            <a:ext cx="675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Giugliano RP, et al. </a:t>
            </a:r>
            <a:r>
              <a:rPr kumimoji="0" lang="en-US" altLang="it-IT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Lancet</a:t>
            </a:r>
            <a:r>
              <a:rPr kumimoji="0" lang="en-US" alt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[published online ahead of print August 28, 2017]. </a:t>
            </a:r>
            <a:r>
              <a:rPr kumimoji="0" lang="fr-FR" alt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doi: </a:t>
            </a:r>
            <a:r>
              <a:rPr kumimoji="0" lang="en-US" alt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10.1016/ S0140-6736(17)32290-0</a:t>
            </a:r>
          </a:p>
        </p:txBody>
      </p:sp>
      <p:sp>
        <p:nvSpPr>
          <p:cNvPr id="293" name="Action Button: Home 292">
            <a:hlinkClick r:id="rId3" action="ppaction://hlinksldjump" highlightClick="1"/>
          </p:cNvPr>
          <p:cNvSpPr/>
          <p:nvPr/>
        </p:nvSpPr>
        <p:spPr>
          <a:xfrm>
            <a:off x="8912225" y="6550025"/>
            <a:ext cx="233363" cy="307975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46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6"/>
          <p:cNvSpPr>
            <a:spLocks noChangeArrowheads="1"/>
          </p:cNvSpPr>
          <p:nvPr/>
        </p:nvSpPr>
        <p:spPr bwMode="auto">
          <a:xfrm>
            <a:off x="0" y="5897563"/>
            <a:ext cx="9144000" cy="563562"/>
          </a:xfrm>
          <a:prstGeom prst="rect">
            <a:avLst/>
          </a:prstGeom>
          <a:solidFill>
            <a:srgbClr val="007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 of the primary and secondary composite endpoints was progressively</a:t>
            </a:r>
            <a:br>
              <a:rPr kumimoji="0" lang="en-US" alt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lower as the achieved LDL-C at week 4 was reduced</a:t>
            </a:r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it-IT" sz="2400" smtClean="0"/>
              <a:t>Relationship Between Achieved LDL-C Level at </a:t>
            </a:r>
            <a:br>
              <a:rPr altLang="it-IT" sz="2400" smtClean="0"/>
            </a:br>
            <a:r>
              <a:rPr altLang="it-IT" sz="2400" smtClean="0"/>
              <a:t>Week 4 and Risk for the Primary and Key Secondary Efficacy Composite Endpoints</a:t>
            </a:r>
          </a:p>
        </p:txBody>
      </p:sp>
      <p:sp>
        <p:nvSpPr>
          <p:cNvPr id="31748" name="Rectangle 88"/>
          <p:cNvSpPr>
            <a:spLocks noChangeArrowheads="1"/>
          </p:cNvSpPr>
          <p:nvPr/>
        </p:nvSpPr>
        <p:spPr bwMode="auto">
          <a:xfrm>
            <a:off x="1082675" y="1222375"/>
            <a:ext cx="30845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007C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Primary Endpoint</a:t>
            </a:r>
            <a:br>
              <a:rPr kumimoji="0" lang="en-US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007C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007C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(CV Death, MI, Stroke, Hospitalization for UA, or Coronary Revascularization</a:t>
            </a:r>
            <a:r>
              <a:rPr kumimoji="0" lang="en-US" altLang="it-IT" sz="1400" b="1" i="0" u="none" strike="noStrike" kern="1200" cap="none" spc="0" normalizeH="0" baseline="0" noProof="0" smtClean="0">
                <a:ln>
                  <a:noFill/>
                </a:ln>
                <a:solidFill>
                  <a:srgbClr val="007C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1749" name="Rectangle 90"/>
          <p:cNvSpPr>
            <a:spLocks noChangeArrowheads="1"/>
          </p:cNvSpPr>
          <p:nvPr/>
        </p:nvSpPr>
        <p:spPr bwMode="auto">
          <a:xfrm>
            <a:off x="5472113" y="1212850"/>
            <a:ext cx="302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007C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Secondary Endpoint </a:t>
            </a:r>
            <a:br>
              <a:rPr kumimoji="0" lang="en-US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007C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007CC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(CV Death, MI, or Stroke)</a:t>
            </a:r>
          </a:p>
        </p:txBody>
      </p:sp>
      <p:sp>
        <p:nvSpPr>
          <p:cNvPr id="31750" name="TextBox 91"/>
          <p:cNvSpPr txBox="1">
            <a:spLocks noChangeArrowheads="1"/>
          </p:cNvSpPr>
          <p:nvPr/>
        </p:nvSpPr>
        <p:spPr bwMode="auto">
          <a:xfrm rot="-5400000">
            <a:off x="-1139825" y="3198813"/>
            <a:ext cx="300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Adjusted event rate (probability)</a:t>
            </a:r>
          </a:p>
        </p:txBody>
      </p:sp>
      <p:sp>
        <p:nvSpPr>
          <p:cNvPr id="31751" name="TextBox 93"/>
          <p:cNvSpPr txBox="1">
            <a:spLocks noChangeArrowheads="1"/>
          </p:cNvSpPr>
          <p:nvPr/>
        </p:nvSpPr>
        <p:spPr bwMode="auto">
          <a:xfrm>
            <a:off x="1228725" y="5561013"/>
            <a:ext cx="3160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LDL cholesterol at Week 4 (mg/dL) </a:t>
            </a:r>
          </a:p>
        </p:txBody>
      </p:sp>
      <p:cxnSp>
        <p:nvCxnSpPr>
          <p:cNvPr id="163" name="Straight Connector 162">
            <a:extLst/>
          </p:cNvPr>
          <p:cNvCxnSpPr>
            <a:cxnSpLocks/>
          </p:cNvCxnSpPr>
          <p:nvPr/>
        </p:nvCxnSpPr>
        <p:spPr>
          <a:xfrm>
            <a:off x="1014413" y="5233988"/>
            <a:ext cx="35401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53" name="Group 7"/>
          <p:cNvGrpSpPr>
            <a:grpSpLocks/>
          </p:cNvGrpSpPr>
          <p:nvPr/>
        </p:nvGrpSpPr>
        <p:grpSpPr bwMode="auto">
          <a:xfrm>
            <a:off x="614363" y="1565275"/>
            <a:ext cx="484187" cy="3759200"/>
            <a:chOff x="614124" y="1732820"/>
            <a:chExt cx="484425" cy="3759094"/>
          </a:xfrm>
        </p:grpSpPr>
        <p:sp>
          <p:nvSpPr>
            <p:cNvPr id="31817" name="TextBox 154"/>
            <p:cNvSpPr txBox="1">
              <a:spLocks noChangeArrowheads="1"/>
            </p:cNvSpPr>
            <p:nvPr/>
          </p:nvSpPr>
          <p:spPr bwMode="auto">
            <a:xfrm>
              <a:off x="834386" y="5307248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1818" name="TextBox 155"/>
            <p:cNvSpPr txBox="1">
              <a:spLocks noChangeArrowheads="1"/>
            </p:cNvSpPr>
            <p:nvPr/>
          </p:nvSpPr>
          <p:spPr bwMode="auto">
            <a:xfrm>
              <a:off x="621187" y="2857014"/>
              <a:ext cx="2981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0.18</a:t>
              </a:r>
            </a:p>
          </p:txBody>
        </p:sp>
        <p:sp>
          <p:nvSpPr>
            <p:cNvPr id="31819" name="TextBox 156"/>
            <p:cNvSpPr txBox="1">
              <a:spLocks noChangeArrowheads="1"/>
            </p:cNvSpPr>
            <p:nvPr/>
          </p:nvSpPr>
          <p:spPr bwMode="auto">
            <a:xfrm>
              <a:off x="621187" y="3419111"/>
              <a:ext cx="2981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0.16</a:t>
              </a:r>
            </a:p>
          </p:txBody>
        </p:sp>
        <p:sp>
          <p:nvSpPr>
            <p:cNvPr id="31820" name="TextBox 157"/>
            <p:cNvSpPr txBox="1">
              <a:spLocks noChangeArrowheads="1"/>
            </p:cNvSpPr>
            <p:nvPr/>
          </p:nvSpPr>
          <p:spPr bwMode="auto">
            <a:xfrm>
              <a:off x="621187" y="1732820"/>
              <a:ext cx="2981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0.22</a:t>
              </a:r>
            </a:p>
          </p:txBody>
        </p:sp>
        <p:cxnSp>
          <p:nvCxnSpPr>
            <p:cNvPr id="159" name="Straight Connector 158">
              <a:extLst/>
            </p:cNvPr>
            <p:cNvCxnSpPr>
              <a:cxnSpLocks/>
            </p:cNvCxnSpPr>
            <p:nvPr/>
          </p:nvCxnSpPr>
          <p:spPr>
            <a:xfrm>
              <a:off x="952427" y="5401430"/>
              <a:ext cx="7306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/>
            </p:cNvPr>
            <p:cNvCxnSpPr>
              <a:cxnSpLocks/>
            </p:cNvCxnSpPr>
            <p:nvPr/>
          </p:nvCxnSpPr>
          <p:spPr>
            <a:xfrm>
              <a:off x="952427" y="3512358"/>
              <a:ext cx="7306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/>
            </p:cNvPr>
            <p:cNvCxnSpPr>
              <a:cxnSpLocks/>
            </p:cNvCxnSpPr>
            <p:nvPr/>
          </p:nvCxnSpPr>
          <p:spPr>
            <a:xfrm>
              <a:off x="952427" y="2948811"/>
              <a:ext cx="7306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/>
            </p:cNvPr>
            <p:cNvCxnSpPr>
              <a:cxnSpLocks/>
            </p:cNvCxnSpPr>
            <p:nvPr/>
          </p:nvCxnSpPr>
          <p:spPr>
            <a:xfrm>
              <a:off x="952427" y="1823305"/>
              <a:ext cx="7306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/>
            </p:cNvPr>
            <p:cNvCxnSpPr>
              <a:cxnSpLocks/>
            </p:cNvCxnSpPr>
            <p:nvPr/>
          </p:nvCxnSpPr>
          <p:spPr>
            <a:xfrm>
              <a:off x="1020724" y="1823305"/>
              <a:ext cx="0" cy="3447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26" name="TextBox 164"/>
            <p:cNvSpPr txBox="1">
              <a:spLocks noChangeArrowheads="1"/>
            </p:cNvSpPr>
            <p:nvPr/>
          </p:nvSpPr>
          <p:spPr bwMode="auto">
            <a:xfrm>
              <a:off x="621187" y="2294917"/>
              <a:ext cx="2981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0.20</a:t>
              </a:r>
            </a:p>
          </p:txBody>
        </p:sp>
        <p:cxnSp>
          <p:nvCxnSpPr>
            <p:cNvPr id="166" name="Straight Connector 165">
              <a:extLst/>
            </p:cNvPr>
            <p:cNvCxnSpPr>
              <a:cxnSpLocks/>
            </p:cNvCxnSpPr>
            <p:nvPr/>
          </p:nvCxnSpPr>
          <p:spPr>
            <a:xfrm>
              <a:off x="952427" y="2386852"/>
              <a:ext cx="7306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28" name="TextBox 166"/>
            <p:cNvSpPr txBox="1">
              <a:spLocks noChangeArrowheads="1"/>
            </p:cNvSpPr>
            <p:nvPr/>
          </p:nvSpPr>
          <p:spPr bwMode="auto">
            <a:xfrm>
              <a:off x="614124" y="3981208"/>
              <a:ext cx="2981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0.14</a:t>
              </a:r>
            </a:p>
          </p:txBody>
        </p:sp>
        <p:sp>
          <p:nvSpPr>
            <p:cNvPr id="31829" name="TextBox 167"/>
            <p:cNvSpPr txBox="1">
              <a:spLocks noChangeArrowheads="1"/>
            </p:cNvSpPr>
            <p:nvPr/>
          </p:nvSpPr>
          <p:spPr bwMode="auto">
            <a:xfrm>
              <a:off x="614124" y="4543305"/>
              <a:ext cx="2981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0.12</a:t>
              </a:r>
            </a:p>
          </p:txBody>
        </p:sp>
        <p:cxnSp>
          <p:nvCxnSpPr>
            <p:cNvPr id="169" name="Straight Connector 168">
              <a:extLst/>
            </p:cNvPr>
            <p:cNvCxnSpPr>
              <a:cxnSpLocks/>
            </p:cNvCxnSpPr>
            <p:nvPr/>
          </p:nvCxnSpPr>
          <p:spPr>
            <a:xfrm>
              <a:off x="952427" y="4637863"/>
              <a:ext cx="7306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/>
            </p:cNvPr>
            <p:cNvCxnSpPr>
              <a:cxnSpLocks/>
            </p:cNvCxnSpPr>
            <p:nvPr/>
          </p:nvCxnSpPr>
          <p:spPr>
            <a:xfrm>
              <a:off x="952427" y="4074317"/>
              <a:ext cx="7306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32" name="TextBox 172"/>
            <p:cNvSpPr txBox="1">
              <a:spLocks noChangeArrowheads="1"/>
            </p:cNvSpPr>
            <p:nvPr/>
          </p:nvSpPr>
          <p:spPr bwMode="auto">
            <a:xfrm>
              <a:off x="621187" y="5105400"/>
              <a:ext cx="2981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0.10</a:t>
              </a:r>
            </a:p>
          </p:txBody>
        </p:sp>
        <p:cxnSp>
          <p:nvCxnSpPr>
            <p:cNvPr id="174" name="Straight Connector 173">
              <a:extLst/>
            </p:cNvPr>
            <p:cNvCxnSpPr>
              <a:cxnSpLocks/>
            </p:cNvCxnSpPr>
            <p:nvPr/>
          </p:nvCxnSpPr>
          <p:spPr>
            <a:xfrm>
              <a:off x="952427" y="5199822"/>
              <a:ext cx="7306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/>
            </p:cNvPr>
            <p:cNvCxnSpPr>
              <a:cxnSpLocks/>
            </p:cNvCxnSpPr>
            <p:nvPr/>
          </p:nvCxnSpPr>
          <p:spPr>
            <a:xfrm>
              <a:off x="1020724" y="5315707"/>
              <a:ext cx="0" cy="825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835" name="Group 177"/>
            <p:cNvGrpSpPr>
              <a:grpSpLocks/>
            </p:cNvGrpSpPr>
            <p:nvPr/>
          </p:nvGrpSpPr>
          <p:grpSpPr bwMode="auto">
            <a:xfrm rot="-2141218">
              <a:off x="961518" y="5270499"/>
              <a:ext cx="137031" cy="45719"/>
              <a:chOff x="951994" y="5302250"/>
              <a:chExt cx="73152" cy="31750"/>
            </a:xfrm>
          </p:grpSpPr>
          <p:cxnSp>
            <p:nvCxnSpPr>
              <p:cNvPr id="179" name="Straight Connector 178">
                <a:extLst/>
              </p:cNvPr>
              <p:cNvCxnSpPr>
                <a:cxnSpLocks/>
              </p:cNvCxnSpPr>
              <p:nvPr/>
            </p:nvCxnSpPr>
            <p:spPr>
              <a:xfrm>
                <a:off x="952236" y="5333278"/>
                <a:ext cx="7291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/>
              </p:cNvPr>
              <p:cNvCxnSpPr>
                <a:cxnSpLocks/>
              </p:cNvCxnSpPr>
              <p:nvPr/>
            </p:nvCxnSpPr>
            <p:spPr>
              <a:xfrm>
                <a:off x="951905" y="5301751"/>
                <a:ext cx="7291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754" name="TextBox 180"/>
          <p:cNvSpPr txBox="1">
            <a:spLocks noChangeArrowheads="1"/>
          </p:cNvSpPr>
          <p:nvPr/>
        </p:nvSpPr>
        <p:spPr bwMode="auto">
          <a:xfrm>
            <a:off x="5426075" y="5561013"/>
            <a:ext cx="3160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LDL cholesterol at Week 4 (mg/dL) </a:t>
            </a:r>
          </a:p>
        </p:txBody>
      </p:sp>
      <p:grpSp>
        <p:nvGrpSpPr>
          <p:cNvPr id="31755" name="Group 5"/>
          <p:cNvGrpSpPr>
            <a:grpSpLocks/>
          </p:cNvGrpSpPr>
          <p:nvPr/>
        </p:nvGrpSpPr>
        <p:grpSpPr bwMode="auto">
          <a:xfrm>
            <a:off x="5151438" y="5227638"/>
            <a:ext cx="3687762" cy="301625"/>
            <a:chOff x="5151678" y="5394325"/>
            <a:chExt cx="3687669" cy="302129"/>
          </a:xfrm>
        </p:grpSpPr>
        <p:cxnSp>
          <p:nvCxnSpPr>
            <p:cNvPr id="207" name="Straight Connector 206">
              <a:extLst/>
            </p:cNvPr>
            <p:cNvCxnSpPr>
              <a:cxnSpLocks/>
            </p:cNvCxnSpPr>
            <p:nvPr/>
          </p:nvCxnSpPr>
          <p:spPr>
            <a:xfrm>
              <a:off x="5162790" y="5402275"/>
              <a:ext cx="354638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01" name="TextBox 183"/>
            <p:cNvSpPr txBox="1">
              <a:spLocks noChangeArrowheads="1"/>
            </p:cNvSpPr>
            <p:nvPr/>
          </p:nvSpPr>
          <p:spPr bwMode="auto">
            <a:xfrm>
              <a:off x="5611735" y="5511788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31802" name="TextBox 184"/>
            <p:cNvSpPr txBox="1">
              <a:spLocks noChangeArrowheads="1"/>
            </p:cNvSpPr>
            <p:nvPr/>
          </p:nvSpPr>
          <p:spPr bwMode="auto">
            <a:xfrm>
              <a:off x="6114271" y="5511788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31803" name="TextBox 185"/>
            <p:cNvSpPr txBox="1">
              <a:spLocks noChangeArrowheads="1"/>
            </p:cNvSpPr>
            <p:nvPr/>
          </p:nvSpPr>
          <p:spPr bwMode="auto">
            <a:xfrm>
              <a:off x="6616807" y="5511788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75</a:t>
              </a:r>
            </a:p>
          </p:txBody>
        </p:sp>
        <p:sp>
          <p:nvSpPr>
            <p:cNvPr id="31804" name="TextBox 186"/>
            <p:cNvSpPr txBox="1">
              <a:spLocks noChangeArrowheads="1"/>
            </p:cNvSpPr>
            <p:nvPr/>
          </p:nvSpPr>
          <p:spPr bwMode="auto">
            <a:xfrm>
              <a:off x="7076863" y="5511788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31805" name="TextBox 187"/>
            <p:cNvSpPr txBox="1">
              <a:spLocks noChangeArrowheads="1"/>
            </p:cNvSpPr>
            <p:nvPr/>
          </p:nvSpPr>
          <p:spPr bwMode="auto">
            <a:xfrm>
              <a:off x="7579399" y="5511788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125</a:t>
              </a:r>
            </a:p>
          </p:txBody>
        </p:sp>
        <p:sp>
          <p:nvSpPr>
            <p:cNvPr id="31806" name="TextBox 188"/>
            <p:cNvSpPr txBox="1">
              <a:spLocks noChangeArrowheads="1"/>
            </p:cNvSpPr>
            <p:nvPr/>
          </p:nvSpPr>
          <p:spPr bwMode="auto">
            <a:xfrm>
              <a:off x="8081935" y="5511788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150</a:t>
              </a:r>
            </a:p>
          </p:txBody>
        </p:sp>
        <p:sp>
          <p:nvSpPr>
            <p:cNvPr id="31807" name="TextBox 189"/>
            <p:cNvSpPr txBox="1">
              <a:spLocks noChangeArrowheads="1"/>
            </p:cNvSpPr>
            <p:nvPr/>
          </p:nvSpPr>
          <p:spPr bwMode="auto">
            <a:xfrm>
              <a:off x="8584469" y="5511788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175</a:t>
              </a:r>
            </a:p>
          </p:txBody>
        </p:sp>
        <p:cxnSp>
          <p:nvCxnSpPr>
            <p:cNvPr id="192" name="Straight Connector 191">
              <a:extLst/>
            </p:cNvPr>
            <p:cNvCxnSpPr>
              <a:cxnSpLocks/>
            </p:cNvCxnSpPr>
            <p:nvPr/>
          </p:nvCxnSpPr>
          <p:spPr>
            <a:xfrm>
              <a:off x="5685065" y="5399095"/>
              <a:ext cx="0" cy="731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/>
            </p:cNvPr>
            <p:cNvCxnSpPr>
              <a:cxnSpLocks/>
            </p:cNvCxnSpPr>
            <p:nvPr/>
          </p:nvCxnSpPr>
          <p:spPr>
            <a:xfrm>
              <a:off x="6189877" y="5399095"/>
              <a:ext cx="0" cy="731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/>
            </p:cNvPr>
            <p:cNvCxnSpPr>
              <a:cxnSpLocks/>
            </p:cNvCxnSpPr>
            <p:nvPr/>
          </p:nvCxnSpPr>
          <p:spPr>
            <a:xfrm>
              <a:off x="6694689" y="5399095"/>
              <a:ext cx="0" cy="731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/>
            </p:cNvPr>
            <p:cNvCxnSpPr>
              <a:cxnSpLocks/>
            </p:cNvCxnSpPr>
            <p:nvPr/>
          </p:nvCxnSpPr>
          <p:spPr>
            <a:xfrm>
              <a:off x="7199501" y="5399095"/>
              <a:ext cx="0" cy="731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/>
            </p:cNvPr>
            <p:cNvCxnSpPr>
              <a:cxnSpLocks/>
            </p:cNvCxnSpPr>
            <p:nvPr/>
          </p:nvCxnSpPr>
          <p:spPr>
            <a:xfrm>
              <a:off x="7704314" y="5399095"/>
              <a:ext cx="0" cy="731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/>
            </p:cNvPr>
            <p:cNvCxnSpPr>
              <a:cxnSpLocks/>
            </p:cNvCxnSpPr>
            <p:nvPr/>
          </p:nvCxnSpPr>
          <p:spPr>
            <a:xfrm>
              <a:off x="8209126" y="5399095"/>
              <a:ext cx="0" cy="731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/>
            </p:cNvPr>
            <p:cNvCxnSpPr>
              <a:cxnSpLocks/>
            </p:cNvCxnSpPr>
            <p:nvPr/>
          </p:nvCxnSpPr>
          <p:spPr>
            <a:xfrm>
              <a:off x="8713938" y="5395915"/>
              <a:ext cx="0" cy="731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/>
            </p:cNvPr>
            <p:cNvCxnSpPr>
              <a:cxnSpLocks/>
            </p:cNvCxnSpPr>
            <p:nvPr/>
          </p:nvCxnSpPr>
          <p:spPr>
            <a:xfrm>
              <a:off x="5180252" y="5394325"/>
              <a:ext cx="0" cy="731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16" name="TextBox 218"/>
            <p:cNvSpPr txBox="1">
              <a:spLocks noChangeArrowheads="1"/>
            </p:cNvSpPr>
            <p:nvPr/>
          </p:nvSpPr>
          <p:spPr bwMode="auto">
            <a:xfrm>
              <a:off x="5151678" y="5511788"/>
              <a:ext cx="849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31756" name="Group 8"/>
          <p:cNvGrpSpPr>
            <a:grpSpLocks/>
          </p:cNvGrpSpPr>
          <p:nvPr/>
        </p:nvGrpSpPr>
        <p:grpSpPr bwMode="auto">
          <a:xfrm>
            <a:off x="4775200" y="1565275"/>
            <a:ext cx="484188" cy="3759200"/>
            <a:chOff x="4774582" y="1732820"/>
            <a:chExt cx="484425" cy="3759094"/>
          </a:xfrm>
        </p:grpSpPr>
        <p:sp>
          <p:nvSpPr>
            <p:cNvPr id="31781" name="TextBox 198"/>
            <p:cNvSpPr txBox="1">
              <a:spLocks noChangeArrowheads="1"/>
            </p:cNvSpPr>
            <p:nvPr/>
          </p:nvSpPr>
          <p:spPr bwMode="auto">
            <a:xfrm>
              <a:off x="4994844" y="5307248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1782" name="TextBox 199"/>
            <p:cNvSpPr txBox="1">
              <a:spLocks noChangeArrowheads="1"/>
            </p:cNvSpPr>
            <p:nvPr/>
          </p:nvSpPr>
          <p:spPr bwMode="auto">
            <a:xfrm>
              <a:off x="4781645" y="3081852"/>
              <a:ext cx="2981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0.12</a:t>
              </a:r>
            </a:p>
          </p:txBody>
        </p:sp>
        <p:sp>
          <p:nvSpPr>
            <p:cNvPr id="31783" name="TextBox 200"/>
            <p:cNvSpPr txBox="1">
              <a:spLocks noChangeArrowheads="1"/>
            </p:cNvSpPr>
            <p:nvPr/>
          </p:nvSpPr>
          <p:spPr bwMode="auto">
            <a:xfrm>
              <a:off x="4781645" y="3756368"/>
              <a:ext cx="2981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0.10</a:t>
              </a:r>
            </a:p>
          </p:txBody>
        </p:sp>
        <p:sp>
          <p:nvSpPr>
            <p:cNvPr id="31784" name="TextBox 201"/>
            <p:cNvSpPr txBox="1">
              <a:spLocks noChangeArrowheads="1"/>
            </p:cNvSpPr>
            <p:nvPr/>
          </p:nvSpPr>
          <p:spPr bwMode="auto">
            <a:xfrm>
              <a:off x="4781645" y="1732820"/>
              <a:ext cx="2981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0.16</a:t>
              </a:r>
            </a:p>
          </p:txBody>
        </p:sp>
        <p:cxnSp>
          <p:nvCxnSpPr>
            <p:cNvPr id="203" name="Straight Connector 202">
              <a:extLst/>
            </p:cNvPr>
            <p:cNvCxnSpPr>
              <a:cxnSpLocks/>
            </p:cNvCxnSpPr>
            <p:nvPr/>
          </p:nvCxnSpPr>
          <p:spPr>
            <a:xfrm>
              <a:off x="5112886" y="5401430"/>
              <a:ext cx="7306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/>
            </p:cNvPr>
            <p:cNvCxnSpPr>
              <a:cxnSpLocks/>
            </p:cNvCxnSpPr>
            <p:nvPr/>
          </p:nvCxnSpPr>
          <p:spPr>
            <a:xfrm>
              <a:off x="5112886" y="3848898"/>
              <a:ext cx="7306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/>
            </p:cNvPr>
            <p:cNvCxnSpPr>
              <a:cxnSpLocks/>
            </p:cNvCxnSpPr>
            <p:nvPr/>
          </p:nvCxnSpPr>
          <p:spPr>
            <a:xfrm>
              <a:off x="5112886" y="3174229"/>
              <a:ext cx="7306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/>
            </p:cNvPr>
            <p:cNvCxnSpPr>
              <a:cxnSpLocks/>
            </p:cNvCxnSpPr>
            <p:nvPr/>
          </p:nvCxnSpPr>
          <p:spPr>
            <a:xfrm>
              <a:off x="5112886" y="1823305"/>
              <a:ext cx="7306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/>
            </p:cNvPr>
            <p:cNvCxnSpPr>
              <a:cxnSpLocks/>
            </p:cNvCxnSpPr>
            <p:nvPr/>
          </p:nvCxnSpPr>
          <p:spPr>
            <a:xfrm>
              <a:off x="5181181" y="1823305"/>
              <a:ext cx="0" cy="3447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90" name="TextBox 208"/>
            <p:cNvSpPr txBox="1">
              <a:spLocks noChangeArrowheads="1"/>
            </p:cNvSpPr>
            <p:nvPr/>
          </p:nvSpPr>
          <p:spPr bwMode="auto">
            <a:xfrm>
              <a:off x="4781645" y="2407336"/>
              <a:ext cx="2981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0.14</a:t>
              </a:r>
            </a:p>
          </p:txBody>
        </p:sp>
        <p:cxnSp>
          <p:nvCxnSpPr>
            <p:cNvPr id="210" name="Straight Connector 209">
              <a:extLst/>
            </p:cNvPr>
            <p:cNvCxnSpPr>
              <a:cxnSpLocks/>
            </p:cNvCxnSpPr>
            <p:nvPr/>
          </p:nvCxnSpPr>
          <p:spPr>
            <a:xfrm>
              <a:off x="5112886" y="2499561"/>
              <a:ext cx="7306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92" name="TextBox 210"/>
            <p:cNvSpPr txBox="1">
              <a:spLocks noChangeArrowheads="1"/>
            </p:cNvSpPr>
            <p:nvPr/>
          </p:nvSpPr>
          <p:spPr bwMode="auto">
            <a:xfrm>
              <a:off x="4774582" y="4430884"/>
              <a:ext cx="2981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0.08</a:t>
              </a:r>
            </a:p>
          </p:txBody>
        </p:sp>
        <p:cxnSp>
          <p:nvCxnSpPr>
            <p:cNvPr id="212" name="Straight Connector 211">
              <a:extLst/>
            </p:cNvPr>
            <p:cNvCxnSpPr>
              <a:cxnSpLocks/>
            </p:cNvCxnSpPr>
            <p:nvPr/>
          </p:nvCxnSpPr>
          <p:spPr>
            <a:xfrm>
              <a:off x="5112886" y="4525154"/>
              <a:ext cx="7306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94" name="TextBox 214"/>
            <p:cNvSpPr txBox="1">
              <a:spLocks noChangeArrowheads="1"/>
            </p:cNvSpPr>
            <p:nvPr/>
          </p:nvSpPr>
          <p:spPr bwMode="auto">
            <a:xfrm>
              <a:off x="4781645" y="5105400"/>
              <a:ext cx="2981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0.06</a:t>
              </a:r>
            </a:p>
          </p:txBody>
        </p:sp>
        <p:cxnSp>
          <p:nvCxnSpPr>
            <p:cNvPr id="216" name="Straight Connector 215">
              <a:extLst/>
            </p:cNvPr>
            <p:cNvCxnSpPr>
              <a:cxnSpLocks/>
            </p:cNvCxnSpPr>
            <p:nvPr/>
          </p:nvCxnSpPr>
          <p:spPr>
            <a:xfrm>
              <a:off x="5112886" y="5199822"/>
              <a:ext cx="7306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/>
            </p:cNvPr>
            <p:cNvCxnSpPr>
              <a:cxnSpLocks/>
            </p:cNvCxnSpPr>
            <p:nvPr/>
          </p:nvCxnSpPr>
          <p:spPr>
            <a:xfrm>
              <a:off x="5181181" y="5315707"/>
              <a:ext cx="0" cy="825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797" name="Group 219"/>
            <p:cNvGrpSpPr>
              <a:grpSpLocks/>
            </p:cNvGrpSpPr>
            <p:nvPr/>
          </p:nvGrpSpPr>
          <p:grpSpPr bwMode="auto">
            <a:xfrm rot="-2141218">
              <a:off x="5121976" y="5270499"/>
              <a:ext cx="137031" cy="45719"/>
              <a:chOff x="951994" y="5302250"/>
              <a:chExt cx="73152" cy="31750"/>
            </a:xfrm>
          </p:grpSpPr>
          <p:cxnSp>
            <p:nvCxnSpPr>
              <p:cNvPr id="221" name="Straight Connector 220">
                <a:extLst/>
              </p:cNvPr>
              <p:cNvCxnSpPr>
                <a:cxnSpLocks/>
              </p:cNvCxnSpPr>
              <p:nvPr/>
            </p:nvCxnSpPr>
            <p:spPr>
              <a:xfrm>
                <a:off x="952236" y="5333278"/>
                <a:ext cx="7291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/>
              </p:cNvPr>
              <p:cNvCxnSpPr>
                <a:cxnSpLocks/>
              </p:cNvCxnSpPr>
              <p:nvPr/>
            </p:nvCxnSpPr>
            <p:spPr>
              <a:xfrm>
                <a:off x="951905" y="5301751"/>
                <a:ext cx="7291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3" name="Freeform 30">
            <a:extLst/>
          </p:cNvPr>
          <p:cNvSpPr>
            <a:spLocks/>
          </p:cNvSpPr>
          <p:nvPr/>
        </p:nvSpPr>
        <p:spPr bwMode="auto">
          <a:xfrm>
            <a:off x="1179513" y="1725613"/>
            <a:ext cx="3344862" cy="3259137"/>
          </a:xfrm>
          <a:custGeom>
            <a:avLst/>
            <a:gdLst>
              <a:gd name="T0" fmla="*/ 512 w 512"/>
              <a:gd name="T1" fmla="*/ 167 h 280"/>
              <a:gd name="T2" fmla="*/ 415 w 512"/>
              <a:gd name="T3" fmla="*/ 191 h 280"/>
              <a:gd name="T4" fmla="*/ 351 w 512"/>
              <a:gd name="T5" fmla="*/ 206 h 280"/>
              <a:gd name="T6" fmla="*/ 264 w 512"/>
              <a:gd name="T7" fmla="*/ 229 h 280"/>
              <a:gd name="T8" fmla="*/ 207 w 512"/>
              <a:gd name="T9" fmla="*/ 240 h 280"/>
              <a:gd name="T10" fmla="*/ 125 w 512"/>
              <a:gd name="T11" fmla="*/ 249 h 280"/>
              <a:gd name="T12" fmla="*/ 0 w 512"/>
              <a:gd name="T13" fmla="*/ 280 h 280"/>
              <a:gd name="T14" fmla="*/ 0 w 512"/>
              <a:gd name="T15" fmla="*/ 187 h 280"/>
              <a:gd name="T16" fmla="*/ 125 w 512"/>
              <a:gd name="T17" fmla="*/ 139 h 280"/>
              <a:gd name="T18" fmla="*/ 207 w 512"/>
              <a:gd name="T19" fmla="*/ 133 h 280"/>
              <a:gd name="T20" fmla="*/ 264 w 512"/>
              <a:gd name="T21" fmla="*/ 117 h 280"/>
              <a:gd name="T22" fmla="*/ 351 w 512"/>
              <a:gd name="T23" fmla="*/ 77 h 280"/>
              <a:gd name="T24" fmla="*/ 415 w 512"/>
              <a:gd name="T25" fmla="*/ 54 h 280"/>
              <a:gd name="T26" fmla="*/ 512 w 512"/>
              <a:gd name="T27" fmla="*/ 0 h 280"/>
              <a:gd name="T28" fmla="*/ 512 w 512"/>
              <a:gd name="T29" fmla="*/ 1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12" h="280">
                <a:moveTo>
                  <a:pt x="512" y="167"/>
                </a:moveTo>
                <a:cubicBezTo>
                  <a:pt x="512" y="167"/>
                  <a:pt x="439" y="186"/>
                  <a:pt x="415" y="191"/>
                </a:cubicBezTo>
                <a:cubicBezTo>
                  <a:pt x="400" y="195"/>
                  <a:pt x="372" y="201"/>
                  <a:pt x="351" y="206"/>
                </a:cubicBezTo>
                <a:cubicBezTo>
                  <a:pt x="329" y="211"/>
                  <a:pt x="290" y="224"/>
                  <a:pt x="264" y="229"/>
                </a:cubicBezTo>
                <a:cubicBezTo>
                  <a:pt x="243" y="234"/>
                  <a:pt x="232" y="236"/>
                  <a:pt x="207" y="240"/>
                </a:cubicBezTo>
                <a:cubicBezTo>
                  <a:pt x="187" y="243"/>
                  <a:pt x="174" y="241"/>
                  <a:pt x="125" y="249"/>
                </a:cubicBezTo>
                <a:cubicBezTo>
                  <a:pt x="86" y="255"/>
                  <a:pt x="0" y="280"/>
                  <a:pt x="0" y="280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187"/>
                  <a:pt x="86" y="145"/>
                  <a:pt x="125" y="139"/>
                </a:cubicBezTo>
                <a:cubicBezTo>
                  <a:pt x="165" y="134"/>
                  <a:pt x="183" y="136"/>
                  <a:pt x="207" y="133"/>
                </a:cubicBezTo>
                <a:cubicBezTo>
                  <a:pt x="229" y="130"/>
                  <a:pt x="244" y="125"/>
                  <a:pt x="264" y="117"/>
                </a:cubicBezTo>
                <a:cubicBezTo>
                  <a:pt x="288" y="109"/>
                  <a:pt x="331" y="86"/>
                  <a:pt x="351" y="77"/>
                </a:cubicBezTo>
                <a:cubicBezTo>
                  <a:pt x="378" y="65"/>
                  <a:pt x="405" y="59"/>
                  <a:pt x="415" y="54"/>
                </a:cubicBezTo>
                <a:cubicBezTo>
                  <a:pt x="437" y="42"/>
                  <a:pt x="512" y="0"/>
                  <a:pt x="512" y="0"/>
                </a:cubicBezTo>
                <a:lnTo>
                  <a:pt x="512" y="16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1758" name="Freeform 31"/>
          <p:cNvSpPr>
            <a:spLocks/>
          </p:cNvSpPr>
          <p:nvPr/>
        </p:nvSpPr>
        <p:spPr bwMode="auto">
          <a:xfrm>
            <a:off x="1179513" y="2681288"/>
            <a:ext cx="3344862" cy="1757362"/>
          </a:xfrm>
          <a:custGeom>
            <a:avLst/>
            <a:gdLst>
              <a:gd name="T0" fmla="*/ 0 w 512"/>
              <a:gd name="T1" fmla="*/ 1757719 h 151"/>
              <a:gd name="T2" fmla="*/ 816263 w 512"/>
              <a:gd name="T3" fmla="*/ 1292098 h 151"/>
              <a:gd name="T4" fmla="*/ 1351731 w 512"/>
              <a:gd name="T5" fmla="*/ 1198974 h 151"/>
              <a:gd name="T6" fmla="*/ 1723947 w 512"/>
              <a:gd name="T7" fmla="*/ 1047647 h 151"/>
              <a:gd name="T8" fmla="*/ 2292066 w 512"/>
              <a:gd name="T9" fmla="*/ 675150 h 151"/>
              <a:gd name="T10" fmla="*/ 2709992 w 512"/>
              <a:gd name="T11" fmla="*/ 453980 h 151"/>
              <a:gd name="T12" fmla="*/ 3343413 w 512"/>
              <a:gd name="T13" fmla="*/ 0 h 1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"/>
              <a:gd name="T22" fmla="*/ 0 h 151"/>
              <a:gd name="T23" fmla="*/ 512 w 512"/>
              <a:gd name="T24" fmla="*/ 151 h 1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" h="151">
                <a:moveTo>
                  <a:pt x="0" y="151"/>
                </a:moveTo>
                <a:cubicBezTo>
                  <a:pt x="71" y="125"/>
                  <a:pt x="91" y="118"/>
                  <a:pt x="125" y="111"/>
                </a:cubicBezTo>
                <a:cubicBezTo>
                  <a:pt x="144" y="108"/>
                  <a:pt x="173" y="108"/>
                  <a:pt x="207" y="103"/>
                </a:cubicBezTo>
                <a:cubicBezTo>
                  <a:pt x="232" y="100"/>
                  <a:pt x="243" y="96"/>
                  <a:pt x="264" y="90"/>
                </a:cubicBezTo>
                <a:cubicBezTo>
                  <a:pt x="288" y="83"/>
                  <a:pt x="330" y="66"/>
                  <a:pt x="351" y="58"/>
                </a:cubicBezTo>
                <a:cubicBezTo>
                  <a:pt x="372" y="51"/>
                  <a:pt x="393" y="47"/>
                  <a:pt x="415" y="39"/>
                </a:cubicBezTo>
                <a:cubicBezTo>
                  <a:pt x="439" y="30"/>
                  <a:pt x="512" y="0"/>
                  <a:pt x="512" y="0"/>
                </a:cubicBezTo>
              </a:path>
            </a:pathLst>
          </a:custGeom>
          <a:noFill/>
          <a:ln w="285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" name="Freeform 224">
            <a:extLst/>
          </p:cNvPr>
          <p:cNvSpPr>
            <a:spLocks/>
          </p:cNvSpPr>
          <p:nvPr/>
        </p:nvSpPr>
        <p:spPr bwMode="auto">
          <a:xfrm>
            <a:off x="5326063" y="1730375"/>
            <a:ext cx="3357562" cy="3198813"/>
          </a:xfrm>
          <a:custGeom>
            <a:avLst/>
            <a:gdLst>
              <a:gd name="T0" fmla="*/ 0 w 514"/>
              <a:gd name="T1" fmla="*/ 276 h 276"/>
              <a:gd name="T2" fmla="*/ 257 w 514"/>
              <a:gd name="T3" fmla="*/ 230 h 276"/>
              <a:gd name="T4" fmla="*/ 514 w 514"/>
              <a:gd name="T5" fmla="*/ 179 h 276"/>
              <a:gd name="T6" fmla="*/ 514 w 514"/>
              <a:gd name="T7" fmla="*/ 0 h 276"/>
              <a:gd name="T8" fmla="*/ 257 w 514"/>
              <a:gd name="T9" fmla="*/ 102 h 276"/>
              <a:gd name="T10" fmla="*/ 0 w 514"/>
              <a:gd name="T11" fmla="*/ 172 h 276"/>
              <a:gd name="T12" fmla="*/ 0 w 514"/>
              <a:gd name="T13" fmla="*/ 276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4" h="276">
                <a:moveTo>
                  <a:pt x="0" y="276"/>
                </a:moveTo>
                <a:cubicBezTo>
                  <a:pt x="0" y="276"/>
                  <a:pt x="190" y="243"/>
                  <a:pt x="257" y="230"/>
                </a:cubicBezTo>
                <a:cubicBezTo>
                  <a:pt x="351" y="211"/>
                  <a:pt x="514" y="179"/>
                  <a:pt x="514" y="179"/>
                </a:cubicBezTo>
                <a:cubicBezTo>
                  <a:pt x="514" y="0"/>
                  <a:pt x="514" y="0"/>
                  <a:pt x="514" y="0"/>
                </a:cubicBezTo>
                <a:cubicBezTo>
                  <a:pt x="514" y="0"/>
                  <a:pt x="350" y="73"/>
                  <a:pt x="257" y="102"/>
                </a:cubicBezTo>
                <a:cubicBezTo>
                  <a:pt x="192" y="123"/>
                  <a:pt x="0" y="172"/>
                  <a:pt x="0" y="172"/>
                </a:cubicBezTo>
                <a:lnTo>
                  <a:pt x="0" y="27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1760" name="Freeform 225"/>
          <p:cNvSpPr>
            <a:spLocks/>
          </p:cNvSpPr>
          <p:nvPr/>
        </p:nvSpPr>
        <p:spPr bwMode="auto">
          <a:xfrm>
            <a:off x="5326063" y="2749550"/>
            <a:ext cx="3357562" cy="1576388"/>
          </a:xfrm>
          <a:custGeom>
            <a:avLst/>
            <a:gdLst>
              <a:gd name="T0" fmla="*/ 0 w 514"/>
              <a:gd name="T1" fmla="*/ 1576290 h 136"/>
              <a:gd name="T2" fmla="*/ 1678307 w 514"/>
              <a:gd name="T3" fmla="*/ 880868 h 136"/>
              <a:gd name="T4" fmla="*/ 3356614 w 514"/>
              <a:gd name="T5" fmla="*/ 0 h 136"/>
              <a:gd name="T6" fmla="*/ 0 60000 65536"/>
              <a:gd name="T7" fmla="*/ 0 60000 65536"/>
              <a:gd name="T8" fmla="*/ 0 60000 65536"/>
              <a:gd name="T9" fmla="*/ 0 w 514"/>
              <a:gd name="T10" fmla="*/ 0 h 136"/>
              <a:gd name="T11" fmla="*/ 514 w 514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4" h="136">
                <a:moveTo>
                  <a:pt x="0" y="136"/>
                </a:moveTo>
                <a:cubicBezTo>
                  <a:pt x="0" y="136"/>
                  <a:pt x="191" y="93"/>
                  <a:pt x="257" y="76"/>
                </a:cubicBezTo>
                <a:cubicBezTo>
                  <a:pt x="351" y="51"/>
                  <a:pt x="514" y="0"/>
                  <a:pt x="514" y="0"/>
                </a:cubicBezTo>
              </a:path>
            </a:pathLst>
          </a:custGeom>
          <a:noFill/>
          <a:ln w="317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761" name="Group 226"/>
          <p:cNvGrpSpPr>
            <a:grpSpLocks/>
          </p:cNvGrpSpPr>
          <p:nvPr/>
        </p:nvGrpSpPr>
        <p:grpSpPr bwMode="auto">
          <a:xfrm>
            <a:off x="1000125" y="5222875"/>
            <a:ext cx="3687763" cy="303213"/>
            <a:chOff x="5151678" y="5394325"/>
            <a:chExt cx="3687669" cy="302129"/>
          </a:xfrm>
        </p:grpSpPr>
        <p:cxnSp>
          <p:nvCxnSpPr>
            <p:cNvPr id="228" name="Straight Connector 227">
              <a:extLst/>
            </p:cNvPr>
            <p:cNvCxnSpPr>
              <a:cxnSpLocks/>
            </p:cNvCxnSpPr>
            <p:nvPr/>
          </p:nvCxnSpPr>
          <p:spPr>
            <a:xfrm>
              <a:off x="5162791" y="5402235"/>
              <a:ext cx="354638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65" name="TextBox 228"/>
            <p:cNvSpPr txBox="1">
              <a:spLocks noChangeArrowheads="1"/>
            </p:cNvSpPr>
            <p:nvPr/>
          </p:nvSpPr>
          <p:spPr bwMode="auto">
            <a:xfrm>
              <a:off x="5611735" y="5511788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31766" name="TextBox 229"/>
            <p:cNvSpPr txBox="1">
              <a:spLocks noChangeArrowheads="1"/>
            </p:cNvSpPr>
            <p:nvPr/>
          </p:nvSpPr>
          <p:spPr bwMode="auto">
            <a:xfrm>
              <a:off x="6114271" y="5511788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31767" name="TextBox 230"/>
            <p:cNvSpPr txBox="1">
              <a:spLocks noChangeArrowheads="1"/>
            </p:cNvSpPr>
            <p:nvPr/>
          </p:nvSpPr>
          <p:spPr bwMode="auto">
            <a:xfrm>
              <a:off x="6616807" y="5511788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75</a:t>
              </a:r>
            </a:p>
          </p:txBody>
        </p:sp>
        <p:sp>
          <p:nvSpPr>
            <p:cNvPr id="31768" name="TextBox 231"/>
            <p:cNvSpPr txBox="1">
              <a:spLocks noChangeArrowheads="1"/>
            </p:cNvSpPr>
            <p:nvPr/>
          </p:nvSpPr>
          <p:spPr bwMode="auto">
            <a:xfrm>
              <a:off x="7076863" y="5511788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31769" name="TextBox 232"/>
            <p:cNvSpPr txBox="1">
              <a:spLocks noChangeArrowheads="1"/>
            </p:cNvSpPr>
            <p:nvPr/>
          </p:nvSpPr>
          <p:spPr bwMode="auto">
            <a:xfrm>
              <a:off x="7579399" y="5511788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125</a:t>
              </a:r>
            </a:p>
          </p:txBody>
        </p:sp>
        <p:sp>
          <p:nvSpPr>
            <p:cNvPr id="31770" name="TextBox 233"/>
            <p:cNvSpPr txBox="1">
              <a:spLocks noChangeArrowheads="1"/>
            </p:cNvSpPr>
            <p:nvPr/>
          </p:nvSpPr>
          <p:spPr bwMode="auto">
            <a:xfrm>
              <a:off x="8081935" y="5511788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150</a:t>
              </a:r>
            </a:p>
          </p:txBody>
        </p:sp>
        <p:sp>
          <p:nvSpPr>
            <p:cNvPr id="31771" name="TextBox 234"/>
            <p:cNvSpPr txBox="1">
              <a:spLocks noChangeArrowheads="1"/>
            </p:cNvSpPr>
            <p:nvPr/>
          </p:nvSpPr>
          <p:spPr bwMode="auto">
            <a:xfrm>
              <a:off x="8584469" y="5511788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175</a:t>
              </a:r>
            </a:p>
          </p:txBody>
        </p:sp>
        <p:cxnSp>
          <p:nvCxnSpPr>
            <p:cNvPr id="236" name="Straight Connector 235">
              <a:extLst/>
            </p:cNvPr>
            <p:cNvCxnSpPr>
              <a:cxnSpLocks/>
            </p:cNvCxnSpPr>
            <p:nvPr/>
          </p:nvCxnSpPr>
          <p:spPr>
            <a:xfrm>
              <a:off x="5685064" y="5399071"/>
              <a:ext cx="0" cy="727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/>
            </p:cNvPr>
            <p:cNvCxnSpPr>
              <a:cxnSpLocks/>
            </p:cNvCxnSpPr>
            <p:nvPr/>
          </p:nvCxnSpPr>
          <p:spPr>
            <a:xfrm>
              <a:off x="6189877" y="5399071"/>
              <a:ext cx="0" cy="727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/>
            </p:cNvPr>
            <p:cNvCxnSpPr>
              <a:cxnSpLocks/>
            </p:cNvCxnSpPr>
            <p:nvPr/>
          </p:nvCxnSpPr>
          <p:spPr>
            <a:xfrm>
              <a:off x="6694689" y="5399071"/>
              <a:ext cx="0" cy="727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/>
            </p:cNvPr>
            <p:cNvCxnSpPr>
              <a:cxnSpLocks/>
            </p:cNvCxnSpPr>
            <p:nvPr/>
          </p:nvCxnSpPr>
          <p:spPr>
            <a:xfrm>
              <a:off x="7199501" y="5399071"/>
              <a:ext cx="0" cy="727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/>
            </p:cNvPr>
            <p:cNvCxnSpPr>
              <a:cxnSpLocks/>
            </p:cNvCxnSpPr>
            <p:nvPr/>
          </p:nvCxnSpPr>
          <p:spPr>
            <a:xfrm>
              <a:off x="7704313" y="5399071"/>
              <a:ext cx="0" cy="727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/>
            </p:cNvPr>
            <p:cNvCxnSpPr>
              <a:cxnSpLocks/>
            </p:cNvCxnSpPr>
            <p:nvPr/>
          </p:nvCxnSpPr>
          <p:spPr>
            <a:xfrm>
              <a:off x="8209125" y="5399071"/>
              <a:ext cx="0" cy="727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/>
            </p:cNvPr>
            <p:cNvCxnSpPr>
              <a:cxnSpLocks/>
            </p:cNvCxnSpPr>
            <p:nvPr/>
          </p:nvCxnSpPr>
          <p:spPr>
            <a:xfrm>
              <a:off x="8713937" y="5395907"/>
              <a:ext cx="0" cy="727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/>
            </p:cNvPr>
            <p:cNvCxnSpPr>
              <a:cxnSpLocks/>
            </p:cNvCxnSpPr>
            <p:nvPr/>
          </p:nvCxnSpPr>
          <p:spPr>
            <a:xfrm>
              <a:off x="5180252" y="5394325"/>
              <a:ext cx="0" cy="727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80" name="TextBox 243"/>
            <p:cNvSpPr txBox="1">
              <a:spLocks noChangeArrowheads="1"/>
            </p:cNvSpPr>
            <p:nvPr/>
          </p:nvSpPr>
          <p:spPr bwMode="auto">
            <a:xfrm>
              <a:off x="5151678" y="5511788"/>
              <a:ext cx="849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it-IT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96" name="Action Button: Home 95">
            <a:hlinkClick r:id="rId3" action="ppaction://hlinksldjump" highlightClick="1"/>
          </p:cNvPr>
          <p:cNvSpPr/>
          <p:nvPr/>
        </p:nvSpPr>
        <p:spPr>
          <a:xfrm>
            <a:off x="8912225" y="6550025"/>
            <a:ext cx="233363" cy="307975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763" name="TextBox 96"/>
          <p:cNvSpPr txBox="1">
            <a:spLocks noChangeArrowheads="1"/>
          </p:cNvSpPr>
          <p:nvPr/>
        </p:nvSpPr>
        <p:spPr bwMode="auto">
          <a:xfrm>
            <a:off x="-36513" y="6446838"/>
            <a:ext cx="784225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the primary endpoint p = 0.0012 for the </a:t>
            </a:r>
            <a:r>
              <a:rPr kumimoji="0" lang="el-GR" altLang="it-IT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β</a:t>
            </a: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coefficient. For the secondary endpoint p = 0.0001 for the </a:t>
            </a:r>
            <a:r>
              <a:rPr kumimoji="0" lang="el-GR" altLang="it-IT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β</a:t>
            </a: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coefficient.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CV = cardiovascular, MI = myocardial infarction, UA = unstable angina. The blue line represents the hazard ratio and shaded areas are the 95% CIs of the regression model estimate. Giugliano RP, et al. </a:t>
            </a:r>
            <a:r>
              <a:rPr kumimoji="0" lang="en-US" altLang="it-IT" sz="8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Lancet</a:t>
            </a: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[published online ahead of print August 28, 2017]. </a:t>
            </a:r>
            <a:r>
              <a:rPr kumimoji="0" lang="fr-FR" altLang="it-IT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doi: </a:t>
            </a:r>
            <a:r>
              <a:rPr kumimoji="0" lang="en-US" altLang="it-IT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10.1016/ S0140-6736(17)32290-0</a:t>
            </a:r>
          </a:p>
        </p:txBody>
      </p:sp>
    </p:spTree>
    <p:extLst>
      <p:ext uri="{BB962C8B-B14F-4D97-AF65-F5344CB8AC3E}">
        <p14:creationId xmlns:p14="http://schemas.microsoft.com/office/powerpoint/2010/main" val="60929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it-IT" sz="2400" smtClean="0"/>
              <a:t>Event Rates and Adjusted Risk of Efficacy Endpoints by Achieved LDL-C Group at 4 Weeks</a:t>
            </a:r>
          </a:p>
        </p:txBody>
      </p:sp>
      <p:graphicFrame>
        <p:nvGraphicFramePr>
          <p:cNvPr id="3" name="Table 2">
            <a:extLst/>
          </p:cNvPr>
          <p:cNvGraphicFramePr>
            <a:graphicFrameLocks noGrp="1"/>
          </p:cNvGraphicFramePr>
          <p:nvPr/>
        </p:nvGraphicFramePr>
        <p:xfrm>
          <a:off x="619125" y="1303338"/>
          <a:ext cx="8012112" cy="4572000"/>
        </p:xfrm>
        <a:graphic>
          <a:graphicData uri="http://schemas.openxmlformats.org/drawingml/2006/table">
            <a:tbl>
              <a:tblPr firstRow="1" firstCol="1" bandRow="1"/>
              <a:tblGrid>
                <a:gridCol w="2522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3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7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Endpoint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n (%)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Adjusted HR (95% CI)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n-US" sz="1200" b="1" baseline="-25000" dirty="0" err="1">
                          <a:solidFill>
                            <a:schemeClr val="bg1"/>
                          </a:solidFill>
                          <a:effectLst/>
                        </a:rPr>
                        <a:t>trend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 of Adjusted HRs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8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Primary Efficacy Composite*</a:t>
                      </a: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&lt;20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20-50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50-70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70-100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bg1"/>
                          </a:solidFill>
                          <a:effectLst/>
                        </a:rPr>
                        <a:t>≥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100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217 (8.1)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769 (9.6)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354 (10.3)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793 (10.6)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521 (11.9)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0.76 (0.64-0.90)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0.85 (0.76-0.96)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0.94 (0.82-1.09)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0.97 (0.86-1.09)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referent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&lt;0.0001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258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CV death, MI, or stroke</a:t>
                      </a: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&lt;20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20-50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50-70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70-100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bg1"/>
                          </a:solidFill>
                          <a:effectLst/>
                        </a:rPr>
                        <a:t>≥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100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134 (5.0)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455 (5.7)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223 (6.5)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498 (6.7)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345 (7.8)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0.69 (0.56-0.85)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0.75 (0.64-0.86)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0.87 (0.73-1.04)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0.90 (0.78-1.04)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referent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&lt;0.0001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258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Cardiovascular death</a:t>
                      </a: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&lt;20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20-50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50-70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70-100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bg1"/>
                          </a:solidFill>
                          <a:effectLst/>
                        </a:rPr>
                        <a:t>≥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100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42 (1.6)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140 (1.7)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54 (1.6)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134 (1.8)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77 (1.8)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0.99 (0.67-1.47)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1.07 (0.80-1.43)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0.99 (0.69-1.43)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1.14 (0.85-1.53)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referent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0.83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258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Myocardial infarction</a:t>
                      </a: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&lt;20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20-50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50-70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70-100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bg1"/>
                          </a:solidFill>
                          <a:effectLst/>
                        </a:rPr>
                        <a:t>≥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100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71 (2.7)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266 (3.3)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141 (4.1)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297 (4.0)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214 (4.9)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0.59 (0.45-0.78)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0.69 (0.57-0.84)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0.87 (0.69-1.09)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0.85 (0.71-1.03)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referent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&lt;0.0001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797" name="TextBox 4"/>
          <p:cNvSpPr txBox="1">
            <a:spLocks noChangeArrowheads="1"/>
          </p:cNvSpPr>
          <p:nvPr/>
        </p:nvSpPr>
        <p:spPr bwMode="auto">
          <a:xfrm>
            <a:off x="9525" y="6577013"/>
            <a:ext cx="6759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Giugliano RP, et al. </a:t>
            </a:r>
            <a:r>
              <a:rPr kumimoji="0" lang="en-US" altLang="it-IT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Lancet</a:t>
            </a:r>
            <a:r>
              <a:rPr kumimoji="0" lang="en-US" alt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[published online ahead of print August 28, 2017]. </a:t>
            </a:r>
            <a:r>
              <a:rPr kumimoji="0" lang="fr-FR" alt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doi: </a:t>
            </a:r>
            <a:r>
              <a:rPr kumimoji="0" lang="en-US" alt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10.1016/ S0140-6736(17)32290-0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98" name="Rectangle 7"/>
          <p:cNvSpPr>
            <a:spLocks noChangeArrowheads="1"/>
          </p:cNvSpPr>
          <p:nvPr/>
        </p:nvSpPr>
        <p:spPr bwMode="auto">
          <a:xfrm>
            <a:off x="9525" y="6280150"/>
            <a:ext cx="75215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*Primary efficacy composite = cardiovascular death, MI, stroke, coronary revascularization or hospitalization for unstable angina</a:t>
            </a:r>
            <a:br>
              <a:rPr kumimoji="0" lang="en-US" alt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= confidence interval, CV = cardiovascular, MI = myocardial infarction HR = hazard ratio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912225" y="6550025"/>
            <a:ext cx="233363" cy="307975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12763" y="1492898"/>
            <a:ext cx="7772821" cy="2220686"/>
          </a:xfrm>
          <a:prstGeom prst="rect">
            <a:avLst/>
          </a:prstGeom>
          <a:noFill/>
          <a:ln w="57150">
            <a:solidFill>
              <a:srgbClr val="B7D94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mtClean="0">
              <a:solidFill>
                <a:srgbClr val="ACD433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97212" y="4777274"/>
            <a:ext cx="7772821" cy="1079402"/>
          </a:xfrm>
          <a:prstGeom prst="rect">
            <a:avLst/>
          </a:prstGeom>
          <a:noFill/>
          <a:ln w="57150">
            <a:solidFill>
              <a:srgbClr val="B7D94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mtClean="0">
              <a:solidFill>
                <a:srgbClr val="ACD4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it-IT" sz="2400" smtClean="0"/>
              <a:t>Event Rates and Adjusted Risk of Efficacy Endpoints by Achieved LDL-C Group at 4 Weeks </a:t>
            </a:r>
            <a:r>
              <a:rPr altLang="it-IT" sz="2400" i="1" smtClean="0"/>
              <a:t>continued</a:t>
            </a:r>
          </a:p>
        </p:txBody>
      </p:sp>
      <p:graphicFrame>
        <p:nvGraphicFramePr>
          <p:cNvPr id="3" name="Table 2">
            <a:extLst/>
          </p:cNvPr>
          <p:cNvGraphicFramePr>
            <a:graphicFrameLocks noGrp="1"/>
          </p:cNvGraphicFramePr>
          <p:nvPr/>
        </p:nvGraphicFramePr>
        <p:xfrm>
          <a:off x="619125" y="1303338"/>
          <a:ext cx="8012112" cy="4572000"/>
        </p:xfrm>
        <a:graphic>
          <a:graphicData uri="http://schemas.openxmlformats.org/drawingml/2006/table">
            <a:tbl>
              <a:tblPr firstRow="1" firstCol="1" bandRow="1"/>
              <a:tblGrid>
                <a:gridCol w="2522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3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7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Endpoint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n (%)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Adjusted HR (95% CI)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n-US" sz="1200" b="1" baseline="-25000" dirty="0" err="1">
                          <a:solidFill>
                            <a:schemeClr val="bg1"/>
                          </a:solidFill>
                          <a:effectLst/>
                        </a:rPr>
                        <a:t>trend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 of Adjusted HRs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8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Stroke</a:t>
                      </a: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&lt;20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20-50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50-70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70-100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bg1"/>
                          </a:solidFill>
                          <a:effectLst/>
                        </a:rPr>
                        <a:t>≥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100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45 (1.7)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103 (1.3)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56 (1.6)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134 (1.8)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92 (2.1)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0.81 (0.55-1.18)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0.63 (0.47-0.85)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0.81 (0.57-1.14)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0.90 (0.68-1.20)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referent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0.0054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258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Coronary revascularization</a:t>
                      </a: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&lt;20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20-50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50-70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70-100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bg1"/>
                          </a:solidFill>
                          <a:effectLst/>
                        </a:rPr>
                        <a:t>≥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100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111 (4.2)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446 (5.6)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215 (6.2)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471 (6.3)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326 (7.4)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0.63 (0.50-0.78)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0.78 (0.67-0.91)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0.91 (0.76-1.09)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0.91 (0.78-1.05)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referent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&lt;0.0001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258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Unstable angina</a:t>
                      </a: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&lt;20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20-50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50-70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70-100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bg1"/>
                          </a:solidFill>
                          <a:effectLst/>
                        </a:rPr>
                        <a:t>≥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100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44 (1.6)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132 (1.6)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51 (1.5)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129 (1.7)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80 (1.8)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1.18 (0.80-1.74)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1.04 (0.78-1.39)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0.95 (0.66-1.37)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1.09 (0.82-1.47)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referent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0.73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258"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All cause death</a:t>
                      </a: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&lt;20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20-50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50-70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70-100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7432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bg1"/>
                          </a:solidFill>
                          <a:effectLst/>
                        </a:rPr>
                        <a:t>≥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100 mg/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73 (2.7)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240 (3.0)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101 (2.9)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225 (3.0)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141 (3.2)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0.89 (0.66-1.20)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0.98 (0.79-1.23)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1.00 (0.77-1.31)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1.02 (0.82-1.27)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referent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0.47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820" name="Rectangle 4"/>
          <p:cNvSpPr>
            <a:spLocks noChangeArrowheads="1"/>
          </p:cNvSpPr>
          <p:nvPr/>
        </p:nvSpPr>
        <p:spPr bwMode="auto">
          <a:xfrm>
            <a:off x="9525" y="6411913"/>
            <a:ext cx="72850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= confidence interval, CV = cardiovascular, HR = hazard ratio</a:t>
            </a:r>
          </a:p>
        </p:txBody>
      </p:sp>
      <p:sp>
        <p:nvSpPr>
          <p:cNvPr id="33821" name="TextBox 5"/>
          <p:cNvSpPr txBox="1">
            <a:spLocks noChangeArrowheads="1"/>
          </p:cNvSpPr>
          <p:nvPr/>
        </p:nvSpPr>
        <p:spPr bwMode="auto">
          <a:xfrm>
            <a:off x="9525" y="6577013"/>
            <a:ext cx="6759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Giugliano RP, et al. </a:t>
            </a:r>
            <a:r>
              <a:rPr kumimoji="0" lang="en-US" altLang="it-IT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Lancet</a:t>
            </a:r>
            <a:r>
              <a:rPr kumimoji="0" lang="en-US" alt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[published online ahead of print August 28, 2017]. </a:t>
            </a:r>
            <a:r>
              <a:rPr kumimoji="0" lang="fr-FR" alt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doi: </a:t>
            </a:r>
            <a:r>
              <a:rPr kumimoji="0" lang="en-US" alt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10.1016/ S0140-6736(17)32290-0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912225" y="6550025"/>
            <a:ext cx="233363" cy="307975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12763" y="2612571"/>
            <a:ext cx="7772821" cy="1119674"/>
          </a:xfrm>
          <a:prstGeom prst="rect">
            <a:avLst/>
          </a:prstGeom>
          <a:noFill/>
          <a:ln w="57150">
            <a:solidFill>
              <a:srgbClr val="B7D94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mtClean="0">
              <a:solidFill>
                <a:srgbClr val="ACD4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2627" y="871343"/>
            <a:ext cx="6917111" cy="709865"/>
          </a:xfrm>
        </p:spPr>
        <p:txBody>
          <a:bodyPr/>
          <a:lstStyle/>
          <a:p>
            <a:r>
              <a:rPr lang="it-IT" b="1" dirty="0" smtClean="0"/>
              <a:t>PCSK9i e rischio cardiovascolare: da dove nasce lo studio </a:t>
            </a:r>
            <a:r>
              <a:rPr lang="it-IT" b="1" dirty="0" smtClean="0">
                <a:solidFill>
                  <a:schemeClr val="accent1"/>
                </a:solidFill>
              </a:rPr>
              <a:t>FOURIER?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64" y="2394488"/>
            <a:ext cx="5841304" cy="4176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918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it-IT" sz="2800" smtClean="0"/>
              <a:t>Safety Events by Achieved LDL-C at 4 Weeks</a:t>
            </a:r>
          </a:p>
        </p:txBody>
      </p:sp>
      <p:graphicFrame>
        <p:nvGraphicFramePr>
          <p:cNvPr id="5" name="Table 4">
            <a:extLst/>
          </p:cNvPr>
          <p:cNvGraphicFramePr>
            <a:graphicFrameLocks noGrp="1"/>
          </p:cNvGraphicFramePr>
          <p:nvPr/>
        </p:nvGraphicFramePr>
        <p:xfrm>
          <a:off x="228600" y="1283295"/>
          <a:ext cx="8686800" cy="4759452"/>
        </p:xfrm>
        <a:graphic>
          <a:graphicData uri="http://schemas.openxmlformats.org/drawingml/2006/table">
            <a:tbl>
              <a:tblPr firstRow="1" firstCol="1" bandRow="1"/>
              <a:tblGrid>
                <a:gridCol w="301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Safety Event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32" marB="2743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Achieved LDL-C at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Week 4 (mg/</a:t>
                      </a:r>
                      <a:r>
                        <a:rPr lang="en-US" sz="1000" b="1" dirty="0" err="1" smtClean="0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" marB="18288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" marB="18288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" marB="18288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" marB="18288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n-US" sz="1000" b="1" baseline="-25000" dirty="0" err="1">
                          <a:solidFill>
                            <a:schemeClr val="bg1"/>
                          </a:solidFill>
                          <a:effectLst/>
                        </a:rPr>
                        <a:t>trend</a:t>
                      </a:r>
                      <a:endParaRPr lang="en-US" sz="1000" b="1" baseline="-25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18288" marB="1828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&lt;20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(N =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2,669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20 to &lt;50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(N =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8,003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50 to &lt;70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(N = 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3,444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70 to &lt;100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(N =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7,471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≥</a:t>
                      </a:r>
                      <a:r>
                        <a:rPr lang="en-US" sz="10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(N =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4,395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" marB="182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Serious Adverse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Events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N=6,106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88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n (%)</a:t>
                      </a:r>
                      <a:endParaRPr lang="en-US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614 (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23%)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1,948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24%)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838 (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24%)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1,684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23%)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1,022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23%)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0.13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88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Adjusted </a:t>
                      </a:r>
                      <a:r>
                        <a:rPr lang="en-US" sz="1000" b="0" dirty="0" smtClean="0">
                          <a:solidFill>
                            <a:schemeClr val="bg1"/>
                          </a:solidFill>
                          <a:effectLst/>
                        </a:rPr>
                        <a:t>OR</a:t>
                      </a:r>
                      <a:r>
                        <a:rPr lang="en-US" sz="10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chemeClr val="bg1"/>
                          </a:solidFill>
                          <a:effectLst/>
                        </a:rPr>
                        <a:t>(95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% CI)</a:t>
                      </a:r>
                      <a:endParaRPr lang="en-US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0.97 (0.86-1.10)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1.01 (0.92-1.11)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1.01 (0.90-1.13)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0.93 (0.84-1.02)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1 (referent)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0.30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Adverse Events* Leading to Discontinuation of Study Drug (N=900)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88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n (%)</a:t>
                      </a:r>
                      <a:endParaRPr lang="en-US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98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(4%)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295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(4%)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124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(4%)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234 (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3%)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149 (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3%)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0.11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88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Adjusted </a:t>
                      </a:r>
                      <a:r>
                        <a:rPr lang="en-US" sz="1000" b="0" dirty="0" smtClean="0">
                          <a:solidFill>
                            <a:schemeClr val="bg1"/>
                          </a:solidFill>
                          <a:effectLst/>
                        </a:rPr>
                        <a:t>OR</a:t>
                      </a:r>
                      <a:r>
                        <a:rPr lang="en-US" sz="10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chemeClr val="bg1"/>
                          </a:solidFill>
                          <a:effectLst/>
                        </a:rPr>
                        <a:t>(95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% CI)</a:t>
                      </a:r>
                      <a:endParaRPr lang="en-US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1.08 (0.82-1.43)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1.07 (0.86-1.33)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1.07 (0.83-1.39)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0.91 (0.73-1.14)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1 (referent)</a:t>
                      </a:r>
                      <a:endParaRPr lang="en-US" sz="1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0.13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AST or ALT Elevation &gt;3 fold above the upper limits of normal (N=439)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88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n (%)</a:t>
                      </a:r>
                      <a:endParaRPr lang="en-US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41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(2%)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120 (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1%)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76 (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2%)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119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(2%)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83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(2%)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0.19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88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Adjusted </a:t>
                      </a:r>
                      <a:r>
                        <a:rPr lang="en-US" sz="1000" b="0" dirty="0" smtClean="0">
                          <a:solidFill>
                            <a:schemeClr val="bg1"/>
                          </a:solidFill>
                          <a:effectLst/>
                        </a:rPr>
                        <a:t>OR</a:t>
                      </a:r>
                      <a:r>
                        <a:rPr lang="en-US" sz="10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chemeClr val="bg1"/>
                          </a:solidFill>
                          <a:effectLst/>
                        </a:rPr>
                        <a:t>(95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% CI)</a:t>
                      </a:r>
                      <a:endParaRPr lang="en-US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0.96 (0.64-1.43)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0.87 (0.64-1.17)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1.25 (0.90-1.74)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0.91 (0.68-1.24)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1 (referent)</a:t>
                      </a:r>
                      <a:endParaRPr lang="en-US" sz="1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0.64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Creatine Kinase Elevation &gt;5 Fold Above the Upper Limits of Normal (N=176)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88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n (%)</a:t>
                      </a:r>
                      <a:endParaRPr lang="en-US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18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(1%)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55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(1%)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19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(1%)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58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(1%)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26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(1%)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0.99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88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Adjusted </a:t>
                      </a:r>
                      <a:r>
                        <a:rPr lang="en-US" sz="1000" b="0" dirty="0" smtClean="0">
                          <a:solidFill>
                            <a:schemeClr val="bg1"/>
                          </a:solidFill>
                          <a:effectLst/>
                        </a:rPr>
                        <a:t>OR</a:t>
                      </a:r>
                      <a:r>
                        <a:rPr lang="en-US" sz="10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chemeClr val="bg1"/>
                          </a:solidFill>
                          <a:effectLst/>
                        </a:rPr>
                        <a:t>(95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% CI)</a:t>
                      </a:r>
                      <a:endParaRPr lang="en-US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1.02 (0.53-1.96)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1.07 (0.65-1.77)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0.88 (0.47-1.65)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1.23 (0.75-2.02)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1 (referent)</a:t>
                      </a:r>
                      <a:endParaRPr lang="en-US" sz="1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0.72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Neurocognitive Events (N=374)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88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n (%)</a:t>
                      </a:r>
                      <a:endParaRPr lang="en-US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49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(2%)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122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(2%)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51 (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1%)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100 (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1%)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52 (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1%)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0.019</a:t>
                      </a:r>
                      <a:endParaRPr lang="en-US" sz="1000" strike="sng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88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Adjusted </a:t>
                      </a:r>
                      <a:r>
                        <a:rPr lang="en-US" sz="1000" b="0" dirty="0" smtClean="0">
                          <a:solidFill>
                            <a:schemeClr val="bg1"/>
                          </a:solidFill>
                          <a:effectLst/>
                        </a:rPr>
                        <a:t>OR</a:t>
                      </a:r>
                      <a:r>
                        <a:rPr lang="en-US" sz="10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chemeClr val="bg1"/>
                          </a:solidFill>
                          <a:effectLst/>
                        </a:rPr>
                        <a:t>(95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% CI)</a:t>
                      </a:r>
                      <a:endParaRPr lang="en-US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1.28 (0.84-1.96)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1.10 (0.78-1.55)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1.10 (0.73-1.65)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0.97 (0.68-1.39)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1 (referent)</a:t>
                      </a:r>
                      <a:endParaRPr lang="en-US" sz="1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0.15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New Onset Diabetes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Mellitus</a:t>
                      </a:r>
                      <a:r>
                        <a:rPr lang="en-US" sz="1000" b="0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†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N=1,262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88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n (%)</a:t>
                      </a:r>
                      <a:endParaRPr lang="en-US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135/1,655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8%)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389/4,863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8%)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162/1,886 (9%)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356/4,603 (8%)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220/2,778 (8%)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0.63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88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Adjusted </a:t>
                      </a:r>
                      <a:r>
                        <a:rPr lang="en-US" sz="1000" b="0" dirty="0" smtClean="0">
                          <a:solidFill>
                            <a:schemeClr val="bg1"/>
                          </a:solidFill>
                          <a:effectLst/>
                        </a:rPr>
                        <a:t>OR</a:t>
                      </a:r>
                      <a:r>
                        <a:rPr lang="en-US" sz="10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chemeClr val="bg1"/>
                          </a:solidFill>
                          <a:effectLst/>
                        </a:rPr>
                        <a:t>(95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% CI)</a:t>
                      </a:r>
                      <a:endParaRPr lang="en-US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1.06 (0.83-1.35)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1.00 (0.83-1.20)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1.03 (0.83-1.30)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0.95 (0.78-1.14)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1 (referent)</a:t>
                      </a:r>
                      <a:endParaRPr lang="en-US" sz="1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0.48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Cataract-related Adverse Events (N=430)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88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n (%)</a:t>
                      </a:r>
                      <a:endParaRPr lang="en-US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56 (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2%)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124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(2%)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61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(2%)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134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(2%)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55 (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1%)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0.15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88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Adjusted </a:t>
                      </a:r>
                      <a:r>
                        <a:rPr lang="en-US" sz="1000" b="0" dirty="0" smtClean="0">
                          <a:solidFill>
                            <a:schemeClr val="bg1"/>
                          </a:solidFill>
                          <a:effectLst/>
                        </a:rPr>
                        <a:t>OR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(95% CI)</a:t>
                      </a:r>
                      <a:endParaRPr lang="en-US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1.54 (1.03-2.31)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1.14 (0.82-1.60)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1.34 (0.91-1.98)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1.35 (0.96-1.89)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1 (referent)</a:t>
                      </a:r>
                      <a:endParaRPr lang="en-US" sz="1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0.43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32" marB="274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9525" y="6577013"/>
            <a:ext cx="61483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Giugliano RP, et al. </a:t>
            </a:r>
            <a:r>
              <a:rPr kumimoji="0" lang="en-US" altLang="it-IT" sz="9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Lancet</a:t>
            </a:r>
            <a:r>
              <a:rPr kumimoji="0" lang="en-US" alt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[published online ahead of print August 28, 2017]. </a:t>
            </a:r>
            <a:r>
              <a:rPr kumimoji="0" lang="fr-FR" alt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doi: </a:t>
            </a:r>
            <a:r>
              <a:rPr kumimoji="0" lang="en-US" alt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10.1016/ S0140-6736(17)32290-0</a:t>
            </a:r>
          </a:p>
        </p:txBody>
      </p:sp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9525" y="6143625"/>
            <a:ext cx="6746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*Excludes 17 patients with injection site reactions. </a:t>
            </a:r>
            <a:r>
              <a:rPr kumimoji="0" lang="en-US" altLang="it-IT" sz="9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†</a:t>
            </a:r>
            <a:r>
              <a:rPr kumimoji="0" lang="en-US" alt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Denominator excludes patients who were diagnosed with diabetes mellitus before the week 4 visit.  ALT = alanine aminotransferase, AST = aspartate aminotransferase, </a:t>
            </a:r>
            <a:br>
              <a:rPr kumimoji="0" lang="en-US" alt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it-IT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 = confidence interval, LDL-C = low density lipoprotein-cholesterol, OR = odds ratio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912225" y="6550025"/>
            <a:ext cx="233363" cy="307975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218449" y="1483111"/>
            <a:ext cx="671473" cy="4716269"/>
          </a:xfrm>
          <a:prstGeom prst="rect">
            <a:avLst/>
          </a:prstGeom>
          <a:noFill/>
          <a:ln w="57150">
            <a:solidFill>
              <a:srgbClr val="B7D94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mtClean="0">
              <a:solidFill>
                <a:srgbClr val="ACD4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4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it-IT" sz="2800" smtClean="0"/>
              <a:t>Safety Events by Achieved LDL-C at 4 Weeks </a:t>
            </a:r>
            <a:r>
              <a:rPr altLang="it-IT" sz="2800" i="1" smtClean="0"/>
              <a:t>continued</a:t>
            </a:r>
          </a:p>
        </p:txBody>
      </p:sp>
      <p:graphicFrame>
        <p:nvGraphicFramePr>
          <p:cNvPr id="5" name="Table 4">
            <a:extLst/>
          </p:cNvPr>
          <p:cNvGraphicFramePr>
            <a:graphicFrameLocks noGrp="1"/>
          </p:cNvGraphicFramePr>
          <p:nvPr/>
        </p:nvGraphicFramePr>
        <p:xfrm>
          <a:off x="228600" y="1282700"/>
          <a:ext cx="8686800" cy="2159002"/>
        </p:xfrm>
        <a:graphic>
          <a:graphicData uri="http://schemas.openxmlformats.org/drawingml/2006/table">
            <a:tbl>
              <a:tblPr firstRow="1" firstCol="1" bandRow="1"/>
              <a:tblGrid>
                <a:gridCol w="301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449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Safety Event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45" marB="2744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Achieved LDL-C at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Week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4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(mg/</a:t>
                      </a:r>
                      <a:r>
                        <a:rPr lang="en-US" sz="1000" b="1" dirty="0" err="1" smtClean="0">
                          <a:solidFill>
                            <a:schemeClr val="bg1"/>
                          </a:solidFill>
                          <a:effectLst/>
                        </a:rPr>
                        <a:t>dL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" marB="18288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" marB="18288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" marB="18288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" marB="18288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n-US" sz="1000" b="1" baseline="-25000" dirty="0" err="1">
                          <a:solidFill>
                            <a:schemeClr val="bg1"/>
                          </a:solidFill>
                          <a:effectLst/>
                        </a:rPr>
                        <a:t>trend</a:t>
                      </a:r>
                      <a:endParaRPr lang="en-US" sz="1000" b="1" baseline="-25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09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18288" marB="1828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&lt;20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(N =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2,669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20 to &lt;50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(N =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8,003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50 to &lt;70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(N = 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3,444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70 to &lt;100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(N =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7,471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≥</a:t>
                      </a:r>
                      <a:r>
                        <a:rPr lang="en-US" sz="10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(N = 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4,395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" marB="182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491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New or Progressive Malignancy (N=621)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491">
                <a:tc>
                  <a:txBody>
                    <a:bodyPr/>
                    <a:lstStyle/>
                    <a:p>
                      <a:pPr marL="18288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n (%)</a:t>
                      </a:r>
                      <a:endParaRPr lang="en-US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64 (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2%)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205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(3%)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87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(3%)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166 (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2%)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99 (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2%)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0.22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491">
                <a:tc>
                  <a:txBody>
                    <a:bodyPr/>
                    <a:lstStyle/>
                    <a:p>
                      <a:pPr marL="18288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Adjusted </a:t>
                      </a:r>
                      <a:r>
                        <a:rPr lang="en-US" sz="1000" b="0" dirty="0" smtClean="0">
                          <a:solidFill>
                            <a:schemeClr val="bg1"/>
                          </a:solidFill>
                          <a:effectLst/>
                        </a:rPr>
                        <a:t>OR</a:t>
                      </a:r>
                      <a:r>
                        <a:rPr lang="en-US" sz="10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chemeClr val="bg1"/>
                          </a:solidFill>
                          <a:effectLst/>
                        </a:rPr>
                        <a:t>(95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% CI)</a:t>
                      </a:r>
                      <a:endParaRPr lang="en-US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0.90 (64-1.27)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1.01 (0.78-1.31)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1.04 (0.77-1.42)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0.88 (0.67-1.15)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1 (referent)</a:t>
                      </a:r>
                      <a:endParaRPr lang="en-US" sz="1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0.72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491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Hemorrhagic Stroke (N=53)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491">
                <a:tc>
                  <a:txBody>
                    <a:bodyPr/>
                    <a:lstStyle/>
                    <a:p>
                      <a:pPr marL="18288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n (%)</a:t>
                      </a:r>
                      <a:endParaRPr lang="en-US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(&lt;1%)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(&lt;1%)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(&lt;1%)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(&lt;1%)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(&lt;1%)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491">
                <a:tc>
                  <a:txBody>
                    <a:bodyPr/>
                    <a:lstStyle/>
                    <a:p>
                      <a:pPr marL="18288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Adjusted </a:t>
                      </a:r>
                      <a:r>
                        <a:rPr lang="en-US" sz="1000" b="0" dirty="0" smtClean="0">
                          <a:solidFill>
                            <a:schemeClr val="bg1"/>
                          </a:solidFill>
                          <a:effectLst/>
                        </a:rPr>
                        <a:t>HR</a:t>
                      </a:r>
                      <a:r>
                        <a:rPr lang="en-US" sz="10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chemeClr val="bg1"/>
                          </a:solidFill>
                          <a:effectLst/>
                        </a:rPr>
                        <a:t>(95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% CI)</a:t>
                      </a:r>
                      <a:endParaRPr lang="en-US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0.71 (0.17 – 2.90)</a:t>
                      </a: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1.55 (0.62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3.85)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1.39 (0.47 – 4.14)</a:t>
                      </a: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1.57 (0.62 – 3.98)</a:t>
                      </a: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1 (referent)</a:t>
                      </a:r>
                      <a:endParaRPr lang="en-US" sz="1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491">
                <a:tc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Non-Cardiovascular Death (N=196)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491">
                <a:tc>
                  <a:txBody>
                    <a:bodyPr/>
                    <a:lstStyle/>
                    <a:p>
                      <a:pPr marL="18288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n (%)</a:t>
                      </a:r>
                      <a:endParaRPr lang="en-US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 (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(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(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0.67</a:t>
                      </a: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491">
                <a:tc>
                  <a:txBody>
                    <a:bodyPr/>
                    <a:lstStyle/>
                    <a:p>
                      <a:pPr marL="18288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Adjusted </a:t>
                      </a:r>
                      <a:r>
                        <a:rPr lang="en-US" sz="1000" b="0" dirty="0" smtClean="0">
                          <a:solidFill>
                            <a:schemeClr val="bg1"/>
                          </a:solidFill>
                          <a:effectLst/>
                        </a:rPr>
                        <a:t>HR</a:t>
                      </a:r>
                      <a:r>
                        <a:rPr lang="en-US" sz="10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chemeClr val="bg1"/>
                          </a:solidFill>
                          <a:effectLst/>
                        </a:rPr>
                        <a:t>(95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% CI)</a:t>
                      </a:r>
                      <a:endParaRPr lang="en-US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0.89 (0.53 – 1.50)</a:t>
                      </a: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1.06 (0.72 – 1.55)</a:t>
                      </a: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1.03 (0.65 – 1.64)</a:t>
                      </a: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0.89 (0.60 – 1.33)</a:t>
                      </a: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1 (referent)</a:t>
                      </a:r>
                      <a:endParaRPr lang="en-US" sz="1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0.73</a:t>
                      </a:r>
                    </a:p>
                  </a:txBody>
                  <a:tcPr marL="0" marR="0" marT="27445" marB="274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5925" name="Rectangle 10"/>
          <p:cNvSpPr>
            <a:spLocks noChangeArrowheads="1"/>
          </p:cNvSpPr>
          <p:nvPr/>
        </p:nvSpPr>
        <p:spPr bwMode="auto">
          <a:xfrm>
            <a:off x="-4763" y="3843338"/>
            <a:ext cx="9144001" cy="563562"/>
          </a:xfrm>
          <a:prstGeom prst="rect">
            <a:avLst/>
          </a:prstGeom>
          <a:solidFill>
            <a:srgbClr val="007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were no significant differences in major safety events across </a:t>
            </a:r>
            <a:br>
              <a:rPr kumimoji="0" lang="en-US" alt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5 very low achieved LDL-C groups</a:t>
            </a:r>
          </a:p>
        </p:txBody>
      </p:sp>
      <p:sp>
        <p:nvSpPr>
          <p:cNvPr id="35926" name="TextBox 7"/>
          <p:cNvSpPr txBox="1">
            <a:spLocks noChangeArrowheads="1"/>
          </p:cNvSpPr>
          <p:nvPr/>
        </p:nvSpPr>
        <p:spPr bwMode="auto">
          <a:xfrm>
            <a:off x="9525" y="6577013"/>
            <a:ext cx="6759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Giugliano RP, et al. </a:t>
            </a:r>
            <a:r>
              <a:rPr kumimoji="0" lang="en-US" altLang="it-IT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Lancet</a:t>
            </a:r>
            <a:r>
              <a:rPr kumimoji="0" lang="en-US" alt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[published online ahead of print August 28, 2017]. </a:t>
            </a:r>
            <a:r>
              <a:rPr kumimoji="0" lang="fr-FR" alt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doi: </a:t>
            </a:r>
            <a:r>
              <a:rPr kumimoji="0" lang="en-US" alt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10.1016/ S0140-6736(17)32290-0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927" name="Rectangle 8"/>
          <p:cNvSpPr>
            <a:spLocks noChangeArrowheads="1"/>
          </p:cNvSpPr>
          <p:nvPr/>
        </p:nvSpPr>
        <p:spPr bwMode="auto">
          <a:xfrm>
            <a:off x="9525" y="6373813"/>
            <a:ext cx="6746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 = confidence interval, LDL-C = low density lipoprotein-cholesterol, OR = odds ratio, HR = hazard ratio</a:t>
            </a: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8912225" y="6550025"/>
            <a:ext cx="233363" cy="307975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218449" y="1483111"/>
            <a:ext cx="671473" cy="2107435"/>
          </a:xfrm>
          <a:prstGeom prst="rect">
            <a:avLst/>
          </a:prstGeom>
          <a:noFill/>
          <a:ln w="57150">
            <a:solidFill>
              <a:srgbClr val="B7D94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mtClean="0">
              <a:solidFill>
                <a:srgbClr val="ACD4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3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12763" y="36513"/>
            <a:ext cx="8478837" cy="1096962"/>
          </a:xfrm>
        </p:spPr>
        <p:txBody>
          <a:bodyPr/>
          <a:lstStyle/>
          <a:p>
            <a:r>
              <a:rPr altLang="it-IT" sz="2400" smtClean="0"/>
              <a:t>Post-Hoc Analysis of Achieved Ultra Low LDL-C </a:t>
            </a:r>
            <a:br>
              <a:rPr altLang="it-IT" sz="2400" smtClean="0"/>
            </a:br>
            <a:r>
              <a:rPr altLang="it-IT" sz="2400" smtClean="0"/>
              <a:t>at Week 4:  Primary and Key Secondary Endpoints</a:t>
            </a:r>
            <a:br>
              <a:rPr altLang="it-IT" sz="2400" smtClean="0"/>
            </a:br>
            <a:r>
              <a:rPr altLang="it-IT" sz="2400" smtClean="0"/>
              <a:t>and Adverse Events</a:t>
            </a:r>
          </a:p>
        </p:txBody>
      </p:sp>
      <p:graphicFrame>
        <p:nvGraphicFramePr>
          <p:cNvPr id="3" name="Table 2">
            <a:extLst/>
          </p:cNvPr>
          <p:cNvGraphicFramePr>
            <a:graphicFrameLocks noGrp="1"/>
          </p:cNvGraphicFramePr>
          <p:nvPr/>
        </p:nvGraphicFramePr>
        <p:xfrm>
          <a:off x="512763" y="1236663"/>
          <a:ext cx="8145462" cy="4112038"/>
        </p:xfrm>
        <a:graphic>
          <a:graphicData uri="http://schemas.openxmlformats.org/drawingml/2006/table">
            <a:tbl>
              <a:tblPr firstRow="1" firstCol="1" bandRow="1"/>
              <a:tblGrid>
                <a:gridCol w="1943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9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9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9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78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768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6847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Ultra-low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LDL cholesterol achieved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at week 4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(mg/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dL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268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&lt;10</a:t>
                      </a:r>
                      <a:b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(N = 504)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&lt;15</a:t>
                      </a:r>
                      <a:b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(N =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1,335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≥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</a:t>
                      </a:r>
                      <a:b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(N =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4,395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268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 (%)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Adjusted HR </a:t>
                      </a: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(95% CI)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P*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 (%)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Adjusted HR </a:t>
                      </a: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(95% CI)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P*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 (%)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0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Efficacy Endpoints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268">
                <a:tc>
                  <a:txBody>
                    <a:bodyPr/>
                    <a:lstStyle/>
                    <a:p>
                      <a:pPr marL="182880" marR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Primary efficacy endpoint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37 (7.3)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0.69 </a:t>
                      </a: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(0.49-0.97)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0.0354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105 (7.9)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0.71</a:t>
                      </a: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(0.56-0.89)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0.0031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521 (11.9)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268">
                <a:tc>
                  <a:txBody>
                    <a:bodyPr/>
                    <a:lstStyle/>
                    <a:p>
                      <a:pPr marL="182880" marR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CV death, MI, stroke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22 (4.4)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0.59</a:t>
                      </a: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 (0.37-0.92)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0.0203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66 (4.9)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0.66 </a:t>
                      </a: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(0.50-0.88)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0.0049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345 (7.8)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847">
                <a:tc gridSpan="10">
                  <a:txBody>
                    <a:bodyPr/>
                    <a:lstStyle/>
                    <a:p>
                      <a:pPr marL="0" marR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2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 (%)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Adjusted OR </a:t>
                      </a: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(95% CI)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P*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 (%)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Adjusted OR </a:t>
                      </a: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(95% CI)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P*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 (%)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0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Safety Endpoints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268">
                <a:tc>
                  <a:txBody>
                    <a:bodyPr/>
                    <a:lstStyle/>
                    <a:p>
                      <a:pPr marL="182880" marR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Serious adverse events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115 (22.8)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0.94 </a:t>
                      </a: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(0.74-1.20)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0.61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313 (23.4)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0.96 </a:t>
                      </a: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(0.81-1.13)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0.63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1,022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(23.3)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268">
                <a:tc>
                  <a:txBody>
                    <a:bodyPr/>
                    <a:lstStyle/>
                    <a:p>
                      <a:pPr marL="182880" marR="0" algn="l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Adverse events leading to drug  discontinuation</a:t>
                      </a:r>
                      <a:r>
                        <a:rPr lang="en-US" sz="1200" b="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†</a:t>
                      </a:r>
                      <a:endParaRPr lang="en-US" sz="1200" b="0" baseline="30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18 (3.6)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1.08 </a:t>
                      </a: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(0.63-1.85)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0.78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42 (3.1)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0.89</a:t>
                      </a:r>
                    </a:p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(0.60-1.32)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0.56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149 (3.4)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5712" marB="4571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6965" name="Rectangle 12"/>
          <p:cNvSpPr>
            <a:spLocks noChangeArrowheads="1"/>
          </p:cNvSpPr>
          <p:nvPr/>
        </p:nvSpPr>
        <p:spPr bwMode="auto">
          <a:xfrm>
            <a:off x="-4763" y="5432425"/>
            <a:ext cx="9144001" cy="798513"/>
          </a:xfrm>
          <a:prstGeom prst="rect">
            <a:avLst/>
          </a:prstGeom>
          <a:solidFill>
            <a:srgbClr val="007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Major CV events progressively declined the lower the achieved LDL-C, </a:t>
            </a:r>
            <a:br>
              <a:rPr kumimoji="0" lang="en-US" alt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no differences in serious AEs or AEs leading to drug </a:t>
            </a:r>
            <a:br>
              <a:rPr kumimoji="0" lang="en-US" alt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discontinuation were observed</a:t>
            </a:r>
          </a:p>
        </p:txBody>
      </p:sp>
      <p:sp>
        <p:nvSpPr>
          <p:cNvPr id="36966" name="Rectangle 10"/>
          <p:cNvSpPr>
            <a:spLocks noChangeArrowheads="1"/>
          </p:cNvSpPr>
          <p:nvPr/>
        </p:nvSpPr>
        <p:spPr bwMode="auto">
          <a:xfrm>
            <a:off x="-26988" y="6273800"/>
            <a:ext cx="7894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*P value compared to the group achieving an LDL-C ≥ 2.6 mmoll/L at 4 weeks.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7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†</a:t>
            </a:r>
            <a:r>
              <a:rPr kumimoji="0" lang="en-US" altLang="it-IT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Excludes injection site reactions  There were too few of the other 8 prespecified safety events (ie, </a:t>
            </a:r>
            <a:r>
              <a:rPr kumimoji="0" lang="en-US" altLang="it-IT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elevation in AST or ALT &gt;3 fold above normal, new or recurrent malignancy (excluding non-melanoma skin cancer), cataract-related adverse events, elevation in creatine kinase &gt;5 fold above normal, hemorrhagic stroke, neurocognitive adverse events, new onset diabetes mellitus, and non-cardiovascular death)</a:t>
            </a:r>
            <a:r>
              <a:rPr kumimoji="0" lang="en-US" altLang="it-IT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rPr>
              <a:t> for an adjusted analysis in the two ultra-low LDL-C groups.</a:t>
            </a:r>
          </a:p>
        </p:txBody>
      </p:sp>
      <p:sp>
        <p:nvSpPr>
          <p:cNvPr id="36967" name="TextBox 11"/>
          <p:cNvSpPr txBox="1">
            <a:spLocks noChangeArrowheads="1"/>
          </p:cNvSpPr>
          <p:nvPr/>
        </p:nvSpPr>
        <p:spPr bwMode="auto">
          <a:xfrm>
            <a:off x="-41275" y="6688138"/>
            <a:ext cx="48275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Giugliano RP, et al. </a:t>
            </a:r>
            <a:r>
              <a:rPr kumimoji="0" lang="en-US" altLang="it-IT" sz="7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Lancet</a:t>
            </a:r>
            <a:r>
              <a:rPr kumimoji="0" lang="en-US" altLang="it-IT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[published online ahead of print August 28, 2017]. </a:t>
            </a:r>
            <a:r>
              <a:rPr kumimoji="0" lang="fr-FR" altLang="it-IT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doi: </a:t>
            </a:r>
            <a:r>
              <a:rPr kumimoji="0" lang="en-US" altLang="it-IT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10.1016/ S0140-6736(17)32290-0</a:t>
            </a:r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8912225" y="6550025"/>
            <a:ext cx="233363" cy="307975"/>
          </a:xfrm>
          <a:prstGeom prst="actionButtonHo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 flipV="1">
            <a:off x="512763" y="3713581"/>
            <a:ext cx="8145462" cy="1675981"/>
          </a:xfrm>
          <a:prstGeom prst="rect">
            <a:avLst/>
          </a:prstGeom>
          <a:noFill/>
          <a:ln w="57150">
            <a:solidFill>
              <a:srgbClr val="B7D94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8716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Sicurezza </a:t>
            </a:r>
            <a:r>
              <a:rPr lang="it-IT" b="1" dirty="0" smtClean="0">
                <a:solidFill>
                  <a:schemeClr val="accent1"/>
                </a:solidFill>
              </a:rPr>
              <a:t>neuro-cognitiva…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3812847"/>
            <a:ext cx="8820150" cy="296227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2235176"/>
            <a:ext cx="4407983" cy="134253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604" y="2682606"/>
            <a:ext cx="21240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2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3. </a:t>
            </a:r>
            <a:r>
              <a:rPr lang="it-IT" b="1" dirty="0" smtClean="0">
                <a:solidFill>
                  <a:srgbClr val="B7D94B"/>
                </a:solidFill>
              </a:rPr>
              <a:t>TERZO</a:t>
            </a:r>
            <a:r>
              <a:rPr lang="it-IT" b="1" dirty="0" smtClean="0"/>
              <a:t> </a:t>
            </a:r>
            <a:r>
              <a:rPr lang="it-IT" b="1" dirty="0">
                <a:solidFill>
                  <a:schemeClr val="bg1"/>
                </a:solidFill>
              </a:rPr>
              <a:t>INSEGNAMENTO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6" t="6003" r="5680" b="17786"/>
          <a:stretch/>
        </p:blipFill>
        <p:spPr>
          <a:xfrm>
            <a:off x="4705813" y="2202675"/>
            <a:ext cx="4346628" cy="4103649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1903" y="2489200"/>
            <a:ext cx="3973189" cy="3530600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B7D94B"/>
                </a:solidFill>
              </a:rPr>
              <a:t>Più è estesa la malattia aterosclerotica (coronarica e non coronarica) </a:t>
            </a:r>
            <a:r>
              <a:rPr lang="it-IT" sz="2400" b="1" dirty="0" smtClean="0"/>
              <a:t>maggiore è il beneficio clinico che deriva dalla riduzione dei livelli di colesterolo LDL con inibizione di PCSK9.</a:t>
            </a:r>
            <a:endParaRPr lang="en-GB" sz="24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680" y="4360436"/>
            <a:ext cx="2341447" cy="234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8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6335" t="25064" r="25474" b="1090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0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26478" t="25064" r="25045" b="10650"/>
          <a:stretch/>
        </p:blipFill>
        <p:spPr>
          <a:xfrm>
            <a:off x="466530" y="417267"/>
            <a:ext cx="8304245" cy="61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9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6622" t="24809" r="24614" b="10906"/>
          <a:stretch/>
        </p:blipFill>
        <p:spPr>
          <a:xfrm>
            <a:off x="410546" y="317242"/>
            <a:ext cx="8359044" cy="619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6766" t="24809" r="25474" b="10651"/>
          <a:stretch/>
        </p:blipFill>
        <p:spPr>
          <a:xfrm>
            <a:off x="447868" y="435928"/>
            <a:ext cx="8210939" cy="623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26622" t="24809" r="24619" b="10396"/>
          <a:stretch/>
        </p:blipFill>
        <p:spPr>
          <a:xfrm>
            <a:off x="447867" y="435927"/>
            <a:ext cx="8349781" cy="623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000" b="1" dirty="0">
                <a:solidFill>
                  <a:schemeClr val="bg1"/>
                </a:solidFill>
                <a:cs typeface="Arial" panose="020B0604020202020204" pitchFamily="34" charset="0"/>
              </a:rPr>
              <a:t>Anche nei pazienti </a:t>
            </a:r>
            <a:r>
              <a:rPr lang="it-IT" altLang="it-IT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in terapia </a:t>
            </a:r>
            <a:r>
              <a:rPr lang="it-IT" altLang="it-IT" sz="30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statinica</a:t>
            </a:r>
            <a:r>
              <a:rPr lang="it-IT" altLang="it-IT" sz="3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massimale è presente un importante </a:t>
            </a:r>
            <a:r>
              <a:rPr lang="ja-JP" altLang="it-IT" sz="3000" b="1" dirty="0">
                <a:solidFill>
                  <a:schemeClr val="accent1"/>
                </a:solidFill>
                <a:cs typeface="Arial" panose="020B0604020202020204" pitchFamily="34" charset="0"/>
              </a:rPr>
              <a:t>“</a:t>
            </a:r>
            <a:r>
              <a:rPr lang="it-IT" altLang="ja-JP" sz="3000" b="1" dirty="0">
                <a:solidFill>
                  <a:schemeClr val="accent1"/>
                </a:solidFill>
                <a:cs typeface="Arial" panose="020B0604020202020204" pitchFamily="34" charset="0"/>
              </a:rPr>
              <a:t>rischio residuo</a:t>
            </a:r>
            <a:r>
              <a:rPr lang="ja-JP" altLang="it-IT" sz="3000" b="1" dirty="0">
                <a:solidFill>
                  <a:schemeClr val="accent1"/>
                </a:solidFill>
                <a:cs typeface="Arial" panose="020B0604020202020204" pitchFamily="34" charset="0"/>
              </a:rPr>
              <a:t>”</a:t>
            </a:r>
            <a:r>
              <a:rPr lang="it-IT" altLang="ja-JP" sz="3000" b="1" dirty="0">
                <a:solidFill>
                  <a:schemeClr val="bg1"/>
                </a:solidFill>
                <a:cs typeface="Arial" panose="020B0604020202020204" pitchFamily="34" charset="0"/>
              </a:rPr>
              <a:t>…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5" name="object 3"/>
          <p:cNvSpPr>
            <a:spLocks noChangeArrowheads="1"/>
          </p:cNvSpPr>
          <p:nvPr/>
        </p:nvSpPr>
        <p:spPr bwMode="auto">
          <a:xfrm>
            <a:off x="1317496" y="2271887"/>
            <a:ext cx="6410299" cy="430733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4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6622" t="24553" r="24471" b="10905"/>
          <a:stretch/>
        </p:blipFill>
        <p:spPr>
          <a:xfrm>
            <a:off x="522513" y="446763"/>
            <a:ext cx="8061649" cy="598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4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6908" t="24809" r="24614" b="10651"/>
          <a:stretch/>
        </p:blipFill>
        <p:spPr>
          <a:xfrm>
            <a:off x="522513" y="335901"/>
            <a:ext cx="8117633" cy="607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4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b="54708"/>
          <a:stretch/>
        </p:blipFill>
        <p:spPr>
          <a:xfrm>
            <a:off x="53844" y="370795"/>
            <a:ext cx="9090156" cy="32308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8459" y="4884835"/>
            <a:ext cx="5104633" cy="34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0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846473"/>
            <a:ext cx="7924340" cy="450929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3665" y="5977531"/>
            <a:ext cx="4949427" cy="32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55" y="585216"/>
            <a:ext cx="8565782" cy="505047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3665" y="5996192"/>
            <a:ext cx="4949427" cy="32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4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4. </a:t>
            </a:r>
            <a:r>
              <a:rPr lang="it-IT" b="1" dirty="0" smtClean="0">
                <a:solidFill>
                  <a:srgbClr val="B7D94B"/>
                </a:solidFill>
              </a:rPr>
              <a:t>QUARTO</a:t>
            </a:r>
            <a:r>
              <a:rPr lang="it-IT" b="1" dirty="0" smtClean="0"/>
              <a:t> </a:t>
            </a:r>
            <a:r>
              <a:rPr lang="it-IT" b="1" dirty="0">
                <a:solidFill>
                  <a:schemeClr val="bg1"/>
                </a:solidFill>
              </a:rPr>
              <a:t>INSEGNAMENTO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7923" y="2511503"/>
            <a:ext cx="3590692" cy="3530600"/>
          </a:xfrm>
        </p:spPr>
        <p:txBody>
          <a:bodyPr>
            <a:normAutofit/>
          </a:bodyPr>
          <a:lstStyle/>
          <a:p>
            <a:r>
              <a:rPr lang="it-IT" sz="2700" dirty="0" smtClean="0"/>
              <a:t>A differenza delle statine, ridurre il colesterolo con </a:t>
            </a:r>
            <a:r>
              <a:rPr lang="it-IT" sz="2700" dirty="0" err="1" smtClean="0"/>
              <a:t>evolocumab</a:t>
            </a:r>
            <a:r>
              <a:rPr lang="it-IT" sz="2700" dirty="0" smtClean="0"/>
              <a:t> non aumenta il rischio di diabete di nuova insorgenza.</a:t>
            </a:r>
            <a:endParaRPr lang="en-GB" sz="27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243" y="2701693"/>
            <a:ext cx="4200293" cy="315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4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Efficacia e sicurezza di </a:t>
            </a:r>
            <a:r>
              <a:rPr lang="it-IT" b="1" dirty="0" err="1" smtClean="0"/>
              <a:t>evolocumab</a:t>
            </a:r>
            <a:r>
              <a:rPr lang="it-IT" b="1" dirty="0" smtClean="0"/>
              <a:t> nei pazienti diabetici e </a:t>
            </a:r>
            <a:r>
              <a:rPr lang="it-IT" b="1" dirty="0" smtClean="0">
                <a:solidFill>
                  <a:srgbClr val="B7D94B"/>
                </a:solidFill>
              </a:rPr>
              <a:t>non-diabetici</a:t>
            </a:r>
            <a:endParaRPr lang="en-GB" b="1" dirty="0">
              <a:solidFill>
                <a:srgbClr val="B7D94B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51" y="2497873"/>
            <a:ext cx="8318810" cy="229715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620536" y="5776325"/>
            <a:ext cx="6166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dirty="0"/>
              <a:t>Lancet Diabetes </a:t>
            </a:r>
            <a:r>
              <a:rPr lang="en-GB" sz="1600" b="1" dirty="0" err="1"/>
              <a:t>Endocrinol</a:t>
            </a:r>
            <a:r>
              <a:rPr lang="en-GB" sz="1600" b="1" dirty="0"/>
              <a:t>. 2017 Dec;5(12):941-950.</a:t>
            </a:r>
          </a:p>
        </p:txBody>
      </p:sp>
    </p:spTree>
    <p:extLst>
      <p:ext uri="{BB962C8B-B14F-4D97-AF65-F5344CB8AC3E}">
        <p14:creationId xmlns:p14="http://schemas.microsoft.com/office/powerpoint/2010/main" val="22925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6440" y="882495"/>
            <a:ext cx="6370701" cy="709865"/>
          </a:xfrm>
        </p:spPr>
        <p:txBody>
          <a:bodyPr/>
          <a:lstStyle/>
          <a:p>
            <a:r>
              <a:rPr lang="it-IT" b="1" dirty="0" smtClean="0"/>
              <a:t>FOURIER e </a:t>
            </a:r>
            <a:r>
              <a:rPr lang="it-IT" b="1" dirty="0" smtClean="0">
                <a:solidFill>
                  <a:schemeClr val="bg1"/>
                </a:solidFill>
              </a:rPr>
              <a:t>«new-</a:t>
            </a:r>
            <a:r>
              <a:rPr lang="it-IT" b="1" dirty="0" err="1" smtClean="0">
                <a:solidFill>
                  <a:schemeClr val="bg1"/>
                </a:solidFill>
              </a:rPr>
              <a:t>onset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diabetes</a:t>
            </a:r>
            <a:r>
              <a:rPr lang="it-IT" b="1" dirty="0" smtClean="0">
                <a:solidFill>
                  <a:schemeClr val="bg1"/>
                </a:solidFill>
              </a:rPr>
              <a:t>»:</a:t>
            </a:r>
            <a:r>
              <a:rPr lang="it-IT" b="1" dirty="0" smtClean="0">
                <a:solidFill>
                  <a:srgbClr val="B7D94B"/>
                </a:solidFill>
              </a:rPr>
              <a:t> nessuna differenza tra </a:t>
            </a:r>
            <a:r>
              <a:rPr lang="it-IT" b="1" dirty="0" err="1" smtClean="0">
                <a:solidFill>
                  <a:srgbClr val="B7D94B"/>
                </a:solidFill>
              </a:rPr>
              <a:t>evolocumab</a:t>
            </a:r>
            <a:r>
              <a:rPr lang="it-IT" b="1" dirty="0" smtClean="0">
                <a:solidFill>
                  <a:srgbClr val="B7D94B"/>
                </a:solidFill>
              </a:rPr>
              <a:t> e placebo</a:t>
            </a:r>
            <a:endParaRPr lang="en-GB" b="1" dirty="0">
              <a:solidFill>
                <a:srgbClr val="B7D94B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588" y="2154983"/>
            <a:ext cx="3181453" cy="47030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161" y="2461625"/>
            <a:ext cx="4437604" cy="408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6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B7D94B"/>
                </a:solidFill>
              </a:rPr>
              <a:t>Take Home </a:t>
            </a:r>
            <a:r>
              <a:rPr lang="it-IT" b="1" dirty="0" err="1" smtClean="0"/>
              <a:t>Messages</a:t>
            </a:r>
            <a:r>
              <a:rPr lang="it-IT" b="1" dirty="0" smtClean="0"/>
              <a:t>…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3679" y="2388841"/>
            <a:ext cx="7906214" cy="3530600"/>
          </a:xfrm>
        </p:spPr>
        <p:txBody>
          <a:bodyPr>
            <a:noAutofit/>
          </a:bodyPr>
          <a:lstStyle/>
          <a:p>
            <a:r>
              <a:rPr lang="en-US" sz="1900" dirty="0">
                <a:solidFill>
                  <a:schemeClr val="tx1"/>
                </a:solidFill>
              </a:rPr>
              <a:t>Lo studio </a:t>
            </a:r>
            <a:r>
              <a:rPr lang="en-US" sz="1900" b="1" dirty="0">
                <a:solidFill>
                  <a:schemeClr val="tx1"/>
                </a:solidFill>
              </a:rPr>
              <a:t>FOURIER </a:t>
            </a:r>
            <a:r>
              <a:rPr lang="en-US" sz="1900" dirty="0" smtClean="0">
                <a:solidFill>
                  <a:schemeClr val="tx1"/>
                </a:solidFill>
              </a:rPr>
              <a:t>ha </a:t>
            </a:r>
            <a:r>
              <a:rPr lang="en-US" sz="1900" dirty="0" err="1" smtClean="0">
                <a:solidFill>
                  <a:schemeClr val="tx1"/>
                </a:solidFill>
              </a:rPr>
              <a:t>dimostrato</a:t>
            </a:r>
            <a:r>
              <a:rPr lang="en-US" sz="1900" dirty="0" smtClean="0">
                <a:solidFill>
                  <a:schemeClr val="tx1"/>
                </a:solidFill>
              </a:rPr>
              <a:t> come la </a:t>
            </a:r>
            <a:r>
              <a:rPr lang="en-US" sz="1900" b="1" dirty="0" err="1" smtClean="0">
                <a:solidFill>
                  <a:schemeClr val="tx1"/>
                </a:solidFill>
              </a:rPr>
              <a:t>riduzione</a:t>
            </a:r>
            <a:r>
              <a:rPr lang="en-US" sz="1900" b="1" dirty="0" smtClean="0">
                <a:solidFill>
                  <a:schemeClr val="tx1"/>
                </a:solidFill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</a:rPr>
              <a:t>dei</a:t>
            </a:r>
            <a:r>
              <a:rPr lang="en-US" sz="1900" b="1" dirty="0" smtClean="0">
                <a:solidFill>
                  <a:schemeClr val="tx1"/>
                </a:solidFill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</a:rPr>
              <a:t>livelli</a:t>
            </a:r>
            <a:r>
              <a:rPr lang="en-US" sz="1900" b="1" dirty="0" smtClean="0">
                <a:solidFill>
                  <a:schemeClr val="tx1"/>
                </a:solidFill>
              </a:rPr>
              <a:t> di </a:t>
            </a:r>
            <a:r>
              <a:rPr lang="en-US" sz="1900" b="1" dirty="0" err="1" smtClean="0">
                <a:solidFill>
                  <a:schemeClr val="tx1"/>
                </a:solidFill>
              </a:rPr>
              <a:t>colesterolo</a:t>
            </a:r>
            <a:r>
              <a:rPr lang="en-US" sz="1900" b="1" dirty="0" smtClean="0">
                <a:solidFill>
                  <a:schemeClr val="tx1"/>
                </a:solidFill>
              </a:rPr>
              <a:t> LDL</a:t>
            </a:r>
            <a:r>
              <a:rPr lang="en-US" sz="1900" dirty="0" smtClean="0">
                <a:solidFill>
                  <a:schemeClr val="tx1"/>
                </a:solidFill>
              </a:rPr>
              <a:t> con </a:t>
            </a:r>
            <a:r>
              <a:rPr lang="en-US" sz="1900" dirty="0" err="1" smtClean="0">
                <a:solidFill>
                  <a:schemeClr val="tx1"/>
                </a:solidFill>
              </a:rPr>
              <a:t>Evolocumab</a:t>
            </a:r>
            <a:r>
              <a:rPr lang="en-US" sz="1900" dirty="0" smtClean="0">
                <a:solidFill>
                  <a:schemeClr val="tx1"/>
                </a:solidFill>
              </a:rPr>
              <a:t> determine </a:t>
            </a:r>
            <a:r>
              <a:rPr lang="en-US" sz="1900" dirty="0" err="1" smtClean="0">
                <a:solidFill>
                  <a:schemeClr val="tx1"/>
                </a:solidFill>
              </a:rPr>
              <a:t>una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</a:rPr>
              <a:t>riduzione</a:t>
            </a:r>
            <a:r>
              <a:rPr lang="en-US" sz="1900" b="1" dirty="0" smtClean="0">
                <a:solidFill>
                  <a:schemeClr val="tx1"/>
                </a:solidFill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</a:rPr>
              <a:t>proporzionale</a:t>
            </a:r>
            <a:r>
              <a:rPr lang="en-US" sz="1900" b="1" dirty="0" smtClean="0">
                <a:solidFill>
                  <a:schemeClr val="tx1"/>
                </a:solidFill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</a:rPr>
              <a:t>degli</a:t>
            </a:r>
            <a:r>
              <a:rPr lang="en-US" sz="1900" b="1" dirty="0" smtClean="0">
                <a:solidFill>
                  <a:schemeClr val="tx1"/>
                </a:solidFill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</a:rPr>
              <a:t>eventi</a:t>
            </a:r>
            <a:r>
              <a:rPr lang="en-US" sz="1900" b="1" dirty="0" smtClean="0">
                <a:solidFill>
                  <a:schemeClr val="tx1"/>
                </a:solidFill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</a:rPr>
              <a:t>cardiovascolari</a:t>
            </a:r>
            <a:r>
              <a:rPr lang="en-US" sz="1900" b="1" dirty="0" smtClean="0">
                <a:solidFill>
                  <a:schemeClr val="tx1"/>
                </a:solidFill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</a:rPr>
              <a:t>maggiori</a:t>
            </a:r>
            <a:r>
              <a:rPr lang="en-US" sz="19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900" dirty="0" err="1" smtClean="0">
                <a:solidFill>
                  <a:schemeClr val="tx1"/>
                </a:solidFill>
              </a:rPr>
              <a:t>L’utilizzo</a:t>
            </a:r>
            <a:r>
              <a:rPr lang="en-US" sz="1900" dirty="0" smtClean="0">
                <a:solidFill>
                  <a:schemeClr val="tx1"/>
                </a:solidFill>
              </a:rPr>
              <a:t> di </a:t>
            </a:r>
            <a:r>
              <a:rPr lang="en-US" sz="1900" dirty="0" err="1" smtClean="0">
                <a:solidFill>
                  <a:schemeClr val="tx1"/>
                </a:solidFill>
              </a:rPr>
              <a:t>Evolocumab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si</a:t>
            </a:r>
            <a:r>
              <a:rPr lang="en-US" sz="1900" dirty="0" smtClean="0">
                <a:solidFill>
                  <a:schemeClr val="tx1"/>
                </a:solidFill>
              </a:rPr>
              <a:t> è </a:t>
            </a:r>
            <a:r>
              <a:rPr lang="en-US" sz="1900" dirty="0" err="1" smtClean="0">
                <a:solidFill>
                  <a:schemeClr val="tx1"/>
                </a:solidFill>
              </a:rPr>
              <a:t>dimostrato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</a:rPr>
              <a:t>sicuro</a:t>
            </a:r>
            <a:r>
              <a:rPr lang="en-US" sz="1900" b="1" dirty="0" smtClean="0">
                <a:solidFill>
                  <a:schemeClr val="tx1"/>
                </a:solidFill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</a:rPr>
              <a:t>oltre</a:t>
            </a:r>
            <a:r>
              <a:rPr lang="en-US" sz="1900" b="1" dirty="0" smtClean="0">
                <a:solidFill>
                  <a:schemeClr val="tx1"/>
                </a:solidFill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</a:rPr>
              <a:t>che</a:t>
            </a:r>
            <a:r>
              <a:rPr lang="en-US" sz="1900" b="1" dirty="0" smtClean="0">
                <a:solidFill>
                  <a:schemeClr val="tx1"/>
                </a:solidFill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</a:rPr>
              <a:t>efficace</a:t>
            </a:r>
            <a:r>
              <a:rPr lang="en-US" sz="1900" b="1" dirty="0" smtClean="0">
                <a:solidFill>
                  <a:schemeClr val="tx1"/>
                </a:solidFill>
              </a:rPr>
              <a:t>,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dimostrando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un’incidenza</a:t>
            </a:r>
            <a:r>
              <a:rPr lang="en-US" sz="1900" dirty="0" smtClean="0">
                <a:solidFill>
                  <a:schemeClr val="tx1"/>
                </a:solidFill>
              </a:rPr>
              <a:t> di </a:t>
            </a:r>
            <a:r>
              <a:rPr lang="en-US" sz="1900" dirty="0" err="1" smtClean="0">
                <a:solidFill>
                  <a:schemeClr val="tx1"/>
                </a:solidFill>
              </a:rPr>
              <a:t>eventi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avversi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sovrapponibile</a:t>
            </a:r>
            <a:r>
              <a:rPr lang="en-US" sz="1900" dirty="0" smtClean="0">
                <a:solidFill>
                  <a:schemeClr val="tx1"/>
                </a:solidFill>
              </a:rPr>
              <a:t> al placebo.</a:t>
            </a:r>
          </a:p>
          <a:p>
            <a:r>
              <a:rPr lang="en-US" sz="1900" dirty="0" err="1" smtClean="0">
                <a:solidFill>
                  <a:schemeClr val="tx1"/>
                </a:solidFill>
              </a:rPr>
              <a:t>L’efficacia</a:t>
            </a:r>
            <a:r>
              <a:rPr lang="en-US" sz="1900" dirty="0" smtClean="0">
                <a:solidFill>
                  <a:schemeClr val="tx1"/>
                </a:solidFill>
              </a:rPr>
              <a:t> di </a:t>
            </a:r>
            <a:r>
              <a:rPr lang="en-US" sz="1900" dirty="0" err="1" smtClean="0">
                <a:solidFill>
                  <a:schemeClr val="tx1"/>
                </a:solidFill>
              </a:rPr>
              <a:t>Evolocumab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si</a:t>
            </a:r>
            <a:r>
              <a:rPr lang="en-US" sz="1900" dirty="0" smtClean="0">
                <a:solidFill>
                  <a:schemeClr val="tx1"/>
                </a:solidFill>
              </a:rPr>
              <a:t> è </a:t>
            </a:r>
            <a:r>
              <a:rPr lang="en-US" sz="1900" dirty="0" err="1" smtClean="0">
                <a:solidFill>
                  <a:schemeClr val="tx1"/>
                </a:solidFill>
              </a:rPr>
              <a:t>dimostrata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</a:rPr>
              <a:t>più</a:t>
            </a:r>
            <a:r>
              <a:rPr lang="en-US" sz="1900" b="1" dirty="0" smtClean="0">
                <a:solidFill>
                  <a:schemeClr val="tx1"/>
                </a:solidFill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</a:rPr>
              <a:t>evidente</a:t>
            </a:r>
            <a:r>
              <a:rPr lang="en-US" sz="1900" b="1" dirty="0" smtClean="0">
                <a:solidFill>
                  <a:schemeClr val="tx1"/>
                </a:solidFill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</a:rPr>
              <a:t>nei</a:t>
            </a:r>
            <a:r>
              <a:rPr lang="en-US" sz="1900" b="1" dirty="0" smtClean="0">
                <a:solidFill>
                  <a:schemeClr val="tx1"/>
                </a:solidFill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</a:rPr>
              <a:t>pazienti</a:t>
            </a:r>
            <a:r>
              <a:rPr lang="en-US" sz="1900" b="1" dirty="0" smtClean="0">
                <a:solidFill>
                  <a:schemeClr val="tx1"/>
                </a:solidFill>
              </a:rPr>
              <a:t> con </a:t>
            </a:r>
            <a:r>
              <a:rPr lang="en-US" sz="1900" b="1" dirty="0" err="1" smtClean="0">
                <a:solidFill>
                  <a:schemeClr val="tx1"/>
                </a:solidFill>
              </a:rPr>
              <a:t>malattia</a:t>
            </a:r>
            <a:r>
              <a:rPr lang="en-US" sz="1900" b="1" dirty="0" smtClean="0">
                <a:solidFill>
                  <a:schemeClr val="tx1"/>
                </a:solidFill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</a:rPr>
              <a:t>aterosclerotica</a:t>
            </a:r>
            <a:r>
              <a:rPr lang="en-US" sz="1900" b="1" dirty="0" smtClean="0">
                <a:solidFill>
                  <a:schemeClr val="tx1"/>
                </a:solidFill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</a:rPr>
              <a:t>diffusa</a:t>
            </a:r>
            <a:r>
              <a:rPr lang="en-US" sz="1900" b="1" dirty="0" smtClean="0">
                <a:solidFill>
                  <a:schemeClr val="tx1"/>
                </a:solidFill>
              </a:rPr>
              <a:t> (</a:t>
            </a:r>
            <a:r>
              <a:rPr lang="en-US" sz="1900" b="1" dirty="0" err="1" smtClean="0">
                <a:solidFill>
                  <a:schemeClr val="tx1"/>
                </a:solidFill>
              </a:rPr>
              <a:t>sia</a:t>
            </a:r>
            <a:r>
              <a:rPr lang="en-US" sz="1900" b="1" dirty="0" smtClean="0">
                <a:solidFill>
                  <a:schemeClr val="tx1"/>
                </a:solidFill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</a:rPr>
              <a:t>coronarica</a:t>
            </a:r>
            <a:r>
              <a:rPr lang="en-US" sz="1900" b="1" dirty="0" smtClean="0">
                <a:solidFill>
                  <a:schemeClr val="tx1"/>
                </a:solidFill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</a:rPr>
              <a:t>che</a:t>
            </a:r>
            <a:r>
              <a:rPr lang="en-US" sz="1900" b="1" dirty="0" smtClean="0">
                <a:solidFill>
                  <a:schemeClr val="tx1"/>
                </a:solidFill>
              </a:rPr>
              <a:t> non </a:t>
            </a:r>
            <a:r>
              <a:rPr lang="en-US" sz="1900" b="1" dirty="0" err="1" smtClean="0">
                <a:solidFill>
                  <a:schemeClr val="tx1"/>
                </a:solidFill>
              </a:rPr>
              <a:t>coronarica</a:t>
            </a:r>
            <a:r>
              <a:rPr lang="en-US" sz="1900" b="1" dirty="0" smtClean="0">
                <a:solidFill>
                  <a:schemeClr val="tx1"/>
                </a:solidFill>
              </a:rPr>
              <a:t>).</a:t>
            </a:r>
          </a:p>
          <a:p>
            <a:r>
              <a:rPr lang="en-US" sz="1900" dirty="0" smtClean="0">
                <a:solidFill>
                  <a:schemeClr val="tx1"/>
                </a:solidFill>
              </a:rPr>
              <a:t>A </a:t>
            </a:r>
            <a:r>
              <a:rPr lang="en-US" sz="1900" dirty="0" err="1" smtClean="0">
                <a:solidFill>
                  <a:schemeClr val="tx1"/>
                </a:solidFill>
              </a:rPr>
              <a:t>differenza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della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terapia</a:t>
            </a:r>
            <a:r>
              <a:rPr lang="en-US" sz="1900" dirty="0" smtClean="0">
                <a:solidFill>
                  <a:schemeClr val="tx1"/>
                </a:solidFill>
              </a:rPr>
              <a:t> con </a:t>
            </a:r>
            <a:r>
              <a:rPr lang="en-US" sz="1900" dirty="0" err="1" smtClean="0">
                <a:solidFill>
                  <a:schemeClr val="tx1"/>
                </a:solidFill>
              </a:rPr>
              <a:t>statine</a:t>
            </a:r>
            <a:r>
              <a:rPr lang="en-US" sz="1900" dirty="0" smtClean="0">
                <a:solidFill>
                  <a:schemeClr val="tx1"/>
                </a:solidFill>
              </a:rPr>
              <a:t>, </a:t>
            </a:r>
            <a:r>
              <a:rPr lang="en-US" sz="1900" dirty="0" err="1" smtClean="0">
                <a:solidFill>
                  <a:schemeClr val="tx1"/>
                </a:solidFill>
              </a:rPr>
              <a:t>l’utilizzo</a:t>
            </a:r>
            <a:r>
              <a:rPr lang="en-US" sz="1900" dirty="0" smtClean="0">
                <a:solidFill>
                  <a:schemeClr val="tx1"/>
                </a:solidFill>
              </a:rPr>
              <a:t> di </a:t>
            </a:r>
            <a:r>
              <a:rPr lang="en-US" sz="1900" dirty="0" err="1" smtClean="0">
                <a:solidFill>
                  <a:schemeClr val="tx1"/>
                </a:solidFill>
              </a:rPr>
              <a:t>evolocumab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b="1" dirty="0" smtClean="0">
                <a:solidFill>
                  <a:schemeClr val="tx1"/>
                </a:solidFill>
              </a:rPr>
              <a:t>non </a:t>
            </a:r>
            <a:r>
              <a:rPr lang="en-US" sz="1900" b="1" dirty="0" err="1" smtClean="0">
                <a:solidFill>
                  <a:schemeClr val="tx1"/>
                </a:solidFill>
              </a:rPr>
              <a:t>determina</a:t>
            </a:r>
            <a:r>
              <a:rPr lang="en-US" sz="1900" b="1" dirty="0" smtClean="0">
                <a:solidFill>
                  <a:schemeClr val="tx1"/>
                </a:solidFill>
              </a:rPr>
              <a:t> un </a:t>
            </a:r>
            <a:r>
              <a:rPr lang="en-US" sz="1900" b="1" dirty="0" err="1" smtClean="0">
                <a:solidFill>
                  <a:schemeClr val="tx1"/>
                </a:solidFill>
              </a:rPr>
              <a:t>incremento</a:t>
            </a:r>
            <a:r>
              <a:rPr lang="en-US" sz="1900" b="1" dirty="0" smtClean="0">
                <a:solidFill>
                  <a:schemeClr val="tx1"/>
                </a:solidFill>
              </a:rPr>
              <a:t> del </a:t>
            </a:r>
            <a:r>
              <a:rPr lang="en-US" sz="1900" b="1" dirty="0" err="1" smtClean="0">
                <a:solidFill>
                  <a:schemeClr val="tx1"/>
                </a:solidFill>
              </a:rPr>
              <a:t>rischio</a:t>
            </a:r>
            <a:r>
              <a:rPr lang="en-US" sz="1900" b="1" dirty="0" smtClean="0">
                <a:solidFill>
                  <a:schemeClr val="tx1"/>
                </a:solidFill>
              </a:rPr>
              <a:t> di </a:t>
            </a:r>
            <a:r>
              <a:rPr lang="en-US" sz="1900" b="1" dirty="0" err="1" smtClean="0">
                <a:solidFill>
                  <a:schemeClr val="tx1"/>
                </a:solidFill>
              </a:rPr>
              <a:t>diabete</a:t>
            </a:r>
            <a:r>
              <a:rPr lang="en-US" sz="1900" b="1" dirty="0" smtClean="0">
                <a:solidFill>
                  <a:schemeClr val="tx1"/>
                </a:solidFill>
              </a:rPr>
              <a:t> di </a:t>
            </a:r>
            <a:r>
              <a:rPr lang="en-US" sz="1900" b="1" dirty="0" err="1" smtClean="0">
                <a:solidFill>
                  <a:schemeClr val="tx1"/>
                </a:solidFill>
              </a:rPr>
              <a:t>nuova</a:t>
            </a:r>
            <a:r>
              <a:rPr lang="en-US" sz="1900" b="1" dirty="0" smtClean="0">
                <a:solidFill>
                  <a:schemeClr val="tx1"/>
                </a:solidFill>
              </a:rPr>
              <a:t> </a:t>
            </a:r>
            <a:r>
              <a:rPr lang="en-US" sz="1900" b="1" dirty="0" err="1" smtClean="0">
                <a:solidFill>
                  <a:schemeClr val="tx1"/>
                </a:solidFill>
              </a:rPr>
              <a:t>insorgenza</a:t>
            </a:r>
            <a:r>
              <a:rPr lang="en-US" sz="1900" b="1" dirty="0" smtClean="0">
                <a:solidFill>
                  <a:schemeClr val="tx1"/>
                </a:solidFill>
              </a:rPr>
              <a:t>,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dimostrandosi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sicuro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ed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efficace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nei</a:t>
            </a:r>
            <a:r>
              <a:rPr lang="en-US" sz="1900" dirty="0" smtClean="0">
                <a:solidFill>
                  <a:schemeClr val="tx1"/>
                </a:solidFill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</a:rPr>
              <a:t>pazienti</a:t>
            </a:r>
            <a:r>
              <a:rPr lang="en-US" sz="1900" dirty="0" smtClean="0">
                <a:solidFill>
                  <a:schemeClr val="tx1"/>
                </a:solidFill>
              </a:rPr>
              <a:t> diabetic e non </a:t>
            </a:r>
            <a:r>
              <a:rPr lang="en-US" sz="1900" dirty="0" err="1" smtClean="0">
                <a:solidFill>
                  <a:schemeClr val="tx1"/>
                </a:solidFill>
              </a:rPr>
              <a:t>diabetici</a:t>
            </a:r>
            <a:r>
              <a:rPr lang="en-US" sz="19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1900" dirty="0"/>
          </a:p>
          <a:p>
            <a:endParaRPr lang="en-GB" sz="1900" dirty="0"/>
          </a:p>
        </p:txBody>
      </p:sp>
      <p:pic>
        <p:nvPicPr>
          <p:cNvPr id="4" name="Picture 6" descr="Immagine correl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987" y="761309"/>
            <a:ext cx="875655" cy="87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34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CasellaDiTesto 2"/>
          <p:cNvSpPr txBox="1">
            <a:spLocks noChangeArrowheads="1"/>
          </p:cNvSpPr>
          <p:nvPr/>
        </p:nvSpPr>
        <p:spPr bwMode="auto">
          <a:xfrm>
            <a:off x="754062" y="5510494"/>
            <a:ext cx="7635875" cy="126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defTabSz="571440">
              <a:defRPr/>
            </a:pPr>
            <a:r>
              <a:rPr lang="it-IT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Grazie dell’attenzione…</a:t>
            </a:r>
            <a:endParaRPr lang="it-IT" sz="44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defTabSz="571440">
              <a:defRPr/>
            </a:pPr>
            <a:endParaRPr lang="it-IT" sz="105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defTabSz="571440">
              <a:defRPr/>
            </a:pPr>
            <a:r>
              <a:rPr lang="it-IT" sz="2000" b="1" i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paolo.calabro@unicampania.it</a:t>
            </a:r>
            <a:endParaRPr lang="it-IT" sz="2000" b="1" i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1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Doubling statin dose achieves ~6% additional LDL-C </a:t>
            </a:r>
            <a:r>
              <a:rPr lang="en-US" sz="3000" b="1" dirty="0" smtClean="0">
                <a:solidFill>
                  <a:schemeClr val="bg1"/>
                </a:solidFill>
              </a:rPr>
              <a:t>reduction</a:t>
            </a:r>
            <a:endParaRPr lang="it-IT" sz="3000" b="1" dirty="0">
              <a:solidFill>
                <a:schemeClr val="bg1"/>
              </a:solidFill>
            </a:endParaRPr>
          </a:p>
        </p:txBody>
      </p:sp>
      <p:grpSp>
        <p:nvGrpSpPr>
          <p:cNvPr id="5" name="Group 1854"/>
          <p:cNvGrpSpPr/>
          <p:nvPr/>
        </p:nvGrpSpPr>
        <p:grpSpPr>
          <a:xfrm>
            <a:off x="255588" y="2688639"/>
            <a:ext cx="8243887" cy="3936577"/>
            <a:chOff x="0" y="-48117"/>
            <a:chExt cx="8243886" cy="3995372"/>
          </a:xfrm>
        </p:grpSpPr>
        <p:sp>
          <p:nvSpPr>
            <p:cNvPr id="6" name="Shape 1787"/>
            <p:cNvSpPr/>
            <p:nvPr/>
          </p:nvSpPr>
          <p:spPr>
            <a:xfrm>
              <a:off x="7656510" y="17779"/>
              <a:ext cx="587376" cy="338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b">
              <a:spAutoFit/>
            </a:bodyPr>
            <a:lstStyle>
              <a:lvl1pPr algn="r" defTabSz="457200">
                <a:defRPr sz="1600">
                  <a:solidFill>
                    <a:srgbClr val="535353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%</a:t>
              </a:r>
            </a:p>
          </p:txBody>
        </p:sp>
        <p:sp>
          <p:nvSpPr>
            <p:cNvPr id="7" name="Shape 1788"/>
            <p:cNvSpPr/>
            <p:nvPr/>
          </p:nvSpPr>
          <p:spPr>
            <a:xfrm>
              <a:off x="7027854" y="-43520"/>
              <a:ext cx="588964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b">
              <a:spAutoFit/>
            </a:bodyPr>
            <a:lstStyle>
              <a:lvl1pPr algn="ctr" defTabSz="457200">
                <a:defRPr sz="1200">
                  <a:solidFill>
                    <a:srgbClr val="535353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-60</a:t>
              </a:r>
            </a:p>
          </p:txBody>
        </p:sp>
        <p:sp>
          <p:nvSpPr>
            <p:cNvPr id="8" name="Shape 1789"/>
            <p:cNvSpPr/>
            <p:nvPr/>
          </p:nvSpPr>
          <p:spPr>
            <a:xfrm>
              <a:off x="6491286" y="-43520"/>
              <a:ext cx="587376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b">
              <a:spAutoFit/>
            </a:bodyPr>
            <a:lstStyle>
              <a:lvl1pPr algn="ctr" defTabSz="457200">
                <a:defRPr sz="1200">
                  <a:solidFill>
                    <a:srgbClr val="535353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-55</a:t>
              </a:r>
            </a:p>
          </p:txBody>
        </p:sp>
        <p:sp>
          <p:nvSpPr>
            <p:cNvPr id="9" name="Shape 1790"/>
            <p:cNvSpPr/>
            <p:nvPr/>
          </p:nvSpPr>
          <p:spPr>
            <a:xfrm>
              <a:off x="5924550" y="-43520"/>
              <a:ext cx="587375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b">
              <a:spAutoFit/>
            </a:bodyPr>
            <a:lstStyle>
              <a:lvl1pPr algn="ctr" defTabSz="457200">
                <a:defRPr sz="1200">
                  <a:solidFill>
                    <a:srgbClr val="535353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-50</a:t>
              </a:r>
            </a:p>
          </p:txBody>
        </p:sp>
        <p:sp>
          <p:nvSpPr>
            <p:cNvPr id="10" name="Shape 1791"/>
            <p:cNvSpPr/>
            <p:nvPr/>
          </p:nvSpPr>
          <p:spPr>
            <a:xfrm>
              <a:off x="5297487" y="-43520"/>
              <a:ext cx="587376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b">
              <a:spAutoFit/>
            </a:bodyPr>
            <a:lstStyle>
              <a:lvl1pPr algn="ctr" defTabSz="457200">
                <a:defRPr sz="1200">
                  <a:solidFill>
                    <a:srgbClr val="535353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-45</a:t>
              </a:r>
            </a:p>
          </p:txBody>
        </p:sp>
        <p:sp>
          <p:nvSpPr>
            <p:cNvPr id="11" name="Shape 1792"/>
            <p:cNvSpPr/>
            <p:nvPr/>
          </p:nvSpPr>
          <p:spPr>
            <a:xfrm>
              <a:off x="4721218" y="-43520"/>
              <a:ext cx="588963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b">
              <a:spAutoFit/>
            </a:bodyPr>
            <a:lstStyle>
              <a:lvl1pPr algn="ctr" defTabSz="457200">
                <a:defRPr sz="1200">
                  <a:solidFill>
                    <a:srgbClr val="535353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-40</a:t>
              </a:r>
            </a:p>
          </p:txBody>
        </p:sp>
        <p:sp>
          <p:nvSpPr>
            <p:cNvPr id="12" name="Shape 1793"/>
            <p:cNvSpPr/>
            <p:nvPr/>
          </p:nvSpPr>
          <p:spPr>
            <a:xfrm>
              <a:off x="3946525" y="-48117"/>
              <a:ext cx="712778" cy="3123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b">
              <a:spAutoFit/>
            </a:bodyPr>
            <a:lstStyle>
              <a:lvl1pPr algn="ctr" defTabSz="457200">
                <a:defRPr sz="1200">
                  <a:solidFill>
                    <a:srgbClr val="535353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      </a:t>
              </a: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-</a:t>
              </a:r>
              <a:r>
                <a:rPr kumimoji="0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35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Shape 1794"/>
            <p:cNvSpPr/>
            <p:nvPr/>
          </p:nvSpPr>
          <p:spPr>
            <a:xfrm>
              <a:off x="3533775" y="-43520"/>
              <a:ext cx="587375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b">
              <a:spAutoFit/>
            </a:bodyPr>
            <a:lstStyle>
              <a:lvl1pPr algn="ctr" defTabSz="457200">
                <a:defRPr sz="1200">
                  <a:solidFill>
                    <a:srgbClr val="535353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-30</a:t>
              </a:r>
            </a:p>
          </p:txBody>
        </p:sp>
        <p:sp>
          <p:nvSpPr>
            <p:cNvPr id="14" name="Shape 1795"/>
            <p:cNvSpPr/>
            <p:nvPr/>
          </p:nvSpPr>
          <p:spPr>
            <a:xfrm>
              <a:off x="2944803" y="-43520"/>
              <a:ext cx="588965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b">
              <a:spAutoFit/>
            </a:bodyPr>
            <a:lstStyle>
              <a:lvl1pPr algn="ctr" defTabSz="457200">
                <a:defRPr sz="1200">
                  <a:solidFill>
                    <a:srgbClr val="535353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-25</a:t>
              </a:r>
            </a:p>
          </p:txBody>
        </p:sp>
        <p:sp>
          <p:nvSpPr>
            <p:cNvPr id="15" name="Shape 1796"/>
            <p:cNvSpPr/>
            <p:nvPr/>
          </p:nvSpPr>
          <p:spPr>
            <a:xfrm>
              <a:off x="2370136" y="-43520"/>
              <a:ext cx="587376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b">
              <a:spAutoFit/>
            </a:bodyPr>
            <a:lstStyle>
              <a:lvl1pPr algn="ctr" defTabSz="457200">
                <a:defRPr sz="1200">
                  <a:solidFill>
                    <a:srgbClr val="535353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-20</a:t>
              </a:r>
            </a:p>
          </p:txBody>
        </p:sp>
        <p:sp>
          <p:nvSpPr>
            <p:cNvPr id="16" name="Shape 1797"/>
            <p:cNvSpPr/>
            <p:nvPr/>
          </p:nvSpPr>
          <p:spPr>
            <a:xfrm>
              <a:off x="1770061" y="-43520"/>
              <a:ext cx="587376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b">
              <a:spAutoFit/>
            </a:bodyPr>
            <a:lstStyle>
              <a:lvl1pPr algn="ctr" defTabSz="457200">
                <a:defRPr sz="1200">
                  <a:solidFill>
                    <a:srgbClr val="535353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-15</a:t>
              </a:r>
            </a:p>
          </p:txBody>
        </p:sp>
        <p:sp>
          <p:nvSpPr>
            <p:cNvPr id="17" name="Shape 1798"/>
            <p:cNvSpPr/>
            <p:nvPr/>
          </p:nvSpPr>
          <p:spPr>
            <a:xfrm>
              <a:off x="1201737" y="-43520"/>
              <a:ext cx="587376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b">
              <a:spAutoFit/>
            </a:bodyPr>
            <a:lstStyle>
              <a:lvl1pPr algn="ctr" defTabSz="457200">
                <a:defRPr sz="1200">
                  <a:solidFill>
                    <a:srgbClr val="535353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-10</a:t>
              </a:r>
            </a:p>
          </p:txBody>
        </p:sp>
        <p:sp>
          <p:nvSpPr>
            <p:cNvPr id="18" name="Shape 1799"/>
            <p:cNvSpPr/>
            <p:nvPr/>
          </p:nvSpPr>
          <p:spPr>
            <a:xfrm>
              <a:off x="619117" y="-43520"/>
              <a:ext cx="588963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b">
              <a:spAutoFit/>
            </a:bodyPr>
            <a:lstStyle>
              <a:lvl1pPr algn="ctr" defTabSz="457200">
                <a:defRPr sz="1200">
                  <a:solidFill>
                    <a:srgbClr val="535353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-5</a:t>
              </a:r>
            </a:p>
          </p:txBody>
        </p:sp>
        <p:sp>
          <p:nvSpPr>
            <p:cNvPr id="19" name="Shape 1800"/>
            <p:cNvSpPr/>
            <p:nvPr/>
          </p:nvSpPr>
          <p:spPr>
            <a:xfrm>
              <a:off x="0" y="-43520"/>
              <a:ext cx="587375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b">
              <a:spAutoFit/>
            </a:bodyPr>
            <a:lstStyle>
              <a:lvl1pPr algn="ctr" defTabSz="457200">
                <a:defRPr sz="1200">
                  <a:solidFill>
                    <a:srgbClr val="535353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35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0</a:t>
              </a:r>
            </a:p>
          </p:txBody>
        </p:sp>
        <p:sp>
          <p:nvSpPr>
            <p:cNvPr id="20" name="Shape 1801"/>
            <p:cNvSpPr/>
            <p:nvPr/>
          </p:nvSpPr>
          <p:spPr>
            <a:xfrm>
              <a:off x="296858" y="473817"/>
              <a:ext cx="6480176" cy="506414"/>
            </a:xfrm>
            <a:prstGeom prst="rect">
              <a:avLst/>
            </a:prstGeom>
            <a:solidFill>
              <a:schemeClr val="accent1">
                <a:satOff val="-4409"/>
                <a:lumOff val="-1050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5B9BD5">
                      <a:satOff val="-4409"/>
                      <a:lumOff val="-10509"/>
                    </a:srgbClr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satOff val="-4409"/>
                    <a:lumOff val="-10509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Shape 1802"/>
            <p:cNvSpPr/>
            <p:nvPr/>
          </p:nvSpPr>
          <p:spPr>
            <a:xfrm>
              <a:off x="293678" y="1178667"/>
              <a:ext cx="5983290" cy="506414"/>
            </a:xfrm>
            <a:prstGeom prst="rect">
              <a:avLst/>
            </a:prstGeom>
            <a:solidFill>
              <a:srgbClr val="323E1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Shape 1803"/>
            <p:cNvSpPr/>
            <p:nvPr/>
          </p:nvSpPr>
          <p:spPr>
            <a:xfrm>
              <a:off x="280986" y="281716"/>
              <a:ext cx="7339015" cy="952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23" name="Shape 1804"/>
            <p:cNvSpPr/>
            <p:nvPr/>
          </p:nvSpPr>
          <p:spPr>
            <a:xfrm>
              <a:off x="6966937" y="557750"/>
              <a:ext cx="1276949" cy="338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r" defTabSz="457200">
                <a:defRPr sz="1400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Rosuvastatin</a:t>
              </a:r>
            </a:p>
          </p:txBody>
        </p:sp>
        <p:sp>
          <p:nvSpPr>
            <p:cNvPr id="24" name="Shape 1805"/>
            <p:cNvSpPr/>
            <p:nvPr/>
          </p:nvSpPr>
          <p:spPr>
            <a:xfrm>
              <a:off x="1434765" y="1297037"/>
              <a:ext cx="539567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defTabSz="457200">
                <a:defRPr sz="1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10mg</a:t>
              </a:r>
            </a:p>
          </p:txBody>
        </p:sp>
        <p:sp>
          <p:nvSpPr>
            <p:cNvPr id="25" name="Shape 1806"/>
            <p:cNvSpPr/>
            <p:nvPr/>
          </p:nvSpPr>
          <p:spPr>
            <a:xfrm>
              <a:off x="6257216" y="568358"/>
              <a:ext cx="539567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 defTabSz="457200">
                <a:defRPr sz="1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40mg</a:t>
              </a:r>
            </a:p>
          </p:txBody>
        </p:sp>
        <p:sp>
          <p:nvSpPr>
            <p:cNvPr id="26" name="Shape 1807"/>
            <p:cNvSpPr/>
            <p:nvPr/>
          </p:nvSpPr>
          <p:spPr>
            <a:xfrm>
              <a:off x="5632535" y="568358"/>
              <a:ext cx="539567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 defTabSz="457200">
                <a:defRPr sz="1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20mg</a:t>
              </a:r>
            </a:p>
          </p:txBody>
        </p:sp>
        <p:sp>
          <p:nvSpPr>
            <p:cNvPr id="27" name="Shape 1808"/>
            <p:cNvSpPr/>
            <p:nvPr/>
          </p:nvSpPr>
          <p:spPr>
            <a:xfrm>
              <a:off x="4599079" y="1287512"/>
              <a:ext cx="539567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 defTabSz="457200">
                <a:defRPr sz="1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20mg</a:t>
              </a:r>
            </a:p>
          </p:txBody>
        </p:sp>
        <p:sp>
          <p:nvSpPr>
            <p:cNvPr id="28" name="Shape 1809"/>
            <p:cNvSpPr/>
            <p:nvPr/>
          </p:nvSpPr>
          <p:spPr>
            <a:xfrm>
              <a:off x="7067927" y="1262600"/>
              <a:ext cx="1175959" cy="338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r" defTabSz="457200">
                <a:defRPr sz="1400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Atorvastatin</a:t>
              </a:r>
            </a:p>
          </p:txBody>
        </p:sp>
        <p:sp>
          <p:nvSpPr>
            <p:cNvPr id="29" name="Shape 1810"/>
            <p:cNvSpPr/>
            <p:nvPr/>
          </p:nvSpPr>
          <p:spPr>
            <a:xfrm>
              <a:off x="4594216" y="1137547"/>
              <a:ext cx="1" cy="62055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30" name="Shape 1811"/>
            <p:cNvSpPr/>
            <p:nvPr/>
          </p:nvSpPr>
          <p:spPr>
            <a:xfrm>
              <a:off x="5779379" y="1287512"/>
              <a:ext cx="539567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 defTabSz="457200">
                <a:defRPr sz="1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80mg</a:t>
              </a:r>
            </a:p>
          </p:txBody>
        </p:sp>
        <p:sp>
          <p:nvSpPr>
            <p:cNvPr id="31" name="Shape 1812"/>
            <p:cNvSpPr/>
            <p:nvPr/>
          </p:nvSpPr>
          <p:spPr>
            <a:xfrm>
              <a:off x="5208679" y="1287512"/>
              <a:ext cx="539567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 defTabSz="457200">
                <a:defRPr sz="1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40mg</a:t>
              </a:r>
            </a:p>
          </p:txBody>
        </p:sp>
        <p:sp>
          <p:nvSpPr>
            <p:cNvPr id="32" name="Shape 1813"/>
            <p:cNvSpPr/>
            <p:nvPr/>
          </p:nvSpPr>
          <p:spPr>
            <a:xfrm>
              <a:off x="7091972" y="2702446"/>
              <a:ext cx="1151914" cy="338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r" defTabSz="457200">
                <a:defRPr sz="1400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Simvastatin</a:t>
              </a:r>
            </a:p>
          </p:txBody>
        </p:sp>
        <p:sp>
          <p:nvSpPr>
            <p:cNvPr id="33" name="Shape 1814"/>
            <p:cNvSpPr/>
            <p:nvPr/>
          </p:nvSpPr>
          <p:spPr>
            <a:xfrm>
              <a:off x="284153" y="2618514"/>
              <a:ext cx="5327651" cy="506413"/>
            </a:xfrm>
            <a:prstGeom prst="rect">
              <a:avLst/>
            </a:prstGeom>
            <a:solidFill>
              <a:srgbClr val="D794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4" name="Shape 1815"/>
            <p:cNvSpPr/>
            <p:nvPr/>
          </p:nvSpPr>
          <p:spPr>
            <a:xfrm>
              <a:off x="1434765" y="2716262"/>
              <a:ext cx="539567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defTabSz="457200">
                <a:defRPr sz="1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10mg</a:t>
              </a:r>
            </a:p>
          </p:txBody>
        </p:sp>
        <p:sp>
          <p:nvSpPr>
            <p:cNvPr id="35" name="Shape 1816"/>
            <p:cNvSpPr/>
            <p:nvPr/>
          </p:nvSpPr>
          <p:spPr>
            <a:xfrm>
              <a:off x="3524241" y="2618530"/>
              <a:ext cx="1" cy="50482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36" name="Shape 1817"/>
            <p:cNvSpPr/>
            <p:nvPr/>
          </p:nvSpPr>
          <p:spPr>
            <a:xfrm>
              <a:off x="4319578" y="2618530"/>
              <a:ext cx="1" cy="50482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37" name="Shape 1818"/>
            <p:cNvSpPr/>
            <p:nvPr/>
          </p:nvSpPr>
          <p:spPr>
            <a:xfrm>
              <a:off x="4995853" y="2559152"/>
              <a:ext cx="1" cy="60547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38" name="Shape 1819"/>
            <p:cNvSpPr/>
            <p:nvPr/>
          </p:nvSpPr>
          <p:spPr>
            <a:xfrm>
              <a:off x="3627529" y="2716262"/>
              <a:ext cx="539567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 defTabSz="457200">
                <a:defRPr sz="1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20mg</a:t>
              </a:r>
            </a:p>
          </p:txBody>
        </p:sp>
        <p:sp>
          <p:nvSpPr>
            <p:cNvPr id="39" name="Shape 1820"/>
            <p:cNvSpPr/>
            <p:nvPr/>
          </p:nvSpPr>
          <p:spPr>
            <a:xfrm>
              <a:off x="4375242" y="2714658"/>
              <a:ext cx="539567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 defTabSz="457200">
                <a:defRPr sz="1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40mg</a:t>
              </a:r>
            </a:p>
          </p:txBody>
        </p:sp>
        <p:sp>
          <p:nvSpPr>
            <p:cNvPr id="40" name="Shape 1821"/>
            <p:cNvSpPr/>
            <p:nvPr/>
          </p:nvSpPr>
          <p:spPr>
            <a:xfrm>
              <a:off x="5041192" y="2714658"/>
              <a:ext cx="539567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 defTabSz="457200">
                <a:defRPr sz="1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80mg</a:t>
              </a:r>
            </a:p>
          </p:txBody>
        </p:sp>
        <p:sp>
          <p:nvSpPr>
            <p:cNvPr id="41" name="Shape 1822"/>
            <p:cNvSpPr/>
            <p:nvPr/>
          </p:nvSpPr>
          <p:spPr>
            <a:xfrm>
              <a:off x="5611803" y="470642"/>
              <a:ext cx="1" cy="50482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42" name="Shape 1823"/>
            <p:cNvSpPr/>
            <p:nvPr/>
          </p:nvSpPr>
          <p:spPr>
            <a:xfrm>
              <a:off x="6249979" y="429367"/>
              <a:ext cx="1" cy="65112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43" name="Shape 1824"/>
            <p:cNvSpPr/>
            <p:nvPr/>
          </p:nvSpPr>
          <p:spPr>
            <a:xfrm>
              <a:off x="5810241" y="1180255"/>
              <a:ext cx="1" cy="50482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44" name="Shape 1825"/>
            <p:cNvSpPr/>
            <p:nvPr/>
          </p:nvSpPr>
          <p:spPr>
            <a:xfrm>
              <a:off x="7125635" y="3453350"/>
              <a:ext cx="1118251" cy="338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r" defTabSz="457200">
                <a:defRPr sz="1400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Pravastatin</a:t>
              </a:r>
            </a:p>
          </p:txBody>
        </p:sp>
        <p:sp>
          <p:nvSpPr>
            <p:cNvPr id="45" name="Shape 1826"/>
            <p:cNvSpPr/>
            <p:nvPr/>
          </p:nvSpPr>
          <p:spPr>
            <a:xfrm>
              <a:off x="284155" y="3378942"/>
              <a:ext cx="3527426" cy="506414"/>
            </a:xfrm>
            <a:prstGeom prst="rect">
              <a:avLst/>
            </a:prstGeom>
            <a:solidFill>
              <a:schemeClr val="accent5">
                <a:satOff val="-6843"/>
                <a:lumOff val="-1070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Shape 1827"/>
            <p:cNvSpPr/>
            <p:nvPr/>
          </p:nvSpPr>
          <p:spPr>
            <a:xfrm>
              <a:off x="1434765" y="3468737"/>
              <a:ext cx="539567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defTabSz="457200">
                <a:defRPr sz="1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10mg</a:t>
              </a:r>
            </a:p>
          </p:txBody>
        </p:sp>
        <p:sp>
          <p:nvSpPr>
            <p:cNvPr id="47" name="Shape 1828"/>
            <p:cNvSpPr/>
            <p:nvPr/>
          </p:nvSpPr>
          <p:spPr>
            <a:xfrm>
              <a:off x="2587617" y="3378942"/>
              <a:ext cx="1" cy="50482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48" name="Shape 1829"/>
            <p:cNvSpPr/>
            <p:nvPr/>
          </p:nvSpPr>
          <p:spPr>
            <a:xfrm>
              <a:off x="3163878" y="3378942"/>
              <a:ext cx="1" cy="50482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49" name="Shape 1830"/>
            <p:cNvSpPr/>
            <p:nvPr/>
          </p:nvSpPr>
          <p:spPr>
            <a:xfrm>
              <a:off x="2608354" y="3473483"/>
              <a:ext cx="539567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 defTabSz="457200">
                <a:defRPr sz="1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20mg</a:t>
              </a:r>
            </a:p>
          </p:txBody>
        </p:sp>
        <p:sp>
          <p:nvSpPr>
            <p:cNvPr id="50" name="Shape 1831"/>
            <p:cNvSpPr/>
            <p:nvPr/>
          </p:nvSpPr>
          <p:spPr>
            <a:xfrm>
              <a:off x="3229067" y="3468737"/>
              <a:ext cx="539567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 defTabSz="457200">
                <a:defRPr sz="1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40mg</a:t>
              </a:r>
            </a:p>
          </p:txBody>
        </p:sp>
        <p:sp>
          <p:nvSpPr>
            <p:cNvPr id="51" name="Shape 1832"/>
            <p:cNvSpPr/>
            <p:nvPr/>
          </p:nvSpPr>
          <p:spPr>
            <a:xfrm>
              <a:off x="7091972" y="1983313"/>
              <a:ext cx="1151914" cy="338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r" defTabSz="457200">
                <a:defRPr sz="1400"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Pitavastatin</a:t>
              </a:r>
            </a:p>
          </p:txBody>
        </p:sp>
        <p:sp>
          <p:nvSpPr>
            <p:cNvPr id="52" name="Shape 1833"/>
            <p:cNvSpPr/>
            <p:nvPr/>
          </p:nvSpPr>
          <p:spPr>
            <a:xfrm>
              <a:off x="290503" y="1899380"/>
              <a:ext cx="5543551" cy="506414"/>
            </a:xfrm>
            <a:prstGeom prst="rect">
              <a:avLst/>
            </a:prstGeom>
            <a:solidFill>
              <a:srgbClr val="604A7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+mn-lt"/>
                  <a:ea typeface="+mn-ea"/>
                  <a:cs typeface="+mn-cs"/>
                  <a:sym typeface="Arial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3" name="Shape 1834"/>
            <p:cNvSpPr/>
            <p:nvPr/>
          </p:nvSpPr>
          <p:spPr>
            <a:xfrm>
              <a:off x="1434765" y="1987583"/>
              <a:ext cx="589260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defTabSz="457200">
                <a:defRPr sz="1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1mg/d</a:t>
              </a:r>
            </a:p>
          </p:txBody>
        </p:sp>
        <p:sp>
          <p:nvSpPr>
            <p:cNvPr id="54" name="Shape 1835"/>
            <p:cNvSpPr/>
            <p:nvPr/>
          </p:nvSpPr>
          <p:spPr>
            <a:xfrm>
              <a:off x="4249728" y="1899377"/>
              <a:ext cx="1" cy="50482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55" name="Shape 1836"/>
            <p:cNvSpPr/>
            <p:nvPr/>
          </p:nvSpPr>
          <p:spPr>
            <a:xfrm>
              <a:off x="5114916" y="1899377"/>
              <a:ext cx="1" cy="50482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56" name="Shape 1837"/>
            <p:cNvSpPr/>
            <p:nvPr/>
          </p:nvSpPr>
          <p:spPr>
            <a:xfrm>
              <a:off x="4447152" y="1997108"/>
              <a:ext cx="440181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 defTabSz="457200">
                <a:defRPr sz="1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2mg</a:t>
              </a:r>
            </a:p>
          </p:txBody>
        </p:sp>
        <p:sp>
          <p:nvSpPr>
            <p:cNvPr id="57" name="Shape 1838"/>
            <p:cNvSpPr/>
            <p:nvPr/>
          </p:nvSpPr>
          <p:spPr>
            <a:xfrm>
              <a:off x="5253609" y="1997108"/>
              <a:ext cx="440181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 defTabSz="457200">
                <a:defRPr sz="1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4mg</a:t>
              </a:r>
            </a:p>
          </p:txBody>
        </p:sp>
        <p:sp>
          <p:nvSpPr>
            <p:cNvPr id="58" name="Shape 1839"/>
            <p:cNvSpPr/>
            <p:nvPr/>
          </p:nvSpPr>
          <p:spPr>
            <a:xfrm>
              <a:off x="1434765" y="568358"/>
              <a:ext cx="1794519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defTabSz="457200">
                <a:defRPr sz="1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Arial"/>
                </a:rPr>
                <a:t>10mg</a:t>
              </a:r>
            </a:p>
          </p:txBody>
        </p:sp>
        <p:sp>
          <p:nvSpPr>
            <p:cNvPr id="59" name="Shape 1840"/>
            <p:cNvSpPr/>
            <p:nvPr/>
          </p:nvSpPr>
          <p:spPr>
            <a:xfrm flipV="1">
              <a:off x="923916" y="221389"/>
              <a:ext cx="1" cy="5715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60" name="Shape 1841"/>
            <p:cNvSpPr/>
            <p:nvPr/>
          </p:nvSpPr>
          <p:spPr>
            <a:xfrm flipV="1">
              <a:off x="1501767" y="224564"/>
              <a:ext cx="1" cy="5715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61" name="Shape 1842"/>
            <p:cNvSpPr/>
            <p:nvPr/>
          </p:nvSpPr>
          <p:spPr>
            <a:xfrm flipV="1">
              <a:off x="2079617" y="227739"/>
              <a:ext cx="1" cy="5715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62" name="Shape 1843"/>
            <p:cNvSpPr/>
            <p:nvPr/>
          </p:nvSpPr>
          <p:spPr>
            <a:xfrm flipV="1">
              <a:off x="2673342" y="227739"/>
              <a:ext cx="1" cy="5715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63" name="Shape 1844"/>
            <p:cNvSpPr/>
            <p:nvPr/>
          </p:nvSpPr>
          <p:spPr>
            <a:xfrm flipV="1">
              <a:off x="3251191" y="240439"/>
              <a:ext cx="1" cy="5715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64" name="Shape 1845"/>
            <p:cNvSpPr/>
            <p:nvPr/>
          </p:nvSpPr>
          <p:spPr>
            <a:xfrm flipV="1">
              <a:off x="3829041" y="230914"/>
              <a:ext cx="1" cy="5715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65" name="Shape 1846"/>
            <p:cNvSpPr/>
            <p:nvPr/>
          </p:nvSpPr>
          <p:spPr>
            <a:xfrm flipV="1">
              <a:off x="4446578" y="234089"/>
              <a:ext cx="1" cy="5715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66" name="Shape 1847"/>
            <p:cNvSpPr/>
            <p:nvPr/>
          </p:nvSpPr>
          <p:spPr>
            <a:xfrm flipV="1">
              <a:off x="5022841" y="230914"/>
              <a:ext cx="1" cy="5715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67" name="Shape 1848"/>
            <p:cNvSpPr/>
            <p:nvPr/>
          </p:nvSpPr>
          <p:spPr>
            <a:xfrm flipV="1">
              <a:off x="6213467" y="229326"/>
              <a:ext cx="1" cy="5715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68" name="Shape 1849"/>
            <p:cNvSpPr/>
            <p:nvPr/>
          </p:nvSpPr>
          <p:spPr>
            <a:xfrm flipV="1">
              <a:off x="6805603" y="222980"/>
              <a:ext cx="1" cy="7302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69" name="Shape 1850"/>
            <p:cNvSpPr/>
            <p:nvPr/>
          </p:nvSpPr>
          <p:spPr>
            <a:xfrm flipV="1">
              <a:off x="7343767" y="242026"/>
              <a:ext cx="1" cy="5715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70" name="Shape 1851"/>
            <p:cNvSpPr/>
            <p:nvPr/>
          </p:nvSpPr>
          <p:spPr>
            <a:xfrm>
              <a:off x="5180003" y="1103714"/>
              <a:ext cx="1" cy="59089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71" name="Shape 1852"/>
            <p:cNvSpPr/>
            <p:nvPr/>
          </p:nvSpPr>
          <p:spPr>
            <a:xfrm flipV="1">
              <a:off x="5591166" y="226151"/>
              <a:ext cx="1" cy="5715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72" name="Shape 1853"/>
            <p:cNvSpPr/>
            <p:nvPr/>
          </p:nvSpPr>
          <p:spPr>
            <a:xfrm flipH="1">
              <a:off x="284162" y="224567"/>
              <a:ext cx="4763" cy="37226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73" name="Shape 1856"/>
          <p:cNvSpPr/>
          <p:nvPr/>
        </p:nvSpPr>
        <p:spPr>
          <a:xfrm>
            <a:off x="2613025" y="6600880"/>
            <a:ext cx="6351091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000">
                <a:solidFill>
                  <a:srgbClr val="535353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 panose="020F0502020204030204"/>
                <a:sym typeface="Arial"/>
              </a:rPr>
              <a:t>www.fda.gov/drugs/drugsafety/ucm256581.htm#relative.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 panose="020F0502020204030204"/>
                <a:ea typeface="MS Mincho"/>
                <a:cs typeface="Times New Roman"/>
                <a:sym typeface="Arial"/>
              </a:rPr>
              <a:t>Accessed 10 Jan 2016.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 panose="020F0502020204030204"/>
              <a:sym typeface="Arial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 Light" panose="020F0302020204030204"/>
              <a:sym typeface="Arial"/>
            </a:endParaRPr>
          </a:p>
        </p:txBody>
      </p:sp>
      <p:sp>
        <p:nvSpPr>
          <p:cNvPr id="74" name="TextBox 71"/>
          <p:cNvSpPr txBox="1"/>
          <p:nvPr/>
        </p:nvSpPr>
        <p:spPr>
          <a:xfrm>
            <a:off x="536574" y="2210604"/>
            <a:ext cx="2195918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"/>
              </a:rPr>
              <a:t>Change in LDL-C (%)</a:t>
            </a:r>
          </a:p>
        </p:txBody>
      </p:sp>
    </p:spTree>
    <p:extLst>
      <p:ext uri="{BB962C8B-B14F-4D97-AF65-F5344CB8AC3E}">
        <p14:creationId xmlns:p14="http://schemas.microsoft.com/office/powerpoint/2010/main" val="166325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Rischio residuo nei pazienti in terapia con </a:t>
            </a:r>
            <a:r>
              <a:rPr lang="it-IT" b="1" dirty="0" err="1" smtClean="0">
                <a:solidFill>
                  <a:schemeClr val="accent1"/>
                </a:solidFill>
              </a:rPr>
              <a:t>Ezetimibe</a:t>
            </a:r>
            <a:r>
              <a:rPr lang="it-IT" b="1" dirty="0" smtClean="0">
                <a:solidFill>
                  <a:schemeClr val="accent1"/>
                </a:solidFill>
              </a:rPr>
              <a:t> + statine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90"/>
          <a:stretch>
            <a:fillRect/>
          </a:stretch>
        </p:blipFill>
        <p:spPr bwMode="auto">
          <a:xfrm>
            <a:off x="3944937" y="2562225"/>
            <a:ext cx="50641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6977063" y="6464300"/>
            <a:ext cx="203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1" charset="-128"/>
                <a:cs typeface="+mn-cs"/>
              </a:rPr>
              <a:t>Murphy et al. JACC, 2016</a:t>
            </a:r>
            <a:endParaRPr kumimoji="0" lang="en-GB" altLang="en-US" sz="14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21" charset="-128"/>
              <a:cs typeface="+mn-cs"/>
            </a:endParaRP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364" y="2562225"/>
            <a:ext cx="357028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1" charset="-128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377A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1" charset="-128"/>
                <a:cs typeface="+mn-cs"/>
              </a:rPr>
              <a:t>IMPROVE-IT SUB-STUDY</a:t>
            </a:r>
            <a:endParaRPr kumimoji="0" lang="en-GB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06377A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21" charset="-128"/>
              <a:cs typeface="+mn-cs"/>
            </a:endParaRP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1" charset="-128"/>
                <a:cs typeface="+mn-cs"/>
              </a:rPr>
              <a:t>Although</a:t>
            </a:r>
            <a:r>
              <a:rPr kumimoji="0" lang="en-GB" alt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1" charset="-128"/>
                <a:cs typeface="+mn-cs"/>
              </a:rPr>
              <a:t> t</a:t>
            </a:r>
            <a:r>
              <a:rPr kumimoji="0" lang="en-GB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1" charset="-128"/>
                <a:cs typeface="+mn-cs"/>
              </a:rPr>
              <a:t>here were </a:t>
            </a:r>
            <a:r>
              <a:rPr kumimoji="0" lang="en-GB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1" charset="-128"/>
                <a:cs typeface="+mn-cs"/>
              </a:rPr>
              <a:t>251 fewer subsequent events in the EZE/SIMVA group </a:t>
            </a:r>
            <a:r>
              <a:rPr kumimoji="0" lang="en-GB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1" charset="-128"/>
                <a:cs typeface="+mn-cs"/>
              </a:rPr>
              <a:t>(1,990 in the EZE/SIMVA vs. 2,241 in the PLACEBO/SIMVA), a substantial number of cardiovascular events was reported</a:t>
            </a:r>
            <a:r>
              <a:rPr kumimoji="0" lang="en-GB" alt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1" charset="-128"/>
                <a:cs typeface="+mn-cs"/>
              </a:rPr>
              <a:t> also in the </a:t>
            </a:r>
            <a:r>
              <a:rPr kumimoji="0" lang="en-GB" alt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1" charset="-128"/>
                <a:cs typeface="+mn-cs"/>
              </a:rPr>
              <a:t>sperimental</a:t>
            </a:r>
            <a:r>
              <a:rPr kumimoji="0" lang="en-GB" alt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121" charset="-128"/>
                <a:cs typeface="+mn-cs"/>
              </a:rPr>
              <a:t> group.</a:t>
            </a:r>
            <a:endParaRPr kumimoji="0" lang="en-GB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121" charset="-128"/>
              <a:cs typeface="+mn-c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94"/>
          <a:stretch>
            <a:fillRect/>
          </a:stretch>
        </p:blipFill>
        <p:spPr bwMode="auto">
          <a:xfrm>
            <a:off x="3944938" y="6296025"/>
            <a:ext cx="5064125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14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FOURIER TRIAL: </a:t>
            </a:r>
            <a:r>
              <a:rPr lang="it-IT" b="1" dirty="0" err="1" smtClean="0">
                <a:solidFill>
                  <a:srgbClr val="B7D94B"/>
                </a:solidFill>
              </a:rPr>
              <a:t>what’s</a:t>
            </a:r>
            <a:r>
              <a:rPr lang="it-IT" b="1" dirty="0" smtClean="0">
                <a:solidFill>
                  <a:srgbClr val="B7D94B"/>
                </a:solidFill>
              </a:rPr>
              <a:t> new???</a:t>
            </a:r>
            <a:endParaRPr lang="en-GB" b="1" dirty="0">
              <a:solidFill>
                <a:srgbClr val="B7D94B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40" y="2249834"/>
            <a:ext cx="4826851" cy="4404061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853" y="2450555"/>
            <a:ext cx="1992765" cy="216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0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6439" y="849042"/>
            <a:ext cx="7407765" cy="709865"/>
          </a:xfrm>
        </p:spPr>
        <p:txBody>
          <a:bodyPr/>
          <a:lstStyle/>
          <a:p>
            <a:r>
              <a:rPr lang="en-US" sz="3000" b="1" dirty="0" smtClean="0">
                <a:solidFill>
                  <a:schemeClr val="accent1"/>
                </a:solidFill>
              </a:rPr>
              <a:t>FOURIER: </a:t>
            </a:r>
            <a:r>
              <a:rPr lang="en-US" sz="3000" b="1" dirty="0" smtClean="0"/>
              <a:t>Further </a:t>
            </a:r>
            <a:r>
              <a:rPr lang="en-US" sz="3000" b="1" dirty="0"/>
              <a:t>cardiovascular </a:t>
            </a:r>
            <a:r>
              <a:rPr lang="en-US" sz="3000" b="1" dirty="0" err="1"/>
              <a:t>OUtcomes</a:t>
            </a:r>
            <a:r>
              <a:rPr lang="en-US" sz="3000" b="1" dirty="0"/>
              <a:t> Research with PCSK9 Inhibition in subjects with Elevated Risk</a:t>
            </a:r>
            <a:endParaRPr lang="en-GB" sz="3000" b="1" dirty="0"/>
          </a:p>
        </p:txBody>
      </p:sp>
      <p:grpSp>
        <p:nvGrpSpPr>
          <p:cNvPr id="4" name="Group 50"/>
          <p:cNvGrpSpPr/>
          <p:nvPr/>
        </p:nvGrpSpPr>
        <p:grpSpPr>
          <a:xfrm>
            <a:off x="439154" y="2488310"/>
            <a:ext cx="8262333" cy="3905761"/>
            <a:chOff x="622300" y="1357242"/>
            <a:chExt cx="8027967" cy="3643026"/>
          </a:xfrm>
        </p:grpSpPr>
        <p:sp>
          <p:nvSpPr>
            <p:cNvPr id="5" name="Freeform 59"/>
            <p:cNvSpPr/>
            <p:nvPr/>
          </p:nvSpPr>
          <p:spPr>
            <a:xfrm flipV="1">
              <a:off x="4232276" y="2546017"/>
              <a:ext cx="387350" cy="660400"/>
            </a:xfrm>
            <a:custGeom>
              <a:avLst/>
              <a:gdLst>
                <a:gd name="connsiteX0" fmla="*/ 0 w 387350"/>
                <a:gd name="connsiteY0" fmla="*/ 660400 h 660400"/>
                <a:gd name="connsiteX1" fmla="*/ 146050 w 387350"/>
                <a:gd name="connsiteY1" fmla="*/ 660400 h 660400"/>
                <a:gd name="connsiteX2" fmla="*/ 146050 w 387350"/>
                <a:gd name="connsiteY2" fmla="*/ 0 h 660400"/>
                <a:gd name="connsiteX3" fmla="*/ 387350 w 387350"/>
                <a:gd name="connsiteY3" fmla="*/ 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350" h="660400">
                  <a:moveTo>
                    <a:pt x="0" y="660400"/>
                  </a:moveTo>
                  <a:lnTo>
                    <a:pt x="146050" y="660400"/>
                  </a:lnTo>
                  <a:lnTo>
                    <a:pt x="146050" y="0"/>
                  </a:lnTo>
                  <a:lnTo>
                    <a:pt x="387350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tailEnd type="triangle"/>
            </a:ln>
            <a:effectLst/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" name="Freeform 60"/>
            <p:cNvSpPr/>
            <p:nvPr/>
          </p:nvSpPr>
          <p:spPr>
            <a:xfrm rot="10800000">
              <a:off x="7558641" y="2546017"/>
              <a:ext cx="387350" cy="660400"/>
            </a:xfrm>
            <a:custGeom>
              <a:avLst/>
              <a:gdLst>
                <a:gd name="connsiteX0" fmla="*/ 0 w 387350"/>
                <a:gd name="connsiteY0" fmla="*/ 660400 h 660400"/>
                <a:gd name="connsiteX1" fmla="*/ 146050 w 387350"/>
                <a:gd name="connsiteY1" fmla="*/ 660400 h 660400"/>
                <a:gd name="connsiteX2" fmla="*/ 146050 w 387350"/>
                <a:gd name="connsiteY2" fmla="*/ 0 h 660400"/>
                <a:gd name="connsiteX3" fmla="*/ 387350 w 387350"/>
                <a:gd name="connsiteY3" fmla="*/ 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350" h="660400">
                  <a:moveTo>
                    <a:pt x="0" y="660400"/>
                  </a:moveTo>
                  <a:lnTo>
                    <a:pt x="146050" y="660400"/>
                  </a:lnTo>
                  <a:lnTo>
                    <a:pt x="146050" y="0"/>
                  </a:lnTo>
                  <a:lnTo>
                    <a:pt x="387350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" name="Freeform 61"/>
            <p:cNvSpPr/>
            <p:nvPr/>
          </p:nvSpPr>
          <p:spPr>
            <a:xfrm rot="10800000" flipV="1">
              <a:off x="7558641" y="1885617"/>
              <a:ext cx="387350" cy="660400"/>
            </a:xfrm>
            <a:custGeom>
              <a:avLst/>
              <a:gdLst>
                <a:gd name="connsiteX0" fmla="*/ 0 w 387350"/>
                <a:gd name="connsiteY0" fmla="*/ 660400 h 660400"/>
                <a:gd name="connsiteX1" fmla="*/ 146050 w 387350"/>
                <a:gd name="connsiteY1" fmla="*/ 660400 h 660400"/>
                <a:gd name="connsiteX2" fmla="*/ 146050 w 387350"/>
                <a:gd name="connsiteY2" fmla="*/ 0 h 660400"/>
                <a:gd name="connsiteX3" fmla="*/ 387350 w 387350"/>
                <a:gd name="connsiteY3" fmla="*/ 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350" h="660400">
                  <a:moveTo>
                    <a:pt x="0" y="660400"/>
                  </a:moveTo>
                  <a:lnTo>
                    <a:pt x="146050" y="660400"/>
                  </a:lnTo>
                  <a:lnTo>
                    <a:pt x="146050" y="0"/>
                  </a:lnTo>
                  <a:lnTo>
                    <a:pt x="387350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" name="Freeform 32"/>
            <p:cNvSpPr/>
            <p:nvPr/>
          </p:nvSpPr>
          <p:spPr>
            <a:xfrm>
              <a:off x="4232276" y="1885617"/>
              <a:ext cx="387350" cy="660400"/>
            </a:xfrm>
            <a:custGeom>
              <a:avLst/>
              <a:gdLst>
                <a:gd name="connsiteX0" fmla="*/ 0 w 387350"/>
                <a:gd name="connsiteY0" fmla="*/ 660400 h 660400"/>
                <a:gd name="connsiteX1" fmla="*/ 146050 w 387350"/>
                <a:gd name="connsiteY1" fmla="*/ 660400 h 660400"/>
                <a:gd name="connsiteX2" fmla="*/ 146050 w 387350"/>
                <a:gd name="connsiteY2" fmla="*/ 0 h 660400"/>
                <a:gd name="connsiteX3" fmla="*/ 387350 w 387350"/>
                <a:gd name="connsiteY3" fmla="*/ 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7350" h="660400">
                  <a:moveTo>
                    <a:pt x="0" y="660400"/>
                  </a:moveTo>
                  <a:lnTo>
                    <a:pt x="146050" y="660400"/>
                  </a:lnTo>
                  <a:lnTo>
                    <a:pt x="146050" y="0"/>
                  </a:lnTo>
                  <a:lnTo>
                    <a:pt x="387350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tailEnd type="triangle"/>
            </a:ln>
            <a:effectLst/>
            <a:sp3d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" name="Shape 1449"/>
            <p:cNvSpPr/>
            <p:nvPr/>
          </p:nvSpPr>
          <p:spPr>
            <a:xfrm>
              <a:off x="622300" y="1357243"/>
              <a:ext cx="2852140" cy="2371796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>
              <a:noFill/>
              <a:miter lim="400000"/>
            </a:ln>
          </p:spPr>
          <p:txBody>
            <a:bodyPr lIns="91440" rIns="45719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sz="1400">
                  <a:latin typeface="+mj-lt"/>
                  <a:ea typeface="+mj-ea"/>
                  <a:cs typeface="+mj-cs"/>
                  <a:sym typeface="Arial"/>
                </a:defRPr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Screening</a:t>
              </a:r>
            </a:p>
            <a:p>
              <a:pPr marL="228600" marR="0" lvl="0" indent="-22860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CC2"/>
                </a:buClr>
                <a:buSzTx/>
                <a:buFont typeface="Arial" panose="020B0604020202020204" pitchFamily="34" charset="0"/>
                <a:buChar char="•"/>
                <a:tabLst/>
                <a:defRPr sz="1400">
                  <a:latin typeface="+mj-lt"/>
                  <a:ea typeface="+mj-ea"/>
                  <a:cs typeface="+mj-cs"/>
                  <a:sym typeface="Arial"/>
                </a:defRPr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Age 40–85 years</a:t>
              </a:r>
            </a:p>
            <a:p>
              <a:pPr marL="228600" marR="0" lvl="0" indent="-22860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CC2"/>
                </a:buClr>
                <a:buSzTx/>
                <a:buFont typeface="Arial" panose="020B0604020202020204" pitchFamily="34" charset="0"/>
                <a:buChar char="•"/>
                <a:tabLst/>
                <a:defRPr sz="1400">
                  <a:latin typeface="+mj-lt"/>
                  <a:ea typeface="+mj-ea"/>
                  <a:cs typeface="+mj-cs"/>
                  <a:sym typeface="Arial"/>
                </a:defRPr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MI, stroke, or PAD</a:t>
              </a:r>
            </a:p>
            <a:p>
              <a:pPr marL="228600" marR="0" lvl="0" indent="-22860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CC2"/>
                </a:buClr>
                <a:buSzTx/>
                <a:buFont typeface="Arial" panose="020B0604020202020204" pitchFamily="34" charset="0"/>
                <a:buChar char="•"/>
                <a:tabLst/>
                <a:defRPr sz="1400">
                  <a:latin typeface="+mj-lt"/>
                  <a:ea typeface="+mj-ea"/>
                  <a:cs typeface="+mj-cs"/>
                  <a:sym typeface="Arial"/>
                </a:defRPr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Additional risk factors (one major or two minor)</a:t>
              </a:r>
            </a:p>
            <a:p>
              <a:pPr marL="228600" marR="0" lvl="0" indent="-22860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CC2"/>
                </a:buClr>
                <a:buSzTx/>
                <a:buFont typeface="Arial" panose="020B0604020202020204" pitchFamily="34" charset="0"/>
                <a:buChar char="•"/>
                <a:tabLst/>
                <a:defRPr sz="1400">
                  <a:latin typeface="+mj-lt"/>
                  <a:ea typeface="+mj-ea"/>
                  <a:cs typeface="+mj-cs"/>
                  <a:sym typeface="Arial"/>
                </a:defRPr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Optimal background lipid therapy (including effective dose of statin ± ezetimibe)</a:t>
              </a:r>
            </a:p>
            <a:p>
              <a:pPr marL="228600" marR="0" lvl="0" indent="-22860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CC2"/>
                </a:buClr>
                <a:buSzTx/>
                <a:buFont typeface="Arial" panose="020B0604020202020204" pitchFamily="34" charset="0"/>
                <a:buChar char="•"/>
                <a:tabLst/>
                <a:defRPr sz="1400">
                  <a:latin typeface="+mj-lt"/>
                  <a:ea typeface="+mj-ea"/>
                  <a:cs typeface="+mj-cs"/>
                  <a:sym typeface="Arial"/>
                </a:defRPr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LDL-C ≥ 70 mg/dL or </a:t>
              </a:r>
              <a:b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</a:b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non–HDL-C ≥ 100 mg/dL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Shape 1452"/>
            <p:cNvSpPr/>
            <p:nvPr/>
          </p:nvSpPr>
          <p:spPr>
            <a:xfrm>
              <a:off x="4628413" y="1357242"/>
              <a:ext cx="2936578" cy="1066968"/>
            </a:xfrm>
            <a:prstGeom prst="rect">
              <a:avLst/>
            </a:prstGeom>
            <a:solidFill>
              <a:srgbClr val="FC840C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6576" tIns="36576" rIns="36576" bIns="36576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rPr kumimoji="0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Evolocumab SC </a:t>
              </a:r>
            </a:p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140 mg </a:t>
              </a:r>
              <a:r>
                <a: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Q2W or 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420 mg </a:t>
              </a:r>
              <a:r>
                <a: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QM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(per subject preference)</a:t>
              </a:r>
              <a:r>
                <a: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</a:p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n </a:t>
              </a:r>
              <a:r>
                <a:rPr kumimoji="0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~</a:t>
              </a:r>
              <a:r>
                <a:rPr kumimoji="0" lang="en-I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13,750</a:t>
              </a:r>
            </a:p>
          </p:txBody>
        </p:sp>
        <p:sp>
          <p:nvSpPr>
            <p:cNvPr id="11" name="Shape 1453"/>
            <p:cNvSpPr/>
            <p:nvPr/>
          </p:nvSpPr>
          <p:spPr>
            <a:xfrm>
              <a:off x="4628413" y="2662070"/>
              <a:ext cx="2936578" cy="1066968"/>
            </a:xfrm>
            <a:prstGeom prst="rect">
              <a:avLst/>
            </a:prstGeom>
            <a:solidFill>
              <a:srgbClr val="00316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6576" tIns="36576" rIns="36576" bIns="36576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rPr kumimoji="0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Placebo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SC</a:t>
              </a:r>
              <a:endPara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Q2W or QM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(per subject preference)</a:t>
              </a:r>
              <a:r>
                <a: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</a:p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n </a:t>
              </a:r>
              <a:r>
                <a:rPr kumimoji="0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~</a:t>
              </a:r>
              <a:r>
                <a:rPr kumimoji="0" lang="en-I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13,750</a:t>
              </a:r>
            </a:p>
          </p:txBody>
        </p:sp>
        <p:sp>
          <p:nvSpPr>
            <p:cNvPr id="12" name="Shape 1454"/>
            <p:cNvSpPr/>
            <p:nvPr/>
          </p:nvSpPr>
          <p:spPr>
            <a:xfrm rot="16200000">
              <a:off x="2865529" y="2358361"/>
              <a:ext cx="2371795" cy="369559"/>
            </a:xfrm>
            <a:prstGeom prst="rect">
              <a:avLst/>
            </a:prstGeom>
            <a:solidFill>
              <a:srgbClr val="007CC2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00" b="1">
                  <a:latin typeface="+mj-lt"/>
                  <a:ea typeface="+mj-ea"/>
                  <a:cs typeface="+mj-cs"/>
                  <a:sym typeface="Arial"/>
                </a:defRPr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Randomization 1:1</a:t>
              </a: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Shape 1455"/>
            <p:cNvSpPr/>
            <p:nvPr/>
          </p:nvSpPr>
          <p:spPr>
            <a:xfrm rot="16200000">
              <a:off x="6940050" y="2374390"/>
              <a:ext cx="2382574" cy="348279"/>
            </a:xfrm>
            <a:prstGeom prst="rect">
              <a:avLst/>
            </a:prstGeom>
            <a:solidFill>
              <a:srgbClr val="007CC2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End of Study (EOS)</a:t>
              </a: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4" name="Straight Arrow Connector 4"/>
            <p:cNvCxnSpPr>
              <a:stCxn id="9" idx="3"/>
              <a:endCxn id="12" idx="0"/>
            </p:cNvCxnSpPr>
            <p:nvPr/>
          </p:nvCxnSpPr>
          <p:spPr>
            <a:xfrm flipV="1">
              <a:off x="3474440" y="2543140"/>
              <a:ext cx="392207" cy="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/>
            </a:ln>
            <a:effectLst/>
            <a:sp3d/>
          </p:spPr>
        </p:cxnSp>
        <p:cxnSp>
          <p:nvCxnSpPr>
            <p:cNvPr id="15" name="Straight Connector 3"/>
            <p:cNvCxnSpPr/>
            <p:nvPr/>
          </p:nvCxnSpPr>
          <p:spPr>
            <a:xfrm>
              <a:off x="625618" y="4110379"/>
              <a:ext cx="387893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dash"/>
              <a:round/>
            </a:ln>
            <a:effectLst/>
            <a:sp3d/>
          </p:spPr>
        </p:cxnSp>
        <p:cxnSp>
          <p:nvCxnSpPr>
            <p:cNvPr id="16" name="Straight Connector 6"/>
            <p:cNvCxnSpPr/>
            <p:nvPr/>
          </p:nvCxnSpPr>
          <p:spPr>
            <a:xfrm>
              <a:off x="637048" y="4098949"/>
              <a:ext cx="0" cy="723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  <a:sp3d/>
          </p:spPr>
        </p:cxnSp>
        <p:cxnSp>
          <p:nvCxnSpPr>
            <p:cNvPr id="17" name="Straight Connector 26"/>
            <p:cNvCxnSpPr/>
            <p:nvPr/>
          </p:nvCxnSpPr>
          <p:spPr>
            <a:xfrm>
              <a:off x="4226840" y="4098949"/>
              <a:ext cx="0" cy="723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  <a:sp3d/>
          </p:spPr>
        </p:cxnSp>
        <p:cxnSp>
          <p:nvCxnSpPr>
            <p:cNvPr id="18" name="Straight Connector 27"/>
            <p:cNvCxnSpPr/>
            <p:nvPr/>
          </p:nvCxnSpPr>
          <p:spPr>
            <a:xfrm>
              <a:off x="6769098" y="4110379"/>
              <a:ext cx="1536378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dash"/>
              <a:round/>
            </a:ln>
            <a:effectLst/>
            <a:sp3d/>
          </p:spPr>
        </p:cxnSp>
        <p:cxnSp>
          <p:nvCxnSpPr>
            <p:cNvPr id="19" name="Straight Connector 28"/>
            <p:cNvCxnSpPr/>
            <p:nvPr/>
          </p:nvCxnSpPr>
          <p:spPr>
            <a:xfrm>
              <a:off x="4605689" y="4098949"/>
              <a:ext cx="0" cy="723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  <a:sp3d/>
          </p:spPr>
        </p:cxnSp>
        <p:cxnSp>
          <p:nvCxnSpPr>
            <p:cNvPr id="20" name="Straight Connector 29"/>
            <p:cNvCxnSpPr/>
            <p:nvPr/>
          </p:nvCxnSpPr>
          <p:spPr>
            <a:xfrm>
              <a:off x="8195481" y="4098949"/>
              <a:ext cx="0" cy="723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  <a:sp3d/>
          </p:spPr>
        </p:cxnSp>
        <p:cxnSp>
          <p:nvCxnSpPr>
            <p:cNvPr id="21" name="Straight Connector 9"/>
            <p:cNvCxnSpPr/>
            <p:nvPr/>
          </p:nvCxnSpPr>
          <p:spPr>
            <a:xfrm>
              <a:off x="4605689" y="4110379"/>
              <a:ext cx="233024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  <a:sp3d/>
          </p:spPr>
        </p:cxnSp>
        <p:cxnSp>
          <p:nvCxnSpPr>
            <p:cNvPr id="22" name="Straight Connector 33"/>
            <p:cNvCxnSpPr/>
            <p:nvPr/>
          </p:nvCxnSpPr>
          <p:spPr>
            <a:xfrm>
              <a:off x="4979069" y="4110379"/>
              <a:ext cx="0" cy="723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  <a:sp3d/>
          </p:spPr>
        </p:cxnSp>
        <p:cxnSp>
          <p:nvCxnSpPr>
            <p:cNvPr id="23" name="Straight Connector 34"/>
            <p:cNvCxnSpPr/>
            <p:nvPr/>
          </p:nvCxnSpPr>
          <p:spPr>
            <a:xfrm>
              <a:off x="5634389" y="4110379"/>
              <a:ext cx="0" cy="723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  <a:sp3d/>
          </p:spPr>
        </p:cxnSp>
        <p:cxnSp>
          <p:nvCxnSpPr>
            <p:cNvPr id="24" name="Straight Connector 36"/>
            <p:cNvCxnSpPr/>
            <p:nvPr/>
          </p:nvCxnSpPr>
          <p:spPr>
            <a:xfrm>
              <a:off x="6624989" y="4110379"/>
              <a:ext cx="0" cy="723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  <a:sp3d/>
          </p:spPr>
        </p:cxnSp>
        <p:cxnSp>
          <p:nvCxnSpPr>
            <p:cNvPr id="25" name="Straight Connector 37"/>
            <p:cNvCxnSpPr/>
            <p:nvPr/>
          </p:nvCxnSpPr>
          <p:spPr>
            <a:xfrm>
              <a:off x="7417469" y="4110379"/>
              <a:ext cx="0" cy="7231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  <a:sp3d/>
          </p:spPr>
        </p:cxnSp>
        <p:sp>
          <p:nvSpPr>
            <p:cNvPr id="26" name="TextBox 10"/>
            <p:cNvSpPr txBox="1"/>
            <p:nvPr/>
          </p:nvSpPr>
          <p:spPr>
            <a:xfrm>
              <a:off x="1039529" y="4169273"/>
              <a:ext cx="3135308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t>Maximum approximately 15 weeks</a:t>
              </a: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4469378" y="4169273"/>
              <a:ext cx="294560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t>D1</a:t>
              </a:r>
            </a:p>
          </p:txBody>
        </p:sp>
        <p:sp>
          <p:nvSpPr>
            <p:cNvPr id="28" name="TextBox 39"/>
            <p:cNvSpPr txBox="1"/>
            <p:nvPr/>
          </p:nvSpPr>
          <p:spPr>
            <a:xfrm>
              <a:off x="4827093" y="4169273"/>
              <a:ext cx="327365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t>W4</a:t>
              </a:r>
            </a:p>
          </p:txBody>
        </p:sp>
        <p:sp>
          <p:nvSpPr>
            <p:cNvPr id="29" name="TextBox 40"/>
            <p:cNvSpPr txBox="1"/>
            <p:nvPr/>
          </p:nvSpPr>
          <p:spPr>
            <a:xfrm>
              <a:off x="5447763" y="4169273"/>
              <a:ext cx="411968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t>W12</a:t>
              </a:r>
            </a:p>
          </p:txBody>
        </p:sp>
        <p:sp>
          <p:nvSpPr>
            <p:cNvPr id="30" name="TextBox 41"/>
            <p:cNvSpPr txBox="1"/>
            <p:nvPr/>
          </p:nvSpPr>
          <p:spPr>
            <a:xfrm>
              <a:off x="6434913" y="4169273"/>
              <a:ext cx="411968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t>W24</a:t>
              </a:r>
            </a:p>
          </p:txBody>
        </p:sp>
        <p:sp>
          <p:nvSpPr>
            <p:cNvPr id="31" name="TextBox 44"/>
            <p:cNvSpPr txBox="1"/>
            <p:nvPr/>
          </p:nvSpPr>
          <p:spPr>
            <a:xfrm>
              <a:off x="7176323" y="4169273"/>
              <a:ext cx="529380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t>Q24W</a:t>
              </a:r>
            </a:p>
          </p:txBody>
        </p:sp>
        <p:sp>
          <p:nvSpPr>
            <p:cNvPr id="32" name="TextBox 46"/>
            <p:cNvSpPr txBox="1"/>
            <p:nvPr/>
          </p:nvSpPr>
          <p:spPr>
            <a:xfrm>
              <a:off x="7801463" y="4169273"/>
              <a:ext cx="848804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t>Number of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t>key 2</a:t>
              </a:r>
              <a:r>
                <a:rPr kumimoji="0" lang="en-GB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t>0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t>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t>endpoints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t>achieved</a:t>
              </a:r>
            </a:p>
          </p:txBody>
        </p:sp>
      </p:grpSp>
      <p:sp>
        <p:nvSpPr>
          <p:cNvPr id="33" name="Text Placeholder 3"/>
          <p:cNvSpPr txBox="1">
            <a:spLocks/>
          </p:cNvSpPr>
          <p:nvPr/>
        </p:nvSpPr>
        <p:spPr>
          <a:xfrm>
            <a:off x="192357" y="6133243"/>
            <a:ext cx="719364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274320" indent="-27432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4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lang="en-US" sz="22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lang="en-US" sz="18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7CC2"/>
              </a:buClr>
              <a:buFont typeface="Arial" pitchFamily="34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latin typeface="Arial"/>
              </a:rPr>
              <a:t>D = day; HDL-C = high-density lipoprotein cholesterol; LDL-C = low-density lipoprotein cholesterol; </a:t>
            </a:r>
            <a:br>
              <a:rPr lang="en-GB" sz="800" dirty="0">
                <a:solidFill>
                  <a:srgbClr val="000000"/>
                </a:solidFill>
                <a:latin typeface="Arial"/>
              </a:rPr>
            </a:br>
            <a:r>
              <a:rPr lang="en-GB" sz="800" dirty="0">
                <a:solidFill>
                  <a:srgbClr val="000000"/>
                </a:solidFill>
                <a:latin typeface="Arial"/>
              </a:rPr>
              <a:t>MI  = myocardial infarction; PAD = peripheral artery disease; Q2W = every 2 weeks; Q24W = every 24 weeks; QM = every month; SC = subcutaneous; W = week.</a:t>
            </a:r>
          </a:p>
          <a:p>
            <a:pPr marL="0" indent="0">
              <a:spcBef>
                <a:spcPts val="0"/>
              </a:spcBef>
              <a:buClr>
                <a:srgbClr val="007CC2"/>
              </a:buClr>
              <a:buFont typeface="Arial" pitchFamily="34" charset="0"/>
              <a:buNone/>
              <a:defRPr/>
            </a:pPr>
            <a:r>
              <a:rPr lang="en-GB" sz="800" dirty="0">
                <a:solidFill>
                  <a:srgbClr val="000000"/>
                </a:solidFill>
                <a:latin typeface="Arial"/>
              </a:rPr>
              <a:t>Sabatine MS, et al. </a:t>
            </a:r>
            <a:r>
              <a:rPr lang="en-GB" sz="800" i="1" dirty="0">
                <a:solidFill>
                  <a:srgbClr val="000000"/>
                </a:solidFill>
                <a:latin typeface="Arial"/>
              </a:rPr>
              <a:t>Am Heart J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. 2016;173:94-101.</a:t>
            </a:r>
            <a:endParaRPr lang="it-IT" sz="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936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 smtClean="0">
                <a:solidFill>
                  <a:schemeClr val="bg1"/>
                </a:solidFill>
              </a:rPr>
              <a:t>FOURIER: </a:t>
            </a:r>
            <a:r>
              <a:rPr lang="it-IT" sz="4000" b="1" dirty="0" smtClean="0">
                <a:solidFill>
                  <a:srgbClr val="B7D94B"/>
                </a:solidFill>
              </a:rPr>
              <a:t>Cosa </a:t>
            </a:r>
            <a:br>
              <a:rPr lang="it-IT" sz="4000" b="1" dirty="0" smtClean="0">
                <a:solidFill>
                  <a:srgbClr val="B7D94B"/>
                </a:solidFill>
              </a:rPr>
            </a:br>
            <a:r>
              <a:rPr lang="it-IT" sz="4000" b="1" dirty="0" smtClean="0">
                <a:solidFill>
                  <a:srgbClr val="B7D94B"/>
                </a:solidFill>
              </a:rPr>
              <a:t>abbiamo imparato?</a:t>
            </a:r>
            <a:endParaRPr lang="en-GB" sz="4000" b="1" dirty="0">
              <a:solidFill>
                <a:srgbClr val="B7D94B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91" y="685227"/>
            <a:ext cx="1373047" cy="70986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59" y="2836011"/>
            <a:ext cx="8120649" cy="343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0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1. </a:t>
            </a:r>
            <a:r>
              <a:rPr lang="it-IT" b="1" dirty="0" smtClean="0">
                <a:solidFill>
                  <a:srgbClr val="B7D94B"/>
                </a:solidFill>
              </a:rPr>
              <a:t>PRIMO</a:t>
            </a:r>
            <a:r>
              <a:rPr lang="it-IT" b="1" dirty="0" smtClean="0">
                <a:solidFill>
                  <a:schemeClr val="bg1"/>
                </a:solidFill>
              </a:rPr>
              <a:t> INSEGNAMENTO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6442" y="2489200"/>
            <a:ext cx="3727215" cy="3530600"/>
          </a:xfrm>
        </p:spPr>
        <p:txBody>
          <a:bodyPr>
            <a:normAutofit/>
          </a:bodyPr>
          <a:lstStyle/>
          <a:p>
            <a:r>
              <a:rPr lang="it-IT" sz="4000" b="1" dirty="0" smtClean="0"/>
              <a:t>The </a:t>
            </a:r>
            <a:r>
              <a:rPr lang="it-IT" sz="4000" b="1" dirty="0" err="1"/>
              <a:t>lower</a:t>
            </a:r>
            <a:r>
              <a:rPr lang="it-IT" sz="4000" b="1" dirty="0"/>
              <a:t>, the </a:t>
            </a:r>
            <a:r>
              <a:rPr lang="it-IT" sz="4000" b="1" dirty="0" err="1"/>
              <a:t>better</a:t>
            </a:r>
            <a:r>
              <a:rPr lang="it-IT" sz="4000" b="1" dirty="0" smtClean="0"/>
              <a:t>…</a:t>
            </a:r>
          </a:p>
          <a:p>
            <a:pPr marL="0" indent="0">
              <a:buNone/>
            </a:pPr>
            <a:r>
              <a:rPr lang="it-IT" sz="4000" b="1" dirty="0" smtClean="0">
                <a:solidFill>
                  <a:schemeClr val="accent1"/>
                </a:solidFill>
              </a:rPr>
              <a:t>   SENZA 	LIMITI!!!</a:t>
            </a:r>
            <a:endParaRPr lang="en-GB" sz="4000" dirty="0"/>
          </a:p>
        </p:txBody>
      </p:sp>
      <p:pic>
        <p:nvPicPr>
          <p:cNvPr id="5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657" y="2503743"/>
            <a:ext cx="4550343" cy="339525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304444" y="3477870"/>
            <a:ext cx="16198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 smtClean="0"/>
              <a:t>LDL-C LEVELS</a:t>
            </a:r>
            <a:endParaRPr lang="it-IT" sz="1500" b="1" dirty="0"/>
          </a:p>
        </p:txBody>
      </p:sp>
    </p:spTree>
    <p:extLst>
      <p:ext uri="{BB962C8B-B14F-4D97-AF65-F5344CB8AC3E}">
        <p14:creationId xmlns:p14="http://schemas.microsoft.com/office/powerpoint/2010/main" val="157969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riunioni ione">
  <a:themeElements>
    <a:clrScheme name="Sala riunioni 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Sala riunioni 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riunioni 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11.10.03 Amgen Template">
  <a:themeElements>
    <a:clrScheme name="Custom 4">
      <a:dk1>
        <a:srgbClr val="000000"/>
      </a:dk1>
      <a:lt1>
        <a:srgbClr val="FFFFFF"/>
      </a:lt1>
      <a:dk2>
        <a:srgbClr val="777777"/>
      </a:dk2>
      <a:lt2>
        <a:srgbClr val="C0C0C0"/>
      </a:lt2>
      <a:accent1>
        <a:srgbClr val="007CC2"/>
      </a:accent1>
      <a:accent2>
        <a:srgbClr val="FCC30C"/>
      </a:accent2>
      <a:accent3>
        <a:srgbClr val="42865C"/>
      </a:accent3>
      <a:accent4>
        <a:srgbClr val="C0362C"/>
      </a:accent4>
      <a:accent5>
        <a:srgbClr val="003161"/>
      </a:accent5>
      <a:accent6>
        <a:srgbClr val="81B5E2"/>
      </a:accent6>
      <a:hlink>
        <a:srgbClr val="000000"/>
      </a:hlink>
      <a:folHlink>
        <a:srgbClr val="007C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5_REGN White template-1">
  <a:themeElements>
    <a:clrScheme name="3_REGN White template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REGN White template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3_REGN White template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REGN White template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EGN White template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3435</Words>
  <Application>Microsoft Office PowerPoint</Application>
  <PresentationFormat>Presentazione su schermo (4:3)</PresentationFormat>
  <Paragraphs>928</Paragraphs>
  <Slides>39</Slides>
  <Notes>21</Notes>
  <HiddenSlides>5</HiddenSlides>
  <MMClips>0</MMClips>
  <ScaleCrop>false</ScaleCrop>
  <HeadingPairs>
    <vt:vector size="6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39</vt:i4>
      </vt:variant>
    </vt:vector>
  </HeadingPairs>
  <TitlesOfParts>
    <vt:vector size="60" baseType="lpstr">
      <vt:lpstr>MS PGothic</vt:lpstr>
      <vt:lpstr>MS PGothic</vt:lpstr>
      <vt:lpstr>Arial</vt:lpstr>
      <vt:lpstr>Arial Narrow</vt:lpstr>
      <vt:lpstr>Calibri</vt:lpstr>
      <vt:lpstr>Calibri Light</vt:lpstr>
      <vt:lpstr>Century Gothic</vt:lpstr>
      <vt:lpstr>Constantia</vt:lpstr>
      <vt:lpstr>Helvetica</vt:lpstr>
      <vt:lpstr>メイリオ</vt:lpstr>
      <vt:lpstr>MS Mincho</vt:lpstr>
      <vt:lpstr>Times New Roman</vt:lpstr>
      <vt:lpstr>Wingdings</vt:lpstr>
      <vt:lpstr>Wingdings 2</vt:lpstr>
      <vt:lpstr>Wingdings 3</vt:lpstr>
      <vt:lpstr>ヒラギノ角ゴ Pro W3</vt:lpstr>
      <vt:lpstr>Sala riunioni ione</vt:lpstr>
      <vt:lpstr>11.10.03 Amgen Template</vt:lpstr>
      <vt:lpstr>15_REGN White template-1</vt:lpstr>
      <vt:lpstr>HDOfficeLightV0</vt:lpstr>
      <vt:lpstr>1_HDOfficeLightV0</vt:lpstr>
      <vt:lpstr>Studio FOURIER: cosa abbiamo imparato per la pratica clinica</vt:lpstr>
      <vt:lpstr>PCSK9i e rischio cardiovascolare: da dove nasce lo studio FOURIER?</vt:lpstr>
      <vt:lpstr>Anche nei pazienti in terapia statinica massimale è presente un importante “rischio residuo”…</vt:lpstr>
      <vt:lpstr>Doubling statin dose achieves ~6% additional LDL-C reduction</vt:lpstr>
      <vt:lpstr>Rischio residuo nei pazienti in terapia con Ezetimibe + statine</vt:lpstr>
      <vt:lpstr>FOURIER TRIAL: what’s new???</vt:lpstr>
      <vt:lpstr>FOURIER: Further cardiovascular OUtcomes Research with PCSK9 Inhibition in subjects with Elevated Risk</vt:lpstr>
      <vt:lpstr>FOURIER: Cosa  abbiamo imparato?</vt:lpstr>
      <vt:lpstr>1. PRIMO INSEGNAMENTO</vt:lpstr>
      <vt:lpstr>Median LDL-C Levels Over Time:  All Patients</vt:lpstr>
      <vt:lpstr>Primary Endpoint: Composite of CV Death, MI, Stroke, Hospitalization for UA, or Coronary Revascularization</vt:lpstr>
      <vt:lpstr>Key Secondary Endpoint:  Composite of CV Death, MI, or Stroke</vt:lpstr>
      <vt:lpstr>Association of LDL-C Levels and CV Events</vt:lpstr>
      <vt:lpstr>2. SECONDO INSEGNAMENTO</vt:lpstr>
      <vt:lpstr>Clinical Efficacy and Safety of Achieving Very Low LDL-cholesterol Concentrations With the PCSK9 Inhibitor Evolocumab: A Prespecified Secondary Analysis of the FOURIER Trial</vt:lpstr>
      <vt:lpstr>Distribution of Achieved LDL-C Level At  Week 4 For Evolocumab and Placebo Groups</vt:lpstr>
      <vt:lpstr>Relationship Between Achieved LDL-C Level at  Week 4 and Risk for the Primary and Key Secondary Efficacy Composite Endpoints</vt:lpstr>
      <vt:lpstr>Event Rates and Adjusted Risk of Efficacy Endpoints by Achieved LDL-C Group at 4 Weeks</vt:lpstr>
      <vt:lpstr>Event Rates and Adjusted Risk of Efficacy Endpoints by Achieved LDL-C Group at 4 Weeks continued</vt:lpstr>
      <vt:lpstr>Safety Events by Achieved LDL-C at 4 Weeks</vt:lpstr>
      <vt:lpstr>Safety Events by Achieved LDL-C at 4 Weeks continued</vt:lpstr>
      <vt:lpstr>Post-Hoc Analysis of Achieved Ultra Low LDL-C  at Week 4:  Primary and Key Secondary Endpoints and Adverse Events</vt:lpstr>
      <vt:lpstr>Sicurezza neuro-cognitiva…</vt:lpstr>
      <vt:lpstr>3. TERZO INSEGNAMENTO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4. QUARTO INSEGNAMENTO</vt:lpstr>
      <vt:lpstr>Efficacia e sicurezza di evolocumab nei pazienti diabetici e non-diabetici</vt:lpstr>
      <vt:lpstr>FOURIER e «new-onset diabetes»: nessuna differenza tra evolocumab e placebo</vt:lpstr>
      <vt:lpstr>Take Home Messages…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Studio FOURIER: cosa abbiamo imparato per la pratica clinica</dc:title>
  <dc:creator>Paolo</dc:creator>
  <cp:lastModifiedBy>paolo calabro</cp:lastModifiedBy>
  <cp:revision>2</cp:revision>
  <dcterms:modified xsi:type="dcterms:W3CDTF">2018-10-07T07:05:36Z</dcterms:modified>
</cp:coreProperties>
</file>