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9" r:id="rId1"/>
    <p:sldMasterId id="2147484741" r:id="rId2"/>
    <p:sldMasterId id="2147484753" r:id="rId3"/>
    <p:sldMasterId id="2147484766" r:id="rId4"/>
    <p:sldMasterId id="2147485052" r:id="rId5"/>
    <p:sldMasterId id="2147485174" r:id="rId6"/>
    <p:sldMasterId id="2147485201" r:id="rId7"/>
    <p:sldMasterId id="2147485215" r:id="rId8"/>
    <p:sldMasterId id="2147485227" r:id="rId9"/>
  </p:sldMasterIdLst>
  <p:notesMasterIdLst>
    <p:notesMasterId r:id="rId63"/>
  </p:notesMasterIdLst>
  <p:handoutMasterIdLst>
    <p:handoutMasterId r:id="rId64"/>
  </p:handoutMasterIdLst>
  <p:sldIdLst>
    <p:sldId id="1238" r:id="rId10"/>
    <p:sldId id="1398" r:id="rId11"/>
    <p:sldId id="1399" r:id="rId12"/>
    <p:sldId id="1400" r:id="rId13"/>
    <p:sldId id="1401" r:id="rId14"/>
    <p:sldId id="1402" r:id="rId15"/>
    <p:sldId id="1403" r:id="rId16"/>
    <p:sldId id="1404" r:id="rId17"/>
    <p:sldId id="1405" r:id="rId18"/>
    <p:sldId id="1406" r:id="rId19"/>
    <p:sldId id="1407" r:id="rId20"/>
    <p:sldId id="1408" r:id="rId21"/>
    <p:sldId id="1409" r:id="rId22"/>
    <p:sldId id="1410" r:id="rId23"/>
    <p:sldId id="1411" r:id="rId24"/>
    <p:sldId id="1412" r:id="rId25"/>
    <p:sldId id="1413" r:id="rId26"/>
    <p:sldId id="1414" r:id="rId27"/>
    <p:sldId id="1415" r:id="rId28"/>
    <p:sldId id="1416" r:id="rId29"/>
    <p:sldId id="1417" r:id="rId30"/>
    <p:sldId id="1452" r:id="rId31"/>
    <p:sldId id="1453" r:id="rId32"/>
    <p:sldId id="1422" r:id="rId33"/>
    <p:sldId id="1423" r:id="rId34"/>
    <p:sldId id="1424" r:id="rId35"/>
    <p:sldId id="1425" r:id="rId36"/>
    <p:sldId id="1426" r:id="rId37"/>
    <p:sldId id="1427" r:id="rId38"/>
    <p:sldId id="1428" r:id="rId39"/>
    <p:sldId id="1457" r:id="rId40"/>
    <p:sldId id="1458" r:id="rId41"/>
    <p:sldId id="1430" r:id="rId42"/>
    <p:sldId id="1431" r:id="rId43"/>
    <p:sldId id="1454" r:id="rId44"/>
    <p:sldId id="1455" r:id="rId45"/>
    <p:sldId id="1456" r:id="rId46"/>
    <p:sldId id="1469" r:id="rId47"/>
    <p:sldId id="1470" r:id="rId48"/>
    <p:sldId id="1475" r:id="rId49"/>
    <p:sldId id="1476" r:id="rId50"/>
    <p:sldId id="1477" r:id="rId51"/>
    <p:sldId id="1471" r:id="rId52"/>
    <p:sldId id="1472" r:id="rId53"/>
    <p:sldId id="1478" r:id="rId54"/>
    <p:sldId id="1479" r:id="rId55"/>
    <p:sldId id="1459" r:id="rId56"/>
    <p:sldId id="1460" r:id="rId57"/>
    <p:sldId id="1462" r:id="rId58"/>
    <p:sldId id="1463" r:id="rId59"/>
    <p:sldId id="1464" r:id="rId60"/>
    <p:sldId id="1465" r:id="rId61"/>
    <p:sldId id="1468" r:id="rId62"/>
  </p:sldIdLst>
  <p:sldSz cx="9144000" cy="6858000" type="screen4x3"/>
  <p:notesSz cx="6732588" cy="9871075"/>
  <p:custDataLst>
    <p:tags r:id="rId65"/>
  </p:custData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9900"/>
    <a:srgbClr val="FF3300"/>
    <a:srgbClr val="FF33CC"/>
    <a:srgbClr val="9966FF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19" autoAdjust="0"/>
    <p:restoredTop sz="85055" autoAdjust="0"/>
  </p:normalViewPr>
  <p:slideViewPr>
    <p:cSldViewPr>
      <p:cViewPr>
        <p:scale>
          <a:sx n="70" d="100"/>
          <a:sy n="70" d="100"/>
        </p:scale>
        <p:origin x="1534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083796760826063"/>
          <c:y val="2.1499954015182062E-2"/>
        </c:manualLayout>
      </c:layout>
      <c:overlay val="0"/>
      <c:txPr>
        <a:bodyPr/>
        <a:lstStyle/>
        <a:p>
          <a:pPr>
            <a:defRPr sz="2162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it-IT"/>
        </a:p>
      </c:tx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13378279045858E-2"/>
          <c:y val="1.288736877032917E-2"/>
          <c:w val="0.64775091619431635"/>
          <c:h val="0.87878283422230563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ITALY</c:v>
                </c:pt>
              </c:strCache>
            </c:strRef>
          </c:tx>
          <c:spPr>
            <a:solidFill>
              <a:srgbClr val="008A3E"/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8AF-444B-9BE9-CADC079D175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B8AF-444B-9BE9-CADC079D17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79,8%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AF-444B-9BE9-CADC079D175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801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20,2%</a:t>
                    </a:r>
                    <a:endParaRPr lang="en-US" dirty="0"/>
                  </a:p>
                </c:rich>
              </c:tx>
              <c:spPr>
                <a:noFill/>
                <a:ln w="25418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AF-444B-9BE9-CADC079D175A}"/>
                </c:ext>
              </c:extLst>
            </c:dLbl>
            <c:spPr>
              <a:noFill/>
              <a:ln w="25418">
                <a:noFill/>
              </a:ln>
            </c:spPr>
            <c:txPr>
              <a:bodyPr/>
              <a:lstStyle/>
              <a:p>
                <a:pPr>
                  <a:defRPr sz="1801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ORIGINATORS</c:v>
                </c:pt>
                <c:pt idx="1">
                  <c:v>GENERIC MEDICINES</c:v>
                </c:pt>
              </c:strCache>
            </c:strRef>
          </c:cat>
          <c:val>
            <c:numRef>
              <c:f>Foglio1!$B$2:$B$3</c:f>
              <c:numCache>
                <c:formatCode>0.0%</c:formatCode>
                <c:ptCount val="2"/>
                <c:pt idx="0">
                  <c:v>0.81499999999999995</c:v>
                </c:pt>
                <c:pt idx="1">
                  <c:v>0.185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AF-444B-9BE9-CADC079D1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18">
          <a:noFill/>
        </a:ln>
      </c:spPr>
    </c:plotArea>
    <c:legend>
      <c:legendPos val="r"/>
      <c:layout>
        <c:manualLayout>
          <c:xMode val="edge"/>
          <c:yMode val="edge"/>
          <c:x val="0.21775548034897366"/>
          <c:y val="0.81290319842095216"/>
          <c:w val="0.64154101687613019"/>
          <c:h val="0.18494641000063672"/>
        </c:manualLayout>
      </c:layout>
      <c:overlay val="0"/>
      <c:txPr>
        <a:bodyPr/>
        <a:lstStyle/>
        <a:p>
          <a:pPr>
            <a:defRPr sz="1653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it-IT"/>
        </a:p>
      </c:txPr>
    </c:legend>
    <c:plotVisOnly val="1"/>
    <c:dispBlanksAs val="zero"/>
    <c:showDLblsOverMax val="0"/>
  </c:chart>
  <c:txPr>
    <a:bodyPr/>
    <a:lstStyle/>
    <a:p>
      <a:pPr>
        <a:defRPr sz="1801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78AF9-3D2F-D64F-9668-88A39D9AB04A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D47EFE2-5B4C-B243-9D41-9EF9FB91942B}">
      <dgm:prSet custT="1"/>
      <dgm:spPr>
        <a:solidFill>
          <a:schemeClr val="bg1"/>
        </a:solidFill>
        <a:ln>
          <a:solidFill>
            <a:srgbClr val="00A4CA"/>
          </a:solidFill>
        </a:ln>
      </dgm:spPr>
      <dgm:t>
        <a:bodyPr/>
        <a:lstStyle/>
        <a:p>
          <a:pPr rtl="0"/>
          <a:r>
            <a:rPr lang="it-IT" sz="1400" b="1" smtClean="0">
              <a:solidFill>
                <a:srgbClr val="00A4CA"/>
              </a:solidFill>
              <a:latin typeface="Arial"/>
              <a:cs typeface="Arial"/>
            </a:rPr>
            <a:t>Biodisponibile</a:t>
          </a:r>
        </a:p>
        <a:p>
          <a:pPr rtl="0"/>
          <a:r>
            <a:rPr lang="it-IT" sz="1400" smtClean="0">
              <a:solidFill>
                <a:srgbClr val="00A4CA"/>
              </a:solidFill>
              <a:latin typeface="Arial"/>
              <a:cs typeface="Arial"/>
            </a:rPr>
            <a:t>velocità e quantità di principio attivo che raggiunge in forma immodificata il circolo sistemico</a:t>
          </a:r>
          <a:endParaRPr lang="it-IT" sz="1400" dirty="0">
            <a:solidFill>
              <a:srgbClr val="00A4CA"/>
            </a:solidFill>
            <a:latin typeface="Arial"/>
            <a:cs typeface="Arial"/>
          </a:endParaRPr>
        </a:p>
      </dgm:t>
    </dgm:pt>
    <dgm:pt modelId="{8F11C37F-8C04-1046-9241-67B93D547E7E}" type="parTrans" cxnId="{67F3F8D1-BAE1-FB41-9F58-9E42EBCBE543}">
      <dgm:prSet/>
      <dgm:spPr>
        <a:solidFill>
          <a:srgbClr val="00A4CA">
            <a:alpha val="20000"/>
          </a:srgbClr>
        </a:solidFill>
        <a:ln>
          <a:solidFill>
            <a:srgbClr val="00A4CA"/>
          </a:solidFill>
        </a:ln>
      </dgm:spPr>
      <dgm:t>
        <a:bodyPr/>
        <a:lstStyle/>
        <a:p>
          <a:endParaRPr lang="it-IT" sz="1400">
            <a:solidFill>
              <a:schemeClr val="bg1"/>
            </a:solidFill>
            <a:latin typeface="Arial"/>
            <a:cs typeface="Arial"/>
          </a:endParaRPr>
        </a:p>
      </dgm:t>
    </dgm:pt>
    <dgm:pt modelId="{24A3C9AF-A787-714F-8673-BD4BF12F05EC}" type="sibTrans" cxnId="{67F3F8D1-BAE1-FB41-9F58-9E42EBCBE543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85A7A03C-58B3-9F42-B516-0B8887C5AEBB}">
      <dgm:prSet custT="1"/>
      <dgm:spPr>
        <a:solidFill>
          <a:schemeClr val="bg1"/>
        </a:solidFill>
        <a:ln>
          <a:solidFill>
            <a:srgbClr val="00A4CA"/>
          </a:solidFill>
        </a:ln>
      </dgm:spPr>
      <dgm:t>
        <a:bodyPr/>
        <a:lstStyle/>
        <a:p>
          <a:pPr rtl="0"/>
          <a:r>
            <a:rPr lang="it-IT" sz="1600" b="1" dirty="0" smtClean="0">
              <a:solidFill>
                <a:srgbClr val="00A4CA"/>
              </a:solidFill>
              <a:latin typeface="Arial"/>
              <a:cs typeface="Arial"/>
            </a:rPr>
            <a:t>Bioequivalente</a:t>
          </a:r>
        </a:p>
        <a:p>
          <a:pPr rtl="0"/>
          <a:endParaRPr lang="it-IT" sz="1600" b="1" dirty="0" smtClean="0">
            <a:solidFill>
              <a:srgbClr val="00A4CA"/>
            </a:solidFill>
            <a:latin typeface="Arial"/>
            <a:cs typeface="Arial"/>
          </a:endParaRPr>
        </a:p>
        <a:p>
          <a:pPr rtl="0"/>
          <a:endParaRPr lang="it-IT" sz="1600" b="1" dirty="0" smtClean="0">
            <a:solidFill>
              <a:srgbClr val="00A4CA"/>
            </a:solidFill>
            <a:latin typeface="Arial"/>
            <a:cs typeface="Arial"/>
          </a:endParaRPr>
        </a:p>
        <a:p>
          <a:pPr rtl="0"/>
          <a:r>
            <a:rPr lang="it-IT" sz="1400" dirty="0" smtClean="0">
              <a:solidFill>
                <a:srgbClr val="00A4CA"/>
              </a:solidFill>
              <a:latin typeface="Arial"/>
              <a:cs typeface="Arial"/>
            </a:rPr>
            <a:t>stessa efficacia e sicurezza clinica delle forme farmaceutiche</a:t>
          </a:r>
          <a:endParaRPr lang="it-IT" sz="1400" dirty="0">
            <a:solidFill>
              <a:srgbClr val="00A4CA"/>
            </a:solidFill>
            <a:latin typeface="Arial"/>
            <a:cs typeface="Arial"/>
          </a:endParaRPr>
        </a:p>
      </dgm:t>
    </dgm:pt>
    <dgm:pt modelId="{9E02FFB0-ED65-8548-A4DC-ED375FFA08E0}" type="parTrans" cxnId="{705E005C-C6A0-554C-BC67-B7356A12BF4F}">
      <dgm:prSet/>
      <dgm:spPr>
        <a:solidFill>
          <a:srgbClr val="00A4CA">
            <a:alpha val="20000"/>
          </a:srgbClr>
        </a:solidFill>
        <a:ln>
          <a:solidFill>
            <a:srgbClr val="00A4CA"/>
          </a:solidFill>
        </a:ln>
      </dgm:spPr>
      <dgm:t>
        <a:bodyPr/>
        <a:lstStyle/>
        <a:p>
          <a:endParaRPr lang="it-IT" sz="1400">
            <a:solidFill>
              <a:schemeClr val="bg1"/>
            </a:solidFill>
            <a:latin typeface="Arial"/>
            <a:cs typeface="Arial"/>
          </a:endParaRPr>
        </a:p>
      </dgm:t>
    </dgm:pt>
    <dgm:pt modelId="{95427451-98DE-1344-A247-1AE906A26B2B}" type="sibTrans" cxnId="{705E005C-C6A0-554C-BC67-B7356A12BF4F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66454693-F27B-1040-A5D7-DF86AE5C432E}">
      <dgm:prSet custT="1"/>
      <dgm:spPr>
        <a:solidFill>
          <a:schemeClr val="bg1"/>
        </a:solidFill>
        <a:ln>
          <a:solidFill>
            <a:srgbClr val="00A4CA"/>
          </a:solidFill>
        </a:ln>
      </dgm:spPr>
      <dgm:t>
        <a:bodyPr/>
        <a:lstStyle/>
        <a:p>
          <a:pPr rtl="0"/>
          <a:r>
            <a:rPr lang="it-IT" sz="1600" b="1" dirty="0" smtClean="0">
              <a:solidFill>
                <a:srgbClr val="00A4CA"/>
              </a:solidFill>
              <a:latin typeface="Arial"/>
              <a:cs typeface="Arial"/>
            </a:rPr>
            <a:t>Sicuro</a:t>
          </a:r>
        </a:p>
      </dgm:t>
    </dgm:pt>
    <dgm:pt modelId="{168F0A26-D330-A74F-8787-91F59C107C12}" type="parTrans" cxnId="{CA3B2B2E-FE17-524F-8818-66C96CE02E3D}">
      <dgm:prSet/>
      <dgm:spPr>
        <a:solidFill>
          <a:srgbClr val="00A4CA">
            <a:alpha val="20000"/>
          </a:srgbClr>
        </a:solidFill>
        <a:ln>
          <a:solidFill>
            <a:srgbClr val="00A4CA"/>
          </a:solidFill>
        </a:ln>
      </dgm:spPr>
      <dgm:t>
        <a:bodyPr/>
        <a:lstStyle/>
        <a:p>
          <a:endParaRPr lang="it-IT" sz="1400">
            <a:solidFill>
              <a:schemeClr val="bg1"/>
            </a:solidFill>
            <a:latin typeface="Arial"/>
            <a:cs typeface="Arial"/>
          </a:endParaRPr>
        </a:p>
      </dgm:t>
    </dgm:pt>
    <dgm:pt modelId="{68E24A02-4162-D243-B11C-13BDCD3CA43A}" type="sibTrans" cxnId="{CA3B2B2E-FE17-524F-8818-66C96CE02E3D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0824E2FA-265E-F54D-B8A6-1625D965651B}">
      <dgm:prSet custT="1"/>
      <dgm:spPr>
        <a:solidFill>
          <a:schemeClr val="bg1"/>
        </a:solidFill>
        <a:ln>
          <a:solidFill>
            <a:srgbClr val="00A4CA"/>
          </a:solidFill>
        </a:ln>
      </dgm:spPr>
      <dgm:t>
        <a:bodyPr/>
        <a:lstStyle/>
        <a:p>
          <a:pPr rtl="0"/>
          <a:r>
            <a:rPr lang="es-ES_tradnl" sz="1600" b="1" smtClean="0">
              <a:solidFill>
                <a:srgbClr val="00A4CA"/>
              </a:solidFill>
              <a:latin typeface="Arial"/>
              <a:cs typeface="Arial"/>
            </a:rPr>
            <a:t>Efficace</a:t>
          </a:r>
          <a:endParaRPr lang="es-ES_tradnl" sz="1600" dirty="0">
            <a:solidFill>
              <a:srgbClr val="00A4CA"/>
            </a:solidFill>
            <a:latin typeface="Arial"/>
            <a:cs typeface="Arial"/>
          </a:endParaRPr>
        </a:p>
      </dgm:t>
    </dgm:pt>
    <dgm:pt modelId="{6A157231-7D92-444A-89E7-80EBF439567E}" type="parTrans" cxnId="{F10E820B-F8A3-9647-8DFB-FA0FE69298B9}">
      <dgm:prSet/>
      <dgm:spPr>
        <a:solidFill>
          <a:srgbClr val="00A4CA">
            <a:alpha val="20000"/>
          </a:srgbClr>
        </a:solidFill>
        <a:ln>
          <a:solidFill>
            <a:srgbClr val="00A4CA"/>
          </a:solidFill>
        </a:ln>
      </dgm:spPr>
      <dgm:t>
        <a:bodyPr/>
        <a:lstStyle/>
        <a:p>
          <a:endParaRPr lang="it-IT" sz="1400">
            <a:solidFill>
              <a:schemeClr val="bg1"/>
            </a:solidFill>
            <a:latin typeface="Arial"/>
            <a:cs typeface="Arial"/>
          </a:endParaRPr>
        </a:p>
      </dgm:t>
    </dgm:pt>
    <dgm:pt modelId="{BB7D74CD-A791-654C-8640-1EEC0A238753}" type="sibTrans" cxnId="{F10E820B-F8A3-9647-8DFB-FA0FE69298B9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27D5E181-7A84-0F4F-98F4-498D2DE7CB97}">
      <dgm:prSet custT="1"/>
      <dgm:spPr>
        <a:solidFill>
          <a:schemeClr val="bg1"/>
        </a:solidFill>
        <a:ln>
          <a:solidFill>
            <a:srgbClr val="00A4CA"/>
          </a:solidFill>
        </a:ln>
      </dgm:spPr>
      <dgm:t>
        <a:bodyPr/>
        <a:lstStyle/>
        <a:p>
          <a:pPr rtl="0"/>
          <a:r>
            <a:rPr lang="it-IT" sz="1600" b="1" smtClean="0">
              <a:solidFill>
                <a:srgbClr val="00A4CA"/>
              </a:solidFill>
              <a:latin typeface="Arial"/>
              <a:cs typeface="Arial"/>
            </a:rPr>
            <a:t>Risparmio </a:t>
          </a:r>
        </a:p>
        <a:p>
          <a:pPr rtl="0"/>
          <a:r>
            <a:rPr lang="it-IT" sz="1400" smtClean="0">
              <a:solidFill>
                <a:srgbClr val="00A4CA"/>
              </a:solidFill>
              <a:latin typeface="Arial"/>
              <a:cs typeface="Arial"/>
            </a:rPr>
            <a:t>prezzo almeno il 20% inferiore rispetto a quello registrato</a:t>
          </a:r>
          <a:endParaRPr lang="it-IT" sz="1400" dirty="0">
            <a:solidFill>
              <a:srgbClr val="00A4CA"/>
            </a:solidFill>
            <a:latin typeface="Arial"/>
            <a:cs typeface="Arial"/>
          </a:endParaRPr>
        </a:p>
      </dgm:t>
    </dgm:pt>
    <dgm:pt modelId="{AFB0BD17-8FC2-4945-B4F8-EEB006E41094}" type="parTrans" cxnId="{DC47759E-7A13-A345-8C5D-85154CEF7C5C}">
      <dgm:prSet/>
      <dgm:spPr>
        <a:solidFill>
          <a:srgbClr val="00A4CA">
            <a:alpha val="20000"/>
          </a:srgbClr>
        </a:solidFill>
        <a:ln>
          <a:solidFill>
            <a:srgbClr val="00A4CA"/>
          </a:solidFill>
        </a:ln>
      </dgm:spPr>
      <dgm:t>
        <a:bodyPr/>
        <a:lstStyle/>
        <a:p>
          <a:endParaRPr lang="it-IT" sz="1400">
            <a:solidFill>
              <a:schemeClr val="bg1"/>
            </a:solidFill>
            <a:latin typeface="Arial"/>
            <a:cs typeface="Arial"/>
          </a:endParaRPr>
        </a:p>
      </dgm:t>
    </dgm:pt>
    <dgm:pt modelId="{A6254E36-52DF-BC45-AE84-AB97C5ADEC0F}" type="sibTrans" cxnId="{DC47759E-7A13-A345-8C5D-85154CEF7C5C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A51103FD-3D56-B945-B347-0E61062DAF1A}">
      <dgm:prSet custT="1"/>
      <dgm:spPr>
        <a:solidFill>
          <a:srgbClr val="00A4CA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it-IT" sz="2000" b="1" dirty="0" smtClean="0">
              <a:latin typeface="Arial"/>
              <a:cs typeface="Arial"/>
            </a:rPr>
            <a:t>Farmaco equivalente</a:t>
          </a:r>
          <a:endParaRPr lang="it-IT" sz="2000" dirty="0">
            <a:latin typeface="Arial"/>
            <a:cs typeface="Arial"/>
          </a:endParaRPr>
        </a:p>
      </dgm:t>
    </dgm:pt>
    <dgm:pt modelId="{BEF438A1-CA1B-604D-90F6-2F3382E9C7B8}" type="parTrans" cxnId="{9C625064-F269-9B4A-B638-60B9B5C051EC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5315930F-2D85-9D46-83C0-4BE55D6B1C6E}" type="sibTrans" cxnId="{9C625064-F269-9B4A-B638-60B9B5C051EC}">
      <dgm:prSet/>
      <dgm:spPr/>
      <dgm:t>
        <a:bodyPr/>
        <a:lstStyle/>
        <a:p>
          <a:endParaRPr lang="it-IT" sz="1400">
            <a:latin typeface="Arial"/>
            <a:cs typeface="Arial"/>
          </a:endParaRPr>
        </a:p>
      </dgm:t>
    </dgm:pt>
    <dgm:pt modelId="{B4B2B69F-D3E5-F549-A5E7-090328802F71}" type="pres">
      <dgm:prSet presAssocID="{1EC78AF9-3D2F-D64F-9668-88A39D9AB0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CF65714-C6C1-CC4D-BFF3-5E7E14D15ACB}" type="pres">
      <dgm:prSet presAssocID="{A51103FD-3D56-B945-B347-0E61062DAF1A}" presName="centerShape" presStyleLbl="node0" presStyleIdx="0" presStyleCnt="1"/>
      <dgm:spPr/>
      <dgm:t>
        <a:bodyPr/>
        <a:lstStyle/>
        <a:p>
          <a:endParaRPr lang="it-IT"/>
        </a:p>
      </dgm:t>
    </dgm:pt>
    <dgm:pt modelId="{6BB430E6-D40F-6F4C-AAFD-E3B00865CF84}" type="pres">
      <dgm:prSet presAssocID="{8F11C37F-8C04-1046-9241-67B93D547E7E}" presName="parTrans" presStyleLbl="bgSibTrans2D1" presStyleIdx="0" presStyleCnt="5"/>
      <dgm:spPr/>
      <dgm:t>
        <a:bodyPr/>
        <a:lstStyle/>
        <a:p>
          <a:endParaRPr lang="it-IT"/>
        </a:p>
      </dgm:t>
    </dgm:pt>
    <dgm:pt modelId="{B74993CC-BD73-344F-99B9-D016BE826BC3}" type="pres">
      <dgm:prSet presAssocID="{8D47EFE2-5B4C-B243-9D41-9EF9FB91942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8A2CBF-519A-8C4F-9815-9F818CE69F8D}" type="pres">
      <dgm:prSet presAssocID="{9E02FFB0-ED65-8548-A4DC-ED375FFA08E0}" presName="parTrans" presStyleLbl="bgSibTrans2D1" presStyleIdx="1" presStyleCnt="5"/>
      <dgm:spPr/>
      <dgm:t>
        <a:bodyPr/>
        <a:lstStyle/>
        <a:p>
          <a:endParaRPr lang="it-IT"/>
        </a:p>
      </dgm:t>
    </dgm:pt>
    <dgm:pt modelId="{872E1ACA-B6B2-094A-BBEC-782E76DF265D}" type="pres">
      <dgm:prSet presAssocID="{85A7A03C-58B3-9F42-B516-0B8887C5AEB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3BD74ED-5E77-FF4E-A74A-7FAE1404A349}" type="pres">
      <dgm:prSet presAssocID="{168F0A26-D330-A74F-8787-91F59C107C12}" presName="parTrans" presStyleLbl="bgSibTrans2D1" presStyleIdx="2" presStyleCnt="5"/>
      <dgm:spPr/>
      <dgm:t>
        <a:bodyPr/>
        <a:lstStyle/>
        <a:p>
          <a:endParaRPr lang="it-IT"/>
        </a:p>
      </dgm:t>
    </dgm:pt>
    <dgm:pt modelId="{F7A8C013-B531-6648-9C78-E14AC36F7AB4}" type="pres">
      <dgm:prSet presAssocID="{66454693-F27B-1040-A5D7-DF86AE5C43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E5B735-1859-6447-85C0-D50E0226D972}" type="pres">
      <dgm:prSet presAssocID="{6A157231-7D92-444A-89E7-80EBF439567E}" presName="parTrans" presStyleLbl="bgSibTrans2D1" presStyleIdx="3" presStyleCnt="5"/>
      <dgm:spPr/>
      <dgm:t>
        <a:bodyPr/>
        <a:lstStyle/>
        <a:p>
          <a:endParaRPr lang="it-IT"/>
        </a:p>
      </dgm:t>
    </dgm:pt>
    <dgm:pt modelId="{013C0112-C92F-AF44-B355-87C7F60DB37C}" type="pres">
      <dgm:prSet presAssocID="{0824E2FA-265E-F54D-B8A6-1625D96565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E1B0993-35BB-E54A-AF4B-5259F01B022F}" type="pres">
      <dgm:prSet presAssocID="{AFB0BD17-8FC2-4945-B4F8-EEB006E41094}" presName="parTrans" presStyleLbl="bgSibTrans2D1" presStyleIdx="4" presStyleCnt="5"/>
      <dgm:spPr/>
      <dgm:t>
        <a:bodyPr/>
        <a:lstStyle/>
        <a:p>
          <a:endParaRPr lang="it-IT"/>
        </a:p>
      </dgm:t>
    </dgm:pt>
    <dgm:pt modelId="{F982B0AF-7BC4-1146-A168-86D4825C9446}" type="pres">
      <dgm:prSet presAssocID="{27D5E181-7A84-0F4F-98F4-498D2DE7CB9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E5378B8-F78C-4D46-A06E-6A3FD60D4673}" type="presOf" srcId="{85A7A03C-58B3-9F42-B516-0B8887C5AEBB}" destId="{872E1ACA-B6B2-094A-BBEC-782E76DF265D}" srcOrd="0" destOrd="0" presId="urn:microsoft.com/office/officeart/2005/8/layout/radial4"/>
    <dgm:cxn modelId="{E8B3474F-7079-4539-8C21-FBE4E5F05909}" type="presOf" srcId="{66454693-F27B-1040-A5D7-DF86AE5C432E}" destId="{F7A8C013-B531-6648-9C78-E14AC36F7AB4}" srcOrd="0" destOrd="0" presId="urn:microsoft.com/office/officeart/2005/8/layout/radial4"/>
    <dgm:cxn modelId="{705E005C-C6A0-554C-BC67-B7356A12BF4F}" srcId="{A51103FD-3D56-B945-B347-0E61062DAF1A}" destId="{85A7A03C-58B3-9F42-B516-0B8887C5AEBB}" srcOrd="1" destOrd="0" parTransId="{9E02FFB0-ED65-8548-A4DC-ED375FFA08E0}" sibTransId="{95427451-98DE-1344-A247-1AE906A26B2B}"/>
    <dgm:cxn modelId="{847AA451-50BE-4AA5-9090-7C6059CC2427}" type="presOf" srcId="{A51103FD-3D56-B945-B347-0E61062DAF1A}" destId="{ACF65714-C6C1-CC4D-BFF3-5E7E14D15ACB}" srcOrd="0" destOrd="0" presId="urn:microsoft.com/office/officeart/2005/8/layout/radial4"/>
    <dgm:cxn modelId="{A2F8C7ED-2860-4DDD-BA36-F64174191F6E}" type="presOf" srcId="{6A157231-7D92-444A-89E7-80EBF439567E}" destId="{C3E5B735-1859-6447-85C0-D50E0226D972}" srcOrd="0" destOrd="0" presId="urn:microsoft.com/office/officeart/2005/8/layout/radial4"/>
    <dgm:cxn modelId="{4B2F34B7-E2BD-4033-A360-A9BF92EE9D0E}" type="presOf" srcId="{AFB0BD17-8FC2-4945-B4F8-EEB006E41094}" destId="{8E1B0993-35BB-E54A-AF4B-5259F01B022F}" srcOrd="0" destOrd="0" presId="urn:microsoft.com/office/officeart/2005/8/layout/radial4"/>
    <dgm:cxn modelId="{17B74F8C-1FB5-4B00-A113-06F0F1DDF6DF}" type="presOf" srcId="{168F0A26-D330-A74F-8787-91F59C107C12}" destId="{B3BD74ED-5E77-FF4E-A74A-7FAE1404A349}" srcOrd="0" destOrd="0" presId="urn:microsoft.com/office/officeart/2005/8/layout/radial4"/>
    <dgm:cxn modelId="{F3C234D7-D98D-4589-A34E-9A30118A7470}" type="presOf" srcId="{9E02FFB0-ED65-8548-A4DC-ED375FFA08E0}" destId="{388A2CBF-519A-8C4F-9815-9F818CE69F8D}" srcOrd="0" destOrd="0" presId="urn:microsoft.com/office/officeart/2005/8/layout/radial4"/>
    <dgm:cxn modelId="{0F0D14B3-78B1-4DA4-859E-4C7A954DA448}" type="presOf" srcId="{8D47EFE2-5B4C-B243-9D41-9EF9FB91942B}" destId="{B74993CC-BD73-344F-99B9-D016BE826BC3}" srcOrd="0" destOrd="0" presId="urn:microsoft.com/office/officeart/2005/8/layout/radial4"/>
    <dgm:cxn modelId="{835172A4-61E5-4E17-BF80-80F475BC1AA3}" type="presOf" srcId="{0824E2FA-265E-F54D-B8A6-1625D965651B}" destId="{013C0112-C92F-AF44-B355-87C7F60DB37C}" srcOrd="0" destOrd="0" presId="urn:microsoft.com/office/officeart/2005/8/layout/radial4"/>
    <dgm:cxn modelId="{F10E820B-F8A3-9647-8DFB-FA0FE69298B9}" srcId="{A51103FD-3D56-B945-B347-0E61062DAF1A}" destId="{0824E2FA-265E-F54D-B8A6-1625D965651B}" srcOrd="3" destOrd="0" parTransId="{6A157231-7D92-444A-89E7-80EBF439567E}" sibTransId="{BB7D74CD-A791-654C-8640-1EEC0A238753}"/>
    <dgm:cxn modelId="{9C625064-F269-9B4A-B638-60B9B5C051EC}" srcId="{1EC78AF9-3D2F-D64F-9668-88A39D9AB04A}" destId="{A51103FD-3D56-B945-B347-0E61062DAF1A}" srcOrd="0" destOrd="0" parTransId="{BEF438A1-CA1B-604D-90F6-2F3382E9C7B8}" sibTransId="{5315930F-2D85-9D46-83C0-4BE55D6B1C6E}"/>
    <dgm:cxn modelId="{597A6E2E-276F-48D2-A383-50234D7E5EDF}" type="presOf" srcId="{27D5E181-7A84-0F4F-98F4-498D2DE7CB97}" destId="{F982B0AF-7BC4-1146-A168-86D4825C9446}" srcOrd="0" destOrd="0" presId="urn:microsoft.com/office/officeart/2005/8/layout/radial4"/>
    <dgm:cxn modelId="{67F3F8D1-BAE1-FB41-9F58-9E42EBCBE543}" srcId="{A51103FD-3D56-B945-B347-0E61062DAF1A}" destId="{8D47EFE2-5B4C-B243-9D41-9EF9FB91942B}" srcOrd="0" destOrd="0" parTransId="{8F11C37F-8C04-1046-9241-67B93D547E7E}" sibTransId="{24A3C9AF-A787-714F-8673-BD4BF12F05EC}"/>
    <dgm:cxn modelId="{73DF6A92-EBAC-43C5-A1C7-B032F6C303B4}" type="presOf" srcId="{8F11C37F-8C04-1046-9241-67B93D547E7E}" destId="{6BB430E6-D40F-6F4C-AAFD-E3B00865CF84}" srcOrd="0" destOrd="0" presId="urn:microsoft.com/office/officeart/2005/8/layout/radial4"/>
    <dgm:cxn modelId="{DC47759E-7A13-A345-8C5D-85154CEF7C5C}" srcId="{A51103FD-3D56-B945-B347-0E61062DAF1A}" destId="{27D5E181-7A84-0F4F-98F4-498D2DE7CB97}" srcOrd="4" destOrd="0" parTransId="{AFB0BD17-8FC2-4945-B4F8-EEB006E41094}" sibTransId="{A6254E36-52DF-BC45-AE84-AB97C5ADEC0F}"/>
    <dgm:cxn modelId="{8B46364E-DCD0-45FC-A958-58F9818F76CA}" type="presOf" srcId="{1EC78AF9-3D2F-D64F-9668-88A39D9AB04A}" destId="{B4B2B69F-D3E5-F549-A5E7-090328802F71}" srcOrd="0" destOrd="0" presId="urn:microsoft.com/office/officeart/2005/8/layout/radial4"/>
    <dgm:cxn modelId="{CA3B2B2E-FE17-524F-8818-66C96CE02E3D}" srcId="{A51103FD-3D56-B945-B347-0E61062DAF1A}" destId="{66454693-F27B-1040-A5D7-DF86AE5C432E}" srcOrd="2" destOrd="0" parTransId="{168F0A26-D330-A74F-8787-91F59C107C12}" sibTransId="{68E24A02-4162-D243-B11C-13BDCD3CA43A}"/>
    <dgm:cxn modelId="{67B5CCC6-59F0-4E8A-9C67-6C1377393C37}" type="presParOf" srcId="{B4B2B69F-D3E5-F549-A5E7-090328802F71}" destId="{ACF65714-C6C1-CC4D-BFF3-5E7E14D15ACB}" srcOrd="0" destOrd="0" presId="urn:microsoft.com/office/officeart/2005/8/layout/radial4"/>
    <dgm:cxn modelId="{C1C5ACF6-BDD5-4DDB-B8FC-2E7C2F34BB90}" type="presParOf" srcId="{B4B2B69F-D3E5-F549-A5E7-090328802F71}" destId="{6BB430E6-D40F-6F4C-AAFD-E3B00865CF84}" srcOrd="1" destOrd="0" presId="urn:microsoft.com/office/officeart/2005/8/layout/radial4"/>
    <dgm:cxn modelId="{846F4F73-B8E9-4F4F-B4B7-49586D6963B5}" type="presParOf" srcId="{B4B2B69F-D3E5-F549-A5E7-090328802F71}" destId="{B74993CC-BD73-344F-99B9-D016BE826BC3}" srcOrd="2" destOrd="0" presId="urn:microsoft.com/office/officeart/2005/8/layout/radial4"/>
    <dgm:cxn modelId="{F83FDE6E-9F1C-434A-AF84-852B8C08AFB9}" type="presParOf" srcId="{B4B2B69F-D3E5-F549-A5E7-090328802F71}" destId="{388A2CBF-519A-8C4F-9815-9F818CE69F8D}" srcOrd="3" destOrd="0" presId="urn:microsoft.com/office/officeart/2005/8/layout/radial4"/>
    <dgm:cxn modelId="{02E83151-9915-43CE-9BFF-7E5DC264768A}" type="presParOf" srcId="{B4B2B69F-D3E5-F549-A5E7-090328802F71}" destId="{872E1ACA-B6B2-094A-BBEC-782E76DF265D}" srcOrd="4" destOrd="0" presId="urn:microsoft.com/office/officeart/2005/8/layout/radial4"/>
    <dgm:cxn modelId="{40E68BFC-0E4D-47DF-B96B-56CA07DFBBC2}" type="presParOf" srcId="{B4B2B69F-D3E5-F549-A5E7-090328802F71}" destId="{B3BD74ED-5E77-FF4E-A74A-7FAE1404A349}" srcOrd="5" destOrd="0" presId="urn:microsoft.com/office/officeart/2005/8/layout/radial4"/>
    <dgm:cxn modelId="{9F22A650-D3AE-4361-9209-8FC30EE68DBA}" type="presParOf" srcId="{B4B2B69F-D3E5-F549-A5E7-090328802F71}" destId="{F7A8C013-B531-6648-9C78-E14AC36F7AB4}" srcOrd="6" destOrd="0" presId="urn:microsoft.com/office/officeart/2005/8/layout/radial4"/>
    <dgm:cxn modelId="{FC07DA28-971B-41A4-9298-EF36AEAACC32}" type="presParOf" srcId="{B4B2B69F-D3E5-F549-A5E7-090328802F71}" destId="{C3E5B735-1859-6447-85C0-D50E0226D972}" srcOrd="7" destOrd="0" presId="urn:microsoft.com/office/officeart/2005/8/layout/radial4"/>
    <dgm:cxn modelId="{5856E6C2-DBCC-4EDE-ADA4-5DA55CE88549}" type="presParOf" srcId="{B4B2B69F-D3E5-F549-A5E7-090328802F71}" destId="{013C0112-C92F-AF44-B355-87C7F60DB37C}" srcOrd="8" destOrd="0" presId="urn:microsoft.com/office/officeart/2005/8/layout/radial4"/>
    <dgm:cxn modelId="{2CF8332E-96D1-4888-AA5B-473531E17A8D}" type="presParOf" srcId="{B4B2B69F-D3E5-F549-A5E7-090328802F71}" destId="{8E1B0993-35BB-E54A-AF4B-5259F01B022F}" srcOrd="9" destOrd="0" presId="urn:microsoft.com/office/officeart/2005/8/layout/radial4"/>
    <dgm:cxn modelId="{FEFA19FC-2A1B-4ADD-AA00-1392ADED12FA}" type="presParOf" srcId="{B4B2B69F-D3E5-F549-A5E7-090328802F71}" destId="{F982B0AF-7BC4-1146-A168-86D4825C9446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65714-C6C1-CC4D-BFF3-5E7E14D15ACB}">
      <dsp:nvSpPr>
        <dsp:cNvPr id="0" name=""/>
        <dsp:cNvSpPr/>
      </dsp:nvSpPr>
      <dsp:spPr>
        <a:xfrm>
          <a:off x="3305095" y="3253091"/>
          <a:ext cx="2290549" cy="2290549"/>
        </a:xfrm>
        <a:prstGeom prst="ellipse">
          <a:avLst/>
        </a:prstGeom>
        <a:solidFill>
          <a:srgbClr val="00A4CA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latin typeface="Arial"/>
              <a:cs typeface="Arial"/>
            </a:rPr>
            <a:t>Farmaco equivalente</a:t>
          </a:r>
          <a:endParaRPr lang="it-IT" sz="2000" kern="1200" dirty="0">
            <a:latin typeface="Arial"/>
            <a:cs typeface="Arial"/>
          </a:endParaRPr>
        </a:p>
      </dsp:txBody>
      <dsp:txXfrm>
        <a:off x="3640538" y="3588534"/>
        <a:ext cx="1619663" cy="1619663"/>
      </dsp:txXfrm>
    </dsp:sp>
    <dsp:sp modelId="{6BB430E6-D40F-6F4C-AAFD-E3B00865CF84}">
      <dsp:nvSpPr>
        <dsp:cNvPr id="0" name=""/>
        <dsp:cNvSpPr/>
      </dsp:nvSpPr>
      <dsp:spPr>
        <a:xfrm rot="10800000">
          <a:off x="1088692" y="4071962"/>
          <a:ext cx="2094500" cy="652806"/>
        </a:xfrm>
        <a:prstGeom prst="leftArrow">
          <a:avLst>
            <a:gd name="adj1" fmla="val 60000"/>
            <a:gd name="adj2" fmla="val 50000"/>
          </a:avLst>
        </a:prstGeom>
        <a:solidFill>
          <a:srgbClr val="00A4CA">
            <a:alpha val="20000"/>
          </a:srgbClr>
        </a:solidFill>
        <a:ln>
          <a:solidFill>
            <a:srgbClr val="00A4C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93CC-BD73-344F-99B9-D016BE826BC3}">
      <dsp:nvSpPr>
        <dsp:cNvPr id="0" name=""/>
        <dsp:cNvSpPr/>
      </dsp:nvSpPr>
      <dsp:spPr>
        <a:xfrm>
          <a:off x="681" y="3527957"/>
          <a:ext cx="2176022" cy="17408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00A4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smtClean="0">
              <a:solidFill>
                <a:srgbClr val="00A4CA"/>
              </a:solidFill>
              <a:latin typeface="Arial"/>
              <a:cs typeface="Arial"/>
            </a:rPr>
            <a:t>Biodisponibile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smtClean="0">
              <a:solidFill>
                <a:srgbClr val="00A4CA"/>
              </a:solidFill>
              <a:latin typeface="Arial"/>
              <a:cs typeface="Arial"/>
            </a:rPr>
            <a:t>velocità e quantità di principio attivo che raggiunge in forma immodificata il circolo sistemico</a:t>
          </a:r>
          <a:endParaRPr lang="it-IT" sz="1400" kern="1200" dirty="0">
            <a:solidFill>
              <a:srgbClr val="00A4CA"/>
            </a:solidFill>
            <a:latin typeface="Arial"/>
            <a:cs typeface="Arial"/>
          </a:endParaRPr>
        </a:p>
      </dsp:txBody>
      <dsp:txXfrm>
        <a:off x="51668" y="3578944"/>
        <a:ext cx="2074048" cy="1638843"/>
      </dsp:txXfrm>
    </dsp:sp>
    <dsp:sp modelId="{388A2CBF-519A-8C4F-9815-9F818CE69F8D}">
      <dsp:nvSpPr>
        <dsp:cNvPr id="0" name=""/>
        <dsp:cNvSpPr/>
      </dsp:nvSpPr>
      <dsp:spPr>
        <a:xfrm rot="13500000">
          <a:off x="1766572" y="2435415"/>
          <a:ext cx="2094500" cy="652806"/>
        </a:xfrm>
        <a:prstGeom prst="leftArrow">
          <a:avLst>
            <a:gd name="adj1" fmla="val 60000"/>
            <a:gd name="adj2" fmla="val 50000"/>
          </a:avLst>
        </a:prstGeom>
        <a:solidFill>
          <a:srgbClr val="00A4CA">
            <a:alpha val="20000"/>
          </a:srgbClr>
        </a:solidFill>
        <a:ln>
          <a:solidFill>
            <a:srgbClr val="00A4C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E1ACA-B6B2-094A-BBEC-782E76DF265D}">
      <dsp:nvSpPr>
        <dsp:cNvPr id="0" name=""/>
        <dsp:cNvSpPr/>
      </dsp:nvSpPr>
      <dsp:spPr>
        <a:xfrm>
          <a:off x="985293" y="1150892"/>
          <a:ext cx="2176022" cy="17408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00A4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rgbClr val="00A4CA"/>
              </a:solidFill>
              <a:latin typeface="Arial"/>
              <a:cs typeface="Arial"/>
            </a:rPr>
            <a:t>Bioequivalente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 smtClean="0">
            <a:solidFill>
              <a:srgbClr val="00A4CA"/>
            </a:solidFill>
            <a:latin typeface="Arial"/>
            <a:cs typeface="Arial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 smtClean="0">
            <a:solidFill>
              <a:srgbClr val="00A4CA"/>
            </a:solidFill>
            <a:latin typeface="Arial"/>
            <a:cs typeface="Arial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rgbClr val="00A4CA"/>
              </a:solidFill>
              <a:latin typeface="Arial"/>
              <a:cs typeface="Arial"/>
            </a:rPr>
            <a:t>stessa efficacia e sicurezza clinica delle forme farmaceutiche</a:t>
          </a:r>
          <a:endParaRPr lang="it-IT" sz="1400" kern="1200" dirty="0">
            <a:solidFill>
              <a:srgbClr val="00A4CA"/>
            </a:solidFill>
            <a:latin typeface="Arial"/>
            <a:cs typeface="Arial"/>
          </a:endParaRPr>
        </a:p>
      </dsp:txBody>
      <dsp:txXfrm>
        <a:off x="1036280" y="1201879"/>
        <a:ext cx="2074048" cy="1638843"/>
      </dsp:txXfrm>
    </dsp:sp>
    <dsp:sp modelId="{B3BD74ED-5E77-FF4E-A74A-7FAE1404A349}">
      <dsp:nvSpPr>
        <dsp:cNvPr id="0" name=""/>
        <dsp:cNvSpPr/>
      </dsp:nvSpPr>
      <dsp:spPr>
        <a:xfrm rot="16200000">
          <a:off x="3403119" y="1757535"/>
          <a:ext cx="2094500" cy="652806"/>
        </a:xfrm>
        <a:prstGeom prst="leftArrow">
          <a:avLst>
            <a:gd name="adj1" fmla="val 60000"/>
            <a:gd name="adj2" fmla="val 50000"/>
          </a:avLst>
        </a:prstGeom>
        <a:solidFill>
          <a:srgbClr val="00A4CA">
            <a:alpha val="20000"/>
          </a:srgbClr>
        </a:solidFill>
        <a:ln>
          <a:solidFill>
            <a:srgbClr val="00A4C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8C013-B531-6648-9C78-E14AC36F7AB4}">
      <dsp:nvSpPr>
        <dsp:cNvPr id="0" name=""/>
        <dsp:cNvSpPr/>
      </dsp:nvSpPr>
      <dsp:spPr>
        <a:xfrm>
          <a:off x="3362358" y="166279"/>
          <a:ext cx="2176022" cy="17408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00A4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rgbClr val="00A4CA"/>
              </a:solidFill>
              <a:latin typeface="Arial"/>
              <a:cs typeface="Arial"/>
            </a:rPr>
            <a:t>Sicuro</a:t>
          </a:r>
        </a:p>
      </dsp:txBody>
      <dsp:txXfrm>
        <a:off x="3413345" y="217266"/>
        <a:ext cx="2074048" cy="1638843"/>
      </dsp:txXfrm>
    </dsp:sp>
    <dsp:sp modelId="{C3E5B735-1859-6447-85C0-D50E0226D972}">
      <dsp:nvSpPr>
        <dsp:cNvPr id="0" name=""/>
        <dsp:cNvSpPr/>
      </dsp:nvSpPr>
      <dsp:spPr>
        <a:xfrm rot="18900000">
          <a:off x="5039667" y="2435415"/>
          <a:ext cx="2094500" cy="652806"/>
        </a:xfrm>
        <a:prstGeom prst="leftArrow">
          <a:avLst>
            <a:gd name="adj1" fmla="val 60000"/>
            <a:gd name="adj2" fmla="val 50000"/>
          </a:avLst>
        </a:prstGeom>
        <a:solidFill>
          <a:srgbClr val="00A4CA">
            <a:alpha val="20000"/>
          </a:srgbClr>
        </a:solidFill>
        <a:ln>
          <a:solidFill>
            <a:srgbClr val="00A4C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C0112-C92F-AF44-B355-87C7F60DB37C}">
      <dsp:nvSpPr>
        <dsp:cNvPr id="0" name=""/>
        <dsp:cNvSpPr/>
      </dsp:nvSpPr>
      <dsp:spPr>
        <a:xfrm>
          <a:off x="5739423" y="1150892"/>
          <a:ext cx="2176022" cy="17408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00A4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smtClean="0">
              <a:solidFill>
                <a:srgbClr val="00A4CA"/>
              </a:solidFill>
              <a:latin typeface="Arial"/>
              <a:cs typeface="Arial"/>
            </a:rPr>
            <a:t>Efficace</a:t>
          </a:r>
          <a:endParaRPr lang="es-ES_tradnl" sz="1600" kern="1200" dirty="0">
            <a:solidFill>
              <a:srgbClr val="00A4CA"/>
            </a:solidFill>
            <a:latin typeface="Arial"/>
            <a:cs typeface="Arial"/>
          </a:endParaRPr>
        </a:p>
      </dsp:txBody>
      <dsp:txXfrm>
        <a:off x="5790410" y="1201879"/>
        <a:ext cx="2074048" cy="1638843"/>
      </dsp:txXfrm>
    </dsp:sp>
    <dsp:sp modelId="{8E1B0993-35BB-E54A-AF4B-5259F01B022F}">
      <dsp:nvSpPr>
        <dsp:cNvPr id="0" name=""/>
        <dsp:cNvSpPr/>
      </dsp:nvSpPr>
      <dsp:spPr>
        <a:xfrm>
          <a:off x="5717547" y="4071962"/>
          <a:ext cx="2094500" cy="652806"/>
        </a:xfrm>
        <a:prstGeom prst="leftArrow">
          <a:avLst>
            <a:gd name="adj1" fmla="val 60000"/>
            <a:gd name="adj2" fmla="val 50000"/>
          </a:avLst>
        </a:prstGeom>
        <a:solidFill>
          <a:srgbClr val="00A4CA">
            <a:alpha val="20000"/>
          </a:srgbClr>
        </a:solidFill>
        <a:ln>
          <a:solidFill>
            <a:srgbClr val="00A4C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2B0AF-7BC4-1146-A168-86D4825C9446}">
      <dsp:nvSpPr>
        <dsp:cNvPr id="0" name=""/>
        <dsp:cNvSpPr/>
      </dsp:nvSpPr>
      <dsp:spPr>
        <a:xfrm>
          <a:off x="6724036" y="3527957"/>
          <a:ext cx="2176022" cy="174081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00A4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>
              <a:solidFill>
                <a:srgbClr val="00A4CA"/>
              </a:solidFill>
              <a:latin typeface="Arial"/>
              <a:cs typeface="Arial"/>
            </a:rPr>
            <a:t>Risparmio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smtClean="0">
              <a:solidFill>
                <a:srgbClr val="00A4CA"/>
              </a:solidFill>
              <a:latin typeface="Arial"/>
              <a:cs typeface="Arial"/>
            </a:rPr>
            <a:t>prezzo almeno il 20% inferiore rispetto a quello registrato</a:t>
          </a:r>
          <a:endParaRPr lang="it-IT" sz="1400" kern="1200" dirty="0">
            <a:solidFill>
              <a:srgbClr val="00A4CA"/>
            </a:solidFill>
            <a:latin typeface="Arial"/>
            <a:cs typeface="Arial"/>
          </a:endParaRPr>
        </a:p>
      </dsp:txBody>
      <dsp:txXfrm>
        <a:off x="6775023" y="3578944"/>
        <a:ext cx="2074048" cy="1638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178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7363"/>
            <a:ext cx="29178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DB6E76-2F43-46BF-8322-F7BCF08613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1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39775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9475"/>
            <a:ext cx="5386388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75775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061708-4374-47CE-9189-A1EE01CC07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566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819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E3D54-C0F7-4207-91CC-DD18A767EE5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6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8125" y="4343400"/>
            <a:ext cx="64008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31" tIns="44066" rIns="88131" bIns="4406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it-IT" smtClean="0"/>
              <a:t>In the majority of patients tested the mean percent change in LDL-C, TG and HDL-C </a:t>
            </a:r>
          </a:p>
          <a:p>
            <a:pPr>
              <a:lnSpc>
                <a:spcPct val="90000"/>
              </a:lnSpc>
            </a:pPr>
            <a:r>
              <a:rPr lang="en-US" altLang="it-IT" smtClean="0"/>
              <a:t>was reasonably consistent. However, several patients showed a large inter-individual </a:t>
            </a:r>
          </a:p>
          <a:p>
            <a:pPr>
              <a:lnSpc>
                <a:spcPct val="90000"/>
              </a:lnSpc>
            </a:pPr>
            <a:r>
              <a:rPr lang="en-US" altLang="it-IT" smtClean="0"/>
              <a:t>variability which produced and overall broad range of response. </a:t>
            </a:r>
          </a:p>
          <a:p>
            <a:pPr>
              <a:lnSpc>
                <a:spcPct val="90000"/>
              </a:lnSpc>
            </a:pPr>
            <a:endParaRPr lang="en-US" altLang="it-IT" smtClean="0"/>
          </a:p>
          <a:p>
            <a:pPr>
              <a:lnSpc>
                <a:spcPct val="90000"/>
              </a:lnSpc>
            </a:pPr>
            <a:r>
              <a:rPr lang="en-US" altLang="it-IT" smtClean="0"/>
              <a:t>This was similar in men (mean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SD and range: −36.2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10.5, −2.7 to−57.8%; −15.8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33.7, </a:t>
            </a:r>
          </a:p>
          <a:p>
            <a:pPr>
              <a:lnSpc>
                <a:spcPct val="90000"/>
              </a:lnSpc>
            </a:pPr>
            <a:r>
              <a:rPr lang="en-US" altLang="it-IT" smtClean="0"/>
              <a:t>−69.4 to +129.9%; +7.2 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13.0, −26.4 to 54.3% and –39.9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10.9, −63.6–1.2%,</a:t>
            </a:r>
          </a:p>
          <a:p>
            <a:pPr>
              <a:lnSpc>
                <a:spcPct val="90000"/>
              </a:lnSpc>
            </a:pPr>
            <a:r>
              <a:rPr lang="en-US" altLang="it-IT" smtClean="0"/>
              <a:t>for LDL-C, TG, HDL-C and LDL-C/HDL-C, respectively) and women (−38. 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19.1, </a:t>
            </a:r>
          </a:p>
          <a:p>
            <a:pPr>
              <a:lnSpc>
                <a:spcPct val="90000"/>
              </a:lnSpc>
            </a:pPr>
            <a:r>
              <a:rPr lang="en-US" altLang="it-IT" smtClean="0"/>
              <a:t>−9.5 to−58.5%; −18.8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23.7, −64.6 to +71.7%; +8.1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12.2, −17.6–52.5% and −42.3</a:t>
            </a:r>
            <a:r>
              <a:rPr lang="en-US" altLang="it-IT" smtClean="0">
                <a:cs typeface="Arial" pitchFamily="34" charset="0"/>
              </a:rPr>
              <a:t>±</a:t>
            </a:r>
            <a:r>
              <a:rPr lang="en-US" altLang="it-IT" smtClean="0"/>
              <a:t>8.8, </a:t>
            </a:r>
          </a:p>
          <a:p>
            <a:pPr>
              <a:lnSpc>
                <a:spcPct val="90000"/>
              </a:lnSpc>
            </a:pPr>
            <a:r>
              <a:rPr lang="en-US" altLang="it-IT" smtClean="0"/>
              <a:t>−62.8 to−20.8% and for LDL-C, TG, HDL-C and LDL-C/HDL-C, respectively) (see Fig. 1).</a:t>
            </a:r>
          </a:p>
          <a:p>
            <a:pPr>
              <a:lnSpc>
                <a:spcPct val="90000"/>
              </a:lnSpc>
            </a:pPr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122759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4681538"/>
            <a:ext cx="53752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52184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4681538"/>
            <a:ext cx="53752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29250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4681538"/>
            <a:ext cx="53752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97301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charset="0"/>
            </a:endParaRP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9680" y="9385533"/>
            <a:ext cx="2924018" cy="4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9" tIns="45059" rIns="90119" bIns="45059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38418" indent="-284007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36028" indent="-227206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90439" indent="-227206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44850" indent="-227206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99261" indent="-2272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53672" indent="-2272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08083" indent="-2272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62494" indent="-2272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E7BE9B-9BD3-4E8B-8C21-570746D4707C}" type="slidenum">
              <a:rPr kumimoji="0" lang="en-US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5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2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gif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jpe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9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14" indent="0">
              <a:buNone/>
              <a:defRPr sz="2800"/>
            </a:lvl2pPr>
            <a:lvl3pPr marL="911026" indent="0">
              <a:buNone/>
              <a:defRPr sz="2400"/>
            </a:lvl3pPr>
            <a:lvl4pPr marL="1366548" indent="0">
              <a:buNone/>
              <a:defRPr sz="2000"/>
            </a:lvl4pPr>
            <a:lvl5pPr marL="1822044" indent="0">
              <a:buNone/>
              <a:defRPr sz="2000"/>
            </a:lvl5pPr>
            <a:lvl6pPr marL="2277562" indent="0">
              <a:buNone/>
              <a:defRPr sz="2000"/>
            </a:lvl6pPr>
            <a:lvl7pPr marL="2733075" indent="0">
              <a:buNone/>
              <a:defRPr sz="2000"/>
            </a:lvl7pPr>
            <a:lvl8pPr marL="3188572" indent="0">
              <a:buNone/>
              <a:defRPr sz="2000"/>
            </a:lvl8pPr>
            <a:lvl9pPr marL="3644092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7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514" indent="0">
              <a:buNone/>
              <a:defRPr sz="1200"/>
            </a:lvl2pPr>
            <a:lvl3pPr marL="911026" indent="0">
              <a:buNone/>
              <a:defRPr sz="1000"/>
            </a:lvl3pPr>
            <a:lvl4pPr marL="1366548" indent="0">
              <a:buNone/>
              <a:defRPr sz="900"/>
            </a:lvl4pPr>
            <a:lvl5pPr marL="1822044" indent="0">
              <a:buNone/>
              <a:defRPr sz="900"/>
            </a:lvl5pPr>
            <a:lvl6pPr marL="2277562" indent="0">
              <a:buNone/>
              <a:defRPr sz="900"/>
            </a:lvl6pPr>
            <a:lvl7pPr marL="2733075" indent="0">
              <a:buNone/>
              <a:defRPr sz="900"/>
            </a:lvl7pPr>
            <a:lvl8pPr marL="3188572" indent="0">
              <a:buNone/>
              <a:defRPr sz="900"/>
            </a:lvl8pPr>
            <a:lvl9pPr marL="3644092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969146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7956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0350" y="315950"/>
            <a:ext cx="2076450" cy="555148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81001" y="315950"/>
            <a:ext cx="6076950" cy="555148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4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27BFD-F173-4AD3-B1A1-29017805BD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1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9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3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06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65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8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0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79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4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55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68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13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9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18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45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45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11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95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47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8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56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56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27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143002" y="1122361"/>
            <a:ext cx="6858000" cy="2387598"/>
          </a:xfrm>
        </p:spPr>
        <p:txBody>
          <a:bodyPr anchor="b" anchorCtr="1"/>
          <a:lstStyle>
            <a:lvl1pPr algn="ctr">
              <a:defRPr sz="45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143002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98B0E9EC-1B7B-44F1-949D-A2CC961AD0D7}" type="datetime1">
              <a:rPr lang="it-IT"/>
              <a:pPr/>
              <a:t>06/10/2018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8E80983-5A18-4F81-B3B1-674D587F690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7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959DE165-F640-4A05-A2F1-B9EEB85E663A}" type="datetime1">
              <a:rPr lang="it-IT"/>
              <a:pPr/>
              <a:t>06/10/2018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E609401-91BF-4A5F-93D6-04F5EBD347E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9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3885" y="1709736"/>
            <a:ext cx="7886700" cy="2852735"/>
          </a:xfrm>
        </p:spPr>
        <p:txBody>
          <a:bodyPr anchor="b"/>
          <a:lstStyle>
            <a:lvl1pPr>
              <a:defRPr sz="45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18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1F7D66B6-98A0-4A1E-8F8E-89CB416A573F}" type="datetime1">
              <a:rPr lang="it-IT"/>
              <a:pPr/>
              <a:t>06/10/2018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3CF96-9BDA-414F-B9E3-0FAC2BC541D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0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28653" y="1825627"/>
            <a:ext cx="3886202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29151" y="1825627"/>
            <a:ext cx="3886202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2EB58A1-D57A-4884-B55C-A6B397DC06F3}" type="datetime1">
              <a:rPr lang="it-IT"/>
              <a:pPr/>
              <a:t>06/10/2018</a:t>
            </a:fld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302E3CC-AE67-4BE3-B851-EF4B1CCB40A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0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9838" y="365130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37" cy="823910"/>
          </a:xfr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29838" y="2505072"/>
            <a:ext cx="3868337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29150" y="1681160"/>
            <a:ext cx="3887388" cy="823910"/>
          </a:xfr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29150" y="2505072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164E185-8CAB-4E4E-AE0E-CDEB5FDBDF7C}" type="datetime1">
              <a:rPr lang="it-IT"/>
              <a:pPr/>
              <a:t>06/10/2018</a:t>
            </a:fld>
            <a:endParaRPr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94272C9-E3BF-4A0A-B7ED-0E2672B4AB6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5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97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5D7F934-9B68-4AF3-960F-FEF6BB7A867A}" type="datetime1">
              <a:rPr lang="it-IT"/>
              <a:pPr/>
              <a:t>06/10/2018</a:t>
            </a:fld>
            <a:endParaRPr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246BF13-DC1A-49FF-93A0-2F59FE6FEE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5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3792E8F5-8A88-4850-BF35-490682C96ADE}" type="datetime1">
              <a:rPr lang="it-IT"/>
              <a:pPr/>
              <a:t>06/10/2018</a:t>
            </a:fld>
            <a:endParaRPr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4D110AA-9FBF-48CF-A3AE-0DCAEC075EC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38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80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887388" y="987424"/>
            <a:ext cx="4629150" cy="487362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80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4F96FC4-6364-4F78-8372-BCA41E62DFBE}" type="datetime1">
              <a:rPr lang="it-IT"/>
              <a:pPr/>
              <a:t>06/10/2018</a:t>
            </a:fld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E585746E-DE00-437D-9CE5-427505CFA62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80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3887388" y="987424"/>
            <a:ext cx="4629150" cy="487362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80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BD4A4F6-EDFE-4A88-8633-5CA5ABA0163E}" type="datetime1">
              <a:rPr lang="it-IT"/>
              <a:pPr/>
              <a:t>06/10/2018</a:t>
            </a:fld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AD926C0-6547-4F83-98FA-663099A5ABE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3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B10C871F-F68A-4EC7-B81E-4D52DACDD484}" type="datetime1">
              <a:rPr lang="it-IT"/>
              <a:pPr/>
              <a:t>06/10/2018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6E511B6-7FF8-4A29-814C-D03A68F80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2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543678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28652" y="365129"/>
            <a:ext cx="5800722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2FF7E2F-03C7-46A5-B2DA-2D02A63E91EB}" type="datetime1">
              <a:rPr lang="it-IT"/>
              <a:pPr/>
              <a:t>06/10/2018</a:t>
            </a:fld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252E16F-3C80-45C3-8577-69C76E2E28B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6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68728-9B6B-4BD9-B3A1-E49F86FB9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37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E49B5-BE22-4932-BF02-F07B90863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6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ED10A-F6A4-4279-88BC-D290CBC6D5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87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EF2E6-CE07-48C7-99E1-84A4EB253C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4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03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73665-BCB5-466E-B191-44BB90CC8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28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9F71D-F2A8-4AAB-B98D-B1280979D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98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E2DD1-CE7F-4031-A0BC-76D47E3111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82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FBE4-55FD-40A7-9F0B-4679BCDFD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10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82816-B8A7-4190-9AB2-0E736F15C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20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221BD-9CD6-4E33-8ED7-4E6DCBC2E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12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27D49-A1A0-4E75-BCBE-C7FF1CAC09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5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1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195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759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36" tIns="45718" rIns="91436" bIns="45718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1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9690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03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898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462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192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8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63474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68570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273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344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Page-1small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" descr="cegedimSD_logo2010_PRINT no background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5791200"/>
            <a:ext cx="271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rrow_homepag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127375"/>
            <a:ext cx="466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1"/>
            <a:ext cx="8229600" cy="1470025"/>
          </a:xfrm>
          <a:prstGeom prst="rect">
            <a:avLst/>
          </a:prstGeom>
        </p:spPr>
        <p:txBody>
          <a:bodyPr lIns="91436" tIns="45718" rIns="91436" bIns="45718" anchor="ctr" anchorCtr="0">
            <a:normAutofit/>
          </a:bodyPr>
          <a:lstStyle>
            <a:lvl1pPr algn="l">
              <a:defRPr sz="3000" b="1" i="0">
                <a:solidFill>
                  <a:srgbClr val="0092D0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3136900"/>
            <a:ext cx="4876800" cy="730448"/>
          </a:xfrm>
          <a:prstGeom prst="rect">
            <a:avLst/>
          </a:prstGeom>
        </p:spPr>
        <p:txBody>
          <a:bodyPr vert="horz" lIns="91436" tIns="45718" rIns="91436" bIns="45718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>
                    <a:lumMod val="50000"/>
                  </a:schemeClr>
                </a:solidFill>
                <a:latin typeface="Arial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5423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>
            <a:off x="5503863" y="6619875"/>
            <a:ext cx="30448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600" b="0" i="0" u="none" strike="noStrike" kern="1200" cap="none" spc="0" normalizeH="0" baseline="0" noProof="0" smtClean="0">
                <a:ln>
                  <a:noFill/>
                </a:ln>
                <a:solidFill>
                  <a:srgbClr val="3BB5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This document should not be distributed without Cegedim authorization – Copyright 2011</a:t>
            </a:r>
          </a:p>
        </p:txBody>
      </p:sp>
      <p:cxnSp>
        <p:nvCxnSpPr>
          <p:cNvPr id="5" name="Straight Connector 19"/>
          <p:cNvCxnSpPr/>
          <p:nvPr userDrawn="1"/>
        </p:nvCxnSpPr>
        <p:spPr bwMode="auto">
          <a:xfrm>
            <a:off x="1646238" y="6591300"/>
            <a:ext cx="6888162" cy="1588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 txBox="1">
            <a:spLocks/>
          </p:cNvSpPr>
          <p:nvPr userDrawn="1"/>
        </p:nvSpPr>
        <p:spPr bwMode="auto">
          <a:xfrm>
            <a:off x="8593138" y="6399213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B6211-C050-4633-AD9D-0B722F0F1F90}" type="slidenum">
              <a:rPr kumimoji="0" lang="en-US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Rectangle 29"/>
          <p:cNvSpPr>
            <a:spLocks noChangeArrowheads="1"/>
          </p:cNvSpPr>
          <p:nvPr userDrawn="1"/>
        </p:nvSpPr>
        <p:spPr bwMode="auto">
          <a:xfrm>
            <a:off x="8583613" y="6470650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|</a:t>
            </a:r>
          </a:p>
        </p:txBody>
      </p:sp>
      <p:pic>
        <p:nvPicPr>
          <p:cNvPr id="8" name="Image 5" descr="cegedimSD_logo2010_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9363"/>
            <a:ext cx="1270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mage 7" descr="ppt Large D.png"/>
          <p:cNvSpPr>
            <a:spLocks noChangeAspect="1"/>
          </p:cNvSpPr>
          <p:nvPr userDrawn="1"/>
        </p:nvSpPr>
        <p:spPr bwMode="auto">
          <a:xfrm>
            <a:off x="7635875" y="3175"/>
            <a:ext cx="15081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0" name="Straight Connector 1"/>
          <p:cNvCxnSpPr/>
          <p:nvPr userDrawn="1"/>
        </p:nvCxnSpPr>
        <p:spPr bwMode="auto">
          <a:xfrm>
            <a:off x="304800" y="685800"/>
            <a:ext cx="8243888" cy="0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1pPr>
            <a:lvl2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2pPr>
            <a:lvl3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3pPr>
            <a:lvl4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4pPr>
            <a:lvl5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85800"/>
          </a:xfrm>
          <a:prstGeom prst="rect">
            <a:avLst/>
          </a:prstGeom>
        </p:spPr>
        <p:txBody>
          <a:bodyPr lIns="91436" tIns="45718" rIns="91436" bIns="45718" anchor="ctr" anchorCtr="0"/>
          <a:lstStyle>
            <a:lvl1pPr>
              <a:defRPr sz="2400">
                <a:solidFill>
                  <a:srgbClr val="666666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5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/>
          <p:cNvSpPr>
            <a:spLocks noChangeArrowheads="1"/>
          </p:cNvSpPr>
          <p:nvPr userDrawn="1"/>
        </p:nvSpPr>
        <p:spPr bwMode="auto">
          <a:xfrm>
            <a:off x="5503863" y="6619875"/>
            <a:ext cx="30448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600" b="0" i="0" u="none" strike="noStrike" kern="1200" cap="none" spc="0" normalizeH="0" baseline="0" noProof="0" smtClean="0">
                <a:ln>
                  <a:noFill/>
                </a:ln>
                <a:solidFill>
                  <a:srgbClr val="3BB5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This document should not be distributed without Cegedim authorization – Copyright 2011</a:t>
            </a:r>
          </a:p>
        </p:txBody>
      </p:sp>
      <p:cxnSp>
        <p:nvCxnSpPr>
          <p:cNvPr id="7" name="Straight Connector 19"/>
          <p:cNvCxnSpPr/>
          <p:nvPr userDrawn="1"/>
        </p:nvCxnSpPr>
        <p:spPr bwMode="auto">
          <a:xfrm>
            <a:off x="1646238" y="6591300"/>
            <a:ext cx="6888162" cy="1588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Slide Number Placeholder 5"/>
          <p:cNvSpPr txBox="1">
            <a:spLocks/>
          </p:cNvSpPr>
          <p:nvPr userDrawn="1"/>
        </p:nvSpPr>
        <p:spPr bwMode="auto">
          <a:xfrm>
            <a:off x="8593138" y="6399213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8E363-0FB6-4137-B283-255D2721CD99}" type="slidenum">
              <a:rPr kumimoji="0" lang="en-US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29"/>
          <p:cNvSpPr>
            <a:spLocks noChangeArrowheads="1"/>
          </p:cNvSpPr>
          <p:nvPr userDrawn="1"/>
        </p:nvSpPr>
        <p:spPr bwMode="auto">
          <a:xfrm>
            <a:off x="8583613" y="6470650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|</a:t>
            </a:r>
          </a:p>
        </p:txBody>
      </p:sp>
      <p:pic>
        <p:nvPicPr>
          <p:cNvPr id="10" name="Image 7" descr="cegedimSD_logo2010_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9363"/>
            <a:ext cx="1270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mage 7" descr="ppt Large D.png"/>
          <p:cNvSpPr>
            <a:spLocks noChangeAspect="1"/>
          </p:cNvSpPr>
          <p:nvPr userDrawn="1"/>
        </p:nvSpPr>
        <p:spPr bwMode="auto">
          <a:xfrm>
            <a:off x="7635875" y="3175"/>
            <a:ext cx="15081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2" name="Straight Connector 1"/>
          <p:cNvCxnSpPr/>
          <p:nvPr userDrawn="1"/>
        </p:nvCxnSpPr>
        <p:spPr bwMode="auto">
          <a:xfrm>
            <a:off x="304800" y="685800"/>
            <a:ext cx="8243888" cy="0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4040188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 b="1">
                <a:solidFill>
                  <a:srgbClr val="0092D0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425" y="990601"/>
            <a:ext cx="3903663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 b="1">
                <a:solidFill>
                  <a:srgbClr val="0092D0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457200" y="1630363"/>
            <a:ext cx="8229600" cy="4495801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1pPr>
            <a:lvl2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2pPr>
            <a:lvl3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3pPr>
            <a:lvl4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4pPr>
            <a:lvl5pPr>
              <a:buSzPct val="60000"/>
              <a:buFontTx/>
              <a:buBlip>
                <a:blip r:embed="rId4"/>
              </a:buBlip>
              <a:defRPr>
                <a:solidFill>
                  <a:schemeClr val="tx1">
                    <a:lumMod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85800"/>
          </a:xfrm>
          <a:prstGeom prst="rect">
            <a:avLst/>
          </a:prstGeom>
        </p:spPr>
        <p:txBody>
          <a:bodyPr lIns="91436" tIns="45718" rIns="91436" bIns="45718" anchor="ctr" anchorCtr="0"/>
          <a:lstStyle>
            <a:lvl1pPr>
              <a:defRPr sz="2400">
                <a:solidFill>
                  <a:srgbClr val="666666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72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 userDrawn="1"/>
        </p:nvSpPr>
        <p:spPr bwMode="auto">
          <a:xfrm>
            <a:off x="5503863" y="6619875"/>
            <a:ext cx="30448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600" b="0" i="0" u="none" strike="noStrike" kern="1200" cap="none" spc="0" normalizeH="0" baseline="0" noProof="0" smtClean="0">
                <a:ln>
                  <a:noFill/>
                </a:ln>
                <a:solidFill>
                  <a:srgbClr val="3BB5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This document should not be distributed without Cegedim authorization – Copyright 2011</a:t>
            </a:r>
          </a:p>
        </p:txBody>
      </p:sp>
      <p:cxnSp>
        <p:nvCxnSpPr>
          <p:cNvPr id="4" name="Straight Connector 19"/>
          <p:cNvCxnSpPr/>
          <p:nvPr userDrawn="1"/>
        </p:nvCxnSpPr>
        <p:spPr bwMode="auto">
          <a:xfrm>
            <a:off x="1646238" y="6591300"/>
            <a:ext cx="6888162" cy="1588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5"/>
          <p:cNvSpPr txBox="1">
            <a:spLocks/>
          </p:cNvSpPr>
          <p:nvPr userDrawn="1"/>
        </p:nvSpPr>
        <p:spPr bwMode="auto">
          <a:xfrm>
            <a:off x="8593138" y="6399213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AE57B-9461-4FA0-B753-6C7CF430E3CF}" type="slidenum">
              <a:rPr kumimoji="0" lang="en-US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29"/>
          <p:cNvSpPr>
            <a:spLocks noChangeArrowheads="1"/>
          </p:cNvSpPr>
          <p:nvPr userDrawn="1"/>
        </p:nvSpPr>
        <p:spPr bwMode="auto">
          <a:xfrm>
            <a:off x="8583613" y="6470650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|</a:t>
            </a:r>
          </a:p>
        </p:txBody>
      </p:sp>
      <p:pic>
        <p:nvPicPr>
          <p:cNvPr id="7" name="Image 7" descr="cegedimSD_logo2010_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9363"/>
            <a:ext cx="1270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mage 7" descr="ppt Large D.png"/>
          <p:cNvSpPr>
            <a:spLocks noChangeAspect="1"/>
          </p:cNvSpPr>
          <p:nvPr userDrawn="1"/>
        </p:nvSpPr>
        <p:spPr bwMode="auto">
          <a:xfrm>
            <a:off x="7635875" y="3175"/>
            <a:ext cx="15081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9" name="Straight Connector 1"/>
          <p:cNvCxnSpPr/>
          <p:nvPr userDrawn="1"/>
        </p:nvCxnSpPr>
        <p:spPr bwMode="auto">
          <a:xfrm>
            <a:off x="304800" y="685800"/>
            <a:ext cx="8243888" cy="0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85800"/>
          </a:xfrm>
          <a:prstGeom prst="rect">
            <a:avLst/>
          </a:prstGeom>
        </p:spPr>
        <p:txBody>
          <a:bodyPr lIns="91436" tIns="45718" rIns="91436" bIns="45718" anchor="ctr" anchorCtr="0"/>
          <a:lstStyle>
            <a:lvl1pPr>
              <a:defRPr sz="2400">
                <a:solidFill>
                  <a:srgbClr val="666666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80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ChangeArrowheads="1"/>
          </p:cNvSpPr>
          <p:nvPr userDrawn="1"/>
        </p:nvSpPr>
        <p:spPr bwMode="auto">
          <a:xfrm>
            <a:off x="5503863" y="6619875"/>
            <a:ext cx="30448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600" b="0" i="0" u="none" strike="noStrike" kern="1200" cap="none" spc="0" normalizeH="0" baseline="0" noProof="0" smtClean="0">
                <a:ln>
                  <a:noFill/>
                </a:ln>
                <a:solidFill>
                  <a:srgbClr val="3BB5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This document should not be distributed without Cegedim authorization – Copyright 2011</a:t>
            </a:r>
          </a:p>
        </p:txBody>
      </p:sp>
      <p:cxnSp>
        <p:nvCxnSpPr>
          <p:cNvPr id="6" name="Straight Connector 19"/>
          <p:cNvCxnSpPr/>
          <p:nvPr userDrawn="1"/>
        </p:nvCxnSpPr>
        <p:spPr bwMode="auto">
          <a:xfrm>
            <a:off x="1646238" y="6591300"/>
            <a:ext cx="6888162" cy="1588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5"/>
          <p:cNvSpPr txBox="1">
            <a:spLocks/>
          </p:cNvSpPr>
          <p:nvPr userDrawn="1"/>
        </p:nvSpPr>
        <p:spPr bwMode="auto">
          <a:xfrm>
            <a:off x="8593138" y="6399213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75F83-3ED4-417E-8747-8960D16E7A06}" type="slidenum">
              <a:rPr kumimoji="0" lang="en-US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29"/>
          <p:cNvSpPr>
            <a:spLocks noChangeArrowheads="1"/>
          </p:cNvSpPr>
          <p:nvPr userDrawn="1"/>
        </p:nvSpPr>
        <p:spPr bwMode="auto">
          <a:xfrm>
            <a:off x="8583613" y="6470650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|</a:t>
            </a:r>
          </a:p>
        </p:txBody>
      </p:sp>
      <p:pic>
        <p:nvPicPr>
          <p:cNvPr id="9" name="Image 7" descr="cegedimSD_logo2010_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9363"/>
            <a:ext cx="1270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mage 7" descr="ppt Large D.png"/>
          <p:cNvSpPr>
            <a:spLocks noChangeAspect="1"/>
          </p:cNvSpPr>
          <p:nvPr userDrawn="1"/>
        </p:nvSpPr>
        <p:spPr bwMode="auto">
          <a:xfrm>
            <a:off x="7635875" y="3175"/>
            <a:ext cx="15081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3048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Click to edit Master title style</a:t>
            </a:r>
          </a:p>
        </p:txBody>
      </p:sp>
      <p:cxnSp>
        <p:nvCxnSpPr>
          <p:cNvPr id="12" name="Straight Connector 1"/>
          <p:cNvCxnSpPr/>
          <p:nvPr userDrawn="1"/>
        </p:nvCxnSpPr>
        <p:spPr bwMode="auto">
          <a:xfrm>
            <a:off x="304800" y="685800"/>
            <a:ext cx="8243888" cy="0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1"/>
            <a:ext cx="5111750" cy="540861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buSzPct val="100000"/>
              <a:buFontTx/>
              <a:buBlip>
                <a:blip r:embed="rId3"/>
              </a:buBlip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>
              <a:buSzPct val="60000"/>
              <a:buFontTx/>
              <a:buBlip>
                <a:blip r:embed="rId4"/>
              </a:buBlip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>
              <a:buSzPct val="60000"/>
              <a:buFontTx/>
              <a:buBlip>
                <a:blip r:embed="rId4"/>
              </a:buBlip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buSzPct val="60000"/>
              <a:buFontTx/>
              <a:buBlip>
                <a:blip r:embed="rId4"/>
              </a:buBlip>
              <a:defRPr sz="2000">
                <a:solidFill>
                  <a:schemeClr val="tx1">
                    <a:lumMod val="50000"/>
                  </a:schemeClr>
                </a:solidFill>
              </a:defRPr>
            </a:lvl4pPr>
            <a:lvl5pPr>
              <a:buSzPct val="60000"/>
              <a:buFontTx/>
              <a:buBlip>
                <a:blip r:embed="rId4"/>
              </a:buBlip>
              <a:defRPr sz="20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131445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>
                <a:solidFill>
                  <a:srgbClr val="0092D0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05051"/>
            <a:ext cx="3008313" cy="46910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>
                <a:solidFill>
                  <a:srgbClr val="0092D0"/>
                </a:solidFill>
              </a:defRPr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760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ChangeArrowheads="1"/>
          </p:cNvSpPr>
          <p:nvPr userDrawn="1"/>
        </p:nvSpPr>
        <p:spPr bwMode="auto">
          <a:xfrm>
            <a:off x="5503863" y="6619875"/>
            <a:ext cx="30448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600" b="0" i="0" u="none" strike="noStrike" kern="1200" cap="none" spc="0" normalizeH="0" baseline="0" noProof="0" smtClean="0">
                <a:ln>
                  <a:noFill/>
                </a:ln>
                <a:solidFill>
                  <a:srgbClr val="3BB5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This document should not be distributed without Cegedim authorization – Copyright 2011</a:t>
            </a:r>
          </a:p>
        </p:txBody>
      </p:sp>
      <p:cxnSp>
        <p:nvCxnSpPr>
          <p:cNvPr id="6" name="Straight Connector 19"/>
          <p:cNvCxnSpPr/>
          <p:nvPr userDrawn="1"/>
        </p:nvCxnSpPr>
        <p:spPr bwMode="auto">
          <a:xfrm>
            <a:off x="1646238" y="6591300"/>
            <a:ext cx="6888162" cy="1588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5"/>
          <p:cNvSpPr txBox="1">
            <a:spLocks/>
          </p:cNvSpPr>
          <p:nvPr userDrawn="1"/>
        </p:nvSpPr>
        <p:spPr bwMode="auto">
          <a:xfrm>
            <a:off x="8593138" y="6399213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338E4-14FF-4D53-A2C2-DDFB06B293CE}" type="slidenum">
              <a:rPr kumimoji="0" lang="en-US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29"/>
          <p:cNvSpPr>
            <a:spLocks noChangeArrowheads="1"/>
          </p:cNvSpPr>
          <p:nvPr userDrawn="1"/>
        </p:nvSpPr>
        <p:spPr bwMode="auto">
          <a:xfrm>
            <a:off x="8583613" y="6470650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|</a:t>
            </a:r>
          </a:p>
        </p:txBody>
      </p:sp>
      <p:pic>
        <p:nvPicPr>
          <p:cNvPr id="9" name="Image 7" descr="cegedimSD_logo2010_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9363"/>
            <a:ext cx="1270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mage 6" descr="ppt Large D.png"/>
          <p:cNvSpPr>
            <a:spLocks noChangeAspect="1"/>
          </p:cNvSpPr>
          <p:nvPr userDrawn="1"/>
        </p:nvSpPr>
        <p:spPr bwMode="auto">
          <a:xfrm>
            <a:off x="7635875" y="3175"/>
            <a:ext cx="15081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60925"/>
            <a:ext cx="5486400" cy="566738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>
                <a:solidFill>
                  <a:srgbClr val="0092D0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73100"/>
            <a:ext cx="5486400" cy="41148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27664"/>
            <a:ext cx="5486400" cy="59213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435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152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4106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50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 bwMode="auto">
          <a:xfrm>
            <a:off x="8593138" y="6399213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CF8DC-E4C0-4ECC-8CA4-F877FB72020F}" type="slidenum">
              <a:rPr kumimoji="0" lang="en-US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8583613" y="6470650"/>
            <a:ext cx="7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|</a:t>
            </a: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5503863" y="6619875"/>
            <a:ext cx="30448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600" b="0" i="0" u="none" strike="noStrike" kern="1200" cap="none" spc="0" normalizeH="0" baseline="0" noProof="0" smtClean="0">
                <a:ln>
                  <a:noFill/>
                </a:ln>
                <a:solidFill>
                  <a:srgbClr val="3BB5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This document should not be distributed without Cegedim authorization – Copyright 2012</a:t>
            </a:r>
          </a:p>
        </p:txBody>
      </p:sp>
      <p:cxnSp>
        <p:nvCxnSpPr>
          <p:cNvPr id="6" name="Straight Connector 19"/>
          <p:cNvCxnSpPr/>
          <p:nvPr/>
        </p:nvCxnSpPr>
        <p:spPr bwMode="auto">
          <a:xfrm>
            <a:off x="1646238" y="6591300"/>
            <a:ext cx="6888162" cy="1588"/>
          </a:xfrm>
          <a:prstGeom prst="lin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Image 16" descr="screen-capture-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057400"/>
            <a:ext cx="31972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cegedimSD_logo2010_TEM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9363"/>
            <a:ext cx="1270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228600" y="355600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92D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Agenda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00399" y="2057401"/>
            <a:ext cx="5459413" cy="3024188"/>
          </a:xfrm>
          <a:prstGeom prst="rect">
            <a:avLst/>
          </a:prstGeom>
        </p:spPr>
        <p:txBody>
          <a:bodyPr lIns="91436" tIns="45718" rIns="91436" bIns="45718"/>
          <a:lstStyle>
            <a:lvl1pPr marL="342883" marR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lvl1pPr>
            <a:lvl2pPr marL="742913" marR="0" indent="-285736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lvl2pPr>
            <a:lvl3pPr marL="1142943" marR="0" indent="-228589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lvl3pPr>
            <a:lvl4pPr marL="1600120" marR="0" indent="-228589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Blip>
                <a:blip r:embed="rId5"/>
              </a:buBlip>
              <a:tabLst/>
              <a:defRPr/>
            </a:lvl4pPr>
            <a:lvl5pPr marL="2057297" marR="0" indent="-228589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lvl5pPr>
          </a:lstStyle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258617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>
            <a:lvl1pPr defTabSz="457177">
              <a:defRPr sz="1800">
                <a:solidFill>
                  <a:srgbClr val="3F3F3F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166B6-DA02-4BF5-8DC9-6DE356FF887A}" type="datetime1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4571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06/10/2018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>
            <a:lvl1pPr defTabSz="457177">
              <a:defRPr sz="1800">
                <a:solidFill>
                  <a:srgbClr val="3F3F3F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455613">
              <a:defRPr sz="1800">
                <a:solidFill>
                  <a:srgbClr val="3F3F3F"/>
                </a:solidFill>
                <a:ea typeface="MS PGothic" panose="020B0600070205080204" pitchFamily="34" charset="-128"/>
              </a:defRPr>
            </a:lvl1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E97E9F-53DC-4F39-A7C5-8074737B7152}" type="slidenum"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01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40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757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DCCD3-9892-4704-997C-712E1D44ACC2}" type="datetime1"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06/10/2018</a:t>
            </a:fld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8BB0B-59B1-4465-B6FD-1460E24F57AD}" type="slidenum"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0970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A5435C-A5A9-46B1-80FC-C2AACD6C62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478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3A135-C01F-46EC-AE08-236C45736A7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64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2A141-4774-491D-93FB-0944F611BCC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9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DD5DC-7D81-4841-847B-CEB009463D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54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D0BC5C-9531-4FBD-84CE-ACBC412856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270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8EC2CB-6167-4480-BD5E-0A57213A498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56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E943F-3102-4775-A947-E046E45264E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75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4E8F04-6680-4B50-8F7C-A80856B2EE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96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1274F-1FAF-4045-8207-0CA00F4D197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0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299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FB742-605E-4C73-9070-F3937D9E7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204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A9F8A-6B6E-4ECC-819D-369D3EBDA8D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762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1297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3563" y="2619384"/>
            <a:ext cx="7772400" cy="75088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86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3606" y="3505200"/>
            <a:ext cx="7824787" cy="1752600"/>
          </a:xfrm>
        </p:spPr>
        <p:txBody>
          <a:bodyPr/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69911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173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14" indent="0">
              <a:buNone/>
              <a:defRPr sz="1800"/>
            </a:lvl2pPr>
            <a:lvl3pPr marL="911026" indent="0">
              <a:buNone/>
              <a:defRPr sz="1600"/>
            </a:lvl3pPr>
            <a:lvl4pPr marL="1366548" indent="0">
              <a:buNone/>
              <a:defRPr sz="1400"/>
            </a:lvl4pPr>
            <a:lvl5pPr marL="1822044" indent="0">
              <a:buNone/>
              <a:defRPr sz="1400"/>
            </a:lvl5pPr>
            <a:lvl6pPr marL="2277562" indent="0">
              <a:buNone/>
              <a:defRPr sz="1400"/>
            </a:lvl6pPr>
            <a:lvl7pPr marL="2733075" indent="0">
              <a:buNone/>
              <a:defRPr sz="1400"/>
            </a:lvl7pPr>
            <a:lvl8pPr marL="3188572" indent="0">
              <a:buNone/>
              <a:defRPr sz="1400"/>
            </a:lvl8pPr>
            <a:lvl9pPr marL="3644092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206196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2489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14" indent="0">
              <a:buNone/>
              <a:defRPr sz="2000" b="1"/>
            </a:lvl2pPr>
            <a:lvl3pPr marL="911026" indent="0">
              <a:buNone/>
              <a:defRPr sz="1800" b="1"/>
            </a:lvl3pPr>
            <a:lvl4pPr marL="1366548" indent="0">
              <a:buNone/>
              <a:defRPr sz="1600" b="1"/>
            </a:lvl4pPr>
            <a:lvl5pPr marL="1822044" indent="0">
              <a:buNone/>
              <a:defRPr sz="1600" b="1"/>
            </a:lvl5pPr>
            <a:lvl6pPr marL="2277562" indent="0">
              <a:buNone/>
              <a:defRPr sz="1600" b="1"/>
            </a:lvl6pPr>
            <a:lvl7pPr marL="2733075" indent="0">
              <a:buNone/>
              <a:defRPr sz="1600" b="1"/>
            </a:lvl7pPr>
            <a:lvl8pPr marL="3188572" indent="0">
              <a:buNone/>
              <a:defRPr sz="1600" b="1"/>
            </a:lvl8pPr>
            <a:lvl9pPr marL="3644092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14" indent="0">
              <a:buNone/>
              <a:defRPr sz="2000" b="1"/>
            </a:lvl2pPr>
            <a:lvl3pPr marL="911026" indent="0">
              <a:buNone/>
              <a:defRPr sz="1800" b="1"/>
            </a:lvl3pPr>
            <a:lvl4pPr marL="1366548" indent="0">
              <a:buNone/>
              <a:defRPr sz="1600" b="1"/>
            </a:lvl4pPr>
            <a:lvl5pPr marL="1822044" indent="0">
              <a:buNone/>
              <a:defRPr sz="1600" b="1"/>
            </a:lvl5pPr>
            <a:lvl6pPr marL="2277562" indent="0">
              <a:buNone/>
              <a:defRPr sz="1600" b="1"/>
            </a:lvl6pPr>
            <a:lvl7pPr marL="2733075" indent="0">
              <a:buNone/>
              <a:defRPr sz="1600" b="1"/>
            </a:lvl7pPr>
            <a:lvl8pPr marL="3188572" indent="0">
              <a:buNone/>
              <a:defRPr sz="1600" b="1"/>
            </a:lvl8pPr>
            <a:lvl9pPr marL="3644092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3677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6118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0063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2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20" y="143511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14" indent="0">
              <a:buNone/>
              <a:defRPr sz="1200"/>
            </a:lvl2pPr>
            <a:lvl3pPr marL="911026" indent="0">
              <a:buNone/>
              <a:defRPr sz="1000"/>
            </a:lvl3pPr>
            <a:lvl4pPr marL="1366548" indent="0">
              <a:buNone/>
              <a:defRPr sz="900"/>
            </a:lvl4pPr>
            <a:lvl5pPr marL="1822044" indent="0">
              <a:buNone/>
              <a:defRPr sz="900"/>
            </a:lvl5pPr>
            <a:lvl6pPr marL="2277562" indent="0">
              <a:buNone/>
              <a:defRPr sz="900"/>
            </a:lvl6pPr>
            <a:lvl7pPr marL="2733075" indent="0">
              <a:buNone/>
              <a:defRPr sz="900"/>
            </a:lvl7pPr>
            <a:lvl8pPr marL="3188572" indent="0">
              <a:buNone/>
              <a:defRPr sz="900"/>
            </a:lvl8pPr>
            <a:lvl9pPr marL="3644092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3689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3064762-B9D1-4C1A-8CC4-A789F4C26D9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06/10/2018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257C7A-60AF-45BD-B9B5-A7172554BF4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32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6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244E27-03AE-49E3-A6F7-9606CCD0D8E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06/10/2018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A07B70-1408-4CD3-BA81-EDD8CCCFCE2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450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  <p:sldLayoutId id="2147484744" r:id="rId3"/>
    <p:sldLayoutId id="2147484745" r:id="rId4"/>
    <p:sldLayoutId id="2147484746" r:id="rId5"/>
    <p:sldLayoutId id="2147484747" r:id="rId6"/>
    <p:sldLayoutId id="2147484748" r:id="rId7"/>
    <p:sldLayoutId id="2147484749" r:id="rId8"/>
    <p:sldLayoutId id="2147484750" r:id="rId9"/>
    <p:sldLayoutId id="2147484751" r:id="rId10"/>
    <p:sldLayoutId id="2147484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CE53A9E-F282-40AD-BCD5-F30AAC2AE575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MS PGothic" pitchFamily="34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06/10/2018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ea typeface="MS PGothic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ea typeface="MS PGothic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48BD0B5-7F73-4F98-A52C-376F96A5539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MS PGothic" pitchFamily="34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27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628652" y="36513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28652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28652" y="6356352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F7CC3952-C4A8-44A2-B831-72EF3228AC9B}" type="datetime1">
              <a:rPr lang="it-IT" smtClean="0"/>
              <a:pPr/>
              <a:t>06/10/2018</a:t>
            </a:fld>
            <a:endParaRPr smtClean="0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028952" y="6356352"/>
            <a:ext cx="30861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0B2FA6F9-2E85-4ED9-AFBE-F41D88BBA409}" type="slidenum">
              <a:rPr smtClean="0"/>
              <a:pPr/>
              <a:t>‹N›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279818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6858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33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171450" marR="0" lvl="0" indent="-171450" algn="l" defTabSz="685800" rtl="0" fontAlgn="auto" hangingPunct="1">
        <a:lnSpc>
          <a:spcPct val="90000"/>
        </a:lnSpc>
        <a:spcBef>
          <a:spcPts val="750"/>
        </a:spcBef>
        <a:spcAft>
          <a:spcPts val="0"/>
        </a:spcAft>
        <a:buSzPct val="100000"/>
        <a:buFont typeface="Arial" pitchFamily="34"/>
        <a:buChar char="•"/>
        <a:tabLst/>
        <a:defRPr lang="it-IT" sz="21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514350" marR="0" lvl="1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857250" marR="0" lvl="2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it-IT" sz="15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200150" marR="0" lvl="3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it-IT" sz="135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543050" marR="0" lvl="4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it-IT" sz="135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762000"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762000"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762000">
              <a:defRPr sz="1400"/>
            </a:lvl1pPr>
          </a:lstStyle>
          <a:p>
            <a:pPr eaLnBrk="0" hangingPunct="0">
              <a:defRPr/>
            </a:pPr>
            <a:fld id="{189C6729-457B-4B90-88CB-266F2ECF45D3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‹N›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5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FF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46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5" r:id="rId1"/>
    <p:sldLayoutId id="2147485176" r:id="rId2"/>
    <p:sldLayoutId id="2147485177" r:id="rId3"/>
    <p:sldLayoutId id="2147485178" r:id="rId4"/>
    <p:sldLayoutId id="2147485179" r:id="rId5"/>
    <p:sldLayoutId id="2147485180" r:id="rId6"/>
    <p:sldLayoutId id="2147485181" r:id="rId7"/>
    <p:sldLayoutId id="2147485182" r:id="rId8"/>
    <p:sldLayoutId id="2147485183" r:id="rId9"/>
    <p:sldLayoutId id="2147485184" r:id="rId10"/>
    <p:sldLayoutId id="2147485185" r:id="rId11"/>
  </p:sldLayoutIdLst>
  <p:txStyles>
    <p:titleStyle>
      <a:lvl1pPr algn="ctr" defTabSz="8509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509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2pPr>
      <a:lvl3pPr algn="ctr" defTabSz="8509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3pPr>
      <a:lvl4pPr algn="ctr" defTabSz="8509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4pPr>
      <a:lvl5pPr algn="ctr" defTabSz="8509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5pPr>
      <a:lvl6pPr marL="457177" algn="ctr" defTabSz="85244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6pPr>
      <a:lvl7pPr marL="914354" algn="ctr" defTabSz="85244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7pPr>
      <a:lvl8pPr marL="1371531" algn="ctr" defTabSz="85244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8pPr>
      <a:lvl9pPr marL="1828709" algn="ctr" defTabSz="85244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" pitchFamily="18" charset="0"/>
        </a:defRPr>
      </a:lvl9pPr>
    </p:titleStyle>
    <p:bodyStyle>
      <a:lvl1pPr marL="317500" indent="-317500" algn="l" defTabSz="850900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5113" algn="l" defTabSz="850900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065213" indent="-212725" algn="l" defTabSz="850900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492250" indent="-211138" algn="l" defTabSz="850900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917700" indent="-211138" algn="l" defTabSz="8509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76369" indent="-212714" algn="l" defTabSz="85244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33547" indent="-212714" algn="l" defTabSz="85244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90724" indent="-212714" algn="l" defTabSz="85244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47901" indent="-212714" algn="l" defTabSz="85244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51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  <p:sldLayoutId id="2147485207" r:id="rId6"/>
    <p:sldLayoutId id="2147485208" r:id="rId7"/>
    <p:sldLayoutId id="2147485209" r:id="rId8"/>
    <p:sldLayoutId id="2147485210" r:id="rId9"/>
    <p:sldLayoutId id="2147485211" r:id="rId10"/>
    <p:sldLayoutId id="2147485212" r:id="rId11"/>
    <p:sldLayoutId id="2147485213" r:id="rId12"/>
    <p:sldLayoutId id="214748521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87D4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  <a:ea typeface="MS PGothic" pitchFamily="34" charset="-128"/>
          <a:cs typeface="ＭＳ Ｐゴシック" pitchFamily="-107" charset="-128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  <a:ea typeface="MS PGothic" pitchFamily="34" charset="-128"/>
          <a:cs typeface="ＭＳ Ｐゴシック" pitchFamily="-107" charset="-128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  <a:ea typeface="MS PGothic" pitchFamily="34" charset="-128"/>
          <a:cs typeface="ＭＳ Ｐゴシック" pitchFamily="-107" charset="-128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  <a:ea typeface="MS PGothic" pitchFamily="34" charset="-128"/>
          <a:cs typeface="ＭＳ Ｐゴシック" pitchFamily="-107" charset="-128"/>
        </a:defRPr>
      </a:lvl5pPr>
      <a:lvl6pPr marL="457177" algn="l" defTabSz="457177" rtl="0" fontAlgn="base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</a:defRPr>
      </a:lvl6pPr>
      <a:lvl7pPr marL="914354" algn="l" defTabSz="457177" rtl="0" fontAlgn="base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</a:defRPr>
      </a:lvl7pPr>
      <a:lvl8pPr marL="1371531" algn="l" defTabSz="457177" rtl="0" fontAlgn="base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</a:defRPr>
      </a:lvl8pPr>
      <a:lvl9pPr marL="1828709" algn="l" defTabSz="457177" rtl="0" fontAlgn="base">
        <a:spcBef>
          <a:spcPct val="0"/>
        </a:spcBef>
        <a:spcAft>
          <a:spcPct val="0"/>
        </a:spcAft>
        <a:defRPr sz="2800" b="1">
          <a:solidFill>
            <a:srgbClr val="0087D4"/>
          </a:solidFill>
          <a:latin typeface="Arial" pitchFamily="-107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400" b="1" kern="1200">
          <a:solidFill>
            <a:srgbClr val="0087D4"/>
          </a:solidFill>
          <a:latin typeface="Arial"/>
          <a:ea typeface="MS PGothic" pitchFamily="34" charset="-128"/>
          <a:cs typeface="ＭＳ Ｐゴシック" pitchFamily="-107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6"/>
        </a:buBlip>
        <a:defRPr sz="2000" kern="1200">
          <a:solidFill>
            <a:srgbClr val="0087D4"/>
          </a:solidFill>
          <a:latin typeface="Arial"/>
          <a:ea typeface="MS PGothic" pitchFamily="34" charset="-128"/>
          <a:cs typeface="ＭＳ Ｐゴシック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6"/>
        </a:buBlip>
        <a:defRPr kern="1200">
          <a:solidFill>
            <a:srgbClr val="0087D4"/>
          </a:solidFill>
          <a:latin typeface="Arial"/>
          <a:ea typeface="MS PGothic" pitchFamily="34" charset="-128"/>
          <a:cs typeface="ＭＳ Ｐゴシック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6"/>
        </a:buBlip>
        <a:defRPr sz="1600" kern="1200">
          <a:solidFill>
            <a:srgbClr val="0087D4"/>
          </a:solidFill>
          <a:latin typeface="Arial"/>
          <a:ea typeface="MS PGothic" pitchFamily="34" charset="-128"/>
          <a:cs typeface="ＭＳ Ｐゴシック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6"/>
        </a:buBlip>
        <a:defRPr sz="1400" kern="1200">
          <a:solidFill>
            <a:srgbClr val="0087D4"/>
          </a:solidFill>
          <a:latin typeface="Arial"/>
          <a:ea typeface="MS PGothic" pitchFamily="34" charset="-128"/>
          <a:cs typeface="ＭＳ Ｐゴシック"/>
        </a:defRPr>
      </a:lvl5pPr>
      <a:lvl6pPr marL="2514474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548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762000">
              <a:defRPr sz="1400"/>
            </a:lvl1pPr>
          </a:lstStyle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48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762000">
              <a:defRPr sz="1400"/>
            </a:lvl1pPr>
          </a:lstStyle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48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762000">
              <a:defRPr sz="1400"/>
            </a:lvl1pPr>
          </a:lstStyle>
          <a:p>
            <a:pPr marL="0" marR="0" lvl="0" indent="0" algn="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9C4D3-BC73-4BC4-8A7A-7E8BB0F5112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6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526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89" tIns="45541" rIns="91089" bIns="455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15913"/>
            <a:ext cx="8305800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89" tIns="45541" rIns="91089" bIns="4554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33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8" r:id="rId1"/>
    <p:sldLayoutId id="2147485229" r:id="rId2"/>
    <p:sldLayoutId id="2147485230" r:id="rId3"/>
    <p:sldLayoutId id="2147485231" r:id="rId4"/>
    <p:sldLayoutId id="2147485232" r:id="rId5"/>
    <p:sldLayoutId id="2147485233" r:id="rId6"/>
    <p:sldLayoutId id="2147485234" r:id="rId7"/>
    <p:sldLayoutId id="2147485235" r:id="rId8"/>
    <p:sldLayoutId id="2147485236" r:id="rId9"/>
    <p:sldLayoutId id="2147485237" r:id="rId10"/>
    <p:sldLayoutId id="2147485238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5pPr>
      <a:lvl6pPr marL="455514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6pPr>
      <a:lvl7pPr marL="911026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7pPr>
      <a:lvl8pPr marL="1366548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8pPr>
      <a:lvl9pPr marL="1822044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rgbClr val="FBF245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23838" indent="-223838" algn="l" rtl="0" eaLnBrk="0" fontAlgn="base" hangingPunct="0">
        <a:spcBef>
          <a:spcPct val="30000"/>
        </a:spcBef>
        <a:spcAft>
          <a:spcPct val="0"/>
        </a:spcAft>
        <a:buClr>
          <a:srgbClr val="FFFF00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87338" algn="l" rtl="0" eaLnBrk="0" fontAlgn="base" hangingPunct="0">
        <a:spcBef>
          <a:spcPct val="30000"/>
        </a:spcBef>
        <a:spcAft>
          <a:spcPct val="0"/>
        </a:spcAft>
        <a:buClr>
          <a:srgbClr val="FFFF00"/>
        </a:buClr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36650" indent="-393700" algn="l" rtl="0" eaLnBrk="0" fontAlgn="base" hangingPunct="0">
        <a:spcBef>
          <a:spcPct val="30000"/>
        </a:spcBef>
        <a:spcAft>
          <a:spcPct val="0"/>
        </a:spcAft>
        <a:buClr>
          <a:srgbClr val="FFFF00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  <a:cs typeface="+mn-cs"/>
        </a:defRPr>
      </a:lvl3pPr>
      <a:lvl4pPr marL="1593850" indent="-2254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Arial" pitchFamily="34" charset="0"/>
          <a:cs typeface="+mn-cs"/>
        </a:defRPr>
      </a:lvl4pPr>
      <a:lvl5pPr marL="2047875" indent="-22542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+mn-cs"/>
        </a:defRPr>
      </a:lvl5pPr>
      <a:lvl6pPr marL="2505315" indent="-22775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+mn-cs"/>
        </a:defRPr>
      </a:lvl6pPr>
      <a:lvl7pPr marL="2960836" indent="-22775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+mn-cs"/>
        </a:defRPr>
      </a:lvl7pPr>
      <a:lvl8pPr marL="3416337" indent="-22775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+mn-cs"/>
        </a:defRPr>
      </a:lvl8pPr>
      <a:lvl9pPr marL="3871851" indent="-22775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+mn-cs"/>
        </a:defRPr>
      </a:lvl9pPr>
    </p:bodyStyle>
    <p:otherStyle>
      <a:defPPr>
        <a:defRPr lang="it-IT"/>
      </a:defPPr>
      <a:lvl1pPr marL="0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14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26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48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44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62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75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72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92" algn="l" defTabSz="9110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117596" cy="165576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Terapia della malattia cardiovascolare:  </a:t>
            </a:r>
          </a:p>
          <a:p>
            <a:r>
              <a:rPr lang="it-IT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ruolo dei farmaci generici</a:t>
            </a:r>
          </a:p>
          <a:p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4955684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3200" i="1" kern="0" dirty="0">
                <a:solidFill>
                  <a:prstClr val="black"/>
                </a:solidFill>
              </a:rPr>
              <a:t>Prof. Alberto Corsini                                         Università degli Studi di Milano</a:t>
            </a:r>
          </a:p>
        </p:txBody>
      </p:sp>
    </p:spTree>
    <p:extLst>
      <p:ext uri="{BB962C8B-B14F-4D97-AF65-F5344CB8AC3E}">
        <p14:creationId xmlns:p14="http://schemas.microsoft.com/office/powerpoint/2010/main" val="279789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contenuto 2"/>
          <p:cNvSpPr>
            <a:spLocks noGrp="1"/>
          </p:cNvSpPr>
          <p:nvPr>
            <p:ph idx="1"/>
          </p:nvPr>
        </p:nvSpPr>
        <p:spPr>
          <a:xfrm>
            <a:off x="233363" y="1773238"/>
            <a:ext cx="8710612" cy="4114800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it-IT" altLang="it-IT" sz="2600" b="1" smtClean="0">
                <a:latin typeface="Arial" pitchFamily="34" charset="0"/>
              </a:rPr>
              <a:t>The marketed drug product that is approved by the FDA may not be the same formulation that was used in the original safety and efficacy clinical studies</a:t>
            </a:r>
          </a:p>
        </p:txBody>
      </p:sp>
      <p:sp>
        <p:nvSpPr>
          <p:cNvPr id="35842" name="Rettangolo 3"/>
          <p:cNvSpPr>
            <a:spLocks noChangeArrowheads="1"/>
          </p:cNvSpPr>
          <p:nvPr/>
        </p:nvSpPr>
        <p:spPr bwMode="auto">
          <a:xfrm>
            <a:off x="633413" y="4876800"/>
            <a:ext cx="73437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Shargel L et al Applied Biopharmaceutics &amp; Pharmacokinetics VI Edition  2012 McGraw Hill ED</a:t>
            </a: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59515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542925" y="884238"/>
            <a:ext cx="8135938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289FD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Bioequivalenza: </a:t>
            </a: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è un requisito imposto dalla FDA e dalla EMA per i saggi </a:t>
            </a:r>
            <a:r>
              <a:rPr kumimoji="0" lang="it-IT" altLang="it-IT" sz="2500" b="1" i="1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in vitro</a:t>
            </a: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 e/o </a:t>
            </a:r>
            <a:r>
              <a:rPr kumimoji="0" lang="it-IT" altLang="it-IT" sz="2500" b="1" i="1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in vivo</a:t>
            </a: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 per definire nuove forme farmaceutiche. Per l’introduzione sul mercato tale requisito deve essere soddisfatto</a:t>
            </a: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.</a:t>
            </a:r>
          </a:p>
        </p:txBody>
      </p:sp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542925" y="3068638"/>
            <a:ext cx="8135938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289FD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Forme farmaceutiche bioequivalenti: </a:t>
            </a:r>
            <a:r>
              <a:rPr kumimoji="0" lang="it-IT" altLang="it-IT" sz="2500" b="1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sono forme farmaceutiche che non differiscono in maniera significativa quanto a velocità e grado di assorbimento, quando sono somministrate alla stessa dose molare in condizioni sperimentali simili.</a:t>
            </a:r>
          </a:p>
        </p:txBody>
      </p:sp>
    </p:spTree>
    <p:extLst>
      <p:ext uri="{BB962C8B-B14F-4D97-AF65-F5344CB8AC3E}">
        <p14:creationId xmlns:p14="http://schemas.microsoft.com/office/powerpoint/2010/main" val="7848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ChangeArrowheads="1"/>
          </p:cNvSpPr>
          <p:nvPr/>
        </p:nvSpPr>
        <p:spPr bwMode="auto">
          <a:xfrm>
            <a:off x="684213" y="1989138"/>
            <a:ext cx="77755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just" defTabSz="4572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289FD4"/>
              </a:buClr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Indica la velocità e la quantità di principio attivo che viene assorbito da una forma farmaceutica e raggiunge immodificato il circolo sistemico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289FD4"/>
              </a:buClr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 maggior parte dei farmaci non è completamente disponibile (dose effettiva) dopo somministrazione per via orale</a:t>
            </a:r>
          </a:p>
        </p:txBody>
      </p:sp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smtClean="0">
                <a:solidFill>
                  <a:srgbClr val="289FD4"/>
                </a:solidFill>
                <a:latin typeface="Arial" pitchFamily="34" charset="0"/>
              </a:rPr>
              <a:t>Biodisponibilità (F)</a:t>
            </a:r>
          </a:p>
        </p:txBody>
      </p:sp>
    </p:spTree>
    <p:extLst>
      <p:ext uri="{BB962C8B-B14F-4D97-AF65-F5344CB8AC3E}">
        <p14:creationId xmlns:p14="http://schemas.microsoft.com/office/powerpoint/2010/main" val="35466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fig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30288"/>
            <a:ext cx="7334250" cy="5240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0" y="252413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289FD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Profiles for drug in blood following equal extra vascular doses where elimination (k</a:t>
            </a:r>
            <a:r>
              <a:rPr kumimoji="0" lang="en-US" altLang="it-IT" sz="2000" b="1" i="0" u="none" strike="noStrike" kern="1200" cap="none" spc="0" normalizeH="0" baseline="-25000" noProof="0">
                <a:ln>
                  <a:noFill/>
                </a:ln>
                <a:solidFill>
                  <a:srgbClr val="289FD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2</a:t>
            </a:r>
            <a:r>
              <a:rPr kumimoji="0" lang="en-US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289FD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 is identical in all three cases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2124075" y="1484313"/>
            <a:ext cx="673100" cy="15128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838200" y="1182688"/>
            <a:ext cx="3290888" cy="121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49313" y="2436813"/>
            <a:ext cx="4946650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04950" y="4706938"/>
            <a:ext cx="44450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38200" y="2986088"/>
            <a:ext cx="2159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279775" y="4797425"/>
            <a:ext cx="1252538" cy="120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094038" y="41021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214688" y="5487988"/>
            <a:ext cx="27368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959225" y="5753100"/>
            <a:ext cx="36734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713038" y="3863975"/>
            <a:ext cx="43180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616200" y="3644900"/>
            <a:ext cx="30003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58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6575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sz="3200" smtClean="0">
                <a:solidFill>
                  <a:srgbClr val="289FD4"/>
                </a:solidFill>
                <a:latin typeface="Arial" pitchFamily="34" charset="0"/>
              </a:rPr>
              <a:t>I farmaci generici</a:t>
            </a:r>
            <a:endParaRPr lang="en-US" altLang="it-IT" sz="3200" smtClean="0">
              <a:solidFill>
                <a:srgbClr val="289FD4"/>
              </a:solidFill>
              <a:latin typeface="Arial" pitchFamily="34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0" y="1417638"/>
            <a:ext cx="7772400" cy="4275137"/>
          </a:xfrm>
        </p:spPr>
        <p:txBody>
          <a:bodyPr>
            <a:normAutofit fontScale="77500" lnSpcReduction="20000"/>
          </a:bodyPr>
          <a:lstStyle/>
          <a:p>
            <a:pPr algn="just" eaLnBrk="1" hangingPunct="1"/>
            <a:r>
              <a:rPr lang="it-IT" altLang="it-IT" smtClean="0">
                <a:latin typeface="Arial" pitchFamily="34" charset="0"/>
              </a:rPr>
              <a:t>Per ottenere la registrazione come farmaco generico, un prodotto deve presentare i dati relativi a parametri farmacocinetici precisi del tutto simili a quelli del prodotto originale.</a:t>
            </a:r>
          </a:p>
          <a:p>
            <a:pPr algn="just" eaLnBrk="1" hangingPunct="1"/>
            <a:r>
              <a:rPr lang="it-IT" altLang="it-IT" smtClean="0">
                <a:latin typeface="Arial" pitchFamily="34" charset="0"/>
              </a:rPr>
              <a:t>I tre parametri farmacocinetici essenziali sono:</a:t>
            </a:r>
          </a:p>
          <a:p>
            <a:pPr lvl="1" algn="just" eaLnBrk="1" hangingPunct="1"/>
            <a:r>
              <a:rPr lang="it-IT" altLang="it-IT" smtClean="0">
                <a:solidFill>
                  <a:srgbClr val="5951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 concentrazione massima dell’organismo (Cmax);</a:t>
            </a:r>
          </a:p>
          <a:p>
            <a:pPr lvl="1" algn="just" eaLnBrk="1" hangingPunct="1"/>
            <a:r>
              <a:rPr lang="it-IT" altLang="it-IT" smtClean="0">
                <a:solidFill>
                  <a:srgbClr val="5951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 cosiddetta “area sotto la curva” (Area Under the Curve o AUC), ossia l’andamento della concentrazione nel tempo in cui il farmaco è presente nell’organismo, prima della sua completa eliminazione;</a:t>
            </a:r>
          </a:p>
          <a:p>
            <a:pPr lvl="1" algn="just" eaLnBrk="1" hangingPunct="1"/>
            <a:r>
              <a:rPr lang="it-IT" altLang="it-IT" smtClean="0">
                <a:solidFill>
                  <a:srgbClr val="59515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 tempo in cui viene raggiunta la concentrazione massima (Tmax).</a:t>
            </a:r>
          </a:p>
        </p:txBody>
      </p:sp>
    </p:spTree>
    <p:extLst>
      <p:ext uri="{BB962C8B-B14F-4D97-AF65-F5344CB8AC3E}">
        <p14:creationId xmlns:p14="http://schemas.microsoft.com/office/powerpoint/2010/main" val="14138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9144000" cy="4114800"/>
          </a:xfrm>
        </p:spPr>
        <p:txBody>
          <a:bodyPr>
            <a:noAutofit/>
          </a:bodyPr>
          <a:lstStyle/>
          <a:p>
            <a:pPr algn="just" eaLnBrk="1" hangingPunct="1"/>
            <a:r>
              <a:rPr lang="en-US" altLang="ja-JP" sz="2400" dirty="0" smtClean="0">
                <a:latin typeface="Arial" pitchFamily="34" charset="0"/>
              </a:rPr>
              <a:t>Le </a:t>
            </a:r>
            <a:r>
              <a:rPr lang="en-US" altLang="ja-JP" sz="2400" dirty="0" err="1" smtClean="0">
                <a:latin typeface="Arial" pitchFamily="34" charset="0"/>
              </a:rPr>
              <a:t>linee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guida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indicano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che</a:t>
            </a:r>
            <a:r>
              <a:rPr lang="en-US" altLang="ja-JP" sz="2400" dirty="0" smtClean="0">
                <a:latin typeface="Arial" pitchFamily="34" charset="0"/>
              </a:rPr>
              <a:t> la </a:t>
            </a:r>
            <a:r>
              <a:rPr lang="en-US" altLang="ja-JP" sz="2400" dirty="0" err="1" smtClean="0">
                <a:latin typeface="Arial" pitchFamily="34" charset="0"/>
              </a:rPr>
              <a:t>biodisponibilità</a:t>
            </a:r>
            <a:r>
              <a:rPr lang="en-US" altLang="ja-JP" sz="2400" dirty="0" smtClean="0">
                <a:latin typeface="Arial" pitchFamily="34" charset="0"/>
              </a:rPr>
              <a:t> del </a:t>
            </a:r>
            <a:r>
              <a:rPr lang="en-US" altLang="ja-JP" sz="2400" dirty="0" err="1" smtClean="0">
                <a:latin typeface="Arial" pitchFamily="34" charset="0"/>
              </a:rPr>
              <a:t>farmaco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testato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può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essere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accettata</a:t>
            </a:r>
            <a:r>
              <a:rPr lang="en-US" altLang="ja-JP" sz="2400" dirty="0" smtClean="0">
                <a:latin typeface="Arial" pitchFamily="34" charset="0"/>
              </a:rPr>
              <a:t> se </a:t>
            </a:r>
            <a:r>
              <a:rPr lang="en-US" altLang="ja-JP" sz="2400" dirty="0" err="1" smtClean="0">
                <a:latin typeface="Arial" pitchFamily="34" charset="0"/>
              </a:rPr>
              <a:t>l’intervallo</a:t>
            </a:r>
            <a:r>
              <a:rPr lang="en-US" altLang="ja-JP" sz="2400" dirty="0" smtClean="0">
                <a:latin typeface="Arial" pitchFamily="34" charset="0"/>
              </a:rPr>
              <a:t> di </a:t>
            </a:r>
            <a:r>
              <a:rPr lang="en-US" altLang="ja-JP" sz="2400" dirty="0" err="1" smtClean="0">
                <a:latin typeface="Arial" pitchFamily="34" charset="0"/>
              </a:rPr>
              <a:t>confidenza</a:t>
            </a:r>
            <a:r>
              <a:rPr lang="en-US" altLang="ja-JP" sz="2400" dirty="0" smtClean="0">
                <a:latin typeface="Arial" pitchFamily="34" charset="0"/>
              </a:rPr>
              <a:t> al 90% per </a:t>
            </a:r>
            <a:r>
              <a:rPr lang="it-IT" altLang="ja-JP" sz="2400" dirty="0" smtClean="0">
                <a:latin typeface="Arial" pitchFamily="34" charset="0"/>
              </a:rPr>
              <a:t>la media dei rapporti tra le </a:t>
            </a:r>
            <a:r>
              <a:rPr lang="en-US" altLang="ja-JP" sz="2400" dirty="0" err="1" smtClean="0">
                <a:latin typeface="Arial" pitchFamily="34" charset="0"/>
              </a:rPr>
              <a:t>Cmax</a:t>
            </a:r>
            <a:r>
              <a:rPr lang="en-US" altLang="ja-JP" sz="2400" dirty="0" smtClean="0">
                <a:latin typeface="Arial" pitchFamily="34" charset="0"/>
              </a:rPr>
              <a:t>  e AUC è </a:t>
            </a:r>
            <a:r>
              <a:rPr lang="en-US" altLang="ja-JP" sz="2400" dirty="0" err="1" smtClean="0">
                <a:latin typeface="Arial" pitchFamily="34" charset="0"/>
              </a:rPr>
              <a:t>compreso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tra</a:t>
            </a:r>
            <a:r>
              <a:rPr lang="en-US" altLang="ja-JP" sz="2400" dirty="0" smtClean="0">
                <a:latin typeface="Arial" pitchFamily="34" charset="0"/>
              </a:rPr>
              <a:t> 0,80 e 1,25 di </a:t>
            </a:r>
            <a:r>
              <a:rPr lang="en-US" altLang="ja-JP" sz="2400" dirty="0" err="1" smtClean="0">
                <a:latin typeface="Arial" pitchFamily="34" charset="0"/>
              </a:rPr>
              <a:t>quello</a:t>
            </a:r>
            <a:r>
              <a:rPr lang="en-US" altLang="ja-JP" sz="2400" dirty="0" smtClean="0">
                <a:latin typeface="Arial" pitchFamily="34" charset="0"/>
              </a:rPr>
              <a:t> del </a:t>
            </a:r>
            <a:r>
              <a:rPr lang="en-US" altLang="ja-JP" sz="2400" dirty="0" err="1" smtClean="0">
                <a:latin typeface="Arial" pitchFamily="34" charset="0"/>
              </a:rPr>
              <a:t>farmaco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brevettato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it-IT" altLang="it-IT" sz="2400" dirty="0" smtClean="0">
                <a:latin typeface="Arial" pitchFamily="34" charset="0"/>
              </a:rPr>
              <a:t>ritenuto compatibile con l’equivalenza terapeutica</a:t>
            </a:r>
          </a:p>
          <a:p>
            <a:pPr algn="just" eaLnBrk="1" hangingPunct="1">
              <a:buFont typeface="Arial" pitchFamily="34" charset="0"/>
              <a:buNone/>
            </a:pPr>
            <a:endParaRPr lang="en-US" altLang="ja-JP" sz="2400" dirty="0" smtClean="0">
              <a:latin typeface="Arial" pitchFamily="34" charset="0"/>
            </a:endParaRPr>
          </a:p>
          <a:p>
            <a:pPr algn="just" eaLnBrk="1" hangingPunct="1"/>
            <a:r>
              <a:rPr lang="en-US" altLang="ja-JP" sz="2400" dirty="0" smtClean="0">
                <a:latin typeface="Arial" pitchFamily="34" charset="0"/>
              </a:rPr>
              <a:t>Le </a:t>
            </a:r>
            <a:r>
              <a:rPr lang="en-US" altLang="ja-JP" sz="2400" dirty="0" err="1" smtClean="0">
                <a:latin typeface="Arial" pitchFamily="34" charset="0"/>
              </a:rPr>
              <a:t>linee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guida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dell’EMA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stabiliscono</a:t>
            </a:r>
            <a:r>
              <a:rPr lang="en-US" altLang="ja-JP" sz="2400" dirty="0" smtClean="0">
                <a:latin typeface="Arial" pitchFamily="34" charset="0"/>
              </a:rPr>
              <a:t>, </a:t>
            </a:r>
            <a:r>
              <a:rPr lang="en-US" altLang="ja-JP" sz="2400" dirty="0" err="1" smtClean="0">
                <a:latin typeface="Arial" pitchFamily="34" charset="0"/>
              </a:rPr>
              <a:t>inoltre</a:t>
            </a:r>
            <a:r>
              <a:rPr lang="en-US" altLang="ja-JP" sz="2400" dirty="0" smtClean="0">
                <a:latin typeface="Arial" pitchFamily="34" charset="0"/>
              </a:rPr>
              <a:t>, </a:t>
            </a:r>
            <a:r>
              <a:rPr lang="en-US" altLang="ja-JP" sz="2400" dirty="0" err="1" smtClean="0">
                <a:latin typeface="Arial" pitchFamily="34" charset="0"/>
              </a:rPr>
              <a:t>che</a:t>
            </a:r>
            <a:r>
              <a:rPr lang="en-US" altLang="ja-JP" sz="2400" dirty="0" smtClean="0">
                <a:latin typeface="Arial" pitchFamily="34" charset="0"/>
              </a:rPr>
              <a:t> in </a:t>
            </a:r>
            <a:r>
              <a:rPr lang="en-US" altLang="ja-JP" sz="2400" dirty="0" err="1" smtClean="0">
                <a:latin typeface="Arial" pitchFamily="34" charset="0"/>
              </a:rPr>
              <a:t>specifici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casi</a:t>
            </a:r>
            <a:r>
              <a:rPr lang="en-US" altLang="ja-JP" sz="2400" dirty="0" smtClean="0">
                <a:latin typeface="Arial" pitchFamily="34" charset="0"/>
              </a:rPr>
              <a:t> di </a:t>
            </a:r>
            <a:r>
              <a:rPr lang="en-US" altLang="ja-JP" sz="2400" dirty="0" err="1" smtClean="0">
                <a:latin typeface="Arial" pitchFamily="34" charset="0"/>
              </a:rPr>
              <a:t>finestra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terapeutica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ristretta</a:t>
            </a:r>
            <a:r>
              <a:rPr lang="en-US" altLang="ja-JP" sz="2400" dirty="0" smtClean="0">
                <a:latin typeface="Arial" pitchFamily="34" charset="0"/>
              </a:rPr>
              <a:t>, </a:t>
            </a:r>
            <a:r>
              <a:rPr lang="en-US" altLang="ja-JP" sz="2400" dirty="0" err="1" smtClean="0">
                <a:latin typeface="Arial" pitchFamily="34" charset="0"/>
              </a:rPr>
              <a:t>l’intervallo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accettato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potrebbe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essere</a:t>
            </a:r>
            <a:r>
              <a:rPr lang="en-US" altLang="ja-JP" sz="2400" dirty="0" smtClean="0">
                <a:latin typeface="Arial" pitchFamily="34" charset="0"/>
              </a:rPr>
              <a:t> </a:t>
            </a:r>
            <a:r>
              <a:rPr lang="en-US" altLang="ja-JP" sz="2400" dirty="0" err="1" smtClean="0">
                <a:latin typeface="Arial" pitchFamily="34" charset="0"/>
              </a:rPr>
              <a:t>ridotto</a:t>
            </a:r>
            <a:r>
              <a:rPr lang="en-US" altLang="ja-JP" sz="2400" dirty="0" smtClean="0">
                <a:latin typeface="Arial" pitchFamily="34" charset="0"/>
              </a:rPr>
              <a:t>. </a:t>
            </a:r>
            <a:endParaRPr lang="it-IT" altLang="it-IT" sz="2400" dirty="0" smtClean="0">
              <a:latin typeface="Arial" pitchFamily="34" charset="0"/>
            </a:endParaRPr>
          </a:p>
        </p:txBody>
      </p:sp>
      <p:sp>
        <p:nvSpPr>
          <p:cNvPr id="41986" name="Rectangle 3"/>
          <p:cNvSpPr txBox="1">
            <a:spLocks noChangeArrowheads="1"/>
          </p:cNvSpPr>
          <p:nvPr/>
        </p:nvSpPr>
        <p:spPr bwMode="auto">
          <a:xfrm>
            <a:off x="685800" y="5365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289FD4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I farmaci generici</a:t>
            </a:r>
            <a:endParaRPr kumimoji="0" lang="en-US" altLang="it-IT" sz="3200" b="1" i="0" u="none" strike="noStrike" kern="1200" cap="none" spc="0" normalizeH="0" baseline="0" noProof="0">
              <a:ln>
                <a:noFill/>
              </a:ln>
              <a:solidFill>
                <a:srgbClr val="289FD4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20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378" y="1600201"/>
            <a:ext cx="9061622" cy="3927314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>
                <a:solidFill>
                  <a:srgbClr val="000000"/>
                </a:solidFill>
                <a:latin typeface="Times New Roman"/>
              </a:rPr>
              <a:t>Il valore ± 20% è stato scelto perché i fenomeni biologici sono variabili, infatti due unità posologiche dello stesso farmaco, somministrate a due differenti soggetti 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danno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curve di biodisponibilità differenti entro un </a:t>
            </a:r>
            <a:r>
              <a:rPr lang="it-IT" b="1" dirty="0" err="1">
                <a:solidFill>
                  <a:srgbClr val="000000"/>
                </a:solidFill>
                <a:latin typeface="Times New Roman"/>
              </a:rPr>
              <a:t>range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 del ± 20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%</a:t>
            </a:r>
          </a:p>
          <a:p>
            <a:r>
              <a:rPr lang="it-IT" b="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i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è stabilito che gli </a:t>
            </a:r>
            <a:r>
              <a:rPr lang="it-IT" b="1" dirty="0" smtClean="0">
                <a:solidFill>
                  <a:schemeClr val="tx2"/>
                </a:solidFill>
                <a:latin typeface="Times New Roman"/>
              </a:rPr>
              <a:t>intervalli di confidenza 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del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90% 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dei rapporti fra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la media delle AUC e delle </a:t>
            </a:r>
            <a:r>
              <a:rPr lang="it-IT" b="1" dirty="0" err="1">
                <a:solidFill>
                  <a:srgbClr val="000000"/>
                </a:solidFill>
                <a:latin typeface="Times New Roman"/>
              </a:rPr>
              <a:t>Cmax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 tra il riferimento e l'equivalente rientri nel limite prefissato del +/-20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%</a:t>
            </a:r>
          </a:p>
          <a:p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La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scala logaritmica è necessaria in quanto la distribuzione di probabilità è di tipo logaritmico. Così, l'intervallo 80 - 120% 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diviene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ln 0,80 = - 0,223 e 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per 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simmetria, all'estremo superiore (120%) </a:t>
            </a:r>
            <a:r>
              <a:rPr lang="it-IT" b="1" dirty="0" err="1" smtClean="0">
                <a:solidFill>
                  <a:srgbClr val="000000"/>
                </a:solidFill>
                <a:latin typeface="Times New Roman"/>
              </a:rPr>
              <a:t>exp</a:t>
            </a:r>
            <a:r>
              <a:rPr lang="it-IT" b="1" dirty="0" smtClean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it-IT" b="1" dirty="0">
                <a:solidFill>
                  <a:srgbClr val="000000"/>
                </a:solidFill>
                <a:latin typeface="Times New Roman"/>
              </a:rPr>
              <a:t>0,223) = 1,25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3897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3" y="306388"/>
            <a:ext cx="8021637" cy="5616575"/>
          </a:xfrm>
        </p:spPr>
      </p:pic>
    </p:spTree>
    <p:extLst>
      <p:ext uri="{BB962C8B-B14F-4D97-AF65-F5344CB8AC3E}">
        <p14:creationId xmlns:p14="http://schemas.microsoft.com/office/powerpoint/2010/main" val="36042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311" t="14638" r="23737" b="41447"/>
          <a:stretch/>
        </p:blipFill>
        <p:spPr>
          <a:xfrm>
            <a:off x="18789" y="926436"/>
            <a:ext cx="9186810" cy="44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Grp="1" noChangeAspect="1" noChangeArrowheads="1"/>
          </p:cNvPicPr>
          <p:nvPr>
            <p:ph type="chart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575" y="412750"/>
            <a:ext cx="7972425" cy="5521325"/>
          </a:xfrm>
        </p:spPr>
      </p:pic>
    </p:spTree>
    <p:extLst>
      <p:ext uri="{BB962C8B-B14F-4D97-AF65-F5344CB8AC3E}">
        <p14:creationId xmlns:p14="http://schemas.microsoft.com/office/powerpoint/2010/main" val="786137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smtClean="0"/>
              <a:t>Farmaci equivalenti </a:t>
            </a:r>
            <a:endParaRPr lang="it-IT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0221"/>
            <a:ext cx="7218947" cy="4441746"/>
          </a:xfrm>
        </p:spPr>
        <p:txBody>
          <a:bodyPr>
            <a:normAutofit fontScale="92500" lnSpcReduction="10000"/>
          </a:bodyPr>
          <a:lstStyle/>
          <a:p>
            <a:r>
              <a:rPr lang="it-IT" sz="4000" b="1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Aspetti biofarmaceutici</a:t>
            </a:r>
          </a:p>
          <a:p>
            <a:endParaRPr lang="it-IT" sz="4000" b="1" dirty="0" smtClean="0">
              <a:solidFill>
                <a:srgbClr val="0092D2"/>
              </a:solidFill>
              <a:latin typeface="Arial"/>
              <a:ea typeface="+mj-ea"/>
              <a:cs typeface="Arial"/>
            </a:endParaRPr>
          </a:p>
          <a:p>
            <a:r>
              <a:rPr lang="it-IT" sz="4000" dirty="0" smtClean="0">
                <a:solidFill>
                  <a:srgbClr val="0092D2"/>
                </a:solidFill>
                <a:ea typeface="+mj-ea"/>
              </a:rPr>
              <a:t>Farmacologia clinica</a:t>
            </a:r>
            <a:endParaRPr lang="it-IT" sz="4000" dirty="0">
              <a:solidFill>
                <a:srgbClr val="0092D2"/>
              </a:solidFill>
              <a:ea typeface="+mj-ea"/>
            </a:endParaRPr>
          </a:p>
          <a:p>
            <a:pPr marL="0" indent="0">
              <a:buNone/>
            </a:pPr>
            <a:endParaRPr lang="it-IT" sz="4000" dirty="0">
              <a:solidFill>
                <a:srgbClr val="0092D2"/>
              </a:solidFill>
              <a:ea typeface="+mj-ea"/>
            </a:endParaRPr>
          </a:p>
          <a:p>
            <a:r>
              <a:rPr lang="it-IT" sz="4000" dirty="0" smtClean="0">
                <a:solidFill>
                  <a:srgbClr val="0092D2"/>
                </a:solidFill>
                <a:ea typeface="+mj-ea"/>
              </a:rPr>
              <a:t>La realtà sul territorio</a:t>
            </a:r>
            <a:r>
              <a:rPr lang="it-IT" sz="4000" dirty="0">
                <a:solidFill>
                  <a:srgbClr val="0092D2"/>
                </a:solidFill>
                <a:ea typeface="+mj-ea"/>
              </a:rPr>
              <a:t/>
            </a:r>
            <a:br>
              <a:rPr lang="it-IT" sz="4000" dirty="0">
                <a:solidFill>
                  <a:srgbClr val="0092D2"/>
                </a:solidFill>
                <a:ea typeface="+mj-ea"/>
              </a:rPr>
            </a:br>
            <a:endParaRPr lang="it-IT" sz="4000" dirty="0" smtClean="0">
              <a:solidFill>
                <a:srgbClr val="0092D2"/>
              </a:solidFill>
              <a:ea typeface="+mj-ea"/>
            </a:endParaRPr>
          </a:p>
          <a:p>
            <a:pPr marL="0" indent="0">
              <a:buNone/>
            </a:pPr>
            <a:r>
              <a:rPr lang="it-IT" sz="4000" b="1" dirty="0">
                <a:solidFill>
                  <a:srgbClr val="0092D2"/>
                </a:solidFill>
                <a:latin typeface="Arial"/>
                <a:ea typeface="+mj-ea"/>
                <a:cs typeface="Arial"/>
              </a:rPr>
              <a:t> </a:t>
            </a:r>
            <a:endParaRPr lang="it-IT" sz="4000" b="1" dirty="0" smtClean="0">
              <a:solidFill>
                <a:srgbClr val="0092D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7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8652" y="956163"/>
            <a:ext cx="7886700" cy="705530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it-IT" sz="3000" b="1" dirty="0"/>
              <a:t>CANDESARTAN </a:t>
            </a:r>
            <a:br>
              <a:rPr lang="it-IT" sz="3000" b="1" dirty="0"/>
            </a:br>
            <a:r>
              <a:rPr lang="it-IT" sz="3000" b="1" dirty="0"/>
              <a:t>VALUTAZIONE DELLA BIOEQUIVALENZA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28652" y="4404949"/>
            <a:ext cx="7886700" cy="1510076"/>
          </a:xfrm>
          <a:ln w="9528">
            <a:solidFill>
              <a:srgbClr val="FF0000"/>
            </a:solidFill>
            <a:prstDash val="solid"/>
          </a:ln>
        </p:spPr>
        <p:txBody>
          <a:bodyPr/>
          <a:lstStyle/>
          <a:p>
            <a:pPr lvl="0"/>
            <a:r>
              <a:rPr lang="it-IT" sz="1050">
                <a:latin typeface="Calibri Light"/>
              </a:rPr>
              <a:t>SOMMINISTRAZIONE AL TEMPO 0 DI UNA DOSE SINGOLA DEL PRIMO TRATTAMENTO A DIGIUNO.</a:t>
            </a:r>
          </a:p>
          <a:p>
            <a:pPr lvl="0"/>
            <a:r>
              <a:rPr lang="it-IT" sz="1050">
                <a:latin typeface="Calibri Light"/>
              </a:rPr>
              <a:t>DETERMINAZIONE DEI LIVELLI PLASMATICI DEL FARMACO AL TEMPO 0 E DOPO 1.00, 1.50, 2.00, 2.50, 2.75, 3.00, 3.25, 3.50, 3.75, 4.00, 4.25, 4.50, 5.00, 6.00, 8.00, 12.0, 16.0, 24.0, 36.0 E 48.0 ORE DALLA SOMMINISTRAZIONE.</a:t>
            </a:r>
          </a:p>
          <a:p>
            <a:pPr lvl="0"/>
            <a:r>
              <a:rPr lang="it-IT" sz="1050">
                <a:latin typeface="Calibri Light"/>
              </a:rPr>
              <a:t>WASH-OUT DI 7 GIORNI.</a:t>
            </a:r>
          </a:p>
          <a:p>
            <a:pPr lvl="0"/>
            <a:r>
              <a:rPr lang="it-IT" sz="1050">
                <a:latin typeface="Calibri Light"/>
              </a:rPr>
              <a:t>SOMMINISTRAZIONE, AI MEDESIMI SOGGETTI, DI UNA DOSE SINGOLA DEL SECONDO TRATTAMENTO A DIGIUNO.</a:t>
            </a:r>
          </a:p>
          <a:p>
            <a:pPr lvl="0"/>
            <a:r>
              <a:rPr lang="it-IT" sz="1050">
                <a:latin typeface="Calibri Light"/>
              </a:rPr>
              <a:t>DETERMINAZIONE DEI LIVELLI PLASMATICI DEL FARMACO AGLI STESSI INTERVALLI DI TEMPO DALLA SOMMINISTRAZIONE UTILIZZATI PER ILPRIMO TRATTAMENTO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3" y="1796459"/>
            <a:ext cx="7811968" cy="2420963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8126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8652" y="836712"/>
            <a:ext cx="7886700" cy="510872"/>
          </a:xfrm>
        </p:spPr>
        <p:txBody>
          <a:bodyPr anchorCtr="1">
            <a:noAutofit/>
          </a:bodyPr>
          <a:lstStyle/>
          <a:p>
            <a:pPr lvl="0" algn="ctr"/>
            <a:r>
              <a:rPr lang="it-IT" b="1" dirty="0"/>
              <a:t>CANDESARTAN</a:t>
            </a:r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77571"/>
            <a:ext cx="6071796" cy="3102099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" y="1556792"/>
            <a:ext cx="6295083" cy="13504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ttangolo 5"/>
          <p:cNvSpPr/>
          <p:nvPr/>
        </p:nvSpPr>
        <p:spPr>
          <a:xfrm>
            <a:off x="6455750" y="2403488"/>
            <a:ext cx="2580746" cy="193899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 RISULTATI DELLO STUDIO DIMOSTRANO CHE CANDESARTAN E IL FARMACO ORIGINATORE (CONTROLLO) HANNO PROFILI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FARMACOCINETICI SOVRAPPONIBILI IN TERMINI DI AUC, C</a:t>
            </a:r>
            <a:r>
              <a:rPr kumimoji="0" lang="it-IT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</a:t>
            </a: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</a:t>
            </a:r>
            <a:endParaRPr kumimoji="0" lang="it-IT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 SONO PERCIÒ DA RITENERSI BIOEQUIVALENTI.</a:t>
            </a:r>
          </a:p>
        </p:txBody>
      </p:sp>
    </p:spTree>
    <p:extLst>
      <p:ext uri="{BB962C8B-B14F-4D97-AF65-F5344CB8AC3E}">
        <p14:creationId xmlns:p14="http://schemas.microsoft.com/office/powerpoint/2010/main" val="18616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0" y="404664"/>
            <a:ext cx="9036496" cy="787826"/>
          </a:xfrm>
        </p:spPr>
        <p:txBody>
          <a:bodyPr anchorCtr="1">
            <a:noAutofit/>
          </a:bodyPr>
          <a:lstStyle/>
          <a:p>
            <a:pPr lvl="0" algn="ctr"/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VALSARTAN </a:t>
            </a:r>
            <a:b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DELLA BIOEQUIVALENZA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2" y="2019440"/>
            <a:ext cx="7886700" cy="24638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ttangolo 4"/>
          <p:cNvSpPr/>
          <p:nvPr/>
        </p:nvSpPr>
        <p:spPr>
          <a:xfrm>
            <a:off x="628652" y="4535059"/>
            <a:ext cx="7886700" cy="136191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SOMMINISTRAZIONE AL TEMPO 0 DI UNA DOSE SINGOLA DEL PRIMO TRATTAMENTO A DIGIUNO.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• DETERMINAZIONE DEI LIVELLI PLASMATICI DEL FARMACO DOPO 0, 0.5, 1, 1.5, 2, 2.5, 3, 3.5, 4, 4.5, 5, 6, 8, 10, 12, 16, 24, 36 E 48 ORE DALLA SOMMINISTRAZIONE.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• WASH-OUT DI 14 GIORNI.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SOMMINISTRAZIONE, AI MEDESIMI SOGGETTI, DI UNA DOSE SINGOLA DEL SECONDO TRATTAMENTO A DIGIUNO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• DETERMINAZIONE DEI LIVELLI PLASMATICI DEL FARMACO AGLI STESSI INTERVALLI DI TEMPO DALLA SOMMINISTRAZIONE UTILIZZATI PER IL PRIMO TRATTAMENTO</a:t>
            </a:r>
          </a:p>
        </p:txBody>
      </p:sp>
    </p:spTree>
    <p:extLst>
      <p:ext uri="{BB962C8B-B14F-4D97-AF65-F5344CB8AC3E}">
        <p14:creationId xmlns:p14="http://schemas.microsoft.com/office/powerpoint/2010/main" val="23013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87" y="1535225"/>
            <a:ext cx="6496412" cy="12796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88" y="2894104"/>
            <a:ext cx="6496418" cy="2935196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Titolo 4"/>
          <p:cNvSpPr txBox="1">
            <a:spLocks noGrp="1"/>
          </p:cNvSpPr>
          <p:nvPr>
            <p:ph type="title"/>
          </p:nvPr>
        </p:nvSpPr>
        <p:spPr>
          <a:xfrm>
            <a:off x="628652" y="692696"/>
            <a:ext cx="7886700" cy="480156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VALSARTAN</a:t>
            </a:r>
          </a:p>
        </p:txBody>
      </p:sp>
    </p:spTree>
    <p:extLst>
      <p:ext uri="{BB962C8B-B14F-4D97-AF65-F5344CB8AC3E}">
        <p14:creationId xmlns:p14="http://schemas.microsoft.com/office/powerpoint/2010/main" val="10215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8652" y="956163"/>
            <a:ext cx="7886700" cy="705530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it-IT" sz="2400" b="1" dirty="0"/>
              <a:t>ATORVASTATINA </a:t>
            </a:r>
            <a:br>
              <a:rPr lang="it-IT" sz="2400" b="1" dirty="0"/>
            </a:br>
            <a:r>
              <a:rPr lang="it-IT" sz="2400" b="1" dirty="0"/>
              <a:t>VALUTAZIONE DELLA BIOEQUIVALENZA</a:t>
            </a:r>
          </a:p>
        </p:txBody>
      </p:sp>
      <p:pic>
        <p:nvPicPr>
          <p:cNvPr id="3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47" y="1675690"/>
            <a:ext cx="7879705" cy="25296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ttangolo 4"/>
          <p:cNvSpPr/>
          <p:nvPr/>
        </p:nvSpPr>
        <p:spPr>
          <a:xfrm>
            <a:off x="650810" y="4374094"/>
            <a:ext cx="7871537" cy="1177245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Somministrazione al tempo 0 in una singola dose di 1 compressa rivestita con film (pari a 40 mg) del primo trattamento.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• Determinazione dei livelli plasmatici del farmaco e del suo metabolita attivo (orto-idrossi-atorvastatina) al tempo 0 e dopo 0.333, 0.667, 1, 1.5, 2, 2.5, 3, 3.5, 4, 5, 6, 7, 8, 10, 12, 24 e 48 ore dalla somministrazione.• Wash-out di 7 giorni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Somministrazione, ai medesimi soggetti, di una dose singola del secondo trattamento.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• Determinazione dei livelli plasmatici del farmaco e del suo metabolita attivo (orto-idrossi-atorvastatina) agli stessi in tervalli di tempo indicati per la prima somministrazione</a:t>
            </a:r>
          </a:p>
        </p:txBody>
      </p:sp>
    </p:spTree>
    <p:extLst>
      <p:ext uri="{BB962C8B-B14F-4D97-AF65-F5344CB8AC3E}">
        <p14:creationId xmlns:p14="http://schemas.microsoft.com/office/powerpoint/2010/main" val="9612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28652" y="1131097"/>
            <a:ext cx="7886700" cy="510872"/>
          </a:xfrm>
        </p:spPr>
        <p:txBody>
          <a:bodyPr anchorCtr="1">
            <a:noAutofit/>
          </a:bodyPr>
          <a:lstStyle/>
          <a:p>
            <a:pPr lvl="0" algn="ctr"/>
            <a:r>
              <a:rPr lang="it-IT" b="1" dirty="0"/>
              <a:t>ATORVASTATINA</a:t>
            </a:r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60" y="1641970"/>
            <a:ext cx="6557091" cy="12863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60" y="3052729"/>
            <a:ext cx="6557091" cy="2676842"/>
          </a:xfrm>
          <a:prstGeom prst="rect">
            <a:avLst/>
          </a:prstGeom>
          <a:noFill/>
          <a:ln w="9528" cap="flat">
            <a:solidFill>
              <a:srgbClr val="FF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3888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8700" y="449263"/>
            <a:ext cx="81153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>
                <a:ea typeface="ＭＳ Ｐゴシック" charset="0"/>
              </a:rPr>
              <a:t>Individual LDL-C % Response to Atorvastatin 10mg/day </a:t>
            </a:r>
          </a:p>
        </p:txBody>
      </p:sp>
      <p:pic>
        <p:nvPicPr>
          <p:cNvPr id="5837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83"/>
          <a:stretch>
            <a:fillRect/>
          </a:stretch>
        </p:blipFill>
        <p:spPr>
          <a:xfrm>
            <a:off x="0" y="1951038"/>
            <a:ext cx="7961313" cy="3608387"/>
          </a:xfrm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327150" y="5576888"/>
            <a:ext cx="49323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it-IT" sz="1500" b="0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Pedro-Botet J et al. Atherosclerosis 158 (2001) 183-193</a:t>
            </a:r>
            <a:endParaRPr kumimoji="0" lang="en-US" altLang="it-IT" sz="1500" b="0" i="0" u="none" strike="noStrike" kern="1200" cap="none" spc="0" normalizeH="0" baseline="0" noProof="0">
              <a:ln>
                <a:noFill/>
              </a:ln>
              <a:solidFill>
                <a:srgbClr val="59515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6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smtClean="0"/>
              <a:t>Farmaci equivalenti </a:t>
            </a:r>
            <a:endParaRPr lang="it-IT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0221"/>
            <a:ext cx="7218947" cy="4441746"/>
          </a:xfrm>
        </p:spPr>
        <p:txBody>
          <a:bodyPr>
            <a:normAutofit fontScale="92500" lnSpcReduction="10000"/>
          </a:bodyPr>
          <a:lstStyle/>
          <a:p>
            <a:r>
              <a:rPr lang="it-IT" sz="4000" b="1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Aspetti biofarmaceutici</a:t>
            </a:r>
          </a:p>
          <a:p>
            <a:endParaRPr lang="it-IT" sz="4000" b="1" dirty="0" smtClean="0">
              <a:solidFill>
                <a:srgbClr val="0092D2"/>
              </a:solidFill>
              <a:latin typeface="Arial"/>
              <a:ea typeface="+mj-ea"/>
              <a:cs typeface="Arial"/>
            </a:endParaRPr>
          </a:p>
          <a:p>
            <a:r>
              <a:rPr lang="it-IT" sz="4000" b="1" dirty="0" smtClean="0">
                <a:ea typeface="+mj-ea"/>
              </a:rPr>
              <a:t>Farmacologia clinica</a:t>
            </a:r>
            <a:endParaRPr lang="it-IT" sz="4000" b="1" dirty="0">
              <a:ea typeface="+mj-ea"/>
            </a:endParaRPr>
          </a:p>
          <a:p>
            <a:pPr marL="0" indent="0">
              <a:buNone/>
            </a:pPr>
            <a:endParaRPr lang="it-IT" sz="4000" dirty="0">
              <a:solidFill>
                <a:srgbClr val="0092D2"/>
              </a:solidFill>
              <a:ea typeface="+mj-ea"/>
            </a:endParaRPr>
          </a:p>
          <a:p>
            <a:r>
              <a:rPr lang="it-IT" sz="4000" dirty="0" smtClean="0">
                <a:solidFill>
                  <a:srgbClr val="0092D2"/>
                </a:solidFill>
                <a:ea typeface="+mj-ea"/>
              </a:rPr>
              <a:t>La realtà sul territorio</a:t>
            </a:r>
            <a:r>
              <a:rPr lang="it-IT" sz="4000" dirty="0">
                <a:solidFill>
                  <a:srgbClr val="0092D2"/>
                </a:solidFill>
                <a:ea typeface="+mj-ea"/>
              </a:rPr>
              <a:t/>
            </a:r>
            <a:br>
              <a:rPr lang="it-IT" sz="4000" dirty="0">
                <a:solidFill>
                  <a:srgbClr val="0092D2"/>
                </a:solidFill>
                <a:ea typeface="+mj-ea"/>
              </a:rPr>
            </a:br>
            <a:endParaRPr lang="it-IT" sz="4000" dirty="0" smtClean="0">
              <a:solidFill>
                <a:srgbClr val="0092D2"/>
              </a:solidFill>
              <a:ea typeface="+mj-ea"/>
            </a:endParaRPr>
          </a:p>
          <a:p>
            <a:pPr marL="0" indent="0">
              <a:buNone/>
            </a:pPr>
            <a:r>
              <a:rPr lang="it-IT" sz="4000" b="1" dirty="0">
                <a:solidFill>
                  <a:srgbClr val="0092D2"/>
                </a:solidFill>
                <a:latin typeface="Arial"/>
                <a:ea typeface="+mj-ea"/>
                <a:cs typeface="Arial"/>
              </a:rPr>
              <a:t> </a:t>
            </a:r>
            <a:endParaRPr lang="it-IT" sz="4000" b="1" dirty="0" smtClean="0">
              <a:solidFill>
                <a:srgbClr val="0092D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7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775" y="539750"/>
            <a:ext cx="8134350" cy="1524000"/>
          </a:xfrm>
        </p:spPr>
      </p:pic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490788"/>
            <a:ext cx="835025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418013"/>
            <a:ext cx="83502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529013"/>
            <a:ext cx="83502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3879850"/>
            <a:ext cx="6088062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862138" y="3803650"/>
            <a:ext cx="6119812" cy="365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11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/>
          </p:nvPr>
        </p:nvSpPr>
        <p:spPr>
          <a:xfrm>
            <a:off x="674688" y="495300"/>
            <a:ext cx="8255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289FD4"/>
                </a:solidFill>
                <a:ea typeface="ＭＳ Ｐゴシック" charset="0"/>
              </a:rPr>
              <a:t>Drug Class and Meta-analyses of Trials Comparing Generic and Brand-Name Drugs in Cardiovascular Disease</a:t>
            </a:r>
            <a:endParaRPr lang="it-IT" dirty="0" smtClean="0">
              <a:solidFill>
                <a:srgbClr val="289FD4"/>
              </a:solidFill>
              <a:ea typeface="ＭＳ Ｐゴシック" charset="0"/>
            </a:endParaRPr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" y="1901825"/>
            <a:ext cx="8143875" cy="3382963"/>
          </a:xfrm>
        </p:spPr>
      </p:pic>
      <p:sp>
        <p:nvSpPr>
          <p:cNvPr id="74755" name="Rettangolo 3"/>
          <p:cNvSpPr>
            <a:spLocks noChangeArrowheads="1"/>
          </p:cNvSpPr>
          <p:nvPr/>
        </p:nvSpPr>
        <p:spPr bwMode="auto">
          <a:xfrm>
            <a:off x="581025" y="5386388"/>
            <a:ext cx="29225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500" b="0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JAMA. 2008;300(21):2514-2526</a:t>
            </a:r>
          </a:p>
        </p:txBody>
      </p:sp>
    </p:spTree>
    <p:extLst>
      <p:ext uri="{BB962C8B-B14F-4D97-AF65-F5344CB8AC3E}">
        <p14:creationId xmlns:p14="http://schemas.microsoft.com/office/powerpoint/2010/main" val="2909192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Definizione di medicinale generico/equivalente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" y="1407699"/>
            <a:ext cx="91439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 medicinale che ha la stessa composizione qualitativa e quantitativa di sostanze attive e la stessa forma farmaceutica del medicinale di riferimento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nonché una </a:t>
            </a:r>
            <a:r>
              <a:rPr kumimoji="0" lang="it-IT" altLang="it-IT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bioequivalenza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 il medicinale di riferimento dimostrata da studi appropriati di biodisponibilità, viene definito equivalente.</a:t>
            </a:r>
            <a:endParaRPr kumimoji="0" lang="fr-FR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art. 10, comma 5 </a:t>
            </a:r>
            <a:r>
              <a:rPr kumimoji="0" lang="fr-FR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DLvo</a:t>
            </a:r>
            <a:r>
              <a:rPr kumimoji="0" lang="fr-FR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n. 219/06;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23740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Se le forme farmaceutiche sono bioequivalenti ne consegue che l’efficacia e la sicurezza clinica di queste forme farmaceutiche sono simili e possono essere usate indistintamente da un punto di vista terapeutico (i.e. stesse indicazioni terapeutiche)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98" t="20763" r="31857" b="5156"/>
          <a:stretch/>
        </p:blipFill>
        <p:spPr>
          <a:xfrm>
            <a:off x="969511" y="1757439"/>
            <a:ext cx="7346905" cy="5199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11" y="-171400"/>
            <a:ext cx="7881313" cy="19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/>
          <p:cNvSpPr/>
          <p:nvPr/>
        </p:nvSpPr>
        <p:spPr>
          <a:xfrm>
            <a:off x="107950" y="69850"/>
            <a:ext cx="8864600" cy="1295400"/>
          </a:xfrm>
          <a:prstGeom prst="rect">
            <a:avLst/>
          </a:prstGeom>
          <a:gradFill>
            <a:gsLst>
              <a:gs pos="0">
                <a:schemeClr val="tx1"/>
              </a:gs>
              <a:gs pos="49000">
                <a:srgbClr val="3333FF"/>
              </a:gs>
              <a:gs pos="100000">
                <a:schemeClr val="tx1"/>
              </a:gs>
            </a:gsLst>
            <a:lin ang="5400000" scaled="0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1187450" y="1412875"/>
            <a:ext cx="6769100" cy="5040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0292" name="Group 46"/>
          <p:cNvGrpSpPr>
            <a:grpSpLocks/>
          </p:cNvGrpSpPr>
          <p:nvPr/>
        </p:nvGrpSpPr>
        <p:grpSpPr bwMode="auto">
          <a:xfrm>
            <a:off x="1477963" y="1795463"/>
            <a:ext cx="5741987" cy="4371975"/>
            <a:chOff x="207" y="693"/>
            <a:chExt cx="3617" cy="2754"/>
          </a:xfrm>
        </p:grpSpPr>
        <p:pic>
          <p:nvPicPr>
            <p:cNvPr id="140296" name="Picture 17" descr="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978"/>
              <a:ext cx="3099" cy="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AA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297" name="Freeform 18"/>
            <p:cNvSpPr>
              <a:spLocks/>
            </p:cNvSpPr>
            <p:nvPr/>
          </p:nvSpPr>
          <p:spPr bwMode="auto">
            <a:xfrm>
              <a:off x="618" y="964"/>
              <a:ext cx="3097" cy="2106"/>
            </a:xfrm>
            <a:custGeom>
              <a:avLst/>
              <a:gdLst>
                <a:gd name="T0" fmla="*/ 0 w 3097"/>
                <a:gd name="T1" fmla="*/ 0 h 2106"/>
                <a:gd name="T2" fmla="*/ 0 w 3097"/>
                <a:gd name="T3" fmla="*/ 2106 h 2106"/>
                <a:gd name="T4" fmla="*/ 3097 w 3097"/>
                <a:gd name="T5" fmla="*/ 2106 h 2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97" h="2106">
                  <a:moveTo>
                    <a:pt x="0" y="0"/>
                  </a:moveTo>
                  <a:lnTo>
                    <a:pt x="0" y="2106"/>
                  </a:lnTo>
                  <a:lnTo>
                    <a:pt x="3097" y="210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298" name="Line 21"/>
            <p:cNvSpPr>
              <a:spLocks noChangeShapeType="1"/>
            </p:cNvSpPr>
            <p:nvPr/>
          </p:nvSpPr>
          <p:spPr bwMode="auto">
            <a:xfrm flipH="1">
              <a:off x="552" y="968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299" name="Line 22"/>
            <p:cNvSpPr>
              <a:spLocks noChangeShapeType="1"/>
            </p:cNvSpPr>
            <p:nvPr/>
          </p:nvSpPr>
          <p:spPr bwMode="auto">
            <a:xfrm flipH="1">
              <a:off x="552" y="1668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00" name="Line 23"/>
            <p:cNvSpPr>
              <a:spLocks noChangeShapeType="1"/>
            </p:cNvSpPr>
            <p:nvPr/>
          </p:nvSpPr>
          <p:spPr bwMode="auto">
            <a:xfrm flipH="1">
              <a:off x="552" y="2369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01" name="Line 24"/>
            <p:cNvSpPr>
              <a:spLocks noChangeShapeType="1"/>
            </p:cNvSpPr>
            <p:nvPr/>
          </p:nvSpPr>
          <p:spPr bwMode="auto">
            <a:xfrm flipH="1">
              <a:off x="552" y="3066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02" name="Text Box 25"/>
            <p:cNvSpPr txBox="1">
              <a:spLocks noChangeArrowheads="1"/>
            </p:cNvSpPr>
            <p:nvPr/>
          </p:nvSpPr>
          <p:spPr bwMode="auto">
            <a:xfrm>
              <a:off x="373" y="890"/>
              <a:ext cx="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140303" name="Text Box 26"/>
            <p:cNvSpPr txBox="1">
              <a:spLocks noChangeArrowheads="1"/>
            </p:cNvSpPr>
            <p:nvPr/>
          </p:nvSpPr>
          <p:spPr bwMode="auto">
            <a:xfrm>
              <a:off x="375" y="1586"/>
              <a:ext cx="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140304" name="Text Box 27"/>
            <p:cNvSpPr txBox="1">
              <a:spLocks noChangeArrowheads="1"/>
            </p:cNvSpPr>
            <p:nvPr/>
          </p:nvSpPr>
          <p:spPr bwMode="auto">
            <a:xfrm>
              <a:off x="375" y="2286"/>
              <a:ext cx="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0.2</a:t>
              </a:r>
            </a:p>
          </p:txBody>
        </p:sp>
        <p:sp>
          <p:nvSpPr>
            <p:cNvPr id="140305" name="Text Box 28"/>
            <p:cNvSpPr txBox="1">
              <a:spLocks noChangeArrowheads="1"/>
            </p:cNvSpPr>
            <p:nvPr/>
          </p:nvSpPr>
          <p:spPr bwMode="auto">
            <a:xfrm>
              <a:off x="375" y="2986"/>
              <a:ext cx="24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0.0</a:t>
              </a:r>
            </a:p>
          </p:txBody>
        </p:sp>
        <p:sp>
          <p:nvSpPr>
            <p:cNvPr id="140306" name="Text Box 29"/>
            <p:cNvSpPr txBox="1">
              <a:spLocks noChangeArrowheads="1"/>
            </p:cNvSpPr>
            <p:nvPr/>
          </p:nvSpPr>
          <p:spPr bwMode="auto">
            <a:xfrm rot="-5400000">
              <a:off x="-210" y="1919"/>
              <a:ext cx="100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Cumulative proportion</a:t>
              </a:r>
            </a:p>
          </p:txBody>
        </p:sp>
        <p:sp>
          <p:nvSpPr>
            <p:cNvPr id="140307" name="Line 30"/>
            <p:cNvSpPr>
              <a:spLocks noChangeShapeType="1"/>
            </p:cNvSpPr>
            <p:nvPr/>
          </p:nvSpPr>
          <p:spPr bwMode="auto">
            <a:xfrm rot="5400000" flipH="1">
              <a:off x="584" y="3100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08" name="Line 31"/>
            <p:cNvSpPr>
              <a:spLocks noChangeShapeType="1"/>
            </p:cNvSpPr>
            <p:nvPr/>
          </p:nvSpPr>
          <p:spPr bwMode="auto">
            <a:xfrm rot="5400000" flipH="1">
              <a:off x="1358" y="3100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09" name="Line 32"/>
            <p:cNvSpPr>
              <a:spLocks noChangeShapeType="1"/>
            </p:cNvSpPr>
            <p:nvPr/>
          </p:nvSpPr>
          <p:spPr bwMode="auto">
            <a:xfrm rot="5400000" flipH="1">
              <a:off x="2132" y="3100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10" name="Line 33"/>
            <p:cNvSpPr>
              <a:spLocks noChangeShapeType="1"/>
            </p:cNvSpPr>
            <p:nvPr/>
          </p:nvSpPr>
          <p:spPr bwMode="auto">
            <a:xfrm rot="5400000" flipH="1">
              <a:off x="2906" y="3100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11" name="Line 34"/>
            <p:cNvSpPr>
              <a:spLocks noChangeShapeType="1"/>
            </p:cNvSpPr>
            <p:nvPr/>
          </p:nvSpPr>
          <p:spPr bwMode="auto">
            <a:xfrm rot="5400000" flipH="1">
              <a:off x="3681" y="3100"/>
              <a:ext cx="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12" name="Text Box 35"/>
            <p:cNvSpPr txBox="1">
              <a:spLocks noChangeArrowheads="1"/>
            </p:cNvSpPr>
            <p:nvPr/>
          </p:nvSpPr>
          <p:spPr bwMode="auto">
            <a:xfrm>
              <a:off x="538" y="3138"/>
              <a:ext cx="1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40313" name="Text Box 36"/>
            <p:cNvSpPr txBox="1">
              <a:spLocks noChangeArrowheads="1"/>
            </p:cNvSpPr>
            <p:nvPr/>
          </p:nvSpPr>
          <p:spPr bwMode="auto">
            <a:xfrm>
              <a:off x="1312" y="3138"/>
              <a:ext cx="1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0314" name="Text Box 37"/>
            <p:cNvSpPr txBox="1">
              <a:spLocks noChangeArrowheads="1"/>
            </p:cNvSpPr>
            <p:nvPr/>
          </p:nvSpPr>
          <p:spPr bwMode="auto">
            <a:xfrm>
              <a:off x="2086" y="3138"/>
              <a:ext cx="1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40315" name="Text Box 38"/>
            <p:cNvSpPr txBox="1">
              <a:spLocks noChangeArrowheads="1"/>
            </p:cNvSpPr>
            <p:nvPr/>
          </p:nvSpPr>
          <p:spPr bwMode="auto">
            <a:xfrm>
              <a:off x="2860" y="3138"/>
              <a:ext cx="1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40316" name="Text Box 39"/>
            <p:cNvSpPr txBox="1">
              <a:spLocks noChangeArrowheads="1"/>
            </p:cNvSpPr>
            <p:nvPr/>
          </p:nvSpPr>
          <p:spPr bwMode="auto">
            <a:xfrm>
              <a:off x="3609" y="3138"/>
              <a:ext cx="21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40317" name="Text Box 40"/>
            <p:cNvSpPr txBox="1">
              <a:spLocks noChangeArrowheads="1"/>
            </p:cNvSpPr>
            <p:nvPr/>
          </p:nvSpPr>
          <p:spPr bwMode="auto">
            <a:xfrm>
              <a:off x="1089" y="3273"/>
              <a:ext cx="217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Months since starting antihypertensive drug therapy</a:t>
              </a:r>
            </a:p>
          </p:txBody>
        </p:sp>
        <p:sp>
          <p:nvSpPr>
            <p:cNvPr id="140318" name="Text Box 41"/>
            <p:cNvSpPr txBox="1">
              <a:spLocks noChangeArrowheads="1"/>
            </p:cNvSpPr>
            <p:nvPr/>
          </p:nvSpPr>
          <p:spPr bwMode="auto">
            <a:xfrm>
              <a:off x="1327" y="693"/>
              <a:ext cx="16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Treatment discontinuation</a:t>
              </a:r>
            </a:p>
          </p:txBody>
        </p:sp>
        <p:sp>
          <p:nvSpPr>
            <p:cNvPr id="140319" name="Line 42"/>
            <p:cNvSpPr>
              <a:spLocks noChangeShapeType="1"/>
            </p:cNvSpPr>
            <p:nvPr/>
          </p:nvSpPr>
          <p:spPr bwMode="auto">
            <a:xfrm>
              <a:off x="2856" y="2364"/>
              <a:ext cx="208" cy="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20" name="Text Box 43"/>
            <p:cNvSpPr txBox="1">
              <a:spLocks noChangeArrowheads="1"/>
            </p:cNvSpPr>
            <p:nvPr/>
          </p:nvSpPr>
          <p:spPr bwMode="auto">
            <a:xfrm>
              <a:off x="3078" y="2278"/>
              <a:ext cx="600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Brand-name</a:t>
              </a:r>
            </a:p>
          </p:txBody>
        </p:sp>
        <p:sp>
          <p:nvSpPr>
            <p:cNvPr id="140321" name="Line 44"/>
            <p:cNvSpPr>
              <a:spLocks noChangeShapeType="1"/>
            </p:cNvSpPr>
            <p:nvPr/>
          </p:nvSpPr>
          <p:spPr bwMode="auto">
            <a:xfrm>
              <a:off x="2856" y="2492"/>
              <a:ext cx="2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322" name="Text Box 45"/>
            <p:cNvSpPr txBox="1">
              <a:spLocks noChangeArrowheads="1"/>
            </p:cNvSpPr>
            <p:nvPr/>
          </p:nvSpPr>
          <p:spPr bwMode="auto">
            <a:xfrm>
              <a:off x="3078" y="2406"/>
              <a:ext cx="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Generic</a:t>
              </a:r>
            </a:p>
          </p:txBody>
        </p:sp>
      </p:grpSp>
      <p:sp>
        <p:nvSpPr>
          <p:cNvPr id="140293" name="CasellaDiTesto 33"/>
          <p:cNvSpPr txBox="1">
            <a:spLocks noChangeArrowheads="1"/>
          </p:cNvSpPr>
          <p:nvPr/>
        </p:nvSpPr>
        <p:spPr bwMode="auto">
          <a:xfrm>
            <a:off x="5216525" y="6445250"/>
            <a:ext cx="369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Corrao et al, Journal of Hypertension 2014</a:t>
            </a:r>
          </a:p>
        </p:txBody>
      </p:sp>
      <p:sp>
        <p:nvSpPr>
          <p:cNvPr id="140294" name="Rettangolo 34"/>
          <p:cNvSpPr>
            <a:spLocks noChangeArrowheads="1"/>
          </p:cNvSpPr>
          <p:nvPr/>
        </p:nvSpPr>
        <p:spPr bwMode="auto">
          <a:xfrm>
            <a:off x="187325" y="115888"/>
            <a:ext cx="8848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Cumulative proportion of patients discontinuing antihypertensive drug therapy according whether they start therapy on a brand-name or generic drug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Rettangolo 34"/>
          <p:cNvSpPr>
            <a:spLocks noChangeArrowheads="1"/>
          </p:cNvSpPr>
          <p:nvPr/>
        </p:nvSpPr>
        <p:spPr bwMode="auto">
          <a:xfrm>
            <a:off x="511175" y="5676900"/>
            <a:ext cx="8424863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“…Conclusion: Generic products are not responsible for the high rate of discontinuation from antihypertensive drug 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therapy…”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-10567" t="6463" r="38526" b="-6463"/>
          <a:stretch/>
        </p:blipFill>
        <p:spPr>
          <a:xfrm>
            <a:off x="395536" y="3068960"/>
            <a:ext cx="7409011" cy="2608620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5816600" y="3933031"/>
            <a:ext cx="1403350" cy="15025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020272" y="19075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7020272" y="23268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Generic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2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858963"/>
            <a:ext cx="7183437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Rettangolo 1"/>
          <p:cNvSpPr>
            <a:spLocks noChangeArrowheads="1"/>
          </p:cNvSpPr>
          <p:nvPr/>
        </p:nvSpPr>
        <p:spPr bwMode="auto">
          <a:xfrm>
            <a:off x="80963" y="1403350"/>
            <a:ext cx="9036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0" tIns="45589" rIns="91180" bIns="45589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 </a:t>
            </a:r>
            <a:r>
              <a:rPr kumimoji="0" lang="en-US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Generic ramipril </a:t>
            </a:r>
            <a:r>
              <a:rPr kumimoji="0" lang="en-US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first prescription, </a:t>
            </a:r>
            <a:r>
              <a:rPr kumimoji="0" lang="it-IT" altLang="it-IT" sz="16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 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142 690 (64.3%)</a:t>
            </a:r>
            <a:endParaRPr kumimoji="0" lang="en-US" altLang="it-IT" sz="16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 </a:t>
            </a:r>
            <a:r>
              <a:rPr kumimoji="0" lang="en-US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Brand name ramipril </a:t>
            </a:r>
            <a:r>
              <a:rPr kumimoji="0" lang="en-US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first prescription </a:t>
            </a:r>
            <a:r>
              <a:rPr kumimoji="0" lang="it-IT" altLang="it-IT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 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79 191 (35.7%)</a:t>
            </a: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34925" y="5300663"/>
            <a:ext cx="9001125" cy="160337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0" tIns="45589" rIns="91180" bIns="45589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“…In a logistic </a:t>
            </a:r>
            <a:r>
              <a:rPr kumimoji="0" lang="en-US" altLang="it-IT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regression model adjusting for covariates, the probability for noncompliance </a:t>
            </a:r>
            <a:r>
              <a:rPr kumimoji="0" lang="en-US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(MPRUD&lt;0.8) </a:t>
            </a:r>
            <a:r>
              <a:rPr kumimoji="0" lang="en-US" altLang="it-IT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 marginally lower in the generic compared with the brand name group (OR</a:t>
            </a:r>
            <a:r>
              <a:rPr kumimoji="0" lang="it-IT" altLang="it-IT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0.926, 99% CI 0.901–0.951, p&lt;0.001)…”</a:t>
            </a:r>
          </a:p>
        </p:txBody>
      </p:sp>
      <p:pic>
        <p:nvPicPr>
          <p:cNvPr id="1781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4450"/>
            <a:ext cx="923766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2" name="Rettangolo 2"/>
          <p:cNvSpPr>
            <a:spLocks noChangeArrowheads="1"/>
          </p:cNvSpPr>
          <p:nvPr/>
        </p:nvSpPr>
        <p:spPr bwMode="auto">
          <a:xfrm>
            <a:off x="6011863" y="1046163"/>
            <a:ext cx="5219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0" tIns="45589" rIns="91180" bIns="45589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it-IT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Ude et al, J Hypertens 2011</a:t>
            </a:r>
            <a:endParaRPr kumimoji="0" lang="it-IT" altLang="it-IT" sz="1800" b="0" i="1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032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76" t="16542" r="25849" b="46865"/>
          <a:stretch/>
        </p:blipFill>
        <p:spPr>
          <a:xfrm>
            <a:off x="2267744" y="44623"/>
            <a:ext cx="4464496" cy="1740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668" t="27360" r="53874" b="15547"/>
          <a:stretch/>
        </p:blipFill>
        <p:spPr>
          <a:xfrm>
            <a:off x="72008" y="1756237"/>
            <a:ext cx="4067944" cy="5129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9952" y="2132856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Cumulative proportion of patients discontinuing therapy, upper panel,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and experiencing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hospitalization for major cardiovascular events, below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panel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5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8964488" cy="133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52039" y="1340768"/>
            <a:ext cx="8884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opulation-based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cohort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study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patients ≥65 years, discharged alive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 acute coronary syndrome (ACS)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hospitalization between 2008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2012 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Ontario, Canada, who were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prescribed Lipitor or generic atorvastatin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within 7 days of discharge.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7863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propensity-matched pairs (15 726 patients), mean age was 76.9 years, 56.3% were male, 87.6% had myocardial infarction, and all patients had complete follow-up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primary outcome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was 1-year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death/recurrent ACS hospitalization.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Secondary outcomes included hospitalization for heart failure, stroke,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new-onset diabetes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rhabdomyolysis, and renal failure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40360"/>
            <a:ext cx="618716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979712" y="46117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HR, 1.00; 95% CI, 0.93–1.08; P=0.94</a:t>
            </a:r>
          </a:p>
        </p:txBody>
      </p:sp>
      <p:sp>
        <p:nvSpPr>
          <p:cNvPr id="8" name="Rettangolo 7"/>
          <p:cNvSpPr/>
          <p:nvPr/>
        </p:nvSpPr>
        <p:spPr>
          <a:xfrm>
            <a:off x="35496" y="5355793"/>
            <a:ext cx="9001000" cy="116955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“Conclusions-Among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older adults discharged alive after ACS hospitalization,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found no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significant difference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cardiovascular outcomes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 serious, infrequent side effects in patients prescribed generic atorvastatin compared with those prescribed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Lipitor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1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year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Our findings support the use of generic atorvastatin in ACS, which could lead to substantial cost saving for patients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health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care plans without diminishing population clinical effectiveness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 </a:t>
            </a:r>
            <a:endParaRPr kumimoji="0" lang="it-IT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99992" y="6546830"/>
            <a:ext cx="5310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 Am Heart Assoc. 2016 May 3;5(5).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e003146</a:t>
            </a:r>
          </a:p>
        </p:txBody>
      </p:sp>
    </p:spTree>
    <p:extLst>
      <p:ext uri="{BB962C8B-B14F-4D97-AF65-F5344CB8AC3E}">
        <p14:creationId xmlns:p14="http://schemas.microsoft.com/office/powerpoint/2010/main" val="40134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149"/>
            <a:ext cx="8964488" cy="146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94112" y="6453336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Eur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Epidemiol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. 2015 Nov 30. [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Epub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ahead of print]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9512" y="1947604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74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randomized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trials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comparing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generic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vs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brand-name drugs against cardiovascular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diseases 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53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trials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evaluated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least one efficacy outcome (overall sample 3051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),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32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trials measured mild or moderate adverse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events (n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 2407),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52 reported on serious adverse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events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(n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 2952).</a:t>
            </a:r>
          </a:p>
        </p:txBody>
      </p:sp>
    </p:spTree>
    <p:extLst>
      <p:ext uri="{BB962C8B-B14F-4D97-AF65-F5344CB8AC3E}">
        <p14:creationId xmlns:p14="http://schemas.microsoft.com/office/powerpoint/2010/main" val="2297499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94112" y="6453336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Eur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Epidemiol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. 2015 Nov 30. [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Epub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ahead of print]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59"/>
          <a:stretch/>
        </p:blipFill>
        <p:spPr bwMode="auto">
          <a:xfrm>
            <a:off x="-36512" y="729205"/>
            <a:ext cx="4619934" cy="545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4" b="732"/>
          <a:stretch/>
        </p:blipFill>
        <p:spPr bwMode="auto">
          <a:xfrm>
            <a:off x="4499992" y="1089245"/>
            <a:ext cx="4619934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24577" y="6186790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Cont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4499992" y="5388517"/>
            <a:ext cx="2016224" cy="228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7681044" y="5397025"/>
            <a:ext cx="576064" cy="228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60466" y="71799"/>
            <a:ext cx="8568952" cy="58477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00FF"/>
              </a:gs>
              <a:gs pos="100000">
                <a:schemeClr val="tx1"/>
              </a:gs>
            </a:gsLst>
            <a:lin ang="5400000" scaled="0"/>
          </a:gra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83907" y="40268"/>
            <a:ext cx="6281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Generic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vs Brand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-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Efficacy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7609036" y="4983428"/>
            <a:ext cx="720080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ccia in giù 14"/>
          <p:cNvSpPr/>
          <p:nvPr/>
        </p:nvSpPr>
        <p:spPr>
          <a:xfrm rot="10800000">
            <a:off x="7609036" y="5826750"/>
            <a:ext cx="720080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ccia in giù 15"/>
          <p:cNvSpPr/>
          <p:nvPr/>
        </p:nvSpPr>
        <p:spPr>
          <a:xfrm rot="16200000">
            <a:off x="6993510" y="5237729"/>
            <a:ext cx="465934" cy="55642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ccia in giù 16"/>
          <p:cNvSpPr/>
          <p:nvPr/>
        </p:nvSpPr>
        <p:spPr>
          <a:xfrm rot="5400000">
            <a:off x="8525316" y="5224667"/>
            <a:ext cx="465934" cy="55642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06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94112" y="6453336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Eur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Epidemiol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. 2015 Nov 30. [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Epub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ahead of print]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03848" y="585435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Cont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60466" y="71799"/>
            <a:ext cx="8568952" cy="58477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00FF"/>
              </a:gs>
              <a:gs pos="100000">
                <a:schemeClr val="tx1"/>
              </a:gs>
            </a:gsLst>
            <a:lin ang="5400000" scaled="0"/>
          </a:gradFill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14594" y="40268"/>
            <a:ext cx="7745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Generic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vs Brand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name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–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Adverse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events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r="6904" b="45055"/>
          <a:stretch/>
        </p:blipFill>
        <p:spPr bwMode="auto">
          <a:xfrm>
            <a:off x="258086" y="692696"/>
            <a:ext cx="4473280" cy="51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54137" r="6904" b="1521"/>
          <a:stretch/>
        </p:blipFill>
        <p:spPr bwMode="auto">
          <a:xfrm>
            <a:off x="4635224" y="1074488"/>
            <a:ext cx="4473280" cy="46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e 18"/>
          <p:cNvSpPr/>
          <p:nvPr/>
        </p:nvSpPr>
        <p:spPr>
          <a:xfrm>
            <a:off x="4538132" y="4981945"/>
            <a:ext cx="2016224" cy="22872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719184" y="4990453"/>
            <a:ext cx="576064" cy="22872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ccia in giù 20"/>
          <p:cNvSpPr/>
          <p:nvPr/>
        </p:nvSpPr>
        <p:spPr>
          <a:xfrm>
            <a:off x="7647176" y="4576856"/>
            <a:ext cx="720080" cy="36004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ccia in giù 21"/>
          <p:cNvSpPr/>
          <p:nvPr/>
        </p:nvSpPr>
        <p:spPr>
          <a:xfrm rot="10800000">
            <a:off x="7647176" y="5420178"/>
            <a:ext cx="720080" cy="36004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ccia in giù 22"/>
          <p:cNvSpPr/>
          <p:nvPr/>
        </p:nvSpPr>
        <p:spPr>
          <a:xfrm rot="16200000">
            <a:off x="7031650" y="4831157"/>
            <a:ext cx="465934" cy="556425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ccia in giù 23"/>
          <p:cNvSpPr/>
          <p:nvPr/>
        </p:nvSpPr>
        <p:spPr>
          <a:xfrm rot="5400000">
            <a:off x="8563456" y="4818095"/>
            <a:ext cx="465934" cy="556425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22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85" t="17687" r="17517" b="33314"/>
          <a:stretch/>
        </p:blipFill>
        <p:spPr>
          <a:xfrm>
            <a:off x="1516803" y="-27384"/>
            <a:ext cx="6583589" cy="2880320"/>
          </a:xfrm>
          <a:prstGeom prst="rect">
            <a:avLst/>
          </a:prstGeom>
        </p:spPr>
      </p:pic>
      <p:pic>
        <p:nvPicPr>
          <p:cNvPr id="5" name="Segnaposto contenuto 5"/>
          <p:cNvPicPr>
            <a:picLocks noChangeAspect="1"/>
          </p:cNvPicPr>
          <p:nvPr/>
        </p:nvPicPr>
        <p:blipFill rotWithShape="1">
          <a:blip r:embed="rId3"/>
          <a:srcRect l="21478" t="36593" r="21245" b="34770"/>
          <a:stretch/>
        </p:blipFill>
        <p:spPr>
          <a:xfrm>
            <a:off x="1043608" y="4797153"/>
            <a:ext cx="7168793" cy="2016223"/>
          </a:xfrm>
          <a:prstGeom prst="rect">
            <a:avLst/>
          </a:prstGeom>
        </p:spPr>
      </p:pic>
      <p:pic>
        <p:nvPicPr>
          <p:cNvPr id="6" name="Segnaposto contenuto 7"/>
          <p:cNvPicPr>
            <a:picLocks noChangeAspect="1"/>
          </p:cNvPicPr>
          <p:nvPr/>
        </p:nvPicPr>
        <p:blipFill rotWithShape="1">
          <a:blip r:embed="rId4"/>
          <a:srcRect l="20468" t="26088" r="18676" b="42092"/>
          <a:stretch/>
        </p:blipFill>
        <p:spPr>
          <a:xfrm>
            <a:off x="1446856" y="2924945"/>
            <a:ext cx="6365504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6030416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Wllialms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B et al.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Eur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Heart J.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2018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 Sep 1;39(33):3021-3104</a:t>
            </a:r>
            <a:endParaRPr lang="it-IT" sz="2400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57" t="24498" r="19573" b="13453"/>
          <a:stretch/>
        </p:blipFill>
        <p:spPr>
          <a:xfrm>
            <a:off x="74846" y="404664"/>
            <a:ext cx="9001000" cy="54006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5496" y="2420888"/>
            <a:ext cx="9069154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7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59" t="18830" r="33512" b="9696"/>
          <a:stretch/>
        </p:blipFill>
        <p:spPr>
          <a:xfrm>
            <a:off x="1254366" y="937848"/>
            <a:ext cx="6951785" cy="5228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33556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Guda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 AIFA 21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Dicembre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 2015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775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554"/>
            <a:ext cx="9144000" cy="998537"/>
          </a:xfrm>
        </p:spPr>
        <p:txBody>
          <a:bodyPr/>
          <a:lstStyle/>
          <a:p>
            <a:pPr algn="ctr"/>
            <a:r>
              <a:rPr lang="it-IT" sz="2400" dirty="0"/>
              <a:t>Compliance </a:t>
            </a:r>
            <a:r>
              <a:rPr lang="en-US" sz="2400" dirty="0" smtClean="0"/>
              <a:t>with </a:t>
            </a:r>
            <a:r>
              <a:rPr lang="en-US" sz="2400" dirty="0"/>
              <a:t>therapy associated with the use of </a:t>
            </a:r>
            <a:r>
              <a:rPr lang="en-US" sz="2400" dirty="0" smtClean="0"/>
              <a:t>an FDC </a:t>
            </a:r>
            <a:r>
              <a:rPr lang="en-US" sz="2400" dirty="0"/>
              <a:t>of 2 antihypertensive agents as </a:t>
            </a:r>
            <a:r>
              <a:rPr lang="en-US" sz="2400" dirty="0" smtClean="0"/>
              <a:t>compared </a:t>
            </a:r>
            <a:r>
              <a:rPr lang="it-IT" sz="2400" dirty="0" smtClean="0"/>
              <a:t>with </a:t>
            </a:r>
            <a:r>
              <a:rPr lang="it-IT" sz="2400" dirty="0"/>
              <a:t>its </a:t>
            </a:r>
            <a:r>
              <a:rPr lang="it-IT" sz="2400" dirty="0" smtClean="0"/>
              <a:t>free-drug  combination</a:t>
            </a:r>
            <a:endParaRPr lang="it-IT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82" t="26513" r="38204" b="17931"/>
          <a:stretch/>
        </p:blipFill>
        <p:spPr>
          <a:xfrm>
            <a:off x="401445" y="1411759"/>
            <a:ext cx="7170232" cy="5230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60522" y="5798995"/>
            <a:ext cx="1583477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Gupta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AK et al.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Hypertension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2010;55:399–407 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403"/>
            <a:ext cx="9144000" cy="998537"/>
          </a:xfrm>
        </p:spPr>
        <p:txBody>
          <a:bodyPr/>
          <a:lstStyle/>
          <a:p>
            <a:pPr algn="ctr"/>
            <a:r>
              <a:rPr lang="it-IT" sz="2400" dirty="0" smtClean="0">
                <a:cs typeface="Courier New" panose="02070309020205020404" pitchFamily="49" charset="0"/>
              </a:rPr>
              <a:t>Persistence </a:t>
            </a:r>
            <a:r>
              <a:rPr lang="en-US" sz="2400" dirty="0" smtClean="0">
                <a:cs typeface="Courier New" panose="02070309020205020404" pitchFamily="49" charset="0"/>
              </a:rPr>
              <a:t>with </a:t>
            </a:r>
            <a:r>
              <a:rPr lang="en-US" sz="2400" dirty="0">
                <a:cs typeface="Courier New" panose="02070309020205020404" pitchFamily="49" charset="0"/>
              </a:rPr>
              <a:t>therapy associated with the use of </a:t>
            </a:r>
            <a:r>
              <a:rPr lang="en-US" sz="2400" dirty="0" smtClean="0">
                <a:cs typeface="Courier New" panose="02070309020205020404" pitchFamily="49" charset="0"/>
              </a:rPr>
              <a:t>an FDC </a:t>
            </a:r>
            <a:r>
              <a:rPr lang="en-US" sz="2400" dirty="0">
                <a:cs typeface="Courier New" panose="02070309020205020404" pitchFamily="49" charset="0"/>
              </a:rPr>
              <a:t>of 2 antihypertensive agents as </a:t>
            </a:r>
            <a:r>
              <a:rPr lang="en-US" sz="2400" dirty="0" smtClean="0">
                <a:cs typeface="Courier New" panose="02070309020205020404" pitchFamily="49" charset="0"/>
              </a:rPr>
              <a:t>compared </a:t>
            </a:r>
            <a:r>
              <a:rPr lang="it-IT" sz="2400" dirty="0" smtClean="0">
                <a:cs typeface="Courier New" panose="02070309020205020404" pitchFamily="49" charset="0"/>
              </a:rPr>
              <a:t>with </a:t>
            </a:r>
            <a:r>
              <a:rPr lang="it-IT" sz="2400" dirty="0">
                <a:cs typeface="Courier New" panose="02070309020205020404" pitchFamily="49" charset="0"/>
              </a:rPr>
              <a:t>its </a:t>
            </a:r>
            <a:r>
              <a:rPr lang="it-IT" sz="2400" dirty="0" smtClean="0">
                <a:cs typeface="Courier New" panose="02070309020205020404" pitchFamily="49" charset="0"/>
              </a:rPr>
              <a:t>free-drug combination</a:t>
            </a:r>
            <a:endParaRPr lang="it-IT" sz="2400" dirty="0">
              <a:cs typeface="Courier New" panose="02070309020205020404" pitchFamily="49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3" t="28410" r="40185" b="31481"/>
          <a:stretch/>
        </p:blipFill>
        <p:spPr>
          <a:xfrm>
            <a:off x="554999" y="1594625"/>
            <a:ext cx="7838553" cy="4715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7675" y="3258954"/>
            <a:ext cx="3728649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Gupta AK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Hypertension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. 2010;55:399–407 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7675" y="6437045"/>
            <a:ext cx="3728649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Gupta AK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Hypertension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. 2010;55:399–407 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361" y="-7469"/>
            <a:ext cx="9244361" cy="998537"/>
          </a:xfrm>
        </p:spPr>
        <p:txBody>
          <a:bodyPr/>
          <a:lstStyle/>
          <a:p>
            <a:pPr algn="ctr"/>
            <a:r>
              <a:rPr lang="en-US" sz="2400" dirty="0">
                <a:latin typeface="HelveticaNeue-Roman"/>
              </a:rPr>
              <a:t>Systolic (A) and diastolic BP </a:t>
            </a:r>
            <a:r>
              <a:rPr lang="en-US" sz="2400" dirty="0" smtClean="0">
                <a:latin typeface="HelveticaNeue-Roman"/>
              </a:rPr>
              <a:t>reduction  with </a:t>
            </a:r>
            <a:r>
              <a:rPr lang="en-US" sz="2400" dirty="0">
                <a:latin typeface="HelveticaNeue-Roman"/>
              </a:rPr>
              <a:t>use of an FDC as compared with </a:t>
            </a:r>
            <a:r>
              <a:rPr lang="en-US" sz="2400" dirty="0" smtClean="0">
                <a:latin typeface="HelveticaNeue-Roman"/>
              </a:rPr>
              <a:t>its  </a:t>
            </a:r>
            <a:r>
              <a:rPr lang="it-IT" sz="2400" dirty="0" smtClean="0">
                <a:latin typeface="HelveticaNeue-Roman"/>
              </a:rPr>
              <a:t>free-drug combination</a:t>
            </a:r>
            <a:endParaRPr lang="it-IT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41" t="20009" r="42014" b="8988"/>
          <a:stretch/>
        </p:blipFill>
        <p:spPr>
          <a:xfrm>
            <a:off x="1103971" y="1036739"/>
            <a:ext cx="4137102" cy="5765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3736" y="5879490"/>
            <a:ext cx="1630147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Gupta AK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Hypertension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. 2010;55:399–407 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67" t="13775" r="17788" b="38528"/>
          <a:stretch/>
        </p:blipFill>
        <p:spPr>
          <a:xfrm>
            <a:off x="412722" y="122664"/>
            <a:ext cx="4850655" cy="22525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6039" y="1248936"/>
            <a:ext cx="3757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ACCOMPLISH 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trial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first hypertension trial to compare single pill,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fixed–dose combination therapies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917" t="17454" r="47943" b="30565"/>
          <a:stretch/>
        </p:blipFill>
        <p:spPr>
          <a:xfrm>
            <a:off x="11156" y="2810108"/>
            <a:ext cx="3791414" cy="3802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088" t="37881" r="31745" b="20350"/>
          <a:stretch/>
        </p:blipFill>
        <p:spPr>
          <a:xfrm>
            <a:off x="3802570" y="3142382"/>
            <a:ext cx="5330269" cy="29684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87055" y="6518219"/>
            <a:ext cx="21547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OTNEJMScalaSansLF"/>
                <a:ea typeface="+mn-ea"/>
                <a:cs typeface="Times New Roman"/>
              </a:rPr>
              <a:t>N Engl J Med 2008;359:2417-28</a:t>
            </a: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OTNEJMScalaSansLF"/>
                <a:ea typeface="+mn-ea"/>
                <a:cs typeface="Times New Roman"/>
              </a:rPr>
              <a:t>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itchFamily="34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23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85" t="21185" r="19048" b="7065"/>
          <a:stretch/>
        </p:blipFill>
        <p:spPr>
          <a:xfrm>
            <a:off x="426565" y="332656"/>
            <a:ext cx="8334935" cy="54726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99" y="5883253"/>
            <a:ext cx="8425402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23714" r="41577" b="23714"/>
          <a:stretch>
            <a:fillRect/>
          </a:stretch>
        </p:blipFill>
        <p:spPr bwMode="auto">
          <a:xfrm>
            <a:off x="590550" y="2266950"/>
            <a:ext cx="5313363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ttangolo 3"/>
          <p:cNvSpPr>
            <a:spLocks noChangeArrowheads="1"/>
          </p:cNvSpPr>
          <p:nvPr/>
        </p:nvSpPr>
        <p:spPr bwMode="auto">
          <a:xfrm>
            <a:off x="6015038" y="5378450"/>
            <a:ext cx="2266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59515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Plos one December 2013 | Volume 8 | Issue 12 | e82990</a:t>
            </a: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59515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t="21140" r="11693" b="44118"/>
          <a:stretch>
            <a:fillRect/>
          </a:stretch>
        </p:blipFill>
        <p:spPr bwMode="auto">
          <a:xfrm>
            <a:off x="590550" y="401638"/>
            <a:ext cx="653573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5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9776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dvP403A40"/>
              </a:rPr>
              <a:t>Hospitalizations in persistent patients </a:t>
            </a:r>
            <a:r>
              <a:rPr lang="en-US" sz="2800" b="1" dirty="0" smtClean="0">
                <a:solidFill>
                  <a:schemeClr val="accent1"/>
                </a:solidFill>
                <a:latin typeface="AdvP403A40"/>
              </a:rPr>
              <a:t/>
            </a:r>
            <a:br>
              <a:rPr lang="en-US" sz="2800" b="1" dirty="0" smtClean="0">
                <a:solidFill>
                  <a:schemeClr val="accent1"/>
                </a:solidFill>
                <a:latin typeface="AdvP403A40"/>
              </a:rPr>
            </a:br>
            <a:r>
              <a:rPr lang="en-US" sz="2800" b="1" dirty="0" smtClean="0">
                <a:solidFill>
                  <a:schemeClr val="accent1"/>
                </a:solidFill>
                <a:latin typeface="AdvP403A40"/>
              </a:rPr>
              <a:t>(</a:t>
            </a:r>
            <a:r>
              <a:rPr lang="en-US" sz="2800" b="1" dirty="0">
                <a:solidFill>
                  <a:schemeClr val="accent1"/>
                </a:solidFill>
                <a:latin typeface="AdvP403A40"/>
              </a:rPr>
              <a:t>mean number of </a:t>
            </a:r>
            <a:r>
              <a:rPr lang="en-US" sz="2800" b="1" dirty="0" smtClean="0">
                <a:solidFill>
                  <a:schemeClr val="accent1"/>
                </a:solidFill>
                <a:latin typeface="AdvP403A40"/>
              </a:rPr>
              <a:t>hospitalizations)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72" t="22481" r="10262" b="14431"/>
          <a:stretch/>
        </p:blipFill>
        <p:spPr>
          <a:xfrm>
            <a:off x="95592" y="1916832"/>
            <a:ext cx="9023442" cy="41856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8308" y="6487452"/>
            <a:ext cx="2763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PLoS ONE 8(12): 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e82990; 2013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5400" b="1" dirty="0" smtClean="0"/>
              <a:t>Farmaci generici/equivalenti </a:t>
            </a:r>
            <a:endParaRPr lang="it-IT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0221"/>
            <a:ext cx="7218947" cy="4441746"/>
          </a:xfrm>
        </p:spPr>
        <p:txBody>
          <a:bodyPr>
            <a:normAutofit fontScale="92500" lnSpcReduction="10000"/>
          </a:bodyPr>
          <a:lstStyle/>
          <a:p>
            <a:r>
              <a:rPr lang="it-IT" sz="400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Aspetti biofarmaceutici</a:t>
            </a:r>
          </a:p>
          <a:p>
            <a:endParaRPr lang="it-IT" sz="4000" dirty="0" smtClean="0">
              <a:solidFill>
                <a:srgbClr val="0092D2"/>
              </a:solidFill>
              <a:latin typeface="Arial"/>
              <a:ea typeface="+mj-ea"/>
              <a:cs typeface="Arial"/>
            </a:endParaRPr>
          </a:p>
          <a:p>
            <a:r>
              <a:rPr lang="it-IT" sz="4000" dirty="0" smtClean="0">
                <a:solidFill>
                  <a:schemeClr val="tx1"/>
                </a:solidFill>
                <a:ea typeface="+mj-ea"/>
              </a:rPr>
              <a:t>Farmacologia clinica</a:t>
            </a:r>
            <a:endParaRPr lang="it-IT" sz="4000" dirty="0">
              <a:solidFill>
                <a:schemeClr val="tx1"/>
              </a:solidFill>
              <a:ea typeface="+mj-ea"/>
            </a:endParaRPr>
          </a:p>
          <a:p>
            <a:pPr marL="0" indent="0">
              <a:buNone/>
            </a:pPr>
            <a:endParaRPr lang="it-IT" sz="4000" dirty="0">
              <a:solidFill>
                <a:srgbClr val="0092D2"/>
              </a:solidFill>
              <a:ea typeface="+mj-ea"/>
            </a:endParaRPr>
          </a:p>
          <a:p>
            <a:r>
              <a:rPr lang="it-IT" sz="4000" b="1" dirty="0" smtClean="0">
                <a:solidFill>
                  <a:schemeClr val="tx1"/>
                </a:solidFill>
                <a:ea typeface="+mj-ea"/>
              </a:rPr>
              <a:t>La realtà sul territorio</a:t>
            </a:r>
            <a:r>
              <a:rPr lang="it-IT" sz="4000" dirty="0">
                <a:solidFill>
                  <a:schemeClr val="tx1"/>
                </a:solidFill>
                <a:ea typeface="+mj-ea"/>
              </a:rPr>
              <a:t/>
            </a:r>
            <a:br>
              <a:rPr lang="it-IT" sz="4000" dirty="0">
                <a:solidFill>
                  <a:schemeClr val="tx1"/>
                </a:solidFill>
                <a:ea typeface="+mj-ea"/>
              </a:rPr>
            </a:br>
            <a:endParaRPr lang="it-IT" sz="4000" dirty="0" smtClean="0">
              <a:solidFill>
                <a:schemeClr val="tx1"/>
              </a:solidFill>
              <a:ea typeface="+mj-ea"/>
            </a:endParaRPr>
          </a:p>
          <a:p>
            <a:pPr marL="0" indent="0">
              <a:buNone/>
            </a:pPr>
            <a:r>
              <a:rPr lang="it-IT" sz="4000" b="1" dirty="0">
                <a:solidFill>
                  <a:srgbClr val="0092D2"/>
                </a:solidFill>
                <a:latin typeface="Arial"/>
                <a:ea typeface="+mj-ea"/>
                <a:cs typeface="Arial"/>
              </a:rPr>
              <a:t> </a:t>
            </a:r>
            <a:endParaRPr lang="it-IT" sz="4000" b="1" dirty="0" smtClean="0">
              <a:solidFill>
                <a:srgbClr val="0092D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5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969" t="21454" r="27862" b="56890"/>
          <a:stretch/>
        </p:blipFill>
        <p:spPr>
          <a:xfrm>
            <a:off x="1829240" y="-27384"/>
            <a:ext cx="6199143" cy="1748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183" t="36219" r="29523" b="18501"/>
          <a:stretch/>
        </p:blipFill>
        <p:spPr>
          <a:xfrm>
            <a:off x="539552" y="1700808"/>
            <a:ext cx="8064896" cy="5225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7748" t="59844" r="28416" b="35234"/>
          <a:stretch/>
        </p:blipFill>
        <p:spPr>
          <a:xfrm>
            <a:off x="7308303" y="1412776"/>
            <a:ext cx="180020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36" y="6309665"/>
            <a:ext cx="1798476" cy="359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20" t="23422" r="61069" b="5704"/>
          <a:stretch/>
        </p:blipFill>
        <p:spPr>
          <a:xfrm>
            <a:off x="1547663" y="84459"/>
            <a:ext cx="4392489" cy="67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71" t="24599" r="40539" b="43178"/>
          <a:stretch/>
        </p:blipFill>
        <p:spPr>
          <a:xfrm>
            <a:off x="132817" y="914397"/>
            <a:ext cx="8776720" cy="378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60303"/>
            <a:ext cx="4572000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87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/>
          </p:nvPr>
        </p:nvGraphicFramePr>
        <p:xfrm>
          <a:off x="177800" y="711696"/>
          <a:ext cx="4406900" cy="353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219" name="Grafico 6"/>
          <p:cNvGraphicFramePr>
            <a:graphicFrameLocks/>
          </p:cNvGraphicFramePr>
          <p:nvPr>
            <p:extLst/>
          </p:nvPr>
        </p:nvGraphicFramePr>
        <p:xfrm>
          <a:off x="4473631" y="692696"/>
          <a:ext cx="4660900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r:id="rId5" imgW="4663844" imgH="3645724" progId="Excel.Chart.8">
                  <p:embed/>
                </p:oleObj>
              </mc:Choice>
              <mc:Fallback>
                <p:oleObj r:id="rId5" imgW="4663844" imgH="3645724" progId="Excel.Chart.8">
                  <p:embed/>
                  <p:pic>
                    <p:nvPicPr>
                      <p:cNvPr id="9219" name="Grafico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631" y="692696"/>
                        <a:ext cx="4660900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16795"/>
            <a:ext cx="10255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2877691"/>
            <a:ext cx="10509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971600" y="1485602"/>
            <a:ext cx="936625" cy="5032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5"/>
          <p:cNvSpPr txBox="1"/>
          <p:nvPr/>
        </p:nvSpPr>
        <p:spPr>
          <a:xfrm>
            <a:off x="-180528" y="44450"/>
            <a:ext cx="97551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Differenza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Italia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Europa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539552" y="4653136"/>
            <a:ext cx="8243419" cy="84191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Penetrazione del mercato in Italia è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ancora significativamente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INFERIORE rispetto alla MEDIA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EUROPEA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225" name="CasellaDiTesto 6"/>
          <p:cNvSpPr txBox="1">
            <a:spLocks noChangeArrowheads="1"/>
          </p:cNvSpPr>
          <p:nvPr/>
        </p:nvSpPr>
        <p:spPr bwMode="auto">
          <a:xfrm>
            <a:off x="107950" y="5661025"/>
            <a:ext cx="7200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Source: </a:t>
            </a:r>
            <a:r>
              <a:rPr kumimoji="0" lang="it-IT" altLang="it-IT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IMS – 2015 </a:t>
            </a:r>
            <a:endParaRPr kumimoji="0" lang="it-IT" altLang="it-IT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15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569325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sz="3200" dirty="0" err="1" smtClean="0"/>
              <a:t>Does</a:t>
            </a:r>
            <a:r>
              <a:rPr lang="it-IT" sz="3200" dirty="0" smtClean="0"/>
              <a:t> the market share of </a:t>
            </a:r>
            <a:r>
              <a:rPr lang="it-IT" sz="3200" dirty="0" err="1" smtClean="0"/>
              <a:t>generic</a:t>
            </a:r>
            <a:r>
              <a:rPr lang="it-IT" sz="3200" dirty="0" smtClean="0"/>
              <a:t> </a:t>
            </a:r>
            <a:r>
              <a:rPr lang="it-IT" sz="3200" dirty="0" err="1" smtClean="0"/>
              <a:t>medicines</a:t>
            </a:r>
            <a:r>
              <a:rPr lang="it-IT" sz="3200" dirty="0" smtClean="0"/>
              <a:t> </a:t>
            </a:r>
            <a:r>
              <a:rPr lang="it-IT" sz="3200" dirty="0" err="1" smtClean="0"/>
              <a:t>influence</a:t>
            </a:r>
            <a:r>
              <a:rPr lang="it-IT" sz="3200" dirty="0" smtClean="0"/>
              <a:t> the </a:t>
            </a:r>
            <a:r>
              <a:rPr lang="it-IT" sz="3200" dirty="0" err="1" smtClean="0"/>
              <a:t>price</a:t>
            </a:r>
            <a:r>
              <a:rPr lang="it-IT" sz="3200" dirty="0" smtClean="0"/>
              <a:t> </a:t>
            </a:r>
            <a:r>
              <a:rPr lang="it-IT" sz="3200" dirty="0" err="1" smtClean="0"/>
              <a:t>level</a:t>
            </a:r>
            <a:r>
              <a:rPr lang="it-IT" sz="3200" dirty="0" smtClean="0"/>
              <a:t>? A </a:t>
            </a:r>
            <a:r>
              <a:rPr lang="it-IT" sz="3200" dirty="0" err="1" smtClean="0"/>
              <a:t>European</a:t>
            </a:r>
            <a:r>
              <a:rPr lang="it-IT" sz="3200" dirty="0" smtClean="0"/>
              <a:t> Analysis.</a:t>
            </a:r>
            <a:br>
              <a:rPr lang="it-IT" sz="3200" dirty="0" smtClean="0"/>
            </a:br>
            <a:r>
              <a:rPr lang="it-IT" sz="1600" dirty="0" err="1" smtClean="0"/>
              <a:t>Dylst</a:t>
            </a:r>
            <a:r>
              <a:rPr lang="it-IT" sz="1600" dirty="0" smtClean="0"/>
              <a:t> et al, </a:t>
            </a:r>
            <a:r>
              <a:rPr lang="it-IT" sz="1600" dirty="0" err="1" smtClean="0"/>
              <a:t>Pharmacoeconomics</a:t>
            </a:r>
            <a:r>
              <a:rPr lang="it-IT" sz="1600" dirty="0" smtClean="0"/>
              <a:t> 2011:29 (10): 875 - 882</a:t>
            </a:r>
            <a:endParaRPr lang="it-IT" sz="1600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4572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249613"/>
            <a:ext cx="46101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5157788"/>
            <a:ext cx="44005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2700338" y="1844675"/>
            <a:ext cx="0" cy="1655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CasellaDiTesto 6"/>
          <p:cNvSpPr txBox="1">
            <a:spLocks noChangeArrowheads="1"/>
          </p:cNvSpPr>
          <p:nvPr/>
        </p:nvSpPr>
        <p:spPr bwMode="auto">
          <a:xfrm>
            <a:off x="1222375" y="174942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Low generic MKT</a:t>
            </a:r>
          </a:p>
        </p:txBody>
      </p:sp>
      <p:sp>
        <p:nvSpPr>
          <p:cNvPr id="19464" name="CasellaDiTesto 10"/>
          <p:cNvSpPr txBox="1">
            <a:spLocks noChangeArrowheads="1"/>
          </p:cNvSpPr>
          <p:nvPr/>
        </p:nvSpPr>
        <p:spPr bwMode="auto">
          <a:xfrm>
            <a:off x="2843213" y="1681163"/>
            <a:ext cx="1512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High generic MKT</a:t>
            </a:r>
          </a:p>
        </p:txBody>
      </p:sp>
      <p:sp>
        <p:nvSpPr>
          <p:cNvPr id="8" name="Rettangolo 7"/>
          <p:cNvSpPr/>
          <p:nvPr/>
        </p:nvSpPr>
        <p:spPr>
          <a:xfrm>
            <a:off x="6084888" y="4149725"/>
            <a:ext cx="2663825" cy="1223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>
          <a:xfrm>
            <a:off x="0" y="111125"/>
            <a:ext cx="9144000" cy="1066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r>
              <a:rPr lang="en-US" altLang="it-IT" sz="2600" dirty="0" err="1" smtClean="0"/>
              <a:t>Relazione</a:t>
            </a:r>
            <a:r>
              <a:rPr lang="en-US" altLang="it-IT" sz="2600" dirty="0" smtClean="0"/>
              <a:t> </a:t>
            </a:r>
            <a:r>
              <a:rPr lang="en-US" altLang="it-IT" sz="2600" dirty="0" err="1" smtClean="0"/>
              <a:t>tra</a:t>
            </a:r>
            <a:r>
              <a:rPr lang="en-US" altLang="it-IT" sz="2600" dirty="0" smtClean="0"/>
              <a:t> co-payment (ticket) </a:t>
            </a:r>
            <a:r>
              <a:rPr lang="en-US" altLang="it-IT" sz="2600" dirty="0" err="1" smtClean="0"/>
              <a:t>mensile</a:t>
            </a:r>
            <a:r>
              <a:rPr lang="en-US" altLang="it-IT" sz="2600" dirty="0" smtClean="0"/>
              <a:t> </a:t>
            </a:r>
            <a:r>
              <a:rPr lang="en-US" altLang="it-IT" sz="2600" dirty="0" err="1" smtClean="0"/>
              <a:t>medio</a:t>
            </a:r>
            <a:r>
              <a:rPr lang="en-US" altLang="it-IT" sz="2600" dirty="0" smtClean="0"/>
              <a:t> per </a:t>
            </a:r>
            <a:r>
              <a:rPr lang="en-US" altLang="it-IT" sz="2600" dirty="0" err="1" smtClean="0"/>
              <a:t>paziente</a:t>
            </a:r>
            <a:r>
              <a:rPr lang="en-US" altLang="it-IT" sz="2600" dirty="0" smtClean="0"/>
              <a:t> e </a:t>
            </a:r>
            <a:r>
              <a:rPr lang="en-US" altLang="it-IT" sz="2600" dirty="0" err="1" smtClean="0"/>
              <a:t>aderenza</a:t>
            </a:r>
            <a:r>
              <a:rPr lang="en-US" altLang="it-IT" sz="2600" dirty="0" smtClean="0"/>
              <a:t> </a:t>
            </a:r>
            <a:r>
              <a:rPr lang="en-US" altLang="it-IT" sz="2600" dirty="0" err="1" smtClean="0"/>
              <a:t>alla</a:t>
            </a:r>
            <a:r>
              <a:rPr lang="en-US" altLang="it-IT" sz="2600" dirty="0" smtClean="0"/>
              <a:t> </a:t>
            </a:r>
            <a:r>
              <a:rPr lang="en-US" altLang="it-IT" sz="2600" dirty="0" err="1" smtClean="0"/>
              <a:t>terapia</a:t>
            </a:r>
            <a:r>
              <a:rPr lang="en-US" altLang="it-IT" sz="2600" dirty="0" smtClean="0"/>
              <a:t> con </a:t>
            </a:r>
            <a:r>
              <a:rPr lang="en-US" altLang="it-IT" sz="2600" dirty="0" err="1" smtClean="0"/>
              <a:t>statine</a:t>
            </a:r>
            <a:r>
              <a:rPr lang="en-US" altLang="it-IT" sz="2600" dirty="0" smtClean="0"/>
              <a:t>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5438"/>
            <a:ext cx="72263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42988" y="1306513"/>
            <a:ext cx="3571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Fonte: Ellis et al., Suboptimal Statin Adherence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Discontinuation, JGIM Volume 19, June 2004</a:t>
            </a:r>
          </a:p>
        </p:txBody>
      </p:sp>
    </p:spTree>
    <p:extLst>
      <p:ext uri="{BB962C8B-B14F-4D97-AF65-F5344CB8AC3E}">
        <p14:creationId xmlns:p14="http://schemas.microsoft.com/office/powerpoint/2010/main" val="11483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a 7"/>
          <p:cNvGraphicFramePr/>
          <p:nvPr>
            <p:extLst/>
          </p:nvPr>
        </p:nvGraphicFramePr>
        <p:xfrm>
          <a:off x="112668" y="131388"/>
          <a:ext cx="8900740" cy="5709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2209800" y="1676400"/>
            <a:ext cx="0" cy="55880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26" t="18028" r="33872" b="9536"/>
          <a:stretch/>
        </p:blipFill>
        <p:spPr>
          <a:xfrm>
            <a:off x="316523" y="237051"/>
            <a:ext cx="8464062" cy="62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41" t="21312" r="19386" b="15061"/>
          <a:stretch/>
        </p:blipFill>
        <p:spPr>
          <a:xfrm>
            <a:off x="61583" y="836341"/>
            <a:ext cx="9038317" cy="5328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5507" y="4683516"/>
            <a:ext cx="1025912" cy="28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Definizione di medicinale generico/equivalente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" y="1407699"/>
            <a:ext cx="91439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 medicinale che ha la stessa composizione qualitativa e quantitativa di sostanze attive e la stessa forma farmaceutica del medicinale di riferimento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nonché una </a:t>
            </a:r>
            <a:r>
              <a:rPr kumimoji="0" lang="it-IT" altLang="it-IT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bioequivalenza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 il medicinale di riferimento dimostrata da studi appropriati di biodisponibilità, viene definito equivalente.</a:t>
            </a:r>
            <a:endParaRPr kumimoji="0" lang="fr-FR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art. 10, comma 5 </a:t>
            </a:r>
            <a:r>
              <a:rPr kumimoji="0" lang="fr-FR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DLvo</a:t>
            </a:r>
            <a:r>
              <a:rPr kumimoji="0" lang="fr-FR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n. 219/06;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23740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Se le forme farmaceutiche sono bioequivalenti ne consegue che l’efficacia e la sicurezza clinica di queste forme farmaceutiche sono simili e possono essere usate indistintamente da un punto di vista terapeutico (i.e. stesse indicazioni terapeutiche)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b="1" dirty="0" smtClean="0">
                <a:latin typeface="Arial" pitchFamily="34" charset="0"/>
              </a:rPr>
              <a:t>Drug product performance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372980" y="1562021"/>
            <a:ext cx="8662736" cy="5043321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200" dirty="0">
                <a:ea typeface="ＭＳ Ｐゴシック" charset="0"/>
              </a:rPr>
              <a:t>New drug development may use a simple formulation such as a gelatin capsule containing the active ingredient diluted with lactose</a:t>
            </a:r>
          </a:p>
          <a:p>
            <a:pPr>
              <a:buFont typeface="Arial" charset="0"/>
              <a:buChar char="•"/>
              <a:defRPr/>
            </a:pPr>
            <a:r>
              <a:rPr lang="en-US" sz="2200" dirty="0">
                <a:ea typeface="ＭＳ Ｐゴシック" charset="0"/>
              </a:rPr>
              <a:t>Since the initial safety and efficacy studies were performed using a different formulation the pharmaceutical manufacturer must demonstrate equivalent drug product performance to the original formulation</a:t>
            </a:r>
          </a:p>
          <a:p>
            <a:pPr>
              <a:buFont typeface="Arial" charset="0"/>
              <a:buChar char="•"/>
              <a:defRPr/>
            </a:pPr>
            <a:r>
              <a:rPr lang="en-US" sz="2200" b="1" dirty="0">
                <a:ea typeface="ＭＳ Ｐゴシック" charset="0"/>
              </a:rPr>
              <a:t>Equivalent drug product performance is generally demonstrated by an </a:t>
            </a:r>
            <a:r>
              <a:rPr lang="en-US" sz="2200" b="1" dirty="0">
                <a:solidFill>
                  <a:srgbClr val="FF0000"/>
                </a:solidFill>
                <a:ea typeface="ＭＳ Ｐゴシック" charset="0"/>
              </a:rPr>
              <a:t>in vivo bioequivalence study </a:t>
            </a:r>
            <a:r>
              <a:rPr lang="en-US" sz="2200" b="1" dirty="0">
                <a:ea typeface="ＭＳ Ｐゴシック" charset="0"/>
              </a:rPr>
              <a:t>in normal healthy </a:t>
            </a:r>
            <a:r>
              <a:rPr lang="en-US" sz="2200" b="1" dirty="0" smtClean="0">
                <a:ea typeface="ＭＳ Ｐゴシック" charset="0"/>
              </a:rPr>
              <a:t>volunteers</a:t>
            </a:r>
          </a:p>
          <a:p>
            <a:pPr>
              <a:buFont typeface="Arial" charset="0"/>
              <a:buChar char="•"/>
              <a:defRPr/>
            </a:pPr>
            <a:endParaRPr lang="en-US" sz="2200" b="1" dirty="0">
              <a:ea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US" sz="1800" b="1" dirty="0" smtClean="0">
              <a:ea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it-IT" sz="1800" dirty="0" err="1">
                <a:ea typeface="ＭＳ Ｐゴシック" charset="0"/>
              </a:rPr>
              <a:t>Shargel</a:t>
            </a:r>
            <a:r>
              <a:rPr lang="it-IT" sz="1800" dirty="0">
                <a:ea typeface="ＭＳ Ｐゴシック" charset="0"/>
              </a:rPr>
              <a:t> L et al </a:t>
            </a:r>
            <a:r>
              <a:rPr lang="it-IT" sz="1800" dirty="0" err="1">
                <a:ea typeface="ＭＳ Ｐゴシック" charset="0"/>
              </a:rPr>
              <a:t>Applied</a:t>
            </a:r>
            <a:r>
              <a:rPr lang="it-IT" sz="1800" dirty="0">
                <a:ea typeface="ＭＳ Ｐゴシック" charset="0"/>
              </a:rPr>
              <a:t> </a:t>
            </a:r>
            <a:r>
              <a:rPr lang="it-IT" sz="1800" dirty="0" err="1">
                <a:ea typeface="ＭＳ Ｐゴシック" charset="0"/>
              </a:rPr>
              <a:t>Biopharmaceutics</a:t>
            </a:r>
            <a:r>
              <a:rPr lang="it-IT" sz="1800" dirty="0">
                <a:ea typeface="ＭＳ Ｐゴシック" charset="0"/>
              </a:rPr>
              <a:t> &amp; </a:t>
            </a:r>
            <a:r>
              <a:rPr lang="it-IT" sz="1800" dirty="0" err="1">
                <a:ea typeface="ＭＳ Ｐゴシック" charset="0"/>
              </a:rPr>
              <a:t>Pharmacokinetics</a:t>
            </a:r>
            <a:r>
              <a:rPr lang="it-IT" sz="1800" dirty="0">
                <a:ea typeface="ＭＳ Ｐゴシック" charset="0"/>
              </a:rPr>
              <a:t> VI Edition  2012 </a:t>
            </a:r>
            <a:r>
              <a:rPr lang="it-IT" sz="1800" dirty="0" err="1">
                <a:ea typeface="ＭＳ Ｐゴシック" charset="0"/>
              </a:rPr>
              <a:t>McGraw</a:t>
            </a:r>
            <a:r>
              <a:rPr lang="it-IT" sz="1800" dirty="0">
                <a:ea typeface="ＭＳ Ｐゴシック" charset="0"/>
              </a:rPr>
              <a:t> Hill ED</a:t>
            </a:r>
          </a:p>
          <a:p>
            <a:pPr marL="0" indent="0">
              <a:buFont typeface="Arial" charset="0"/>
              <a:buNone/>
              <a:defRPr/>
            </a:pPr>
            <a:endParaRPr lang="en-US" sz="1800" b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08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4569&quot;&gt;&lt;object type=&quot;3&quot; unique_id=&quot;24571&quot;&gt;&lt;property id=&quot;20148&quot; value=&quot;5&quot;/&gt;&lt;property id=&quot;20300&quot; value=&quot;Slide 2 - &amp;quot;Farmaci generici &amp;quot;&quot;/&gt;&lt;property id=&quot;20307&quot; value=&quot;804&quot;/&gt;&lt;/object&gt;&lt;object type=&quot;3&quot; unique_id=&quot;24572&quot;&gt;&lt;property id=&quot;20148&quot; value=&quot;5&quot;/&gt;&lt;property id=&quot;20300&quot; value=&quot;Slide 3&quot;/&gt;&lt;property id=&quot;20307&quot; value=&quot;938&quot;/&gt;&lt;/object&gt;&lt;object type=&quot;3&quot; unique_id=&quot;24573&quot;&gt;&lt;property id=&quot;20148&quot; value=&quot;5&quot;/&gt;&lt;property id=&quot;20300&quot; value=&quot;Slide 4&quot;/&gt;&lt;property id=&quot;20307&quot; value=&quot;868&quot;/&gt;&lt;/object&gt;&lt;object type=&quot;3&quot; unique_id=&quot;24574&quot;&gt;&lt;property id=&quot;20148&quot; value=&quot;5&quot;/&gt;&lt;property id=&quot;20300&quot; value=&quot;Slide 5&quot;/&gt;&lt;property id=&quot;20307&quot; value=&quot;869&quot;/&gt;&lt;/object&gt;&lt;object type=&quot;3&quot; unique_id=&quot;24575&quot;&gt;&lt;property id=&quot;20148&quot; value=&quot;5&quot;/&gt;&lt;property id=&quot;20300&quot; value=&quot;Slide 7&quot;/&gt;&lt;property id=&quot;20307&quot; value=&quot;871&quot;/&gt;&lt;/object&gt;&lt;object type=&quot;3&quot; unique_id=&quot;24578&quot;&gt;&lt;property id=&quot;20148&quot; value=&quot;5&quot;/&gt;&lt;property id=&quot;20300&quot; value=&quot;Slide 9&quot;/&gt;&lt;property id=&quot;20307&quot; value=&quot;980&quot;/&gt;&lt;/object&gt;&lt;object type=&quot;3&quot; unique_id=&quot;24579&quot;&gt;&lt;property id=&quot;20148&quot; value=&quot;5&quot;/&gt;&lt;property id=&quot;20300&quot; value=&quot;Slide 10 - &amp;quot;Drug product performance&amp;quot;&quot;/&gt;&lt;property id=&quot;20307&quot; value=&quot;941&quot;/&gt;&lt;/object&gt;&lt;object type=&quot;3&quot; unique_id=&quot;24580&quot;&gt;&lt;property id=&quot;20148&quot; value=&quot;5&quot;/&gt;&lt;property id=&quot;20300&quot; value=&quot;Slide 11&quot;/&gt;&lt;property id=&quot;20307&quot; value=&quot;756&quot;/&gt;&lt;/object&gt;&lt;object type=&quot;3&quot; unique_id=&quot;24581&quot;&gt;&lt;property id=&quot;20148&quot; value=&quot;5&quot;/&gt;&lt;property id=&quot;20300&quot; value=&quot;Slide 12&quot;/&gt;&lt;property id=&quot;20307&quot; value=&quot;757&quot;/&gt;&lt;/object&gt;&lt;object type=&quot;3&quot; unique_id=&quot;24583&quot;&gt;&lt;property id=&quot;20148&quot; value=&quot;5&quot;/&gt;&lt;property id=&quot;20300&quot; value=&quot;Slide 14&quot;/&gt;&lt;property id=&quot;20307&quot; value=&quot;759&quot;/&gt;&lt;/object&gt;&lt;object type=&quot;3&quot; unique_id=&quot;24585&quot;&gt;&lt;property id=&quot;20148&quot; value=&quot;5&quot;/&gt;&lt;property id=&quot;20300&quot; value=&quot;Slide 18&quot;/&gt;&lt;property id=&quot;20307&quot; value=&quot;904&quot;/&gt;&lt;/object&gt;&lt;object type=&quot;3&quot; unique_id=&quot;24586&quot;&gt;&lt;property id=&quot;20148&quot; value=&quot;5&quot;/&gt;&lt;property id=&quot;20300&quot; value=&quot;Slide 19&quot;/&gt;&lt;property id=&quot;20307&quot; value=&quot;905&quot;/&gt;&lt;/object&gt;&lt;object type=&quot;3&quot; unique_id=&quot;24596&quot;&gt;&lt;property id=&quot;20148&quot; value=&quot;5&quot;/&gt;&lt;property id=&quot;20300&quot; value=&quot;Slide 29 - &amp;quot;Individual LDL-C % Response to Atorvastatin 10mg/day &amp;quot;&quot;/&gt;&lt;property id=&quot;20307&quot; value=&quot;917&quot;/&gt;&lt;/object&gt;&lt;object type=&quot;3&quot; unique_id=&quot;24597&quot;&gt;&lt;property id=&quot;20148&quot; value=&quot;5&quot;/&gt;&lt;property id=&quot;20300&quot; value=&quot;Slide 30 - &amp;quot;Farmaci generici &amp;quot;&quot;/&gt;&lt;property id=&quot;20307&quot; value=&quot;942&quot;/&gt;&lt;/object&gt;&lt;object type=&quot;3&quot; unique_id=&quot;24598&quot;&gt;&lt;property id=&quot;20148&quot; value=&quot;5&quot;/&gt;&lt;property id=&quot;20300&quot; value=&quot;Slide 31&quot;/&gt;&lt;property id=&quot;20307&quot; value=&quot;944&quot;/&gt;&lt;/object&gt;&lt;object type=&quot;3&quot; unique_id=&quot;24599&quot;&gt;&lt;property id=&quot;20148&quot; value=&quot;5&quot;/&gt;&lt;property id=&quot;20300&quot; value=&quot;Slide 32 - &amp;quot;Drug Class and Meta-analyses of Trials Comparing Generic and Brand-Name Drugs in Cardiovascular Disease&amp;quot;&quot;/&gt;&lt;property id=&quot;20307&quot; value=&quot;945&quot;/&gt;&lt;/object&gt;&lt;object type=&quot;3&quot; unique_id=&quot;24601&quot;&gt;&lt;property id=&quot;20148&quot; value=&quot;5&quot;/&gt;&lt;property id=&quot;20300&quot; value=&quot;Slide 34&quot;/&gt;&lt;property id=&quot;20307&quot; value=&quot;946&quot;/&gt;&lt;/object&gt;&lt;object type=&quot;3&quot; unique_id=&quot;24605&quot;&gt;&lt;property id=&quot;20148&quot; value=&quot;5&quot;/&gt;&lt;property id=&quot;20300&quot; value=&quot;Slide 36&quot;/&gt;&lt;property id=&quot;20307&quot; value=&quot;954&quot;/&gt;&lt;/object&gt;&lt;object type=&quot;3&quot; unique_id=&quot;24606&quot;&gt;&lt;property id=&quot;20148&quot; value=&quot;5&quot;/&gt;&lt;property id=&quot;20300&quot; value=&quot;Slide 37 - &amp;quot;Hospitalizations in persistent patients  (mean number of hospitalizations)&amp;quot;&quot;/&gt;&lt;property id=&quot;20307&quot; value=&quot;955&quot;/&gt;&lt;/object&gt;&lt;object type=&quot;3&quot; unique_id=&quot;24607&quot;&gt;&lt;property id=&quot;20148&quot; value=&quot;5&quot;/&gt;&lt;property id=&quot;20300&quot; value=&quot;Slide 35&quot;/&gt;&lt;property id=&quot;20307&quot; value=&quot;956&quot;/&gt;&lt;/object&gt;&lt;object type=&quot;3&quot; unique_id=&quot;24608&quot;&gt;&lt;property id=&quot;20148&quot; value=&quot;5&quot;/&gt;&lt;property id=&quot;20300&quot; value=&quot;Slide 56 - &amp;quot;Farmaci generici &amp;quot;&quot;/&gt;&lt;property id=&quot;20307&quot; value=&quot;963&quot;/&gt;&lt;/object&gt;&lt;object type=&quot;3&quot; unique_id=&quot;24612&quot;&gt;&lt;property id=&quot;20148&quot; value=&quot;5&quot;/&gt;&lt;property id=&quot;20300&quot; value=&quot;Slide 60&quot;/&gt;&lt;property id=&quot;20307&quot; value=&quot;971&quot;/&gt;&lt;/object&gt;&lt;object type=&quot;3&quot; unique_id=&quot;24613&quot;&gt;&lt;property id=&quot;20148&quot; value=&quot;5&quot;/&gt;&lt;property id=&quot;20300&quot; value=&quot;Slide 61&quot;/&gt;&lt;property id=&quot;20307&quot; value=&quot;972&quot;/&gt;&lt;/object&gt;&lt;object type=&quot;3&quot; unique_id=&quot;24615&quot;&gt;&lt;property id=&quot;20148&quot; value=&quot;5&quot;/&gt;&lt;property id=&quot;20300&quot; value=&quot;Slide 62&quot;/&gt;&lt;property id=&quot;20307&quot; value=&quot;788&quot;/&gt;&lt;/object&gt;&lt;object type=&quot;3&quot; unique_id=&quot;26504&quot;&gt;&lt;property id=&quot;20148&quot; value=&quot;5&quot;/&gt;&lt;property id=&quot;20300&quot; value=&quot;Slide 6&quot;/&gt;&lt;property id=&quot;20307&quot; value=&quot;985&quot;/&gt;&lt;/object&gt;&lt;object type=&quot;3&quot; unique_id=&quot;33498&quot;&gt;&lt;property id=&quot;20148&quot; value=&quot;5&quot;/&gt;&lt;property id=&quot;20300&quot; value=&quot;Slide 15 - &amp;quot;I farmaci generici&amp;quot;&quot;/&gt;&lt;property id=&quot;20307&quot; value=&quot;1032&quot;/&gt;&lt;/object&gt;&lt;object type=&quot;3&quot; unique_id=&quot;33499&quot;&gt;&lt;property id=&quot;20148&quot; value=&quot;5&quot;/&gt;&lt;property id=&quot;20300&quot; value=&quot;Slide 16&quot;/&gt;&lt;property id=&quot;20307&quot; value=&quot;1033&quot;/&gt;&lt;/object&gt;&lt;object type=&quot;3&quot; unique_id=&quot;33500&quot;&gt;&lt;property id=&quot;20148&quot; value=&quot;5&quot;/&gt;&lt;property id=&quot;20300&quot; value=&quot;Slide 17&quot;/&gt;&lt;property id=&quot;20307&quot; value=&quot;1034&quot;/&gt;&lt;/object&gt;&lt;object type=&quot;3&quot; unique_id=&quot;33502&quot;&gt;&lt;property id=&quot;20148&quot; value=&quot;5&quot;/&gt;&lt;property id=&quot;20300&quot; value=&quot;Slide 20 - &amp;quot;Ratio and 90% confidence intervals of AUC 0-t&amp;quot;&quot;/&gt;&lt;property id=&quot;20307&quot; value=&quot;1036&quot;/&gt;&lt;/object&gt;&lt;object type=&quot;3&quot; unique_id=&quot;33504&quot;&gt;&lt;property id=&quot;20148&quot; value=&quot;5&quot;/&gt;&lt;property id=&quot;20300&quot; value=&quot;Slide 21&quot;/&gt;&lt;property id=&quot;20307&quot; value=&quot;1038&quot;/&gt;&lt;/object&gt;&lt;object type=&quot;3&quot; unique_id=&quot;33505&quot;&gt;&lt;property id=&quot;20148&quot; value=&quot;5&quot;/&gt;&lt;property id=&quot;20300&quot; value=&quot;Slide 26&quot;/&gt;&lt;property id=&quot;20307&quot; value=&quot;1039&quot;/&gt;&lt;/object&gt;&lt;object type=&quot;3&quot; unique_id=&quot;34731&quot;&gt;&lt;property id=&quot;20148&quot; value=&quot;5&quot;/&gt;&lt;property id=&quot;20300&quot; value=&quot;Slide 33&quot;/&gt;&lt;property id=&quot;20307&quot; value=&quot;1055&quot;/&gt;&lt;/object&gt;&lt;object type=&quot;3&quot; unique_id=&quot;35779&quot;&gt;&lt;property id=&quot;20148&quot; value=&quot;5&quot;/&gt;&lt;property id=&quot;20300&quot; value=&quot;Slide 57&quot;/&gt;&lt;property id=&quot;20307&quot; value=&quot;1071&quot;/&gt;&lt;/object&gt;&lt;object type=&quot;3&quot; unique_id=&quot;35781&quot;&gt;&lt;property id=&quot;20148&quot; value=&quot;5&quot;/&gt;&lt;property id=&quot;20300&quot; value=&quot;Slide 58&quot;/&gt;&lt;property id=&quot;20307&quot; value=&quot;1073&quot;/&gt;&lt;/object&gt;&lt;object type=&quot;3&quot; unique_id=&quot;35782&quot;&gt;&lt;property id=&quot;20148&quot; value=&quot;5&quot;/&gt;&lt;property id=&quot;20300&quot; value=&quot;Slide 59&quot;/&gt;&lt;property id=&quot;20307&quot; value=&quot;1074&quot;/&gt;&lt;/object&gt;&lt;object type=&quot;3&quot; unique_id=&quot;38588&quot;&gt;&lt;property id=&quot;20148&quot; value=&quot;5&quot;/&gt;&lt;property id=&quot;20300&quot; value=&quot;Slide 13 - &amp;quot;Biodisponibilità (F)&amp;quot;&quot;/&gt;&lt;property id=&quot;20307&quot; value=&quot;1112&quot;/&gt;&lt;/object&gt;&lt;object type=&quot;3&quot; unique_id=&quot;97436&quot;&gt;&lt;property id=&quot;20148&quot; value=&quot;5&quot;/&gt;&lt;property id=&quot;20300&quot; value=&quot;Slide 1 - &amp;quot;Appropriatezza terapeutica, bioequivaleza ed uso dei farmaci&amp;quot;&quot;/&gt;&lt;property id=&quot;20307&quot; value=&quot;1168&quot;/&gt;&lt;/object&gt;&lt;object type=&quot;3&quot; unique_id=&quot;99142&quot;&gt;&lt;property id=&quot;20148&quot; value=&quot;5&quot;/&gt;&lt;property id=&quot;20300&quot; value=&quot;Slide 8&quot;/&gt;&lt;property id=&quot;20307&quot; value=&quot;1176&quot;/&gt;&lt;/object&gt;&lt;object type=&quot;3&quot; unique_id=&quot;99143&quot;&gt;&lt;property id=&quot;20148&quot; value=&quot;5&quot;/&gt;&lt;property id=&quot;20300&quot; value=&quot;Slide 27&quot;/&gt;&lt;property id=&quot;20307&quot; value=&quot;1180&quot;/&gt;&lt;/object&gt;&lt;object type=&quot;3&quot; unique_id=&quot;99144&quot;&gt;&lt;property id=&quot;20148&quot; value=&quot;5&quot;/&gt;&lt;property id=&quot;20300&quot; value=&quot;Slide 28&quot;/&gt;&lt;property id=&quot;20307&quot; value=&quot;1181&quot;/&gt;&lt;/object&gt;&lt;object type=&quot;3&quot; unique_id=&quot;104911&quot;&gt;&lt;property id=&quot;20148&quot; value=&quot;5&quot;/&gt;&lt;property id=&quot;20300&quot; value=&quot;Slide 22 - &amp;quot;IRBESARTAN  VALUTAZIONE DELLA BIOEQUIVALENZA&amp;quot;&quot;/&gt;&lt;property id=&quot;20307&quot; value=&quot;1206&quot;/&gt;&lt;/object&gt;&lt;object type=&quot;3&quot; unique_id=&quot;104912&quot;&gt;&lt;property id=&quot;20148&quot; value=&quot;5&quot;/&gt;&lt;property id=&quot;20300&quot; value=&quot;Slide 23 - &amp;quot;IRBESARTAN&amp;quot;&quot;/&gt;&lt;property id=&quot;20307&quot; value=&quot;1207&quot;/&gt;&lt;/object&gt;&lt;object type=&quot;3&quot; unique_id=&quot;104913&quot;&gt;&lt;property id=&quot;20148&quot; value=&quot;5&quot;/&gt;&lt;property id=&quot;20300&quot; value=&quot;Slide 24 - &amp;quot;TELMISARTAN  VALUTAZIONE DELLA BIOEQUIVALENZA&amp;quot;&quot;/&gt;&lt;property id=&quot;20307&quot; value=&quot;1208&quot;/&gt;&lt;/object&gt;&lt;object type=&quot;3&quot; unique_id=&quot;104914&quot;&gt;&lt;property id=&quot;20148&quot; value=&quot;5&quot;/&gt;&lt;property id=&quot;20300&quot; value=&quot;Slide 25 - &amp;quot;TELMISARTAN&amp;quot;&quot;/&gt;&lt;property id=&quot;20307&quot; value=&quot;1209&quot;/&gt;&lt;/object&gt;&lt;object type=&quot;3&quot; unique_id=&quot;104915&quot;&gt;&lt;property id=&quot;20148&quot; value=&quot;5&quot;/&gt;&lt;property id=&quot;20300&quot; value=&quot;Slide 51&quot;/&gt;&lt;property id=&quot;20307&quot; value=&quot;1211&quot;/&gt;&lt;/object&gt;&lt;object type=&quot;3&quot; unique_id=&quot;104916&quot;&gt;&lt;property id=&quot;20148&quot; value=&quot;5&quot;/&gt;&lt;property id=&quot;20300&quot; value=&quot;Slide 52&quot;/&gt;&lt;property id=&quot;20307&quot; value=&quot;1210&quot;/&gt;&lt;/object&gt;&lt;object type=&quot;3&quot; unique_id=&quot;105267&quot;&gt;&lt;property id=&quot;20148&quot; value=&quot;5&quot;/&gt;&lt;property id=&quot;20300&quot; value=&quot;Slide 50&quot;/&gt;&lt;property id=&quot;20307&quot; value=&quot;1212&quot;/&gt;&lt;/object&gt;&lt;object type=&quot;3&quot; unique_id=&quot;107269&quot;&gt;&lt;property id=&quot;20148&quot; value=&quot;5&quot;/&gt;&lt;property id=&quot;20300&quot; value=&quot;Slide 38&quot;/&gt;&lt;property id=&quot;20307&quot; value=&quot;1213&quot;/&gt;&lt;/object&gt;&lt;object type=&quot;3&quot; unique_id=&quot;107270&quot;&gt;&lt;property id=&quot;20148&quot; value=&quot;5&quot;/&gt;&lt;property id=&quot;20300&quot; value=&quot;Slide 40&quot;/&gt;&lt;property id=&quot;20307&quot; value=&quot;1214&quot;/&gt;&lt;/object&gt;&lt;object type=&quot;3&quot; unique_id=&quot;107278&quot;&gt;&lt;property id=&quot;20148&quot; value=&quot;5&quot;/&gt;&lt;property id=&quot;20300&quot; value=&quot;Slide 41 - &amp;quot;Pharmacokinetics properties of angiotensin II receptor antagonists &amp;quot;&quot;/&gt;&lt;property id=&quot;20307&quot; value=&quot;1222&quot;/&gt;&lt;/object&gt;&lt;object type=&quot;3&quot; unique_id=&quot;107279&quot;&gt;&lt;property id=&quot;20148&quot; value=&quot;5&quot;/&gt;&lt;property id=&quot;20300&quot; value=&quot;Slide 42&quot;/&gt;&lt;property id=&quot;20307&quot; value=&quot;1223&quot;/&gt;&lt;/object&gt;&lt;object type=&quot;3&quot; unique_id=&quot;107280&quot;&gt;&lt;property id=&quot;20148&quot; value=&quot;5&quot;/&gt;&lt;property id=&quot;20300&quot; value=&quot;Slide 43&quot;/&gt;&lt;property id=&quot;20307&quot; value=&quot;1224&quot;/&gt;&lt;/object&gt;&lt;object type=&quot;3&quot; unique_id=&quot;107281&quot;&gt;&lt;property id=&quot;20148&quot; value=&quot;5&quot;/&gt;&lt;property id=&quot;20300&quot; value=&quot;Slide 44 - &amp;quot;Angiotensin II Receptor Blockers  in Type 2 Diabetics With Nephropathy Progression of Renal Insufficiency&amp;quot;&quot;/&gt;&lt;property id=&quot;20307&quot; value=&quot;1225&quot;/&gt;&lt;/object&gt;&lt;object type=&quot;3&quot; unique_id=&quot;107283&quot;&gt;&lt;property id=&quot;20148&quot; value=&quot;5&quot;/&gt;&lt;property id=&quot;20300&quot; value=&quot;Slide 45 - &amp;quot;Effect od treatment on Primary End Point ( devolpment of ESRD, doubling serum creatinine, total death ) &amp;quot;&quot;/&gt;&lt;property id=&quot;20307&quot; value=&quot;1227&quot;/&gt;&lt;/object&gt;&lt;object type=&quot;3&quot; unique_id=&quot;107284&quot;&gt;&lt;property id=&quot;20148&quot; value=&quot;5&quot;/&gt;&lt;property id=&quot;20300&quot; value=&quot;Slide 46&quot;/&gt;&lt;property id=&quot;20307&quot; value=&quot;1228&quot;/&gt;&lt;/object&gt;&lt;object type=&quot;3&quot; unique_id=&quot;107285&quot;&gt;&lt;property id=&quot;20148&quot; value=&quot;5&quot;/&gt;&lt;property id=&quot;20300&quot; value=&quot;Slide 47&quot;/&gt;&lt;property id=&quot;20307&quot; value=&quot;1229&quot;/&gt;&lt;/object&gt;&lt;object type=&quot;3&quot; unique_id=&quot;107286&quot;&gt;&lt;property id=&quot;20148&quot; value=&quot;5&quot;/&gt;&lt;property id=&quot;20300&quot; value=&quot;Slide 48&quot;/&gt;&lt;property id=&quot;20307&quot; value=&quot;1230&quot;/&gt;&lt;/object&gt;&lt;object type=&quot;3&quot; unique_id=&quot;107287&quot;&gt;&lt;property id=&quot;20148&quot; value=&quot;5&quot;/&gt;&lt;property id=&quot;20300&quot; value=&quot;Slide 49 - &amp;quot;Comparison of sartans indications&amp;quot;&quot;/&gt;&lt;property id=&quot;20307&quot; value=&quot;1231&quot;/&gt;&lt;/object&gt;&lt;object type=&quot;3&quot; unique_id=&quot;107987&quot;&gt;&lt;property id=&quot;20148&quot; value=&quot;5&quot;/&gt;&lt;property id=&quot;20300&quot; value=&quot;Slide 53&quot;/&gt;&lt;property id=&quot;20307&quot; value=&quot;1234&quot;/&gt;&lt;/object&gt;&lt;object type=&quot;3&quot; unique_id=&quot;107988&quot;&gt;&lt;property id=&quot;20148&quot; value=&quot;5&quot;/&gt;&lt;property id=&quot;20300&quot; value=&quot;Slide 54&quot;/&gt;&lt;property id=&quot;20307&quot; value=&quot;1235&quot;/&gt;&lt;/object&gt;&lt;object type=&quot;3&quot; unique_id=&quot;107989&quot;&gt;&lt;property id=&quot;20148&quot; value=&quot;5&quot;/&gt;&lt;property id=&quot;20300&quot; value=&quot;Slide 55&quot;/&gt;&lt;property id=&quot;20307&quot; value=&quot;1236&quot;/&gt;&lt;/object&gt;&lt;object type=&quot;3&quot; unique_id=&quot;108392&quot;&gt;&lt;property id=&quot;20148&quot; value=&quot;5&quot;/&gt;&lt;property id=&quot;20300&quot; value=&quot;Slide 39&quot;/&gt;&lt;property id=&quot;20307&quot; value=&quot;1237&quot;/&gt;&lt;/object&gt;&lt;/object&gt;&lt;object type=&quot;8&quot; unique_id=&quot;24667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55.9498"/>
  <p:tag name="DEFAULTHEIGHT" val="332.4415"/>
  <p:tag name="DEFAULTWIDTH" val="281.9096"/>
</p:tagLst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Proiezione lezioni">
  <a:themeElements>
    <a:clrScheme name="Proiezione lezioni 1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Proiezione lezio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oiezione lezioni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5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egedim">
      <a:dk1>
        <a:srgbClr val="3F3F3F"/>
      </a:dk1>
      <a:lt1>
        <a:sysClr val="window" lastClr="FFFFFF"/>
      </a:lt1>
      <a:dk2>
        <a:srgbClr val="0082D1"/>
      </a:dk2>
      <a:lt2>
        <a:srgbClr val="D8D8D8"/>
      </a:lt2>
      <a:accent1>
        <a:srgbClr val="0082D1"/>
      </a:accent1>
      <a:accent2>
        <a:srgbClr val="F48026"/>
      </a:accent2>
      <a:accent3>
        <a:srgbClr val="79A532"/>
      </a:accent3>
      <a:accent4>
        <a:srgbClr val="6CBCE3"/>
      </a:accent4>
      <a:accent5>
        <a:srgbClr val="FAD20F"/>
      </a:accent5>
      <a:accent6>
        <a:srgbClr val="E0218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algn="ctr">
          <a:defRPr sz="1600" b="1" dirty="0" smtClean="0">
            <a:solidFill>
              <a:schemeClr val="accent4">
                <a:lumMod val="75000"/>
              </a:schemeClr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0_Proiezione lezioni">
  <a:themeElements>
    <a:clrScheme name="1_Proiezione lezioni 1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1_Proiezione lezio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Proiezione lezioni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7_Blank Presentation">
  <a:themeElements>
    <a:clrScheme name="">
      <a:dk1>
        <a:srgbClr val="F8F8F8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4D4D4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7_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i="1" dirty="0">
            <a:solidFill>
              <a:srgbClr val="FFFFFF"/>
            </a:solidFill>
            <a:latin typeface="Times New Roman"/>
          </a:defRPr>
        </a:defPPr>
      </a:lstStyle>
    </a:spDef>
  </a:objectDefaults>
  <a:extraClrSchemeLst>
    <a:extraClrScheme>
      <a:clrScheme name="2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2010</Words>
  <Application>Microsoft Office PowerPoint</Application>
  <PresentationFormat>Presentazione su schermo (4:3)</PresentationFormat>
  <Paragraphs>183</Paragraphs>
  <Slides>53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9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77" baseType="lpstr">
      <vt:lpstr>ＭＳ Ｐゴシック</vt:lpstr>
      <vt:lpstr>ＭＳ Ｐゴシック</vt:lpstr>
      <vt:lpstr>AdvP403A40</vt:lpstr>
      <vt:lpstr>Arial</vt:lpstr>
      <vt:lpstr>Arial</vt:lpstr>
      <vt:lpstr>Calibri</vt:lpstr>
      <vt:lpstr>Calibri Light</vt:lpstr>
      <vt:lpstr>Courier New</vt:lpstr>
      <vt:lpstr>HelveticaNeue-Roman</vt:lpstr>
      <vt:lpstr>OTNEJMScalaSansLF</vt:lpstr>
      <vt:lpstr>Times</vt:lpstr>
      <vt:lpstr>Times New Roman</vt:lpstr>
      <vt:lpstr>Times-Italic</vt:lpstr>
      <vt:lpstr>Wingdings</vt:lpstr>
      <vt:lpstr>1_Tema di Office</vt:lpstr>
      <vt:lpstr>5_Tema di Office</vt:lpstr>
      <vt:lpstr>7_Tema di Office</vt:lpstr>
      <vt:lpstr>Tema di Office</vt:lpstr>
      <vt:lpstr>9_Proiezione lezioni</vt:lpstr>
      <vt:lpstr>5_Blank Presentation</vt:lpstr>
      <vt:lpstr>Office Theme</vt:lpstr>
      <vt:lpstr>10_Proiezione lezioni</vt:lpstr>
      <vt:lpstr>27_Blank Presentation</vt:lpstr>
      <vt:lpstr>Grafico di Microsoft Excel</vt:lpstr>
      <vt:lpstr>Presentazione standard di PowerPoint</vt:lpstr>
      <vt:lpstr>Farmaci equivalenti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Drug product performance</vt:lpstr>
      <vt:lpstr>Presentazione standard di PowerPoint</vt:lpstr>
      <vt:lpstr>Presentazione standard di PowerPoint</vt:lpstr>
      <vt:lpstr>Biodisponibilità (F)</vt:lpstr>
      <vt:lpstr>Presentazione standard di PowerPoint</vt:lpstr>
      <vt:lpstr>I farmaci generici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CANDESARTAN  VALUTAZIONE DELLA BIOEQUIVALENZA</vt:lpstr>
      <vt:lpstr>CANDESARTAN</vt:lpstr>
      <vt:lpstr>VALSARTAN  VALUTAZIONE DELLA BIOEQUIVALENZA</vt:lpstr>
      <vt:lpstr>VALSARTAN</vt:lpstr>
      <vt:lpstr>ATORVASTATINA  VALUTAZIONE DELLA BIOEQUIVALENZA</vt:lpstr>
      <vt:lpstr>ATORVASTATINA</vt:lpstr>
      <vt:lpstr>Individual LDL-C % Response to Atorvastatin 10mg/day </vt:lpstr>
      <vt:lpstr>Farmaci equivalenti </vt:lpstr>
      <vt:lpstr>Presentazione standard di PowerPoint</vt:lpstr>
      <vt:lpstr>Drug Class and Meta-analyses of Trials Comparing Generic and Brand-Name Drugs in Cardiovascular Disease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Wllialms B et al. Eur Heart J. 2018 Sep 1;39(33):3021-3104</vt:lpstr>
      <vt:lpstr>Compliance with therapy associated with the use of an FDC of 2 antihypertensive agents as compared with its free-drug  combination</vt:lpstr>
      <vt:lpstr>Persistence with therapy associated with the use of an FDC of 2 antihypertensive agents as compared with its free-drug combination</vt:lpstr>
      <vt:lpstr>Systolic (A) and diastolic BP reduction  with use of an FDC as compared with its  free-drug combination</vt:lpstr>
      <vt:lpstr>Presentazione standard di PowerPoint</vt:lpstr>
      <vt:lpstr>Presentazione standard di PowerPoint</vt:lpstr>
      <vt:lpstr>Presentazione standard di PowerPoint</vt:lpstr>
      <vt:lpstr>Hospitalizations in persistent patients  (mean number of hospitalizations)</vt:lpstr>
      <vt:lpstr>Farmaci generici/equivalenti </vt:lpstr>
      <vt:lpstr>Presentazione standard di PowerPoint</vt:lpstr>
      <vt:lpstr>Presentazione standard di PowerPoint</vt:lpstr>
      <vt:lpstr>Presentazione standard di PowerPoint</vt:lpstr>
      <vt:lpstr>Does the market share of generic medicines influence the price level? A European Analysis. Dylst et al, Pharmacoeconomics 2011:29 (10): 875 - 882</vt:lpstr>
      <vt:lpstr>Relazione tra co-payment (ticket) mensile medio per paziente e aderenza alla terapia con statine </vt:lpstr>
      <vt:lpstr>Presentazione standard di PowerPoint</vt:lpstr>
    </vt:vector>
  </TitlesOfParts>
  <Company>Unimi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Sonia</dc:creator>
  <cp:lastModifiedBy>alberto corsini</cp:lastModifiedBy>
  <cp:revision>404</cp:revision>
  <dcterms:created xsi:type="dcterms:W3CDTF">2003-11-04T09:49:01Z</dcterms:created>
  <dcterms:modified xsi:type="dcterms:W3CDTF">2018-10-06T06:36:31Z</dcterms:modified>
</cp:coreProperties>
</file>