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336" r:id="rId3"/>
    <p:sldId id="337" r:id="rId4"/>
    <p:sldId id="339" r:id="rId5"/>
    <p:sldId id="319" r:id="rId6"/>
    <p:sldId id="322" r:id="rId7"/>
    <p:sldId id="323" r:id="rId8"/>
    <p:sldId id="341" r:id="rId9"/>
    <p:sldId id="342" r:id="rId10"/>
    <p:sldId id="259" r:id="rId11"/>
    <p:sldId id="335" r:id="rId12"/>
    <p:sldId id="260" r:id="rId13"/>
    <p:sldId id="324" r:id="rId14"/>
    <p:sldId id="325" r:id="rId15"/>
    <p:sldId id="326" r:id="rId16"/>
    <p:sldId id="320" r:id="rId17"/>
    <p:sldId id="321" r:id="rId18"/>
    <p:sldId id="330" r:id="rId19"/>
    <p:sldId id="327" r:id="rId20"/>
    <p:sldId id="328" r:id="rId21"/>
    <p:sldId id="329" r:id="rId22"/>
    <p:sldId id="331" r:id="rId23"/>
    <p:sldId id="333" r:id="rId24"/>
    <p:sldId id="334" r:id="rId25"/>
    <p:sldId id="332" r:id="rId26"/>
    <p:sldId id="343" r:id="rId27"/>
    <p:sldId id="316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10" autoAdjust="0"/>
  </p:normalViewPr>
  <p:slideViewPr>
    <p:cSldViewPr>
      <p:cViewPr varScale="1">
        <p:scale>
          <a:sx n="65" d="100"/>
          <a:sy n="65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23FB6-13A9-404A-BF59-E38DE025CCFE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9B127-DA3D-4AC8-9790-B4099362793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9B127-DA3D-4AC8-9790-B4099362793B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05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Tiazolidinedioni (</a:t>
            </a:r>
            <a:r>
              <a:rPr lang="it-IT" dirty="0" err="1"/>
              <a:t>Glitazoni</a:t>
            </a:r>
            <a:r>
              <a:rPr lang="it-IT" dirty="0"/>
              <a:t>): Il rischio di scompenso è risultato più alto con </a:t>
            </a:r>
            <a:r>
              <a:rPr lang="it-IT" dirty="0" err="1"/>
              <a:t>Rosiglitazone</a:t>
            </a:r>
            <a:r>
              <a:rPr lang="it-IT" dirty="0"/>
              <a:t> che con </a:t>
            </a:r>
            <a:r>
              <a:rPr lang="it-IT" dirty="0" err="1"/>
              <a:t>Pioglitazone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9B127-DA3D-4AC8-9790-B4099362793B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9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D189C2E-D6E4-424D-8230-A4DA3B477C77}" type="slidenum">
              <a:rPr lang="it-IT"/>
              <a:pPr/>
              <a:t>12</a:t>
            </a:fld>
            <a:endParaRPr lang="it-IT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b="1" u="sng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68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9B127-DA3D-4AC8-9790-B4099362793B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02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SGLT2 </a:t>
            </a:r>
            <a:r>
              <a:rPr lang="it-IT" dirty="0" err="1"/>
              <a:t>inibitors</a:t>
            </a:r>
            <a:r>
              <a:rPr lang="it-IT" dirty="0"/>
              <a:t>: inibitori del trasportatore Sodio Glucosio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9B127-DA3D-4AC8-9790-B4099362793B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8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FF31C-6CEA-4691-BFC4-556521BBB7D5}" type="datetimeFigureOut">
              <a:rPr lang="it-IT" smtClean="0"/>
              <a:pPr/>
              <a:t>05/10/2018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544F7-33B9-45C5-95A4-2F4999F37C8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2204864"/>
            <a:ext cx="18356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pPr algn="ctr"/>
            <a:r>
              <a:rPr lang="it-IT" sz="1600" dirty="0">
                <a:solidFill>
                  <a:srgbClr val="FFFF00"/>
                </a:solidFill>
              </a:rPr>
              <a:t>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67544" y="4077072"/>
            <a:ext cx="8280920" cy="2664296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La prevenzione dello scompenso cardiaco nel diabetico</a:t>
            </a:r>
            <a:endParaRPr kumimoji="0" lang="it-IT" sz="3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Calogero Calcullo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i="1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Gruppo di Studio “Prevenzione”</a:t>
            </a:r>
            <a:br>
              <a:rPr kumimoji="0" lang="it-IT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22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A.N.C.E.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4F9128F-B60B-46B9-A89E-CE125A719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18496" cy="3748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>
            <a:cxnSpLocks/>
          </p:cNvCxnSpPr>
          <p:nvPr/>
        </p:nvCxnSpPr>
        <p:spPr>
          <a:xfrm>
            <a:off x="899592" y="1052736"/>
            <a:ext cx="734481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818CA6F7-BEF9-4D72-A329-1A353C745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2396" r="-840" b="231"/>
          <a:stretch/>
        </p:blipFill>
        <p:spPr>
          <a:xfrm>
            <a:off x="395536" y="1556792"/>
            <a:ext cx="8496944" cy="49261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6614CE54-A48A-4589-862A-FDA18A224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188640"/>
            <a:ext cx="7844408" cy="820391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</a:rPr>
              <a:t>Antidiabetici e Scompenso Cardiaco</a:t>
            </a:r>
          </a:p>
        </p:txBody>
      </p:sp>
    </p:spTree>
    <p:extLst>
      <p:ext uri="{BB962C8B-B14F-4D97-AF65-F5344CB8AC3E}">
        <p14:creationId xmlns:p14="http://schemas.microsoft.com/office/powerpoint/2010/main" val="273157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0E5138-7335-4E1D-AEA5-71AB52CFD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507112"/>
            <a:ext cx="8820472" cy="4946224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1DEE8A45-E6F5-44F1-A53A-FBD8834B3627}"/>
              </a:ext>
            </a:extLst>
          </p:cNvPr>
          <p:cNvSpPr/>
          <p:nvPr/>
        </p:nvSpPr>
        <p:spPr>
          <a:xfrm rot="5400000">
            <a:off x="3186100" y="-1629308"/>
            <a:ext cx="360040" cy="6300192"/>
          </a:xfrm>
          <a:prstGeom prst="triangle">
            <a:avLst>
              <a:gd name="adj" fmla="val 4011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561797F3-452D-4795-96AC-63FD757E024B}"/>
              </a:ext>
            </a:extLst>
          </p:cNvPr>
          <p:cNvSpPr txBox="1">
            <a:spLocks/>
          </p:cNvSpPr>
          <p:nvPr/>
        </p:nvSpPr>
        <p:spPr>
          <a:xfrm>
            <a:off x="454348" y="112777"/>
            <a:ext cx="8078092" cy="83997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sfavorevole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1AEC749A-36F3-4D08-95F1-256685188526}"/>
              </a:ext>
            </a:extLst>
          </p:cNvPr>
          <p:cNvCxnSpPr>
            <a:cxnSpLocks/>
          </p:cNvCxnSpPr>
          <p:nvPr/>
        </p:nvCxnSpPr>
        <p:spPr>
          <a:xfrm>
            <a:off x="1043608" y="980728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39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9F77028-1E15-4953-A073-067101F4B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22114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Effetto sfavorevole</a:t>
            </a:r>
          </a:p>
        </p:txBody>
      </p:sp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900C304E-6B78-4F82-B8E9-C5EE88171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8496944" cy="4759440"/>
          </a:xfr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  <a:sp3d>
            <a:bevelT/>
          </a:sp3d>
        </p:spPr>
      </p:pic>
      <p:cxnSp>
        <p:nvCxnSpPr>
          <p:cNvPr id="16" name="Connettore 1 6">
            <a:extLst>
              <a:ext uri="{FF2B5EF4-FFF2-40B4-BE49-F238E27FC236}">
                <a16:creationId xmlns:a16="http://schemas.microsoft.com/office/drawing/2014/main" id="{4F1B8F37-54D0-4FAF-83B3-E68FE485B4F2}"/>
              </a:ext>
            </a:extLst>
          </p:cNvPr>
          <p:cNvCxnSpPr>
            <a:cxnSpLocks/>
          </p:cNvCxnSpPr>
          <p:nvPr/>
        </p:nvCxnSpPr>
        <p:spPr>
          <a:xfrm>
            <a:off x="1043608" y="1110754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146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AF289-872E-4B1A-9AFB-C8B717CC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152A70-F382-4FA2-9AB0-20AF18EA7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5" y="1485870"/>
            <a:ext cx="8637703" cy="4895458"/>
          </a:xfrm>
          <a:prstGeom prst="rect">
            <a:avLst/>
          </a:prstGeom>
        </p:spPr>
      </p:pic>
      <p:sp>
        <p:nvSpPr>
          <p:cNvPr id="5" name="Titolo 6">
            <a:extLst>
              <a:ext uri="{FF2B5EF4-FFF2-40B4-BE49-F238E27FC236}">
                <a16:creationId xmlns:a16="http://schemas.microsoft.com/office/drawing/2014/main" id="{27420589-D19B-44ED-B371-C34CF278D12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neutrale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674C6115-21D2-44C8-85EB-47978174CB33}"/>
              </a:ext>
            </a:extLst>
          </p:cNvPr>
          <p:cNvCxnSpPr>
            <a:cxnSpLocks/>
          </p:cNvCxnSpPr>
          <p:nvPr/>
        </p:nvCxnSpPr>
        <p:spPr>
          <a:xfrm>
            <a:off x="1043608" y="1196752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10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7E2E885-BB34-4A77-AE41-76E96CEA21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9" y="1445290"/>
            <a:ext cx="8700109" cy="5008046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CBBC6EB-CC47-451D-BB41-8C7C7ED3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Titolo 6">
            <a:extLst>
              <a:ext uri="{FF2B5EF4-FFF2-40B4-BE49-F238E27FC236}">
                <a16:creationId xmlns:a16="http://schemas.microsoft.com/office/drawing/2014/main" id="{E4D868F3-942E-4C16-B237-5E2122C1AA1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neutrale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CFD0E0D-C914-455F-BF00-B1BFEBDFDBEA}"/>
              </a:ext>
            </a:extLst>
          </p:cNvPr>
          <p:cNvCxnSpPr>
            <a:cxnSpLocks/>
          </p:cNvCxnSpPr>
          <p:nvPr/>
        </p:nvCxnSpPr>
        <p:spPr>
          <a:xfrm>
            <a:off x="1043608" y="1196752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5EAB7783-9C61-4440-812E-B6A1629F329C}"/>
              </a:ext>
            </a:extLst>
          </p:cNvPr>
          <p:cNvSpPr/>
          <p:nvPr/>
        </p:nvSpPr>
        <p:spPr>
          <a:xfrm rot="5400000">
            <a:off x="3056676" y="-1326684"/>
            <a:ext cx="307202" cy="5603766"/>
          </a:xfrm>
          <a:prstGeom prst="triangle">
            <a:avLst>
              <a:gd name="adj" fmla="val 3513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53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0AF289-872E-4B1A-9AFB-C8B717CC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15FFCD-0342-4BF1-8805-005ABC5986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55262"/>
            <a:ext cx="8796470" cy="4798074"/>
          </a:xfrm>
          <a:prstGeom prst="rect">
            <a:avLst/>
          </a:prstGeom>
        </p:spPr>
      </p:pic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21FF39F0-924D-4ACC-A405-A669194EC508}"/>
              </a:ext>
            </a:extLst>
          </p:cNvPr>
          <p:cNvSpPr/>
          <p:nvPr/>
        </p:nvSpPr>
        <p:spPr>
          <a:xfrm rot="5400000">
            <a:off x="3275856" y="-1539552"/>
            <a:ext cx="504058" cy="6552730"/>
          </a:xfrm>
          <a:prstGeom prst="triangle">
            <a:avLst>
              <a:gd name="adj" fmla="val 3513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6">
            <a:extLst>
              <a:ext uri="{FF2B5EF4-FFF2-40B4-BE49-F238E27FC236}">
                <a16:creationId xmlns:a16="http://schemas.microsoft.com/office/drawing/2014/main" id="{D0C2F854-D0E9-4C21-8F0F-CFE02183E8D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neutrale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6E6D231B-93A0-406D-A896-6D778B786BC3}"/>
              </a:ext>
            </a:extLst>
          </p:cNvPr>
          <p:cNvCxnSpPr>
            <a:cxnSpLocks/>
          </p:cNvCxnSpPr>
          <p:nvPr/>
        </p:nvCxnSpPr>
        <p:spPr>
          <a:xfrm>
            <a:off x="1043608" y="1196752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75F0D1B1-BB60-4A08-BE06-3AC7B8833AE3}"/>
              </a:ext>
            </a:extLst>
          </p:cNvPr>
          <p:cNvSpPr/>
          <p:nvPr/>
        </p:nvSpPr>
        <p:spPr>
          <a:xfrm rot="11054876">
            <a:off x="-34513" y="1465865"/>
            <a:ext cx="314277" cy="3954135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603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72C1777-2F00-47F3-B5E1-EAA98948B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1" y="1164013"/>
            <a:ext cx="8458171" cy="5289323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1D5D5F8B-07CB-4D62-AA10-B98FEF15E7A1}"/>
              </a:ext>
            </a:extLst>
          </p:cNvPr>
          <p:cNvSpPr/>
          <p:nvPr/>
        </p:nvSpPr>
        <p:spPr>
          <a:xfrm rot="5400000">
            <a:off x="2908821" y="-1618555"/>
            <a:ext cx="518046" cy="5688632"/>
          </a:xfrm>
          <a:prstGeom prst="triangle">
            <a:avLst>
              <a:gd name="adj" fmla="val 3964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D1EBE9B2-4680-4959-9FFC-818C1CEB8411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favorevole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B2041EF1-054A-4049-BF96-F58476FC76B5}"/>
              </a:ext>
            </a:extLst>
          </p:cNvPr>
          <p:cNvCxnSpPr>
            <a:cxnSpLocks/>
          </p:cNvCxnSpPr>
          <p:nvPr/>
        </p:nvCxnSpPr>
        <p:spPr>
          <a:xfrm>
            <a:off x="1007604" y="966738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652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0C6875D-5E14-439E-A2EF-AA66331DC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3025"/>
            <a:ext cx="8443633" cy="4868303"/>
          </a:xfrm>
          <a:prstGeom prst="rect">
            <a:avLst/>
          </a:prstGeom>
        </p:spPr>
      </p:pic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CBEC8610-1154-4ACB-B373-F1D19FC69680}"/>
              </a:ext>
            </a:extLst>
          </p:cNvPr>
          <p:cNvSpPr/>
          <p:nvPr/>
        </p:nvSpPr>
        <p:spPr>
          <a:xfrm rot="5400000">
            <a:off x="3239854" y="-1575556"/>
            <a:ext cx="720078" cy="6408714"/>
          </a:xfrm>
          <a:prstGeom prst="triangle">
            <a:avLst>
              <a:gd name="adj" fmla="val 3513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6">
            <a:extLst>
              <a:ext uri="{FF2B5EF4-FFF2-40B4-BE49-F238E27FC236}">
                <a16:creationId xmlns:a16="http://schemas.microsoft.com/office/drawing/2014/main" id="{E9DCE95B-537B-4ABD-85FB-332DD4504B4E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favorevole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68F60FB-9089-4FBA-8F65-B92AB2317F85}"/>
              </a:ext>
            </a:extLst>
          </p:cNvPr>
          <p:cNvCxnSpPr>
            <a:cxnSpLocks/>
          </p:cNvCxnSpPr>
          <p:nvPr/>
        </p:nvCxnSpPr>
        <p:spPr>
          <a:xfrm>
            <a:off x="1043608" y="908720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572A4D92-4397-4C6F-8F56-759D64922961}"/>
              </a:ext>
            </a:extLst>
          </p:cNvPr>
          <p:cNvSpPr/>
          <p:nvPr/>
        </p:nvSpPr>
        <p:spPr>
          <a:xfrm rot="10988839">
            <a:off x="137526" y="1271762"/>
            <a:ext cx="223246" cy="4146403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955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2FDAD2C-17D5-450C-86D9-66ACC3254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1" y="1398222"/>
            <a:ext cx="8613311" cy="4911098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623AFDE4-66C7-4F69-90AD-5C262946B3E5}"/>
              </a:ext>
            </a:extLst>
          </p:cNvPr>
          <p:cNvSpPr/>
          <p:nvPr/>
        </p:nvSpPr>
        <p:spPr>
          <a:xfrm rot="5400000">
            <a:off x="3347865" y="-1683569"/>
            <a:ext cx="432048" cy="6480722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B6AD9DAD-3031-4292-ABC4-A3A05C6D7F73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SGLT2 e protezione CV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16A84AEB-3EC9-45D7-A7A9-C71BC060FAE9}"/>
              </a:ext>
            </a:extLst>
          </p:cNvPr>
          <p:cNvCxnSpPr>
            <a:cxnSpLocks/>
          </p:cNvCxnSpPr>
          <p:nvPr/>
        </p:nvCxnSpPr>
        <p:spPr>
          <a:xfrm>
            <a:off x="1043608" y="908720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E7EC401C-F33A-4E4C-9F86-59947C2E7F78}"/>
              </a:ext>
            </a:extLst>
          </p:cNvPr>
          <p:cNvSpPr/>
          <p:nvPr/>
        </p:nvSpPr>
        <p:spPr>
          <a:xfrm rot="11009633">
            <a:off x="75525" y="1345233"/>
            <a:ext cx="278026" cy="4311550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798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E4E510-740C-49AA-AB22-74AE7C03FF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22" y="1664865"/>
            <a:ext cx="8547750" cy="4644455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C31146D6-E058-48E5-938C-81C979CA5616}"/>
              </a:ext>
            </a:extLst>
          </p:cNvPr>
          <p:cNvSpPr/>
          <p:nvPr/>
        </p:nvSpPr>
        <p:spPr>
          <a:xfrm rot="5400000">
            <a:off x="3347864" y="-1539553"/>
            <a:ext cx="432049" cy="6480722"/>
          </a:xfrm>
          <a:prstGeom prst="triangle">
            <a:avLst>
              <a:gd name="adj" fmla="val 3513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6">
            <a:extLst>
              <a:ext uri="{FF2B5EF4-FFF2-40B4-BE49-F238E27FC236}">
                <a16:creationId xmlns:a16="http://schemas.microsoft.com/office/drawing/2014/main" id="{9AAA6592-2092-4781-8A21-98453428048A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favorevole</a:t>
            </a:r>
          </a:p>
        </p:txBody>
      </p:sp>
      <p:cxnSp>
        <p:nvCxnSpPr>
          <p:cNvPr id="9" name="Connettore 1 6">
            <a:extLst>
              <a:ext uri="{FF2B5EF4-FFF2-40B4-BE49-F238E27FC236}">
                <a16:creationId xmlns:a16="http://schemas.microsoft.com/office/drawing/2014/main" id="{D57E9D96-1669-45D6-92BF-62A64EFE039D}"/>
              </a:ext>
            </a:extLst>
          </p:cNvPr>
          <p:cNvCxnSpPr>
            <a:cxnSpLocks/>
          </p:cNvCxnSpPr>
          <p:nvPr/>
        </p:nvCxnSpPr>
        <p:spPr>
          <a:xfrm>
            <a:off x="1043608" y="908720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0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4305D60-5E0F-40F1-8658-B01966E204A0}"/>
              </a:ext>
            </a:extLst>
          </p:cNvPr>
          <p:cNvSpPr txBox="1">
            <a:spLocks/>
          </p:cNvSpPr>
          <p:nvPr/>
        </p:nvSpPr>
        <p:spPr>
          <a:xfrm>
            <a:off x="457200" y="127679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C000"/>
                </a:solidFill>
              </a:rPr>
              <a:t>Epidemiologia del diabete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E939A31A-2B90-4515-AF38-BCE5321A74BA}"/>
              </a:ext>
            </a:extLst>
          </p:cNvPr>
          <p:cNvCxnSpPr>
            <a:cxnSpLocks/>
          </p:cNvCxnSpPr>
          <p:nvPr/>
        </p:nvCxnSpPr>
        <p:spPr>
          <a:xfrm>
            <a:off x="1043608" y="980728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8F4C2635-9459-42D4-99F9-E0DF986B6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534759"/>
              </p:ext>
            </p:extLst>
          </p:nvPr>
        </p:nvGraphicFramePr>
        <p:xfrm>
          <a:off x="827584" y="1286169"/>
          <a:ext cx="7515994" cy="531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8020012" imgH="5667195" progId="AcroExch.Document.11">
                  <p:embed/>
                </p:oleObj>
              </mc:Choice>
              <mc:Fallback>
                <p:oleObj name="Acrobat Document" r:id="rId3" imgW="8020012" imgH="5667195" progId="AcroExch.Document.11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8F4C2635-9459-42D4-99F9-E0DF986B68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1286169"/>
                        <a:ext cx="7515994" cy="5311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5293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05F030-7321-42E8-ADC1-E1FAA78C13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8" y="1588151"/>
            <a:ext cx="8428656" cy="4721169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9EC9B723-53A1-47E8-9B7F-4920B412D10D}"/>
              </a:ext>
            </a:extLst>
          </p:cNvPr>
          <p:cNvSpPr/>
          <p:nvPr/>
        </p:nvSpPr>
        <p:spPr>
          <a:xfrm rot="5400000">
            <a:off x="3455875" y="-1575555"/>
            <a:ext cx="288035" cy="6408714"/>
          </a:xfrm>
          <a:prstGeom prst="triangle">
            <a:avLst>
              <a:gd name="adj" fmla="val 3513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AE56C1E0-C12E-4A10-8347-41D217FF5227}"/>
              </a:ext>
            </a:extLst>
          </p:cNvPr>
          <p:cNvSpPr/>
          <p:nvPr/>
        </p:nvSpPr>
        <p:spPr>
          <a:xfrm rot="11009633">
            <a:off x="190352" y="1488732"/>
            <a:ext cx="258909" cy="4240574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6">
            <a:extLst>
              <a:ext uri="{FF2B5EF4-FFF2-40B4-BE49-F238E27FC236}">
                <a16:creationId xmlns:a16="http://schemas.microsoft.com/office/drawing/2014/main" id="{C3FA6C38-ED95-449C-A1EC-3BDD0E436F3B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favorevole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1A86CCDF-DA38-4353-B537-9C5806446EB3}"/>
              </a:ext>
            </a:extLst>
          </p:cNvPr>
          <p:cNvCxnSpPr>
            <a:cxnSpLocks/>
          </p:cNvCxnSpPr>
          <p:nvPr/>
        </p:nvCxnSpPr>
        <p:spPr>
          <a:xfrm>
            <a:off x="1043608" y="908720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9810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AFAD01-E4E7-416A-8D9E-C347396D4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0" y="1411638"/>
            <a:ext cx="8634218" cy="4897682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E2AC6912-D2CC-466B-BDD6-B71937538D38}"/>
              </a:ext>
            </a:extLst>
          </p:cNvPr>
          <p:cNvSpPr/>
          <p:nvPr/>
        </p:nvSpPr>
        <p:spPr>
          <a:xfrm rot="5400000">
            <a:off x="3383870" y="-1647565"/>
            <a:ext cx="432046" cy="6408714"/>
          </a:xfrm>
          <a:prstGeom prst="triangle">
            <a:avLst>
              <a:gd name="adj" fmla="val 1778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EE52C2BE-3C8C-4812-8B9D-158D2FA6466A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Effetto favorevole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1BE26D1A-00D6-4E56-901A-10777A507616}"/>
              </a:ext>
            </a:extLst>
          </p:cNvPr>
          <p:cNvCxnSpPr>
            <a:cxnSpLocks/>
          </p:cNvCxnSpPr>
          <p:nvPr/>
        </p:nvCxnSpPr>
        <p:spPr>
          <a:xfrm>
            <a:off x="1043608" y="908720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45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707EE1-3C20-4E02-B858-90DE85615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509130"/>
            <a:ext cx="8676456" cy="4872198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C59DE78B-56F7-4B29-A906-C7718C8CBDE4}"/>
              </a:ext>
            </a:extLst>
          </p:cNvPr>
          <p:cNvSpPr/>
          <p:nvPr/>
        </p:nvSpPr>
        <p:spPr>
          <a:xfrm rot="5400000">
            <a:off x="3461522" y="-1569912"/>
            <a:ext cx="348750" cy="6336706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28C8A948-1E7B-4021-878E-37712FD7DA0C}"/>
              </a:ext>
            </a:extLst>
          </p:cNvPr>
          <p:cNvSpPr/>
          <p:nvPr/>
        </p:nvSpPr>
        <p:spPr>
          <a:xfrm rot="11075426">
            <a:off x="-12502" y="1408463"/>
            <a:ext cx="410469" cy="4015486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itolo 6">
            <a:extLst>
              <a:ext uri="{FF2B5EF4-FFF2-40B4-BE49-F238E27FC236}">
                <a16:creationId xmlns:a16="http://schemas.microsoft.com/office/drawing/2014/main" id="{78D35071-EA4F-4743-BC9A-DB03EA6790B4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rgbClr val="FFC000"/>
                </a:solidFill>
              </a:rPr>
              <a:t>Empagliflozin</a:t>
            </a:r>
            <a:r>
              <a:rPr lang="it-IT" dirty="0">
                <a:solidFill>
                  <a:srgbClr val="FFC000"/>
                </a:solidFill>
              </a:rPr>
              <a:t>: effetto favorevole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B508DFD-1D7F-4563-B5D4-C734750E52E7}"/>
              </a:ext>
            </a:extLst>
          </p:cNvPr>
          <p:cNvCxnSpPr>
            <a:cxnSpLocks/>
          </p:cNvCxnSpPr>
          <p:nvPr/>
        </p:nvCxnSpPr>
        <p:spPr>
          <a:xfrm>
            <a:off x="1043608" y="908720"/>
            <a:ext cx="7128792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53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7425A2-5545-482E-B6D4-330AE9F3F6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1510452"/>
            <a:ext cx="8604448" cy="4870876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D338C823-227E-40A3-9683-EB27E8A5CE08}"/>
              </a:ext>
            </a:extLst>
          </p:cNvPr>
          <p:cNvSpPr/>
          <p:nvPr/>
        </p:nvSpPr>
        <p:spPr>
          <a:xfrm rot="5400000">
            <a:off x="3222104" y="-1593304"/>
            <a:ext cx="360040" cy="6228184"/>
          </a:xfrm>
          <a:prstGeom prst="triangle">
            <a:avLst>
              <a:gd name="adj" fmla="val 5260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7D9E70C7-EBF7-4F60-903E-7EE9E2CDCF2C}"/>
              </a:ext>
            </a:extLst>
          </p:cNvPr>
          <p:cNvSpPr txBox="1">
            <a:spLocks/>
          </p:cNvSpPr>
          <p:nvPr/>
        </p:nvSpPr>
        <p:spPr>
          <a:xfrm>
            <a:off x="457200" y="130622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>
                <a:solidFill>
                  <a:srgbClr val="FFC000"/>
                </a:solidFill>
              </a:rPr>
              <a:t>Empagliflozin</a:t>
            </a:r>
            <a:r>
              <a:rPr lang="it-IT" dirty="0">
                <a:solidFill>
                  <a:srgbClr val="FFC000"/>
                </a:solidFill>
              </a:rPr>
              <a:t> e funzione endoteliale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2FB4C083-36B7-446E-B235-AF2F22ED68DB}"/>
              </a:ext>
            </a:extLst>
          </p:cNvPr>
          <p:cNvCxnSpPr>
            <a:cxnSpLocks/>
          </p:cNvCxnSpPr>
          <p:nvPr/>
        </p:nvCxnSpPr>
        <p:spPr>
          <a:xfrm>
            <a:off x="827584" y="908720"/>
            <a:ext cx="756084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01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EDC91B0-0152-4AAE-9BCB-2F3834BEE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6" y="1926166"/>
            <a:ext cx="8782560" cy="4656115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E155C99B-2101-437C-BAA5-82D744E5EDE5}"/>
              </a:ext>
            </a:extLst>
          </p:cNvPr>
          <p:cNvSpPr/>
          <p:nvPr/>
        </p:nvSpPr>
        <p:spPr>
          <a:xfrm rot="5400000">
            <a:off x="4318767" y="-2366435"/>
            <a:ext cx="576059" cy="8710554"/>
          </a:xfrm>
          <a:prstGeom prst="triangle">
            <a:avLst>
              <a:gd name="adj" fmla="val 193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3BF3B931-B1E1-4900-A593-DBB8C8B6732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SGLT2: ulteriori studi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E733FF19-BFFB-43F5-ABEE-BEE9E49AD755}"/>
              </a:ext>
            </a:extLst>
          </p:cNvPr>
          <p:cNvCxnSpPr>
            <a:cxnSpLocks/>
          </p:cNvCxnSpPr>
          <p:nvPr/>
        </p:nvCxnSpPr>
        <p:spPr>
          <a:xfrm>
            <a:off x="827584" y="1052736"/>
            <a:ext cx="756084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335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1365100-C12D-43EF-AF3F-C3F428F27D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" y="1472399"/>
            <a:ext cx="8384872" cy="4908929"/>
          </a:xfrm>
          <a:prstGeom prst="rect">
            <a:avLst/>
          </a:prstGeom>
        </p:spPr>
      </p:pic>
      <p:sp>
        <p:nvSpPr>
          <p:cNvPr id="4" name="Triangolo isoscele 3">
            <a:extLst>
              <a:ext uri="{FF2B5EF4-FFF2-40B4-BE49-F238E27FC236}">
                <a16:creationId xmlns:a16="http://schemas.microsoft.com/office/drawing/2014/main" id="{81F4F9B8-35C1-4F53-953D-16A1B1120AA7}"/>
              </a:ext>
            </a:extLst>
          </p:cNvPr>
          <p:cNvSpPr/>
          <p:nvPr/>
        </p:nvSpPr>
        <p:spPr>
          <a:xfrm rot="5400000">
            <a:off x="3439903" y="-1735543"/>
            <a:ext cx="288034" cy="6440656"/>
          </a:xfrm>
          <a:prstGeom prst="triangle">
            <a:avLst>
              <a:gd name="adj" fmla="val 94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olo 6">
            <a:extLst>
              <a:ext uri="{FF2B5EF4-FFF2-40B4-BE49-F238E27FC236}">
                <a16:creationId xmlns:a16="http://schemas.microsoft.com/office/drawing/2014/main" id="{C55AB60F-01D5-47CA-AB37-7DA140AF3F82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Inibitori SGLT2 e prevenzione CV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9E787714-35D1-4B8C-8A08-4BA5BB70624D}"/>
              </a:ext>
            </a:extLst>
          </p:cNvPr>
          <p:cNvCxnSpPr>
            <a:cxnSpLocks/>
          </p:cNvCxnSpPr>
          <p:nvPr/>
        </p:nvCxnSpPr>
        <p:spPr>
          <a:xfrm>
            <a:off x="899592" y="908720"/>
            <a:ext cx="727280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1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6">
            <a:extLst>
              <a:ext uri="{FF2B5EF4-FFF2-40B4-BE49-F238E27FC236}">
                <a16:creationId xmlns:a16="http://schemas.microsoft.com/office/drawing/2014/main" id="{3BF3B931-B1E1-4900-A593-DBB8C8B6732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i="1" dirty="0" smtClean="0">
                <a:solidFill>
                  <a:srgbClr val="FFC000"/>
                </a:solidFill>
              </a:rPr>
              <a:t>Conclusioni</a:t>
            </a:r>
            <a:endParaRPr lang="it-IT" i="1" dirty="0">
              <a:solidFill>
                <a:srgbClr val="FFC000"/>
              </a:solidFill>
            </a:endParaRPr>
          </a:p>
        </p:txBody>
      </p:sp>
      <p:cxnSp>
        <p:nvCxnSpPr>
          <p:cNvPr id="3" name="Connettore 1 6">
            <a:extLst>
              <a:ext uri="{FF2B5EF4-FFF2-40B4-BE49-F238E27FC236}">
                <a16:creationId xmlns:a16="http://schemas.microsoft.com/office/drawing/2014/main" id="{E733FF19-BFFB-43F5-ABEE-BEE9E49AD755}"/>
              </a:ext>
            </a:extLst>
          </p:cNvPr>
          <p:cNvCxnSpPr>
            <a:cxnSpLocks/>
          </p:cNvCxnSpPr>
          <p:nvPr/>
        </p:nvCxnSpPr>
        <p:spPr>
          <a:xfrm>
            <a:off x="827584" y="1052736"/>
            <a:ext cx="756084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817240" y="1628800"/>
            <a:ext cx="79312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 L’incidenza di scompenso cardiaco è nei diabetici 2,5 volte superiore.</a:t>
            </a:r>
          </a:p>
          <a:p>
            <a:pPr>
              <a:spcBef>
                <a:spcPts val="1200"/>
              </a:spcBef>
            </a:pP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2) I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Tiazolidinedioni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le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sulfalinuree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e gli inibitori del DDP-4 aumentano il rischio di scompenso cardiaco.</a:t>
            </a:r>
          </a:p>
          <a:p>
            <a:pPr>
              <a:spcBef>
                <a:spcPts val="1200"/>
              </a:spcBef>
            </a:pP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3) Insulina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Glargine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GPL1 agonisti e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Sitagliptin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hanno effetto indifferente sul rischio di HF.</a:t>
            </a:r>
          </a:p>
          <a:p>
            <a:pPr>
              <a:spcBef>
                <a:spcPts val="1200"/>
              </a:spcBef>
            </a:pP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4)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Metformina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e gli inibitori del SGLT2 riducono l’incidenza di HF e ne migliorano l’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outcome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5) </a:t>
            </a:r>
            <a:r>
              <a:rPr lang="it-IT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Empaglifozin</a:t>
            </a:r>
            <a:r>
              <a:rPr lang="it-IT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potrebbe avere un ruolo anche nella terapia dello scompenso cardiaco nei non diabetici.</a:t>
            </a:r>
            <a:endParaRPr lang="it-IT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7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Utente\Desktop\Temp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128952" cy="552091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429409" y="116632"/>
            <a:ext cx="6310943" cy="6480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3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Grazie per l’attenzione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4305D60-5E0F-40F1-8658-B01966E204A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FFC000"/>
                </a:solidFill>
              </a:rPr>
              <a:t>Il Diabete in Italia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E939A31A-2B90-4515-AF38-BCE5321A74BA}"/>
              </a:ext>
            </a:extLst>
          </p:cNvPr>
          <p:cNvCxnSpPr>
            <a:cxnSpLocks/>
          </p:cNvCxnSpPr>
          <p:nvPr/>
        </p:nvCxnSpPr>
        <p:spPr>
          <a:xfrm>
            <a:off x="1043608" y="1062322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463116B-1E03-4FC9-88A3-32A8C3887C82}"/>
              </a:ext>
            </a:extLst>
          </p:cNvPr>
          <p:cNvSpPr txBox="1"/>
          <p:nvPr/>
        </p:nvSpPr>
        <p:spPr>
          <a:xfrm>
            <a:off x="755576" y="1538783"/>
            <a:ext cx="75608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FF00"/>
                </a:solidFill>
              </a:rPr>
              <a:t>E’ la quarta causa di morte e si ritiene sia destinato ad aumentare la propria diffusione in rapporto al progressivo invecchiamento della popolazione.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FF00"/>
                </a:solidFill>
              </a:rPr>
              <a:t>si stima una prevalenza di diabete diagnosticato di circa il 5,3 % (90% di diabete tipo 2 e 10% di diabete tipo 1).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FF00"/>
                </a:solidFill>
              </a:rPr>
              <a:t> i tassi di mortalità da cardiopatia ischemica sono almeno tre volte superiori a quelli rilevati nella popolazione generale.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FFFF00"/>
                </a:solidFill>
              </a:rPr>
              <a:t>Il 7% dell’intera spesa sanitaria nazionale è assorbito dalla popolazione diabetica.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9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84448A-4383-4F86-A97F-40F80C51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08" y="188640"/>
            <a:ext cx="7844408" cy="820391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Lo scompenso cardiaco in Italia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2FA476-37E7-4D7E-AB83-32CA9BD3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64" y="1628504"/>
            <a:ext cx="8229600" cy="446479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Oltre 1 milione di persone </a:t>
            </a:r>
            <a:r>
              <a:rPr lang="it-IT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(prevalenza 1,7 %)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paziente su 10 non sopravvive al primo ricovero </a:t>
            </a:r>
            <a:r>
              <a:rPr lang="it-IT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(mortalità ospedaliera 9,8 %)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3 pazienti su 10 muoiono entro 1 anno dalla prima </a:t>
            </a:r>
            <a:r>
              <a:rPr lang="it-IT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ospedaliozzazione</a:t>
            </a: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(mortalità ad 1 anno = 26,2 %)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Il 56,6 % dei pazienti viene </a:t>
            </a:r>
            <a:r>
              <a:rPr lang="it-IT" sz="280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ri-ospedalizzato</a:t>
            </a:r>
            <a:r>
              <a:rPr lang="it-IT" sz="2800">
                <a:solidFill>
                  <a:schemeClr val="accent6">
                    <a:lumMod val="40000"/>
                    <a:lumOff val="60000"/>
                  </a:schemeClr>
                </a:solidFill>
              </a:rPr>
              <a:t> entro </a:t>
            </a: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 anno dal primo ricovero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635 milioni di euro il costo annuale a carico del SSN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11,800 euro costo medio annuo/paziente </a:t>
            </a:r>
            <a:r>
              <a:rPr lang="it-IT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(85 % costi ospedalizzazione)</a:t>
            </a:r>
            <a:endParaRPr lang="it-IT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it-IT" sz="2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E939A31A-2B90-4515-AF38-BCE5321A74BA}"/>
              </a:ext>
            </a:extLst>
          </p:cNvPr>
          <p:cNvCxnSpPr>
            <a:cxnSpLocks/>
          </p:cNvCxnSpPr>
          <p:nvPr/>
        </p:nvCxnSpPr>
        <p:spPr>
          <a:xfrm>
            <a:off x="755576" y="1009031"/>
            <a:ext cx="727280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E8FEBB-16B0-4264-9AC5-69DDAF20A518}"/>
              </a:ext>
            </a:extLst>
          </p:cNvPr>
          <p:cNvSpPr txBox="1"/>
          <p:nvPr/>
        </p:nvSpPr>
        <p:spPr>
          <a:xfrm>
            <a:off x="6761441" y="6165304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rgbClr val="92D050"/>
                </a:solidFill>
              </a:rPr>
              <a:t>Dati ARNO 2016</a:t>
            </a:r>
          </a:p>
        </p:txBody>
      </p:sp>
    </p:spTree>
    <p:extLst>
      <p:ext uri="{BB962C8B-B14F-4D97-AF65-F5344CB8AC3E}">
        <p14:creationId xmlns:p14="http://schemas.microsoft.com/office/powerpoint/2010/main" val="198282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9308EAA-F555-4A76-9A43-C4B3F3760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006602" cy="489654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7418E59B-E4F8-410B-9F12-DF88FBD12226}"/>
              </a:ext>
            </a:extLst>
          </p:cNvPr>
          <p:cNvSpPr txBox="1">
            <a:spLocks/>
          </p:cNvSpPr>
          <p:nvPr/>
        </p:nvSpPr>
        <p:spPr>
          <a:xfrm>
            <a:off x="457200" y="202630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C000"/>
                </a:solidFill>
              </a:rPr>
              <a:t>Cardiomiopatia diabetica ?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331CFB84-99B3-4D42-8A86-BB2DC460AA56}"/>
              </a:ext>
            </a:extLst>
          </p:cNvPr>
          <p:cNvCxnSpPr>
            <a:cxnSpLocks/>
          </p:cNvCxnSpPr>
          <p:nvPr/>
        </p:nvCxnSpPr>
        <p:spPr>
          <a:xfrm>
            <a:off x="1043608" y="980728"/>
            <a:ext cx="7051081" cy="6242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19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E836A7A-8295-4DF3-AF59-DAA3AEAEF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9" y="1285091"/>
            <a:ext cx="8674879" cy="5024229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4D1277B9-D5E2-4F63-B565-96AC049A2ED3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C000"/>
                </a:solidFill>
              </a:rPr>
              <a:t>Cardiomiopatia diabetica ?</a:t>
            </a: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79CDD9FD-6CAB-4779-BF06-E090BB1E788E}"/>
              </a:ext>
            </a:extLst>
          </p:cNvPr>
          <p:cNvCxnSpPr>
            <a:cxnSpLocks/>
          </p:cNvCxnSpPr>
          <p:nvPr/>
        </p:nvCxnSpPr>
        <p:spPr>
          <a:xfrm>
            <a:off x="1046459" y="908720"/>
            <a:ext cx="705393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71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AC89B71-0167-42EA-AA62-55EE9816B2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1516"/>
            <a:ext cx="8514339" cy="5101846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95952D9-8983-4847-A291-730EF424EE1B}"/>
              </a:ext>
            </a:extLst>
          </p:cNvPr>
          <p:cNvSpPr txBox="1">
            <a:spLocks/>
          </p:cNvSpPr>
          <p:nvPr/>
        </p:nvSpPr>
        <p:spPr>
          <a:xfrm>
            <a:off x="457200" y="188640"/>
            <a:ext cx="8229600" cy="9941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C000"/>
                </a:solidFill>
              </a:rPr>
              <a:t>Cardiomiopatia diabetica</a:t>
            </a:r>
          </a:p>
        </p:txBody>
      </p:sp>
      <p:cxnSp>
        <p:nvCxnSpPr>
          <p:cNvPr id="8" name="Connettore 1 6">
            <a:extLst>
              <a:ext uri="{FF2B5EF4-FFF2-40B4-BE49-F238E27FC236}">
                <a16:creationId xmlns:a16="http://schemas.microsoft.com/office/drawing/2014/main" id="{0EE72D50-A60E-444D-B729-8337AC525A05}"/>
              </a:ext>
            </a:extLst>
          </p:cNvPr>
          <p:cNvCxnSpPr>
            <a:cxnSpLocks/>
          </p:cNvCxnSpPr>
          <p:nvPr/>
        </p:nvCxnSpPr>
        <p:spPr>
          <a:xfrm>
            <a:off x="1046459" y="908720"/>
            <a:ext cx="7053933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810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2FA476-37E7-4D7E-AB83-32CA9BD3B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80" y="3284984"/>
            <a:ext cx="8229600" cy="108040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La prevalenza è dell’11,3 %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it-I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Connettore 1 6">
            <a:extLst>
              <a:ext uri="{FF2B5EF4-FFF2-40B4-BE49-F238E27FC236}">
                <a16:creationId xmlns:a16="http://schemas.microsoft.com/office/drawing/2014/main" id="{E939A31A-2B90-4515-AF38-BCE5321A74BA}"/>
              </a:ext>
            </a:extLst>
          </p:cNvPr>
          <p:cNvCxnSpPr>
            <a:cxnSpLocks/>
          </p:cNvCxnSpPr>
          <p:nvPr/>
        </p:nvCxnSpPr>
        <p:spPr>
          <a:xfrm>
            <a:off x="899592" y="1009031"/>
            <a:ext cx="7272808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EA84448A-4383-4F86-A97F-40F80C51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24" y="188640"/>
            <a:ext cx="7844408" cy="820391"/>
          </a:xfrm>
        </p:spPr>
        <p:txBody>
          <a:bodyPr/>
          <a:lstStyle/>
          <a:p>
            <a:r>
              <a:rPr lang="it-IT" dirty="0">
                <a:solidFill>
                  <a:srgbClr val="FFC000"/>
                </a:solidFill>
              </a:rPr>
              <a:t>Diabete e Scompenso Cardiaco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B2F128-CCA9-4179-AD0D-A37B1C282032}"/>
              </a:ext>
            </a:extLst>
          </p:cNvPr>
          <p:cNvSpPr txBox="1"/>
          <p:nvPr/>
        </p:nvSpPr>
        <p:spPr>
          <a:xfrm>
            <a:off x="683568" y="4293096"/>
            <a:ext cx="7186198" cy="1403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it-IT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Il rischio di scompenso nel diabete:</a:t>
            </a:r>
          </a:p>
          <a:p>
            <a:r>
              <a:rPr lang="it-IT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5 volte nelle donne; 2,4 volte negli uomini</a:t>
            </a:r>
          </a:p>
          <a:p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8E18467-F614-484B-8683-D249184AA413}"/>
              </a:ext>
            </a:extLst>
          </p:cNvPr>
          <p:cNvSpPr txBox="1">
            <a:spLocks/>
          </p:cNvSpPr>
          <p:nvPr/>
        </p:nvSpPr>
        <p:spPr>
          <a:xfrm>
            <a:off x="671264" y="1772528"/>
            <a:ext cx="8229600" cy="1080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1200"/>
              </a:spcBef>
              <a:buFont typeface="Arial" pitchFamily="34" charset="0"/>
              <a:buNone/>
            </a:pPr>
            <a:r>
              <a:rPr lang="it-IT" dirty="0">
                <a:solidFill>
                  <a:srgbClr val="FFFF00"/>
                </a:solidFill>
              </a:rPr>
              <a:t>L’incidenza di Scompenso nel Diabete è 2,5 volte superiore rispetto alla popolazione generale.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Font typeface="Arial" pitchFamily="34" charset="0"/>
              <a:buNone/>
            </a:pPr>
            <a:endParaRPr lang="it-IT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ECAE1B-84DF-40FD-90A6-CE6A097F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4296"/>
            <a:ext cx="8229600" cy="2548880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Nel 2008 l’FDA invita l’Industria Farmaceutica</a:t>
            </a:r>
          </a:p>
          <a:p>
            <a:pPr marL="0" indent="0" algn="ctr">
              <a:buNone/>
            </a:pP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predisporre Studi di non inferiorità dei nuovi</a:t>
            </a:r>
          </a:p>
          <a:p>
            <a:pPr marL="0" indent="0" algn="ctr">
              <a:buNone/>
            </a:pP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antidiabetici, per l’incidenza di eventi Cardiovascolari </a:t>
            </a:r>
          </a:p>
          <a:p>
            <a:pPr marL="0" indent="0" algn="ctr">
              <a:buNone/>
            </a:pPr>
            <a:endParaRPr lang="it-IT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2EC20633-3EEE-4FC6-9192-49B20051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FFC000"/>
                </a:solidFill>
              </a:rPr>
              <a:t>Antidiabetici ed eventi cardiovascolari</a:t>
            </a:r>
          </a:p>
        </p:txBody>
      </p:sp>
      <p:cxnSp>
        <p:nvCxnSpPr>
          <p:cNvPr id="6" name="Connettore 1 6">
            <a:extLst>
              <a:ext uri="{FF2B5EF4-FFF2-40B4-BE49-F238E27FC236}">
                <a16:creationId xmlns:a16="http://schemas.microsoft.com/office/drawing/2014/main" id="{1F87817B-6B9B-4232-AD37-0DC29C6C1ED0}"/>
              </a:ext>
            </a:extLst>
          </p:cNvPr>
          <p:cNvCxnSpPr>
            <a:cxnSpLocks/>
          </p:cNvCxnSpPr>
          <p:nvPr/>
        </p:nvCxnSpPr>
        <p:spPr>
          <a:xfrm>
            <a:off x="755576" y="1206338"/>
            <a:ext cx="770485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0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2612</TotalTime>
  <Words>427</Words>
  <Application>Microsoft Office PowerPoint</Application>
  <PresentationFormat>Presentazione su schermo (4:3)</PresentationFormat>
  <Paragraphs>62</Paragraphs>
  <Slides>27</Slides>
  <Notes>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Comic Sans MS</vt:lpstr>
      <vt:lpstr>Tema di Office</vt:lpstr>
      <vt:lpstr>Acrobat Document</vt:lpstr>
      <vt:lpstr>Presentazione standard di PowerPoint</vt:lpstr>
      <vt:lpstr>Presentazione standard di PowerPoint</vt:lpstr>
      <vt:lpstr>Presentazione standard di PowerPoint</vt:lpstr>
      <vt:lpstr>Lo scompenso cardiaco in Italia</vt:lpstr>
      <vt:lpstr>Presentazione standard di PowerPoint</vt:lpstr>
      <vt:lpstr>Presentazione standard di PowerPoint</vt:lpstr>
      <vt:lpstr>Presentazione standard di PowerPoint</vt:lpstr>
      <vt:lpstr>Diabete e Scompenso Cardiaco</vt:lpstr>
      <vt:lpstr>Antidiabetici ed eventi cardiovascolari</vt:lpstr>
      <vt:lpstr>Antidiabetici e Scompenso Cardiaco</vt:lpstr>
      <vt:lpstr>Presentazione standard di PowerPoint</vt:lpstr>
      <vt:lpstr>Effetto sfavorevole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prevenzione cardiovascolare oggi, tra linee-guida ed esiguità di risorse Calogero Calcullo Accreditato per la Cardiologia ASP 1  (Agrigento)</dc:title>
  <dc:creator>Utente</dc:creator>
  <cp:lastModifiedBy>Utente Windows</cp:lastModifiedBy>
  <cp:revision>99</cp:revision>
  <dcterms:created xsi:type="dcterms:W3CDTF">2015-09-30T15:28:50Z</dcterms:created>
  <dcterms:modified xsi:type="dcterms:W3CDTF">2018-10-05T06:41:53Z</dcterms:modified>
</cp:coreProperties>
</file>