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notesMasterIdLst>
    <p:notesMasterId r:id="rId35"/>
  </p:notesMasterIdLst>
  <p:sldIdLst>
    <p:sldId id="256" r:id="rId3"/>
    <p:sldId id="269" r:id="rId4"/>
    <p:sldId id="280" r:id="rId5"/>
    <p:sldId id="270" r:id="rId6"/>
    <p:sldId id="273" r:id="rId7"/>
    <p:sldId id="260" r:id="rId8"/>
    <p:sldId id="274" r:id="rId9"/>
    <p:sldId id="257" r:id="rId10"/>
    <p:sldId id="258" r:id="rId11"/>
    <p:sldId id="271" r:id="rId12"/>
    <p:sldId id="261" r:id="rId13"/>
    <p:sldId id="262" r:id="rId14"/>
    <p:sldId id="284" r:id="rId15"/>
    <p:sldId id="263" r:id="rId16"/>
    <p:sldId id="264" r:id="rId17"/>
    <p:sldId id="265" r:id="rId18"/>
    <p:sldId id="279" r:id="rId19"/>
    <p:sldId id="281" r:id="rId20"/>
    <p:sldId id="282" r:id="rId21"/>
    <p:sldId id="287" r:id="rId22"/>
    <p:sldId id="286" r:id="rId23"/>
    <p:sldId id="275" r:id="rId24"/>
    <p:sldId id="276" r:id="rId25"/>
    <p:sldId id="277" r:id="rId26"/>
    <p:sldId id="278" r:id="rId27"/>
    <p:sldId id="289" r:id="rId28"/>
    <p:sldId id="290" r:id="rId29"/>
    <p:sldId id="291" r:id="rId30"/>
    <p:sldId id="292" r:id="rId31"/>
    <p:sldId id="293" r:id="rId32"/>
    <p:sldId id="294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49" autoAdjust="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EF393-007A-4A12-94B2-E96EC659D18C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2B694C-E389-4DCB-A0C3-85CF596AA44F}">
      <dgm:prSet/>
      <dgm:spPr/>
      <dgm:t>
        <a:bodyPr/>
        <a:lstStyle/>
        <a:p>
          <a:r>
            <a:rPr lang="it-IT"/>
            <a:t>In assenza di IRC grave trattamento di scelta EBPM o fondaparinux </a:t>
          </a:r>
          <a:endParaRPr lang="en-US"/>
        </a:p>
      </dgm:t>
    </dgm:pt>
    <dgm:pt modelId="{FAC64AD6-4B25-4752-B3F4-41B0C0544690}" type="parTrans" cxnId="{943A4C8B-4D1C-4651-A50F-0D9051665B9B}">
      <dgm:prSet/>
      <dgm:spPr/>
      <dgm:t>
        <a:bodyPr/>
        <a:lstStyle/>
        <a:p>
          <a:endParaRPr lang="en-US"/>
        </a:p>
      </dgm:t>
    </dgm:pt>
    <dgm:pt modelId="{F3A9518A-5C73-45DD-932C-8FD516B0E562}" type="sibTrans" cxnId="{943A4C8B-4D1C-4651-A50F-0D9051665B9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4D625CA-8F8A-407B-BFFA-8030381D219D}">
      <dgm:prSet/>
      <dgm:spPr/>
      <dgm:t>
        <a:bodyPr/>
        <a:lstStyle/>
        <a:p>
          <a:r>
            <a:rPr lang="it-IT"/>
            <a:t>In caso di IRC grave e alto rischio emorragico preferibile eparina non frazionata (UHF) mantenendo PTT compreso tra 1,5 e 2,5 </a:t>
          </a:r>
          <a:endParaRPr lang="en-US"/>
        </a:p>
      </dgm:t>
    </dgm:pt>
    <dgm:pt modelId="{94A0FF1A-6A6F-4B0C-ACD1-B8560E171682}" type="parTrans" cxnId="{FD1ED980-A8D0-454C-B5A8-3A73A17763D5}">
      <dgm:prSet/>
      <dgm:spPr/>
      <dgm:t>
        <a:bodyPr/>
        <a:lstStyle/>
        <a:p>
          <a:endParaRPr lang="en-US"/>
        </a:p>
      </dgm:t>
    </dgm:pt>
    <dgm:pt modelId="{F3141791-8EF0-4D20-A6D6-D02C6AFAA79F}" type="sibTrans" cxnId="{FD1ED980-A8D0-454C-B5A8-3A73A17763D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BF3A2F8-41B8-4BC3-BFEA-7C6B94E32F62}">
      <dgm:prSet/>
      <dgm:spPr/>
      <dgm:t>
        <a:bodyPr/>
        <a:lstStyle/>
        <a:p>
          <a:r>
            <a:rPr lang="it-IT"/>
            <a:t>Il trattamento EBPM o UHF va proseguito per almeno 5 giorni e sostituito con TAO (VKA) dopo INR &gt; 2 per 2 giorni consecutivi e poi mantenuto tra 2 e 3</a:t>
          </a:r>
          <a:endParaRPr lang="en-US"/>
        </a:p>
      </dgm:t>
    </dgm:pt>
    <dgm:pt modelId="{38116BEA-A218-40FB-A9DF-396C1F2CAB62}" type="parTrans" cxnId="{293E6817-8DB2-4038-BA3C-3EB2CE6A7300}">
      <dgm:prSet/>
      <dgm:spPr/>
      <dgm:t>
        <a:bodyPr/>
        <a:lstStyle/>
        <a:p>
          <a:endParaRPr lang="en-US"/>
        </a:p>
      </dgm:t>
    </dgm:pt>
    <dgm:pt modelId="{1E788772-6379-4E61-BC7B-B379EDA9E770}" type="sibTrans" cxnId="{293E6817-8DB2-4038-BA3C-3EB2CE6A730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2500023-98F8-452A-B8DE-9FA42DFA8CD5}" type="pres">
      <dgm:prSet presAssocID="{ED1EF393-007A-4A12-94B2-E96EC659D18C}" presName="Name0" presStyleCnt="0">
        <dgm:presLayoutVars>
          <dgm:animLvl val="lvl"/>
          <dgm:resizeHandles val="exact"/>
        </dgm:presLayoutVars>
      </dgm:prSet>
      <dgm:spPr/>
    </dgm:pt>
    <dgm:pt modelId="{CE2732B9-50B0-4A73-8CB5-A6FEFC4F1E1D}" type="pres">
      <dgm:prSet presAssocID="{1A2B694C-E389-4DCB-A0C3-85CF596AA44F}" presName="compositeNode" presStyleCnt="0">
        <dgm:presLayoutVars>
          <dgm:bulletEnabled val="1"/>
        </dgm:presLayoutVars>
      </dgm:prSet>
      <dgm:spPr/>
    </dgm:pt>
    <dgm:pt modelId="{5DBFA3FF-88C0-4A47-B3CB-97A4AC0FE09F}" type="pres">
      <dgm:prSet presAssocID="{1A2B694C-E389-4DCB-A0C3-85CF596AA44F}" presName="bgRect" presStyleLbl="bgAccFollowNode1" presStyleIdx="0" presStyleCnt="3"/>
      <dgm:spPr/>
    </dgm:pt>
    <dgm:pt modelId="{E479D51B-F12B-46E2-B908-C267C64FB5BC}" type="pres">
      <dgm:prSet presAssocID="{F3A9518A-5C73-45DD-932C-8FD516B0E56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0E5AB6A-DED4-409B-93A7-8605AE9EF0FE}" type="pres">
      <dgm:prSet presAssocID="{1A2B694C-E389-4DCB-A0C3-85CF596AA44F}" presName="bottomLine" presStyleLbl="alignNode1" presStyleIdx="1" presStyleCnt="6">
        <dgm:presLayoutVars/>
      </dgm:prSet>
      <dgm:spPr/>
    </dgm:pt>
    <dgm:pt modelId="{6B960BF3-1C3F-4C8C-931F-156BEAA424A0}" type="pres">
      <dgm:prSet presAssocID="{1A2B694C-E389-4DCB-A0C3-85CF596AA44F}" presName="nodeText" presStyleLbl="bgAccFollowNode1" presStyleIdx="0" presStyleCnt="3">
        <dgm:presLayoutVars>
          <dgm:bulletEnabled val="1"/>
        </dgm:presLayoutVars>
      </dgm:prSet>
      <dgm:spPr/>
    </dgm:pt>
    <dgm:pt modelId="{9B37BF42-4D7B-4D0F-89CA-3E4C2E5C1258}" type="pres">
      <dgm:prSet presAssocID="{F3A9518A-5C73-45DD-932C-8FD516B0E562}" presName="sibTrans" presStyleCnt="0"/>
      <dgm:spPr/>
    </dgm:pt>
    <dgm:pt modelId="{1863A4B9-E25B-4756-9112-42BCEC1C7885}" type="pres">
      <dgm:prSet presAssocID="{D4D625CA-8F8A-407B-BFFA-8030381D219D}" presName="compositeNode" presStyleCnt="0">
        <dgm:presLayoutVars>
          <dgm:bulletEnabled val="1"/>
        </dgm:presLayoutVars>
      </dgm:prSet>
      <dgm:spPr/>
    </dgm:pt>
    <dgm:pt modelId="{61318947-7642-42EE-AE71-AAD62E029F11}" type="pres">
      <dgm:prSet presAssocID="{D4D625CA-8F8A-407B-BFFA-8030381D219D}" presName="bgRect" presStyleLbl="bgAccFollowNode1" presStyleIdx="1" presStyleCnt="3"/>
      <dgm:spPr/>
    </dgm:pt>
    <dgm:pt modelId="{04B99D1D-5766-46F1-A323-AA23D08B53BC}" type="pres">
      <dgm:prSet presAssocID="{F3141791-8EF0-4D20-A6D6-D02C6AFAA79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7444192-F919-4862-887B-735AEF361DD3}" type="pres">
      <dgm:prSet presAssocID="{D4D625CA-8F8A-407B-BFFA-8030381D219D}" presName="bottomLine" presStyleLbl="alignNode1" presStyleIdx="3" presStyleCnt="6">
        <dgm:presLayoutVars/>
      </dgm:prSet>
      <dgm:spPr/>
    </dgm:pt>
    <dgm:pt modelId="{8F28AD5A-F601-4C8A-9F88-F5F8FF2A3862}" type="pres">
      <dgm:prSet presAssocID="{D4D625CA-8F8A-407B-BFFA-8030381D219D}" presName="nodeText" presStyleLbl="bgAccFollowNode1" presStyleIdx="1" presStyleCnt="3">
        <dgm:presLayoutVars>
          <dgm:bulletEnabled val="1"/>
        </dgm:presLayoutVars>
      </dgm:prSet>
      <dgm:spPr/>
    </dgm:pt>
    <dgm:pt modelId="{B2519D28-352E-4960-8EA0-CEA3D83C3EF7}" type="pres">
      <dgm:prSet presAssocID="{F3141791-8EF0-4D20-A6D6-D02C6AFAA79F}" presName="sibTrans" presStyleCnt="0"/>
      <dgm:spPr/>
    </dgm:pt>
    <dgm:pt modelId="{2BB0F5AA-C808-4CA1-BF35-B8B0B2738AB7}" type="pres">
      <dgm:prSet presAssocID="{CBF3A2F8-41B8-4BC3-BFEA-7C6B94E32F62}" presName="compositeNode" presStyleCnt="0">
        <dgm:presLayoutVars>
          <dgm:bulletEnabled val="1"/>
        </dgm:presLayoutVars>
      </dgm:prSet>
      <dgm:spPr/>
    </dgm:pt>
    <dgm:pt modelId="{D0BB570A-2B3A-4FBD-BB15-D5BCD24EA63A}" type="pres">
      <dgm:prSet presAssocID="{CBF3A2F8-41B8-4BC3-BFEA-7C6B94E32F62}" presName="bgRect" presStyleLbl="bgAccFollowNode1" presStyleIdx="2" presStyleCnt="3"/>
      <dgm:spPr/>
    </dgm:pt>
    <dgm:pt modelId="{20912A02-3DFD-4A0F-8C9F-69C879CCDF66}" type="pres">
      <dgm:prSet presAssocID="{1E788772-6379-4E61-BC7B-B379EDA9E77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59E0ABA-F3B3-49F1-91E4-CB1883FD5678}" type="pres">
      <dgm:prSet presAssocID="{CBF3A2F8-41B8-4BC3-BFEA-7C6B94E32F62}" presName="bottomLine" presStyleLbl="alignNode1" presStyleIdx="5" presStyleCnt="6">
        <dgm:presLayoutVars/>
      </dgm:prSet>
      <dgm:spPr/>
    </dgm:pt>
    <dgm:pt modelId="{1A608CDF-E6E8-4C85-B8B8-536DBCAC99E3}" type="pres">
      <dgm:prSet presAssocID="{CBF3A2F8-41B8-4BC3-BFEA-7C6B94E32F6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93E6817-8DB2-4038-BA3C-3EB2CE6A7300}" srcId="{ED1EF393-007A-4A12-94B2-E96EC659D18C}" destId="{CBF3A2F8-41B8-4BC3-BFEA-7C6B94E32F62}" srcOrd="2" destOrd="0" parTransId="{38116BEA-A218-40FB-A9DF-396C1F2CAB62}" sibTransId="{1E788772-6379-4E61-BC7B-B379EDA9E770}"/>
    <dgm:cxn modelId="{5C6F0128-6B41-4B6C-AEA2-039D16BA4C37}" type="presOf" srcId="{CBF3A2F8-41B8-4BC3-BFEA-7C6B94E32F62}" destId="{1A608CDF-E6E8-4C85-B8B8-536DBCAC99E3}" srcOrd="1" destOrd="0" presId="urn:microsoft.com/office/officeart/2016/7/layout/BasicLinearProcessNumbered"/>
    <dgm:cxn modelId="{0D5AFC3C-E8CE-437F-B629-C2943E3E016B}" type="presOf" srcId="{1A2B694C-E389-4DCB-A0C3-85CF596AA44F}" destId="{5DBFA3FF-88C0-4A47-B3CB-97A4AC0FE09F}" srcOrd="0" destOrd="0" presId="urn:microsoft.com/office/officeart/2016/7/layout/BasicLinearProcessNumbered"/>
    <dgm:cxn modelId="{CA53753D-96D8-4EFC-A6C0-93C8048D7F85}" type="presOf" srcId="{ED1EF393-007A-4A12-94B2-E96EC659D18C}" destId="{72500023-98F8-452A-B8DE-9FA42DFA8CD5}" srcOrd="0" destOrd="0" presId="urn:microsoft.com/office/officeart/2016/7/layout/BasicLinearProcessNumbered"/>
    <dgm:cxn modelId="{95698E6A-6946-41C3-979C-47121E3B2B11}" type="presOf" srcId="{1E788772-6379-4E61-BC7B-B379EDA9E770}" destId="{20912A02-3DFD-4A0F-8C9F-69C879CCDF66}" srcOrd="0" destOrd="0" presId="urn:microsoft.com/office/officeart/2016/7/layout/BasicLinearProcessNumbered"/>
    <dgm:cxn modelId="{2B216653-72EC-4AD4-B52F-5316DA90FCF2}" type="presOf" srcId="{D4D625CA-8F8A-407B-BFFA-8030381D219D}" destId="{8F28AD5A-F601-4C8A-9F88-F5F8FF2A3862}" srcOrd="1" destOrd="0" presId="urn:microsoft.com/office/officeart/2016/7/layout/BasicLinearProcessNumbered"/>
    <dgm:cxn modelId="{D1CEEC56-D87F-444E-92E7-A1FD3B12A695}" type="presOf" srcId="{1A2B694C-E389-4DCB-A0C3-85CF596AA44F}" destId="{6B960BF3-1C3F-4C8C-931F-156BEAA424A0}" srcOrd="1" destOrd="0" presId="urn:microsoft.com/office/officeart/2016/7/layout/BasicLinearProcessNumbered"/>
    <dgm:cxn modelId="{FD1ED980-A8D0-454C-B5A8-3A73A17763D5}" srcId="{ED1EF393-007A-4A12-94B2-E96EC659D18C}" destId="{D4D625CA-8F8A-407B-BFFA-8030381D219D}" srcOrd="1" destOrd="0" parTransId="{94A0FF1A-6A6F-4B0C-ACD1-B8560E171682}" sibTransId="{F3141791-8EF0-4D20-A6D6-D02C6AFAA79F}"/>
    <dgm:cxn modelId="{B1E99A82-1C35-40E5-B953-D31B80D019BF}" type="presOf" srcId="{CBF3A2F8-41B8-4BC3-BFEA-7C6B94E32F62}" destId="{D0BB570A-2B3A-4FBD-BB15-D5BCD24EA63A}" srcOrd="0" destOrd="0" presId="urn:microsoft.com/office/officeart/2016/7/layout/BasicLinearProcessNumbered"/>
    <dgm:cxn modelId="{943A4C8B-4D1C-4651-A50F-0D9051665B9B}" srcId="{ED1EF393-007A-4A12-94B2-E96EC659D18C}" destId="{1A2B694C-E389-4DCB-A0C3-85CF596AA44F}" srcOrd="0" destOrd="0" parTransId="{FAC64AD6-4B25-4752-B3F4-41B0C0544690}" sibTransId="{F3A9518A-5C73-45DD-932C-8FD516B0E562}"/>
    <dgm:cxn modelId="{C703AB97-CF50-4E80-9AEC-1B69C921517E}" type="presOf" srcId="{D4D625CA-8F8A-407B-BFFA-8030381D219D}" destId="{61318947-7642-42EE-AE71-AAD62E029F11}" srcOrd="0" destOrd="0" presId="urn:microsoft.com/office/officeart/2016/7/layout/BasicLinearProcessNumbered"/>
    <dgm:cxn modelId="{C67C5FCE-B445-475B-ADCF-CB7F49A8692C}" type="presOf" srcId="{F3A9518A-5C73-45DD-932C-8FD516B0E562}" destId="{E479D51B-F12B-46E2-B908-C267C64FB5BC}" srcOrd="0" destOrd="0" presId="urn:microsoft.com/office/officeart/2016/7/layout/BasicLinearProcessNumbered"/>
    <dgm:cxn modelId="{8B5364EA-50AB-46A5-9F1B-A7847A67234E}" type="presOf" srcId="{F3141791-8EF0-4D20-A6D6-D02C6AFAA79F}" destId="{04B99D1D-5766-46F1-A323-AA23D08B53BC}" srcOrd="0" destOrd="0" presId="urn:microsoft.com/office/officeart/2016/7/layout/BasicLinearProcessNumbered"/>
    <dgm:cxn modelId="{1E5A031B-C5EE-4D31-B0A2-AF5E03C81E9D}" type="presParOf" srcId="{72500023-98F8-452A-B8DE-9FA42DFA8CD5}" destId="{CE2732B9-50B0-4A73-8CB5-A6FEFC4F1E1D}" srcOrd="0" destOrd="0" presId="urn:microsoft.com/office/officeart/2016/7/layout/BasicLinearProcessNumbered"/>
    <dgm:cxn modelId="{404565CA-98DD-4BCE-B036-49CB25288734}" type="presParOf" srcId="{CE2732B9-50B0-4A73-8CB5-A6FEFC4F1E1D}" destId="{5DBFA3FF-88C0-4A47-B3CB-97A4AC0FE09F}" srcOrd="0" destOrd="0" presId="urn:microsoft.com/office/officeart/2016/7/layout/BasicLinearProcessNumbered"/>
    <dgm:cxn modelId="{8346C1F0-1470-4848-9E80-C9EE09E224D3}" type="presParOf" srcId="{CE2732B9-50B0-4A73-8CB5-A6FEFC4F1E1D}" destId="{E479D51B-F12B-46E2-B908-C267C64FB5BC}" srcOrd="1" destOrd="0" presId="urn:microsoft.com/office/officeart/2016/7/layout/BasicLinearProcessNumbered"/>
    <dgm:cxn modelId="{0B737FC6-DCEE-4C6B-8FF3-87638FECFC7D}" type="presParOf" srcId="{CE2732B9-50B0-4A73-8CB5-A6FEFC4F1E1D}" destId="{40E5AB6A-DED4-409B-93A7-8605AE9EF0FE}" srcOrd="2" destOrd="0" presId="urn:microsoft.com/office/officeart/2016/7/layout/BasicLinearProcessNumbered"/>
    <dgm:cxn modelId="{41CAC221-7034-44A7-A52A-A9A20CE6AD91}" type="presParOf" srcId="{CE2732B9-50B0-4A73-8CB5-A6FEFC4F1E1D}" destId="{6B960BF3-1C3F-4C8C-931F-156BEAA424A0}" srcOrd="3" destOrd="0" presId="urn:microsoft.com/office/officeart/2016/7/layout/BasicLinearProcessNumbered"/>
    <dgm:cxn modelId="{B33B75E2-FD52-41E5-B9AD-A54F43881DB8}" type="presParOf" srcId="{72500023-98F8-452A-B8DE-9FA42DFA8CD5}" destId="{9B37BF42-4D7B-4D0F-89CA-3E4C2E5C1258}" srcOrd="1" destOrd="0" presId="urn:microsoft.com/office/officeart/2016/7/layout/BasicLinearProcessNumbered"/>
    <dgm:cxn modelId="{C5773160-E601-4F1A-9319-58281E7F1916}" type="presParOf" srcId="{72500023-98F8-452A-B8DE-9FA42DFA8CD5}" destId="{1863A4B9-E25B-4756-9112-42BCEC1C7885}" srcOrd="2" destOrd="0" presId="urn:microsoft.com/office/officeart/2016/7/layout/BasicLinearProcessNumbered"/>
    <dgm:cxn modelId="{CD293692-E5D3-4AF5-8331-A62734A9AA30}" type="presParOf" srcId="{1863A4B9-E25B-4756-9112-42BCEC1C7885}" destId="{61318947-7642-42EE-AE71-AAD62E029F11}" srcOrd="0" destOrd="0" presId="urn:microsoft.com/office/officeart/2016/7/layout/BasicLinearProcessNumbered"/>
    <dgm:cxn modelId="{F395C66D-F8CA-4EE1-9ABF-DB1F530CCEE2}" type="presParOf" srcId="{1863A4B9-E25B-4756-9112-42BCEC1C7885}" destId="{04B99D1D-5766-46F1-A323-AA23D08B53BC}" srcOrd="1" destOrd="0" presId="urn:microsoft.com/office/officeart/2016/7/layout/BasicLinearProcessNumbered"/>
    <dgm:cxn modelId="{2704E9C8-4F08-45C4-B75E-B0FEECBC8B1E}" type="presParOf" srcId="{1863A4B9-E25B-4756-9112-42BCEC1C7885}" destId="{37444192-F919-4862-887B-735AEF361DD3}" srcOrd="2" destOrd="0" presId="urn:microsoft.com/office/officeart/2016/7/layout/BasicLinearProcessNumbered"/>
    <dgm:cxn modelId="{EFE8B8EC-E956-4493-8B3B-9E21E017608E}" type="presParOf" srcId="{1863A4B9-E25B-4756-9112-42BCEC1C7885}" destId="{8F28AD5A-F601-4C8A-9F88-F5F8FF2A3862}" srcOrd="3" destOrd="0" presId="urn:microsoft.com/office/officeart/2016/7/layout/BasicLinearProcessNumbered"/>
    <dgm:cxn modelId="{B75DD4A5-F788-43C8-943B-6F68D7B03261}" type="presParOf" srcId="{72500023-98F8-452A-B8DE-9FA42DFA8CD5}" destId="{B2519D28-352E-4960-8EA0-CEA3D83C3EF7}" srcOrd="3" destOrd="0" presId="urn:microsoft.com/office/officeart/2016/7/layout/BasicLinearProcessNumbered"/>
    <dgm:cxn modelId="{6B05955F-D6FA-4459-BA4F-7D54F386E942}" type="presParOf" srcId="{72500023-98F8-452A-B8DE-9FA42DFA8CD5}" destId="{2BB0F5AA-C808-4CA1-BF35-B8B0B2738AB7}" srcOrd="4" destOrd="0" presId="urn:microsoft.com/office/officeart/2016/7/layout/BasicLinearProcessNumbered"/>
    <dgm:cxn modelId="{21D6FC98-61DB-43C4-A754-4366D690C739}" type="presParOf" srcId="{2BB0F5AA-C808-4CA1-BF35-B8B0B2738AB7}" destId="{D0BB570A-2B3A-4FBD-BB15-D5BCD24EA63A}" srcOrd="0" destOrd="0" presId="urn:microsoft.com/office/officeart/2016/7/layout/BasicLinearProcessNumbered"/>
    <dgm:cxn modelId="{C14FBC69-4631-4D03-9582-63F4AA2F0A26}" type="presParOf" srcId="{2BB0F5AA-C808-4CA1-BF35-B8B0B2738AB7}" destId="{20912A02-3DFD-4A0F-8C9F-69C879CCDF66}" srcOrd="1" destOrd="0" presId="urn:microsoft.com/office/officeart/2016/7/layout/BasicLinearProcessNumbered"/>
    <dgm:cxn modelId="{0766731C-A3BA-49A4-878E-E7A603CB9A7F}" type="presParOf" srcId="{2BB0F5AA-C808-4CA1-BF35-B8B0B2738AB7}" destId="{B59E0ABA-F3B3-49F1-91E4-CB1883FD5678}" srcOrd="2" destOrd="0" presId="urn:microsoft.com/office/officeart/2016/7/layout/BasicLinearProcessNumbered"/>
    <dgm:cxn modelId="{A07CD651-340C-4571-AC5B-3B3B98E82E4D}" type="presParOf" srcId="{2BB0F5AA-C808-4CA1-BF35-B8B0B2738AB7}" destId="{1A608CDF-E6E8-4C85-B8B8-536DBCAC99E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A3FF-88C0-4A47-B3CB-97A4AC0FE09F}">
      <dsp:nvSpPr>
        <dsp:cNvPr id="0" name=""/>
        <dsp:cNvSpPr/>
      </dsp:nvSpPr>
      <dsp:spPr>
        <a:xfrm>
          <a:off x="0" y="32147"/>
          <a:ext cx="2536030" cy="35504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In assenza di IRC grave trattamento di scelta EBPM o fondaparinux </a:t>
          </a:r>
          <a:endParaRPr lang="en-US" sz="1400" kern="1200"/>
        </a:p>
      </dsp:txBody>
      <dsp:txXfrm>
        <a:off x="0" y="1381315"/>
        <a:ext cx="2536030" cy="2130265"/>
      </dsp:txXfrm>
    </dsp:sp>
    <dsp:sp modelId="{E479D51B-F12B-46E2-B908-C267C64FB5BC}">
      <dsp:nvSpPr>
        <dsp:cNvPr id="0" name=""/>
        <dsp:cNvSpPr/>
      </dsp:nvSpPr>
      <dsp:spPr>
        <a:xfrm>
          <a:off x="735448" y="387191"/>
          <a:ext cx="1065132" cy="10651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042" tIns="12700" rIns="830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1433" y="543176"/>
        <a:ext cx="753162" cy="753162"/>
      </dsp:txXfrm>
    </dsp:sp>
    <dsp:sp modelId="{40E5AB6A-DED4-409B-93A7-8605AE9EF0FE}">
      <dsp:nvSpPr>
        <dsp:cNvPr id="0" name=""/>
        <dsp:cNvSpPr/>
      </dsp:nvSpPr>
      <dsp:spPr>
        <a:xfrm>
          <a:off x="0" y="3582518"/>
          <a:ext cx="2536030" cy="72"/>
        </a:xfrm>
        <a:prstGeom prst="rect">
          <a:avLst/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67625"/>
              <a:satOff val="-1932"/>
              <a:lumOff val="43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318947-7642-42EE-AE71-AAD62E029F11}">
      <dsp:nvSpPr>
        <dsp:cNvPr id="0" name=""/>
        <dsp:cNvSpPr/>
      </dsp:nvSpPr>
      <dsp:spPr>
        <a:xfrm>
          <a:off x="2789634" y="32147"/>
          <a:ext cx="2536030" cy="3550443"/>
        </a:xfrm>
        <a:prstGeom prst="rect">
          <a:avLst/>
        </a:prstGeom>
        <a:solidFill>
          <a:schemeClr val="accent2">
            <a:tint val="40000"/>
            <a:alpha val="90000"/>
            <a:hueOff val="-726289"/>
            <a:satOff val="-67"/>
            <a:lumOff val="1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In caso di IRC grave e alto rischio emorragico preferibile eparina non frazionata (UHF) mantenendo PTT compreso tra 1,5 e 2,5 </a:t>
          </a:r>
          <a:endParaRPr lang="en-US" sz="1400" kern="1200"/>
        </a:p>
      </dsp:txBody>
      <dsp:txXfrm>
        <a:off x="2789634" y="1381315"/>
        <a:ext cx="2536030" cy="2130265"/>
      </dsp:txXfrm>
    </dsp:sp>
    <dsp:sp modelId="{04B99D1D-5766-46F1-A323-AA23D08B53BC}">
      <dsp:nvSpPr>
        <dsp:cNvPr id="0" name=""/>
        <dsp:cNvSpPr/>
      </dsp:nvSpPr>
      <dsp:spPr>
        <a:xfrm>
          <a:off x="3525083" y="387191"/>
          <a:ext cx="1065132" cy="1065132"/>
        </a:xfrm>
        <a:prstGeom prst="ellipse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335249"/>
              <a:satOff val="-3863"/>
              <a:lumOff val="86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042" tIns="12700" rIns="830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81068" y="543176"/>
        <a:ext cx="753162" cy="753162"/>
      </dsp:txXfrm>
    </dsp:sp>
    <dsp:sp modelId="{37444192-F919-4862-887B-735AEF361DD3}">
      <dsp:nvSpPr>
        <dsp:cNvPr id="0" name=""/>
        <dsp:cNvSpPr/>
      </dsp:nvSpPr>
      <dsp:spPr>
        <a:xfrm>
          <a:off x="2789634" y="3582518"/>
          <a:ext cx="2536030" cy="72"/>
        </a:xfrm>
        <a:prstGeom prst="rect">
          <a:avLst/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02874"/>
              <a:satOff val="-5795"/>
              <a:lumOff val="12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B570A-2B3A-4FBD-BB15-D5BCD24EA63A}">
      <dsp:nvSpPr>
        <dsp:cNvPr id="0" name=""/>
        <dsp:cNvSpPr/>
      </dsp:nvSpPr>
      <dsp:spPr>
        <a:xfrm>
          <a:off x="5579268" y="32147"/>
          <a:ext cx="2536030" cy="3550443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Il trattamento EBPM o UHF va proseguito per almeno 5 giorni e sostituito con TAO (VKA) dopo INR &gt; 2 per 2 giorni consecutivi e poi mantenuto tra 2 e 3</a:t>
          </a:r>
          <a:endParaRPr lang="en-US" sz="1400" kern="1200"/>
        </a:p>
      </dsp:txBody>
      <dsp:txXfrm>
        <a:off x="5579268" y="1381315"/>
        <a:ext cx="2536030" cy="2130265"/>
      </dsp:txXfrm>
    </dsp:sp>
    <dsp:sp modelId="{20912A02-3DFD-4A0F-8C9F-69C879CCDF66}">
      <dsp:nvSpPr>
        <dsp:cNvPr id="0" name=""/>
        <dsp:cNvSpPr/>
      </dsp:nvSpPr>
      <dsp:spPr>
        <a:xfrm>
          <a:off x="6314717" y="387191"/>
          <a:ext cx="1065132" cy="1065132"/>
        </a:xfrm>
        <a:prstGeom prst="ellipse">
          <a:avLst/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70499"/>
              <a:satOff val="-7726"/>
              <a:lumOff val="172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042" tIns="12700" rIns="830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70702" y="543176"/>
        <a:ext cx="753162" cy="753162"/>
      </dsp:txXfrm>
    </dsp:sp>
    <dsp:sp modelId="{B59E0ABA-F3B3-49F1-91E4-CB1883FD5678}">
      <dsp:nvSpPr>
        <dsp:cNvPr id="0" name=""/>
        <dsp:cNvSpPr/>
      </dsp:nvSpPr>
      <dsp:spPr>
        <a:xfrm>
          <a:off x="5579268" y="3582518"/>
          <a:ext cx="2536030" cy="72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74F1-6101-4760-839D-DF3CF7E5ED7C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C64A-A256-42A2-841C-8CF25841D3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77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EC64A-A256-42A2-841C-8CF25841D37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EC64A-A256-42A2-841C-8CF25841D37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70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6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4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44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75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8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92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47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3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4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78AE5-F4C1-4DAF-9C7A-C15B8573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0ACE-95B3-41B5-8436-4202C964FC0B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4A3A-DE2F-4CF0-8F27-0B9DCDA4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B596-307D-4C41-B05F-67FE8685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E60E-7A30-43B2-990B-14404E742D22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23300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30F8E-A2B0-4806-B24C-1C607189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AD85-EA30-4AD0-B5AB-CAC471606597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B3F1-C698-41FF-9034-B1F927B8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8B37-DD75-4934-805C-39ED06BC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F08E-9945-4151-926C-B80957635DB9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1867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57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4D033-CACE-4678-BDD8-1CB341B8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67D9-10AD-4A4E-A185-4BA5C63D6450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E8534-F060-480A-902E-63492237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A7408-E236-4C59-BBEA-FE9E892D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7F2F-A2C9-40DA-8124-D7E4E5E12E9E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55922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CC76D9-74E3-44A3-8388-2421D667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E006-9652-4469-9A63-59EE6B3A7E3B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D2FFC6-136A-4087-B5B5-4180C51E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05FF01-C077-4360-B349-7C7DC31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E3A1-5AC4-4404-92FE-3C7E1C44E1C2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86631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8C0707-5C7A-4751-BCEE-6FDCA5AF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4728-2519-491B-9071-C5E70D4EAA21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93429B-BC24-4B69-9A6B-F2106807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F5C85-7004-4819-920A-60A06B13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AD8A-1C4D-405E-AB8A-E68C3989B02B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31487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9A7039-4A7B-4118-ACA8-91C2E419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A0A2-2B28-4F22-BE1B-388A9110BE95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EBD2E8-6789-4663-ACC5-3597C9B8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BB95EE-23E0-4146-89CF-85D383D5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8C64-85DB-4D62-96A5-E1E882A5E330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860602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E94941-8BBD-4E14-92EA-B583D9D8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4C3-07E2-4372-9D51-54D091B2C900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FB1E17-0D8A-4C2F-998B-433DA44C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B7354E-C58D-41A2-9868-AB43400E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C4C8-694E-4C0D-BFC8-D79207D2D244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24476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9C1AF3-EBF7-4189-A624-F4BE486D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9827-CF81-4E1F-AF52-610F87A6B51E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0E52EA-335D-4CBC-B475-56C62081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58772E-CE5A-4E7C-8892-A61A9C01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977C-14BB-406E-817B-F4B19F710BAE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652204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DD1B6F-7CA9-4C0B-B035-7A369EE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E313-8860-4E01-B6DA-366FEC0AB4EB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81A864-525C-4E74-B0F3-A3C54FE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03466A-0483-437A-9A15-6B26613B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1B29-16C5-4F45-B159-F474A61BE9B1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997034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80F5B-A463-41DE-A728-37064AD9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D598-1AA9-423A-8EA4-C723F8E24955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C6EA-A110-4D69-8F8C-96EE5D2B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3561-AF12-4C14-95AD-41424D2E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7C6A-08B2-4B4E-A624-5A40BF1F047D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742773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74E3-DB9D-41A3-BAF9-60F8C81B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F81E-17D6-4D00-80EA-AD12C317EA5E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6416A-25C9-4B21-907C-BAE972DA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44C1-F2CD-49B8-ADD4-8F0E65ED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B7DA-6D7B-472C-BB64-9C7C5573F0D5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100633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EBC1-D215-4528-AEE7-CF1E53A3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3BD2-1060-4CD7-90A1-0BD8ECB4DD8E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3881A-6668-4425-A725-EDA291C7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B20F-57E1-48FC-A127-5FDA55ED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1850-197F-4F7E-A748-911AE5652B73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1590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9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13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34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56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3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2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28881F-38E8-42B2-8FA1-B7E3E5A1C2B5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CBC602-8315-46E1-A9A1-68C801E3C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564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BDF3A7-48CD-4D02-A85D-63F714D4D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fr-FR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43824D-9167-4A28-8555-99B60E3C0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fr-FR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AD1E-77D4-4A07-B7F0-A6D03E6F9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60F1F-ABEB-439D-B33D-181AD05DA00C}" type="datetimeFigureOut">
              <a:rPr lang="fr-FR"/>
              <a:pPr>
                <a:defRPr/>
              </a:pPr>
              <a:t>05/10/2018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E8B5-332A-4281-98C5-84CBE111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61094-0A74-464D-B710-64F27CE17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9F1321-836B-4E66-97DE-272862296950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9088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C4827-7728-463E-873B-F1DA998C0089}"/>
              </a:ext>
            </a:extLst>
          </p:cNvPr>
          <p:cNvSpPr txBox="1"/>
          <p:nvPr/>
        </p:nvSpPr>
        <p:spPr>
          <a:xfrm>
            <a:off x="611560" y="5661248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Totteri </a:t>
            </a:r>
          </a:p>
          <a:p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UOC Cardiologia S. Spirito</a:t>
            </a:r>
          </a:p>
          <a:p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 RM 1 ROMA</a:t>
            </a:r>
          </a:p>
        </p:txBody>
      </p:sp>
      <p:grpSp>
        <p:nvGrpSpPr>
          <p:cNvPr id="2" name="Group 14179">
            <a:extLst>
              <a:ext uri="{FF2B5EF4-FFF2-40B4-BE49-F238E27FC236}">
                <a16:creationId xmlns:a16="http://schemas.microsoft.com/office/drawing/2014/main" id="{5D088E22-6042-418D-99E2-FE8621F6386C}"/>
              </a:ext>
            </a:extLst>
          </p:cNvPr>
          <p:cNvGrpSpPr>
            <a:grpSpLocks/>
          </p:cNvGrpSpPr>
          <p:nvPr/>
        </p:nvGrpSpPr>
        <p:grpSpPr bwMode="auto">
          <a:xfrm>
            <a:off x="4788024" y="3774524"/>
            <a:ext cx="4176464" cy="2966844"/>
            <a:chOff x="0" y="-1664"/>
            <a:chExt cx="5382769" cy="3730752"/>
          </a:xfrm>
        </p:grpSpPr>
        <p:pic>
          <p:nvPicPr>
            <p:cNvPr id="14" name="Picture 19662">
              <a:extLst>
                <a:ext uri="{FF2B5EF4-FFF2-40B4-BE49-F238E27FC236}">
                  <a16:creationId xmlns:a16="http://schemas.microsoft.com/office/drawing/2014/main" id="{32421E4A-BCF3-4C85-A2BA-7DFC3277B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664"/>
              <a:ext cx="5382769" cy="373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29F9F4B8-824A-40AC-A87A-7DAC230A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014" y="1277920"/>
              <a:ext cx="81888" cy="50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19">
            <a:extLst>
              <a:ext uri="{FF2B5EF4-FFF2-40B4-BE49-F238E27FC236}">
                <a16:creationId xmlns:a16="http://schemas.microsoft.com/office/drawing/2014/main" id="{C90E09FB-7CE7-4663-8657-76F195FCA8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48264" y="356463"/>
            <a:ext cx="1440160" cy="134434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4A2FC0-6FED-4187-A39D-FE7051A6C51D}"/>
              </a:ext>
            </a:extLst>
          </p:cNvPr>
          <p:cNvSpPr txBox="1"/>
          <p:nvPr/>
        </p:nvSpPr>
        <p:spPr>
          <a:xfrm>
            <a:off x="683568" y="404664"/>
            <a:ext cx="2937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XXVIII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Congresso Nazionale ANCE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GIARDINI NAXOS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4 -7 OTTOBRE 2018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3F6E33-8420-4E6C-8F60-7CBC2DDCBC7F}"/>
              </a:ext>
            </a:extLst>
          </p:cNvPr>
          <p:cNvSpPr txBox="1"/>
          <p:nvPr/>
        </p:nvSpPr>
        <p:spPr>
          <a:xfrm>
            <a:off x="539552" y="2204864"/>
            <a:ext cx="67867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EMBOLIA POLMONARE E TROMBOSI</a:t>
            </a:r>
          </a:p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VENOSA PROFONDA: STRATIFICAZIONE </a:t>
            </a:r>
          </a:p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PROGNOSTICA ALLA LUCE DELLE ULTIME </a:t>
            </a:r>
          </a:p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LINEE-GUIDA ESC</a:t>
            </a:r>
          </a:p>
        </p:txBody>
      </p:sp>
    </p:spTree>
    <p:extLst>
      <p:ext uri="{BB962C8B-B14F-4D97-AF65-F5344CB8AC3E}">
        <p14:creationId xmlns:p14="http://schemas.microsoft.com/office/powerpoint/2010/main" val="250211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ACUTE PULMONARY EMBOLISM_VERSION FINAL 2014 UNPROTECTED [Compatibility Mode]0008.jpg">
            <a:extLst>
              <a:ext uri="{FF2B5EF4-FFF2-40B4-BE49-F238E27FC236}">
                <a16:creationId xmlns:a16="http://schemas.microsoft.com/office/drawing/2014/main" id="{9559636B-3AC3-4C6D-8A11-49664209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F243E0A4-ECED-4777-BCEE-5EAF96657E8D}"/>
              </a:ext>
            </a:extLst>
          </p:cNvPr>
          <p:cNvSpPr/>
          <p:nvPr/>
        </p:nvSpPr>
        <p:spPr>
          <a:xfrm>
            <a:off x="2987824" y="1196752"/>
            <a:ext cx="30243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50E0AEE-28AF-4739-B33D-49C9BE5639F8}"/>
              </a:ext>
            </a:extLst>
          </p:cNvPr>
          <p:cNvSpPr/>
          <p:nvPr/>
        </p:nvSpPr>
        <p:spPr>
          <a:xfrm>
            <a:off x="5652120" y="2825552"/>
            <a:ext cx="1584176" cy="132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826E835-F176-4B44-BDCB-3B6A967967A8}"/>
              </a:ext>
            </a:extLst>
          </p:cNvPr>
          <p:cNvSpPr/>
          <p:nvPr/>
        </p:nvSpPr>
        <p:spPr>
          <a:xfrm>
            <a:off x="3779912" y="2825552"/>
            <a:ext cx="1440160" cy="132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5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C9AD6D9-DF21-4B17-86AD-364EAE20642C}"/>
              </a:ext>
            </a:extLst>
          </p:cNvPr>
          <p:cNvSpPr/>
          <p:nvPr/>
        </p:nvSpPr>
        <p:spPr>
          <a:xfrm>
            <a:off x="1249615" y="221581"/>
            <a:ext cx="6480720" cy="1377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EMBOLIA POLMONARE SOSPETTA CON SHOCK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76C1C2-C3B5-49B3-8A88-358F80749615}"/>
              </a:ext>
            </a:extLst>
          </p:cNvPr>
          <p:cNvSpPr txBox="1"/>
          <p:nvPr/>
        </p:nvSpPr>
        <p:spPr>
          <a:xfrm>
            <a:off x="2483767" y="2339588"/>
            <a:ext cx="450645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ANGIOTC prontamente disponibile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6C22A6-1D16-47EE-8A49-F3BB1F406C9D}"/>
              </a:ext>
            </a:extLst>
          </p:cNvPr>
          <p:cNvSpPr txBox="1"/>
          <p:nvPr/>
        </p:nvSpPr>
        <p:spPr>
          <a:xfrm>
            <a:off x="6147204" y="2915652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F28F57-1A90-4E1D-8F6C-69E9B413A5E8}"/>
              </a:ext>
            </a:extLst>
          </p:cNvPr>
          <p:cNvSpPr txBox="1"/>
          <p:nvPr/>
        </p:nvSpPr>
        <p:spPr>
          <a:xfrm>
            <a:off x="1979712" y="2996952"/>
            <a:ext cx="5501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9FCDFF-8B26-4F8E-9155-5CF3D8797263}"/>
              </a:ext>
            </a:extLst>
          </p:cNvPr>
          <p:cNvSpPr txBox="1"/>
          <p:nvPr/>
        </p:nvSpPr>
        <p:spPr>
          <a:xfrm>
            <a:off x="1115616" y="3995772"/>
            <a:ext cx="26725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ECOCARDIOGRAMMA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79A416-3D61-463F-B7E7-2A6D8F3E404B}"/>
              </a:ext>
            </a:extLst>
          </p:cNvPr>
          <p:cNvSpPr txBox="1"/>
          <p:nvPr/>
        </p:nvSpPr>
        <p:spPr>
          <a:xfrm>
            <a:off x="1115616" y="4725144"/>
            <a:ext cx="26084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SOVRACCARICO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VDx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84B684-AA8C-4742-9ACB-6CA5485035F0}"/>
              </a:ext>
            </a:extLst>
          </p:cNvPr>
          <p:cNvSpPr txBox="1"/>
          <p:nvPr/>
        </p:nvSpPr>
        <p:spPr>
          <a:xfrm>
            <a:off x="2762828" y="5301208"/>
            <a:ext cx="36901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2880F3-5D6A-428C-97D3-953C883E17EB}"/>
              </a:ext>
            </a:extLst>
          </p:cNvPr>
          <p:cNvSpPr txBox="1"/>
          <p:nvPr/>
        </p:nvSpPr>
        <p:spPr>
          <a:xfrm>
            <a:off x="1259632" y="5589240"/>
            <a:ext cx="55015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FB85E2-F20E-49E5-96CE-A0D13663B967}"/>
              </a:ext>
            </a:extLst>
          </p:cNvPr>
          <p:cNvSpPr txBox="1"/>
          <p:nvPr/>
        </p:nvSpPr>
        <p:spPr>
          <a:xfrm>
            <a:off x="4870601" y="3874343"/>
            <a:ext cx="12319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679632-3502-43B4-86B8-AB015868F624}"/>
              </a:ext>
            </a:extLst>
          </p:cNvPr>
          <p:cNvSpPr txBox="1"/>
          <p:nvPr/>
        </p:nvSpPr>
        <p:spPr>
          <a:xfrm>
            <a:off x="7236296" y="3501008"/>
            <a:ext cx="13356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0B3ABC-3687-4B12-AC2C-9C2C4164B9E4}"/>
              </a:ext>
            </a:extLst>
          </p:cNvPr>
          <p:cNvSpPr txBox="1"/>
          <p:nvPr/>
        </p:nvSpPr>
        <p:spPr>
          <a:xfrm>
            <a:off x="4139952" y="5094476"/>
            <a:ext cx="332174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SPECIFICO EP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RIPERFUSIONE  PRIMARIA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4B85EA-A2B6-4D3B-B401-872BD534EA15}"/>
              </a:ext>
            </a:extLst>
          </p:cNvPr>
          <p:cNvSpPr txBox="1"/>
          <p:nvPr/>
        </p:nvSpPr>
        <p:spPr>
          <a:xfrm>
            <a:off x="5500370" y="4365104"/>
            <a:ext cx="363849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ALTRE CAUSE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INSTABILITA’ EMODINAMICA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CC2CE93-C8D3-4DB9-B3D1-09BDB1D09053}"/>
              </a:ext>
            </a:extLst>
          </p:cNvPr>
          <p:cNvCxnSpPr>
            <a:cxnSpLocks/>
          </p:cNvCxnSpPr>
          <p:nvPr/>
        </p:nvCxnSpPr>
        <p:spPr>
          <a:xfrm>
            <a:off x="4489975" y="1798756"/>
            <a:ext cx="10017" cy="406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4829097-21FB-4C62-BD0A-8E37551E7E17}"/>
              </a:ext>
            </a:extLst>
          </p:cNvPr>
          <p:cNvCxnSpPr/>
          <p:nvPr/>
        </p:nvCxnSpPr>
        <p:spPr>
          <a:xfrm flipH="1">
            <a:off x="2771800" y="2852936"/>
            <a:ext cx="843605" cy="226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DBB3D94-5144-4F54-A3A1-DD2A68AAE3A6}"/>
              </a:ext>
            </a:extLst>
          </p:cNvPr>
          <p:cNvCxnSpPr/>
          <p:nvPr/>
        </p:nvCxnSpPr>
        <p:spPr>
          <a:xfrm>
            <a:off x="2236896" y="3429000"/>
            <a:ext cx="0" cy="494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27B1544-E56F-4680-80AE-902599241B43}"/>
              </a:ext>
            </a:extLst>
          </p:cNvPr>
          <p:cNvCxnSpPr>
            <a:endCxn id="10" idx="0"/>
          </p:cNvCxnSpPr>
          <p:nvPr/>
        </p:nvCxnSpPr>
        <p:spPr>
          <a:xfrm>
            <a:off x="1525089" y="5166484"/>
            <a:ext cx="9619" cy="422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012C66E9-8FB2-47CC-A8A2-31477609C8B2}"/>
              </a:ext>
            </a:extLst>
          </p:cNvPr>
          <p:cNvCxnSpPr/>
          <p:nvPr/>
        </p:nvCxnSpPr>
        <p:spPr>
          <a:xfrm>
            <a:off x="2245169" y="5166484"/>
            <a:ext cx="382615" cy="251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B8A9C6C-7FA3-41B9-B6D5-E33AB14455CC}"/>
              </a:ext>
            </a:extLst>
          </p:cNvPr>
          <p:cNvCxnSpPr/>
          <p:nvPr/>
        </p:nvCxnSpPr>
        <p:spPr>
          <a:xfrm>
            <a:off x="3347863" y="5434191"/>
            <a:ext cx="590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220C111-04EF-4B39-B361-D023A22ED32A}"/>
              </a:ext>
            </a:extLst>
          </p:cNvPr>
          <p:cNvCxnSpPr>
            <a:endCxn id="4" idx="1"/>
          </p:cNvCxnSpPr>
          <p:nvPr/>
        </p:nvCxnSpPr>
        <p:spPr>
          <a:xfrm>
            <a:off x="5283108" y="2915652"/>
            <a:ext cx="864096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4284E0C-018B-4E50-A5AB-D62A432783BE}"/>
              </a:ext>
            </a:extLst>
          </p:cNvPr>
          <p:cNvCxnSpPr/>
          <p:nvPr/>
        </p:nvCxnSpPr>
        <p:spPr>
          <a:xfrm flipH="1">
            <a:off x="5652120" y="3222268"/>
            <a:ext cx="427504" cy="463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FC846569-6D12-4775-8412-280F6CB9AA6F}"/>
              </a:ext>
            </a:extLst>
          </p:cNvPr>
          <p:cNvCxnSpPr/>
          <p:nvPr/>
        </p:nvCxnSpPr>
        <p:spPr>
          <a:xfrm>
            <a:off x="6660232" y="3244334"/>
            <a:ext cx="576064" cy="256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3B3DF4A-E460-49FD-9981-781B7DE2CA6A}"/>
              </a:ext>
            </a:extLst>
          </p:cNvPr>
          <p:cNvCxnSpPr/>
          <p:nvPr/>
        </p:nvCxnSpPr>
        <p:spPr>
          <a:xfrm>
            <a:off x="7895002" y="4005064"/>
            <a:ext cx="0" cy="3193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5F6A831-D157-47C2-B12E-8138538F7BD8}"/>
              </a:ext>
            </a:extLst>
          </p:cNvPr>
          <p:cNvCxnSpPr/>
          <p:nvPr/>
        </p:nvCxnSpPr>
        <p:spPr>
          <a:xfrm>
            <a:off x="5004048" y="4374396"/>
            <a:ext cx="0" cy="637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5B379E40-27DB-4DF2-A42C-276AB9984C4E}"/>
              </a:ext>
            </a:extLst>
          </p:cNvPr>
          <p:cNvSpPr/>
          <p:nvPr/>
        </p:nvSpPr>
        <p:spPr>
          <a:xfrm>
            <a:off x="2286000" y="6095037"/>
            <a:ext cx="4572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ALTRE CAUSE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INSTABILITA’ EMODINAMICA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C6BEB7-9234-4EB6-9A13-8E21F2BCAA60}"/>
              </a:ext>
            </a:extLst>
          </p:cNvPr>
          <p:cNvCxnSpPr>
            <a:cxnSpLocks/>
          </p:cNvCxnSpPr>
          <p:nvPr/>
        </p:nvCxnSpPr>
        <p:spPr>
          <a:xfrm flipH="1">
            <a:off x="2236896" y="4374396"/>
            <a:ext cx="8273" cy="350748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C76E624-BB8D-4FD3-993A-EB41B8EC45E8}"/>
              </a:ext>
            </a:extLst>
          </p:cNvPr>
          <p:cNvCxnSpPr/>
          <p:nvPr/>
        </p:nvCxnSpPr>
        <p:spPr>
          <a:xfrm>
            <a:off x="1809783" y="6095037"/>
            <a:ext cx="427113" cy="214283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BAFF92-5B98-4E45-B2E1-00110F8B019E}"/>
              </a:ext>
            </a:extLst>
          </p:cNvPr>
          <p:cNvSpPr/>
          <p:nvPr/>
        </p:nvSpPr>
        <p:spPr>
          <a:xfrm>
            <a:off x="1403648" y="620688"/>
            <a:ext cx="597666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 SENZA SHOCK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F3061-6D61-4FA2-AA44-63717C889B2D}"/>
              </a:ext>
            </a:extLst>
          </p:cNvPr>
          <p:cNvSpPr txBox="1"/>
          <p:nvPr/>
        </p:nvSpPr>
        <p:spPr>
          <a:xfrm>
            <a:off x="2339752" y="1780959"/>
            <a:ext cx="38982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probabilità clinica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E6F058-4571-40FF-972C-798098377D76}"/>
              </a:ext>
            </a:extLst>
          </p:cNvPr>
          <p:cNvSpPr txBox="1"/>
          <p:nvPr/>
        </p:nvSpPr>
        <p:spPr>
          <a:xfrm>
            <a:off x="721366" y="2366117"/>
            <a:ext cx="3744416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Probabilità intermedio/bassa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D3863C-44FE-4D17-A4EC-FC8D63F3EE86}"/>
              </a:ext>
            </a:extLst>
          </p:cNvPr>
          <p:cNvSpPr txBox="1"/>
          <p:nvPr/>
        </p:nvSpPr>
        <p:spPr>
          <a:xfrm>
            <a:off x="1619672" y="2924944"/>
            <a:ext cx="130035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D-dimero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1D63F-D637-4902-8700-45B51BA99CFF}"/>
              </a:ext>
            </a:extLst>
          </p:cNvPr>
          <p:cNvSpPr txBox="1"/>
          <p:nvPr/>
        </p:nvSpPr>
        <p:spPr>
          <a:xfrm>
            <a:off x="827583" y="3717032"/>
            <a:ext cx="129613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747B6A-04BB-44ED-829D-9C51C02A8265}"/>
              </a:ext>
            </a:extLst>
          </p:cNvPr>
          <p:cNvSpPr txBox="1"/>
          <p:nvPr/>
        </p:nvSpPr>
        <p:spPr>
          <a:xfrm>
            <a:off x="3131840" y="3645024"/>
            <a:ext cx="133393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A4D6B2-C35B-4122-B727-0194181E53A3}"/>
              </a:ext>
            </a:extLst>
          </p:cNvPr>
          <p:cNvSpPr txBox="1"/>
          <p:nvPr/>
        </p:nvSpPr>
        <p:spPr>
          <a:xfrm>
            <a:off x="395536" y="5867980"/>
            <a:ext cx="247760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 trattamento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indagini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F6C121-E923-46EE-B1CC-E4223EB207B6}"/>
              </a:ext>
            </a:extLst>
          </p:cNvPr>
          <p:cNvSpPr txBox="1"/>
          <p:nvPr/>
        </p:nvSpPr>
        <p:spPr>
          <a:xfrm>
            <a:off x="2892396" y="4293096"/>
            <a:ext cx="243848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AngioTC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polmonare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480DFB-A695-46CD-8D07-AF42D4EE0222}"/>
              </a:ext>
            </a:extLst>
          </p:cNvPr>
          <p:cNvSpPr txBox="1"/>
          <p:nvPr/>
        </p:nvSpPr>
        <p:spPr>
          <a:xfrm>
            <a:off x="2123728" y="4941168"/>
            <a:ext cx="8643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1187F4-7A38-4425-8DD3-4C9CB7AAFFC9}"/>
              </a:ext>
            </a:extLst>
          </p:cNvPr>
          <p:cNvSpPr txBox="1"/>
          <p:nvPr/>
        </p:nvSpPr>
        <p:spPr>
          <a:xfrm>
            <a:off x="4139952" y="4941167"/>
            <a:ext cx="19775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 confermata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691D06-43B1-452D-86BB-F170BE06A198}"/>
              </a:ext>
            </a:extLst>
          </p:cNvPr>
          <p:cNvSpPr txBox="1"/>
          <p:nvPr/>
        </p:nvSpPr>
        <p:spPr>
          <a:xfrm>
            <a:off x="4427984" y="5949280"/>
            <a:ext cx="17411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3142D5-2203-45AA-9D9A-FEFCB4AD0009}"/>
              </a:ext>
            </a:extLst>
          </p:cNvPr>
          <p:cNvSpPr txBox="1"/>
          <p:nvPr/>
        </p:nvSpPr>
        <p:spPr>
          <a:xfrm>
            <a:off x="5885611" y="2348879"/>
            <a:ext cx="19987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Probabilità alta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2F8238-2FDA-4596-A43C-F0B28D05F5BF}"/>
              </a:ext>
            </a:extLst>
          </p:cNvPr>
          <p:cNvSpPr txBox="1"/>
          <p:nvPr/>
        </p:nvSpPr>
        <p:spPr>
          <a:xfrm>
            <a:off x="5625195" y="3964413"/>
            <a:ext cx="26978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TC polmonare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88211B-87F7-4BC9-8246-08778091C987}"/>
              </a:ext>
            </a:extLst>
          </p:cNvPr>
          <p:cNvSpPr txBox="1"/>
          <p:nvPr/>
        </p:nvSpPr>
        <p:spPr>
          <a:xfrm>
            <a:off x="7164288" y="5125834"/>
            <a:ext cx="8643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EP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BF6F47-8670-439C-80D8-B67E98705A5D}"/>
              </a:ext>
            </a:extLst>
          </p:cNvPr>
          <p:cNvSpPr txBox="1"/>
          <p:nvPr/>
        </p:nvSpPr>
        <p:spPr>
          <a:xfrm>
            <a:off x="6732240" y="5949280"/>
            <a:ext cx="234872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 trattamento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indagini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03093FA-6C21-4631-97A2-B7DDB667485E}"/>
              </a:ext>
            </a:extLst>
          </p:cNvPr>
          <p:cNvCxnSpPr/>
          <p:nvPr/>
        </p:nvCxnSpPr>
        <p:spPr>
          <a:xfrm flipH="1">
            <a:off x="1494555" y="3294276"/>
            <a:ext cx="428201" cy="350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2854C6A-BDC2-47FA-9C08-78FC39DE3BE7}"/>
              </a:ext>
            </a:extLst>
          </p:cNvPr>
          <p:cNvCxnSpPr/>
          <p:nvPr/>
        </p:nvCxnSpPr>
        <p:spPr>
          <a:xfrm>
            <a:off x="2892396" y="3294276"/>
            <a:ext cx="527476" cy="350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EEBB044-F002-449E-839C-DE6CDC5B626A}"/>
              </a:ext>
            </a:extLst>
          </p:cNvPr>
          <p:cNvCxnSpPr/>
          <p:nvPr/>
        </p:nvCxnSpPr>
        <p:spPr>
          <a:xfrm>
            <a:off x="1375170" y="4293096"/>
            <a:ext cx="28478" cy="144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9050CDA-6231-496E-B696-5E454601EC2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628132" y="4045134"/>
            <a:ext cx="170678" cy="247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31CA987-68E7-4373-A7DC-8C0D3A2E4F49}"/>
              </a:ext>
            </a:extLst>
          </p:cNvPr>
          <p:cNvCxnSpPr/>
          <p:nvPr/>
        </p:nvCxnSpPr>
        <p:spPr>
          <a:xfrm flipH="1">
            <a:off x="2892396" y="4797152"/>
            <a:ext cx="527476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E06F9EC-CD32-4E7E-9613-3CA1F3D77A52}"/>
              </a:ext>
            </a:extLst>
          </p:cNvPr>
          <p:cNvCxnSpPr/>
          <p:nvPr/>
        </p:nvCxnSpPr>
        <p:spPr>
          <a:xfrm flipH="1">
            <a:off x="1922756" y="5310500"/>
            <a:ext cx="416996" cy="557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BB64143-8F73-4293-9BE9-FEAEC18986C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72000" y="4662428"/>
            <a:ext cx="556706" cy="27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FA7CF7F-B091-48ED-8007-64C746E38A94}"/>
              </a:ext>
            </a:extLst>
          </p:cNvPr>
          <p:cNvCxnSpPr/>
          <p:nvPr/>
        </p:nvCxnSpPr>
        <p:spPr>
          <a:xfrm>
            <a:off x="5128906" y="5310500"/>
            <a:ext cx="0" cy="557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B87E9E8-86F0-485A-BB26-9B66A1390BB8}"/>
              </a:ext>
            </a:extLst>
          </p:cNvPr>
          <p:cNvCxnSpPr/>
          <p:nvPr/>
        </p:nvCxnSpPr>
        <p:spPr>
          <a:xfrm>
            <a:off x="6660232" y="2816932"/>
            <a:ext cx="0" cy="1012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7BBCF59-3967-4EAC-A3DD-74E039EE5320}"/>
              </a:ext>
            </a:extLst>
          </p:cNvPr>
          <p:cNvCxnSpPr/>
          <p:nvPr/>
        </p:nvCxnSpPr>
        <p:spPr>
          <a:xfrm flipH="1">
            <a:off x="5580112" y="4365104"/>
            <a:ext cx="864096" cy="535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14CDDEFE-16EE-40BC-89C9-4A8FCBB683F7}"/>
              </a:ext>
            </a:extLst>
          </p:cNvPr>
          <p:cNvCxnSpPr/>
          <p:nvPr/>
        </p:nvCxnSpPr>
        <p:spPr>
          <a:xfrm>
            <a:off x="7308304" y="4477762"/>
            <a:ext cx="217809" cy="535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6634692-DCF0-4EB0-A5D2-693911B3E1F6}"/>
              </a:ext>
            </a:extLst>
          </p:cNvPr>
          <p:cNvCxnSpPr/>
          <p:nvPr/>
        </p:nvCxnSpPr>
        <p:spPr>
          <a:xfrm>
            <a:off x="7526113" y="558924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FAFDE-4709-4256-9F85-2455F440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69" y="4495800"/>
            <a:ext cx="6554867" cy="1524000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 di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confermata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25564-833C-4B56-99D7-63C787C74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PESI SCORE o PESI SCORE semplificato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 BIOMARKERS</a:t>
            </a:r>
          </a:p>
          <a:p>
            <a:pPr lvl="1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MARKERS DISFUNZIONE VD :  aumento  BNP o NT-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proBNP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MAKERS di DANNO MIOCARDICO: aumento TROPONINA, aumento H-FABP (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heart-type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-acid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9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820FC14-710B-4BE4-A4E2-5155674E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39257"/>
              </p:ext>
            </p:extLst>
          </p:nvPr>
        </p:nvGraphicFramePr>
        <p:xfrm>
          <a:off x="35496" y="548680"/>
          <a:ext cx="9036495" cy="62646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1953">
                  <a:extLst>
                    <a:ext uri="{9D8B030D-6E8A-4147-A177-3AD203B41FA5}">
                      <a16:colId xmlns:a16="http://schemas.microsoft.com/office/drawing/2014/main" val="3720879496"/>
                    </a:ext>
                  </a:extLst>
                </a:gridCol>
                <a:gridCol w="2987271">
                  <a:extLst>
                    <a:ext uri="{9D8B030D-6E8A-4147-A177-3AD203B41FA5}">
                      <a16:colId xmlns:a16="http://schemas.microsoft.com/office/drawing/2014/main" val="1632980918"/>
                    </a:ext>
                  </a:extLst>
                </a:gridCol>
                <a:gridCol w="2987271">
                  <a:extLst>
                    <a:ext uri="{9D8B030D-6E8A-4147-A177-3AD203B41FA5}">
                      <a16:colId xmlns:a16="http://schemas.microsoft.com/office/drawing/2014/main" val="4012461507"/>
                    </a:ext>
                  </a:extLst>
                </a:gridCol>
              </a:tblGrid>
              <a:tr h="950835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Parametri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Versione originale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Semplificata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79035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Età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Età in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 + 1pt se &gt; 80 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98588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Sesso Maschile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+ 10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41271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Neoplasia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+ 30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+ 1 </a:t>
                      </a:r>
                      <a:r>
                        <a:rPr lang="it-IT" b="1" dirty="0" err="1"/>
                        <a:t>pt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13895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Scompenso cronico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+ 10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40414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BPCO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+ 10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 + 1 </a:t>
                      </a:r>
                      <a:r>
                        <a:rPr lang="it-IT" b="1" dirty="0" err="1"/>
                        <a:t>pt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60777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Frequenza ≥ 110/</a:t>
                      </a:r>
                      <a:r>
                        <a:rPr lang="it-IT" b="1" dirty="0" err="1"/>
                        <a:t>min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+ 20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+ 1 </a:t>
                      </a:r>
                      <a:r>
                        <a:rPr lang="it-IT" b="1" dirty="0" err="1"/>
                        <a:t>pt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803405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PA &lt; 100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+ 30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+ 1 </a:t>
                      </a:r>
                      <a:r>
                        <a:rPr lang="it-IT" b="1" dirty="0" err="1"/>
                        <a:t>pt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372662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FR &gt; 30/</a:t>
                      </a:r>
                      <a:r>
                        <a:rPr lang="it-IT" b="1" dirty="0" err="1"/>
                        <a:t>min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+ 20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47570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TC &lt; 36°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+ 20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4340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Stato mentale alterato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+ 60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44151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r>
                        <a:rPr lang="it-IT" b="1" dirty="0"/>
                        <a:t>SAT O</a:t>
                      </a:r>
                      <a:r>
                        <a:rPr lang="it-IT" b="1" baseline="-25000" dirty="0"/>
                        <a:t>2 </a:t>
                      </a:r>
                      <a:r>
                        <a:rPr lang="it-IT" b="1" baseline="0" dirty="0"/>
                        <a:t> &lt; 90%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+ 20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+ 1 </a:t>
                      </a:r>
                      <a:r>
                        <a:rPr lang="it-IT" b="1" dirty="0" err="1"/>
                        <a:t>pt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51842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1F20D3-AC93-4869-8126-AB63459D4B13}"/>
              </a:ext>
            </a:extLst>
          </p:cNvPr>
          <p:cNvSpPr txBox="1"/>
          <p:nvPr/>
        </p:nvSpPr>
        <p:spPr>
          <a:xfrm>
            <a:off x="179512" y="44624"/>
            <a:ext cx="875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 PESI (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embolism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19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5A62F79-C1DB-489D-9F2F-7BC8C8A5D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053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2380">
                  <a:extLst>
                    <a:ext uri="{9D8B030D-6E8A-4147-A177-3AD203B41FA5}">
                      <a16:colId xmlns:a16="http://schemas.microsoft.com/office/drawing/2014/main" val="815895132"/>
                    </a:ext>
                  </a:extLst>
                </a:gridCol>
                <a:gridCol w="4061620">
                  <a:extLst>
                    <a:ext uri="{9D8B030D-6E8A-4147-A177-3AD203B41FA5}">
                      <a16:colId xmlns:a16="http://schemas.microsoft.com/office/drawing/2014/main" val="2788813134"/>
                    </a:ext>
                  </a:extLst>
                </a:gridCol>
              </a:tblGrid>
              <a:tr h="677448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Punteggio PESI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Punteggio </a:t>
                      </a:r>
                      <a:r>
                        <a:rPr lang="it-IT" sz="3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PESIs</a:t>
                      </a:r>
                      <a:endParaRPr lang="it-IT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917944"/>
                  </a:ext>
                </a:extLst>
              </a:tr>
              <a:tr h="6180552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Classe I : ≤ 65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bg1"/>
                          </a:solidFill>
                        </a:rPr>
                        <a:t>Rischio mortalità 30 gg molto basso (0 - 1.6%)</a:t>
                      </a:r>
                    </a:p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Classe II: 66-85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bg1"/>
                          </a:solidFill>
                        </a:rPr>
                        <a:t>Rischio basso (1.7 - 3.5%)</a:t>
                      </a:r>
                    </a:p>
                    <a:p>
                      <a:endParaRPr lang="it-IT" sz="24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Classe III: 86-105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bg1"/>
                          </a:solidFill>
                        </a:rPr>
                        <a:t>Rischio moderato (3.2 - 7.1%)</a:t>
                      </a:r>
                    </a:p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Classe IV: 106-125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bg1"/>
                          </a:solidFill>
                        </a:rPr>
                        <a:t>Rischio elevato (4.0 - 11.4%)</a:t>
                      </a:r>
                    </a:p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Classe V: &gt; 125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bg1"/>
                          </a:solidFill>
                        </a:rPr>
                        <a:t>Rischio molto elevato (10 - 24.5%)</a:t>
                      </a:r>
                    </a:p>
                    <a:p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0 </a:t>
                      </a:r>
                      <a:r>
                        <a:rPr lang="it-IT" sz="2400" b="1" dirty="0" err="1"/>
                        <a:t>pt</a:t>
                      </a:r>
                      <a:r>
                        <a:rPr lang="it-IT" sz="2400" b="1" dirty="0"/>
                        <a:t> = </a:t>
                      </a:r>
                      <a:r>
                        <a:rPr lang="it-IT" sz="2400" b="0" dirty="0"/>
                        <a:t>rischio</a:t>
                      </a:r>
                      <a:r>
                        <a:rPr lang="it-IT" sz="2400" b="1" dirty="0"/>
                        <a:t> </a:t>
                      </a:r>
                      <a:r>
                        <a:rPr lang="it-IT" sz="2400" b="0" dirty="0"/>
                        <a:t>mortalità a 30 gg 1%</a:t>
                      </a:r>
                    </a:p>
                    <a:p>
                      <a:endParaRPr lang="it-IT" sz="2400" b="0" dirty="0"/>
                    </a:p>
                    <a:p>
                      <a:endParaRPr lang="it-IT" sz="2400" b="0" dirty="0"/>
                    </a:p>
                    <a:p>
                      <a:endParaRPr lang="it-IT" sz="2400" b="0" dirty="0"/>
                    </a:p>
                    <a:p>
                      <a:endParaRPr lang="it-IT" sz="2400" b="0" dirty="0"/>
                    </a:p>
                    <a:p>
                      <a:r>
                        <a:rPr lang="it-IT" sz="2400" b="1" dirty="0"/>
                        <a:t>≥ 1 </a:t>
                      </a:r>
                      <a:r>
                        <a:rPr lang="it-IT" sz="2400" b="1" dirty="0" err="1"/>
                        <a:t>pt</a:t>
                      </a:r>
                      <a:r>
                        <a:rPr lang="it-IT" sz="2400" b="1" dirty="0"/>
                        <a:t> = </a:t>
                      </a:r>
                      <a:r>
                        <a:rPr lang="it-IT" sz="2400" b="0" dirty="0"/>
                        <a:t>rischio a 30 gg 10.9%</a:t>
                      </a:r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3912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6FCEB45D-CB9D-463A-BB73-DF565BB5DD32}"/>
              </a:ext>
            </a:extLst>
          </p:cNvPr>
          <p:cNvSpPr/>
          <p:nvPr/>
        </p:nvSpPr>
        <p:spPr>
          <a:xfrm>
            <a:off x="4716016" y="548680"/>
            <a:ext cx="4104456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C6CDB76-A736-43C1-AF25-7C3BBB9D1CD0}"/>
              </a:ext>
            </a:extLst>
          </p:cNvPr>
          <p:cNvSpPr/>
          <p:nvPr/>
        </p:nvSpPr>
        <p:spPr>
          <a:xfrm>
            <a:off x="4860032" y="2708920"/>
            <a:ext cx="3888432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7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253E7EF-0A34-4422-9D0E-B6D5880B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27651"/>
              </p:ext>
            </p:extLst>
          </p:nvPr>
        </p:nvGraphicFramePr>
        <p:xfrm>
          <a:off x="35496" y="875210"/>
          <a:ext cx="9108504" cy="541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06">
                  <a:extLst>
                    <a:ext uri="{9D8B030D-6E8A-4147-A177-3AD203B41FA5}">
                      <a16:colId xmlns:a16="http://schemas.microsoft.com/office/drawing/2014/main" val="1520369189"/>
                    </a:ext>
                  </a:extLst>
                </a:gridCol>
                <a:gridCol w="1841077">
                  <a:extLst>
                    <a:ext uri="{9D8B030D-6E8A-4147-A177-3AD203B41FA5}">
                      <a16:colId xmlns:a16="http://schemas.microsoft.com/office/drawing/2014/main" val="3910616252"/>
                    </a:ext>
                  </a:extLst>
                </a:gridCol>
                <a:gridCol w="1548122">
                  <a:extLst>
                    <a:ext uri="{9D8B030D-6E8A-4147-A177-3AD203B41FA5}">
                      <a16:colId xmlns:a16="http://schemas.microsoft.com/office/drawing/2014/main" val="371467787"/>
                    </a:ext>
                  </a:extLst>
                </a:gridCol>
                <a:gridCol w="1711314">
                  <a:extLst>
                    <a:ext uri="{9D8B030D-6E8A-4147-A177-3AD203B41FA5}">
                      <a16:colId xmlns:a16="http://schemas.microsoft.com/office/drawing/2014/main" val="2011484828"/>
                    </a:ext>
                  </a:extLst>
                </a:gridCol>
                <a:gridCol w="1677885">
                  <a:extLst>
                    <a:ext uri="{9D8B030D-6E8A-4147-A177-3AD203B41FA5}">
                      <a16:colId xmlns:a16="http://schemas.microsoft.com/office/drawing/2014/main" val="2045550284"/>
                    </a:ext>
                  </a:extLst>
                </a:gridCol>
              </a:tblGrid>
              <a:tr h="110751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Rischio mortalità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Shock </a:t>
                      </a:r>
                    </a:p>
                    <a:p>
                      <a:pPr algn="ct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Ipotensione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PESI III-IV</a:t>
                      </a:r>
                    </a:p>
                    <a:p>
                      <a:pPr algn="ctr"/>
                      <a:r>
                        <a:rPr lang="it-IT" sz="2000" dirty="0" err="1">
                          <a:solidFill>
                            <a:schemeClr val="bg1"/>
                          </a:solidFill>
                        </a:rPr>
                        <a:t>PESIs</a:t>
                      </a:r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 ≥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Disfunzione VD (ECO/TC</a:t>
                      </a:r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>
                          <a:solidFill>
                            <a:schemeClr val="bg1"/>
                          </a:solidFill>
                        </a:rPr>
                        <a:t>Biomarkers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65720"/>
                  </a:ext>
                </a:extLst>
              </a:tr>
              <a:tr h="681545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ELEVATO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</a:p>
                    <a:p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         +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60953"/>
                  </a:ext>
                </a:extLst>
              </a:tr>
              <a:tr h="1022318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pPr algn="ct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Intermedio/Alto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 algn="ctr"/>
                      <a:r>
                        <a:rPr lang="it-IT" sz="2400" b="1" dirty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34113"/>
                  </a:ext>
                </a:extLst>
              </a:tr>
              <a:tr h="1107511">
                <a:tc>
                  <a:txBody>
                    <a:bodyPr/>
                    <a:lstStyle/>
                    <a:p>
                      <a:endParaRPr lang="it-IT" sz="2000" b="1" dirty="0"/>
                    </a:p>
                    <a:p>
                      <a:pPr algn="ctr"/>
                      <a:r>
                        <a:rPr lang="it-IT" sz="2000" b="1" dirty="0"/>
                        <a:t>Intermedio basso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+/-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+/-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15242"/>
                  </a:ext>
                </a:extLst>
              </a:tr>
              <a:tr h="1448284">
                <a:tc>
                  <a:txBody>
                    <a:bodyPr/>
                    <a:lstStyle/>
                    <a:p>
                      <a:endParaRPr lang="it-IT" sz="2000" b="1" dirty="0"/>
                    </a:p>
                    <a:p>
                      <a:pPr algn="ctr"/>
                      <a:r>
                        <a:rPr lang="it-IT" sz="2000" b="1" dirty="0"/>
                        <a:t>Basso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-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pPr algn="ctr"/>
                      <a:r>
                        <a:rPr lang="it-IT" sz="2400" b="1" dirty="0"/>
                        <a:t>-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r>
                        <a:rPr lang="it-IT" sz="2000" b="1" dirty="0"/>
                        <a:t>Valutazione opzionale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  <a:p>
                      <a:r>
                        <a:rPr lang="it-IT" sz="2000" b="1" dirty="0"/>
                        <a:t>Entrambe </a:t>
                      </a:r>
                    </a:p>
                    <a:p>
                      <a:r>
                        <a:rPr lang="it-IT" sz="2000" b="1" dirty="0"/>
                        <a:t>negative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74297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8FD17-95FC-40CE-B303-BF89F9E83150}"/>
              </a:ext>
            </a:extLst>
          </p:cNvPr>
          <p:cNvSpPr txBox="1"/>
          <p:nvPr/>
        </p:nvSpPr>
        <p:spPr>
          <a:xfrm>
            <a:off x="216422" y="-27384"/>
            <a:ext cx="8693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CLASSIFICAZIONE EMBOLIA POLMONARE IN BASE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RISCHIO DI MORTALITA’ PRECOCE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0DC23-B148-420D-92E0-1162C51E0246}"/>
              </a:ext>
            </a:extLst>
          </p:cNvPr>
          <p:cNvSpPr txBox="1"/>
          <p:nvPr/>
        </p:nvSpPr>
        <p:spPr>
          <a:xfrm>
            <a:off x="6540554" y="6453336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/>
              <a:t>LG ESC 2014 - Modificato</a:t>
            </a:r>
          </a:p>
        </p:txBody>
      </p:sp>
    </p:spTree>
    <p:extLst>
      <p:ext uri="{BB962C8B-B14F-4D97-AF65-F5344CB8AC3E}">
        <p14:creationId xmlns:p14="http://schemas.microsoft.com/office/powerpoint/2010/main" val="10892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8D4E86-283B-4F7D-B80E-46960BB8FC2C}"/>
              </a:ext>
            </a:extLst>
          </p:cNvPr>
          <p:cNvSpPr txBox="1"/>
          <p:nvPr/>
        </p:nvSpPr>
        <p:spPr>
          <a:xfrm>
            <a:off x="3275856" y="764704"/>
            <a:ext cx="261962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SOSPETTO CLINICO EP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2F8ECC-A4AB-4C86-BE35-1619D40417F6}"/>
              </a:ext>
            </a:extLst>
          </p:cNvPr>
          <p:cNvSpPr txBox="1"/>
          <p:nvPr/>
        </p:nvSpPr>
        <p:spPr>
          <a:xfrm>
            <a:off x="2657340" y="1412776"/>
            <a:ext cx="393088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/IPOTENSIONE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C47AE3-4732-4D8E-8291-CFF9EA890264}"/>
              </a:ext>
            </a:extLst>
          </p:cNvPr>
          <p:cNvSpPr txBox="1"/>
          <p:nvPr/>
        </p:nvSpPr>
        <p:spPr>
          <a:xfrm>
            <a:off x="467544" y="2132855"/>
            <a:ext cx="31683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/EP CONFERMATA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4B6418-26DE-4885-9FE8-81900E0B5018}"/>
              </a:ext>
            </a:extLst>
          </p:cNvPr>
          <p:cNvSpPr txBox="1"/>
          <p:nvPr/>
        </p:nvSpPr>
        <p:spPr>
          <a:xfrm>
            <a:off x="467544" y="5085184"/>
            <a:ext cx="17315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RISCHIO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783834-12E7-4DB4-A78C-A1EED8D4CAC8}"/>
              </a:ext>
            </a:extLst>
          </p:cNvPr>
          <p:cNvSpPr txBox="1"/>
          <p:nvPr/>
        </p:nvSpPr>
        <p:spPr>
          <a:xfrm>
            <a:off x="395536" y="5949280"/>
            <a:ext cx="1766830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RIPERFUSIONE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FDCCC1-F695-455F-B594-645B1454F3C8}"/>
              </a:ext>
            </a:extLst>
          </p:cNvPr>
          <p:cNvSpPr txBox="1"/>
          <p:nvPr/>
        </p:nvSpPr>
        <p:spPr>
          <a:xfrm>
            <a:off x="5508108" y="2132856"/>
            <a:ext cx="345638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NO/ EP CONFERMATA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7FCFEC-0B5B-4500-BAD4-BC3FA5FA8CFD}"/>
              </a:ext>
            </a:extLst>
          </p:cNvPr>
          <p:cNvSpPr txBox="1"/>
          <p:nvPr/>
        </p:nvSpPr>
        <p:spPr>
          <a:xfrm>
            <a:off x="6156176" y="2854677"/>
            <a:ext cx="2674130" cy="646331"/>
          </a:xfrm>
          <a:prstGeom prst="rect">
            <a:avLst/>
          </a:prstGeom>
          <a:solidFill>
            <a:srgbClr val="990000"/>
          </a:solidFill>
        </p:spPr>
        <p:txBody>
          <a:bodyPr wrap="none" rtlCol="0">
            <a:spAutoFit/>
          </a:bodyPr>
          <a:lstStyle/>
          <a:p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RISCHIO</a:t>
            </a:r>
          </a:p>
          <a:p>
            <a:pPr algn="ctr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PESI O PESI 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4B2AEBA-DDEF-4BA5-AD3E-A1B9C5AF0897}"/>
              </a:ext>
            </a:extLst>
          </p:cNvPr>
          <p:cNvSpPr txBox="1"/>
          <p:nvPr/>
        </p:nvSpPr>
        <p:spPr>
          <a:xfrm>
            <a:off x="3635896" y="3645024"/>
            <a:ext cx="24994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INTERMEDIO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D97BDB-689B-42D3-8AA2-4A5661B54B22}"/>
              </a:ext>
            </a:extLst>
          </p:cNvPr>
          <p:cNvSpPr txBox="1"/>
          <p:nvPr/>
        </p:nvSpPr>
        <p:spPr>
          <a:xfrm>
            <a:off x="3635896" y="4149080"/>
            <a:ext cx="2719014" cy="646331"/>
          </a:xfrm>
          <a:prstGeom prst="rect">
            <a:avLst/>
          </a:prstGeom>
          <a:solidFill>
            <a:srgbClr val="9900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VD (Eco/TC)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BIOMARKERS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E112D7-5637-439E-8660-29759056BE42}"/>
              </a:ext>
            </a:extLst>
          </p:cNvPr>
          <p:cNvSpPr txBox="1"/>
          <p:nvPr/>
        </p:nvSpPr>
        <p:spPr>
          <a:xfrm>
            <a:off x="2864608" y="5085184"/>
            <a:ext cx="159370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INTERMEDIO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9B823AE-F354-4022-914C-947246E29508}"/>
              </a:ext>
            </a:extLst>
          </p:cNvPr>
          <p:cNvSpPr txBox="1"/>
          <p:nvPr/>
        </p:nvSpPr>
        <p:spPr>
          <a:xfrm>
            <a:off x="5384888" y="5085184"/>
            <a:ext cx="1593705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A5AC3F-26CB-40DC-92B4-8B14E3B7D11B}"/>
              </a:ext>
            </a:extLst>
          </p:cNvPr>
          <p:cNvSpPr txBox="1"/>
          <p:nvPr/>
        </p:nvSpPr>
        <p:spPr>
          <a:xfrm>
            <a:off x="7236296" y="5085184"/>
            <a:ext cx="189026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BASSO RISCHIO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76AC408-B2DB-45F9-964A-165D19C8E6AC}"/>
              </a:ext>
            </a:extLst>
          </p:cNvPr>
          <p:cNvSpPr txBox="1"/>
          <p:nvPr/>
        </p:nvSpPr>
        <p:spPr>
          <a:xfrm>
            <a:off x="2627784" y="5949280"/>
            <a:ext cx="240161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A/C – Monitoraggio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riperfusione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BDFA588-EC67-4D8F-8C3B-AD14627C1CF9}"/>
              </a:ext>
            </a:extLst>
          </p:cNvPr>
          <p:cNvSpPr txBox="1"/>
          <p:nvPr/>
        </p:nvSpPr>
        <p:spPr>
          <a:xfrm>
            <a:off x="5652120" y="5949280"/>
            <a:ext cx="1168910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A/C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Ricovero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23AEFB-BA12-46A9-8B0B-5A26B7814284}"/>
              </a:ext>
            </a:extLst>
          </p:cNvPr>
          <p:cNvSpPr txBox="1"/>
          <p:nvPr/>
        </p:nvSpPr>
        <p:spPr>
          <a:xfrm>
            <a:off x="7236296" y="5949280"/>
            <a:ext cx="1887055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A/C Dimissione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Precoce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5D2A0F0-05E2-4E04-B249-F8EF411F469A}"/>
              </a:ext>
            </a:extLst>
          </p:cNvPr>
          <p:cNvSpPr txBox="1"/>
          <p:nvPr/>
        </p:nvSpPr>
        <p:spPr>
          <a:xfrm>
            <a:off x="4067944" y="285293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PESI III-IV</a:t>
            </a:r>
          </a:p>
          <a:p>
            <a:r>
              <a:rPr lang="it-IT" dirty="0" err="1"/>
              <a:t>PESIs</a:t>
            </a:r>
            <a:r>
              <a:rPr lang="it-IT" dirty="0"/>
              <a:t> ≥ 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504DA6-645A-4146-8B7D-E84F9FFE05E4}"/>
              </a:ext>
            </a:extLst>
          </p:cNvPr>
          <p:cNvSpPr txBox="1"/>
          <p:nvPr/>
        </p:nvSpPr>
        <p:spPr>
          <a:xfrm>
            <a:off x="7442569" y="3897633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PESI I - II</a:t>
            </a:r>
          </a:p>
          <a:p>
            <a:r>
              <a:rPr lang="it-IT" dirty="0" err="1"/>
              <a:t>PESIs</a:t>
            </a:r>
            <a:r>
              <a:rPr lang="it-IT" dirty="0"/>
              <a:t> 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CBB4A6-7CD5-4139-8251-38FD6D48E386}"/>
              </a:ext>
            </a:extLst>
          </p:cNvPr>
          <p:cNvSpPr txBox="1"/>
          <p:nvPr/>
        </p:nvSpPr>
        <p:spPr>
          <a:xfrm>
            <a:off x="611560" y="260648"/>
            <a:ext cx="30011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ALGORITMO GLOBALE EP</a:t>
            </a:r>
          </a:p>
        </p:txBody>
      </p:sp>
    </p:spTree>
    <p:extLst>
      <p:ext uri="{BB962C8B-B14F-4D97-AF65-F5344CB8AC3E}">
        <p14:creationId xmlns:p14="http://schemas.microsoft.com/office/powerpoint/2010/main" val="21520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8D02B-3443-4E10-8977-43FC2B9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53" y="248816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DELLA EP A RISCHIO ELEVATO O INTERMEDIO/ALTO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INSTABILITA’ EMODINAMICA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5E379-DAE8-4310-9E5D-CD3B54DD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376767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Immediato supporto delle funzioni cardio/respiratorie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A/C con eparina non frazionata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TROMBOLISI (&gt; beneficio se entro 48 h. Max entro 14 gg. )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rtPA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100 mg in 2 h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TROMBOLISI CATETERE/GUIDATA ASSOCIATA AD UTRASUONI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TROMBECTOMIA PERCUTANEA</a:t>
            </a:r>
          </a:p>
          <a:p>
            <a:pPr lvl="1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FRAMMENTAZIONE MECCANICA, ASPIRAZIONE, TROMBECTOMIA </a:t>
            </a:r>
          </a:p>
          <a:p>
            <a:pPr marL="457200" lvl="1" indent="0">
              <a:buNone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REOLITICA, TROMBECTOMIA ROTAZIONALE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EMBOLECTOMIA POLMONARE CHIRURGICA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FILTRI CAVALI</a:t>
            </a:r>
          </a:p>
        </p:txBody>
      </p:sp>
    </p:spTree>
    <p:extLst>
      <p:ext uri="{BB962C8B-B14F-4D97-AF65-F5344CB8AC3E}">
        <p14:creationId xmlns:p14="http://schemas.microsoft.com/office/powerpoint/2010/main" val="40133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7EB59-CA1F-4877-96C0-8AD56F78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60" y="4487332"/>
            <a:ext cx="6400800" cy="150706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DELLA EP A RISHIO INTERMEDIO/BASSO E BASSO 1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489A47F-D40A-4654-BF7C-F69D7FE53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220793"/>
              </p:ext>
            </p:extLst>
          </p:nvPr>
        </p:nvGraphicFramePr>
        <p:xfrm>
          <a:off x="513159" y="685800"/>
          <a:ext cx="81152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4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 descr="https://upload.wikimedia.org/wikipedia/commons/f/f5/Galen_detail.jpg">
            <a:extLst>
              <a:ext uri="{FF2B5EF4-FFF2-40B4-BE49-F238E27FC236}">
                <a16:creationId xmlns:a16="http://schemas.microsoft.com/office/drawing/2014/main" id="{14B4FC6B-A245-453C-A478-44F3DD0B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6105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C24E1E7-0187-4DB9-83E2-B0639B44B1A2}"/>
              </a:ext>
            </a:extLst>
          </p:cNvPr>
          <p:cNvSpPr/>
          <p:nvPr/>
        </p:nvSpPr>
        <p:spPr>
          <a:xfrm>
            <a:off x="144016" y="1556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Un  primo cenno a questa patologia si deve a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Galeno</a:t>
            </a:r>
            <a:r>
              <a:rPr lang="it-IT" sz="1600" dirty="0">
                <a:solidFill>
                  <a:schemeClr val="bg1"/>
                </a:solidFill>
              </a:rPr>
              <a:t> che nel II SECOLO D.C. ipotizzava la possibilità di </a:t>
            </a:r>
            <a:r>
              <a:rPr lang="it-IT" sz="1600" b="1" dirty="0">
                <a:solidFill>
                  <a:schemeClr val="bg1"/>
                </a:solidFill>
              </a:rPr>
              <a:t>infarto polmonare da embolia in pazienti asmatici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0674F5-F2F5-428C-ADFA-3AC81274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88" y="1507853"/>
            <a:ext cx="1610520" cy="22720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6B465D-5239-4CE6-BE5C-ADD53E05A01D}"/>
              </a:ext>
            </a:extLst>
          </p:cNvPr>
          <p:cNvSpPr/>
          <p:nvPr/>
        </p:nvSpPr>
        <p:spPr>
          <a:xfrm>
            <a:off x="3363776" y="285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riferimento diretto all'EP e all'infarto polmonare è presente nell'opera di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Laennec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(1871/1826), l’inventore dello </a:t>
            </a:r>
            <a:r>
              <a:rPr lang="it-IT" b="1" dirty="0">
                <a:solidFill>
                  <a:schemeClr val="bg1"/>
                </a:solidFill>
              </a:rPr>
              <a:t>stetoscopio</a:t>
            </a:r>
            <a:r>
              <a:rPr lang="it-IT" dirty="0">
                <a:solidFill>
                  <a:schemeClr val="bg1"/>
                </a:solidFill>
              </a:rPr>
              <a:t> dove si parla di </a:t>
            </a:r>
            <a:r>
              <a:rPr lang="it-IT" i="1" dirty="0">
                <a:solidFill>
                  <a:schemeClr val="bg1"/>
                </a:solidFill>
              </a:rPr>
              <a:t>"apoplessia polmonare". </a:t>
            </a:r>
          </a:p>
        </p:txBody>
      </p:sp>
      <p:pic>
        <p:nvPicPr>
          <p:cNvPr id="2051" name="Immagine 2" descr="Risultati immagini per lavandaia francese del 1837">
            <a:extLst>
              <a:ext uri="{FF2B5EF4-FFF2-40B4-BE49-F238E27FC236}">
                <a16:creationId xmlns:a16="http://schemas.microsoft.com/office/drawing/2014/main" id="{4F29B888-AF32-4B3A-B3C9-8959675C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7421"/>
            <a:ext cx="1609353" cy="23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29F8E58-C719-42B3-AB66-58C2F5C3B312}"/>
              </a:ext>
            </a:extLst>
          </p:cNvPr>
          <p:cNvSpPr/>
          <p:nvPr/>
        </p:nvSpPr>
        <p:spPr>
          <a:xfrm>
            <a:off x="2592288" y="44498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il primo caso di EP </a:t>
            </a:r>
            <a:r>
              <a:rPr lang="it-IT" dirty="0">
                <a:solidFill>
                  <a:schemeClr val="bg1"/>
                </a:solidFill>
              </a:rPr>
              <a:t>descritto in letteratura si deve al Dr.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Hélie</a:t>
            </a:r>
            <a:r>
              <a:rPr lang="it-IT" dirty="0">
                <a:solidFill>
                  <a:schemeClr val="bg1"/>
                </a:solidFill>
              </a:rPr>
              <a:t>, un medico francese, nel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1C6D3C-AA1A-4328-8FA1-B06EE3A13962}"/>
              </a:ext>
            </a:extLst>
          </p:cNvPr>
          <p:cNvSpPr/>
          <p:nvPr/>
        </p:nvSpPr>
        <p:spPr>
          <a:xfrm>
            <a:off x="3384376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All'autopsia il medico descrisse «un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cuore ingrandito e coaguli </a:t>
            </a:r>
            <a:r>
              <a:rPr lang="it-IT" dirty="0">
                <a:solidFill>
                  <a:schemeClr val="bg1"/>
                </a:solidFill>
              </a:rPr>
              <a:t>scuri ben organizzati nel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ventricolo destro e nell’arteria  polmonare</a:t>
            </a:r>
            <a:r>
              <a:rPr lang="it-IT" dirty="0">
                <a:solidFill>
                  <a:schemeClr val="bg1"/>
                </a:solidFill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9199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FEC4E-CD08-4F88-8123-608F0934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93" y="4495800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DELLA EP A RISHIO INTERMEDIO/BASSO E BASSO 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91394E-CF54-429A-9FF4-7203DD286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533400"/>
            <a:ext cx="6554867" cy="376767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considerazione dei risultati dei principali TRIALS clinici sui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(non inferiorità ma maggiore maneggevolezza e tollerabilità) questi farmaci sono indicati dalle LG come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alternativo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EBPM e/o UHF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Vanno sempre considerati 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di rischio generici preesistenti ed il rischio emorragico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trattamento 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(almeno 3 mesi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è basata su eventuale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di fattori di rischio transitori  o permanenti </a:t>
            </a:r>
          </a:p>
        </p:txBody>
      </p:sp>
    </p:spTree>
    <p:extLst>
      <p:ext uri="{BB962C8B-B14F-4D97-AF65-F5344CB8AC3E}">
        <p14:creationId xmlns:p14="http://schemas.microsoft.com/office/powerpoint/2010/main" val="34053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qua, esterni, ponte, edificio&#10;&#10;Descrizione generata con affidabilità molto elevata">
            <a:extLst>
              <a:ext uri="{FF2B5EF4-FFF2-40B4-BE49-F238E27FC236}">
                <a16:creationId xmlns:a16="http://schemas.microsoft.com/office/drawing/2014/main" id="{20766F12-1736-4B09-902E-B185C30F2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BF46C81-723B-4934-B730-5B606918EFAF}"/>
              </a:ext>
            </a:extLst>
          </p:cNvPr>
          <p:cNvSpPr/>
          <p:nvPr/>
        </p:nvSpPr>
        <p:spPr>
          <a:xfrm>
            <a:off x="1962150" y="4956894"/>
            <a:ext cx="5219700" cy="1568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sono uomini che sanno tutto, peccato che questo è tutto quello che sanno.</a:t>
            </a:r>
            <a:b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(Oscar Wilde)</a:t>
            </a:r>
          </a:p>
        </p:txBody>
      </p:sp>
    </p:spTree>
    <p:extLst>
      <p:ext uri="{BB962C8B-B14F-4D97-AF65-F5344CB8AC3E}">
        <p14:creationId xmlns:p14="http://schemas.microsoft.com/office/powerpoint/2010/main" val="12921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ACUTE PULMONARY EMBOLISM_VERSION FINAL 2014 UNPROTECTED [Compatibility Mode]0014.jpg">
            <a:extLst>
              <a:ext uri="{FF2B5EF4-FFF2-40B4-BE49-F238E27FC236}">
                <a16:creationId xmlns:a16="http://schemas.microsoft.com/office/drawing/2014/main" id="{76C5F10D-66F9-490F-80A3-16507CC9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8B3748AF-8022-46CB-8314-32854CBD7C26}"/>
              </a:ext>
            </a:extLst>
          </p:cNvPr>
          <p:cNvSpPr/>
          <p:nvPr/>
        </p:nvSpPr>
        <p:spPr>
          <a:xfrm>
            <a:off x="251520" y="1556792"/>
            <a:ext cx="6624736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AC26D94-6758-4758-9D5B-9E7B6C4EC17A}"/>
              </a:ext>
            </a:extLst>
          </p:cNvPr>
          <p:cNvSpPr/>
          <p:nvPr/>
        </p:nvSpPr>
        <p:spPr>
          <a:xfrm>
            <a:off x="7092280" y="1556792"/>
            <a:ext cx="1152128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ACBDF9-2E85-4C83-BA77-EF2A736921A6}"/>
              </a:ext>
            </a:extLst>
          </p:cNvPr>
          <p:cNvSpPr/>
          <p:nvPr/>
        </p:nvSpPr>
        <p:spPr>
          <a:xfrm>
            <a:off x="755576" y="1196752"/>
            <a:ext cx="525658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7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ACUTE PULMONARY EMBOLISM_VERSION FINAL 2014 UNPROTECTED [Compatibility Mode]0015.jpg">
            <a:extLst>
              <a:ext uri="{FF2B5EF4-FFF2-40B4-BE49-F238E27FC236}">
                <a16:creationId xmlns:a16="http://schemas.microsoft.com/office/drawing/2014/main" id="{C778F503-9FB4-43F5-8227-B4A5A8E5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957A982-1028-41E8-854D-7DC7B122F7BB}"/>
              </a:ext>
            </a:extLst>
          </p:cNvPr>
          <p:cNvSpPr/>
          <p:nvPr/>
        </p:nvSpPr>
        <p:spPr>
          <a:xfrm>
            <a:off x="683568" y="1196752"/>
            <a:ext cx="640871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DF5B545-4DA6-4086-91FD-984EBE58FCEB}"/>
              </a:ext>
            </a:extLst>
          </p:cNvPr>
          <p:cNvSpPr/>
          <p:nvPr/>
        </p:nvSpPr>
        <p:spPr>
          <a:xfrm>
            <a:off x="539552" y="1916832"/>
            <a:ext cx="309634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526009F-01DD-4A16-A67C-9D06D7E93E70}"/>
              </a:ext>
            </a:extLst>
          </p:cNvPr>
          <p:cNvSpPr/>
          <p:nvPr/>
        </p:nvSpPr>
        <p:spPr>
          <a:xfrm>
            <a:off x="683568" y="2636912"/>
            <a:ext cx="2520280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6E00D72-4F09-4276-BB4E-C1E5C885583D}"/>
              </a:ext>
            </a:extLst>
          </p:cNvPr>
          <p:cNvSpPr/>
          <p:nvPr/>
        </p:nvSpPr>
        <p:spPr>
          <a:xfrm>
            <a:off x="323528" y="4653136"/>
            <a:ext cx="849694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33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ACUTE PULMONARY EMBOLISM_VERSION FINAL 2014 UNPROTECTED [Compatibility Mode]0016.jpg">
            <a:extLst>
              <a:ext uri="{FF2B5EF4-FFF2-40B4-BE49-F238E27FC236}">
                <a16:creationId xmlns:a16="http://schemas.microsoft.com/office/drawing/2014/main" id="{8D206CAB-8BA5-491A-90F5-707B13AC2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8D924D-089F-40EC-9017-8DD5243767B6}"/>
              </a:ext>
            </a:extLst>
          </p:cNvPr>
          <p:cNvSpPr/>
          <p:nvPr/>
        </p:nvSpPr>
        <p:spPr>
          <a:xfrm>
            <a:off x="683568" y="1340768"/>
            <a:ext cx="35283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874091-E777-4CC7-BBCA-8D71578CA7D2}"/>
              </a:ext>
            </a:extLst>
          </p:cNvPr>
          <p:cNvSpPr/>
          <p:nvPr/>
        </p:nvSpPr>
        <p:spPr>
          <a:xfrm>
            <a:off x="683568" y="3573016"/>
            <a:ext cx="35283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97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ACUTE PULMONARY EMBOLISM_VERSION FINAL 2014 UNPROTECTED [Compatibility Mode]0017.jpg">
            <a:extLst>
              <a:ext uri="{FF2B5EF4-FFF2-40B4-BE49-F238E27FC236}">
                <a16:creationId xmlns:a16="http://schemas.microsoft.com/office/drawing/2014/main" id="{93D65F7E-0BD5-4C4D-9284-8EFF5FEA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7D0D890-8A85-4BE8-BB3A-FE568BE6E295}"/>
              </a:ext>
            </a:extLst>
          </p:cNvPr>
          <p:cNvSpPr/>
          <p:nvPr/>
        </p:nvSpPr>
        <p:spPr>
          <a:xfrm>
            <a:off x="611560" y="1412776"/>
            <a:ext cx="367240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DD3F746-74E1-436D-8D02-76ECB01B843A}"/>
              </a:ext>
            </a:extLst>
          </p:cNvPr>
          <p:cNvSpPr/>
          <p:nvPr/>
        </p:nvSpPr>
        <p:spPr>
          <a:xfrm>
            <a:off x="755576" y="3212976"/>
            <a:ext cx="352839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C7E26B6-0498-4F19-B20D-519222EA7B72}"/>
              </a:ext>
            </a:extLst>
          </p:cNvPr>
          <p:cNvSpPr/>
          <p:nvPr/>
        </p:nvSpPr>
        <p:spPr>
          <a:xfrm>
            <a:off x="251520" y="3861048"/>
            <a:ext cx="5112568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718A683-489C-4320-9102-C6A90158BCA3}"/>
              </a:ext>
            </a:extLst>
          </p:cNvPr>
          <p:cNvSpPr/>
          <p:nvPr/>
        </p:nvSpPr>
        <p:spPr>
          <a:xfrm>
            <a:off x="6804248" y="4149080"/>
            <a:ext cx="1512168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ACUTE PULMONARY EMBOLISM_VERSION FINAL 2014 UNPROTECTED [Compatibility Mode]0033.jpg">
            <a:extLst>
              <a:ext uri="{FF2B5EF4-FFF2-40B4-BE49-F238E27FC236}">
                <a16:creationId xmlns:a16="http://schemas.microsoft.com/office/drawing/2014/main" id="{3831DCC8-2176-4C7A-8484-D2860B4F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08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CUTE PULMONARY EMBOLISM_VERSION FINAL 2014 UNPROTECTED [Compatibility Mode]0034.jpg">
            <a:extLst>
              <a:ext uri="{FF2B5EF4-FFF2-40B4-BE49-F238E27FC236}">
                <a16:creationId xmlns:a16="http://schemas.microsoft.com/office/drawing/2014/main" id="{9B123986-F9C5-4373-9FF3-27EE7DFC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1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ACUTE PULMONARY EMBOLISM_VERSION FINAL 2014 UNPROTECTED [Compatibility Mode]0035.jpg">
            <a:extLst>
              <a:ext uri="{FF2B5EF4-FFF2-40B4-BE49-F238E27FC236}">
                <a16:creationId xmlns:a16="http://schemas.microsoft.com/office/drawing/2014/main" id="{3F96F56B-22BB-4EA9-8A6A-EFD5F0DA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8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ACUTE PULMONARY EMBOLISM_VERSION FINAL 2014 UNPROTECTED [Compatibility Mode]0036.jpg">
            <a:extLst>
              <a:ext uri="{FF2B5EF4-FFF2-40B4-BE49-F238E27FC236}">
                <a16:creationId xmlns:a16="http://schemas.microsoft.com/office/drawing/2014/main" id="{14736EE3-84E6-4C53-927F-34937FBD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7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163D2-050D-4EEC-AF89-79830CD4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0648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Embolia polmonare</a:t>
            </a:r>
            <a:b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incidenza/ MORTALITA’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5741D-8803-48F0-ADDE-3D836BEF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6832"/>
            <a:ext cx="6554867" cy="376767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casi TEV/100.000 abitanti x anno (2/3 TVP – 1/3 EP). L’incidenza raddoppia dopo i 40 anni per ogni decade di vita</a:t>
            </a:r>
            <a:r>
              <a:rPr lang="it-IT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300.000 decessi/anno x TEV </a:t>
            </a:r>
          </a:p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di diagnosi e terapia corretta</a:t>
            </a:r>
          </a:p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59% di EP non diagnosticata in vita</a:t>
            </a:r>
            <a:r>
              <a:rPr lang="it-IT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F5DDE7-3A2F-47C4-8FAE-E59C261E7E5B}"/>
              </a:ext>
            </a:extLst>
          </p:cNvPr>
          <p:cNvSpPr txBox="1"/>
          <p:nvPr/>
        </p:nvSpPr>
        <p:spPr>
          <a:xfrm>
            <a:off x="4072692" y="5661248"/>
            <a:ext cx="4537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1) </a:t>
            </a:r>
            <a:r>
              <a:rPr lang="it-IT" sz="1600" i="1" dirty="0" err="1"/>
              <a:t>Heit</a:t>
            </a:r>
            <a:r>
              <a:rPr lang="it-IT" sz="1600" i="1" dirty="0"/>
              <a:t> JA. </a:t>
            </a:r>
            <a:r>
              <a:rPr lang="it-IT" sz="1600" i="1" dirty="0" err="1"/>
              <a:t>Arterioscler</a:t>
            </a:r>
            <a:r>
              <a:rPr lang="it-IT" sz="1600" i="1" dirty="0"/>
              <a:t> </a:t>
            </a:r>
            <a:r>
              <a:rPr lang="it-IT" sz="1600" i="1" dirty="0" err="1"/>
              <a:t>Thromb</a:t>
            </a:r>
            <a:r>
              <a:rPr lang="it-IT" sz="1600" i="1" dirty="0"/>
              <a:t> </a:t>
            </a:r>
            <a:r>
              <a:rPr lang="it-IT" sz="1600" i="1" dirty="0" err="1"/>
              <a:t>Vasc</a:t>
            </a:r>
            <a:r>
              <a:rPr lang="it-IT" sz="1600" i="1" dirty="0"/>
              <a:t> </a:t>
            </a:r>
            <a:r>
              <a:rPr lang="it-IT" sz="1600" i="1" dirty="0" err="1"/>
              <a:t>Biol</a:t>
            </a:r>
            <a:r>
              <a:rPr lang="it-IT" sz="1600" i="1" dirty="0"/>
              <a:t> 2008</a:t>
            </a:r>
          </a:p>
          <a:p>
            <a:r>
              <a:rPr lang="it-IT" sz="1600" i="1" dirty="0"/>
              <a:t>2) Cohen AT, et </a:t>
            </a:r>
            <a:r>
              <a:rPr lang="it-IT" sz="1600" i="1" dirty="0" err="1"/>
              <a:t>alThromb</a:t>
            </a:r>
            <a:r>
              <a:rPr lang="it-IT" sz="1600" i="1" dirty="0"/>
              <a:t> </a:t>
            </a:r>
            <a:r>
              <a:rPr lang="it-IT" sz="1600" i="1" dirty="0" err="1"/>
              <a:t>Haemost</a:t>
            </a:r>
            <a:r>
              <a:rPr lang="it-IT" sz="1600" i="1" dirty="0"/>
              <a:t> 2007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55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ACUTE PULMONARY EMBOLISM_VERSION FINAL 2014 UNPROTECTED [Compatibility Mode]0037.jpg">
            <a:extLst>
              <a:ext uri="{FF2B5EF4-FFF2-40B4-BE49-F238E27FC236}">
                <a16:creationId xmlns:a16="http://schemas.microsoft.com/office/drawing/2014/main" id="{B132F7A3-26F9-4502-912D-F2B54F6F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80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ACUTE PULMONARY EMBOLISM_VERSION FINAL 2014 UNPROTECTED [Compatibility Mode]0038.jpg">
            <a:extLst>
              <a:ext uri="{FF2B5EF4-FFF2-40B4-BE49-F238E27FC236}">
                <a16:creationId xmlns:a16="http://schemas.microsoft.com/office/drawing/2014/main" id="{C7F92DDF-65A2-43C4-8C31-620CC0FF2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1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C48F0DF6-4676-4FB5-AD02-8E92F8AB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279675"/>
            <a:ext cx="7955280" cy="1968932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11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983D74B-31E8-4E17-8E89-86790E7E4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96552"/>
              </p:ext>
            </p:extLst>
          </p:nvPr>
        </p:nvGraphicFramePr>
        <p:xfrm>
          <a:off x="395536" y="620688"/>
          <a:ext cx="8496945" cy="575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71958417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824663756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369388728"/>
                    </a:ext>
                  </a:extLst>
                </a:gridCol>
              </a:tblGrid>
              <a:tr h="775251">
                <a:tc>
                  <a:txBody>
                    <a:bodyPr/>
                    <a:lstStyle/>
                    <a:p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Caratteristiche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 confermata </a:t>
                      </a:r>
                    </a:p>
                    <a:p>
                      <a:pPr algn="ctr"/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 = 1880)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 non confermata</a:t>
                      </a:r>
                    </a:p>
                    <a:p>
                      <a:pPr algn="ctr"/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 = 528)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6351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Dispnea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00179"/>
                  </a:ext>
                </a:extLst>
              </a:tr>
              <a:tr h="775251">
                <a:tc>
                  <a:txBody>
                    <a:bodyPr/>
                    <a:lstStyle/>
                    <a:p>
                      <a:r>
                        <a:rPr lang="it-IT" b="1" dirty="0"/>
                        <a:t>Dolore pleuritico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071515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Tosse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757554"/>
                  </a:ext>
                </a:extLst>
              </a:tr>
              <a:tr h="775251">
                <a:tc>
                  <a:txBody>
                    <a:bodyPr/>
                    <a:lstStyle/>
                    <a:p>
                      <a:r>
                        <a:rPr lang="it-IT" b="1" dirty="0"/>
                        <a:t>Dolore toracico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02373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Febbre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365758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Emottisi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87708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Sincope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84528"/>
                  </a:ext>
                </a:extLst>
              </a:tr>
              <a:tr h="775251">
                <a:tc>
                  <a:txBody>
                    <a:bodyPr/>
                    <a:lstStyle/>
                    <a:p>
                      <a:r>
                        <a:rPr lang="it-IT" b="1" dirty="0"/>
                        <a:t>Dolore arto </a:t>
                      </a:r>
                      <a:r>
                        <a:rPr lang="it-IT" b="1" dirty="0" err="1"/>
                        <a:t>inf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64852"/>
                  </a:ext>
                </a:extLst>
              </a:tr>
              <a:tr h="443000">
                <a:tc>
                  <a:txBody>
                    <a:bodyPr/>
                    <a:lstStyle/>
                    <a:p>
                      <a:r>
                        <a:rPr lang="it-IT" b="1" dirty="0"/>
                        <a:t>Segni di TVP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6302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5C9A0B-CEF2-4A7B-A65F-7ADEC7561D2A}"/>
              </a:ext>
            </a:extLst>
          </p:cNvPr>
          <p:cNvSpPr txBox="1"/>
          <p:nvPr/>
        </p:nvSpPr>
        <p:spPr>
          <a:xfrm>
            <a:off x="724047" y="188640"/>
            <a:ext cx="744835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CLINICHE DI PAZIENTI CON SOSPETTA EP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23DEDF-241C-4B0A-8B16-2B316CC3724A}"/>
              </a:ext>
            </a:extLst>
          </p:cNvPr>
          <p:cNvSpPr txBox="1"/>
          <p:nvPr/>
        </p:nvSpPr>
        <p:spPr>
          <a:xfrm>
            <a:off x="5604626" y="6453336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Pollack</a:t>
            </a:r>
            <a:r>
              <a:rPr lang="it-IT" i="1" dirty="0"/>
              <a:t> et al, JACC 2011</a:t>
            </a:r>
          </a:p>
        </p:txBody>
      </p:sp>
    </p:spTree>
    <p:extLst>
      <p:ext uri="{BB962C8B-B14F-4D97-AF65-F5344CB8AC3E}">
        <p14:creationId xmlns:p14="http://schemas.microsoft.com/office/powerpoint/2010/main" val="18093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D9E94E1-D9FC-4BDA-9651-CE920AF00B75}"/>
              </a:ext>
            </a:extLst>
          </p:cNvPr>
          <p:cNvSpPr/>
          <p:nvPr/>
        </p:nvSpPr>
        <p:spPr>
          <a:xfrm>
            <a:off x="1133872" y="4183920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L’EP è una patologia dove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corteo sintomatologico può essere altamente aspecifico e insidioso </a:t>
            </a:r>
            <a:r>
              <a:rPr lang="it-IT" dirty="0"/>
              <a:t>e le criticità spesso difficili da includere in ragionamenti clinici rigidamente strutturati, per cui il percorso diagnostico risulta spesso difficile</a:t>
            </a:r>
            <a:r>
              <a:rPr lang="it-IT" baseline="30000" dirty="0"/>
              <a:t>1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734879-1D71-4ED4-BE81-CD08EFE4D410}"/>
              </a:ext>
            </a:extLst>
          </p:cNvPr>
          <p:cNvSpPr txBox="1"/>
          <p:nvPr/>
        </p:nvSpPr>
        <p:spPr>
          <a:xfrm>
            <a:off x="1221630" y="1198493"/>
            <a:ext cx="6598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maggior parte dei casi  l’EP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sospettata sulla base di dispnea,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 toracico, sincope o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-sincope e/o emottisi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5879CE-0D02-41B2-934E-FF27D5D52CC2}"/>
              </a:ext>
            </a:extLst>
          </p:cNvPr>
          <p:cNvSpPr txBox="1"/>
          <p:nvPr/>
        </p:nvSpPr>
        <p:spPr>
          <a:xfrm>
            <a:off x="971600" y="2455728"/>
            <a:ext cx="77941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Uno dei principali punti di forza delle nuove linee guida, </a:t>
            </a:r>
          </a:p>
          <a:p>
            <a:r>
              <a:rPr lang="it-IT" dirty="0"/>
              <a:t> è quello di un costante invito a </a:t>
            </a:r>
            <a:r>
              <a:rPr lang="it-IT" b="1" dirty="0"/>
              <a:t>valorizzare percorsi clinici strutturati,</a:t>
            </a:r>
          </a:p>
          <a:p>
            <a:r>
              <a:rPr lang="it-IT" b="1" dirty="0"/>
              <a:t> </a:t>
            </a:r>
            <a:r>
              <a:rPr lang="it-IT" b="1" dirty="0" err="1"/>
              <a:t>multiparametrici</a:t>
            </a:r>
            <a:r>
              <a:rPr lang="it-IT" b="1" dirty="0"/>
              <a:t>, </a:t>
            </a:r>
            <a:r>
              <a:rPr lang="it-IT" dirty="0"/>
              <a:t>con l’obiettivo di focalizzare l’attenzione</a:t>
            </a:r>
          </a:p>
          <a:p>
            <a:r>
              <a:rPr lang="it-IT" dirty="0"/>
              <a:t> del clinico non sull’evento embolico in sé, ma  sia sul paziente</a:t>
            </a:r>
          </a:p>
          <a:p>
            <a:r>
              <a:rPr lang="it-IT" dirty="0"/>
              <a:t> nella sua complessità, sia  nella gravità di presentazione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F1DDA4-A1C2-4430-9441-3D4DE1A61629}"/>
              </a:ext>
            </a:extLst>
          </p:cNvPr>
          <p:cNvSpPr txBox="1"/>
          <p:nvPr/>
        </p:nvSpPr>
        <p:spPr>
          <a:xfrm>
            <a:off x="1133872" y="377082"/>
            <a:ext cx="68945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CONSIDERAZIONI DIAGNOSTICHE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7AA126-C3F2-4A4D-AB2A-8A74E199540C}"/>
              </a:ext>
            </a:extLst>
          </p:cNvPr>
          <p:cNvSpPr txBox="1"/>
          <p:nvPr/>
        </p:nvSpPr>
        <p:spPr>
          <a:xfrm>
            <a:off x="3131840" y="6309320"/>
            <a:ext cx="473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1. </a:t>
            </a:r>
            <a:r>
              <a:rPr lang="it-IT" sz="1600" i="1" dirty="0" err="1"/>
              <a:t>Rugolotto</a:t>
            </a:r>
            <a:r>
              <a:rPr lang="it-IT" sz="1600" i="1" dirty="0"/>
              <a:t> M, Favretto G, G </a:t>
            </a:r>
            <a:r>
              <a:rPr lang="it-IT" sz="1600" i="1" dirty="0" err="1"/>
              <a:t>Ital</a:t>
            </a:r>
            <a:r>
              <a:rPr lang="it-IT" sz="1600" i="1" dirty="0"/>
              <a:t> </a:t>
            </a:r>
            <a:r>
              <a:rPr lang="it-IT" sz="1600" i="1" dirty="0" err="1"/>
              <a:t>Cardiol</a:t>
            </a:r>
            <a:r>
              <a:rPr lang="it-IT" sz="1600" i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6434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908720"/>
            <a:ext cx="626469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SOSPETTA EMBOLIA POLMONARE ACUTA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67744" y="2420888"/>
            <a:ext cx="475252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O IPOTENSIONE?</a:t>
            </a:r>
            <a:r>
              <a:rPr lang="it-IT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mbo 4"/>
          <p:cNvSpPr/>
          <p:nvPr/>
        </p:nvSpPr>
        <p:spPr>
          <a:xfrm>
            <a:off x="2087724" y="3933056"/>
            <a:ext cx="864096" cy="7920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3608" y="4941168"/>
            <a:ext cx="273630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RISCHIO</a:t>
            </a:r>
          </a:p>
        </p:txBody>
      </p:sp>
      <p:sp>
        <p:nvSpPr>
          <p:cNvPr id="8" name="Rombo 7"/>
          <p:cNvSpPr/>
          <p:nvPr/>
        </p:nvSpPr>
        <p:spPr>
          <a:xfrm>
            <a:off x="6012160" y="3933056"/>
            <a:ext cx="1044116" cy="79208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92080" y="4941168"/>
            <a:ext cx="27363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ALTO RISCHIO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4572000" y="15567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2555776" y="314096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436096" y="314096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67544" y="6021288"/>
            <a:ext cx="846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1. </a:t>
            </a:r>
            <a:r>
              <a:rPr lang="it-IT" sz="1600" i="1" dirty="0"/>
              <a:t>Definita come PA sistolica &lt; 90 </a:t>
            </a:r>
            <a:r>
              <a:rPr lang="it-IT" sz="1600" i="1" dirty="0" err="1"/>
              <a:t>mmHg</a:t>
            </a:r>
            <a:r>
              <a:rPr lang="it-IT" sz="1600" i="1" dirty="0"/>
              <a:t> o come caduta di PA sistolica ≥ 40 mm Hg </a:t>
            </a:r>
          </a:p>
          <a:p>
            <a:r>
              <a:rPr lang="it-IT" sz="1600" i="1" dirty="0"/>
              <a:t>per &gt; 15 </a:t>
            </a:r>
            <a:r>
              <a:rPr lang="it-IT" sz="1600" i="1" dirty="0" err="1"/>
              <a:t>min</a:t>
            </a:r>
            <a:r>
              <a:rPr lang="it-IT" sz="1600" i="1" dirty="0"/>
              <a:t>, non dovuta a sepsi o nuova insorgenza di aritmia</a:t>
            </a:r>
          </a:p>
        </p:txBody>
      </p:sp>
    </p:spTree>
    <p:extLst>
      <p:ext uri="{BB962C8B-B14F-4D97-AF65-F5344CB8AC3E}">
        <p14:creationId xmlns:p14="http://schemas.microsoft.com/office/powerpoint/2010/main" val="2402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60282-9868-4A49-A863-2F9706AE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57328"/>
            <a:ext cx="7999040" cy="1524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 DIAGNOSTICI DI EP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0E58E-CF31-4A85-8B4E-63F58666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215064" cy="4335760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clinica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Giudizio clinico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basato sugli score di probabilità</a:t>
            </a:r>
          </a:p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 TC</a:t>
            </a:r>
          </a:p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ECOCARDIOGRAMMA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Dosaggio D/dimero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Scintigrafia polmonare ventilatoria 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perfusoria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Angiografia polmonare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Ecodoppler venoso arti inferiori </a:t>
            </a:r>
          </a:p>
          <a:p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 RMN</a:t>
            </a:r>
          </a:p>
        </p:txBody>
      </p:sp>
    </p:spTree>
    <p:extLst>
      <p:ext uri="{BB962C8B-B14F-4D97-AF65-F5344CB8AC3E}">
        <p14:creationId xmlns:p14="http://schemas.microsoft.com/office/powerpoint/2010/main" val="2989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mbolia polmon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9" y="980728"/>
            <a:ext cx="71247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1621CD-761B-4B42-BBC9-3537E05A9E7D}"/>
              </a:ext>
            </a:extLst>
          </p:cNvPr>
          <p:cNvSpPr txBox="1"/>
          <p:nvPr/>
        </p:nvSpPr>
        <p:spPr>
          <a:xfrm>
            <a:off x="1623784" y="5723964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PARAMETRI ANGIO TC di disfunzione VDX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66B40C-E563-41B3-9E45-65595FB2EB0B}"/>
              </a:ext>
            </a:extLst>
          </p:cNvPr>
          <p:cNvSpPr txBox="1"/>
          <p:nvPr/>
        </p:nvSpPr>
        <p:spPr>
          <a:xfrm>
            <a:off x="1187624" y="5086925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VISUALIZZAZIONE DIRETTA DELLA TROMBOSI POLMONARE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D7E6DA-3C86-4920-B83A-31BE02B418F7}"/>
              </a:ext>
            </a:extLst>
          </p:cNvPr>
          <p:cNvSpPr txBox="1"/>
          <p:nvPr/>
        </p:nvSpPr>
        <p:spPr>
          <a:xfrm>
            <a:off x="1619672" y="219998"/>
            <a:ext cx="532859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 TC</a:t>
            </a:r>
          </a:p>
        </p:txBody>
      </p:sp>
    </p:spTree>
    <p:extLst>
      <p:ext uri="{BB962C8B-B14F-4D97-AF65-F5344CB8AC3E}">
        <p14:creationId xmlns:p14="http://schemas.microsoft.com/office/powerpoint/2010/main" val="28930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embolia polmonare ecocardiogra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9618"/>
            <a:ext cx="6552728" cy="33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E1B4B-A5FA-418F-8B00-3B66DBF7DFF4}"/>
              </a:ext>
            </a:extLst>
          </p:cNvPr>
          <p:cNvSpPr txBox="1"/>
          <p:nvPr/>
        </p:nvSpPr>
        <p:spPr>
          <a:xfrm>
            <a:off x="1115617" y="4814927"/>
            <a:ext cx="7128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 ECOCARDIOGRAFICI SIGNIFICATIVI nella EP: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Dilatazione ventricolare destra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del rapporto RV/LV &gt;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Ipocinesia della parete libera VDX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della velocità del jet di rigurgito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tricuspidalico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dell’escursione sistolica dell’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tricuspidalico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(TAPSE)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D95F6-D00E-48C1-86CC-25A87C4192F2}"/>
              </a:ext>
            </a:extLst>
          </p:cNvPr>
          <p:cNvSpPr txBox="1"/>
          <p:nvPr/>
        </p:nvSpPr>
        <p:spPr>
          <a:xfrm>
            <a:off x="1475656" y="188640"/>
            <a:ext cx="655272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ECOCARDIOGRAMMA COLORDOPPLER</a:t>
            </a:r>
          </a:p>
        </p:txBody>
      </p:sp>
    </p:spTree>
    <p:extLst>
      <p:ext uri="{BB962C8B-B14F-4D97-AF65-F5344CB8AC3E}">
        <p14:creationId xmlns:p14="http://schemas.microsoft.com/office/powerpoint/2010/main" val="32593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Sezion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1520</TotalTime>
  <Words>1238</Words>
  <Application>Microsoft Office PowerPoint</Application>
  <PresentationFormat>Presentazione su schermo (4:3)</PresentationFormat>
  <Paragraphs>293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Lucida Sans</vt:lpstr>
      <vt:lpstr>Times New Roman</vt:lpstr>
      <vt:lpstr>Wingdings</vt:lpstr>
      <vt:lpstr>Wingdings 3</vt:lpstr>
      <vt:lpstr>Sezione</vt:lpstr>
      <vt:lpstr>Office Theme</vt:lpstr>
      <vt:lpstr>Presentazione standard di PowerPoint</vt:lpstr>
      <vt:lpstr>Presentazione standard di PowerPoint</vt:lpstr>
      <vt:lpstr>Embolia polmonare incidenza/ MORTALITA’</vt:lpstr>
      <vt:lpstr>Presentazione standard di PowerPoint</vt:lpstr>
      <vt:lpstr>Presentazione standard di PowerPoint</vt:lpstr>
      <vt:lpstr>Presentazione standard di PowerPoint</vt:lpstr>
      <vt:lpstr>CRITERI DIAGNOSTICI DI EP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Diagnosi di ep confermata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TRATTAMENTO DELLA EP A RISCHIO ELEVATO O INTERMEDIO/ALTO  CON INSTABILITA’ EMODINAMICA</vt:lpstr>
      <vt:lpstr>TRATTAMENTO DELLA EP A RISHIO INTERMEDIO/BASSO E BASSO 1</vt:lpstr>
      <vt:lpstr>TRATTAMENTO DELLA EP A RISHIO INTERMEDIO/BASSO E BASSO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Totteri</dc:creator>
  <cp:lastModifiedBy>Alessandro Totteri</cp:lastModifiedBy>
  <cp:revision>94</cp:revision>
  <dcterms:created xsi:type="dcterms:W3CDTF">2017-10-12T10:52:52Z</dcterms:created>
  <dcterms:modified xsi:type="dcterms:W3CDTF">2018-10-05T04:32:52Z</dcterms:modified>
</cp:coreProperties>
</file>