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356" r:id="rId3"/>
    <p:sldId id="357" r:id="rId4"/>
    <p:sldId id="302" r:id="rId5"/>
    <p:sldId id="351" r:id="rId6"/>
    <p:sldId id="352" r:id="rId7"/>
    <p:sldId id="353" r:id="rId8"/>
    <p:sldId id="315" r:id="rId9"/>
    <p:sldId id="316" r:id="rId10"/>
    <p:sldId id="317" r:id="rId11"/>
    <p:sldId id="327" r:id="rId12"/>
    <p:sldId id="328" r:id="rId13"/>
    <p:sldId id="329" r:id="rId14"/>
    <p:sldId id="342" r:id="rId15"/>
    <p:sldId id="343" r:id="rId16"/>
    <p:sldId id="345" r:id="rId17"/>
    <p:sldId id="336" r:id="rId18"/>
    <p:sldId id="358" r:id="rId19"/>
    <p:sldId id="269" r:id="rId20"/>
    <p:sldId id="270" r:id="rId21"/>
    <p:sldId id="333" r:id="rId22"/>
    <p:sldId id="326" r:id="rId23"/>
    <p:sldId id="359" r:id="rId24"/>
    <p:sldId id="334" r:id="rId25"/>
    <p:sldId id="259" r:id="rId26"/>
    <p:sldId id="257" r:id="rId27"/>
    <p:sldId id="258" r:id="rId28"/>
    <p:sldId id="318" r:id="rId29"/>
    <p:sldId id="319" r:id="rId30"/>
    <p:sldId id="308" r:id="rId31"/>
    <p:sldId id="347" r:id="rId32"/>
    <p:sldId id="332" r:id="rId33"/>
    <p:sldId id="348" r:id="rId34"/>
    <p:sldId id="314" r:id="rId35"/>
    <p:sldId id="313" r:id="rId36"/>
    <p:sldId id="338" r:id="rId37"/>
    <p:sldId id="300" r:id="rId38"/>
    <p:sldId id="296" r:id="rId39"/>
    <p:sldId id="297" r:id="rId40"/>
    <p:sldId id="298" r:id="rId41"/>
    <p:sldId id="355" r:id="rId42"/>
    <p:sldId id="354" r:id="rId43"/>
    <p:sldId id="306" r:id="rId44"/>
    <p:sldId id="350" r:id="rId45"/>
    <p:sldId id="349" r:id="rId46"/>
    <p:sldId id="321" r:id="rId47"/>
    <p:sldId id="339" r:id="rId48"/>
    <p:sldId id="324" r:id="rId49"/>
    <p:sldId id="340" r:id="rId50"/>
    <p:sldId id="341" r:id="rId51"/>
    <p:sldId id="312" r:id="rId5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32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94660"/>
  </p:normalViewPr>
  <p:slideViewPr>
    <p:cSldViewPr>
      <p:cViewPr varScale="1">
        <p:scale>
          <a:sx n="69" d="100"/>
          <a:sy n="69" d="100"/>
        </p:scale>
        <p:origin x="1410" y="66"/>
      </p:cViewPr>
      <p:guideLst>
        <p:guide orient="horz" pos="2160"/>
        <p:guide pos="2880"/>
      </p:guideLst>
    </p:cSldViewPr>
  </p:slideViewPr>
  <p:notesTextViewPr>
    <p:cViewPr>
      <p:scale>
        <a:sx n="1" d="1"/>
        <a:sy n="1" d="1"/>
      </p:scale>
      <p:origin x="0" y="0"/>
    </p:cViewPr>
  </p:notesTextViewPr>
  <p:sorterViewPr>
    <p:cViewPr>
      <p:scale>
        <a:sx n="90" d="100"/>
        <a:sy n="90" d="100"/>
      </p:scale>
      <p:origin x="0" y="34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62E326-A4B8-4FF9-8DF2-56E33380E765}" type="datetimeFigureOut">
              <a:rPr lang="it-IT" smtClean="0"/>
              <a:pPr/>
              <a:t>05/10/2018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216AF8-450B-429D-B25B-5FA79F45E976}" type="slidenum">
              <a:rPr lang="it-IT" smtClean="0"/>
              <a:pPr/>
              <a:t>‹N›</a:t>
            </a:fld>
            <a:endParaRPr lang="it-IT"/>
          </a:p>
        </p:txBody>
      </p:sp>
    </p:spTree>
    <p:extLst>
      <p:ext uri="{BB962C8B-B14F-4D97-AF65-F5344CB8AC3E}">
        <p14:creationId xmlns:p14="http://schemas.microsoft.com/office/powerpoint/2010/main" val="3160476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4216AF8-450B-429D-B25B-5FA79F45E976}" type="slidenum">
              <a:rPr lang="it-IT" smtClean="0"/>
              <a:pPr/>
              <a:t>22</a:t>
            </a:fld>
            <a:endParaRPr lang="it-IT"/>
          </a:p>
        </p:txBody>
      </p:sp>
    </p:spTree>
    <p:extLst>
      <p:ext uri="{BB962C8B-B14F-4D97-AF65-F5344CB8AC3E}">
        <p14:creationId xmlns:p14="http://schemas.microsoft.com/office/powerpoint/2010/main" val="1889348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4216AF8-450B-429D-B25B-5FA79F45E976}" type="slidenum">
              <a:rPr lang="it-IT" smtClean="0"/>
              <a:pPr/>
              <a:t>23</a:t>
            </a:fld>
            <a:endParaRPr lang="it-IT"/>
          </a:p>
        </p:txBody>
      </p:sp>
    </p:spTree>
    <p:extLst>
      <p:ext uri="{BB962C8B-B14F-4D97-AF65-F5344CB8AC3E}">
        <p14:creationId xmlns:p14="http://schemas.microsoft.com/office/powerpoint/2010/main" val="1889348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2D1FF8D-917F-4EC5-A639-E7B8A3BA7466}" type="datetimeFigureOut">
              <a:rPr lang="it-IT" smtClean="0"/>
              <a:pPr/>
              <a:t>05/10/2018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6985313-3AC3-4458-A127-D267CDA7E360}" type="slidenum">
              <a:rPr lang="it-IT" smtClean="0"/>
              <a:pPr/>
              <a:t>‹N›</a:t>
            </a:fld>
            <a:endParaRPr lang="it-IT"/>
          </a:p>
        </p:txBody>
      </p:sp>
    </p:spTree>
    <p:extLst>
      <p:ext uri="{BB962C8B-B14F-4D97-AF65-F5344CB8AC3E}">
        <p14:creationId xmlns:p14="http://schemas.microsoft.com/office/powerpoint/2010/main" val="383157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2D1FF8D-917F-4EC5-A639-E7B8A3BA7466}" type="datetimeFigureOut">
              <a:rPr lang="it-IT" smtClean="0"/>
              <a:pPr/>
              <a:t>05/10/2018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6985313-3AC3-4458-A127-D267CDA7E360}" type="slidenum">
              <a:rPr lang="it-IT" smtClean="0"/>
              <a:pPr/>
              <a:t>‹N›</a:t>
            </a:fld>
            <a:endParaRPr lang="it-IT"/>
          </a:p>
        </p:txBody>
      </p:sp>
    </p:spTree>
    <p:extLst>
      <p:ext uri="{BB962C8B-B14F-4D97-AF65-F5344CB8AC3E}">
        <p14:creationId xmlns:p14="http://schemas.microsoft.com/office/powerpoint/2010/main" val="3697638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2D1FF8D-917F-4EC5-A639-E7B8A3BA7466}" type="datetimeFigureOut">
              <a:rPr lang="it-IT" smtClean="0"/>
              <a:pPr/>
              <a:t>05/10/2018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6985313-3AC3-4458-A127-D267CDA7E360}" type="slidenum">
              <a:rPr lang="it-IT" smtClean="0"/>
              <a:pPr/>
              <a:t>‹N›</a:t>
            </a:fld>
            <a:endParaRPr lang="it-IT"/>
          </a:p>
        </p:txBody>
      </p:sp>
    </p:spTree>
    <p:extLst>
      <p:ext uri="{BB962C8B-B14F-4D97-AF65-F5344CB8AC3E}">
        <p14:creationId xmlns:p14="http://schemas.microsoft.com/office/powerpoint/2010/main" val="3491181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2D1FF8D-917F-4EC5-A639-E7B8A3BA7466}" type="datetimeFigureOut">
              <a:rPr lang="it-IT" smtClean="0"/>
              <a:pPr/>
              <a:t>05/10/2018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6985313-3AC3-4458-A127-D267CDA7E360}" type="slidenum">
              <a:rPr lang="it-IT" smtClean="0"/>
              <a:pPr/>
              <a:t>‹N›</a:t>
            </a:fld>
            <a:endParaRPr lang="it-IT"/>
          </a:p>
        </p:txBody>
      </p:sp>
    </p:spTree>
    <p:extLst>
      <p:ext uri="{BB962C8B-B14F-4D97-AF65-F5344CB8AC3E}">
        <p14:creationId xmlns:p14="http://schemas.microsoft.com/office/powerpoint/2010/main" val="1972038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62D1FF8D-917F-4EC5-A639-E7B8A3BA7466}" type="datetimeFigureOut">
              <a:rPr lang="it-IT" smtClean="0"/>
              <a:pPr/>
              <a:t>05/10/2018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6985313-3AC3-4458-A127-D267CDA7E360}" type="slidenum">
              <a:rPr lang="it-IT" smtClean="0"/>
              <a:pPr/>
              <a:t>‹N›</a:t>
            </a:fld>
            <a:endParaRPr lang="it-IT"/>
          </a:p>
        </p:txBody>
      </p:sp>
    </p:spTree>
    <p:extLst>
      <p:ext uri="{BB962C8B-B14F-4D97-AF65-F5344CB8AC3E}">
        <p14:creationId xmlns:p14="http://schemas.microsoft.com/office/powerpoint/2010/main" val="3440658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2D1FF8D-917F-4EC5-A639-E7B8A3BA7466}" type="datetimeFigureOut">
              <a:rPr lang="it-IT" smtClean="0"/>
              <a:pPr/>
              <a:t>05/10/2018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6985313-3AC3-4458-A127-D267CDA7E360}" type="slidenum">
              <a:rPr lang="it-IT" smtClean="0"/>
              <a:pPr/>
              <a:t>‹N›</a:t>
            </a:fld>
            <a:endParaRPr lang="it-IT"/>
          </a:p>
        </p:txBody>
      </p:sp>
    </p:spTree>
    <p:extLst>
      <p:ext uri="{BB962C8B-B14F-4D97-AF65-F5344CB8AC3E}">
        <p14:creationId xmlns:p14="http://schemas.microsoft.com/office/powerpoint/2010/main" val="4067610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2D1FF8D-917F-4EC5-A639-E7B8A3BA7466}" type="datetimeFigureOut">
              <a:rPr lang="it-IT" smtClean="0"/>
              <a:pPr/>
              <a:t>05/10/2018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6985313-3AC3-4458-A127-D267CDA7E360}" type="slidenum">
              <a:rPr lang="it-IT" smtClean="0"/>
              <a:pPr/>
              <a:t>‹N›</a:t>
            </a:fld>
            <a:endParaRPr lang="it-IT"/>
          </a:p>
        </p:txBody>
      </p:sp>
    </p:spTree>
    <p:extLst>
      <p:ext uri="{BB962C8B-B14F-4D97-AF65-F5344CB8AC3E}">
        <p14:creationId xmlns:p14="http://schemas.microsoft.com/office/powerpoint/2010/main" val="411104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62D1FF8D-917F-4EC5-A639-E7B8A3BA7466}" type="datetimeFigureOut">
              <a:rPr lang="it-IT" smtClean="0"/>
              <a:pPr/>
              <a:t>05/10/2018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6985313-3AC3-4458-A127-D267CDA7E360}" type="slidenum">
              <a:rPr lang="it-IT" smtClean="0"/>
              <a:pPr/>
              <a:t>‹N›</a:t>
            </a:fld>
            <a:endParaRPr lang="it-IT"/>
          </a:p>
        </p:txBody>
      </p:sp>
    </p:spTree>
    <p:extLst>
      <p:ext uri="{BB962C8B-B14F-4D97-AF65-F5344CB8AC3E}">
        <p14:creationId xmlns:p14="http://schemas.microsoft.com/office/powerpoint/2010/main" val="4253885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2D1FF8D-917F-4EC5-A639-E7B8A3BA7466}" type="datetimeFigureOut">
              <a:rPr lang="it-IT" smtClean="0"/>
              <a:pPr/>
              <a:t>05/10/2018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6985313-3AC3-4458-A127-D267CDA7E360}" type="slidenum">
              <a:rPr lang="it-IT" smtClean="0"/>
              <a:pPr/>
              <a:t>‹N›</a:t>
            </a:fld>
            <a:endParaRPr lang="it-IT"/>
          </a:p>
        </p:txBody>
      </p:sp>
    </p:spTree>
    <p:extLst>
      <p:ext uri="{BB962C8B-B14F-4D97-AF65-F5344CB8AC3E}">
        <p14:creationId xmlns:p14="http://schemas.microsoft.com/office/powerpoint/2010/main" val="3202121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2D1FF8D-917F-4EC5-A639-E7B8A3BA7466}" type="datetimeFigureOut">
              <a:rPr lang="it-IT" smtClean="0"/>
              <a:pPr/>
              <a:t>05/10/2018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6985313-3AC3-4458-A127-D267CDA7E360}" type="slidenum">
              <a:rPr lang="it-IT" smtClean="0"/>
              <a:pPr/>
              <a:t>‹N›</a:t>
            </a:fld>
            <a:endParaRPr lang="it-IT"/>
          </a:p>
        </p:txBody>
      </p:sp>
    </p:spTree>
    <p:extLst>
      <p:ext uri="{BB962C8B-B14F-4D97-AF65-F5344CB8AC3E}">
        <p14:creationId xmlns:p14="http://schemas.microsoft.com/office/powerpoint/2010/main" val="4108240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2D1FF8D-917F-4EC5-A639-E7B8A3BA7466}" type="datetimeFigureOut">
              <a:rPr lang="it-IT" smtClean="0"/>
              <a:pPr/>
              <a:t>05/10/2018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6985313-3AC3-4458-A127-D267CDA7E360}" type="slidenum">
              <a:rPr lang="it-IT" smtClean="0"/>
              <a:pPr/>
              <a:t>‹N›</a:t>
            </a:fld>
            <a:endParaRPr lang="it-IT"/>
          </a:p>
        </p:txBody>
      </p:sp>
    </p:spTree>
    <p:extLst>
      <p:ext uri="{BB962C8B-B14F-4D97-AF65-F5344CB8AC3E}">
        <p14:creationId xmlns:p14="http://schemas.microsoft.com/office/powerpoint/2010/main" val="929245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1FF8D-917F-4EC5-A639-E7B8A3BA7466}" type="datetimeFigureOut">
              <a:rPr lang="it-IT" smtClean="0"/>
              <a:pPr/>
              <a:t>05/10/2018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985313-3AC3-4458-A127-D267CDA7E360}" type="slidenum">
              <a:rPr lang="it-IT" smtClean="0"/>
              <a:pPr/>
              <a:t>‹N›</a:t>
            </a:fld>
            <a:endParaRPr lang="it-IT"/>
          </a:p>
        </p:txBody>
      </p:sp>
    </p:spTree>
    <p:extLst>
      <p:ext uri="{BB962C8B-B14F-4D97-AF65-F5344CB8AC3E}">
        <p14:creationId xmlns:p14="http://schemas.microsoft.com/office/powerpoint/2010/main" val="1537829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6.gif"/><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6.gif"/><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6.gif"/><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6.gif"/><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16.gif"/></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it-IT" dirty="0" smtClean="0">
                <a:solidFill>
                  <a:schemeClr val="bg1"/>
                </a:solidFill>
              </a:rPr>
              <a:t>Ipotensione. </a:t>
            </a:r>
            <a:br>
              <a:rPr lang="it-IT" dirty="0" smtClean="0">
                <a:solidFill>
                  <a:schemeClr val="bg1"/>
                </a:solidFill>
              </a:rPr>
            </a:br>
            <a:r>
              <a:rPr lang="it-IT" dirty="0" smtClean="0">
                <a:solidFill>
                  <a:schemeClr val="bg1"/>
                </a:solidFill>
              </a:rPr>
              <a:t>Il problema critico nella terapia dell’Insufficienza Cardiaca Cronica.</a:t>
            </a:r>
            <a:endParaRPr lang="it-IT" dirty="0">
              <a:solidFill>
                <a:schemeClr val="bg1"/>
              </a:solidFill>
            </a:endParaRPr>
          </a:p>
        </p:txBody>
      </p:sp>
      <p:sp>
        <p:nvSpPr>
          <p:cNvPr id="3" name="Sottotitolo 2"/>
          <p:cNvSpPr>
            <a:spLocks noGrp="1"/>
          </p:cNvSpPr>
          <p:nvPr>
            <p:ph type="subTitle" idx="1"/>
          </p:nvPr>
        </p:nvSpPr>
        <p:spPr>
          <a:xfrm>
            <a:off x="5292080" y="5517232"/>
            <a:ext cx="3456384" cy="1080120"/>
          </a:xfrm>
        </p:spPr>
        <p:txBody>
          <a:bodyPr>
            <a:normAutofit/>
          </a:bodyPr>
          <a:lstStyle/>
          <a:p>
            <a:r>
              <a:rPr lang="it-IT" i="1" dirty="0" smtClean="0">
                <a:solidFill>
                  <a:schemeClr val="bg1"/>
                </a:solidFill>
              </a:rPr>
              <a:t>Massimo Romano</a:t>
            </a:r>
          </a:p>
        </p:txBody>
      </p:sp>
      <p:pic>
        <p:nvPicPr>
          <p:cNvPr id="4"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017" y="332656"/>
            <a:ext cx="1000125" cy="102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98421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solidFill>
                  <a:srgbClr val="FFFF00"/>
                </a:solidFill>
              </a:rPr>
              <a:t>Risks of Hypotension</a:t>
            </a:r>
            <a:endParaRPr lang="it-IT" dirty="0">
              <a:solidFill>
                <a:srgbClr val="FFFF00"/>
              </a:solidFill>
            </a:endParaRPr>
          </a:p>
        </p:txBody>
      </p:sp>
      <p:sp>
        <p:nvSpPr>
          <p:cNvPr id="3" name="Segnaposto contenuto 2"/>
          <p:cNvSpPr>
            <a:spLocks noGrp="1"/>
          </p:cNvSpPr>
          <p:nvPr>
            <p:ph idx="1"/>
          </p:nvPr>
        </p:nvSpPr>
        <p:spPr/>
        <p:txBody>
          <a:bodyPr>
            <a:normAutofit/>
          </a:bodyPr>
          <a:lstStyle/>
          <a:p>
            <a:r>
              <a:rPr lang="en-US" sz="4000" dirty="0">
                <a:solidFill>
                  <a:schemeClr val="bg1"/>
                </a:solidFill>
              </a:rPr>
              <a:t>In addition, symptomatic hypotensive episodes on therapy may contribute to nonadherence by patients and unwillingness by providers to optimize doses, leading to treatment failures.</a:t>
            </a:r>
            <a:endParaRPr lang="en-US" sz="4000" dirty="0" smtClean="0">
              <a:solidFill>
                <a:schemeClr val="bg1"/>
              </a:solidFill>
            </a:endParaRPr>
          </a:p>
        </p:txBody>
      </p:sp>
    </p:spTree>
    <p:extLst>
      <p:ext uri="{BB962C8B-B14F-4D97-AF65-F5344CB8AC3E}">
        <p14:creationId xmlns:p14="http://schemas.microsoft.com/office/powerpoint/2010/main" val="2356790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2" y="260633"/>
            <a:ext cx="4990148" cy="1040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24" y="489225"/>
            <a:ext cx="3292888" cy="327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olo 2"/>
          <p:cNvSpPr>
            <a:spLocks noGrp="1"/>
          </p:cNvSpPr>
          <p:nvPr>
            <p:ph type="title"/>
          </p:nvPr>
        </p:nvSpPr>
        <p:spPr/>
        <p:txBody>
          <a:bodyPr/>
          <a:lstStyle/>
          <a:p>
            <a:endParaRPr lang="it-IT"/>
          </a:p>
        </p:txBody>
      </p:sp>
      <p:sp>
        <p:nvSpPr>
          <p:cNvPr id="4" name="Segnaposto contenuto 3"/>
          <p:cNvSpPr>
            <a:spLocks noGrp="1"/>
          </p:cNvSpPr>
          <p:nvPr>
            <p:ph idx="1"/>
          </p:nvPr>
        </p:nvSpPr>
        <p:spPr/>
        <p:txBody>
          <a:bodyPr/>
          <a:lstStyle/>
          <a:p>
            <a:endParaRPr lang="en-US" b="1" dirty="0" smtClean="0">
              <a:solidFill>
                <a:schemeClr val="bg1"/>
              </a:solidFill>
            </a:endParaRPr>
          </a:p>
          <a:p>
            <a:pPr marL="0" indent="0">
              <a:buNone/>
            </a:pPr>
            <a:r>
              <a:rPr lang="en-US" b="1" dirty="0" smtClean="0">
                <a:solidFill>
                  <a:schemeClr val="bg1"/>
                </a:solidFill>
              </a:rPr>
              <a:t>Orthostatic </a:t>
            </a:r>
            <a:r>
              <a:rPr lang="en-US" b="1" dirty="0">
                <a:solidFill>
                  <a:schemeClr val="bg1"/>
                </a:solidFill>
              </a:rPr>
              <a:t>hypotension (OH) is traditionally defined as a fall of </a:t>
            </a:r>
            <a:r>
              <a:rPr lang="en-US" b="1" u="sng" dirty="0" smtClean="0">
                <a:solidFill>
                  <a:schemeClr val="bg1"/>
                </a:solidFill>
              </a:rPr>
              <a:t>&gt;</a:t>
            </a:r>
            <a:r>
              <a:rPr lang="en-US" b="1" dirty="0" smtClean="0">
                <a:solidFill>
                  <a:schemeClr val="bg1"/>
                </a:solidFill>
              </a:rPr>
              <a:t>20 </a:t>
            </a:r>
            <a:r>
              <a:rPr lang="en-US" b="1" dirty="0">
                <a:solidFill>
                  <a:schemeClr val="bg1"/>
                </a:solidFill>
              </a:rPr>
              <a:t>mmHg in systolic and/or </a:t>
            </a:r>
            <a:r>
              <a:rPr lang="en-US" b="1" u="sng" dirty="0" smtClean="0">
                <a:solidFill>
                  <a:schemeClr val="bg1"/>
                </a:solidFill>
              </a:rPr>
              <a:t>&gt;</a:t>
            </a:r>
            <a:r>
              <a:rPr lang="en-US" b="1" dirty="0" smtClean="0">
                <a:solidFill>
                  <a:schemeClr val="bg1"/>
                </a:solidFill>
              </a:rPr>
              <a:t>10 </a:t>
            </a:r>
            <a:r>
              <a:rPr lang="en-US" b="1" dirty="0">
                <a:solidFill>
                  <a:schemeClr val="bg1"/>
                </a:solidFill>
              </a:rPr>
              <a:t>mmHg in diastolic blood pressure within 3 min of active standing.</a:t>
            </a:r>
            <a:endParaRPr lang="it-IT" b="1" dirty="0">
              <a:solidFill>
                <a:schemeClr val="bg1"/>
              </a:solidFill>
            </a:endParaRPr>
          </a:p>
        </p:txBody>
      </p:sp>
      <p:sp>
        <p:nvSpPr>
          <p:cNvPr id="6" name="Rettangolo 5"/>
          <p:cNvSpPr/>
          <p:nvPr/>
        </p:nvSpPr>
        <p:spPr>
          <a:xfrm>
            <a:off x="395532" y="1772816"/>
            <a:ext cx="8280924" cy="2823836"/>
          </a:xfrm>
          <a:prstGeom prst="rect">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5918861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60648"/>
            <a:ext cx="3838575"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489248"/>
            <a:ext cx="1724025" cy="17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olo 2"/>
          <p:cNvSpPr>
            <a:spLocks noGrp="1"/>
          </p:cNvSpPr>
          <p:nvPr>
            <p:ph type="title"/>
          </p:nvPr>
        </p:nvSpPr>
        <p:spPr/>
        <p:txBody>
          <a:bodyPr/>
          <a:lstStyle/>
          <a:p>
            <a:endParaRPr lang="it-IT"/>
          </a:p>
        </p:txBody>
      </p:sp>
      <p:sp>
        <p:nvSpPr>
          <p:cNvPr id="4" name="Segnaposto contenuto 3"/>
          <p:cNvSpPr>
            <a:spLocks noGrp="1"/>
          </p:cNvSpPr>
          <p:nvPr>
            <p:ph sz="half" idx="1"/>
          </p:nvPr>
        </p:nvSpPr>
        <p:spPr>
          <a:xfrm>
            <a:off x="0" y="1556792"/>
            <a:ext cx="4495800" cy="4569371"/>
          </a:xfrm>
        </p:spPr>
        <p:txBody>
          <a:bodyPr>
            <a:normAutofit/>
          </a:bodyPr>
          <a:lstStyle/>
          <a:p>
            <a:r>
              <a:rPr lang="en-US" b="1" dirty="0">
                <a:solidFill>
                  <a:schemeClr val="bg1"/>
                </a:solidFill>
              </a:rPr>
              <a:t>OH has been classified as neurogenic and </a:t>
            </a:r>
            <a:r>
              <a:rPr lang="en-US" b="1" dirty="0" smtClean="0">
                <a:solidFill>
                  <a:schemeClr val="bg1"/>
                </a:solidFill>
              </a:rPr>
              <a:t>non-neurogenic.</a:t>
            </a:r>
          </a:p>
          <a:p>
            <a:r>
              <a:rPr lang="en-US" b="1" dirty="0" smtClean="0">
                <a:solidFill>
                  <a:schemeClr val="bg1"/>
                </a:solidFill>
              </a:rPr>
              <a:t> </a:t>
            </a:r>
            <a:r>
              <a:rPr lang="en-US" b="1" dirty="0">
                <a:solidFill>
                  <a:schemeClr val="bg1"/>
                </a:solidFill>
              </a:rPr>
              <a:t>Neurogenic OH is less common and is caused by multiple system atrophy, Parkinson’s disease, pure autonomic failure and </a:t>
            </a:r>
            <a:r>
              <a:rPr lang="en-US" b="1" dirty="0" smtClean="0">
                <a:solidFill>
                  <a:schemeClr val="bg1"/>
                </a:solidFill>
              </a:rPr>
              <a:t>neuropathies.</a:t>
            </a:r>
            <a:endParaRPr lang="it-IT" b="1" dirty="0">
              <a:solidFill>
                <a:schemeClr val="bg1"/>
              </a:solidFill>
            </a:endParaRPr>
          </a:p>
        </p:txBody>
      </p:sp>
      <p:sp>
        <p:nvSpPr>
          <p:cNvPr id="5" name="Segnaposto contenuto 4"/>
          <p:cNvSpPr>
            <a:spLocks noGrp="1"/>
          </p:cNvSpPr>
          <p:nvPr>
            <p:ph sz="half" idx="2"/>
          </p:nvPr>
        </p:nvSpPr>
        <p:spPr>
          <a:xfrm>
            <a:off x="4572000" y="1772816"/>
            <a:ext cx="4572000" cy="5085184"/>
          </a:xfrm>
        </p:spPr>
        <p:txBody>
          <a:bodyPr>
            <a:normAutofit/>
          </a:bodyPr>
          <a:lstStyle/>
          <a:p>
            <a:pPr marL="0" indent="0">
              <a:buNone/>
            </a:pPr>
            <a:r>
              <a:rPr lang="en-US" b="1" dirty="0">
                <a:solidFill>
                  <a:schemeClr val="bg1"/>
                </a:solidFill>
              </a:rPr>
              <a:t>Non-neurogenic OH is more common and is associated with aging, </a:t>
            </a:r>
            <a:r>
              <a:rPr lang="en-US" b="1" dirty="0" smtClean="0">
                <a:solidFill>
                  <a:schemeClr val="bg1"/>
                </a:solidFill>
              </a:rPr>
              <a:t>prolonged</a:t>
            </a:r>
            <a:r>
              <a:rPr lang="en-US" dirty="0"/>
              <a:t> </a:t>
            </a:r>
            <a:r>
              <a:rPr lang="en-US" dirty="0" err="1">
                <a:solidFill>
                  <a:schemeClr val="bg1"/>
                </a:solidFill>
              </a:rPr>
              <a:t>r</a:t>
            </a:r>
            <a:r>
              <a:rPr lang="en-US" b="1" dirty="0" err="1">
                <a:solidFill>
                  <a:schemeClr val="bg1"/>
                </a:solidFill>
              </a:rPr>
              <a:t>ecumbency</a:t>
            </a:r>
            <a:r>
              <a:rPr lang="en-US" b="1" dirty="0">
                <a:solidFill>
                  <a:schemeClr val="bg1"/>
                </a:solidFill>
              </a:rPr>
              <a:t>, large </a:t>
            </a:r>
            <a:r>
              <a:rPr lang="en-US" b="1" dirty="0" smtClean="0">
                <a:solidFill>
                  <a:schemeClr val="bg1"/>
                </a:solidFill>
              </a:rPr>
              <a:t>meals, hypovolemia</a:t>
            </a:r>
            <a:r>
              <a:rPr lang="en-US" b="1" dirty="0">
                <a:solidFill>
                  <a:schemeClr val="bg1"/>
                </a:solidFill>
              </a:rPr>
              <a:t>, medications, hypertension and other non-neurogenic </a:t>
            </a:r>
            <a:r>
              <a:rPr lang="en-US" b="1" dirty="0" smtClean="0">
                <a:solidFill>
                  <a:schemeClr val="bg1"/>
                </a:solidFill>
              </a:rPr>
              <a:t>disorders. </a:t>
            </a:r>
            <a:endParaRPr lang="it-IT" b="1" dirty="0">
              <a:solidFill>
                <a:schemeClr val="bg1"/>
              </a:solidFill>
            </a:endParaRPr>
          </a:p>
        </p:txBody>
      </p:sp>
      <p:sp>
        <p:nvSpPr>
          <p:cNvPr id="7" name="Rettangolo 6"/>
          <p:cNvSpPr/>
          <p:nvPr/>
        </p:nvSpPr>
        <p:spPr>
          <a:xfrm>
            <a:off x="4499992" y="1556792"/>
            <a:ext cx="4585447" cy="3384377"/>
          </a:xfrm>
          <a:prstGeom prst="rect">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952181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60648"/>
            <a:ext cx="3838575"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489248"/>
            <a:ext cx="1724025" cy="17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olo 1"/>
          <p:cNvSpPr>
            <a:spLocks noGrp="1"/>
          </p:cNvSpPr>
          <p:nvPr>
            <p:ph type="title"/>
          </p:nvPr>
        </p:nvSpPr>
        <p:spPr/>
        <p:txBody>
          <a:bodyPr/>
          <a:lstStyle/>
          <a:p>
            <a:endParaRPr lang="it-IT"/>
          </a:p>
        </p:txBody>
      </p:sp>
      <p:sp>
        <p:nvSpPr>
          <p:cNvPr id="5" name="Segnaposto contenuto 4"/>
          <p:cNvSpPr>
            <a:spLocks noGrp="1"/>
          </p:cNvSpPr>
          <p:nvPr>
            <p:ph idx="1"/>
          </p:nvPr>
        </p:nvSpPr>
        <p:spPr/>
        <p:txBody>
          <a:bodyPr>
            <a:normAutofit/>
          </a:bodyPr>
          <a:lstStyle/>
          <a:p>
            <a:r>
              <a:rPr lang="en-US" sz="4000" b="1" dirty="0" smtClean="0">
                <a:solidFill>
                  <a:schemeClr val="bg1"/>
                </a:solidFill>
              </a:rPr>
              <a:t>Heart </a:t>
            </a:r>
            <a:r>
              <a:rPr lang="en-US" sz="4000" b="1" dirty="0">
                <a:solidFill>
                  <a:schemeClr val="bg1"/>
                </a:solidFill>
              </a:rPr>
              <a:t>failure (HF) is also considered to be an etiologic factor for non-neurogenic </a:t>
            </a:r>
            <a:r>
              <a:rPr lang="en-US" sz="4000" b="1" dirty="0" smtClean="0">
                <a:solidFill>
                  <a:schemeClr val="bg1"/>
                </a:solidFill>
              </a:rPr>
              <a:t>OH. </a:t>
            </a:r>
          </a:p>
          <a:p>
            <a:r>
              <a:rPr lang="en-US" sz="4000" b="1" dirty="0" smtClean="0">
                <a:solidFill>
                  <a:schemeClr val="bg1"/>
                </a:solidFill>
              </a:rPr>
              <a:t>Conversely</a:t>
            </a:r>
            <a:r>
              <a:rPr lang="en-US" sz="4000" b="1" dirty="0">
                <a:solidFill>
                  <a:schemeClr val="bg1"/>
                </a:solidFill>
              </a:rPr>
              <a:t>, the presence of OH strongly predicts the development of </a:t>
            </a:r>
            <a:r>
              <a:rPr lang="en-US" sz="4000" b="1" dirty="0" smtClean="0">
                <a:solidFill>
                  <a:schemeClr val="bg1"/>
                </a:solidFill>
              </a:rPr>
              <a:t>HF. </a:t>
            </a:r>
            <a:endParaRPr lang="it-IT" sz="4000" b="1" dirty="0">
              <a:solidFill>
                <a:schemeClr val="bg1"/>
              </a:solidFill>
            </a:endParaRPr>
          </a:p>
        </p:txBody>
      </p:sp>
    </p:spTree>
    <p:extLst>
      <p:ext uri="{BB962C8B-B14F-4D97-AF65-F5344CB8AC3E}">
        <p14:creationId xmlns:p14="http://schemas.microsoft.com/office/powerpoint/2010/main" val="20667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endParaRPr lang="it-IT"/>
          </a:p>
        </p:txBody>
      </p:sp>
      <p:pic>
        <p:nvPicPr>
          <p:cNvPr id="1024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524328" y="277388"/>
            <a:ext cx="110490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136" y="215475"/>
            <a:ext cx="5411153" cy="804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0340" y="1020337"/>
            <a:ext cx="299085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tangolo 5"/>
          <p:cNvSpPr/>
          <p:nvPr/>
        </p:nvSpPr>
        <p:spPr>
          <a:xfrm>
            <a:off x="179513" y="1700808"/>
            <a:ext cx="8568952" cy="4524315"/>
          </a:xfrm>
          <a:prstGeom prst="rect">
            <a:avLst/>
          </a:prstGeom>
        </p:spPr>
        <p:txBody>
          <a:bodyPr wrap="square">
            <a:spAutoFit/>
          </a:bodyPr>
          <a:lstStyle/>
          <a:p>
            <a:pPr marL="457200" indent="-457200">
              <a:buFont typeface="Arial" panose="020B0604020202020204" pitchFamily="34" charset="0"/>
              <a:buChar char="•"/>
            </a:pPr>
            <a:r>
              <a:rPr lang="en-US" sz="3200" dirty="0" smtClean="0">
                <a:solidFill>
                  <a:schemeClr val="bg1"/>
                </a:solidFill>
              </a:rPr>
              <a:t>Postprandial </a:t>
            </a:r>
            <a:r>
              <a:rPr lang="en-US" sz="3200" dirty="0">
                <a:solidFill>
                  <a:schemeClr val="bg1"/>
                </a:solidFill>
              </a:rPr>
              <a:t>hypotension has been defined as a decrease in systolic blood pressure of </a:t>
            </a:r>
            <a:r>
              <a:rPr lang="en-US" sz="3200" u="sng" dirty="0" smtClean="0">
                <a:solidFill>
                  <a:schemeClr val="bg1"/>
                </a:solidFill>
              </a:rPr>
              <a:t>&gt;</a:t>
            </a:r>
            <a:r>
              <a:rPr lang="en-US" sz="3200" dirty="0" smtClean="0">
                <a:solidFill>
                  <a:schemeClr val="bg1"/>
                </a:solidFill>
              </a:rPr>
              <a:t>20 </a:t>
            </a:r>
            <a:r>
              <a:rPr lang="en-US" sz="3200" dirty="0">
                <a:solidFill>
                  <a:schemeClr val="bg1"/>
                </a:solidFill>
              </a:rPr>
              <a:t>mm Hg or a decrease below 90 mm Hg from a pressure of </a:t>
            </a:r>
            <a:r>
              <a:rPr lang="en-US" sz="3200" u="sng" dirty="0">
                <a:solidFill>
                  <a:schemeClr val="bg1"/>
                </a:solidFill>
              </a:rPr>
              <a:t>&gt;</a:t>
            </a:r>
            <a:r>
              <a:rPr lang="en-US" sz="3200" dirty="0" smtClean="0">
                <a:solidFill>
                  <a:schemeClr val="bg1"/>
                </a:solidFill>
              </a:rPr>
              <a:t>100 </a:t>
            </a:r>
            <a:r>
              <a:rPr lang="en-US" sz="3200" dirty="0">
                <a:solidFill>
                  <a:schemeClr val="bg1"/>
                </a:solidFill>
              </a:rPr>
              <a:t>mm Hg within 2 hours after a meal</a:t>
            </a:r>
            <a:r>
              <a:rPr lang="en-US" sz="3200" dirty="0" smtClean="0">
                <a:solidFill>
                  <a:schemeClr val="bg1"/>
                </a:solidFill>
              </a:rPr>
              <a:t>.</a:t>
            </a:r>
          </a:p>
          <a:p>
            <a:pPr marL="457200" indent="-457200">
              <a:buFont typeface="Arial" panose="020B0604020202020204" pitchFamily="34" charset="0"/>
              <a:buChar char="•"/>
            </a:pPr>
            <a:r>
              <a:rPr lang="en-US" sz="3200" dirty="0">
                <a:solidFill>
                  <a:schemeClr val="bg1"/>
                </a:solidFill>
              </a:rPr>
              <a:t> Carbohydrate-rich meals predispose patients </a:t>
            </a:r>
            <a:r>
              <a:rPr lang="en-US" sz="3200" dirty="0" smtClean="0">
                <a:solidFill>
                  <a:schemeClr val="bg1"/>
                </a:solidFill>
              </a:rPr>
              <a:t>to more </a:t>
            </a:r>
            <a:r>
              <a:rPr lang="en-US" sz="3200" dirty="0">
                <a:solidFill>
                  <a:schemeClr val="bg1"/>
                </a:solidFill>
              </a:rPr>
              <a:t>immediate decreases in </a:t>
            </a:r>
            <a:r>
              <a:rPr lang="en-US" sz="3200" dirty="0" smtClean="0">
                <a:solidFill>
                  <a:schemeClr val="bg1"/>
                </a:solidFill>
              </a:rPr>
              <a:t>blood pressure </a:t>
            </a:r>
            <a:r>
              <a:rPr lang="en-US" sz="3200" dirty="0">
                <a:solidFill>
                  <a:schemeClr val="bg1"/>
                </a:solidFill>
              </a:rPr>
              <a:t>compared </a:t>
            </a:r>
            <a:r>
              <a:rPr lang="en-US" sz="3200" dirty="0" smtClean="0">
                <a:solidFill>
                  <a:schemeClr val="bg1"/>
                </a:solidFill>
              </a:rPr>
              <a:t>with meals </a:t>
            </a:r>
            <a:r>
              <a:rPr lang="en-US" sz="3200" dirty="0">
                <a:solidFill>
                  <a:schemeClr val="bg1"/>
                </a:solidFill>
              </a:rPr>
              <a:t>containing mostly protein or </a:t>
            </a:r>
            <a:r>
              <a:rPr lang="en-US" sz="3200" dirty="0" smtClean="0">
                <a:solidFill>
                  <a:schemeClr val="bg1"/>
                </a:solidFill>
              </a:rPr>
              <a:t>fat.</a:t>
            </a:r>
            <a:endParaRPr lang="it-IT" sz="3200" dirty="0">
              <a:solidFill>
                <a:schemeClr val="bg1"/>
              </a:solidFill>
            </a:endParaRPr>
          </a:p>
        </p:txBody>
      </p:sp>
    </p:spTree>
    <p:extLst>
      <p:ext uri="{BB962C8B-B14F-4D97-AF65-F5344CB8AC3E}">
        <p14:creationId xmlns:p14="http://schemas.microsoft.com/office/powerpoint/2010/main" val="387598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endParaRPr lang="it-IT"/>
          </a:p>
        </p:txBody>
      </p:sp>
      <p:pic>
        <p:nvPicPr>
          <p:cNvPr id="1024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787163" y="261160"/>
            <a:ext cx="110490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48" y="323062"/>
            <a:ext cx="5411153" cy="804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1630" y="942198"/>
            <a:ext cx="299085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2"/>
          <p:cNvSpPr/>
          <p:nvPr/>
        </p:nvSpPr>
        <p:spPr>
          <a:xfrm>
            <a:off x="179512" y="1844824"/>
            <a:ext cx="8712968" cy="4031873"/>
          </a:xfrm>
          <a:prstGeom prst="rect">
            <a:avLst/>
          </a:prstGeom>
        </p:spPr>
        <p:txBody>
          <a:bodyPr wrap="square">
            <a:spAutoFit/>
          </a:bodyPr>
          <a:lstStyle/>
          <a:p>
            <a:pPr marL="457200" indent="-457200">
              <a:buFont typeface="Arial" panose="020B0604020202020204" pitchFamily="34" charset="0"/>
              <a:buChar char="•"/>
            </a:pPr>
            <a:r>
              <a:rPr lang="en-US" sz="3200" dirty="0" smtClean="0">
                <a:solidFill>
                  <a:schemeClr val="bg1"/>
                </a:solidFill>
              </a:rPr>
              <a:t>Warm </a:t>
            </a:r>
            <a:r>
              <a:rPr lang="en-US" sz="3200" dirty="0">
                <a:solidFill>
                  <a:schemeClr val="bg1"/>
                </a:solidFill>
              </a:rPr>
              <a:t>meals (50°C) appear to cause a greater decrease in postprandial blood pressure than meals served cold (5°C</a:t>
            </a:r>
            <a:r>
              <a:rPr lang="en-US" sz="3200" dirty="0" smtClean="0">
                <a:solidFill>
                  <a:schemeClr val="bg1"/>
                </a:solidFill>
              </a:rPr>
              <a:t>).</a:t>
            </a:r>
          </a:p>
          <a:p>
            <a:pPr marL="457200" indent="-457200">
              <a:buFont typeface="Arial" panose="020B0604020202020204" pitchFamily="34" charset="0"/>
              <a:buChar char="•"/>
            </a:pPr>
            <a:r>
              <a:rPr lang="en-US" sz="3200" dirty="0" smtClean="0">
                <a:solidFill>
                  <a:schemeClr val="bg1"/>
                </a:solidFill>
              </a:rPr>
              <a:t>Postprandial </a:t>
            </a:r>
            <a:r>
              <a:rPr lang="en-US" sz="3200" dirty="0">
                <a:solidFill>
                  <a:schemeClr val="bg1"/>
                </a:solidFill>
              </a:rPr>
              <a:t>hypotension can occur after any meal, but breakfast and lunch appear to be associated with the most pronounced decrease in blood pressure, resulting in more severe </a:t>
            </a:r>
            <a:r>
              <a:rPr lang="en-US" sz="3200" dirty="0" smtClean="0">
                <a:solidFill>
                  <a:schemeClr val="bg1"/>
                </a:solidFill>
              </a:rPr>
              <a:t>symptoms</a:t>
            </a:r>
            <a:r>
              <a:rPr lang="en-US" dirty="0" smtClean="0">
                <a:solidFill>
                  <a:schemeClr val="bg1"/>
                </a:solidFill>
              </a:rPr>
              <a:t>.</a:t>
            </a:r>
            <a:endParaRPr lang="it-IT" dirty="0">
              <a:solidFill>
                <a:schemeClr val="bg1"/>
              </a:solidFill>
            </a:endParaRPr>
          </a:p>
        </p:txBody>
      </p:sp>
    </p:spTree>
    <p:extLst>
      <p:ext uri="{BB962C8B-B14F-4D97-AF65-F5344CB8AC3E}">
        <p14:creationId xmlns:p14="http://schemas.microsoft.com/office/powerpoint/2010/main" val="150908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620688"/>
            <a:ext cx="8352928" cy="523220"/>
          </a:xfrm>
          <a:prstGeom prst="rect">
            <a:avLst/>
          </a:prstGeom>
        </p:spPr>
        <p:txBody>
          <a:bodyPr wrap="square">
            <a:spAutoFit/>
          </a:bodyPr>
          <a:lstStyle/>
          <a:p>
            <a:pPr algn="ctr"/>
            <a:r>
              <a:rPr lang="it-IT" sz="2800" dirty="0">
                <a:solidFill>
                  <a:srgbClr val="FFFF00"/>
                </a:solidFill>
              </a:rPr>
              <a:t>Treatment </a:t>
            </a:r>
            <a:r>
              <a:rPr lang="it-IT" sz="2800" dirty="0" err="1">
                <a:solidFill>
                  <a:srgbClr val="FFFF00"/>
                </a:solidFill>
              </a:rPr>
              <a:t>Options</a:t>
            </a:r>
            <a:r>
              <a:rPr lang="it-IT" sz="2800" dirty="0">
                <a:solidFill>
                  <a:srgbClr val="FFFF00"/>
                </a:solidFill>
              </a:rPr>
              <a:t> for </a:t>
            </a:r>
            <a:r>
              <a:rPr lang="it-IT" sz="2800" dirty="0" err="1">
                <a:solidFill>
                  <a:srgbClr val="FFFF00"/>
                </a:solidFill>
              </a:rPr>
              <a:t>Postprandial</a:t>
            </a:r>
            <a:r>
              <a:rPr lang="it-IT" sz="2800" dirty="0">
                <a:solidFill>
                  <a:srgbClr val="FFFF00"/>
                </a:solidFill>
              </a:rPr>
              <a:t> </a:t>
            </a:r>
            <a:r>
              <a:rPr lang="it-IT" sz="2800" dirty="0" err="1" smtClean="0">
                <a:solidFill>
                  <a:srgbClr val="FFFF00"/>
                </a:solidFill>
              </a:rPr>
              <a:t>Hypotension</a:t>
            </a:r>
            <a:endParaRPr lang="it-IT" sz="2800" dirty="0" smtClean="0">
              <a:solidFill>
                <a:srgbClr val="FFFF00"/>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1" y="1340768"/>
            <a:ext cx="4599146" cy="3947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9" y="3573016"/>
            <a:ext cx="9322594" cy="2854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97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1266"/>
                                        </p:tgtEl>
                                        <p:attrNameLst>
                                          <p:attrName>ppt_x</p:attrName>
                                        </p:attrNameLst>
                                      </p:cBhvr>
                                      <p:tavLst>
                                        <p:tav tm="0">
                                          <p:val>
                                            <p:strVal val="ppt_x"/>
                                          </p:val>
                                        </p:tav>
                                        <p:tav tm="100000">
                                          <p:val>
                                            <p:strVal val="ppt_x"/>
                                          </p:val>
                                        </p:tav>
                                      </p:tavLst>
                                    </p:anim>
                                    <p:anim calcmode="lin" valueType="num">
                                      <p:cBhvr additive="base">
                                        <p:cTn id="7" dur="500"/>
                                        <p:tgtEl>
                                          <p:spTgt spid="11266"/>
                                        </p:tgtEl>
                                        <p:attrNameLst>
                                          <p:attrName>ppt_y</p:attrName>
                                        </p:attrNameLst>
                                      </p:cBhvr>
                                      <p:tavLst>
                                        <p:tav tm="0">
                                          <p:val>
                                            <p:strVal val="ppt_y"/>
                                          </p:val>
                                        </p:tav>
                                        <p:tav tm="100000">
                                          <p:val>
                                            <p:strVal val="1+ppt_h/2"/>
                                          </p:val>
                                        </p:tav>
                                      </p:tavLst>
                                    </p:anim>
                                    <p:set>
                                      <p:cBhvr>
                                        <p:cTn id="8" dur="1" fill="hold">
                                          <p:stCondLst>
                                            <p:cond delay="499"/>
                                          </p:stCondLst>
                                        </p:cTn>
                                        <p:tgtEl>
                                          <p:spTgt spid="1126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932363" y="1913343"/>
            <a:ext cx="1908175" cy="3871913"/>
            <a:chOff x="593" y="1144"/>
            <a:chExt cx="1167" cy="2322"/>
          </a:xfrm>
        </p:grpSpPr>
        <p:sp>
          <p:nvSpPr>
            <p:cNvPr id="3" name="Freeform 5"/>
            <p:cNvSpPr>
              <a:spLocks/>
            </p:cNvSpPr>
            <p:nvPr/>
          </p:nvSpPr>
          <p:spPr bwMode="auto">
            <a:xfrm>
              <a:off x="965" y="1274"/>
              <a:ext cx="457" cy="507"/>
            </a:xfrm>
            <a:custGeom>
              <a:avLst/>
              <a:gdLst>
                <a:gd name="T0" fmla="*/ 238 w 457"/>
                <a:gd name="T1" fmla="*/ 117 h 507"/>
                <a:gd name="T2" fmla="*/ 198 w 457"/>
                <a:gd name="T3" fmla="*/ 65 h 507"/>
                <a:gd name="T4" fmla="*/ 142 w 457"/>
                <a:gd name="T5" fmla="*/ 26 h 507"/>
                <a:gd name="T6" fmla="*/ 92 w 457"/>
                <a:gd name="T7" fmla="*/ 0 h 507"/>
                <a:gd name="T8" fmla="*/ 52 w 457"/>
                <a:gd name="T9" fmla="*/ 7 h 507"/>
                <a:gd name="T10" fmla="*/ 23 w 457"/>
                <a:gd name="T11" fmla="*/ 36 h 507"/>
                <a:gd name="T12" fmla="*/ 0 w 457"/>
                <a:gd name="T13" fmla="*/ 124 h 507"/>
                <a:gd name="T14" fmla="*/ 9 w 457"/>
                <a:gd name="T15" fmla="*/ 225 h 507"/>
                <a:gd name="T16" fmla="*/ 33 w 457"/>
                <a:gd name="T17" fmla="*/ 322 h 507"/>
                <a:gd name="T18" fmla="*/ 59 w 457"/>
                <a:gd name="T19" fmla="*/ 397 h 507"/>
                <a:gd name="T20" fmla="*/ 109 w 457"/>
                <a:gd name="T21" fmla="*/ 475 h 507"/>
                <a:gd name="T22" fmla="*/ 152 w 457"/>
                <a:gd name="T23" fmla="*/ 507 h 507"/>
                <a:gd name="T24" fmla="*/ 211 w 457"/>
                <a:gd name="T25" fmla="*/ 507 h 507"/>
                <a:gd name="T26" fmla="*/ 271 w 457"/>
                <a:gd name="T27" fmla="*/ 485 h 507"/>
                <a:gd name="T28" fmla="*/ 301 w 457"/>
                <a:gd name="T29" fmla="*/ 429 h 507"/>
                <a:gd name="T30" fmla="*/ 317 w 457"/>
                <a:gd name="T31" fmla="*/ 358 h 507"/>
                <a:gd name="T32" fmla="*/ 311 w 457"/>
                <a:gd name="T33" fmla="*/ 270 h 507"/>
                <a:gd name="T34" fmla="*/ 450 w 457"/>
                <a:gd name="T35" fmla="*/ 280 h 507"/>
                <a:gd name="T36" fmla="*/ 457 w 457"/>
                <a:gd name="T37" fmla="*/ 241 h 507"/>
                <a:gd name="T38" fmla="*/ 298 w 457"/>
                <a:gd name="T39" fmla="*/ 225 h 507"/>
                <a:gd name="T40" fmla="*/ 258 w 457"/>
                <a:gd name="T41" fmla="*/ 134 h 507"/>
                <a:gd name="T42" fmla="*/ 238 w 457"/>
                <a:gd name="T43" fmla="*/ 117 h 5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7"/>
                <a:gd name="T67" fmla="*/ 0 h 507"/>
                <a:gd name="T68" fmla="*/ 457 w 457"/>
                <a:gd name="T69" fmla="*/ 507 h 50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7" h="507">
                  <a:moveTo>
                    <a:pt x="238" y="117"/>
                  </a:moveTo>
                  <a:lnTo>
                    <a:pt x="198" y="65"/>
                  </a:lnTo>
                  <a:lnTo>
                    <a:pt x="142" y="26"/>
                  </a:lnTo>
                  <a:lnTo>
                    <a:pt x="92" y="0"/>
                  </a:lnTo>
                  <a:lnTo>
                    <a:pt x="52" y="7"/>
                  </a:lnTo>
                  <a:lnTo>
                    <a:pt x="23" y="36"/>
                  </a:lnTo>
                  <a:lnTo>
                    <a:pt x="0" y="124"/>
                  </a:lnTo>
                  <a:lnTo>
                    <a:pt x="9" y="225"/>
                  </a:lnTo>
                  <a:lnTo>
                    <a:pt x="33" y="322"/>
                  </a:lnTo>
                  <a:lnTo>
                    <a:pt x="59" y="397"/>
                  </a:lnTo>
                  <a:lnTo>
                    <a:pt x="109" y="475"/>
                  </a:lnTo>
                  <a:lnTo>
                    <a:pt x="152" y="507"/>
                  </a:lnTo>
                  <a:lnTo>
                    <a:pt x="211" y="507"/>
                  </a:lnTo>
                  <a:lnTo>
                    <a:pt x="271" y="485"/>
                  </a:lnTo>
                  <a:lnTo>
                    <a:pt x="301" y="429"/>
                  </a:lnTo>
                  <a:lnTo>
                    <a:pt x="317" y="358"/>
                  </a:lnTo>
                  <a:lnTo>
                    <a:pt x="311" y="270"/>
                  </a:lnTo>
                  <a:lnTo>
                    <a:pt x="450" y="280"/>
                  </a:lnTo>
                  <a:lnTo>
                    <a:pt x="457" y="241"/>
                  </a:lnTo>
                  <a:lnTo>
                    <a:pt x="298" y="225"/>
                  </a:lnTo>
                  <a:lnTo>
                    <a:pt x="258" y="134"/>
                  </a:lnTo>
                  <a:lnTo>
                    <a:pt x="238" y="11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 name="Freeform 6"/>
            <p:cNvSpPr>
              <a:spLocks/>
            </p:cNvSpPr>
            <p:nvPr/>
          </p:nvSpPr>
          <p:spPr bwMode="auto">
            <a:xfrm>
              <a:off x="593" y="1144"/>
              <a:ext cx="526" cy="813"/>
            </a:xfrm>
            <a:custGeom>
              <a:avLst/>
              <a:gdLst>
                <a:gd name="T0" fmla="*/ 307 w 526"/>
                <a:gd name="T1" fmla="*/ 19 h 813"/>
                <a:gd name="T2" fmla="*/ 373 w 526"/>
                <a:gd name="T3" fmla="*/ 0 h 813"/>
                <a:gd name="T4" fmla="*/ 426 w 526"/>
                <a:gd name="T5" fmla="*/ 3 h 813"/>
                <a:gd name="T6" fmla="*/ 466 w 526"/>
                <a:gd name="T7" fmla="*/ 32 h 813"/>
                <a:gd name="T8" fmla="*/ 493 w 526"/>
                <a:gd name="T9" fmla="*/ 78 h 813"/>
                <a:gd name="T10" fmla="*/ 483 w 526"/>
                <a:gd name="T11" fmla="*/ 126 h 813"/>
                <a:gd name="T12" fmla="*/ 446 w 526"/>
                <a:gd name="T13" fmla="*/ 126 h 813"/>
                <a:gd name="T14" fmla="*/ 456 w 526"/>
                <a:gd name="T15" fmla="*/ 87 h 813"/>
                <a:gd name="T16" fmla="*/ 426 w 526"/>
                <a:gd name="T17" fmla="*/ 52 h 813"/>
                <a:gd name="T18" fmla="*/ 397 w 526"/>
                <a:gd name="T19" fmla="*/ 39 h 813"/>
                <a:gd name="T20" fmla="*/ 347 w 526"/>
                <a:gd name="T21" fmla="*/ 52 h 813"/>
                <a:gd name="T22" fmla="*/ 367 w 526"/>
                <a:gd name="T23" fmla="*/ 91 h 813"/>
                <a:gd name="T24" fmla="*/ 373 w 526"/>
                <a:gd name="T25" fmla="*/ 126 h 813"/>
                <a:gd name="T26" fmla="*/ 367 w 526"/>
                <a:gd name="T27" fmla="*/ 156 h 813"/>
                <a:gd name="T28" fmla="*/ 317 w 526"/>
                <a:gd name="T29" fmla="*/ 169 h 813"/>
                <a:gd name="T30" fmla="*/ 264 w 526"/>
                <a:gd name="T31" fmla="*/ 159 h 813"/>
                <a:gd name="T32" fmla="*/ 254 w 526"/>
                <a:gd name="T33" fmla="*/ 136 h 813"/>
                <a:gd name="T34" fmla="*/ 198 w 526"/>
                <a:gd name="T35" fmla="*/ 198 h 813"/>
                <a:gd name="T36" fmla="*/ 165 w 526"/>
                <a:gd name="T37" fmla="*/ 266 h 813"/>
                <a:gd name="T38" fmla="*/ 119 w 526"/>
                <a:gd name="T39" fmla="*/ 354 h 813"/>
                <a:gd name="T40" fmla="*/ 89 w 526"/>
                <a:gd name="T41" fmla="*/ 432 h 813"/>
                <a:gd name="T42" fmla="*/ 76 w 526"/>
                <a:gd name="T43" fmla="*/ 507 h 813"/>
                <a:gd name="T44" fmla="*/ 86 w 526"/>
                <a:gd name="T45" fmla="*/ 546 h 813"/>
                <a:gd name="T46" fmla="*/ 139 w 526"/>
                <a:gd name="T47" fmla="*/ 595 h 813"/>
                <a:gd name="T48" fmla="*/ 248 w 526"/>
                <a:gd name="T49" fmla="*/ 637 h 813"/>
                <a:gd name="T50" fmla="*/ 307 w 526"/>
                <a:gd name="T51" fmla="*/ 656 h 813"/>
                <a:gd name="T52" fmla="*/ 367 w 526"/>
                <a:gd name="T53" fmla="*/ 666 h 813"/>
                <a:gd name="T54" fmla="*/ 456 w 526"/>
                <a:gd name="T55" fmla="*/ 702 h 813"/>
                <a:gd name="T56" fmla="*/ 522 w 526"/>
                <a:gd name="T57" fmla="*/ 725 h 813"/>
                <a:gd name="T58" fmla="*/ 526 w 526"/>
                <a:gd name="T59" fmla="*/ 770 h 813"/>
                <a:gd name="T60" fmla="*/ 493 w 526"/>
                <a:gd name="T61" fmla="*/ 803 h 813"/>
                <a:gd name="T62" fmla="*/ 453 w 526"/>
                <a:gd name="T63" fmla="*/ 813 h 813"/>
                <a:gd name="T64" fmla="*/ 393 w 526"/>
                <a:gd name="T65" fmla="*/ 783 h 813"/>
                <a:gd name="T66" fmla="*/ 254 w 526"/>
                <a:gd name="T67" fmla="*/ 712 h 813"/>
                <a:gd name="T68" fmla="*/ 139 w 526"/>
                <a:gd name="T69" fmla="*/ 663 h 813"/>
                <a:gd name="T70" fmla="*/ 59 w 526"/>
                <a:gd name="T71" fmla="*/ 608 h 813"/>
                <a:gd name="T72" fmla="*/ 6 w 526"/>
                <a:gd name="T73" fmla="*/ 559 h 813"/>
                <a:gd name="T74" fmla="*/ 0 w 526"/>
                <a:gd name="T75" fmla="*/ 500 h 813"/>
                <a:gd name="T76" fmla="*/ 29 w 526"/>
                <a:gd name="T77" fmla="*/ 422 h 813"/>
                <a:gd name="T78" fmla="*/ 89 w 526"/>
                <a:gd name="T79" fmla="*/ 305 h 813"/>
                <a:gd name="T80" fmla="*/ 145 w 526"/>
                <a:gd name="T81" fmla="*/ 208 h 813"/>
                <a:gd name="T82" fmla="*/ 215 w 526"/>
                <a:gd name="T83" fmla="*/ 107 h 813"/>
                <a:gd name="T84" fmla="*/ 268 w 526"/>
                <a:gd name="T85" fmla="*/ 48 h 813"/>
                <a:gd name="T86" fmla="*/ 334 w 526"/>
                <a:gd name="T87" fmla="*/ 19 h 813"/>
                <a:gd name="T88" fmla="*/ 307 w 526"/>
                <a:gd name="T89" fmla="*/ 19 h 8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26"/>
                <a:gd name="T136" fmla="*/ 0 h 813"/>
                <a:gd name="T137" fmla="*/ 526 w 526"/>
                <a:gd name="T138" fmla="*/ 813 h 81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26" h="813">
                  <a:moveTo>
                    <a:pt x="307" y="19"/>
                  </a:moveTo>
                  <a:lnTo>
                    <a:pt x="373" y="0"/>
                  </a:lnTo>
                  <a:lnTo>
                    <a:pt x="426" y="3"/>
                  </a:lnTo>
                  <a:lnTo>
                    <a:pt x="466" y="32"/>
                  </a:lnTo>
                  <a:lnTo>
                    <a:pt x="493" y="78"/>
                  </a:lnTo>
                  <a:lnTo>
                    <a:pt x="483" y="126"/>
                  </a:lnTo>
                  <a:lnTo>
                    <a:pt x="446" y="126"/>
                  </a:lnTo>
                  <a:lnTo>
                    <a:pt x="456" y="87"/>
                  </a:lnTo>
                  <a:lnTo>
                    <a:pt x="426" y="52"/>
                  </a:lnTo>
                  <a:lnTo>
                    <a:pt x="397" y="39"/>
                  </a:lnTo>
                  <a:lnTo>
                    <a:pt x="347" y="52"/>
                  </a:lnTo>
                  <a:lnTo>
                    <a:pt x="367" y="91"/>
                  </a:lnTo>
                  <a:lnTo>
                    <a:pt x="373" y="126"/>
                  </a:lnTo>
                  <a:lnTo>
                    <a:pt x="367" y="156"/>
                  </a:lnTo>
                  <a:lnTo>
                    <a:pt x="317" y="169"/>
                  </a:lnTo>
                  <a:lnTo>
                    <a:pt x="264" y="159"/>
                  </a:lnTo>
                  <a:lnTo>
                    <a:pt x="254" y="136"/>
                  </a:lnTo>
                  <a:lnTo>
                    <a:pt x="198" y="198"/>
                  </a:lnTo>
                  <a:lnTo>
                    <a:pt x="165" y="266"/>
                  </a:lnTo>
                  <a:lnTo>
                    <a:pt x="119" y="354"/>
                  </a:lnTo>
                  <a:lnTo>
                    <a:pt x="89" y="432"/>
                  </a:lnTo>
                  <a:lnTo>
                    <a:pt x="76" y="507"/>
                  </a:lnTo>
                  <a:lnTo>
                    <a:pt x="86" y="546"/>
                  </a:lnTo>
                  <a:lnTo>
                    <a:pt x="139" y="595"/>
                  </a:lnTo>
                  <a:lnTo>
                    <a:pt x="248" y="637"/>
                  </a:lnTo>
                  <a:lnTo>
                    <a:pt x="307" y="656"/>
                  </a:lnTo>
                  <a:lnTo>
                    <a:pt x="367" y="666"/>
                  </a:lnTo>
                  <a:lnTo>
                    <a:pt x="456" y="702"/>
                  </a:lnTo>
                  <a:lnTo>
                    <a:pt x="522" y="725"/>
                  </a:lnTo>
                  <a:lnTo>
                    <a:pt x="526" y="770"/>
                  </a:lnTo>
                  <a:lnTo>
                    <a:pt x="493" y="803"/>
                  </a:lnTo>
                  <a:lnTo>
                    <a:pt x="453" y="813"/>
                  </a:lnTo>
                  <a:lnTo>
                    <a:pt x="393" y="783"/>
                  </a:lnTo>
                  <a:lnTo>
                    <a:pt x="254" y="712"/>
                  </a:lnTo>
                  <a:lnTo>
                    <a:pt x="139" y="663"/>
                  </a:lnTo>
                  <a:lnTo>
                    <a:pt x="59" y="608"/>
                  </a:lnTo>
                  <a:lnTo>
                    <a:pt x="6" y="559"/>
                  </a:lnTo>
                  <a:lnTo>
                    <a:pt x="0" y="500"/>
                  </a:lnTo>
                  <a:lnTo>
                    <a:pt x="29" y="422"/>
                  </a:lnTo>
                  <a:lnTo>
                    <a:pt x="89" y="305"/>
                  </a:lnTo>
                  <a:lnTo>
                    <a:pt x="145" y="208"/>
                  </a:lnTo>
                  <a:lnTo>
                    <a:pt x="215" y="107"/>
                  </a:lnTo>
                  <a:lnTo>
                    <a:pt x="268" y="48"/>
                  </a:lnTo>
                  <a:lnTo>
                    <a:pt x="334" y="19"/>
                  </a:lnTo>
                  <a:lnTo>
                    <a:pt x="307" y="1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5" name="Freeform 7"/>
            <p:cNvSpPr>
              <a:spLocks/>
            </p:cNvSpPr>
            <p:nvPr/>
          </p:nvSpPr>
          <p:spPr bwMode="auto">
            <a:xfrm>
              <a:off x="1089" y="1818"/>
              <a:ext cx="275" cy="763"/>
            </a:xfrm>
            <a:custGeom>
              <a:avLst/>
              <a:gdLst>
                <a:gd name="T0" fmla="*/ 17 w 275"/>
                <a:gd name="T1" fmla="*/ 59 h 763"/>
                <a:gd name="T2" fmla="*/ 27 w 275"/>
                <a:gd name="T3" fmla="*/ 20 h 763"/>
                <a:gd name="T4" fmla="*/ 70 w 275"/>
                <a:gd name="T5" fmla="*/ 0 h 763"/>
                <a:gd name="T6" fmla="*/ 109 w 275"/>
                <a:gd name="T7" fmla="*/ 0 h 763"/>
                <a:gd name="T8" fmla="*/ 159 w 275"/>
                <a:gd name="T9" fmla="*/ 29 h 763"/>
                <a:gd name="T10" fmla="*/ 206 w 275"/>
                <a:gd name="T11" fmla="*/ 98 h 763"/>
                <a:gd name="T12" fmla="*/ 239 w 275"/>
                <a:gd name="T13" fmla="*/ 169 h 763"/>
                <a:gd name="T14" fmla="*/ 255 w 275"/>
                <a:gd name="T15" fmla="*/ 266 h 763"/>
                <a:gd name="T16" fmla="*/ 269 w 275"/>
                <a:gd name="T17" fmla="*/ 380 h 763"/>
                <a:gd name="T18" fmla="*/ 275 w 275"/>
                <a:gd name="T19" fmla="*/ 490 h 763"/>
                <a:gd name="T20" fmla="*/ 275 w 275"/>
                <a:gd name="T21" fmla="*/ 633 h 763"/>
                <a:gd name="T22" fmla="*/ 255 w 275"/>
                <a:gd name="T23" fmla="*/ 721 h 763"/>
                <a:gd name="T24" fmla="*/ 219 w 275"/>
                <a:gd name="T25" fmla="*/ 753 h 763"/>
                <a:gd name="T26" fmla="*/ 156 w 275"/>
                <a:gd name="T27" fmla="*/ 763 h 763"/>
                <a:gd name="T28" fmla="*/ 90 w 275"/>
                <a:gd name="T29" fmla="*/ 760 h 763"/>
                <a:gd name="T30" fmla="*/ 56 w 275"/>
                <a:gd name="T31" fmla="*/ 721 h 763"/>
                <a:gd name="T32" fmla="*/ 37 w 275"/>
                <a:gd name="T33" fmla="*/ 653 h 763"/>
                <a:gd name="T34" fmla="*/ 20 w 275"/>
                <a:gd name="T35" fmla="*/ 585 h 763"/>
                <a:gd name="T36" fmla="*/ 7 w 275"/>
                <a:gd name="T37" fmla="*/ 461 h 763"/>
                <a:gd name="T38" fmla="*/ 0 w 275"/>
                <a:gd name="T39" fmla="*/ 322 h 763"/>
                <a:gd name="T40" fmla="*/ 0 w 275"/>
                <a:gd name="T41" fmla="*/ 159 h 763"/>
                <a:gd name="T42" fmla="*/ 17 w 275"/>
                <a:gd name="T43" fmla="*/ 88 h 763"/>
                <a:gd name="T44" fmla="*/ 17 w 275"/>
                <a:gd name="T45" fmla="*/ 59 h 7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5"/>
                <a:gd name="T70" fmla="*/ 0 h 763"/>
                <a:gd name="T71" fmla="*/ 275 w 275"/>
                <a:gd name="T72" fmla="*/ 763 h 7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5" h="763">
                  <a:moveTo>
                    <a:pt x="17" y="59"/>
                  </a:moveTo>
                  <a:lnTo>
                    <a:pt x="27" y="20"/>
                  </a:lnTo>
                  <a:lnTo>
                    <a:pt x="70" y="0"/>
                  </a:lnTo>
                  <a:lnTo>
                    <a:pt x="109" y="0"/>
                  </a:lnTo>
                  <a:lnTo>
                    <a:pt x="159" y="29"/>
                  </a:lnTo>
                  <a:lnTo>
                    <a:pt x="206" y="98"/>
                  </a:lnTo>
                  <a:lnTo>
                    <a:pt x="239" y="169"/>
                  </a:lnTo>
                  <a:lnTo>
                    <a:pt x="255" y="266"/>
                  </a:lnTo>
                  <a:lnTo>
                    <a:pt x="269" y="380"/>
                  </a:lnTo>
                  <a:lnTo>
                    <a:pt x="275" y="490"/>
                  </a:lnTo>
                  <a:lnTo>
                    <a:pt x="275" y="633"/>
                  </a:lnTo>
                  <a:lnTo>
                    <a:pt x="255" y="721"/>
                  </a:lnTo>
                  <a:lnTo>
                    <a:pt x="219" y="753"/>
                  </a:lnTo>
                  <a:lnTo>
                    <a:pt x="156" y="763"/>
                  </a:lnTo>
                  <a:lnTo>
                    <a:pt x="90" y="760"/>
                  </a:lnTo>
                  <a:lnTo>
                    <a:pt x="56" y="721"/>
                  </a:lnTo>
                  <a:lnTo>
                    <a:pt x="37" y="653"/>
                  </a:lnTo>
                  <a:lnTo>
                    <a:pt x="20" y="585"/>
                  </a:lnTo>
                  <a:lnTo>
                    <a:pt x="7" y="461"/>
                  </a:lnTo>
                  <a:lnTo>
                    <a:pt x="0" y="322"/>
                  </a:lnTo>
                  <a:lnTo>
                    <a:pt x="0" y="159"/>
                  </a:lnTo>
                  <a:lnTo>
                    <a:pt x="17" y="88"/>
                  </a:lnTo>
                  <a:lnTo>
                    <a:pt x="17"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 name="Freeform 8"/>
            <p:cNvSpPr>
              <a:spLocks/>
            </p:cNvSpPr>
            <p:nvPr/>
          </p:nvSpPr>
          <p:spPr bwMode="auto">
            <a:xfrm>
              <a:off x="1216" y="1839"/>
              <a:ext cx="420" cy="586"/>
            </a:xfrm>
            <a:custGeom>
              <a:avLst/>
              <a:gdLst>
                <a:gd name="T0" fmla="*/ 23 w 420"/>
                <a:gd name="T1" fmla="*/ 0 h 586"/>
                <a:gd name="T2" fmla="*/ 109 w 420"/>
                <a:gd name="T3" fmla="*/ 10 h 586"/>
                <a:gd name="T4" fmla="*/ 198 w 420"/>
                <a:gd name="T5" fmla="*/ 26 h 586"/>
                <a:gd name="T6" fmla="*/ 291 w 420"/>
                <a:gd name="T7" fmla="*/ 78 h 586"/>
                <a:gd name="T8" fmla="*/ 357 w 420"/>
                <a:gd name="T9" fmla="*/ 117 h 586"/>
                <a:gd name="T10" fmla="*/ 400 w 420"/>
                <a:gd name="T11" fmla="*/ 173 h 586"/>
                <a:gd name="T12" fmla="*/ 420 w 420"/>
                <a:gd name="T13" fmla="*/ 205 h 586"/>
                <a:gd name="T14" fmla="*/ 380 w 420"/>
                <a:gd name="T15" fmla="*/ 300 h 586"/>
                <a:gd name="T16" fmla="*/ 317 w 420"/>
                <a:gd name="T17" fmla="*/ 358 h 586"/>
                <a:gd name="T18" fmla="*/ 241 w 420"/>
                <a:gd name="T19" fmla="*/ 400 h 586"/>
                <a:gd name="T20" fmla="*/ 201 w 420"/>
                <a:gd name="T21" fmla="*/ 426 h 586"/>
                <a:gd name="T22" fmla="*/ 132 w 420"/>
                <a:gd name="T23" fmla="*/ 439 h 586"/>
                <a:gd name="T24" fmla="*/ 129 w 420"/>
                <a:gd name="T25" fmla="*/ 465 h 586"/>
                <a:gd name="T26" fmla="*/ 182 w 420"/>
                <a:gd name="T27" fmla="*/ 488 h 586"/>
                <a:gd name="T28" fmla="*/ 258 w 420"/>
                <a:gd name="T29" fmla="*/ 508 h 586"/>
                <a:gd name="T30" fmla="*/ 330 w 420"/>
                <a:gd name="T31" fmla="*/ 547 h 586"/>
                <a:gd name="T32" fmla="*/ 301 w 420"/>
                <a:gd name="T33" fmla="*/ 576 h 586"/>
                <a:gd name="T34" fmla="*/ 271 w 420"/>
                <a:gd name="T35" fmla="*/ 586 h 586"/>
                <a:gd name="T36" fmla="*/ 228 w 420"/>
                <a:gd name="T37" fmla="*/ 543 h 586"/>
                <a:gd name="T38" fmla="*/ 162 w 420"/>
                <a:gd name="T39" fmla="*/ 517 h 586"/>
                <a:gd name="T40" fmla="*/ 109 w 420"/>
                <a:gd name="T41" fmla="*/ 498 h 586"/>
                <a:gd name="T42" fmla="*/ 109 w 420"/>
                <a:gd name="T43" fmla="*/ 459 h 586"/>
                <a:gd name="T44" fmla="*/ 119 w 420"/>
                <a:gd name="T45" fmla="*/ 417 h 586"/>
                <a:gd name="T46" fmla="*/ 152 w 420"/>
                <a:gd name="T47" fmla="*/ 400 h 586"/>
                <a:gd name="T48" fmla="*/ 258 w 420"/>
                <a:gd name="T49" fmla="*/ 358 h 586"/>
                <a:gd name="T50" fmla="*/ 317 w 420"/>
                <a:gd name="T51" fmla="*/ 293 h 586"/>
                <a:gd name="T52" fmla="*/ 360 w 420"/>
                <a:gd name="T53" fmla="*/ 225 h 586"/>
                <a:gd name="T54" fmla="*/ 350 w 420"/>
                <a:gd name="T55" fmla="*/ 192 h 586"/>
                <a:gd name="T56" fmla="*/ 317 w 420"/>
                <a:gd name="T57" fmla="*/ 153 h 586"/>
                <a:gd name="T58" fmla="*/ 238 w 420"/>
                <a:gd name="T59" fmla="*/ 98 h 586"/>
                <a:gd name="T60" fmla="*/ 142 w 420"/>
                <a:gd name="T61" fmla="*/ 78 h 586"/>
                <a:gd name="T62" fmla="*/ 79 w 420"/>
                <a:gd name="T63" fmla="*/ 75 h 586"/>
                <a:gd name="T64" fmla="*/ 23 w 420"/>
                <a:gd name="T65" fmla="*/ 75 h 586"/>
                <a:gd name="T66" fmla="*/ 0 w 420"/>
                <a:gd name="T67" fmla="*/ 39 h 586"/>
                <a:gd name="T68" fmla="*/ 23 w 420"/>
                <a:gd name="T69" fmla="*/ 0 h 5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0"/>
                <a:gd name="T106" fmla="*/ 0 h 586"/>
                <a:gd name="T107" fmla="*/ 420 w 420"/>
                <a:gd name="T108" fmla="*/ 586 h 5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0" h="586">
                  <a:moveTo>
                    <a:pt x="23" y="0"/>
                  </a:moveTo>
                  <a:lnTo>
                    <a:pt x="109" y="10"/>
                  </a:lnTo>
                  <a:lnTo>
                    <a:pt x="198" y="26"/>
                  </a:lnTo>
                  <a:lnTo>
                    <a:pt x="291" y="78"/>
                  </a:lnTo>
                  <a:lnTo>
                    <a:pt x="357" y="117"/>
                  </a:lnTo>
                  <a:lnTo>
                    <a:pt x="400" y="173"/>
                  </a:lnTo>
                  <a:lnTo>
                    <a:pt x="420" y="205"/>
                  </a:lnTo>
                  <a:lnTo>
                    <a:pt x="380" y="300"/>
                  </a:lnTo>
                  <a:lnTo>
                    <a:pt x="317" y="358"/>
                  </a:lnTo>
                  <a:lnTo>
                    <a:pt x="241" y="400"/>
                  </a:lnTo>
                  <a:lnTo>
                    <a:pt x="201" y="426"/>
                  </a:lnTo>
                  <a:lnTo>
                    <a:pt x="132" y="439"/>
                  </a:lnTo>
                  <a:lnTo>
                    <a:pt x="129" y="465"/>
                  </a:lnTo>
                  <a:lnTo>
                    <a:pt x="182" y="488"/>
                  </a:lnTo>
                  <a:lnTo>
                    <a:pt x="258" y="508"/>
                  </a:lnTo>
                  <a:lnTo>
                    <a:pt x="330" y="547"/>
                  </a:lnTo>
                  <a:lnTo>
                    <a:pt x="301" y="576"/>
                  </a:lnTo>
                  <a:lnTo>
                    <a:pt x="271" y="586"/>
                  </a:lnTo>
                  <a:lnTo>
                    <a:pt x="228" y="543"/>
                  </a:lnTo>
                  <a:lnTo>
                    <a:pt x="162" y="517"/>
                  </a:lnTo>
                  <a:lnTo>
                    <a:pt x="109" y="498"/>
                  </a:lnTo>
                  <a:lnTo>
                    <a:pt x="109" y="459"/>
                  </a:lnTo>
                  <a:lnTo>
                    <a:pt x="119" y="417"/>
                  </a:lnTo>
                  <a:lnTo>
                    <a:pt x="152" y="400"/>
                  </a:lnTo>
                  <a:lnTo>
                    <a:pt x="258" y="358"/>
                  </a:lnTo>
                  <a:lnTo>
                    <a:pt x="317" y="293"/>
                  </a:lnTo>
                  <a:lnTo>
                    <a:pt x="360" y="225"/>
                  </a:lnTo>
                  <a:lnTo>
                    <a:pt x="350" y="192"/>
                  </a:lnTo>
                  <a:lnTo>
                    <a:pt x="317" y="153"/>
                  </a:lnTo>
                  <a:lnTo>
                    <a:pt x="238" y="98"/>
                  </a:lnTo>
                  <a:lnTo>
                    <a:pt x="142" y="78"/>
                  </a:lnTo>
                  <a:lnTo>
                    <a:pt x="79" y="75"/>
                  </a:lnTo>
                  <a:lnTo>
                    <a:pt x="23" y="75"/>
                  </a:lnTo>
                  <a:lnTo>
                    <a:pt x="0" y="39"/>
                  </a:lnTo>
                  <a:lnTo>
                    <a:pt x="2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 name="Freeform 9"/>
            <p:cNvSpPr>
              <a:spLocks/>
            </p:cNvSpPr>
            <p:nvPr/>
          </p:nvSpPr>
          <p:spPr bwMode="auto">
            <a:xfrm>
              <a:off x="1249" y="2503"/>
              <a:ext cx="511" cy="947"/>
            </a:xfrm>
            <a:custGeom>
              <a:avLst/>
              <a:gdLst>
                <a:gd name="T0" fmla="*/ 59 w 511"/>
                <a:gd name="T1" fmla="*/ 0 h 947"/>
                <a:gd name="T2" fmla="*/ 13 w 511"/>
                <a:gd name="T3" fmla="*/ 0 h 947"/>
                <a:gd name="T4" fmla="*/ 0 w 511"/>
                <a:gd name="T5" fmla="*/ 68 h 947"/>
                <a:gd name="T6" fmla="*/ 33 w 511"/>
                <a:gd name="T7" fmla="*/ 108 h 947"/>
                <a:gd name="T8" fmla="*/ 139 w 511"/>
                <a:gd name="T9" fmla="*/ 202 h 947"/>
                <a:gd name="T10" fmla="*/ 232 w 511"/>
                <a:gd name="T11" fmla="*/ 322 h 947"/>
                <a:gd name="T12" fmla="*/ 292 w 511"/>
                <a:gd name="T13" fmla="*/ 446 h 947"/>
                <a:gd name="T14" fmla="*/ 301 w 511"/>
                <a:gd name="T15" fmla="*/ 527 h 947"/>
                <a:gd name="T16" fmla="*/ 298 w 511"/>
                <a:gd name="T17" fmla="*/ 586 h 947"/>
                <a:gd name="T18" fmla="*/ 272 w 511"/>
                <a:gd name="T19" fmla="*/ 719 h 947"/>
                <a:gd name="T20" fmla="*/ 238 w 511"/>
                <a:gd name="T21" fmla="*/ 827 h 947"/>
                <a:gd name="T22" fmla="*/ 209 w 511"/>
                <a:gd name="T23" fmla="*/ 889 h 947"/>
                <a:gd name="T24" fmla="*/ 202 w 511"/>
                <a:gd name="T25" fmla="*/ 928 h 947"/>
                <a:gd name="T26" fmla="*/ 232 w 511"/>
                <a:gd name="T27" fmla="*/ 928 h 947"/>
                <a:gd name="T28" fmla="*/ 278 w 511"/>
                <a:gd name="T29" fmla="*/ 915 h 947"/>
                <a:gd name="T30" fmla="*/ 292 w 511"/>
                <a:gd name="T31" fmla="*/ 918 h 947"/>
                <a:gd name="T32" fmla="*/ 388 w 511"/>
                <a:gd name="T33" fmla="*/ 924 h 947"/>
                <a:gd name="T34" fmla="*/ 461 w 511"/>
                <a:gd name="T35" fmla="*/ 947 h 947"/>
                <a:gd name="T36" fmla="*/ 487 w 511"/>
                <a:gd name="T37" fmla="*/ 934 h 947"/>
                <a:gd name="T38" fmla="*/ 511 w 511"/>
                <a:gd name="T39" fmla="*/ 885 h 947"/>
                <a:gd name="T40" fmla="*/ 487 w 511"/>
                <a:gd name="T41" fmla="*/ 859 h 947"/>
                <a:gd name="T42" fmla="*/ 378 w 511"/>
                <a:gd name="T43" fmla="*/ 856 h 947"/>
                <a:gd name="T44" fmla="*/ 301 w 511"/>
                <a:gd name="T45" fmla="*/ 866 h 947"/>
                <a:gd name="T46" fmla="*/ 262 w 511"/>
                <a:gd name="T47" fmla="*/ 885 h 947"/>
                <a:gd name="T48" fmla="*/ 268 w 511"/>
                <a:gd name="T49" fmla="*/ 840 h 947"/>
                <a:gd name="T50" fmla="*/ 308 w 511"/>
                <a:gd name="T51" fmla="*/ 771 h 947"/>
                <a:gd name="T52" fmla="*/ 341 w 511"/>
                <a:gd name="T53" fmla="*/ 664 h 947"/>
                <a:gd name="T54" fmla="*/ 368 w 511"/>
                <a:gd name="T55" fmla="*/ 573 h 947"/>
                <a:gd name="T56" fmla="*/ 348 w 511"/>
                <a:gd name="T57" fmla="*/ 469 h 947"/>
                <a:gd name="T58" fmla="*/ 318 w 511"/>
                <a:gd name="T59" fmla="*/ 358 h 947"/>
                <a:gd name="T60" fmla="*/ 258 w 511"/>
                <a:gd name="T61" fmla="*/ 231 h 947"/>
                <a:gd name="T62" fmla="*/ 172 w 511"/>
                <a:gd name="T63" fmla="*/ 114 h 947"/>
                <a:gd name="T64" fmla="*/ 99 w 511"/>
                <a:gd name="T65" fmla="*/ 29 h 947"/>
                <a:gd name="T66" fmla="*/ 59 w 511"/>
                <a:gd name="T67" fmla="*/ 0 h 9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1"/>
                <a:gd name="T103" fmla="*/ 0 h 947"/>
                <a:gd name="T104" fmla="*/ 511 w 511"/>
                <a:gd name="T105" fmla="*/ 947 h 9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1" h="947">
                  <a:moveTo>
                    <a:pt x="59" y="0"/>
                  </a:moveTo>
                  <a:lnTo>
                    <a:pt x="13" y="0"/>
                  </a:lnTo>
                  <a:lnTo>
                    <a:pt x="0" y="68"/>
                  </a:lnTo>
                  <a:lnTo>
                    <a:pt x="33" y="108"/>
                  </a:lnTo>
                  <a:lnTo>
                    <a:pt x="139" y="202"/>
                  </a:lnTo>
                  <a:lnTo>
                    <a:pt x="232" y="322"/>
                  </a:lnTo>
                  <a:lnTo>
                    <a:pt x="292" y="446"/>
                  </a:lnTo>
                  <a:lnTo>
                    <a:pt x="301" y="527"/>
                  </a:lnTo>
                  <a:lnTo>
                    <a:pt x="298" y="586"/>
                  </a:lnTo>
                  <a:lnTo>
                    <a:pt x="272" y="719"/>
                  </a:lnTo>
                  <a:lnTo>
                    <a:pt x="238" y="827"/>
                  </a:lnTo>
                  <a:lnTo>
                    <a:pt x="209" y="889"/>
                  </a:lnTo>
                  <a:lnTo>
                    <a:pt x="202" y="928"/>
                  </a:lnTo>
                  <a:lnTo>
                    <a:pt x="232" y="928"/>
                  </a:lnTo>
                  <a:lnTo>
                    <a:pt x="278" y="915"/>
                  </a:lnTo>
                  <a:lnTo>
                    <a:pt x="292" y="918"/>
                  </a:lnTo>
                  <a:lnTo>
                    <a:pt x="388" y="924"/>
                  </a:lnTo>
                  <a:lnTo>
                    <a:pt x="461" y="947"/>
                  </a:lnTo>
                  <a:lnTo>
                    <a:pt x="487" y="934"/>
                  </a:lnTo>
                  <a:lnTo>
                    <a:pt x="511" y="885"/>
                  </a:lnTo>
                  <a:lnTo>
                    <a:pt x="487" y="859"/>
                  </a:lnTo>
                  <a:lnTo>
                    <a:pt x="378" y="856"/>
                  </a:lnTo>
                  <a:lnTo>
                    <a:pt x="301" y="866"/>
                  </a:lnTo>
                  <a:lnTo>
                    <a:pt x="262" y="885"/>
                  </a:lnTo>
                  <a:lnTo>
                    <a:pt x="268" y="840"/>
                  </a:lnTo>
                  <a:lnTo>
                    <a:pt x="308" y="771"/>
                  </a:lnTo>
                  <a:lnTo>
                    <a:pt x="341" y="664"/>
                  </a:lnTo>
                  <a:lnTo>
                    <a:pt x="368" y="573"/>
                  </a:lnTo>
                  <a:lnTo>
                    <a:pt x="348" y="469"/>
                  </a:lnTo>
                  <a:lnTo>
                    <a:pt x="318" y="358"/>
                  </a:lnTo>
                  <a:lnTo>
                    <a:pt x="258" y="231"/>
                  </a:lnTo>
                  <a:lnTo>
                    <a:pt x="172" y="114"/>
                  </a:lnTo>
                  <a:lnTo>
                    <a:pt x="99" y="29"/>
                  </a:lnTo>
                  <a:lnTo>
                    <a:pt x="59"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8" name="Freeform 10"/>
            <p:cNvSpPr>
              <a:spLocks/>
            </p:cNvSpPr>
            <p:nvPr/>
          </p:nvSpPr>
          <p:spPr bwMode="auto">
            <a:xfrm>
              <a:off x="928" y="2501"/>
              <a:ext cx="344" cy="965"/>
            </a:xfrm>
            <a:custGeom>
              <a:avLst/>
              <a:gdLst>
                <a:gd name="T0" fmla="*/ 238 w 344"/>
                <a:gd name="T1" fmla="*/ 0 h 965"/>
                <a:gd name="T2" fmla="*/ 195 w 344"/>
                <a:gd name="T3" fmla="*/ 91 h 965"/>
                <a:gd name="T4" fmla="*/ 165 w 344"/>
                <a:gd name="T5" fmla="*/ 224 h 965"/>
                <a:gd name="T6" fmla="*/ 129 w 344"/>
                <a:gd name="T7" fmla="*/ 371 h 965"/>
                <a:gd name="T8" fmla="*/ 96 w 344"/>
                <a:gd name="T9" fmla="*/ 520 h 965"/>
                <a:gd name="T10" fmla="*/ 96 w 344"/>
                <a:gd name="T11" fmla="*/ 575 h 965"/>
                <a:gd name="T12" fmla="*/ 129 w 344"/>
                <a:gd name="T13" fmla="*/ 673 h 965"/>
                <a:gd name="T14" fmla="*/ 175 w 344"/>
                <a:gd name="T15" fmla="*/ 725 h 965"/>
                <a:gd name="T16" fmla="*/ 218 w 344"/>
                <a:gd name="T17" fmla="*/ 790 h 965"/>
                <a:gd name="T18" fmla="*/ 248 w 344"/>
                <a:gd name="T19" fmla="*/ 838 h 965"/>
                <a:gd name="T20" fmla="*/ 235 w 344"/>
                <a:gd name="T21" fmla="*/ 861 h 965"/>
                <a:gd name="T22" fmla="*/ 159 w 344"/>
                <a:gd name="T23" fmla="*/ 871 h 965"/>
                <a:gd name="T24" fmla="*/ 36 w 344"/>
                <a:gd name="T25" fmla="*/ 890 h 965"/>
                <a:gd name="T26" fmla="*/ 0 w 344"/>
                <a:gd name="T27" fmla="*/ 920 h 965"/>
                <a:gd name="T28" fmla="*/ 30 w 344"/>
                <a:gd name="T29" fmla="*/ 946 h 965"/>
                <a:gd name="T30" fmla="*/ 99 w 344"/>
                <a:gd name="T31" fmla="*/ 965 h 965"/>
                <a:gd name="T32" fmla="*/ 179 w 344"/>
                <a:gd name="T33" fmla="*/ 926 h 965"/>
                <a:gd name="T34" fmla="*/ 238 w 344"/>
                <a:gd name="T35" fmla="*/ 900 h 965"/>
                <a:gd name="T36" fmla="*/ 314 w 344"/>
                <a:gd name="T37" fmla="*/ 890 h 965"/>
                <a:gd name="T38" fmla="*/ 344 w 344"/>
                <a:gd name="T39" fmla="*/ 881 h 965"/>
                <a:gd name="T40" fmla="*/ 334 w 344"/>
                <a:gd name="T41" fmla="*/ 848 h 965"/>
                <a:gd name="T42" fmla="*/ 248 w 344"/>
                <a:gd name="T43" fmla="*/ 764 h 965"/>
                <a:gd name="T44" fmla="*/ 198 w 344"/>
                <a:gd name="T45" fmla="*/ 676 h 965"/>
                <a:gd name="T46" fmla="*/ 155 w 344"/>
                <a:gd name="T47" fmla="*/ 617 h 965"/>
                <a:gd name="T48" fmla="*/ 149 w 344"/>
                <a:gd name="T49" fmla="*/ 559 h 965"/>
                <a:gd name="T50" fmla="*/ 169 w 344"/>
                <a:gd name="T51" fmla="*/ 462 h 965"/>
                <a:gd name="T52" fmla="*/ 215 w 344"/>
                <a:gd name="T53" fmla="*/ 361 h 965"/>
                <a:gd name="T54" fmla="*/ 265 w 344"/>
                <a:gd name="T55" fmla="*/ 189 h 965"/>
                <a:gd name="T56" fmla="*/ 308 w 344"/>
                <a:gd name="T57" fmla="*/ 88 h 965"/>
                <a:gd name="T58" fmla="*/ 304 w 344"/>
                <a:gd name="T59" fmla="*/ 29 h 965"/>
                <a:gd name="T60" fmla="*/ 265 w 344"/>
                <a:gd name="T61" fmla="*/ 0 h 965"/>
                <a:gd name="T62" fmla="*/ 238 w 344"/>
                <a:gd name="T63" fmla="*/ 0 h 9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4"/>
                <a:gd name="T97" fmla="*/ 0 h 965"/>
                <a:gd name="T98" fmla="*/ 344 w 344"/>
                <a:gd name="T99" fmla="*/ 965 h 9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4" h="965">
                  <a:moveTo>
                    <a:pt x="238" y="0"/>
                  </a:moveTo>
                  <a:lnTo>
                    <a:pt x="195" y="91"/>
                  </a:lnTo>
                  <a:lnTo>
                    <a:pt x="165" y="224"/>
                  </a:lnTo>
                  <a:lnTo>
                    <a:pt x="129" y="371"/>
                  </a:lnTo>
                  <a:lnTo>
                    <a:pt x="96" y="520"/>
                  </a:lnTo>
                  <a:lnTo>
                    <a:pt x="96" y="575"/>
                  </a:lnTo>
                  <a:lnTo>
                    <a:pt x="129" y="673"/>
                  </a:lnTo>
                  <a:lnTo>
                    <a:pt x="175" y="725"/>
                  </a:lnTo>
                  <a:lnTo>
                    <a:pt x="218" y="790"/>
                  </a:lnTo>
                  <a:lnTo>
                    <a:pt x="248" y="838"/>
                  </a:lnTo>
                  <a:lnTo>
                    <a:pt x="235" y="861"/>
                  </a:lnTo>
                  <a:lnTo>
                    <a:pt x="159" y="871"/>
                  </a:lnTo>
                  <a:lnTo>
                    <a:pt x="36" y="890"/>
                  </a:lnTo>
                  <a:lnTo>
                    <a:pt x="0" y="920"/>
                  </a:lnTo>
                  <a:lnTo>
                    <a:pt x="30" y="946"/>
                  </a:lnTo>
                  <a:lnTo>
                    <a:pt x="99" y="965"/>
                  </a:lnTo>
                  <a:lnTo>
                    <a:pt x="179" y="926"/>
                  </a:lnTo>
                  <a:lnTo>
                    <a:pt x="238" y="900"/>
                  </a:lnTo>
                  <a:lnTo>
                    <a:pt x="314" y="890"/>
                  </a:lnTo>
                  <a:lnTo>
                    <a:pt x="344" y="881"/>
                  </a:lnTo>
                  <a:lnTo>
                    <a:pt x="334" y="848"/>
                  </a:lnTo>
                  <a:lnTo>
                    <a:pt x="248" y="764"/>
                  </a:lnTo>
                  <a:lnTo>
                    <a:pt x="198" y="676"/>
                  </a:lnTo>
                  <a:lnTo>
                    <a:pt x="155" y="617"/>
                  </a:lnTo>
                  <a:lnTo>
                    <a:pt x="149" y="559"/>
                  </a:lnTo>
                  <a:lnTo>
                    <a:pt x="169" y="462"/>
                  </a:lnTo>
                  <a:lnTo>
                    <a:pt x="215" y="361"/>
                  </a:lnTo>
                  <a:lnTo>
                    <a:pt x="265" y="189"/>
                  </a:lnTo>
                  <a:lnTo>
                    <a:pt x="308" y="88"/>
                  </a:lnTo>
                  <a:lnTo>
                    <a:pt x="304" y="29"/>
                  </a:lnTo>
                  <a:lnTo>
                    <a:pt x="265" y="0"/>
                  </a:lnTo>
                  <a:lnTo>
                    <a:pt x="238"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grpSp>
        <p:nvGrpSpPr>
          <p:cNvPr id="9" name="Group 11"/>
          <p:cNvGrpSpPr>
            <a:grpSpLocks/>
          </p:cNvGrpSpPr>
          <p:nvPr/>
        </p:nvGrpSpPr>
        <p:grpSpPr bwMode="auto">
          <a:xfrm>
            <a:off x="2294410" y="1322308"/>
            <a:ext cx="755650" cy="993775"/>
            <a:chOff x="1296" y="951"/>
            <a:chExt cx="211" cy="285"/>
          </a:xfrm>
        </p:grpSpPr>
        <p:sp>
          <p:nvSpPr>
            <p:cNvPr id="10" name="Freeform 12"/>
            <p:cNvSpPr>
              <a:spLocks/>
            </p:cNvSpPr>
            <p:nvPr/>
          </p:nvSpPr>
          <p:spPr bwMode="auto">
            <a:xfrm>
              <a:off x="1337" y="951"/>
              <a:ext cx="170" cy="198"/>
            </a:xfrm>
            <a:custGeom>
              <a:avLst/>
              <a:gdLst>
                <a:gd name="T0" fmla="*/ 20 w 170"/>
                <a:gd name="T1" fmla="*/ 9 h 198"/>
                <a:gd name="T2" fmla="*/ 66 w 170"/>
                <a:gd name="T3" fmla="*/ 0 h 198"/>
                <a:gd name="T4" fmla="*/ 110 w 170"/>
                <a:gd name="T5" fmla="*/ 3 h 198"/>
                <a:gd name="T6" fmla="*/ 150 w 170"/>
                <a:gd name="T7" fmla="*/ 22 h 198"/>
                <a:gd name="T8" fmla="*/ 170 w 170"/>
                <a:gd name="T9" fmla="*/ 58 h 198"/>
                <a:gd name="T10" fmla="*/ 170 w 170"/>
                <a:gd name="T11" fmla="*/ 87 h 198"/>
                <a:gd name="T12" fmla="*/ 150 w 170"/>
                <a:gd name="T13" fmla="*/ 126 h 198"/>
                <a:gd name="T14" fmla="*/ 116 w 170"/>
                <a:gd name="T15" fmla="*/ 149 h 198"/>
                <a:gd name="T16" fmla="*/ 66 w 170"/>
                <a:gd name="T17" fmla="*/ 149 h 198"/>
                <a:gd name="T18" fmla="*/ 36 w 170"/>
                <a:gd name="T19" fmla="*/ 168 h 198"/>
                <a:gd name="T20" fmla="*/ 26 w 170"/>
                <a:gd name="T21" fmla="*/ 198 h 198"/>
                <a:gd name="T22" fmla="*/ 0 w 170"/>
                <a:gd name="T23" fmla="*/ 188 h 198"/>
                <a:gd name="T24" fmla="*/ 10 w 170"/>
                <a:gd name="T25" fmla="*/ 149 h 198"/>
                <a:gd name="T26" fmla="*/ 46 w 170"/>
                <a:gd name="T27" fmla="*/ 126 h 198"/>
                <a:gd name="T28" fmla="*/ 106 w 170"/>
                <a:gd name="T29" fmla="*/ 120 h 198"/>
                <a:gd name="T30" fmla="*/ 130 w 170"/>
                <a:gd name="T31" fmla="*/ 97 h 198"/>
                <a:gd name="T32" fmla="*/ 136 w 170"/>
                <a:gd name="T33" fmla="*/ 61 h 198"/>
                <a:gd name="T34" fmla="*/ 110 w 170"/>
                <a:gd name="T35" fmla="*/ 29 h 198"/>
                <a:gd name="T36" fmla="*/ 70 w 170"/>
                <a:gd name="T37" fmla="*/ 29 h 198"/>
                <a:gd name="T38" fmla="*/ 26 w 170"/>
                <a:gd name="T39" fmla="*/ 39 h 198"/>
                <a:gd name="T40" fmla="*/ 10 w 170"/>
                <a:gd name="T41" fmla="*/ 29 h 198"/>
                <a:gd name="T42" fmla="*/ 20 w 170"/>
                <a:gd name="T43" fmla="*/ 9 h 1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0"/>
                <a:gd name="T67" fmla="*/ 0 h 198"/>
                <a:gd name="T68" fmla="*/ 170 w 170"/>
                <a:gd name="T69" fmla="*/ 198 h 1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0" h="198">
                  <a:moveTo>
                    <a:pt x="20" y="9"/>
                  </a:moveTo>
                  <a:lnTo>
                    <a:pt x="66" y="0"/>
                  </a:lnTo>
                  <a:lnTo>
                    <a:pt x="110" y="3"/>
                  </a:lnTo>
                  <a:lnTo>
                    <a:pt x="150" y="22"/>
                  </a:lnTo>
                  <a:lnTo>
                    <a:pt x="170" y="58"/>
                  </a:lnTo>
                  <a:lnTo>
                    <a:pt x="170" y="87"/>
                  </a:lnTo>
                  <a:lnTo>
                    <a:pt x="150" y="126"/>
                  </a:lnTo>
                  <a:lnTo>
                    <a:pt x="116" y="149"/>
                  </a:lnTo>
                  <a:lnTo>
                    <a:pt x="66" y="149"/>
                  </a:lnTo>
                  <a:lnTo>
                    <a:pt x="36" y="168"/>
                  </a:lnTo>
                  <a:lnTo>
                    <a:pt x="26" y="198"/>
                  </a:lnTo>
                  <a:lnTo>
                    <a:pt x="0" y="188"/>
                  </a:lnTo>
                  <a:lnTo>
                    <a:pt x="10" y="149"/>
                  </a:lnTo>
                  <a:lnTo>
                    <a:pt x="46" y="126"/>
                  </a:lnTo>
                  <a:lnTo>
                    <a:pt x="106" y="120"/>
                  </a:lnTo>
                  <a:lnTo>
                    <a:pt x="130" y="97"/>
                  </a:lnTo>
                  <a:lnTo>
                    <a:pt x="136" y="61"/>
                  </a:lnTo>
                  <a:lnTo>
                    <a:pt x="110" y="29"/>
                  </a:lnTo>
                  <a:lnTo>
                    <a:pt x="70" y="29"/>
                  </a:lnTo>
                  <a:lnTo>
                    <a:pt x="26" y="39"/>
                  </a:lnTo>
                  <a:lnTo>
                    <a:pt x="10" y="29"/>
                  </a:lnTo>
                  <a:lnTo>
                    <a:pt x="20" y="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1" name="Freeform 13"/>
            <p:cNvSpPr>
              <a:spLocks/>
            </p:cNvSpPr>
            <p:nvPr/>
          </p:nvSpPr>
          <p:spPr bwMode="auto">
            <a:xfrm>
              <a:off x="1296" y="1182"/>
              <a:ext cx="53" cy="54"/>
            </a:xfrm>
            <a:custGeom>
              <a:avLst/>
              <a:gdLst>
                <a:gd name="T0" fmla="*/ 53 w 53"/>
                <a:gd name="T1" fmla="*/ 3 h 54"/>
                <a:gd name="T2" fmla="*/ 26 w 53"/>
                <a:gd name="T3" fmla="*/ 0 h 54"/>
                <a:gd name="T4" fmla="*/ 8 w 53"/>
                <a:gd name="T5" fmla="*/ 20 h 54"/>
                <a:gd name="T6" fmla="*/ 0 w 53"/>
                <a:gd name="T7" fmla="*/ 51 h 54"/>
                <a:gd name="T8" fmla="*/ 26 w 53"/>
                <a:gd name="T9" fmla="*/ 54 h 54"/>
                <a:gd name="T10" fmla="*/ 48 w 53"/>
                <a:gd name="T11" fmla="*/ 40 h 54"/>
                <a:gd name="T12" fmla="*/ 53 w 53"/>
                <a:gd name="T13" fmla="*/ 3 h 54"/>
                <a:gd name="T14" fmla="*/ 0 60000 65536"/>
                <a:gd name="T15" fmla="*/ 0 60000 65536"/>
                <a:gd name="T16" fmla="*/ 0 60000 65536"/>
                <a:gd name="T17" fmla="*/ 0 60000 65536"/>
                <a:gd name="T18" fmla="*/ 0 60000 65536"/>
                <a:gd name="T19" fmla="*/ 0 60000 65536"/>
                <a:gd name="T20" fmla="*/ 0 60000 65536"/>
                <a:gd name="T21" fmla="*/ 0 w 53"/>
                <a:gd name="T22" fmla="*/ 0 h 54"/>
                <a:gd name="T23" fmla="*/ 53 w 53"/>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54">
                  <a:moveTo>
                    <a:pt x="53" y="3"/>
                  </a:moveTo>
                  <a:lnTo>
                    <a:pt x="26" y="0"/>
                  </a:lnTo>
                  <a:lnTo>
                    <a:pt x="8" y="20"/>
                  </a:lnTo>
                  <a:lnTo>
                    <a:pt x="0" y="51"/>
                  </a:lnTo>
                  <a:lnTo>
                    <a:pt x="26" y="54"/>
                  </a:lnTo>
                  <a:lnTo>
                    <a:pt x="48" y="40"/>
                  </a:lnTo>
                  <a:lnTo>
                    <a:pt x="53" y="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pic>
        <p:nvPicPr>
          <p:cNvPr id="12" name="Picture 3" descr="600px-Italian_traffic_signs_-_old_-_pericolo_generic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7501" y="4179463"/>
            <a:ext cx="1201738"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ttangolo 13"/>
          <p:cNvSpPr/>
          <p:nvPr/>
        </p:nvSpPr>
        <p:spPr>
          <a:xfrm>
            <a:off x="3491880" y="1556792"/>
            <a:ext cx="5652120" cy="1754326"/>
          </a:xfrm>
          <a:prstGeom prst="rect">
            <a:avLst/>
          </a:prstGeom>
        </p:spPr>
        <p:txBody>
          <a:bodyPr wrap="square">
            <a:spAutoFit/>
          </a:bodyPr>
          <a:lstStyle/>
          <a:p>
            <a:pPr marL="571500" indent="-571500">
              <a:buFont typeface="Arial" panose="020B0604020202020204" pitchFamily="34" charset="0"/>
              <a:buChar char="•"/>
            </a:pPr>
            <a:r>
              <a:rPr lang="it-IT" sz="3600" b="1" dirty="0" smtClean="0">
                <a:solidFill>
                  <a:srgbClr val="FF0000"/>
                </a:solidFill>
              </a:rPr>
              <a:t>PRESSIONE ARTERIOSA</a:t>
            </a:r>
          </a:p>
          <a:p>
            <a:pPr marL="571500" indent="-571500">
              <a:buFont typeface="Arial" panose="020B0604020202020204" pitchFamily="34" charset="0"/>
              <a:buChar char="•"/>
            </a:pPr>
            <a:r>
              <a:rPr lang="it-IT" sz="3600" i="1" dirty="0" smtClean="0">
                <a:solidFill>
                  <a:schemeClr val="bg1"/>
                </a:solidFill>
              </a:rPr>
              <a:t>FREQUENZA CARDIACA</a:t>
            </a:r>
          </a:p>
          <a:p>
            <a:pPr marL="571500" indent="-571500">
              <a:buFont typeface="Arial" panose="020B0604020202020204" pitchFamily="34" charset="0"/>
              <a:buChar char="•"/>
            </a:pPr>
            <a:r>
              <a:rPr lang="it-IT" sz="3600" i="1" dirty="0" smtClean="0">
                <a:solidFill>
                  <a:schemeClr val="bg1"/>
                </a:solidFill>
              </a:rPr>
              <a:t>CONTRATTILITA’</a:t>
            </a:r>
            <a:endParaRPr lang="it-IT" sz="3600" i="1" dirty="0">
              <a:solidFill>
                <a:schemeClr val="bg1"/>
              </a:solidFill>
            </a:endParaRPr>
          </a:p>
        </p:txBody>
      </p:sp>
    </p:spTree>
    <p:extLst>
      <p:ext uri="{BB962C8B-B14F-4D97-AF65-F5344CB8AC3E}">
        <p14:creationId xmlns:p14="http://schemas.microsoft.com/office/powerpoint/2010/main" val="53275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23483"/>
            <a:ext cx="6472619" cy="1940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606629" y="1940624"/>
            <a:ext cx="3503581" cy="363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1115617" y="2492896"/>
            <a:ext cx="7200800" cy="3539430"/>
          </a:xfrm>
          <a:prstGeom prst="rect">
            <a:avLst/>
          </a:prstGeom>
          <a:noFill/>
        </p:spPr>
        <p:txBody>
          <a:bodyPr wrap="square" rtlCol="0">
            <a:spAutoFit/>
          </a:bodyPr>
          <a:lstStyle/>
          <a:p>
            <a:r>
              <a:rPr lang="en-US" sz="3200" b="1" dirty="0">
                <a:solidFill>
                  <a:schemeClr val="bg1"/>
                </a:solidFill>
              </a:rPr>
              <a:t>higher </a:t>
            </a:r>
            <a:r>
              <a:rPr lang="en-US" sz="3200" b="1" dirty="0">
                <a:solidFill>
                  <a:srgbClr val="FF0000"/>
                </a:solidFill>
              </a:rPr>
              <a:t>P</a:t>
            </a:r>
            <a:r>
              <a:rPr lang="en-US" sz="3200" b="1" dirty="0" smtClean="0">
                <a:solidFill>
                  <a:srgbClr val="FF0000"/>
                </a:solidFill>
              </a:rPr>
              <a:t>ulse </a:t>
            </a:r>
            <a:r>
              <a:rPr lang="en-US" sz="3200" b="1" dirty="0">
                <a:solidFill>
                  <a:srgbClr val="FF0000"/>
                </a:solidFill>
              </a:rPr>
              <a:t>P</a:t>
            </a:r>
            <a:r>
              <a:rPr lang="en-US" sz="3200" b="1" dirty="0" smtClean="0">
                <a:solidFill>
                  <a:srgbClr val="FF0000"/>
                </a:solidFill>
              </a:rPr>
              <a:t>ressure </a:t>
            </a:r>
          </a:p>
          <a:p>
            <a:r>
              <a:rPr lang="en-US" sz="3200" b="1" dirty="0" smtClean="0">
                <a:solidFill>
                  <a:schemeClr val="bg1"/>
                </a:solidFill>
              </a:rPr>
              <a:t>remained </a:t>
            </a:r>
            <a:r>
              <a:rPr lang="en-US" sz="3200" b="1" dirty="0">
                <a:solidFill>
                  <a:schemeClr val="bg1"/>
                </a:solidFill>
              </a:rPr>
              <a:t>an independent predictor of </a:t>
            </a:r>
            <a:r>
              <a:rPr lang="en-US" sz="3200" b="1" dirty="0" smtClean="0">
                <a:solidFill>
                  <a:schemeClr val="bg1"/>
                </a:solidFill>
              </a:rPr>
              <a:t>total and </a:t>
            </a:r>
            <a:r>
              <a:rPr lang="en-US" sz="3200" b="1" dirty="0">
                <a:solidFill>
                  <a:schemeClr val="bg1"/>
                </a:solidFill>
              </a:rPr>
              <a:t>cardiovascular mortality </a:t>
            </a:r>
            <a:endParaRPr lang="en-US" sz="3200" b="1" dirty="0" smtClean="0">
              <a:solidFill>
                <a:schemeClr val="bg1"/>
              </a:solidFill>
            </a:endParaRPr>
          </a:p>
          <a:p>
            <a:r>
              <a:rPr lang="en-US" sz="3200" b="1" i="1" dirty="0" smtClean="0">
                <a:solidFill>
                  <a:schemeClr val="bg1"/>
                </a:solidFill>
              </a:rPr>
              <a:t>(</a:t>
            </a:r>
            <a:r>
              <a:rPr lang="en-US" sz="3200" b="1" i="1" u="sng" dirty="0">
                <a:solidFill>
                  <a:schemeClr val="bg1"/>
                </a:solidFill>
              </a:rPr>
              <a:t>total mortality relative risk, 1.05 per 10 mm Hg increment</a:t>
            </a:r>
            <a:r>
              <a:rPr lang="en-US" sz="3200" b="1" i="1" dirty="0">
                <a:solidFill>
                  <a:schemeClr val="bg1"/>
                </a:solidFill>
              </a:rPr>
              <a:t>; </a:t>
            </a:r>
            <a:endParaRPr lang="en-US" sz="3200" b="1" i="1" dirty="0" smtClean="0">
              <a:solidFill>
                <a:schemeClr val="bg1"/>
              </a:solidFill>
            </a:endParaRPr>
          </a:p>
          <a:p>
            <a:r>
              <a:rPr lang="en-US" sz="3200" b="1" i="1" dirty="0" smtClean="0">
                <a:solidFill>
                  <a:schemeClr val="bg1"/>
                </a:solidFill>
              </a:rPr>
              <a:t>95% confidence </a:t>
            </a:r>
            <a:r>
              <a:rPr lang="en-US" sz="3200" b="1" i="1" dirty="0">
                <a:solidFill>
                  <a:schemeClr val="bg1"/>
                </a:solidFill>
              </a:rPr>
              <a:t>interval, 1.01 to 1.10; </a:t>
            </a:r>
            <a:endParaRPr lang="en-US" sz="3200" b="1" i="1" dirty="0" smtClean="0">
              <a:solidFill>
                <a:schemeClr val="bg1"/>
              </a:solidFill>
            </a:endParaRPr>
          </a:p>
          <a:p>
            <a:r>
              <a:rPr lang="en-US" sz="3200" b="1" i="1" dirty="0" smtClean="0">
                <a:solidFill>
                  <a:schemeClr val="bg1"/>
                </a:solidFill>
              </a:rPr>
              <a:t>p = 0.02</a:t>
            </a:r>
            <a:r>
              <a:rPr lang="en-US" sz="3200" b="1" i="1" dirty="0">
                <a:solidFill>
                  <a:schemeClr val="bg1"/>
                </a:solidFill>
              </a:rPr>
              <a:t>).</a:t>
            </a:r>
            <a:endParaRPr lang="it-IT" sz="3200" b="1" i="1" dirty="0">
              <a:solidFill>
                <a:schemeClr val="bg1"/>
              </a:solidFill>
            </a:endParaRPr>
          </a:p>
        </p:txBody>
      </p:sp>
      <p:pic>
        <p:nvPicPr>
          <p:cNvPr id="7" name="Picture 11" descr="heart1"/>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401" y="2592239"/>
            <a:ext cx="51117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7"/>
          <p:cNvSpPr/>
          <p:nvPr/>
        </p:nvSpPr>
        <p:spPr>
          <a:xfrm>
            <a:off x="1" y="64098"/>
            <a:ext cx="6228182" cy="143626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6732240" y="116632"/>
            <a:ext cx="2160241" cy="1754326"/>
          </a:xfrm>
          <a:prstGeom prst="rect">
            <a:avLst/>
          </a:prstGeom>
          <a:noFill/>
        </p:spPr>
        <p:txBody>
          <a:bodyPr wrap="square" rtlCol="0">
            <a:spAutoFit/>
          </a:bodyPr>
          <a:lstStyle/>
          <a:p>
            <a:r>
              <a:rPr lang="en-US" dirty="0">
                <a:solidFill>
                  <a:srgbClr val="FFFF00"/>
                </a:solidFill>
              </a:rPr>
              <a:t>Pulse pressure was determined by subtracting the diastolic from the systolic blood </a:t>
            </a:r>
            <a:r>
              <a:rPr lang="en-US" dirty="0" smtClean="0">
                <a:solidFill>
                  <a:srgbClr val="FFFF00"/>
                </a:solidFill>
              </a:rPr>
              <a:t>pressure</a:t>
            </a:r>
            <a:r>
              <a:rPr lang="en-US" dirty="0">
                <a:solidFill>
                  <a:srgbClr val="FFFF00"/>
                </a:solidFill>
              </a:rPr>
              <a:t>.</a:t>
            </a:r>
            <a:endParaRPr lang="it-IT" dirty="0">
              <a:solidFill>
                <a:srgbClr val="FFFF00"/>
              </a:solidFill>
            </a:endParaRPr>
          </a:p>
        </p:txBody>
      </p:sp>
    </p:spTree>
    <p:extLst>
      <p:ext uri="{BB962C8B-B14F-4D97-AF65-F5344CB8AC3E}">
        <p14:creationId xmlns:p14="http://schemas.microsoft.com/office/powerpoint/2010/main" val="29846251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9988" y="511773"/>
            <a:ext cx="8229600" cy="1143000"/>
          </a:xfrm>
        </p:spPr>
        <p:txBody>
          <a:bodyPr/>
          <a:lstStyle/>
          <a:p>
            <a:endParaRPr lang="it-IT"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03" y="64098"/>
            <a:ext cx="5305425"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231371" y="1725796"/>
            <a:ext cx="2091690" cy="217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1115617" y="2492896"/>
            <a:ext cx="7200800" cy="3046988"/>
          </a:xfrm>
          <a:prstGeom prst="rect">
            <a:avLst/>
          </a:prstGeom>
          <a:noFill/>
        </p:spPr>
        <p:txBody>
          <a:bodyPr wrap="square" rtlCol="0">
            <a:spAutoFit/>
          </a:bodyPr>
          <a:lstStyle/>
          <a:p>
            <a:r>
              <a:rPr lang="en-US" sz="3200" b="1" dirty="0">
                <a:solidFill>
                  <a:srgbClr val="FF0000"/>
                </a:solidFill>
              </a:rPr>
              <a:t>Mean arterial pressure </a:t>
            </a:r>
            <a:endParaRPr lang="en-US" sz="3200" b="1" dirty="0" smtClean="0">
              <a:solidFill>
                <a:srgbClr val="FF0000"/>
              </a:solidFill>
            </a:endParaRPr>
          </a:p>
          <a:p>
            <a:r>
              <a:rPr lang="en-US" sz="3200" b="1" dirty="0" smtClean="0">
                <a:solidFill>
                  <a:schemeClr val="bg1"/>
                </a:solidFill>
              </a:rPr>
              <a:t>was </a:t>
            </a:r>
            <a:r>
              <a:rPr lang="en-US" sz="3200" b="1" dirty="0">
                <a:solidFill>
                  <a:schemeClr val="bg1"/>
                </a:solidFill>
              </a:rPr>
              <a:t>inversely related to</a:t>
            </a:r>
          </a:p>
          <a:p>
            <a:r>
              <a:rPr lang="en-US" sz="3200" b="1" i="1" u="sng" dirty="0">
                <a:solidFill>
                  <a:schemeClr val="bg1"/>
                </a:solidFill>
                <a:effectLst>
                  <a:outerShdw blurRad="38100" dist="38100" dir="2700000" algn="tl">
                    <a:srgbClr val="000000">
                      <a:alpha val="43137"/>
                    </a:srgbClr>
                  </a:outerShdw>
                </a:effectLst>
              </a:rPr>
              <a:t>total and cardiovascular mortality (total mortality relative risk, 0.89</a:t>
            </a:r>
            <a:r>
              <a:rPr lang="en-US" sz="3200" b="1" dirty="0">
                <a:solidFill>
                  <a:schemeClr val="bg1"/>
                </a:solidFill>
              </a:rPr>
              <a:t>; </a:t>
            </a:r>
            <a:endParaRPr lang="en-US" sz="3200" b="1" dirty="0" smtClean="0">
              <a:solidFill>
                <a:schemeClr val="bg1"/>
              </a:solidFill>
            </a:endParaRPr>
          </a:p>
          <a:p>
            <a:r>
              <a:rPr lang="en-US" sz="3200" b="1" dirty="0" smtClean="0">
                <a:solidFill>
                  <a:schemeClr val="bg1"/>
                </a:solidFill>
              </a:rPr>
              <a:t>95</a:t>
            </a:r>
            <a:r>
              <a:rPr lang="en-US" sz="3200" b="1" dirty="0">
                <a:solidFill>
                  <a:schemeClr val="bg1"/>
                </a:solidFill>
              </a:rPr>
              <a:t>% confidence </a:t>
            </a:r>
            <a:r>
              <a:rPr lang="en-US" sz="3200" b="1" dirty="0" smtClean="0">
                <a:solidFill>
                  <a:schemeClr val="bg1"/>
                </a:solidFill>
              </a:rPr>
              <a:t>interval, </a:t>
            </a:r>
            <a:r>
              <a:rPr lang="it-IT" sz="3200" b="1" dirty="0" smtClean="0">
                <a:solidFill>
                  <a:schemeClr val="bg1"/>
                </a:solidFill>
              </a:rPr>
              <a:t>0.85 </a:t>
            </a:r>
            <a:r>
              <a:rPr lang="it-IT" sz="3200" b="1" dirty="0">
                <a:solidFill>
                  <a:schemeClr val="bg1"/>
                </a:solidFill>
              </a:rPr>
              <a:t>to 0.94</a:t>
            </a:r>
            <a:r>
              <a:rPr lang="it-IT" sz="3200" b="1" dirty="0" smtClean="0">
                <a:solidFill>
                  <a:schemeClr val="bg1"/>
                </a:solidFill>
              </a:rPr>
              <a:t>;</a:t>
            </a:r>
          </a:p>
          <a:p>
            <a:r>
              <a:rPr lang="it-IT" sz="3200" b="1" dirty="0" smtClean="0">
                <a:solidFill>
                  <a:schemeClr val="bg1"/>
                </a:solidFill>
              </a:rPr>
              <a:t>P &lt; </a:t>
            </a:r>
            <a:r>
              <a:rPr lang="it-IT" sz="3200" b="1" dirty="0">
                <a:solidFill>
                  <a:schemeClr val="bg1"/>
                </a:solidFill>
              </a:rPr>
              <a:t>,0.0001).</a:t>
            </a:r>
            <a:endParaRPr lang="en-US" sz="3200" b="1" dirty="0">
              <a:solidFill>
                <a:schemeClr val="bg1"/>
              </a:solidFill>
            </a:endParaRPr>
          </a:p>
        </p:txBody>
      </p:sp>
      <p:pic>
        <p:nvPicPr>
          <p:cNvPr id="7" name="Picture 11" descr="heart1"/>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988" y="2635621"/>
            <a:ext cx="51117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heart1"/>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512" y="2385317"/>
            <a:ext cx="51117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p:cNvSpPr txBox="1"/>
          <p:nvPr/>
        </p:nvSpPr>
        <p:spPr>
          <a:xfrm>
            <a:off x="6444209" y="188640"/>
            <a:ext cx="2592288" cy="1754326"/>
          </a:xfrm>
          <a:prstGeom prst="rect">
            <a:avLst/>
          </a:prstGeom>
          <a:noFill/>
        </p:spPr>
        <p:txBody>
          <a:bodyPr wrap="square" rtlCol="0">
            <a:spAutoFit/>
          </a:bodyPr>
          <a:lstStyle/>
          <a:p>
            <a:r>
              <a:rPr lang="en-US" dirty="0" smtClean="0">
                <a:solidFill>
                  <a:srgbClr val="FFFF00"/>
                </a:solidFill>
              </a:rPr>
              <a:t>mean </a:t>
            </a:r>
            <a:r>
              <a:rPr lang="en-US" dirty="0">
                <a:solidFill>
                  <a:srgbClr val="FFFF00"/>
                </a:solidFill>
              </a:rPr>
              <a:t>arterial pressure was calculated by using the formula: [(systolic blood pressure) </a:t>
            </a:r>
            <a:r>
              <a:rPr lang="en-US" dirty="0" smtClean="0">
                <a:solidFill>
                  <a:srgbClr val="FFFF00"/>
                </a:solidFill>
              </a:rPr>
              <a:t>+ </a:t>
            </a:r>
            <a:r>
              <a:rPr lang="en-US" dirty="0">
                <a:solidFill>
                  <a:srgbClr val="FFFF00"/>
                </a:solidFill>
              </a:rPr>
              <a:t>(2 </a:t>
            </a:r>
            <a:r>
              <a:rPr lang="en-US" dirty="0" smtClean="0">
                <a:solidFill>
                  <a:srgbClr val="FFFF00"/>
                </a:solidFill>
              </a:rPr>
              <a:t>x diastolic </a:t>
            </a:r>
            <a:r>
              <a:rPr lang="en-US" dirty="0">
                <a:solidFill>
                  <a:srgbClr val="FFFF00"/>
                </a:solidFill>
              </a:rPr>
              <a:t>blood pressure</a:t>
            </a:r>
            <a:r>
              <a:rPr lang="en-US" dirty="0" smtClean="0">
                <a:solidFill>
                  <a:srgbClr val="FFFF00"/>
                </a:solidFill>
              </a:rPr>
              <a:t>)]/3</a:t>
            </a:r>
            <a:endParaRPr lang="it-IT" dirty="0">
              <a:solidFill>
                <a:srgbClr val="FFFF00"/>
              </a:solidFill>
            </a:endParaRPr>
          </a:p>
        </p:txBody>
      </p:sp>
      <p:sp>
        <p:nvSpPr>
          <p:cNvPr id="9" name="Rettangolo 8"/>
          <p:cNvSpPr/>
          <p:nvPr/>
        </p:nvSpPr>
        <p:spPr>
          <a:xfrm>
            <a:off x="25203" y="102715"/>
            <a:ext cx="5323009" cy="156986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99510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ggetto 1"/>
          <p:cNvGraphicFramePr>
            <a:graphicFrameLocks noChangeAspect="1"/>
          </p:cNvGraphicFramePr>
          <p:nvPr>
            <p:extLst>
              <p:ext uri="{D42A27DB-BD31-4B8C-83A1-F6EECF244321}">
                <p14:modId xmlns:p14="http://schemas.microsoft.com/office/powerpoint/2010/main" val="1990526054"/>
              </p:ext>
            </p:extLst>
          </p:nvPr>
        </p:nvGraphicFramePr>
        <p:xfrm>
          <a:off x="107504" y="0"/>
          <a:ext cx="8869363" cy="6651625"/>
        </p:xfrm>
        <a:graphic>
          <a:graphicData uri="http://schemas.openxmlformats.org/presentationml/2006/ole">
            <mc:AlternateContent xmlns:mc="http://schemas.openxmlformats.org/markup-compatibility/2006">
              <mc:Choice xmlns:v="urn:schemas-microsoft-com:vml" Requires="v">
                <p:oleObj spid="_x0000_s10262" name="Diapositiva" r:id="rId3" imgW="4571926" imgH="3429036" progId="PowerPoint.Slide.8">
                  <p:embed/>
                </p:oleObj>
              </mc:Choice>
              <mc:Fallback>
                <p:oleObj name="Diapositiva" r:id="rId3" imgW="4571926" imgH="3429036" progId="PowerPoint.Slide.8">
                  <p:embed/>
                  <p:pic>
                    <p:nvPicPr>
                      <p:cNvPr id="0" name="Oggetto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0"/>
                        <a:ext cx="8869363" cy="665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420660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88640"/>
            <a:ext cx="5305425"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893489"/>
            <a:ext cx="174307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1115616" y="2492896"/>
            <a:ext cx="7056784" cy="1938992"/>
          </a:xfrm>
          <a:prstGeom prst="rect">
            <a:avLst/>
          </a:prstGeom>
          <a:noFill/>
        </p:spPr>
        <p:txBody>
          <a:bodyPr wrap="square" rtlCol="0">
            <a:spAutoFit/>
          </a:bodyPr>
          <a:lstStyle/>
          <a:p>
            <a:pPr marL="457200" indent="-457200">
              <a:buFont typeface="Arial" panose="020B0604020202020204" pitchFamily="34" charset="0"/>
              <a:buChar char="•"/>
            </a:pPr>
            <a:r>
              <a:rPr lang="en-US" sz="4000" b="1" dirty="0">
                <a:solidFill>
                  <a:schemeClr val="bg1"/>
                </a:solidFill>
              </a:rPr>
              <a:t>For each 10 mm Hg increase in </a:t>
            </a:r>
            <a:r>
              <a:rPr lang="en-US" sz="4000" b="1" dirty="0" smtClean="0">
                <a:solidFill>
                  <a:srgbClr val="FF0000"/>
                </a:solidFill>
              </a:rPr>
              <a:t>Pulse </a:t>
            </a:r>
            <a:r>
              <a:rPr lang="en-US" sz="4000" b="1" dirty="0">
                <a:solidFill>
                  <a:srgbClr val="FF0000"/>
                </a:solidFill>
              </a:rPr>
              <a:t>P</a:t>
            </a:r>
            <a:r>
              <a:rPr lang="en-US" sz="4000" b="1" dirty="0" smtClean="0">
                <a:solidFill>
                  <a:srgbClr val="FF0000"/>
                </a:solidFill>
              </a:rPr>
              <a:t>ressure </a:t>
            </a:r>
            <a:r>
              <a:rPr lang="en-US" sz="4000" b="1" dirty="0" smtClean="0">
                <a:solidFill>
                  <a:schemeClr val="bg1"/>
                </a:solidFill>
              </a:rPr>
              <a:t>there </a:t>
            </a:r>
            <a:r>
              <a:rPr lang="en-US" sz="4000" b="1" dirty="0">
                <a:solidFill>
                  <a:schemeClr val="bg1"/>
                </a:solidFill>
              </a:rPr>
              <a:t>was a 5% increase in the risk of death. </a:t>
            </a:r>
            <a:endParaRPr lang="en-US" sz="4000" b="1" dirty="0" smtClean="0">
              <a:solidFill>
                <a:schemeClr val="bg1"/>
              </a:solidFill>
            </a:endParaRPr>
          </a:p>
        </p:txBody>
      </p:sp>
      <p:pic>
        <p:nvPicPr>
          <p:cNvPr id="6" name="Picture 11" descr="heart1"/>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613" y="2297735"/>
            <a:ext cx="51117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heart1"/>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936" y="2636393"/>
            <a:ext cx="51117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heart1"/>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892" y="2919847"/>
            <a:ext cx="51117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90447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88640"/>
            <a:ext cx="5305425"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893489"/>
            <a:ext cx="174307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1115616" y="2492896"/>
            <a:ext cx="7056784" cy="3785652"/>
          </a:xfrm>
          <a:prstGeom prst="rect">
            <a:avLst/>
          </a:prstGeom>
          <a:noFill/>
        </p:spPr>
        <p:txBody>
          <a:bodyPr wrap="square" rtlCol="0">
            <a:spAutoFit/>
          </a:bodyPr>
          <a:lstStyle/>
          <a:p>
            <a:pPr marL="457200" indent="-457200">
              <a:buFont typeface="Arial" panose="020B0604020202020204" pitchFamily="34" charset="0"/>
              <a:buChar char="•"/>
            </a:pPr>
            <a:r>
              <a:rPr lang="en-US" sz="4000" b="1" dirty="0" smtClean="0">
                <a:solidFill>
                  <a:schemeClr val="bg1"/>
                </a:solidFill>
              </a:rPr>
              <a:t>A </a:t>
            </a:r>
            <a:r>
              <a:rPr lang="en-US" sz="4000" b="1" dirty="0">
                <a:solidFill>
                  <a:schemeClr val="bg1"/>
                </a:solidFill>
              </a:rPr>
              <a:t>lower </a:t>
            </a:r>
            <a:r>
              <a:rPr lang="en-US" sz="4000" b="1" dirty="0">
                <a:solidFill>
                  <a:srgbClr val="FF0000"/>
                </a:solidFill>
              </a:rPr>
              <a:t>M</a:t>
            </a:r>
            <a:r>
              <a:rPr lang="en-US" sz="4000" b="1" dirty="0" smtClean="0">
                <a:solidFill>
                  <a:srgbClr val="FF0000"/>
                </a:solidFill>
              </a:rPr>
              <a:t>ean </a:t>
            </a:r>
            <a:r>
              <a:rPr lang="en-US" sz="4000" b="1" dirty="0">
                <a:solidFill>
                  <a:srgbClr val="FF0000"/>
                </a:solidFill>
              </a:rPr>
              <a:t>A</a:t>
            </a:r>
            <a:r>
              <a:rPr lang="en-US" sz="4000" b="1" dirty="0" smtClean="0">
                <a:solidFill>
                  <a:srgbClr val="FF0000"/>
                </a:solidFill>
              </a:rPr>
              <a:t>rterial </a:t>
            </a:r>
            <a:r>
              <a:rPr lang="en-US" sz="4000" b="1" dirty="0">
                <a:solidFill>
                  <a:srgbClr val="FF0000"/>
                </a:solidFill>
              </a:rPr>
              <a:t>P</a:t>
            </a:r>
            <a:r>
              <a:rPr lang="en-US" sz="4000" b="1" dirty="0" smtClean="0">
                <a:solidFill>
                  <a:srgbClr val="FF0000"/>
                </a:solidFill>
              </a:rPr>
              <a:t>ressure </a:t>
            </a:r>
            <a:r>
              <a:rPr lang="en-US" sz="4000" b="1" dirty="0">
                <a:solidFill>
                  <a:schemeClr val="bg1"/>
                </a:solidFill>
              </a:rPr>
              <a:t>was predictive of increased mortality with</a:t>
            </a:r>
          </a:p>
          <a:p>
            <a:r>
              <a:rPr lang="en-US" sz="4000" b="1" dirty="0" smtClean="0">
                <a:solidFill>
                  <a:schemeClr val="bg1"/>
                </a:solidFill>
              </a:rPr>
              <a:t>an </a:t>
            </a:r>
            <a:r>
              <a:rPr lang="en-US" sz="4000" b="1" dirty="0">
                <a:solidFill>
                  <a:schemeClr val="bg1"/>
                </a:solidFill>
              </a:rPr>
              <a:t>11% increase for each 10 mm Hg </a:t>
            </a:r>
            <a:r>
              <a:rPr lang="en-US" sz="4000" b="1" dirty="0" smtClean="0">
                <a:solidFill>
                  <a:schemeClr val="bg1"/>
                </a:solidFill>
              </a:rPr>
              <a:t> decrement </a:t>
            </a:r>
            <a:r>
              <a:rPr lang="en-US" sz="4000" b="1" dirty="0">
                <a:solidFill>
                  <a:schemeClr val="bg1"/>
                </a:solidFill>
              </a:rPr>
              <a:t>in </a:t>
            </a:r>
            <a:r>
              <a:rPr lang="en-US" sz="4000" b="1" dirty="0" smtClean="0">
                <a:solidFill>
                  <a:schemeClr val="bg1"/>
                </a:solidFill>
              </a:rPr>
              <a:t>baseline </a:t>
            </a:r>
            <a:r>
              <a:rPr lang="it-IT" sz="4000" b="1" dirty="0" err="1" smtClean="0">
                <a:solidFill>
                  <a:schemeClr val="bg1"/>
                </a:solidFill>
              </a:rPr>
              <a:t>mean</a:t>
            </a:r>
            <a:r>
              <a:rPr lang="it-IT" sz="4000" b="1" dirty="0" smtClean="0">
                <a:solidFill>
                  <a:schemeClr val="bg1"/>
                </a:solidFill>
              </a:rPr>
              <a:t> </a:t>
            </a:r>
            <a:r>
              <a:rPr lang="it-IT" sz="4000" b="1" dirty="0" err="1">
                <a:solidFill>
                  <a:schemeClr val="bg1"/>
                </a:solidFill>
              </a:rPr>
              <a:t>arterial</a:t>
            </a:r>
            <a:r>
              <a:rPr lang="it-IT" sz="4000" b="1" dirty="0">
                <a:solidFill>
                  <a:schemeClr val="bg1"/>
                </a:solidFill>
              </a:rPr>
              <a:t> pressure.</a:t>
            </a:r>
            <a:endParaRPr lang="en-US" sz="4000" b="1" dirty="0">
              <a:solidFill>
                <a:schemeClr val="bg1"/>
              </a:solidFill>
            </a:endParaRPr>
          </a:p>
        </p:txBody>
      </p:sp>
      <p:pic>
        <p:nvPicPr>
          <p:cNvPr id="6" name="Picture 11" descr="heart1"/>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61" y="2274615"/>
            <a:ext cx="51117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heart1"/>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005" y="2728522"/>
            <a:ext cx="51117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heart1"/>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5520" y="3072955"/>
            <a:ext cx="51117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heart1"/>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060" y="2510241"/>
            <a:ext cx="51117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82126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3" cstate="print"/>
          <a:srcRect/>
          <a:stretch>
            <a:fillRect/>
          </a:stretch>
        </p:blipFill>
        <p:spPr bwMode="auto">
          <a:xfrm>
            <a:off x="21031" y="46135"/>
            <a:ext cx="5698998" cy="1501902"/>
          </a:xfrm>
          <a:prstGeom prst="rect">
            <a:avLst/>
          </a:prstGeom>
          <a:noFill/>
          <a:ln w="9525">
            <a:noFill/>
            <a:miter lim="800000"/>
            <a:headEnd/>
            <a:tailEnd/>
          </a:ln>
        </p:spPr>
      </p:pic>
      <p:pic>
        <p:nvPicPr>
          <p:cNvPr id="73731" name="Picture 3"/>
          <p:cNvPicPr>
            <a:picLocks noChangeAspect="1" noChangeArrowheads="1"/>
          </p:cNvPicPr>
          <p:nvPr/>
        </p:nvPicPr>
        <p:blipFill>
          <a:blip r:embed="rId4" cstate="print"/>
          <a:srcRect/>
          <a:stretch>
            <a:fillRect/>
          </a:stretch>
        </p:blipFill>
        <p:spPr bwMode="auto">
          <a:xfrm>
            <a:off x="5633466" y="424888"/>
            <a:ext cx="3510534" cy="816102"/>
          </a:xfrm>
          <a:prstGeom prst="rect">
            <a:avLst/>
          </a:prstGeom>
          <a:noFill/>
          <a:ln w="9525">
            <a:noFill/>
            <a:miter lim="800000"/>
            <a:headEnd/>
            <a:tailEnd/>
          </a:ln>
        </p:spPr>
      </p:pic>
      <p:pic>
        <p:nvPicPr>
          <p:cNvPr id="73732" name="Picture 4"/>
          <p:cNvPicPr>
            <a:picLocks noChangeAspect="1" noChangeArrowheads="1"/>
          </p:cNvPicPr>
          <p:nvPr/>
        </p:nvPicPr>
        <p:blipFill>
          <a:blip r:embed="rId5" cstate="print"/>
          <a:srcRect/>
          <a:stretch>
            <a:fillRect/>
          </a:stretch>
        </p:blipFill>
        <p:spPr bwMode="auto">
          <a:xfrm>
            <a:off x="0" y="1628800"/>
            <a:ext cx="9582722" cy="4702302"/>
          </a:xfrm>
          <a:prstGeom prst="rect">
            <a:avLst/>
          </a:prstGeom>
          <a:noFill/>
          <a:ln w="9525">
            <a:noFill/>
            <a:miter lim="800000"/>
            <a:headEnd/>
            <a:tailEnd/>
          </a:ln>
        </p:spPr>
      </p:pic>
      <p:pic>
        <p:nvPicPr>
          <p:cNvPr id="8" name="Picture 11" descr="heart1"/>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01949" y="2770416"/>
            <a:ext cx="51117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3" cstate="print"/>
          <a:srcRect/>
          <a:stretch>
            <a:fillRect/>
          </a:stretch>
        </p:blipFill>
        <p:spPr bwMode="auto">
          <a:xfrm>
            <a:off x="5898" y="71854"/>
            <a:ext cx="5804535" cy="1529715"/>
          </a:xfrm>
          <a:prstGeom prst="rect">
            <a:avLst/>
          </a:prstGeom>
          <a:noFill/>
          <a:ln w="9525">
            <a:noFill/>
            <a:miter lim="800000"/>
            <a:headEnd/>
            <a:tailEnd/>
          </a:ln>
        </p:spPr>
      </p:pic>
      <p:pic>
        <p:nvPicPr>
          <p:cNvPr id="73731" name="Picture 3"/>
          <p:cNvPicPr>
            <a:picLocks noChangeAspect="1" noChangeArrowheads="1"/>
          </p:cNvPicPr>
          <p:nvPr/>
        </p:nvPicPr>
        <p:blipFill>
          <a:blip r:embed="rId4" cstate="print"/>
          <a:srcRect/>
          <a:stretch>
            <a:fillRect/>
          </a:stretch>
        </p:blipFill>
        <p:spPr bwMode="auto">
          <a:xfrm>
            <a:off x="5810433" y="692696"/>
            <a:ext cx="2839403" cy="660083"/>
          </a:xfrm>
          <a:prstGeom prst="rect">
            <a:avLst/>
          </a:prstGeom>
          <a:noFill/>
          <a:ln w="9525">
            <a:noFill/>
            <a:miter lim="800000"/>
            <a:headEnd/>
            <a:tailEnd/>
          </a:ln>
        </p:spPr>
      </p:pic>
      <p:sp>
        <p:nvSpPr>
          <p:cNvPr id="2" name="CasellaDiTesto 1"/>
          <p:cNvSpPr txBox="1"/>
          <p:nvPr/>
        </p:nvSpPr>
        <p:spPr>
          <a:xfrm>
            <a:off x="0" y="1867322"/>
            <a:ext cx="8964488" cy="3539430"/>
          </a:xfrm>
          <a:prstGeom prst="rect">
            <a:avLst/>
          </a:prstGeom>
          <a:noFill/>
        </p:spPr>
        <p:txBody>
          <a:bodyPr wrap="square" rtlCol="0">
            <a:spAutoFit/>
          </a:bodyPr>
          <a:lstStyle/>
          <a:p>
            <a:pPr marL="457200" indent="-457200">
              <a:buFont typeface="Arial" panose="020B0604020202020204" pitchFamily="34" charset="0"/>
              <a:buChar char="•"/>
            </a:pPr>
            <a:r>
              <a:rPr lang="en-US" sz="3200" b="1" dirty="0" smtClean="0">
                <a:solidFill>
                  <a:schemeClr val="bg1"/>
                </a:solidFill>
              </a:rPr>
              <a:t>Lower </a:t>
            </a:r>
            <a:r>
              <a:rPr lang="en-US" sz="3200" b="1" dirty="0">
                <a:solidFill>
                  <a:schemeClr val="bg1"/>
                </a:solidFill>
              </a:rPr>
              <a:t>pulse pressure </a:t>
            </a:r>
            <a:r>
              <a:rPr lang="en-US" sz="3200" b="1" dirty="0" smtClean="0">
                <a:solidFill>
                  <a:schemeClr val="bg1"/>
                </a:solidFill>
              </a:rPr>
              <a:t>was </a:t>
            </a:r>
            <a:r>
              <a:rPr lang="en-US" sz="3200" b="1" dirty="0">
                <a:solidFill>
                  <a:schemeClr val="bg1"/>
                </a:solidFill>
              </a:rPr>
              <a:t>an independent predictor of mortality in patients with </a:t>
            </a:r>
            <a:r>
              <a:rPr lang="en-US" sz="3200" b="1" dirty="0" smtClean="0">
                <a:solidFill>
                  <a:schemeClr val="bg1"/>
                </a:solidFill>
              </a:rPr>
              <a:t>HF-REF</a:t>
            </a:r>
            <a:r>
              <a:rPr lang="en-US" sz="3200" b="1" dirty="0">
                <a:solidFill>
                  <a:schemeClr val="bg1"/>
                </a:solidFill>
              </a:rPr>
              <a:t>, particularly in those with an LVEF </a:t>
            </a:r>
            <a:r>
              <a:rPr lang="en-US" sz="2800" b="1" u="sng" dirty="0">
                <a:solidFill>
                  <a:schemeClr val="bg1"/>
                </a:solidFill>
              </a:rPr>
              <a:t>&gt;</a:t>
            </a:r>
            <a:r>
              <a:rPr lang="en-US" sz="3200" b="1" dirty="0" smtClean="0">
                <a:solidFill>
                  <a:schemeClr val="bg1"/>
                </a:solidFill>
              </a:rPr>
              <a:t>30</a:t>
            </a:r>
            <a:r>
              <a:rPr lang="en-US" sz="3200" b="1" dirty="0">
                <a:solidFill>
                  <a:schemeClr val="bg1"/>
                </a:solidFill>
              </a:rPr>
              <a:t>% and systolic blood pressure ,140 mmHg. </a:t>
            </a:r>
            <a:endParaRPr lang="en-US" sz="3200" b="1" dirty="0" smtClean="0">
              <a:solidFill>
                <a:schemeClr val="bg1"/>
              </a:solidFill>
            </a:endParaRPr>
          </a:p>
          <a:p>
            <a:pPr marL="457200" indent="-457200">
              <a:buFont typeface="Arial" panose="020B0604020202020204" pitchFamily="34" charset="0"/>
              <a:buChar char="•"/>
            </a:pPr>
            <a:r>
              <a:rPr lang="en-US" sz="3200" b="1" dirty="0" smtClean="0">
                <a:solidFill>
                  <a:schemeClr val="bg1"/>
                </a:solidFill>
              </a:rPr>
              <a:t>Overall</a:t>
            </a:r>
            <a:r>
              <a:rPr lang="en-US" sz="3200" b="1" dirty="0">
                <a:solidFill>
                  <a:schemeClr val="bg1"/>
                </a:solidFill>
              </a:rPr>
              <a:t>, this relationship </a:t>
            </a:r>
            <a:r>
              <a:rPr lang="en-US" sz="3200" b="1" dirty="0" smtClean="0">
                <a:solidFill>
                  <a:schemeClr val="bg1"/>
                </a:solidFill>
              </a:rPr>
              <a:t>between pulse pressure and outcome was not consistently observed among </a:t>
            </a:r>
            <a:r>
              <a:rPr lang="en-US" sz="3200" b="1" dirty="0">
                <a:solidFill>
                  <a:schemeClr val="bg1"/>
                </a:solidFill>
              </a:rPr>
              <a:t>patients with HF-PEF</a:t>
            </a:r>
            <a:r>
              <a:rPr lang="en-US" sz="3200" dirty="0">
                <a:solidFill>
                  <a:schemeClr val="bg1"/>
                </a:solidFill>
              </a:rPr>
              <a:t>.</a:t>
            </a:r>
            <a:endParaRPr lang="it-IT" sz="3200" dirty="0">
              <a:solidFill>
                <a:schemeClr val="bg1"/>
              </a:solidFill>
            </a:endParaRPr>
          </a:p>
        </p:txBody>
      </p:sp>
    </p:spTree>
    <p:extLst>
      <p:ext uri="{BB962C8B-B14F-4D97-AF65-F5344CB8AC3E}">
        <p14:creationId xmlns:p14="http://schemas.microsoft.com/office/powerpoint/2010/main" val="106090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932363" y="1913343"/>
            <a:ext cx="1908175" cy="3871913"/>
            <a:chOff x="593" y="1144"/>
            <a:chExt cx="1167" cy="2322"/>
          </a:xfrm>
        </p:grpSpPr>
        <p:sp>
          <p:nvSpPr>
            <p:cNvPr id="3" name="Freeform 5"/>
            <p:cNvSpPr>
              <a:spLocks/>
            </p:cNvSpPr>
            <p:nvPr/>
          </p:nvSpPr>
          <p:spPr bwMode="auto">
            <a:xfrm>
              <a:off x="965" y="1274"/>
              <a:ext cx="457" cy="507"/>
            </a:xfrm>
            <a:custGeom>
              <a:avLst/>
              <a:gdLst>
                <a:gd name="T0" fmla="*/ 238 w 457"/>
                <a:gd name="T1" fmla="*/ 117 h 507"/>
                <a:gd name="T2" fmla="*/ 198 w 457"/>
                <a:gd name="T3" fmla="*/ 65 h 507"/>
                <a:gd name="T4" fmla="*/ 142 w 457"/>
                <a:gd name="T5" fmla="*/ 26 h 507"/>
                <a:gd name="T6" fmla="*/ 92 w 457"/>
                <a:gd name="T7" fmla="*/ 0 h 507"/>
                <a:gd name="T8" fmla="*/ 52 w 457"/>
                <a:gd name="T9" fmla="*/ 7 h 507"/>
                <a:gd name="T10" fmla="*/ 23 w 457"/>
                <a:gd name="T11" fmla="*/ 36 h 507"/>
                <a:gd name="T12" fmla="*/ 0 w 457"/>
                <a:gd name="T13" fmla="*/ 124 h 507"/>
                <a:gd name="T14" fmla="*/ 9 w 457"/>
                <a:gd name="T15" fmla="*/ 225 h 507"/>
                <a:gd name="T16" fmla="*/ 33 w 457"/>
                <a:gd name="T17" fmla="*/ 322 h 507"/>
                <a:gd name="T18" fmla="*/ 59 w 457"/>
                <a:gd name="T19" fmla="*/ 397 h 507"/>
                <a:gd name="T20" fmla="*/ 109 w 457"/>
                <a:gd name="T21" fmla="*/ 475 h 507"/>
                <a:gd name="T22" fmla="*/ 152 w 457"/>
                <a:gd name="T23" fmla="*/ 507 h 507"/>
                <a:gd name="T24" fmla="*/ 211 w 457"/>
                <a:gd name="T25" fmla="*/ 507 h 507"/>
                <a:gd name="T26" fmla="*/ 271 w 457"/>
                <a:gd name="T27" fmla="*/ 485 h 507"/>
                <a:gd name="T28" fmla="*/ 301 w 457"/>
                <a:gd name="T29" fmla="*/ 429 h 507"/>
                <a:gd name="T30" fmla="*/ 317 w 457"/>
                <a:gd name="T31" fmla="*/ 358 h 507"/>
                <a:gd name="T32" fmla="*/ 311 w 457"/>
                <a:gd name="T33" fmla="*/ 270 h 507"/>
                <a:gd name="T34" fmla="*/ 450 w 457"/>
                <a:gd name="T35" fmla="*/ 280 h 507"/>
                <a:gd name="T36" fmla="*/ 457 w 457"/>
                <a:gd name="T37" fmla="*/ 241 h 507"/>
                <a:gd name="T38" fmla="*/ 298 w 457"/>
                <a:gd name="T39" fmla="*/ 225 h 507"/>
                <a:gd name="T40" fmla="*/ 258 w 457"/>
                <a:gd name="T41" fmla="*/ 134 h 507"/>
                <a:gd name="T42" fmla="*/ 238 w 457"/>
                <a:gd name="T43" fmla="*/ 117 h 5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7"/>
                <a:gd name="T67" fmla="*/ 0 h 507"/>
                <a:gd name="T68" fmla="*/ 457 w 457"/>
                <a:gd name="T69" fmla="*/ 507 h 50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7" h="507">
                  <a:moveTo>
                    <a:pt x="238" y="117"/>
                  </a:moveTo>
                  <a:lnTo>
                    <a:pt x="198" y="65"/>
                  </a:lnTo>
                  <a:lnTo>
                    <a:pt x="142" y="26"/>
                  </a:lnTo>
                  <a:lnTo>
                    <a:pt x="92" y="0"/>
                  </a:lnTo>
                  <a:lnTo>
                    <a:pt x="52" y="7"/>
                  </a:lnTo>
                  <a:lnTo>
                    <a:pt x="23" y="36"/>
                  </a:lnTo>
                  <a:lnTo>
                    <a:pt x="0" y="124"/>
                  </a:lnTo>
                  <a:lnTo>
                    <a:pt x="9" y="225"/>
                  </a:lnTo>
                  <a:lnTo>
                    <a:pt x="33" y="322"/>
                  </a:lnTo>
                  <a:lnTo>
                    <a:pt x="59" y="397"/>
                  </a:lnTo>
                  <a:lnTo>
                    <a:pt x="109" y="475"/>
                  </a:lnTo>
                  <a:lnTo>
                    <a:pt x="152" y="507"/>
                  </a:lnTo>
                  <a:lnTo>
                    <a:pt x="211" y="507"/>
                  </a:lnTo>
                  <a:lnTo>
                    <a:pt x="271" y="485"/>
                  </a:lnTo>
                  <a:lnTo>
                    <a:pt x="301" y="429"/>
                  </a:lnTo>
                  <a:lnTo>
                    <a:pt x="317" y="358"/>
                  </a:lnTo>
                  <a:lnTo>
                    <a:pt x="311" y="270"/>
                  </a:lnTo>
                  <a:lnTo>
                    <a:pt x="450" y="280"/>
                  </a:lnTo>
                  <a:lnTo>
                    <a:pt x="457" y="241"/>
                  </a:lnTo>
                  <a:lnTo>
                    <a:pt x="298" y="225"/>
                  </a:lnTo>
                  <a:lnTo>
                    <a:pt x="258" y="134"/>
                  </a:lnTo>
                  <a:lnTo>
                    <a:pt x="238" y="11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 name="Freeform 6"/>
            <p:cNvSpPr>
              <a:spLocks/>
            </p:cNvSpPr>
            <p:nvPr/>
          </p:nvSpPr>
          <p:spPr bwMode="auto">
            <a:xfrm>
              <a:off x="593" y="1144"/>
              <a:ext cx="526" cy="813"/>
            </a:xfrm>
            <a:custGeom>
              <a:avLst/>
              <a:gdLst>
                <a:gd name="T0" fmla="*/ 307 w 526"/>
                <a:gd name="T1" fmla="*/ 19 h 813"/>
                <a:gd name="T2" fmla="*/ 373 w 526"/>
                <a:gd name="T3" fmla="*/ 0 h 813"/>
                <a:gd name="T4" fmla="*/ 426 w 526"/>
                <a:gd name="T5" fmla="*/ 3 h 813"/>
                <a:gd name="T6" fmla="*/ 466 w 526"/>
                <a:gd name="T7" fmla="*/ 32 h 813"/>
                <a:gd name="T8" fmla="*/ 493 w 526"/>
                <a:gd name="T9" fmla="*/ 78 h 813"/>
                <a:gd name="T10" fmla="*/ 483 w 526"/>
                <a:gd name="T11" fmla="*/ 126 h 813"/>
                <a:gd name="T12" fmla="*/ 446 w 526"/>
                <a:gd name="T13" fmla="*/ 126 h 813"/>
                <a:gd name="T14" fmla="*/ 456 w 526"/>
                <a:gd name="T15" fmla="*/ 87 h 813"/>
                <a:gd name="T16" fmla="*/ 426 w 526"/>
                <a:gd name="T17" fmla="*/ 52 h 813"/>
                <a:gd name="T18" fmla="*/ 397 w 526"/>
                <a:gd name="T19" fmla="*/ 39 h 813"/>
                <a:gd name="T20" fmla="*/ 347 w 526"/>
                <a:gd name="T21" fmla="*/ 52 h 813"/>
                <a:gd name="T22" fmla="*/ 367 w 526"/>
                <a:gd name="T23" fmla="*/ 91 h 813"/>
                <a:gd name="T24" fmla="*/ 373 w 526"/>
                <a:gd name="T25" fmla="*/ 126 h 813"/>
                <a:gd name="T26" fmla="*/ 367 w 526"/>
                <a:gd name="T27" fmla="*/ 156 h 813"/>
                <a:gd name="T28" fmla="*/ 317 w 526"/>
                <a:gd name="T29" fmla="*/ 169 h 813"/>
                <a:gd name="T30" fmla="*/ 264 w 526"/>
                <a:gd name="T31" fmla="*/ 159 h 813"/>
                <a:gd name="T32" fmla="*/ 254 w 526"/>
                <a:gd name="T33" fmla="*/ 136 h 813"/>
                <a:gd name="T34" fmla="*/ 198 w 526"/>
                <a:gd name="T35" fmla="*/ 198 h 813"/>
                <a:gd name="T36" fmla="*/ 165 w 526"/>
                <a:gd name="T37" fmla="*/ 266 h 813"/>
                <a:gd name="T38" fmla="*/ 119 w 526"/>
                <a:gd name="T39" fmla="*/ 354 h 813"/>
                <a:gd name="T40" fmla="*/ 89 w 526"/>
                <a:gd name="T41" fmla="*/ 432 h 813"/>
                <a:gd name="T42" fmla="*/ 76 w 526"/>
                <a:gd name="T43" fmla="*/ 507 h 813"/>
                <a:gd name="T44" fmla="*/ 86 w 526"/>
                <a:gd name="T45" fmla="*/ 546 h 813"/>
                <a:gd name="T46" fmla="*/ 139 w 526"/>
                <a:gd name="T47" fmla="*/ 595 h 813"/>
                <a:gd name="T48" fmla="*/ 248 w 526"/>
                <a:gd name="T49" fmla="*/ 637 h 813"/>
                <a:gd name="T50" fmla="*/ 307 w 526"/>
                <a:gd name="T51" fmla="*/ 656 h 813"/>
                <a:gd name="T52" fmla="*/ 367 w 526"/>
                <a:gd name="T53" fmla="*/ 666 h 813"/>
                <a:gd name="T54" fmla="*/ 456 w 526"/>
                <a:gd name="T55" fmla="*/ 702 h 813"/>
                <a:gd name="T56" fmla="*/ 522 w 526"/>
                <a:gd name="T57" fmla="*/ 725 h 813"/>
                <a:gd name="T58" fmla="*/ 526 w 526"/>
                <a:gd name="T59" fmla="*/ 770 h 813"/>
                <a:gd name="T60" fmla="*/ 493 w 526"/>
                <a:gd name="T61" fmla="*/ 803 h 813"/>
                <a:gd name="T62" fmla="*/ 453 w 526"/>
                <a:gd name="T63" fmla="*/ 813 h 813"/>
                <a:gd name="T64" fmla="*/ 393 w 526"/>
                <a:gd name="T65" fmla="*/ 783 h 813"/>
                <a:gd name="T66" fmla="*/ 254 w 526"/>
                <a:gd name="T67" fmla="*/ 712 h 813"/>
                <a:gd name="T68" fmla="*/ 139 w 526"/>
                <a:gd name="T69" fmla="*/ 663 h 813"/>
                <a:gd name="T70" fmla="*/ 59 w 526"/>
                <a:gd name="T71" fmla="*/ 608 h 813"/>
                <a:gd name="T72" fmla="*/ 6 w 526"/>
                <a:gd name="T73" fmla="*/ 559 h 813"/>
                <a:gd name="T74" fmla="*/ 0 w 526"/>
                <a:gd name="T75" fmla="*/ 500 h 813"/>
                <a:gd name="T76" fmla="*/ 29 w 526"/>
                <a:gd name="T77" fmla="*/ 422 h 813"/>
                <a:gd name="T78" fmla="*/ 89 w 526"/>
                <a:gd name="T79" fmla="*/ 305 h 813"/>
                <a:gd name="T80" fmla="*/ 145 w 526"/>
                <a:gd name="T81" fmla="*/ 208 h 813"/>
                <a:gd name="T82" fmla="*/ 215 w 526"/>
                <a:gd name="T83" fmla="*/ 107 h 813"/>
                <a:gd name="T84" fmla="*/ 268 w 526"/>
                <a:gd name="T85" fmla="*/ 48 h 813"/>
                <a:gd name="T86" fmla="*/ 334 w 526"/>
                <a:gd name="T87" fmla="*/ 19 h 813"/>
                <a:gd name="T88" fmla="*/ 307 w 526"/>
                <a:gd name="T89" fmla="*/ 19 h 8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26"/>
                <a:gd name="T136" fmla="*/ 0 h 813"/>
                <a:gd name="T137" fmla="*/ 526 w 526"/>
                <a:gd name="T138" fmla="*/ 813 h 81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26" h="813">
                  <a:moveTo>
                    <a:pt x="307" y="19"/>
                  </a:moveTo>
                  <a:lnTo>
                    <a:pt x="373" y="0"/>
                  </a:lnTo>
                  <a:lnTo>
                    <a:pt x="426" y="3"/>
                  </a:lnTo>
                  <a:lnTo>
                    <a:pt x="466" y="32"/>
                  </a:lnTo>
                  <a:lnTo>
                    <a:pt x="493" y="78"/>
                  </a:lnTo>
                  <a:lnTo>
                    <a:pt x="483" y="126"/>
                  </a:lnTo>
                  <a:lnTo>
                    <a:pt x="446" y="126"/>
                  </a:lnTo>
                  <a:lnTo>
                    <a:pt x="456" y="87"/>
                  </a:lnTo>
                  <a:lnTo>
                    <a:pt x="426" y="52"/>
                  </a:lnTo>
                  <a:lnTo>
                    <a:pt x="397" y="39"/>
                  </a:lnTo>
                  <a:lnTo>
                    <a:pt x="347" y="52"/>
                  </a:lnTo>
                  <a:lnTo>
                    <a:pt x="367" y="91"/>
                  </a:lnTo>
                  <a:lnTo>
                    <a:pt x="373" y="126"/>
                  </a:lnTo>
                  <a:lnTo>
                    <a:pt x="367" y="156"/>
                  </a:lnTo>
                  <a:lnTo>
                    <a:pt x="317" y="169"/>
                  </a:lnTo>
                  <a:lnTo>
                    <a:pt x="264" y="159"/>
                  </a:lnTo>
                  <a:lnTo>
                    <a:pt x="254" y="136"/>
                  </a:lnTo>
                  <a:lnTo>
                    <a:pt x="198" y="198"/>
                  </a:lnTo>
                  <a:lnTo>
                    <a:pt x="165" y="266"/>
                  </a:lnTo>
                  <a:lnTo>
                    <a:pt x="119" y="354"/>
                  </a:lnTo>
                  <a:lnTo>
                    <a:pt x="89" y="432"/>
                  </a:lnTo>
                  <a:lnTo>
                    <a:pt x="76" y="507"/>
                  </a:lnTo>
                  <a:lnTo>
                    <a:pt x="86" y="546"/>
                  </a:lnTo>
                  <a:lnTo>
                    <a:pt x="139" y="595"/>
                  </a:lnTo>
                  <a:lnTo>
                    <a:pt x="248" y="637"/>
                  </a:lnTo>
                  <a:lnTo>
                    <a:pt x="307" y="656"/>
                  </a:lnTo>
                  <a:lnTo>
                    <a:pt x="367" y="666"/>
                  </a:lnTo>
                  <a:lnTo>
                    <a:pt x="456" y="702"/>
                  </a:lnTo>
                  <a:lnTo>
                    <a:pt x="522" y="725"/>
                  </a:lnTo>
                  <a:lnTo>
                    <a:pt x="526" y="770"/>
                  </a:lnTo>
                  <a:lnTo>
                    <a:pt x="493" y="803"/>
                  </a:lnTo>
                  <a:lnTo>
                    <a:pt x="453" y="813"/>
                  </a:lnTo>
                  <a:lnTo>
                    <a:pt x="393" y="783"/>
                  </a:lnTo>
                  <a:lnTo>
                    <a:pt x="254" y="712"/>
                  </a:lnTo>
                  <a:lnTo>
                    <a:pt x="139" y="663"/>
                  </a:lnTo>
                  <a:lnTo>
                    <a:pt x="59" y="608"/>
                  </a:lnTo>
                  <a:lnTo>
                    <a:pt x="6" y="559"/>
                  </a:lnTo>
                  <a:lnTo>
                    <a:pt x="0" y="500"/>
                  </a:lnTo>
                  <a:lnTo>
                    <a:pt x="29" y="422"/>
                  </a:lnTo>
                  <a:lnTo>
                    <a:pt x="89" y="305"/>
                  </a:lnTo>
                  <a:lnTo>
                    <a:pt x="145" y="208"/>
                  </a:lnTo>
                  <a:lnTo>
                    <a:pt x="215" y="107"/>
                  </a:lnTo>
                  <a:lnTo>
                    <a:pt x="268" y="48"/>
                  </a:lnTo>
                  <a:lnTo>
                    <a:pt x="334" y="19"/>
                  </a:lnTo>
                  <a:lnTo>
                    <a:pt x="307" y="1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5" name="Freeform 7"/>
            <p:cNvSpPr>
              <a:spLocks/>
            </p:cNvSpPr>
            <p:nvPr/>
          </p:nvSpPr>
          <p:spPr bwMode="auto">
            <a:xfrm>
              <a:off x="1089" y="1818"/>
              <a:ext cx="275" cy="763"/>
            </a:xfrm>
            <a:custGeom>
              <a:avLst/>
              <a:gdLst>
                <a:gd name="T0" fmla="*/ 17 w 275"/>
                <a:gd name="T1" fmla="*/ 59 h 763"/>
                <a:gd name="T2" fmla="*/ 27 w 275"/>
                <a:gd name="T3" fmla="*/ 20 h 763"/>
                <a:gd name="T4" fmla="*/ 70 w 275"/>
                <a:gd name="T5" fmla="*/ 0 h 763"/>
                <a:gd name="T6" fmla="*/ 109 w 275"/>
                <a:gd name="T7" fmla="*/ 0 h 763"/>
                <a:gd name="T8" fmla="*/ 159 w 275"/>
                <a:gd name="T9" fmla="*/ 29 h 763"/>
                <a:gd name="T10" fmla="*/ 206 w 275"/>
                <a:gd name="T11" fmla="*/ 98 h 763"/>
                <a:gd name="T12" fmla="*/ 239 w 275"/>
                <a:gd name="T13" fmla="*/ 169 h 763"/>
                <a:gd name="T14" fmla="*/ 255 w 275"/>
                <a:gd name="T15" fmla="*/ 266 h 763"/>
                <a:gd name="T16" fmla="*/ 269 w 275"/>
                <a:gd name="T17" fmla="*/ 380 h 763"/>
                <a:gd name="T18" fmla="*/ 275 w 275"/>
                <a:gd name="T19" fmla="*/ 490 h 763"/>
                <a:gd name="T20" fmla="*/ 275 w 275"/>
                <a:gd name="T21" fmla="*/ 633 h 763"/>
                <a:gd name="T22" fmla="*/ 255 w 275"/>
                <a:gd name="T23" fmla="*/ 721 h 763"/>
                <a:gd name="T24" fmla="*/ 219 w 275"/>
                <a:gd name="T25" fmla="*/ 753 h 763"/>
                <a:gd name="T26" fmla="*/ 156 w 275"/>
                <a:gd name="T27" fmla="*/ 763 h 763"/>
                <a:gd name="T28" fmla="*/ 90 w 275"/>
                <a:gd name="T29" fmla="*/ 760 h 763"/>
                <a:gd name="T30" fmla="*/ 56 w 275"/>
                <a:gd name="T31" fmla="*/ 721 h 763"/>
                <a:gd name="T32" fmla="*/ 37 w 275"/>
                <a:gd name="T33" fmla="*/ 653 h 763"/>
                <a:gd name="T34" fmla="*/ 20 w 275"/>
                <a:gd name="T35" fmla="*/ 585 h 763"/>
                <a:gd name="T36" fmla="*/ 7 w 275"/>
                <a:gd name="T37" fmla="*/ 461 h 763"/>
                <a:gd name="T38" fmla="*/ 0 w 275"/>
                <a:gd name="T39" fmla="*/ 322 h 763"/>
                <a:gd name="T40" fmla="*/ 0 w 275"/>
                <a:gd name="T41" fmla="*/ 159 h 763"/>
                <a:gd name="T42" fmla="*/ 17 w 275"/>
                <a:gd name="T43" fmla="*/ 88 h 763"/>
                <a:gd name="T44" fmla="*/ 17 w 275"/>
                <a:gd name="T45" fmla="*/ 59 h 7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5"/>
                <a:gd name="T70" fmla="*/ 0 h 763"/>
                <a:gd name="T71" fmla="*/ 275 w 275"/>
                <a:gd name="T72" fmla="*/ 763 h 7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5" h="763">
                  <a:moveTo>
                    <a:pt x="17" y="59"/>
                  </a:moveTo>
                  <a:lnTo>
                    <a:pt x="27" y="20"/>
                  </a:lnTo>
                  <a:lnTo>
                    <a:pt x="70" y="0"/>
                  </a:lnTo>
                  <a:lnTo>
                    <a:pt x="109" y="0"/>
                  </a:lnTo>
                  <a:lnTo>
                    <a:pt x="159" y="29"/>
                  </a:lnTo>
                  <a:lnTo>
                    <a:pt x="206" y="98"/>
                  </a:lnTo>
                  <a:lnTo>
                    <a:pt x="239" y="169"/>
                  </a:lnTo>
                  <a:lnTo>
                    <a:pt x="255" y="266"/>
                  </a:lnTo>
                  <a:lnTo>
                    <a:pt x="269" y="380"/>
                  </a:lnTo>
                  <a:lnTo>
                    <a:pt x="275" y="490"/>
                  </a:lnTo>
                  <a:lnTo>
                    <a:pt x="275" y="633"/>
                  </a:lnTo>
                  <a:lnTo>
                    <a:pt x="255" y="721"/>
                  </a:lnTo>
                  <a:lnTo>
                    <a:pt x="219" y="753"/>
                  </a:lnTo>
                  <a:lnTo>
                    <a:pt x="156" y="763"/>
                  </a:lnTo>
                  <a:lnTo>
                    <a:pt x="90" y="760"/>
                  </a:lnTo>
                  <a:lnTo>
                    <a:pt x="56" y="721"/>
                  </a:lnTo>
                  <a:lnTo>
                    <a:pt x="37" y="653"/>
                  </a:lnTo>
                  <a:lnTo>
                    <a:pt x="20" y="585"/>
                  </a:lnTo>
                  <a:lnTo>
                    <a:pt x="7" y="461"/>
                  </a:lnTo>
                  <a:lnTo>
                    <a:pt x="0" y="322"/>
                  </a:lnTo>
                  <a:lnTo>
                    <a:pt x="0" y="159"/>
                  </a:lnTo>
                  <a:lnTo>
                    <a:pt x="17" y="88"/>
                  </a:lnTo>
                  <a:lnTo>
                    <a:pt x="17"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 name="Freeform 8"/>
            <p:cNvSpPr>
              <a:spLocks/>
            </p:cNvSpPr>
            <p:nvPr/>
          </p:nvSpPr>
          <p:spPr bwMode="auto">
            <a:xfrm>
              <a:off x="1216" y="1839"/>
              <a:ext cx="420" cy="586"/>
            </a:xfrm>
            <a:custGeom>
              <a:avLst/>
              <a:gdLst>
                <a:gd name="T0" fmla="*/ 23 w 420"/>
                <a:gd name="T1" fmla="*/ 0 h 586"/>
                <a:gd name="T2" fmla="*/ 109 w 420"/>
                <a:gd name="T3" fmla="*/ 10 h 586"/>
                <a:gd name="T4" fmla="*/ 198 w 420"/>
                <a:gd name="T5" fmla="*/ 26 h 586"/>
                <a:gd name="T6" fmla="*/ 291 w 420"/>
                <a:gd name="T7" fmla="*/ 78 h 586"/>
                <a:gd name="T8" fmla="*/ 357 w 420"/>
                <a:gd name="T9" fmla="*/ 117 h 586"/>
                <a:gd name="T10" fmla="*/ 400 w 420"/>
                <a:gd name="T11" fmla="*/ 173 h 586"/>
                <a:gd name="T12" fmla="*/ 420 w 420"/>
                <a:gd name="T13" fmla="*/ 205 h 586"/>
                <a:gd name="T14" fmla="*/ 380 w 420"/>
                <a:gd name="T15" fmla="*/ 300 h 586"/>
                <a:gd name="T16" fmla="*/ 317 w 420"/>
                <a:gd name="T17" fmla="*/ 358 h 586"/>
                <a:gd name="T18" fmla="*/ 241 w 420"/>
                <a:gd name="T19" fmla="*/ 400 h 586"/>
                <a:gd name="T20" fmla="*/ 201 w 420"/>
                <a:gd name="T21" fmla="*/ 426 h 586"/>
                <a:gd name="T22" fmla="*/ 132 w 420"/>
                <a:gd name="T23" fmla="*/ 439 h 586"/>
                <a:gd name="T24" fmla="*/ 129 w 420"/>
                <a:gd name="T25" fmla="*/ 465 h 586"/>
                <a:gd name="T26" fmla="*/ 182 w 420"/>
                <a:gd name="T27" fmla="*/ 488 h 586"/>
                <a:gd name="T28" fmla="*/ 258 w 420"/>
                <a:gd name="T29" fmla="*/ 508 h 586"/>
                <a:gd name="T30" fmla="*/ 330 w 420"/>
                <a:gd name="T31" fmla="*/ 547 h 586"/>
                <a:gd name="T32" fmla="*/ 301 w 420"/>
                <a:gd name="T33" fmla="*/ 576 h 586"/>
                <a:gd name="T34" fmla="*/ 271 w 420"/>
                <a:gd name="T35" fmla="*/ 586 h 586"/>
                <a:gd name="T36" fmla="*/ 228 w 420"/>
                <a:gd name="T37" fmla="*/ 543 h 586"/>
                <a:gd name="T38" fmla="*/ 162 w 420"/>
                <a:gd name="T39" fmla="*/ 517 h 586"/>
                <a:gd name="T40" fmla="*/ 109 w 420"/>
                <a:gd name="T41" fmla="*/ 498 h 586"/>
                <a:gd name="T42" fmla="*/ 109 w 420"/>
                <a:gd name="T43" fmla="*/ 459 h 586"/>
                <a:gd name="T44" fmla="*/ 119 w 420"/>
                <a:gd name="T45" fmla="*/ 417 h 586"/>
                <a:gd name="T46" fmla="*/ 152 w 420"/>
                <a:gd name="T47" fmla="*/ 400 h 586"/>
                <a:gd name="T48" fmla="*/ 258 w 420"/>
                <a:gd name="T49" fmla="*/ 358 h 586"/>
                <a:gd name="T50" fmla="*/ 317 w 420"/>
                <a:gd name="T51" fmla="*/ 293 h 586"/>
                <a:gd name="T52" fmla="*/ 360 w 420"/>
                <a:gd name="T53" fmla="*/ 225 h 586"/>
                <a:gd name="T54" fmla="*/ 350 w 420"/>
                <a:gd name="T55" fmla="*/ 192 h 586"/>
                <a:gd name="T56" fmla="*/ 317 w 420"/>
                <a:gd name="T57" fmla="*/ 153 h 586"/>
                <a:gd name="T58" fmla="*/ 238 w 420"/>
                <a:gd name="T59" fmla="*/ 98 h 586"/>
                <a:gd name="T60" fmla="*/ 142 w 420"/>
                <a:gd name="T61" fmla="*/ 78 h 586"/>
                <a:gd name="T62" fmla="*/ 79 w 420"/>
                <a:gd name="T63" fmla="*/ 75 h 586"/>
                <a:gd name="T64" fmla="*/ 23 w 420"/>
                <a:gd name="T65" fmla="*/ 75 h 586"/>
                <a:gd name="T66" fmla="*/ 0 w 420"/>
                <a:gd name="T67" fmla="*/ 39 h 586"/>
                <a:gd name="T68" fmla="*/ 23 w 420"/>
                <a:gd name="T69" fmla="*/ 0 h 5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0"/>
                <a:gd name="T106" fmla="*/ 0 h 586"/>
                <a:gd name="T107" fmla="*/ 420 w 420"/>
                <a:gd name="T108" fmla="*/ 586 h 5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0" h="586">
                  <a:moveTo>
                    <a:pt x="23" y="0"/>
                  </a:moveTo>
                  <a:lnTo>
                    <a:pt x="109" y="10"/>
                  </a:lnTo>
                  <a:lnTo>
                    <a:pt x="198" y="26"/>
                  </a:lnTo>
                  <a:lnTo>
                    <a:pt x="291" y="78"/>
                  </a:lnTo>
                  <a:lnTo>
                    <a:pt x="357" y="117"/>
                  </a:lnTo>
                  <a:lnTo>
                    <a:pt x="400" y="173"/>
                  </a:lnTo>
                  <a:lnTo>
                    <a:pt x="420" y="205"/>
                  </a:lnTo>
                  <a:lnTo>
                    <a:pt x="380" y="300"/>
                  </a:lnTo>
                  <a:lnTo>
                    <a:pt x="317" y="358"/>
                  </a:lnTo>
                  <a:lnTo>
                    <a:pt x="241" y="400"/>
                  </a:lnTo>
                  <a:lnTo>
                    <a:pt x="201" y="426"/>
                  </a:lnTo>
                  <a:lnTo>
                    <a:pt x="132" y="439"/>
                  </a:lnTo>
                  <a:lnTo>
                    <a:pt x="129" y="465"/>
                  </a:lnTo>
                  <a:lnTo>
                    <a:pt x="182" y="488"/>
                  </a:lnTo>
                  <a:lnTo>
                    <a:pt x="258" y="508"/>
                  </a:lnTo>
                  <a:lnTo>
                    <a:pt x="330" y="547"/>
                  </a:lnTo>
                  <a:lnTo>
                    <a:pt x="301" y="576"/>
                  </a:lnTo>
                  <a:lnTo>
                    <a:pt x="271" y="586"/>
                  </a:lnTo>
                  <a:lnTo>
                    <a:pt x="228" y="543"/>
                  </a:lnTo>
                  <a:lnTo>
                    <a:pt x="162" y="517"/>
                  </a:lnTo>
                  <a:lnTo>
                    <a:pt x="109" y="498"/>
                  </a:lnTo>
                  <a:lnTo>
                    <a:pt x="109" y="459"/>
                  </a:lnTo>
                  <a:lnTo>
                    <a:pt x="119" y="417"/>
                  </a:lnTo>
                  <a:lnTo>
                    <a:pt x="152" y="400"/>
                  </a:lnTo>
                  <a:lnTo>
                    <a:pt x="258" y="358"/>
                  </a:lnTo>
                  <a:lnTo>
                    <a:pt x="317" y="293"/>
                  </a:lnTo>
                  <a:lnTo>
                    <a:pt x="360" y="225"/>
                  </a:lnTo>
                  <a:lnTo>
                    <a:pt x="350" y="192"/>
                  </a:lnTo>
                  <a:lnTo>
                    <a:pt x="317" y="153"/>
                  </a:lnTo>
                  <a:lnTo>
                    <a:pt x="238" y="98"/>
                  </a:lnTo>
                  <a:lnTo>
                    <a:pt x="142" y="78"/>
                  </a:lnTo>
                  <a:lnTo>
                    <a:pt x="79" y="75"/>
                  </a:lnTo>
                  <a:lnTo>
                    <a:pt x="23" y="75"/>
                  </a:lnTo>
                  <a:lnTo>
                    <a:pt x="0" y="39"/>
                  </a:lnTo>
                  <a:lnTo>
                    <a:pt x="2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 name="Freeform 9"/>
            <p:cNvSpPr>
              <a:spLocks/>
            </p:cNvSpPr>
            <p:nvPr/>
          </p:nvSpPr>
          <p:spPr bwMode="auto">
            <a:xfrm>
              <a:off x="1249" y="2503"/>
              <a:ext cx="511" cy="947"/>
            </a:xfrm>
            <a:custGeom>
              <a:avLst/>
              <a:gdLst>
                <a:gd name="T0" fmla="*/ 59 w 511"/>
                <a:gd name="T1" fmla="*/ 0 h 947"/>
                <a:gd name="T2" fmla="*/ 13 w 511"/>
                <a:gd name="T3" fmla="*/ 0 h 947"/>
                <a:gd name="T4" fmla="*/ 0 w 511"/>
                <a:gd name="T5" fmla="*/ 68 h 947"/>
                <a:gd name="T6" fmla="*/ 33 w 511"/>
                <a:gd name="T7" fmla="*/ 108 h 947"/>
                <a:gd name="T8" fmla="*/ 139 w 511"/>
                <a:gd name="T9" fmla="*/ 202 h 947"/>
                <a:gd name="T10" fmla="*/ 232 w 511"/>
                <a:gd name="T11" fmla="*/ 322 h 947"/>
                <a:gd name="T12" fmla="*/ 292 w 511"/>
                <a:gd name="T13" fmla="*/ 446 h 947"/>
                <a:gd name="T14" fmla="*/ 301 w 511"/>
                <a:gd name="T15" fmla="*/ 527 h 947"/>
                <a:gd name="T16" fmla="*/ 298 w 511"/>
                <a:gd name="T17" fmla="*/ 586 h 947"/>
                <a:gd name="T18" fmla="*/ 272 w 511"/>
                <a:gd name="T19" fmla="*/ 719 h 947"/>
                <a:gd name="T20" fmla="*/ 238 w 511"/>
                <a:gd name="T21" fmla="*/ 827 h 947"/>
                <a:gd name="T22" fmla="*/ 209 w 511"/>
                <a:gd name="T23" fmla="*/ 889 h 947"/>
                <a:gd name="T24" fmla="*/ 202 w 511"/>
                <a:gd name="T25" fmla="*/ 928 h 947"/>
                <a:gd name="T26" fmla="*/ 232 w 511"/>
                <a:gd name="T27" fmla="*/ 928 h 947"/>
                <a:gd name="T28" fmla="*/ 278 w 511"/>
                <a:gd name="T29" fmla="*/ 915 h 947"/>
                <a:gd name="T30" fmla="*/ 292 w 511"/>
                <a:gd name="T31" fmla="*/ 918 h 947"/>
                <a:gd name="T32" fmla="*/ 388 w 511"/>
                <a:gd name="T33" fmla="*/ 924 h 947"/>
                <a:gd name="T34" fmla="*/ 461 w 511"/>
                <a:gd name="T35" fmla="*/ 947 h 947"/>
                <a:gd name="T36" fmla="*/ 487 w 511"/>
                <a:gd name="T37" fmla="*/ 934 h 947"/>
                <a:gd name="T38" fmla="*/ 511 w 511"/>
                <a:gd name="T39" fmla="*/ 885 h 947"/>
                <a:gd name="T40" fmla="*/ 487 w 511"/>
                <a:gd name="T41" fmla="*/ 859 h 947"/>
                <a:gd name="T42" fmla="*/ 378 w 511"/>
                <a:gd name="T43" fmla="*/ 856 h 947"/>
                <a:gd name="T44" fmla="*/ 301 w 511"/>
                <a:gd name="T45" fmla="*/ 866 h 947"/>
                <a:gd name="T46" fmla="*/ 262 w 511"/>
                <a:gd name="T47" fmla="*/ 885 h 947"/>
                <a:gd name="T48" fmla="*/ 268 w 511"/>
                <a:gd name="T49" fmla="*/ 840 h 947"/>
                <a:gd name="T50" fmla="*/ 308 w 511"/>
                <a:gd name="T51" fmla="*/ 771 h 947"/>
                <a:gd name="T52" fmla="*/ 341 w 511"/>
                <a:gd name="T53" fmla="*/ 664 h 947"/>
                <a:gd name="T54" fmla="*/ 368 w 511"/>
                <a:gd name="T55" fmla="*/ 573 h 947"/>
                <a:gd name="T56" fmla="*/ 348 w 511"/>
                <a:gd name="T57" fmla="*/ 469 h 947"/>
                <a:gd name="T58" fmla="*/ 318 w 511"/>
                <a:gd name="T59" fmla="*/ 358 h 947"/>
                <a:gd name="T60" fmla="*/ 258 w 511"/>
                <a:gd name="T61" fmla="*/ 231 h 947"/>
                <a:gd name="T62" fmla="*/ 172 w 511"/>
                <a:gd name="T63" fmla="*/ 114 h 947"/>
                <a:gd name="T64" fmla="*/ 99 w 511"/>
                <a:gd name="T65" fmla="*/ 29 h 947"/>
                <a:gd name="T66" fmla="*/ 59 w 511"/>
                <a:gd name="T67" fmla="*/ 0 h 9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1"/>
                <a:gd name="T103" fmla="*/ 0 h 947"/>
                <a:gd name="T104" fmla="*/ 511 w 511"/>
                <a:gd name="T105" fmla="*/ 947 h 9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1" h="947">
                  <a:moveTo>
                    <a:pt x="59" y="0"/>
                  </a:moveTo>
                  <a:lnTo>
                    <a:pt x="13" y="0"/>
                  </a:lnTo>
                  <a:lnTo>
                    <a:pt x="0" y="68"/>
                  </a:lnTo>
                  <a:lnTo>
                    <a:pt x="33" y="108"/>
                  </a:lnTo>
                  <a:lnTo>
                    <a:pt x="139" y="202"/>
                  </a:lnTo>
                  <a:lnTo>
                    <a:pt x="232" y="322"/>
                  </a:lnTo>
                  <a:lnTo>
                    <a:pt x="292" y="446"/>
                  </a:lnTo>
                  <a:lnTo>
                    <a:pt x="301" y="527"/>
                  </a:lnTo>
                  <a:lnTo>
                    <a:pt x="298" y="586"/>
                  </a:lnTo>
                  <a:lnTo>
                    <a:pt x="272" y="719"/>
                  </a:lnTo>
                  <a:lnTo>
                    <a:pt x="238" y="827"/>
                  </a:lnTo>
                  <a:lnTo>
                    <a:pt x="209" y="889"/>
                  </a:lnTo>
                  <a:lnTo>
                    <a:pt x="202" y="928"/>
                  </a:lnTo>
                  <a:lnTo>
                    <a:pt x="232" y="928"/>
                  </a:lnTo>
                  <a:lnTo>
                    <a:pt x="278" y="915"/>
                  </a:lnTo>
                  <a:lnTo>
                    <a:pt x="292" y="918"/>
                  </a:lnTo>
                  <a:lnTo>
                    <a:pt x="388" y="924"/>
                  </a:lnTo>
                  <a:lnTo>
                    <a:pt x="461" y="947"/>
                  </a:lnTo>
                  <a:lnTo>
                    <a:pt x="487" y="934"/>
                  </a:lnTo>
                  <a:lnTo>
                    <a:pt x="511" y="885"/>
                  </a:lnTo>
                  <a:lnTo>
                    <a:pt x="487" y="859"/>
                  </a:lnTo>
                  <a:lnTo>
                    <a:pt x="378" y="856"/>
                  </a:lnTo>
                  <a:lnTo>
                    <a:pt x="301" y="866"/>
                  </a:lnTo>
                  <a:lnTo>
                    <a:pt x="262" y="885"/>
                  </a:lnTo>
                  <a:lnTo>
                    <a:pt x="268" y="840"/>
                  </a:lnTo>
                  <a:lnTo>
                    <a:pt x="308" y="771"/>
                  </a:lnTo>
                  <a:lnTo>
                    <a:pt x="341" y="664"/>
                  </a:lnTo>
                  <a:lnTo>
                    <a:pt x="368" y="573"/>
                  </a:lnTo>
                  <a:lnTo>
                    <a:pt x="348" y="469"/>
                  </a:lnTo>
                  <a:lnTo>
                    <a:pt x="318" y="358"/>
                  </a:lnTo>
                  <a:lnTo>
                    <a:pt x="258" y="231"/>
                  </a:lnTo>
                  <a:lnTo>
                    <a:pt x="172" y="114"/>
                  </a:lnTo>
                  <a:lnTo>
                    <a:pt x="99" y="29"/>
                  </a:lnTo>
                  <a:lnTo>
                    <a:pt x="59"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8" name="Freeform 10"/>
            <p:cNvSpPr>
              <a:spLocks/>
            </p:cNvSpPr>
            <p:nvPr/>
          </p:nvSpPr>
          <p:spPr bwMode="auto">
            <a:xfrm>
              <a:off x="928" y="2501"/>
              <a:ext cx="344" cy="965"/>
            </a:xfrm>
            <a:custGeom>
              <a:avLst/>
              <a:gdLst>
                <a:gd name="T0" fmla="*/ 238 w 344"/>
                <a:gd name="T1" fmla="*/ 0 h 965"/>
                <a:gd name="T2" fmla="*/ 195 w 344"/>
                <a:gd name="T3" fmla="*/ 91 h 965"/>
                <a:gd name="T4" fmla="*/ 165 w 344"/>
                <a:gd name="T5" fmla="*/ 224 h 965"/>
                <a:gd name="T6" fmla="*/ 129 w 344"/>
                <a:gd name="T7" fmla="*/ 371 h 965"/>
                <a:gd name="T8" fmla="*/ 96 w 344"/>
                <a:gd name="T9" fmla="*/ 520 h 965"/>
                <a:gd name="T10" fmla="*/ 96 w 344"/>
                <a:gd name="T11" fmla="*/ 575 h 965"/>
                <a:gd name="T12" fmla="*/ 129 w 344"/>
                <a:gd name="T13" fmla="*/ 673 h 965"/>
                <a:gd name="T14" fmla="*/ 175 w 344"/>
                <a:gd name="T15" fmla="*/ 725 h 965"/>
                <a:gd name="T16" fmla="*/ 218 w 344"/>
                <a:gd name="T17" fmla="*/ 790 h 965"/>
                <a:gd name="T18" fmla="*/ 248 w 344"/>
                <a:gd name="T19" fmla="*/ 838 h 965"/>
                <a:gd name="T20" fmla="*/ 235 w 344"/>
                <a:gd name="T21" fmla="*/ 861 h 965"/>
                <a:gd name="T22" fmla="*/ 159 w 344"/>
                <a:gd name="T23" fmla="*/ 871 h 965"/>
                <a:gd name="T24" fmla="*/ 36 w 344"/>
                <a:gd name="T25" fmla="*/ 890 h 965"/>
                <a:gd name="T26" fmla="*/ 0 w 344"/>
                <a:gd name="T27" fmla="*/ 920 h 965"/>
                <a:gd name="T28" fmla="*/ 30 w 344"/>
                <a:gd name="T29" fmla="*/ 946 h 965"/>
                <a:gd name="T30" fmla="*/ 99 w 344"/>
                <a:gd name="T31" fmla="*/ 965 h 965"/>
                <a:gd name="T32" fmla="*/ 179 w 344"/>
                <a:gd name="T33" fmla="*/ 926 h 965"/>
                <a:gd name="T34" fmla="*/ 238 w 344"/>
                <a:gd name="T35" fmla="*/ 900 h 965"/>
                <a:gd name="T36" fmla="*/ 314 w 344"/>
                <a:gd name="T37" fmla="*/ 890 h 965"/>
                <a:gd name="T38" fmla="*/ 344 w 344"/>
                <a:gd name="T39" fmla="*/ 881 h 965"/>
                <a:gd name="T40" fmla="*/ 334 w 344"/>
                <a:gd name="T41" fmla="*/ 848 h 965"/>
                <a:gd name="T42" fmla="*/ 248 w 344"/>
                <a:gd name="T43" fmla="*/ 764 h 965"/>
                <a:gd name="T44" fmla="*/ 198 w 344"/>
                <a:gd name="T45" fmla="*/ 676 h 965"/>
                <a:gd name="T46" fmla="*/ 155 w 344"/>
                <a:gd name="T47" fmla="*/ 617 h 965"/>
                <a:gd name="T48" fmla="*/ 149 w 344"/>
                <a:gd name="T49" fmla="*/ 559 h 965"/>
                <a:gd name="T50" fmla="*/ 169 w 344"/>
                <a:gd name="T51" fmla="*/ 462 h 965"/>
                <a:gd name="T52" fmla="*/ 215 w 344"/>
                <a:gd name="T53" fmla="*/ 361 h 965"/>
                <a:gd name="T54" fmla="*/ 265 w 344"/>
                <a:gd name="T55" fmla="*/ 189 h 965"/>
                <a:gd name="T56" fmla="*/ 308 w 344"/>
                <a:gd name="T57" fmla="*/ 88 h 965"/>
                <a:gd name="T58" fmla="*/ 304 w 344"/>
                <a:gd name="T59" fmla="*/ 29 h 965"/>
                <a:gd name="T60" fmla="*/ 265 w 344"/>
                <a:gd name="T61" fmla="*/ 0 h 965"/>
                <a:gd name="T62" fmla="*/ 238 w 344"/>
                <a:gd name="T63" fmla="*/ 0 h 9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4"/>
                <a:gd name="T97" fmla="*/ 0 h 965"/>
                <a:gd name="T98" fmla="*/ 344 w 344"/>
                <a:gd name="T99" fmla="*/ 965 h 9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4" h="965">
                  <a:moveTo>
                    <a:pt x="238" y="0"/>
                  </a:moveTo>
                  <a:lnTo>
                    <a:pt x="195" y="91"/>
                  </a:lnTo>
                  <a:lnTo>
                    <a:pt x="165" y="224"/>
                  </a:lnTo>
                  <a:lnTo>
                    <a:pt x="129" y="371"/>
                  </a:lnTo>
                  <a:lnTo>
                    <a:pt x="96" y="520"/>
                  </a:lnTo>
                  <a:lnTo>
                    <a:pt x="96" y="575"/>
                  </a:lnTo>
                  <a:lnTo>
                    <a:pt x="129" y="673"/>
                  </a:lnTo>
                  <a:lnTo>
                    <a:pt x="175" y="725"/>
                  </a:lnTo>
                  <a:lnTo>
                    <a:pt x="218" y="790"/>
                  </a:lnTo>
                  <a:lnTo>
                    <a:pt x="248" y="838"/>
                  </a:lnTo>
                  <a:lnTo>
                    <a:pt x="235" y="861"/>
                  </a:lnTo>
                  <a:lnTo>
                    <a:pt x="159" y="871"/>
                  </a:lnTo>
                  <a:lnTo>
                    <a:pt x="36" y="890"/>
                  </a:lnTo>
                  <a:lnTo>
                    <a:pt x="0" y="920"/>
                  </a:lnTo>
                  <a:lnTo>
                    <a:pt x="30" y="946"/>
                  </a:lnTo>
                  <a:lnTo>
                    <a:pt x="99" y="965"/>
                  </a:lnTo>
                  <a:lnTo>
                    <a:pt x="179" y="926"/>
                  </a:lnTo>
                  <a:lnTo>
                    <a:pt x="238" y="900"/>
                  </a:lnTo>
                  <a:lnTo>
                    <a:pt x="314" y="890"/>
                  </a:lnTo>
                  <a:lnTo>
                    <a:pt x="344" y="881"/>
                  </a:lnTo>
                  <a:lnTo>
                    <a:pt x="334" y="848"/>
                  </a:lnTo>
                  <a:lnTo>
                    <a:pt x="248" y="764"/>
                  </a:lnTo>
                  <a:lnTo>
                    <a:pt x="198" y="676"/>
                  </a:lnTo>
                  <a:lnTo>
                    <a:pt x="155" y="617"/>
                  </a:lnTo>
                  <a:lnTo>
                    <a:pt x="149" y="559"/>
                  </a:lnTo>
                  <a:lnTo>
                    <a:pt x="169" y="462"/>
                  </a:lnTo>
                  <a:lnTo>
                    <a:pt x="215" y="361"/>
                  </a:lnTo>
                  <a:lnTo>
                    <a:pt x="265" y="189"/>
                  </a:lnTo>
                  <a:lnTo>
                    <a:pt x="308" y="88"/>
                  </a:lnTo>
                  <a:lnTo>
                    <a:pt x="304" y="29"/>
                  </a:lnTo>
                  <a:lnTo>
                    <a:pt x="265" y="0"/>
                  </a:lnTo>
                  <a:lnTo>
                    <a:pt x="238"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grpSp>
        <p:nvGrpSpPr>
          <p:cNvPr id="9" name="Group 11"/>
          <p:cNvGrpSpPr>
            <a:grpSpLocks/>
          </p:cNvGrpSpPr>
          <p:nvPr/>
        </p:nvGrpSpPr>
        <p:grpSpPr bwMode="auto">
          <a:xfrm>
            <a:off x="2294410" y="1322308"/>
            <a:ext cx="755650" cy="993775"/>
            <a:chOff x="1296" y="951"/>
            <a:chExt cx="211" cy="285"/>
          </a:xfrm>
        </p:grpSpPr>
        <p:sp>
          <p:nvSpPr>
            <p:cNvPr id="10" name="Freeform 12"/>
            <p:cNvSpPr>
              <a:spLocks/>
            </p:cNvSpPr>
            <p:nvPr/>
          </p:nvSpPr>
          <p:spPr bwMode="auto">
            <a:xfrm>
              <a:off x="1337" y="951"/>
              <a:ext cx="170" cy="198"/>
            </a:xfrm>
            <a:custGeom>
              <a:avLst/>
              <a:gdLst>
                <a:gd name="T0" fmla="*/ 20 w 170"/>
                <a:gd name="T1" fmla="*/ 9 h 198"/>
                <a:gd name="T2" fmla="*/ 66 w 170"/>
                <a:gd name="T3" fmla="*/ 0 h 198"/>
                <a:gd name="T4" fmla="*/ 110 w 170"/>
                <a:gd name="T5" fmla="*/ 3 h 198"/>
                <a:gd name="T6" fmla="*/ 150 w 170"/>
                <a:gd name="T7" fmla="*/ 22 h 198"/>
                <a:gd name="T8" fmla="*/ 170 w 170"/>
                <a:gd name="T9" fmla="*/ 58 h 198"/>
                <a:gd name="T10" fmla="*/ 170 w 170"/>
                <a:gd name="T11" fmla="*/ 87 h 198"/>
                <a:gd name="T12" fmla="*/ 150 w 170"/>
                <a:gd name="T13" fmla="*/ 126 h 198"/>
                <a:gd name="T14" fmla="*/ 116 w 170"/>
                <a:gd name="T15" fmla="*/ 149 h 198"/>
                <a:gd name="T16" fmla="*/ 66 w 170"/>
                <a:gd name="T17" fmla="*/ 149 h 198"/>
                <a:gd name="T18" fmla="*/ 36 w 170"/>
                <a:gd name="T19" fmla="*/ 168 h 198"/>
                <a:gd name="T20" fmla="*/ 26 w 170"/>
                <a:gd name="T21" fmla="*/ 198 h 198"/>
                <a:gd name="T22" fmla="*/ 0 w 170"/>
                <a:gd name="T23" fmla="*/ 188 h 198"/>
                <a:gd name="T24" fmla="*/ 10 w 170"/>
                <a:gd name="T25" fmla="*/ 149 h 198"/>
                <a:gd name="T26" fmla="*/ 46 w 170"/>
                <a:gd name="T27" fmla="*/ 126 h 198"/>
                <a:gd name="T28" fmla="*/ 106 w 170"/>
                <a:gd name="T29" fmla="*/ 120 h 198"/>
                <a:gd name="T30" fmla="*/ 130 w 170"/>
                <a:gd name="T31" fmla="*/ 97 h 198"/>
                <a:gd name="T32" fmla="*/ 136 w 170"/>
                <a:gd name="T33" fmla="*/ 61 h 198"/>
                <a:gd name="T34" fmla="*/ 110 w 170"/>
                <a:gd name="T35" fmla="*/ 29 h 198"/>
                <a:gd name="T36" fmla="*/ 70 w 170"/>
                <a:gd name="T37" fmla="*/ 29 h 198"/>
                <a:gd name="T38" fmla="*/ 26 w 170"/>
                <a:gd name="T39" fmla="*/ 39 h 198"/>
                <a:gd name="T40" fmla="*/ 10 w 170"/>
                <a:gd name="T41" fmla="*/ 29 h 198"/>
                <a:gd name="T42" fmla="*/ 20 w 170"/>
                <a:gd name="T43" fmla="*/ 9 h 1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0"/>
                <a:gd name="T67" fmla="*/ 0 h 198"/>
                <a:gd name="T68" fmla="*/ 170 w 170"/>
                <a:gd name="T69" fmla="*/ 198 h 1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0" h="198">
                  <a:moveTo>
                    <a:pt x="20" y="9"/>
                  </a:moveTo>
                  <a:lnTo>
                    <a:pt x="66" y="0"/>
                  </a:lnTo>
                  <a:lnTo>
                    <a:pt x="110" y="3"/>
                  </a:lnTo>
                  <a:lnTo>
                    <a:pt x="150" y="22"/>
                  </a:lnTo>
                  <a:lnTo>
                    <a:pt x="170" y="58"/>
                  </a:lnTo>
                  <a:lnTo>
                    <a:pt x="170" y="87"/>
                  </a:lnTo>
                  <a:lnTo>
                    <a:pt x="150" y="126"/>
                  </a:lnTo>
                  <a:lnTo>
                    <a:pt x="116" y="149"/>
                  </a:lnTo>
                  <a:lnTo>
                    <a:pt x="66" y="149"/>
                  </a:lnTo>
                  <a:lnTo>
                    <a:pt x="36" y="168"/>
                  </a:lnTo>
                  <a:lnTo>
                    <a:pt x="26" y="198"/>
                  </a:lnTo>
                  <a:lnTo>
                    <a:pt x="0" y="188"/>
                  </a:lnTo>
                  <a:lnTo>
                    <a:pt x="10" y="149"/>
                  </a:lnTo>
                  <a:lnTo>
                    <a:pt x="46" y="126"/>
                  </a:lnTo>
                  <a:lnTo>
                    <a:pt x="106" y="120"/>
                  </a:lnTo>
                  <a:lnTo>
                    <a:pt x="130" y="97"/>
                  </a:lnTo>
                  <a:lnTo>
                    <a:pt x="136" y="61"/>
                  </a:lnTo>
                  <a:lnTo>
                    <a:pt x="110" y="29"/>
                  </a:lnTo>
                  <a:lnTo>
                    <a:pt x="70" y="29"/>
                  </a:lnTo>
                  <a:lnTo>
                    <a:pt x="26" y="39"/>
                  </a:lnTo>
                  <a:lnTo>
                    <a:pt x="10" y="29"/>
                  </a:lnTo>
                  <a:lnTo>
                    <a:pt x="20" y="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1" name="Freeform 13"/>
            <p:cNvSpPr>
              <a:spLocks/>
            </p:cNvSpPr>
            <p:nvPr/>
          </p:nvSpPr>
          <p:spPr bwMode="auto">
            <a:xfrm>
              <a:off x="1296" y="1182"/>
              <a:ext cx="53" cy="54"/>
            </a:xfrm>
            <a:custGeom>
              <a:avLst/>
              <a:gdLst>
                <a:gd name="T0" fmla="*/ 53 w 53"/>
                <a:gd name="T1" fmla="*/ 3 h 54"/>
                <a:gd name="T2" fmla="*/ 26 w 53"/>
                <a:gd name="T3" fmla="*/ 0 h 54"/>
                <a:gd name="T4" fmla="*/ 8 w 53"/>
                <a:gd name="T5" fmla="*/ 20 h 54"/>
                <a:gd name="T6" fmla="*/ 0 w 53"/>
                <a:gd name="T7" fmla="*/ 51 h 54"/>
                <a:gd name="T8" fmla="*/ 26 w 53"/>
                <a:gd name="T9" fmla="*/ 54 h 54"/>
                <a:gd name="T10" fmla="*/ 48 w 53"/>
                <a:gd name="T11" fmla="*/ 40 h 54"/>
                <a:gd name="T12" fmla="*/ 53 w 53"/>
                <a:gd name="T13" fmla="*/ 3 h 54"/>
                <a:gd name="T14" fmla="*/ 0 60000 65536"/>
                <a:gd name="T15" fmla="*/ 0 60000 65536"/>
                <a:gd name="T16" fmla="*/ 0 60000 65536"/>
                <a:gd name="T17" fmla="*/ 0 60000 65536"/>
                <a:gd name="T18" fmla="*/ 0 60000 65536"/>
                <a:gd name="T19" fmla="*/ 0 60000 65536"/>
                <a:gd name="T20" fmla="*/ 0 60000 65536"/>
                <a:gd name="T21" fmla="*/ 0 w 53"/>
                <a:gd name="T22" fmla="*/ 0 h 54"/>
                <a:gd name="T23" fmla="*/ 53 w 53"/>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54">
                  <a:moveTo>
                    <a:pt x="53" y="3"/>
                  </a:moveTo>
                  <a:lnTo>
                    <a:pt x="26" y="0"/>
                  </a:lnTo>
                  <a:lnTo>
                    <a:pt x="8" y="20"/>
                  </a:lnTo>
                  <a:lnTo>
                    <a:pt x="0" y="51"/>
                  </a:lnTo>
                  <a:lnTo>
                    <a:pt x="26" y="54"/>
                  </a:lnTo>
                  <a:lnTo>
                    <a:pt x="48" y="40"/>
                  </a:lnTo>
                  <a:lnTo>
                    <a:pt x="53" y="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pic>
        <p:nvPicPr>
          <p:cNvPr id="12" name="Picture 3" descr="600px-Italian_traffic_signs_-_old_-_pericolo_generic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7501" y="4179463"/>
            <a:ext cx="1201738"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asellaDiTesto 12"/>
          <p:cNvSpPr txBox="1"/>
          <p:nvPr/>
        </p:nvSpPr>
        <p:spPr>
          <a:xfrm>
            <a:off x="3851920" y="1913343"/>
            <a:ext cx="5112568" cy="2123658"/>
          </a:xfrm>
          <a:prstGeom prst="rect">
            <a:avLst/>
          </a:prstGeom>
          <a:noFill/>
        </p:spPr>
        <p:txBody>
          <a:bodyPr wrap="square" rtlCol="0">
            <a:spAutoFit/>
          </a:bodyPr>
          <a:lstStyle/>
          <a:p>
            <a:r>
              <a:rPr lang="it-IT" sz="4400" b="1" dirty="0" smtClean="0">
                <a:solidFill>
                  <a:schemeClr val="bg1"/>
                </a:solidFill>
              </a:rPr>
              <a:t>ARTERIAL PRESSURE </a:t>
            </a:r>
          </a:p>
          <a:p>
            <a:r>
              <a:rPr lang="it-IT" sz="4400" b="1" dirty="0" smtClean="0">
                <a:solidFill>
                  <a:schemeClr val="bg1"/>
                </a:solidFill>
              </a:rPr>
              <a:t>IN HEART FAILURE </a:t>
            </a:r>
          </a:p>
          <a:p>
            <a:r>
              <a:rPr lang="it-IT" sz="4400" b="1" dirty="0" smtClean="0">
                <a:solidFill>
                  <a:schemeClr val="bg1"/>
                </a:solidFill>
              </a:rPr>
              <a:t>TRIALS</a:t>
            </a:r>
          </a:p>
        </p:txBody>
      </p:sp>
    </p:spTree>
    <p:extLst>
      <p:ext uri="{BB962C8B-B14F-4D97-AF65-F5344CB8AC3E}">
        <p14:creationId xmlns:p14="http://schemas.microsoft.com/office/powerpoint/2010/main" val="28055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7492365" cy="777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890385" y="620688"/>
            <a:ext cx="2253615" cy="226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1703" y="1893189"/>
            <a:ext cx="6182297" cy="4964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764704"/>
            <a:ext cx="6777419" cy="1123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Connettore 1 3"/>
          <p:cNvCxnSpPr/>
          <p:nvPr/>
        </p:nvCxnSpPr>
        <p:spPr>
          <a:xfrm flipV="1">
            <a:off x="4788024" y="4293096"/>
            <a:ext cx="3384376" cy="7963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Connettore 1 18"/>
          <p:cNvCxnSpPr/>
          <p:nvPr/>
        </p:nvCxnSpPr>
        <p:spPr>
          <a:xfrm flipV="1">
            <a:off x="4716016" y="4149080"/>
            <a:ext cx="3384376" cy="3981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3075" name="Picture 11" descr="heart1"/>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72400" y="3068960"/>
            <a:ext cx="51117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152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528" y="24428"/>
            <a:ext cx="9055989" cy="940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602605" y="964450"/>
            <a:ext cx="3541395" cy="356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1633" y="4005064"/>
            <a:ext cx="8272367" cy="2457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772816"/>
            <a:ext cx="9122664" cy="1919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ttangolo 6"/>
          <p:cNvSpPr/>
          <p:nvPr/>
        </p:nvSpPr>
        <p:spPr>
          <a:xfrm>
            <a:off x="248468" y="2348880"/>
            <a:ext cx="8716019" cy="1008111"/>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Picture 11" descr="heart1"/>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45099" y="5230343"/>
            <a:ext cx="51117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863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404664"/>
            <a:ext cx="6515100"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1268760"/>
            <a:ext cx="1609725" cy="16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06" y="2564897"/>
            <a:ext cx="9066276" cy="433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1484784"/>
            <a:ext cx="73342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ttangolo 7"/>
          <p:cNvSpPr/>
          <p:nvPr/>
        </p:nvSpPr>
        <p:spPr>
          <a:xfrm>
            <a:off x="64806" y="3356992"/>
            <a:ext cx="8899682" cy="1008111"/>
          </a:xfrm>
          <a:prstGeom prst="rect">
            <a:avLst/>
          </a:prstGeom>
          <a:noFill/>
          <a:ln w="793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64806" y="5229200"/>
            <a:ext cx="8899681" cy="1008111"/>
          </a:xfrm>
          <a:prstGeom prst="rect">
            <a:avLst/>
          </a:pr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47714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p:cTn id="17" dur="500" fill="hold"/>
                                        <p:tgtEl>
                                          <p:spTgt spid="2050"/>
                                        </p:tgtEl>
                                        <p:attrNameLst>
                                          <p:attrName>ppt_w</p:attrName>
                                        </p:attrNameLst>
                                      </p:cBhvr>
                                      <p:tavLst>
                                        <p:tav tm="0">
                                          <p:val>
                                            <p:fltVal val="0"/>
                                          </p:val>
                                        </p:tav>
                                        <p:tav tm="100000">
                                          <p:val>
                                            <p:strVal val="#ppt_w"/>
                                          </p:val>
                                        </p:tav>
                                      </p:tavLst>
                                    </p:anim>
                                    <p:anim calcmode="lin" valueType="num">
                                      <p:cBhvr>
                                        <p:cTn id="18" dur="500" fill="hold"/>
                                        <p:tgtEl>
                                          <p:spTgt spid="2050"/>
                                        </p:tgtEl>
                                        <p:attrNameLst>
                                          <p:attrName>ppt_h</p:attrName>
                                        </p:attrNameLst>
                                      </p:cBhvr>
                                      <p:tavLst>
                                        <p:tav tm="0">
                                          <p:val>
                                            <p:fltVal val="0"/>
                                          </p:val>
                                        </p:tav>
                                        <p:tav tm="100000">
                                          <p:val>
                                            <p:strVal val="#ppt_h"/>
                                          </p:val>
                                        </p:tav>
                                      </p:tavLst>
                                    </p:anim>
                                    <p:animEffect transition="in" filter="fade">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0"/>
            <a:ext cx="7704677" cy="6811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5973144" y="46863"/>
            <a:ext cx="1202838" cy="6811137"/>
          </a:xfrm>
          <a:prstGeom prst="rect">
            <a:avLst/>
          </a:prstGeom>
          <a:no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7214998" y="46862"/>
            <a:ext cx="1202838" cy="6811137"/>
          </a:xfrm>
          <a:prstGeom prst="rect">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1171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 y="764704"/>
            <a:ext cx="9207722" cy="4594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2"/>
          <p:cNvSpPr/>
          <p:nvPr/>
        </p:nvSpPr>
        <p:spPr>
          <a:xfrm>
            <a:off x="6337526" y="2661800"/>
            <a:ext cx="2806474" cy="2696907"/>
          </a:xfrm>
          <a:prstGeom prst="rect">
            <a:avLst/>
          </a:prstGeom>
          <a:no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p:cNvSpPr/>
          <p:nvPr/>
        </p:nvSpPr>
        <p:spPr>
          <a:xfrm>
            <a:off x="0" y="2661800"/>
            <a:ext cx="4355976" cy="2649787"/>
          </a:xfrm>
          <a:prstGeom prst="rect">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721280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938" y="-17463"/>
            <a:ext cx="6334125" cy="689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13486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
            <a:ext cx="6027420" cy="882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descr="600px-Italian_traffic_signs_-_old_-_pericolo_generic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7919" y="5085184"/>
            <a:ext cx="1201738"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6012160" y="332656"/>
            <a:ext cx="3251211" cy="369332"/>
          </a:xfrm>
          <a:prstGeom prst="rect">
            <a:avLst/>
          </a:prstGeom>
          <a:noFill/>
        </p:spPr>
        <p:txBody>
          <a:bodyPr wrap="none" rtlCol="0">
            <a:spAutoFit/>
          </a:bodyPr>
          <a:lstStyle/>
          <a:p>
            <a:r>
              <a:rPr lang="it-IT" dirty="0" err="1" smtClean="0">
                <a:solidFill>
                  <a:schemeClr val="bg1"/>
                </a:solidFill>
              </a:rPr>
              <a:t>Circ</a:t>
            </a:r>
            <a:r>
              <a:rPr lang="it-IT" dirty="0" smtClean="0">
                <a:solidFill>
                  <a:schemeClr val="bg1"/>
                </a:solidFill>
              </a:rPr>
              <a:t> </a:t>
            </a:r>
            <a:r>
              <a:rPr lang="it-IT" dirty="0" err="1">
                <a:solidFill>
                  <a:schemeClr val="bg1"/>
                </a:solidFill>
              </a:rPr>
              <a:t>Heart</a:t>
            </a:r>
            <a:r>
              <a:rPr lang="it-IT" dirty="0">
                <a:solidFill>
                  <a:schemeClr val="bg1"/>
                </a:solidFill>
              </a:rPr>
              <a:t> </a:t>
            </a:r>
            <a:r>
              <a:rPr lang="it-IT" dirty="0" err="1">
                <a:solidFill>
                  <a:schemeClr val="bg1"/>
                </a:solidFill>
              </a:rPr>
              <a:t>Fail</a:t>
            </a:r>
            <a:r>
              <a:rPr lang="it-IT" dirty="0">
                <a:solidFill>
                  <a:schemeClr val="bg1"/>
                </a:solidFill>
              </a:rPr>
              <a:t>. 2015;8:826–831.</a:t>
            </a:r>
          </a:p>
        </p:txBody>
      </p:sp>
      <p:sp>
        <p:nvSpPr>
          <p:cNvPr id="8" name="Rettangolo 7"/>
          <p:cNvSpPr/>
          <p:nvPr/>
        </p:nvSpPr>
        <p:spPr>
          <a:xfrm>
            <a:off x="0" y="1412776"/>
            <a:ext cx="9144000" cy="3539430"/>
          </a:xfrm>
          <a:prstGeom prst="rect">
            <a:avLst/>
          </a:prstGeom>
        </p:spPr>
        <p:txBody>
          <a:bodyPr wrap="square">
            <a:spAutoFit/>
          </a:bodyPr>
          <a:lstStyle/>
          <a:p>
            <a:pPr marL="457200" indent="-457200">
              <a:buFont typeface="Arial" panose="020B0604020202020204" pitchFamily="34" charset="0"/>
              <a:buChar char="•"/>
            </a:pPr>
            <a:r>
              <a:rPr lang="en-US" sz="3200" dirty="0" smtClean="0">
                <a:solidFill>
                  <a:schemeClr val="bg1"/>
                </a:solidFill>
              </a:rPr>
              <a:t>Almost </a:t>
            </a:r>
            <a:r>
              <a:rPr lang="en-US" sz="3200" dirty="0">
                <a:solidFill>
                  <a:schemeClr val="bg1"/>
                </a:solidFill>
              </a:rPr>
              <a:t>all disease-modifying therapies in </a:t>
            </a:r>
            <a:r>
              <a:rPr lang="en-US" sz="3200" dirty="0" err="1">
                <a:solidFill>
                  <a:schemeClr val="bg1"/>
                </a:solidFill>
              </a:rPr>
              <a:t>HFrEF</a:t>
            </a:r>
            <a:r>
              <a:rPr lang="en-US" sz="3200" dirty="0">
                <a:solidFill>
                  <a:schemeClr val="bg1"/>
                </a:solidFill>
              </a:rPr>
              <a:t> cause blood pressure lowering as an intended or unintended consequence. </a:t>
            </a:r>
            <a:endParaRPr lang="en-US" sz="3200" dirty="0" smtClean="0">
              <a:solidFill>
                <a:schemeClr val="bg1"/>
              </a:solidFill>
            </a:endParaRPr>
          </a:p>
          <a:p>
            <a:pPr marL="457200" indent="-457200">
              <a:buFont typeface="Arial" panose="020B0604020202020204" pitchFamily="34" charset="0"/>
              <a:buChar char="•"/>
            </a:pPr>
            <a:r>
              <a:rPr lang="en-US" sz="3200" dirty="0" smtClean="0">
                <a:solidFill>
                  <a:schemeClr val="bg1"/>
                </a:solidFill>
              </a:rPr>
              <a:t>Low </a:t>
            </a:r>
            <a:r>
              <a:rPr lang="en-US" sz="3200" dirty="0">
                <a:solidFill>
                  <a:schemeClr val="bg1"/>
                </a:solidFill>
              </a:rPr>
              <a:t>systolic blood pressure (SBP), which may reflect the extent of myocardial reserve, is one of the strongest determinants of clinical course in ambulatory and hospitalized patients with HFrEF.2</a:t>
            </a:r>
            <a:endParaRPr lang="it-IT" sz="3200" dirty="0">
              <a:solidFill>
                <a:schemeClr val="bg1"/>
              </a:solidFill>
            </a:endParaRPr>
          </a:p>
        </p:txBody>
      </p:sp>
    </p:spTree>
    <p:extLst>
      <p:ext uri="{BB962C8B-B14F-4D97-AF65-F5344CB8AC3E}">
        <p14:creationId xmlns:p14="http://schemas.microsoft.com/office/powerpoint/2010/main" val="383865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33400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descr="600px-Italian_traffic_signs_-_old_-_pericolo_generic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7050" y="4437075"/>
            <a:ext cx="1201738"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0" y="1484784"/>
            <a:ext cx="9144000" cy="2062103"/>
          </a:xfrm>
          <a:prstGeom prst="rect">
            <a:avLst/>
          </a:prstGeom>
        </p:spPr>
        <p:txBody>
          <a:bodyPr wrap="square">
            <a:spAutoFit/>
          </a:bodyPr>
          <a:lstStyle/>
          <a:p>
            <a:pPr marL="457200" indent="-457200">
              <a:buFont typeface="Arial" panose="020B0604020202020204" pitchFamily="34" charset="0"/>
              <a:buChar char="•"/>
            </a:pPr>
            <a:r>
              <a:rPr lang="en-US" sz="3200" b="1" dirty="0">
                <a:solidFill>
                  <a:schemeClr val="bg1"/>
                </a:solidFill>
              </a:rPr>
              <a:t>A</a:t>
            </a:r>
            <a:r>
              <a:rPr lang="en-US" sz="3200" b="1" dirty="0" smtClean="0">
                <a:solidFill>
                  <a:schemeClr val="bg1"/>
                </a:solidFill>
              </a:rPr>
              <a:t>lthough </a:t>
            </a:r>
            <a:r>
              <a:rPr lang="en-US" sz="3200" b="1" dirty="0" err="1">
                <a:solidFill>
                  <a:schemeClr val="bg1"/>
                </a:solidFill>
              </a:rPr>
              <a:t>neurohormonal</a:t>
            </a:r>
            <a:r>
              <a:rPr lang="en-US" sz="3200" b="1" dirty="0">
                <a:solidFill>
                  <a:schemeClr val="bg1"/>
                </a:solidFill>
              </a:rPr>
              <a:t> blockers are often titrated based on in-clinic vital sign assessment, 24-hour ambulatory blood pressures in these patients show substantial diurnal variation</a:t>
            </a:r>
            <a:r>
              <a:rPr lang="en-US" dirty="0"/>
              <a:t>. </a:t>
            </a:r>
            <a:endParaRPr lang="it-IT" dirty="0"/>
          </a:p>
        </p:txBody>
      </p:sp>
      <p:sp>
        <p:nvSpPr>
          <p:cNvPr id="7" name="CasellaDiTesto 6"/>
          <p:cNvSpPr txBox="1"/>
          <p:nvPr/>
        </p:nvSpPr>
        <p:spPr>
          <a:xfrm>
            <a:off x="6012160" y="390525"/>
            <a:ext cx="3251211" cy="369332"/>
          </a:xfrm>
          <a:prstGeom prst="rect">
            <a:avLst/>
          </a:prstGeom>
          <a:noFill/>
        </p:spPr>
        <p:txBody>
          <a:bodyPr wrap="none" rtlCol="0">
            <a:spAutoFit/>
          </a:bodyPr>
          <a:lstStyle/>
          <a:p>
            <a:r>
              <a:rPr lang="it-IT" dirty="0" err="1" smtClean="0">
                <a:solidFill>
                  <a:schemeClr val="bg1"/>
                </a:solidFill>
              </a:rPr>
              <a:t>Circ</a:t>
            </a:r>
            <a:r>
              <a:rPr lang="it-IT" dirty="0" smtClean="0">
                <a:solidFill>
                  <a:schemeClr val="bg1"/>
                </a:solidFill>
              </a:rPr>
              <a:t> </a:t>
            </a:r>
            <a:r>
              <a:rPr lang="it-IT" dirty="0" err="1">
                <a:solidFill>
                  <a:schemeClr val="bg1"/>
                </a:solidFill>
              </a:rPr>
              <a:t>Heart</a:t>
            </a:r>
            <a:r>
              <a:rPr lang="it-IT" dirty="0">
                <a:solidFill>
                  <a:schemeClr val="bg1"/>
                </a:solidFill>
              </a:rPr>
              <a:t> </a:t>
            </a:r>
            <a:r>
              <a:rPr lang="it-IT" dirty="0" err="1">
                <a:solidFill>
                  <a:schemeClr val="bg1"/>
                </a:solidFill>
              </a:rPr>
              <a:t>Fail</a:t>
            </a:r>
            <a:r>
              <a:rPr lang="it-IT" dirty="0">
                <a:solidFill>
                  <a:schemeClr val="bg1"/>
                </a:solidFill>
              </a:rPr>
              <a:t>. 2015;8:826–831</a:t>
            </a:r>
            <a:r>
              <a:rPr lang="it-IT" dirty="0"/>
              <a:t>.</a:t>
            </a:r>
          </a:p>
        </p:txBody>
      </p:sp>
    </p:spTree>
    <p:extLst>
      <p:ext uri="{BB962C8B-B14F-4D97-AF65-F5344CB8AC3E}">
        <p14:creationId xmlns:p14="http://schemas.microsoft.com/office/powerpoint/2010/main" val="253058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1124744"/>
            <a:ext cx="8496944" cy="2554545"/>
          </a:xfrm>
          <a:prstGeom prst="rect">
            <a:avLst/>
          </a:prstGeom>
        </p:spPr>
        <p:txBody>
          <a:bodyPr wrap="square">
            <a:spAutoFit/>
          </a:bodyPr>
          <a:lstStyle/>
          <a:p>
            <a:pPr marL="571500" indent="-571500">
              <a:buFont typeface="Arial" panose="020B0604020202020204" pitchFamily="34" charset="0"/>
              <a:buChar char="•"/>
            </a:pPr>
            <a:r>
              <a:rPr lang="en-US" sz="3200" b="1" dirty="0">
                <a:solidFill>
                  <a:schemeClr val="bg1"/>
                </a:solidFill>
              </a:rPr>
              <a:t>In addition, symptomatic hypotensive episodes on therapy may contribute to nonadherence by patients and unwillingness by providers to optimize doses, leading to treatment </a:t>
            </a:r>
            <a:r>
              <a:rPr lang="en-US" sz="3200" b="1" dirty="0" smtClean="0">
                <a:solidFill>
                  <a:schemeClr val="bg1"/>
                </a:solidFill>
              </a:rPr>
              <a:t>failures.</a:t>
            </a:r>
            <a:endParaRPr lang="it-IT" sz="3200" b="1" dirty="0">
              <a:solidFill>
                <a:schemeClr val="bg1"/>
              </a:solidFill>
            </a:endParaRPr>
          </a:p>
        </p:txBody>
      </p:sp>
      <p:pic>
        <p:nvPicPr>
          <p:cNvPr id="3" name="Picture 3" descr="600px-Italian_traffic_signs_-_old_-_pericolo_generic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7050" y="4437075"/>
            <a:ext cx="1201738"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754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1340768"/>
            <a:ext cx="8856984" cy="4031873"/>
          </a:xfrm>
          <a:prstGeom prst="rect">
            <a:avLst/>
          </a:prstGeom>
        </p:spPr>
        <p:txBody>
          <a:bodyPr wrap="square">
            <a:spAutoFit/>
          </a:bodyPr>
          <a:lstStyle/>
          <a:p>
            <a:r>
              <a:rPr lang="en-US" sz="3200" dirty="0" smtClean="0">
                <a:solidFill>
                  <a:schemeClr val="bg1"/>
                </a:solidFill>
              </a:rPr>
              <a:t>The </a:t>
            </a:r>
            <a:r>
              <a:rPr lang="en-US" sz="3200" dirty="0">
                <a:solidFill>
                  <a:schemeClr val="bg1"/>
                </a:solidFill>
              </a:rPr>
              <a:t>step-wise addition of </a:t>
            </a:r>
            <a:r>
              <a:rPr lang="en-US" sz="3200" dirty="0" err="1">
                <a:solidFill>
                  <a:schemeClr val="bg1"/>
                </a:solidFill>
              </a:rPr>
              <a:t>neurohormonal</a:t>
            </a:r>
            <a:r>
              <a:rPr lang="en-US" sz="3200" dirty="0">
                <a:solidFill>
                  <a:schemeClr val="bg1"/>
                </a:solidFill>
              </a:rPr>
              <a:t> agents contributed to significant daytime and especially nocturnal hypotensive episodes, </a:t>
            </a:r>
            <a:endParaRPr lang="en-US" sz="3200" dirty="0" smtClean="0">
              <a:solidFill>
                <a:schemeClr val="bg1"/>
              </a:solidFill>
            </a:endParaRPr>
          </a:p>
          <a:p>
            <a:pPr marL="457200" indent="-457200">
              <a:buFont typeface="Arial" panose="020B0604020202020204" pitchFamily="34" charset="0"/>
              <a:buChar char="•"/>
            </a:pPr>
            <a:r>
              <a:rPr lang="en-US" sz="3200" dirty="0" smtClean="0">
                <a:solidFill>
                  <a:schemeClr val="bg1"/>
                </a:solidFill>
              </a:rPr>
              <a:t>which </a:t>
            </a:r>
            <a:r>
              <a:rPr lang="en-US" sz="3200" dirty="0">
                <a:solidFill>
                  <a:schemeClr val="bg1"/>
                </a:solidFill>
              </a:rPr>
              <a:t>were associated with an increase in cardiovascular events, despite stable pre- and post-treatment in-clinic blood pressure measurements</a:t>
            </a:r>
            <a:r>
              <a:rPr lang="en-US" sz="3200" dirty="0" smtClean="0">
                <a:solidFill>
                  <a:schemeClr val="bg1"/>
                </a:solidFill>
              </a:rPr>
              <a:t>. </a:t>
            </a:r>
          </a:p>
          <a:p>
            <a:r>
              <a:rPr lang="it-IT" sz="3200" dirty="0" smtClean="0">
                <a:solidFill>
                  <a:schemeClr val="bg1"/>
                </a:solidFill>
              </a:rPr>
              <a:t>						</a:t>
            </a:r>
            <a:r>
              <a:rPr lang="it-IT" sz="2000" dirty="0" smtClean="0">
                <a:solidFill>
                  <a:schemeClr val="bg1"/>
                </a:solidFill>
              </a:rPr>
              <a:t>J </a:t>
            </a:r>
            <a:r>
              <a:rPr lang="it-IT" sz="2000" dirty="0">
                <a:solidFill>
                  <a:schemeClr val="bg1"/>
                </a:solidFill>
              </a:rPr>
              <a:t>Card </a:t>
            </a:r>
            <a:r>
              <a:rPr lang="it-IT" sz="2000" dirty="0" err="1">
                <a:solidFill>
                  <a:schemeClr val="bg1"/>
                </a:solidFill>
              </a:rPr>
              <a:t>Fail</a:t>
            </a:r>
            <a:r>
              <a:rPr lang="it-IT" sz="2000" dirty="0">
                <a:solidFill>
                  <a:schemeClr val="bg1"/>
                </a:solidFill>
              </a:rPr>
              <a:t>. 2008;14:555–560</a:t>
            </a:r>
            <a:r>
              <a:rPr lang="it-IT" sz="3200" dirty="0">
                <a:solidFill>
                  <a:schemeClr val="bg1"/>
                </a:solidFill>
              </a:rPr>
              <a:t>. </a:t>
            </a:r>
          </a:p>
        </p:txBody>
      </p:sp>
      <p:pic>
        <p:nvPicPr>
          <p:cNvPr id="3" name="Picture 3" descr="600px-Italian_traffic_signs_-_old_-_pericolo_generic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9614" y="5344041"/>
            <a:ext cx="1201738"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497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14" presetClass="entr" presetSubtype="10" fill="hold" grpId="0"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5" dur="500"/>
                                        <p:tgtEl>
                                          <p:spTgt spid="2">
                                            <p:txEl>
                                              <p:pRg st="1" end="1"/>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8"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332656"/>
            <a:ext cx="9144000" cy="4339650"/>
          </a:xfrm>
          <a:prstGeom prst="rect">
            <a:avLst/>
          </a:prstGeom>
          <a:noFill/>
        </p:spPr>
        <p:txBody>
          <a:bodyPr wrap="square" rtlCol="0">
            <a:spAutoFit/>
          </a:bodyPr>
          <a:lstStyle/>
          <a:p>
            <a:pPr marL="457200" indent="-457200">
              <a:buFont typeface="Arial" panose="020B0604020202020204" pitchFamily="34" charset="0"/>
              <a:buChar char="•"/>
            </a:pPr>
            <a:r>
              <a:rPr lang="en-US" sz="3200" i="1" dirty="0">
                <a:solidFill>
                  <a:schemeClr val="bg1"/>
                </a:solidFill>
              </a:rPr>
              <a:t>In the Organized Program to Initiate </a:t>
            </a:r>
            <a:r>
              <a:rPr lang="en-US" sz="3200" i="1" dirty="0" smtClean="0">
                <a:solidFill>
                  <a:schemeClr val="bg1"/>
                </a:solidFill>
              </a:rPr>
              <a:t>Lifesaving</a:t>
            </a:r>
          </a:p>
          <a:p>
            <a:r>
              <a:rPr lang="en-US" sz="3200" i="1" dirty="0" smtClean="0">
                <a:solidFill>
                  <a:schemeClr val="bg1"/>
                </a:solidFill>
              </a:rPr>
              <a:t> </a:t>
            </a:r>
            <a:r>
              <a:rPr lang="en-US" sz="3200" i="1" dirty="0">
                <a:solidFill>
                  <a:schemeClr val="bg1"/>
                </a:solidFill>
              </a:rPr>
              <a:t>Treatment in Hospitalized </a:t>
            </a:r>
            <a:r>
              <a:rPr lang="en-US" sz="3200" i="1" dirty="0" smtClean="0">
                <a:solidFill>
                  <a:schemeClr val="bg1"/>
                </a:solidFill>
              </a:rPr>
              <a:t>Patients </a:t>
            </a:r>
            <a:r>
              <a:rPr lang="en-US" sz="3200" i="1" dirty="0">
                <a:solidFill>
                  <a:schemeClr val="bg1"/>
                </a:solidFill>
              </a:rPr>
              <a:t>with Heart </a:t>
            </a:r>
            <a:endParaRPr lang="en-US" sz="3200" i="1" dirty="0" smtClean="0">
              <a:solidFill>
                <a:schemeClr val="bg1"/>
              </a:solidFill>
            </a:endParaRPr>
          </a:p>
          <a:p>
            <a:r>
              <a:rPr lang="en-US" sz="3200" i="1" dirty="0" smtClean="0">
                <a:solidFill>
                  <a:schemeClr val="bg1"/>
                </a:solidFill>
              </a:rPr>
              <a:t>Failure </a:t>
            </a:r>
            <a:r>
              <a:rPr lang="en-US" sz="3200" i="1" dirty="0">
                <a:solidFill>
                  <a:schemeClr val="bg1"/>
                </a:solidFill>
              </a:rPr>
              <a:t>(</a:t>
            </a:r>
            <a:r>
              <a:rPr lang="en-US" sz="3200" b="1" i="1" dirty="0">
                <a:solidFill>
                  <a:srgbClr val="FF0000"/>
                </a:solidFill>
              </a:rPr>
              <a:t>OPTIMIZE-HF</a:t>
            </a:r>
            <a:r>
              <a:rPr lang="en-US" sz="3200" b="1" i="1" dirty="0">
                <a:solidFill>
                  <a:schemeClr val="bg1"/>
                </a:solidFill>
              </a:rPr>
              <a:t>) </a:t>
            </a:r>
            <a:r>
              <a:rPr lang="en-US" sz="3200" i="1" dirty="0">
                <a:solidFill>
                  <a:schemeClr val="bg1"/>
                </a:solidFill>
              </a:rPr>
              <a:t>registry</a:t>
            </a:r>
            <a:r>
              <a:rPr lang="en-US" sz="3200" b="1" dirty="0">
                <a:solidFill>
                  <a:schemeClr val="bg1"/>
                </a:solidFill>
              </a:rPr>
              <a:t>, </a:t>
            </a:r>
            <a:endParaRPr lang="en-US" sz="3200" b="1" dirty="0" smtClean="0">
              <a:solidFill>
                <a:schemeClr val="bg1"/>
              </a:solidFill>
            </a:endParaRPr>
          </a:p>
          <a:p>
            <a:pPr marL="457200" indent="-457200">
              <a:buFont typeface="Arial" panose="020B0604020202020204" pitchFamily="34" charset="0"/>
              <a:buChar char="•"/>
            </a:pPr>
            <a:r>
              <a:rPr lang="en-US" sz="3600" b="1" dirty="0" smtClean="0">
                <a:solidFill>
                  <a:schemeClr val="bg1"/>
                </a:solidFill>
              </a:rPr>
              <a:t>patients </a:t>
            </a:r>
            <a:r>
              <a:rPr lang="en-US" sz="3600" b="1" dirty="0">
                <a:solidFill>
                  <a:schemeClr val="bg1"/>
                </a:solidFill>
              </a:rPr>
              <a:t>with </a:t>
            </a:r>
            <a:r>
              <a:rPr lang="en-US" sz="3600" b="1" dirty="0">
                <a:solidFill>
                  <a:srgbClr val="FF0000"/>
                </a:solidFill>
              </a:rPr>
              <a:t>SBP &lt;120 </a:t>
            </a:r>
            <a:r>
              <a:rPr lang="en-US" sz="3600" b="1" dirty="0">
                <a:solidFill>
                  <a:schemeClr val="bg1"/>
                </a:solidFill>
              </a:rPr>
              <a:t>mmHg </a:t>
            </a:r>
            <a:r>
              <a:rPr lang="en-US" sz="3600" b="1" dirty="0" smtClean="0">
                <a:solidFill>
                  <a:schemeClr val="bg1"/>
                </a:solidFill>
              </a:rPr>
              <a:t>at the </a:t>
            </a:r>
            <a:r>
              <a:rPr lang="en-US" sz="3600" b="1" dirty="0">
                <a:solidFill>
                  <a:schemeClr val="bg1"/>
                </a:solidFill>
              </a:rPr>
              <a:t>time of </a:t>
            </a:r>
            <a:endParaRPr lang="en-US" sz="3600" b="1" dirty="0" smtClean="0">
              <a:solidFill>
                <a:schemeClr val="bg1"/>
              </a:solidFill>
            </a:endParaRPr>
          </a:p>
          <a:p>
            <a:r>
              <a:rPr lang="en-US" sz="3600" b="1" dirty="0" smtClean="0">
                <a:solidFill>
                  <a:schemeClr val="bg1"/>
                </a:solidFill>
              </a:rPr>
              <a:t>hospital </a:t>
            </a:r>
            <a:r>
              <a:rPr lang="en-US" sz="3600" b="1" dirty="0">
                <a:solidFill>
                  <a:schemeClr val="bg1"/>
                </a:solidFill>
              </a:rPr>
              <a:t>presentation experienced in-hospital </a:t>
            </a:r>
            <a:r>
              <a:rPr lang="en-US" sz="3600" b="1" dirty="0" smtClean="0">
                <a:solidFill>
                  <a:schemeClr val="bg1"/>
                </a:solidFill>
              </a:rPr>
              <a:t>and </a:t>
            </a:r>
            <a:r>
              <a:rPr lang="en-US" sz="3600" b="1" dirty="0" err="1" smtClean="0">
                <a:solidFill>
                  <a:schemeClr val="bg1"/>
                </a:solidFill>
              </a:rPr>
              <a:t>postdischarge</a:t>
            </a:r>
            <a:r>
              <a:rPr lang="en-US" sz="3600" b="1" dirty="0" smtClean="0">
                <a:solidFill>
                  <a:schemeClr val="bg1"/>
                </a:solidFill>
              </a:rPr>
              <a:t> </a:t>
            </a:r>
            <a:r>
              <a:rPr lang="en-US" sz="3600" b="1" dirty="0">
                <a:solidFill>
                  <a:schemeClr val="bg1"/>
                </a:solidFill>
              </a:rPr>
              <a:t>mortality rates of 6.2% and 14.9%, </a:t>
            </a:r>
            <a:r>
              <a:rPr lang="en-US" sz="3600" b="1" dirty="0" smtClean="0">
                <a:solidFill>
                  <a:schemeClr val="bg1"/>
                </a:solidFill>
              </a:rPr>
              <a:t>respectively, compared </a:t>
            </a:r>
            <a:r>
              <a:rPr lang="en-US" sz="3600" b="1" dirty="0">
                <a:solidFill>
                  <a:schemeClr val="bg1"/>
                </a:solidFill>
              </a:rPr>
              <a:t>with 1.4% and 4.7% in </a:t>
            </a:r>
            <a:r>
              <a:rPr lang="en-US" sz="3600" b="1" dirty="0" smtClean="0">
                <a:solidFill>
                  <a:schemeClr val="bg1"/>
                </a:solidFill>
              </a:rPr>
              <a:t>patients </a:t>
            </a:r>
            <a:r>
              <a:rPr lang="en-US" sz="3600" b="1" dirty="0">
                <a:solidFill>
                  <a:schemeClr val="bg1"/>
                </a:solidFill>
              </a:rPr>
              <a:t>with </a:t>
            </a:r>
            <a:r>
              <a:rPr lang="en-US" sz="3600" b="1" dirty="0" smtClean="0">
                <a:solidFill>
                  <a:srgbClr val="FF0000"/>
                </a:solidFill>
              </a:rPr>
              <a:t>SBP &gt;160 </a:t>
            </a:r>
            <a:r>
              <a:rPr lang="en-US" sz="3600" b="1" dirty="0">
                <a:solidFill>
                  <a:srgbClr val="FF0000"/>
                </a:solidFill>
              </a:rPr>
              <a:t>mmHg</a:t>
            </a:r>
            <a:r>
              <a:rPr lang="en-US" sz="3600" b="1" dirty="0" smtClean="0">
                <a:solidFill>
                  <a:schemeClr val="bg1"/>
                </a:solidFill>
              </a:rPr>
              <a:t>.</a:t>
            </a:r>
            <a:endParaRPr lang="it-IT" sz="3600" b="1" dirty="0">
              <a:solidFill>
                <a:schemeClr val="bg1"/>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4037" y="6662737"/>
            <a:ext cx="477996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7863" y="5797550"/>
            <a:ext cx="5926137"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37850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188640"/>
            <a:ext cx="9144001" cy="4647426"/>
          </a:xfrm>
          <a:prstGeom prst="rect">
            <a:avLst/>
          </a:prstGeom>
          <a:noFill/>
        </p:spPr>
        <p:txBody>
          <a:bodyPr wrap="square" rtlCol="0">
            <a:spAutoFit/>
          </a:bodyPr>
          <a:lstStyle/>
          <a:p>
            <a:pPr marL="457200" indent="-457200">
              <a:buFont typeface="Arial" panose="020B0604020202020204" pitchFamily="34" charset="0"/>
              <a:buChar char="•"/>
            </a:pPr>
            <a:r>
              <a:rPr lang="en-US" sz="3600" i="1" dirty="0">
                <a:solidFill>
                  <a:schemeClr val="bg1"/>
                </a:solidFill>
              </a:rPr>
              <a:t>In a recent analysis from the Systolic Heart Failure Treatment with the If Inhibitor </a:t>
            </a:r>
            <a:r>
              <a:rPr lang="en-US" sz="3600" i="1" dirty="0" err="1" smtClean="0">
                <a:solidFill>
                  <a:schemeClr val="bg1"/>
                </a:solidFill>
              </a:rPr>
              <a:t>Ivabradine</a:t>
            </a:r>
            <a:r>
              <a:rPr lang="en-US" sz="3600" i="1" dirty="0">
                <a:solidFill>
                  <a:schemeClr val="bg1"/>
                </a:solidFill>
              </a:rPr>
              <a:t> </a:t>
            </a:r>
            <a:r>
              <a:rPr lang="en-US" sz="3600" b="1" dirty="0" smtClean="0">
                <a:solidFill>
                  <a:schemeClr val="bg1"/>
                </a:solidFill>
              </a:rPr>
              <a:t>(</a:t>
            </a:r>
            <a:r>
              <a:rPr lang="en-US" sz="4400" b="1" dirty="0" smtClean="0">
                <a:solidFill>
                  <a:srgbClr val="FF0000"/>
                </a:solidFill>
              </a:rPr>
              <a:t>SHIFT</a:t>
            </a:r>
            <a:r>
              <a:rPr lang="en-US" sz="3600" b="1" dirty="0">
                <a:solidFill>
                  <a:schemeClr val="bg1"/>
                </a:solidFill>
              </a:rPr>
              <a:t>) </a:t>
            </a:r>
            <a:r>
              <a:rPr lang="en-US" sz="3600" b="1" i="1" dirty="0">
                <a:solidFill>
                  <a:schemeClr val="bg1"/>
                </a:solidFill>
              </a:rPr>
              <a:t>trial</a:t>
            </a:r>
            <a:r>
              <a:rPr lang="en-US" sz="3600" b="1" dirty="0">
                <a:solidFill>
                  <a:schemeClr val="bg1"/>
                </a:solidFill>
              </a:rPr>
              <a:t>, </a:t>
            </a:r>
            <a:endParaRPr lang="en-US" sz="3600" b="1" dirty="0" smtClean="0">
              <a:solidFill>
                <a:schemeClr val="bg1"/>
              </a:solidFill>
            </a:endParaRPr>
          </a:p>
          <a:p>
            <a:pPr marL="457200" indent="-457200">
              <a:buFont typeface="Arial" panose="020B0604020202020204" pitchFamily="34" charset="0"/>
              <a:buChar char="•"/>
            </a:pPr>
            <a:r>
              <a:rPr lang="en-US" sz="3600" b="1" dirty="0" smtClean="0">
                <a:solidFill>
                  <a:schemeClr val="bg1"/>
                </a:solidFill>
              </a:rPr>
              <a:t>every </a:t>
            </a:r>
            <a:r>
              <a:rPr lang="en-US" sz="3600" b="1" dirty="0">
                <a:solidFill>
                  <a:srgbClr val="FF0000"/>
                </a:solidFill>
              </a:rPr>
              <a:t>10-mmHg</a:t>
            </a:r>
            <a:r>
              <a:rPr lang="en-US" sz="3600" b="1" dirty="0">
                <a:solidFill>
                  <a:schemeClr val="bg1"/>
                </a:solidFill>
              </a:rPr>
              <a:t> reduction in SBP was associated with an increased risk </a:t>
            </a:r>
            <a:r>
              <a:rPr lang="en-US" sz="3600" b="1" dirty="0" smtClean="0">
                <a:solidFill>
                  <a:schemeClr val="bg1"/>
                </a:solidFill>
              </a:rPr>
              <a:t>of all-cause </a:t>
            </a:r>
            <a:r>
              <a:rPr lang="en-US" sz="3600" b="1" dirty="0">
                <a:solidFill>
                  <a:schemeClr val="bg1"/>
                </a:solidFill>
              </a:rPr>
              <a:t>mortality by </a:t>
            </a:r>
            <a:r>
              <a:rPr lang="en-US" sz="3600" b="1" dirty="0">
                <a:solidFill>
                  <a:srgbClr val="FF0000"/>
                </a:solidFill>
              </a:rPr>
              <a:t>12%</a:t>
            </a:r>
            <a:r>
              <a:rPr lang="en-US" sz="3600" b="1" dirty="0">
                <a:solidFill>
                  <a:schemeClr val="bg1"/>
                </a:solidFill>
              </a:rPr>
              <a:t> in patients with chronic </a:t>
            </a:r>
            <a:r>
              <a:rPr lang="en-US" sz="3600" b="1" dirty="0" err="1">
                <a:solidFill>
                  <a:schemeClr val="bg1"/>
                </a:solidFill>
              </a:rPr>
              <a:t>HFrEF</a:t>
            </a:r>
            <a:r>
              <a:rPr lang="en-US" sz="3600" b="1" dirty="0">
                <a:solidFill>
                  <a:schemeClr val="bg1"/>
                </a:solidFill>
              </a:rPr>
              <a:t> on background contemporary </a:t>
            </a:r>
            <a:r>
              <a:rPr lang="en-US" sz="3600" b="1" dirty="0" smtClean="0">
                <a:solidFill>
                  <a:schemeClr val="bg1"/>
                </a:solidFill>
              </a:rPr>
              <a:t>medical </a:t>
            </a:r>
            <a:r>
              <a:rPr lang="en-US" sz="3600" b="1" dirty="0">
                <a:solidFill>
                  <a:schemeClr val="bg1"/>
                </a:solidFill>
              </a:rPr>
              <a:t>therapies</a:t>
            </a:r>
            <a:r>
              <a:rPr lang="en-US" sz="3600" b="1" dirty="0" smtClean="0">
                <a:solidFill>
                  <a:schemeClr val="bg1"/>
                </a:solidFill>
              </a:rPr>
              <a:t>.</a:t>
            </a:r>
            <a:endParaRPr lang="it-IT" sz="3600" b="1" dirty="0">
              <a:solidFill>
                <a:schemeClr val="bg1"/>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7863" y="5779171"/>
            <a:ext cx="5926137"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4037" y="6644358"/>
            <a:ext cx="477996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944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932363" y="1913343"/>
            <a:ext cx="1908175" cy="3871913"/>
            <a:chOff x="593" y="1144"/>
            <a:chExt cx="1167" cy="2322"/>
          </a:xfrm>
        </p:grpSpPr>
        <p:sp>
          <p:nvSpPr>
            <p:cNvPr id="3" name="Freeform 5"/>
            <p:cNvSpPr>
              <a:spLocks/>
            </p:cNvSpPr>
            <p:nvPr/>
          </p:nvSpPr>
          <p:spPr bwMode="auto">
            <a:xfrm>
              <a:off x="965" y="1274"/>
              <a:ext cx="457" cy="507"/>
            </a:xfrm>
            <a:custGeom>
              <a:avLst/>
              <a:gdLst>
                <a:gd name="T0" fmla="*/ 238 w 457"/>
                <a:gd name="T1" fmla="*/ 117 h 507"/>
                <a:gd name="T2" fmla="*/ 198 w 457"/>
                <a:gd name="T3" fmla="*/ 65 h 507"/>
                <a:gd name="T4" fmla="*/ 142 w 457"/>
                <a:gd name="T5" fmla="*/ 26 h 507"/>
                <a:gd name="T6" fmla="*/ 92 w 457"/>
                <a:gd name="T7" fmla="*/ 0 h 507"/>
                <a:gd name="T8" fmla="*/ 52 w 457"/>
                <a:gd name="T9" fmla="*/ 7 h 507"/>
                <a:gd name="T10" fmla="*/ 23 w 457"/>
                <a:gd name="T11" fmla="*/ 36 h 507"/>
                <a:gd name="T12" fmla="*/ 0 w 457"/>
                <a:gd name="T13" fmla="*/ 124 h 507"/>
                <a:gd name="T14" fmla="*/ 9 w 457"/>
                <a:gd name="T15" fmla="*/ 225 h 507"/>
                <a:gd name="T16" fmla="*/ 33 w 457"/>
                <a:gd name="T17" fmla="*/ 322 h 507"/>
                <a:gd name="T18" fmla="*/ 59 w 457"/>
                <a:gd name="T19" fmla="*/ 397 h 507"/>
                <a:gd name="T20" fmla="*/ 109 w 457"/>
                <a:gd name="T21" fmla="*/ 475 h 507"/>
                <a:gd name="T22" fmla="*/ 152 w 457"/>
                <a:gd name="T23" fmla="*/ 507 h 507"/>
                <a:gd name="T24" fmla="*/ 211 w 457"/>
                <a:gd name="T25" fmla="*/ 507 h 507"/>
                <a:gd name="T26" fmla="*/ 271 w 457"/>
                <a:gd name="T27" fmla="*/ 485 h 507"/>
                <a:gd name="T28" fmla="*/ 301 w 457"/>
                <a:gd name="T29" fmla="*/ 429 h 507"/>
                <a:gd name="T30" fmla="*/ 317 w 457"/>
                <a:gd name="T31" fmla="*/ 358 h 507"/>
                <a:gd name="T32" fmla="*/ 311 w 457"/>
                <a:gd name="T33" fmla="*/ 270 h 507"/>
                <a:gd name="T34" fmla="*/ 450 w 457"/>
                <a:gd name="T35" fmla="*/ 280 h 507"/>
                <a:gd name="T36" fmla="*/ 457 w 457"/>
                <a:gd name="T37" fmla="*/ 241 h 507"/>
                <a:gd name="T38" fmla="*/ 298 w 457"/>
                <a:gd name="T39" fmla="*/ 225 h 507"/>
                <a:gd name="T40" fmla="*/ 258 w 457"/>
                <a:gd name="T41" fmla="*/ 134 h 507"/>
                <a:gd name="T42" fmla="*/ 238 w 457"/>
                <a:gd name="T43" fmla="*/ 117 h 5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7"/>
                <a:gd name="T67" fmla="*/ 0 h 507"/>
                <a:gd name="T68" fmla="*/ 457 w 457"/>
                <a:gd name="T69" fmla="*/ 507 h 50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7" h="507">
                  <a:moveTo>
                    <a:pt x="238" y="117"/>
                  </a:moveTo>
                  <a:lnTo>
                    <a:pt x="198" y="65"/>
                  </a:lnTo>
                  <a:lnTo>
                    <a:pt x="142" y="26"/>
                  </a:lnTo>
                  <a:lnTo>
                    <a:pt x="92" y="0"/>
                  </a:lnTo>
                  <a:lnTo>
                    <a:pt x="52" y="7"/>
                  </a:lnTo>
                  <a:lnTo>
                    <a:pt x="23" y="36"/>
                  </a:lnTo>
                  <a:lnTo>
                    <a:pt x="0" y="124"/>
                  </a:lnTo>
                  <a:lnTo>
                    <a:pt x="9" y="225"/>
                  </a:lnTo>
                  <a:lnTo>
                    <a:pt x="33" y="322"/>
                  </a:lnTo>
                  <a:lnTo>
                    <a:pt x="59" y="397"/>
                  </a:lnTo>
                  <a:lnTo>
                    <a:pt x="109" y="475"/>
                  </a:lnTo>
                  <a:lnTo>
                    <a:pt x="152" y="507"/>
                  </a:lnTo>
                  <a:lnTo>
                    <a:pt x="211" y="507"/>
                  </a:lnTo>
                  <a:lnTo>
                    <a:pt x="271" y="485"/>
                  </a:lnTo>
                  <a:lnTo>
                    <a:pt x="301" y="429"/>
                  </a:lnTo>
                  <a:lnTo>
                    <a:pt x="317" y="358"/>
                  </a:lnTo>
                  <a:lnTo>
                    <a:pt x="311" y="270"/>
                  </a:lnTo>
                  <a:lnTo>
                    <a:pt x="450" y="280"/>
                  </a:lnTo>
                  <a:lnTo>
                    <a:pt x="457" y="241"/>
                  </a:lnTo>
                  <a:lnTo>
                    <a:pt x="298" y="225"/>
                  </a:lnTo>
                  <a:lnTo>
                    <a:pt x="258" y="134"/>
                  </a:lnTo>
                  <a:lnTo>
                    <a:pt x="238" y="11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 name="Freeform 6"/>
            <p:cNvSpPr>
              <a:spLocks/>
            </p:cNvSpPr>
            <p:nvPr/>
          </p:nvSpPr>
          <p:spPr bwMode="auto">
            <a:xfrm>
              <a:off x="593" y="1144"/>
              <a:ext cx="526" cy="813"/>
            </a:xfrm>
            <a:custGeom>
              <a:avLst/>
              <a:gdLst>
                <a:gd name="T0" fmla="*/ 307 w 526"/>
                <a:gd name="T1" fmla="*/ 19 h 813"/>
                <a:gd name="T2" fmla="*/ 373 w 526"/>
                <a:gd name="T3" fmla="*/ 0 h 813"/>
                <a:gd name="T4" fmla="*/ 426 w 526"/>
                <a:gd name="T5" fmla="*/ 3 h 813"/>
                <a:gd name="T6" fmla="*/ 466 w 526"/>
                <a:gd name="T7" fmla="*/ 32 h 813"/>
                <a:gd name="T8" fmla="*/ 493 w 526"/>
                <a:gd name="T9" fmla="*/ 78 h 813"/>
                <a:gd name="T10" fmla="*/ 483 w 526"/>
                <a:gd name="T11" fmla="*/ 126 h 813"/>
                <a:gd name="T12" fmla="*/ 446 w 526"/>
                <a:gd name="T13" fmla="*/ 126 h 813"/>
                <a:gd name="T14" fmla="*/ 456 w 526"/>
                <a:gd name="T15" fmla="*/ 87 h 813"/>
                <a:gd name="T16" fmla="*/ 426 w 526"/>
                <a:gd name="T17" fmla="*/ 52 h 813"/>
                <a:gd name="T18" fmla="*/ 397 w 526"/>
                <a:gd name="T19" fmla="*/ 39 h 813"/>
                <a:gd name="T20" fmla="*/ 347 w 526"/>
                <a:gd name="T21" fmla="*/ 52 h 813"/>
                <a:gd name="T22" fmla="*/ 367 w 526"/>
                <a:gd name="T23" fmla="*/ 91 h 813"/>
                <a:gd name="T24" fmla="*/ 373 w 526"/>
                <a:gd name="T25" fmla="*/ 126 h 813"/>
                <a:gd name="T26" fmla="*/ 367 w 526"/>
                <a:gd name="T27" fmla="*/ 156 h 813"/>
                <a:gd name="T28" fmla="*/ 317 w 526"/>
                <a:gd name="T29" fmla="*/ 169 h 813"/>
                <a:gd name="T30" fmla="*/ 264 w 526"/>
                <a:gd name="T31" fmla="*/ 159 h 813"/>
                <a:gd name="T32" fmla="*/ 254 w 526"/>
                <a:gd name="T33" fmla="*/ 136 h 813"/>
                <a:gd name="T34" fmla="*/ 198 w 526"/>
                <a:gd name="T35" fmla="*/ 198 h 813"/>
                <a:gd name="T36" fmla="*/ 165 w 526"/>
                <a:gd name="T37" fmla="*/ 266 h 813"/>
                <a:gd name="T38" fmla="*/ 119 w 526"/>
                <a:gd name="T39" fmla="*/ 354 h 813"/>
                <a:gd name="T40" fmla="*/ 89 w 526"/>
                <a:gd name="T41" fmla="*/ 432 h 813"/>
                <a:gd name="T42" fmla="*/ 76 w 526"/>
                <a:gd name="T43" fmla="*/ 507 h 813"/>
                <a:gd name="T44" fmla="*/ 86 w 526"/>
                <a:gd name="T45" fmla="*/ 546 h 813"/>
                <a:gd name="T46" fmla="*/ 139 w 526"/>
                <a:gd name="T47" fmla="*/ 595 h 813"/>
                <a:gd name="T48" fmla="*/ 248 w 526"/>
                <a:gd name="T49" fmla="*/ 637 h 813"/>
                <a:gd name="T50" fmla="*/ 307 w 526"/>
                <a:gd name="T51" fmla="*/ 656 h 813"/>
                <a:gd name="T52" fmla="*/ 367 w 526"/>
                <a:gd name="T53" fmla="*/ 666 h 813"/>
                <a:gd name="T54" fmla="*/ 456 w 526"/>
                <a:gd name="T55" fmla="*/ 702 h 813"/>
                <a:gd name="T56" fmla="*/ 522 w 526"/>
                <a:gd name="T57" fmla="*/ 725 h 813"/>
                <a:gd name="T58" fmla="*/ 526 w 526"/>
                <a:gd name="T59" fmla="*/ 770 h 813"/>
                <a:gd name="T60" fmla="*/ 493 w 526"/>
                <a:gd name="T61" fmla="*/ 803 h 813"/>
                <a:gd name="T62" fmla="*/ 453 w 526"/>
                <a:gd name="T63" fmla="*/ 813 h 813"/>
                <a:gd name="T64" fmla="*/ 393 w 526"/>
                <a:gd name="T65" fmla="*/ 783 h 813"/>
                <a:gd name="T66" fmla="*/ 254 w 526"/>
                <a:gd name="T67" fmla="*/ 712 h 813"/>
                <a:gd name="T68" fmla="*/ 139 w 526"/>
                <a:gd name="T69" fmla="*/ 663 h 813"/>
                <a:gd name="T70" fmla="*/ 59 w 526"/>
                <a:gd name="T71" fmla="*/ 608 h 813"/>
                <a:gd name="T72" fmla="*/ 6 w 526"/>
                <a:gd name="T73" fmla="*/ 559 h 813"/>
                <a:gd name="T74" fmla="*/ 0 w 526"/>
                <a:gd name="T75" fmla="*/ 500 h 813"/>
                <a:gd name="T76" fmla="*/ 29 w 526"/>
                <a:gd name="T77" fmla="*/ 422 h 813"/>
                <a:gd name="T78" fmla="*/ 89 w 526"/>
                <a:gd name="T79" fmla="*/ 305 h 813"/>
                <a:gd name="T80" fmla="*/ 145 w 526"/>
                <a:gd name="T81" fmla="*/ 208 h 813"/>
                <a:gd name="T82" fmla="*/ 215 w 526"/>
                <a:gd name="T83" fmla="*/ 107 h 813"/>
                <a:gd name="T84" fmla="*/ 268 w 526"/>
                <a:gd name="T85" fmla="*/ 48 h 813"/>
                <a:gd name="T86" fmla="*/ 334 w 526"/>
                <a:gd name="T87" fmla="*/ 19 h 813"/>
                <a:gd name="T88" fmla="*/ 307 w 526"/>
                <a:gd name="T89" fmla="*/ 19 h 8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26"/>
                <a:gd name="T136" fmla="*/ 0 h 813"/>
                <a:gd name="T137" fmla="*/ 526 w 526"/>
                <a:gd name="T138" fmla="*/ 813 h 81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26" h="813">
                  <a:moveTo>
                    <a:pt x="307" y="19"/>
                  </a:moveTo>
                  <a:lnTo>
                    <a:pt x="373" y="0"/>
                  </a:lnTo>
                  <a:lnTo>
                    <a:pt x="426" y="3"/>
                  </a:lnTo>
                  <a:lnTo>
                    <a:pt x="466" y="32"/>
                  </a:lnTo>
                  <a:lnTo>
                    <a:pt x="493" y="78"/>
                  </a:lnTo>
                  <a:lnTo>
                    <a:pt x="483" y="126"/>
                  </a:lnTo>
                  <a:lnTo>
                    <a:pt x="446" y="126"/>
                  </a:lnTo>
                  <a:lnTo>
                    <a:pt x="456" y="87"/>
                  </a:lnTo>
                  <a:lnTo>
                    <a:pt x="426" y="52"/>
                  </a:lnTo>
                  <a:lnTo>
                    <a:pt x="397" y="39"/>
                  </a:lnTo>
                  <a:lnTo>
                    <a:pt x="347" y="52"/>
                  </a:lnTo>
                  <a:lnTo>
                    <a:pt x="367" y="91"/>
                  </a:lnTo>
                  <a:lnTo>
                    <a:pt x="373" y="126"/>
                  </a:lnTo>
                  <a:lnTo>
                    <a:pt x="367" y="156"/>
                  </a:lnTo>
                  <a:lnTo>
                    <a:pt x="317" y="169"/>
                  </a:lnTo>
                  <a:lnTo>
                    <a:pt x="264" y="159"/>
                  </a:lnTo>
                  <a:lnTo>
                    <a:pt x="254" y="136"/>
                  </a:lnTo>
                  <a:lnTo>
                    <a:pt x="198" y="198"/>
                  </a:lnTo>
                  <a:lnTo>
                    <a:pt x="165" y="266"/>
                  </a:lnTo>
                  <a:lnTo>
                    <a:pt x="119" y="354"/>
                  </a:lnTo>
                  <a:lnTo>
                    <a:pt x="89" y="432"/>
                  </a:lnTo>
                  <a:lnTo>
                    <a:pt x="76" y="507"/>
                  </a:lnTo>
                  <a:lnTo>
                    <a:pt x="86" y="546"/>
                  </a:lnTo>
                  <a:lnTo>
                    <a:pt x="139" y="595"/>
                  </a:lnTo>
                  <a:lnTo>
                    <a:pt x="248" y="637"/>
                  </a:lnTo>
                  <a:lnTo>
                    <a:pt x="307" y="656"/>
                  </a:lnTo>
                  <a:lnTo>
                    <a:pt x="367" y="666"/>
                  </a:lnTo>
                  <a:lnTo>
                    <a:pt x="456" y="702"/>
                  </a:lnTo>
                  <a:lnTo>
                    <a:pt x="522" y="725"/>
                  </a:lnTo>
                  <a:lnTo>
                    <a:pt x="526" y="770"/>
                  </a:lnTo>
                  <a:lnTo>
                    <a:pt x="493" y="803"/>
                  </a:lnTo>
                  <a:lnTo>
                    <a:pt x="453" y="813"/>
                  </a:lnTo>
                  <a:lnTo>
                    <a:pt x="393" y="783"/>
                  </a:lnTo>
                  <a:lnTo>
                    <a:pt x="254" y="712"/>
                  </a:lnTo>
                  <a:lnTo>
                    <a:pt x="139" y="663"/>
                  </a:lnTo>
                  <a:lnTo>
                    <a:pt x="59" y="608"/>
                  </a:lnTo>
                  <a:lnTo>
                    <a:pt x="6" y="559"/>
                  </a:lnTo>
                  <a:lnTo>
                    <a:pt x="0" y="500"/>
                  </a:lnTo>
                  <a:lnTo>
                    <a:pt x="29" y="422"/>
                  </a:lnTo>
                  <a:lnTo>
                    <a:pt x="89" y="305"/>
                  </a:lnTo>
                  <a:lnTo>
                    <a:pt x="145" y="208"/>
                  </a:lnTo>
                  <a:lnTo>
                    <a:pt x="215" y="107"/>
                  </a:lnTo>
                  <a:lnTo>
                    <a:pt x="268" y="48"/>
                  </a:lnTo>
                  <a:lnTo>
                    <a:pt x="334" y="19"/>
                  </a:lnTo>
                  <a:lnTo>
                    <a:pt x="307" y="1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5" name="Freeform 7"/>
            <p:cNvSpPr>
              <a:spLocks/>
            </p:cNvSpPr>
            <p:nvPr/>
          </p:nvSpPr>
          <p:spPr bwMode="auto">
            <a:xfrm>
              <a:off x="1089" y="1818"/>
              <a:ext cx="275" cy="763"/>
            </a:xfrm>
            <a:custGeom>
              <a:avLst/>
              <a:gdLst>
                <a:gd name="T0" fmla="*/ 17 w 275"/>
                <a:gd name="T1" fmla="*/ 59 h 763"/>
                <a:gd name="T2" fmla="*/ 27 w 275"/>
                <a:gd name="T3" fmla="*/ 20 h 763"/>
                <a:gd name="T4" fmla="*/ 70 w 275"/>
                <a:gd name="T5" fmla="*/ 0 h 763"/>
                <a:gd name="T6" fmla="*/ 109 w 275"/>
                <a:gd name="T7" fmla="*/ 0 h 763"/>
                <a:gd name="T8" fmla="*/ 159 w 275"/>
                <a:gd name="T9" fmla="*/ 29 h 763"/>
                <a:gd name="T10" fmla="*/ 206 w 275"/>
                <a:gd name="T11" fmla="*/ 98 h 763"/>
                <a:gd name="T12" fmla="*/ 239 w 275"/>
                <a:gd name="T13" fmla="*/ 169 h 763"/>
                <a:gd name="T14" fmla="*/ 255 w 275"/>
                <a:gd name="T15" fmla="*/ 266 h 763"/>
                <a:gd name="T16" fmla="*/ 269 w 275"/>
                <a:gd name="T17" fmla="*/ 380 h 763"/>
                <a:gd name="T18" fmla="*/ 275 w 275"/>
                <a:gd name="T19" fmla="*/ 490 h 763"/>
                <a:gd name="T20" fmla="*/ 275 w 275"/>
                <a:gd name="T21" fmla="*/ 633 h 763"/>
                <a:gd name="T22" fmla="*/ 255 w 275"/>
                <a:gd name="T23" fmla="*/ 721 h 763"/>
                <a:gd name="T24" fmla="*/ 219 w 275"/>
                <a:gd name="T25" fmla="*/ 753 h 763"/>
                <a:gd name="T26" fmla="*/ 156 w 275"/>
                <a:gd name="T27" fmla="*/ 763 h 763"/>
                <a:gd name="T28" fmla="*/ 90 w 275"/>
                <a:gd name="T29" fmla="*/ 760 h 763"/>
                <a:gd name="T30" fmla="*/ 56 w 275"/>
                <a:gd name="T31" fmla="*/ 721 h 763"/>
                <a:gd name="T32" fmla="*/ 37 w 275"/>
                <a:gd name="T33" fmla="*/ 653 h 763"/>
                <a:gd name="T34" fmla="*/ 20 w 275"/>
                <a:gd name="T35" fmla="*/ 585 h 763"/>
                <a:gd name="T36" fmla="*/ 7 w 275"/>
                <a:gd name="T37" fmla="*/ 461 h 763"/>
                <a:gd name="T38" fmla="*/ 0 w 275"/>
                <a:gd name="T39" fmla="*/ 322 h 763"/>
                <a:gd name="T40" fmla="*/ 0 w 275"/>
                <a:gd name="T41" fmla="*/ 159 h 763"/>
                <a:gd name="T42" fmla="*/ 17 w 275"/>
                <a:gd name="T43" fmla="*/ 88 h 763"/>
                <a:gd name="T44" fmla="*/ 17 w 275"/>
                <a:gd name="T45" fmla="*/ 59 h 7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5"/>
                <a:gd name="T70" fmla="*/ 0 h 763"/>
                <a:gd name="T71" fmla="*/ 275 w 275"/>
                <a:gd name="T72" fmla="*/ 763 h 7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5" h="763">
                  <a:moveTo>
                    <a:pt x="17" y="59"/>
                  </a:moveTo>
                  <a:lnTo>
                    <a:pt x="27" y="20"/>
                  </a:lnTo>
                  <a:lnTo>
                    <a:pt x="70" y="0"/>
                  </a:lnTo>
                  <a:lnTo>
                    <a:pt x="109" y="0"/>
                  </a:lnTo>
                  <a:lnTo>
                    <a:pt x="159" y="29"/>
                  </a:lnTo>
                  <a:lnTo>
                    <a:pt x="206" y="98"/>
                  </a:lnTo>
                  <a:lnTo>
                    <a:pt x="239" y="169"/>
                  </a:lnTo>
                  <a:lnTo>
                    <a:pt x="255" y="266"/>
                  </a:lnTo>
                  <a:lnTo>
                    <a:pt x="269" y="380"/>
                  </a:lnTo>
                  <a:lnTo>
                    <a:pt x="275" y="490"/>
                  </a:lnTo>
                  <a:lnTo>
                    <a:pt x="275" y="633"/>
                  </a:lnTo>
                  <a:lnTo>
                    <a:pt x="255" y="721"/>
                  </a:lnTo>
                  <a:lnTo>
                    <a:pt x="219" y="753"/>
                  </a:lnTo>
                  <a:lnTo>
                    <a:pt x="156" y="763"/>
                  </a:lnTo>
                  <a:lnTo>
                    <a:pt x="90" y="760"/>
                  </a:lnTo>
                  <a:lnTo>
                    <a:pt x="56" y="721"/>
                  </a:lnTo>
                  <a:lnTo>
                    <a:pt x="37" y="653"/>
                  </a:lnTo>
                  <a:lnTo>
                    <a:pt x="20" y="585"/>
                  </a:lnTo>
                  <a:lnTo>
                    <a:pt x="7" y="461"/>
                  </a:lnTo>
                  <a:lnTo>
                    <a:pt x="0" y="322"/>
                  </a:lnTo>
                  <a:lnTo>
                    <a:pt x="0" y="159"/>
                  </a:lnTo>
                  <a:lnTo>
                    <a:pt x="17" y="88"/>
                  </a:lnTo>
                  <a:lnTo>
                    <a:pt x="17"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 name="Freeform 8"/>
            <p:cNvSpPr>
              <a:spLocks/>
            </p:cNvSpPr>
            <p:nvPr/>
          </p:nvSpPr>
          <p:spPr bwMode="auto">
            <a:xfrm>
              <a:off x="1216" y="1839"/>
              <a:ext cx="420" cy="586"/>
            </a:xfrm>
            <a:custGeom>
              <a:avLst/>
              <a:gdLst>
                <a:gd name="T0" fmla="*/ 23 w 420"/>
                <a:gd name="T1" fmla="*/ 0 h 586"/>
                <a:gd name="T2" fmla="*/ 109 w 420"/>
                <a:gd name="T3" fmla="*/ 10 h 586"/>
                <a:gd name="T4" fmla="*/ 198 w 420"/>
                <a:gd name="T5" fmla="*/ 26 h 586"/>
                <a:gd name="T6" fmla="*/ 291 w 420"/>
                <a:gd name="T7" fmla="*/ 78 h 586"/>
                <a:gd name="T8" fmla="*/ 357 w 420"/>
                <a:gd name="T9" fmla="*/ 117 h 586"/>
                <a:gd name="T10" fmla="*/ 400 w 420"/>
                <a:gd name="T11" fmla="*/ 173 h 586"/>
                <a:gd name="T12" fmla="*/ 420 w 420"/>
                <a:gd name="T13" fmla="*/ 205 h 586"/>
                <a:gd name="T14" fmla="*/ 380 w 420"/>
                <a:gd name="T15" fmla="*/ 300 h 586"/>
                <a:gd name="T16" fmla="*/ 317 w 420"/>
                <a:gd name="T17" fmla="*/ 358 h 586"/>
                <a:gd name="T18" fmla="*/ 241 w 420"/>
                <a:gd name="T19" fmla="*/ 400 h 586"/>
                <a:gd name="T20" fmla="*/ 201 w 420"/>
                <a:gd name="T21" fmla="*/ 426 h 586"/>
                <a:gd name="T22" fmla="*/ 132 w 420"/>
                <a:gd name="T23" fmla="*/ 439 h 586"/>
                <a:gd name="T24" fmla="*/ 129 w 420"/>
                <a:gd name="T25" fmla="*/ 465 h 586"/>
                <a:gd name="T26" fmla="*/ 182 w 420"/>
                <a:gd name="T27" fmla="*/ 488 h 586"/>
                <a:gd name="T28" fmla="*/ 258 w 420"/>
                <a:gd name="T29" fmla="*/ 508 h 586"/>
                <a:gd name="T30" fmla="*/ 330 w 420"/>
                <a:gd name="T31" fmla="*/ 547 h 586"/>
                <a:gd name="T32" fmla="*/ 301 w 420"/>
                <a:gd name="T33" fmla="*/ 576 h 586"/>
                <a:gd name="T34" fmla="*/ 271 w 420"/>
                <a:gd name="T35" fmla="*/ 586 h 586"/>
                <a:gd name="T36" fmla="*/ 228 w 420"/>
                <a:gd name="T37" fmla="*/ 543 h 586"/>
                <a:gd name="T38" fmla="*/ 162 w 420"/>
                <a:gd name="T39" fmla="*/ 517 h 586"/>
                <a:gd name="T40" fmla="*/ 109 w 420"/>
                <a:gd name="T41" fmla="*/ 498 h 586"/>
                <a:gd name="T42" fmla="*/ 109 w 420"/>
                <a:gd name="T43" fmla="*/ 459 h 586"/>
                <a:gd name="T44" fmla="*/ 119 w 420"/>
                <a:gd name="T45" fmla="*/ 417 h 586"/>
                <a:gd name="T46" fmla="*/ 152 w 420"/>
                <a:gd name="T47" fmla="*/ 400 h 586"/>
                <a:gd name="T48" fmla="*/ 258 w 420"/>
                <a:gd name="T49" fmla="*/ 358 h 586"/>
                <a:gd name="T50" fmla="*/ 317 w 420"/>
                <a:gd name="T51" fmla="*/ 293 h 586"/>
                <a:gd name="T52" fmla="*/ 360 w 420"/>
                <a:gd name="T53" fmla="*/ 225 h 586"/>
                <a:gd name="T54" fmla="*/ 350 w 420"/>
                <a:gd name="T55" fmla="*/ 192 h 586"/>
                <a:gd name="T56" fmla="*/ 317 w 420"/>
                <a:gd name="T57" fmla="*/ 153 h 586"/>
                <a:gd name="T58" fmla="*/ 238 w 420"/>
                <a:gd name="T59" fmla="*/ 98 h 586"/>
                <a:gd name="T60" fmla="*/ 142 w 420"/>
                <a:gd name="T61" fmla="*/ 78 h 586"/>
                <a:gd name="T62" fmla="*/ 79 w 420"/>
                <a:gd name="T63" fmla="*/ 75 h 586"/>
                <a:gd name="T64" fmla="*/ 23 w 420"/>
                <a:gd name="T65" fmla="*/ 75 h 586"/>
                <a:gd name="T66" fmla="*/ 0 w 420"/>
                <a:gd name="T67" fmla="*/ 39 h 586"/>
                <a:gd name="T68" fmla="*/ 23 w 420"/>
                <a:gd name="T69" fmla="*/ 0 h 5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0"/>
                <a:gd name="T106" fmla="*/ 0 h 586"/>
                <a:gd name="T107" fmla="*/ 420 w 420"/>
                <a:gd name="T108" fmla="*/ 586 h 5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0" h="586">
                  <a:moveTo>
                    <a:pt x="23" y="0"/>
                  </a:moveTo>
                  <a:lnTo>
                    <a:pt x="109" y="10"/>
                  </a:lnTo>
                  <a:lnTo>
                    <a:pt x="198" y="26"/>
                  </a:lnTo>
                  <a:lnTo>
                    <a:pt x="291" y="78"/>
                  </a:lnTo>
                  <a:lnTo>
                    <a:pt x="357" y="117"/>
                  </a:lnTo>
                  <a:lnTo>
                    <a:pt x="400" y="173"/>
                  </a:lnTo>
                  <a:lnTo>
                    <a:pt x="420" y="205"/>
                  </a:lnTo>
                  <a:lnTo>
                    <a:pt x="380" y="300"/>
                  </a:lnTo>
                  <a:lnTo>
                    <a:pt x="317" y="358"/>
                  </a:lnTo>
                  <a:lnTo>
                    <a:pt x="241" y="400"/>
                  </a:lnTo>
                  <a:lnTo>
                    <a:pt x="201" y="426"/>
                  </a:lnTo>
                  <a:lnTo>
                    <a:pt x="132" y="439"/>
                  </a:lnTo>
                  <a:lnTo>
                    <a:pt x="129" y="465"/>
                  </a:lnTo>
                  <a:lnTo>
                    <a:pt x="182" y="488"/>
                  </a:lnTo>
                  <a:lnTo>
                    <a:pt x="258" y="508"/>
                  </a:lnTo>
                  <a:lnTo>
                    <a:pt x="330" y="547"/>
                  </a:lnTo>
                  <a:lnTo>
                    <a:pt x="301" y="576"/>
                  </a:lnTo>
                  <a:lnTo>
                    <a:pt x="271" y="586"/>
                  </a:lnTo>
                  <a:lnTo>
                    <a:pt x="228" y="543"/>
                  </a:lnTo>
                  <a:lnTo>
                    <a:pt x="162" y="517"/>
                  </a:lnTo>
                  <a:lnTo>
                    <a:pt x="109" y="498"/>
                  </a:lnTo>
                  <a:lnTo>
                    <a:pt x="109" y="459"/>
                  </a:lnTo>
                  <a:lnTo>
                    <a:pt x="119" y="417"/>
                  </a:lnTo>
                  <a:lnTo>
                    <a:pt x="152" y="400"/>
                  </a:lnTo>
                  <a:lnTo>
                    <a:pt x="258" y="358"/>
                  </a:lnTo>
                  <a:lnTo>
                    <a:pt x="317" y="293"/>
                  </a:lnTo>
                  <a:lnTo>
                    <a:pt x="360" y="225"/>
                  </a:lnTo>
                  <a:lnTo>
                    <a:pt x="350" y="192"/>
                  </a:lnTo>
                  <a:lnTo>
                    <a:pt x="317" y="153"/>
                  </a:lnTo>
                  <a:lnTo>
                    <a:pt x="238" y="98"/>
                  </a:lnTo>
                  <a:lnTo>
                    <a:pt x="142" y="78"/>
                  </a:lnTo>
                  <a:lnTo>
                    <a:pt x="79" y="75"/>
                  </a:lnTo>
                  <a:lnTo>
                    <a:pt x="23" y="75"/>
                  </a:lnTo>
                  <a:lnTo>
                    <a:pt x="0" y="39"/>
                  </a:lnTo>
                  <a:lnTo>
                    <a:pt x="2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 name="Freeform 9"/>
            <p:cNvSpPr>
              <a:spLocks/>
            </p:cNvSpPr>
            <p:nvPr/>
          </p:nvSpPr>
          <p:spPr bwMode="auto">
            <a:xfrm>
              <a:off x="1249" y="2503"/>
              <a:ext cx="511" cy="947"/>
            </a:xfrm>
            <a:custGeom>
              <a:avLst/>
              <a:gdLst>
                <a:gd name="T0" fmla="*/ 59 w 511"/>
                <a:gd name="T1" fmla="*/ 0 h 947"/>
                <a:gd name="T2" fmla="*/ 13 w 511"/>
                <a:gd name="T3" fmla="*/ 0 h 947"/>
                <a:gd name="T4" fmla="*/ 0 w 511"/>
                <a:gd name="T5" fmla="*/ 68 h 947"/>
                <a:gd name="T6" fmla="*/ 33 w 511"/>
                <a:gd name="T7" fmla="*/ 108 h 947"/>
                <a:gd name="T8" fmla="*/ 139 w 511"/>
                <a:gd name="T9" fmla="*/ 202 h 947"/>
                <a:gd name="T10" fmla="*/ 232 w 511"/>
                <a:gd name="T11" fmla="*/ 322 h 947"/>
                <a:gd name="T12" fmla="*/ 292 w 511"/>
                <a:gd name="T13" fmla="*/ 446 h 947"/>
                <a:gd name="T14" fmla="*/ 301 w 511"/>
                <a:gd name="T15" fmla="*/ 527 h 947"/>
                <a:gd name="T16" fmla="*/ 298 w 511"/>
                <a:gd name="T17" fmla="*/ 586 h 947"/>
                <a:gd name="T18" fmla="*/ 272 w 511"/>
                <a:gd name="T19" fmla="*/ 719 h 947"/>
                <a:gd name="T20" fmla="*/ 238 w 511"/>
                <a:gd name="T21" fmla="*/ 827 h 947"/>
                <a:gd name="T22" fmla="*/ 209 w 511"/>
                <a:gd name="T23" fmla="*/ 889 h 947"/>
                <a:gd name="T24" fmla="*/ 202 w 511"/>
                <a:gd name="T25" fmla="*/ 928 h 947"/>
                <a:gd name="T26" fmla="*/ 232 w 511"/>
                <a:gd name="T27" fmla="*/ 928 h 947"/>
                <a:gd name="T28" fmla="*/ 278 w 511"/>
                <a:gd name="T29" fmla="*/ 915 h 947"/>
                <a:gd name="T30" fmla="*/ 292 w 511"/>
                <a:gd name="T31" fmla="*/ 918 h 947"/>
                <a:gd name="T32" fmla="*/ 388 w 511"/>
                <a:gd name="T33" fmla="*/ 924 h 947"/>
                <a:gd name="T34" fmla="*/ 461 w 511"/>
                <a:gd name="T35" fmla="*/ 947 h 947"/>
                <a:gd name="T36" fmla="*/ 487 w 511"/>
                <a:gd name="T37" fmla="*/ 934 h 947"/>
                <a:gd name="T38" fmla="*/ 511 w 511"/>
                <a:gd name="T39" fmla="*/ 885 h 947"/>
                <a:gd name="T40" fmla="*/ 487 w 511"/>
                <a:gd name="T41" fmla="*/ 859 h 947"/>
                <a:gd name="T42" fmla="*/ 378 w 511"/>
                <a:gd name="T43" fmla="*/ 856 h 947"/>
                <a:gd name="T44" fmla="*/ 301 w 511"/>
                <a:gd name="T45" fmla="*/ 866 h 947"/>
                <a:gd name="T46" fmla="*/ 262 w 511"/>
                <a:gd name="T47" fmla="*/ 885 h 947"/>
                <a:gd name="T48" fmla="*/ 268 w 511"/>
                <a:gd name="T49" fmla="*/ 840 h 947"/>
                <a:gd name="T50" fmla="*/ 308 w 511"/>
                <a:gd name="T51" fmla="*/ 771 h 947"/>
                <a:gd name="T52" fmla="*/ 341 w 511"/>
                <a:gd name="T53" fmla="*/ 664 h 947"/>
                <a:gd name="T54" fmla="*/ 368 w 511"/>
                <a:gd name="T55" fmla="*/ 573 h 947"/>
                <a:gd name="T56" fmla="*/ 348 w 511"/>
                <a:gd name="T57" fmla="*/ 469 h 947"/>
                <a:gd name="T58" fmla="*/ 318 w 511"/>
                <a:gd name="T59" fmla="*/ 358 h 947"/>
                <a:gd name="T60" fmla="*/ 258 w 511"/>
                <a:gd name="T61" fmla="*/ 231 h 947"/>
                <a:gd name="T62" fmla="*/ 172 w 511"/>
                <a:gd name="T63" fmla="*/ 114 h 947"/>
                <a:gd name="T64" fmla="*/ 99 w 511"/>
                <a:gd name="T65" fmla="*/ 29 h 947"/>
                <a:gd name="T66" fmla="*/ 59 w 511"/>
                <a:gd name="T67" fmla="*/ 0 h 9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1"/>
                <a:gd name="T103" fmla="*/ 0 h 947"/>
                <a:gd name="T104" fmla="*/ 511 w 511"/>
                <a:gd name="T105" fmla="*/ 947 h 9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1" h="947">
                  <a:moveTo>
                    <a:pt x="59" y="0"/>
                  </a:moveTo>
                  <a:lnTo>
                    <a:pt x="13" y="0"/>
                  </a:lnTo>
                  <a:lnTo>
                    <a:pt x="0" y="68"/>
                  </a:lnTo>
                  <a:lnTo>
                    <a:pt x="33" y="108"/>
                  </a:lnTo>
                  <a:lnTo>
                    <a:pt x="139" y="202"/>
                  </a:lnTo>
                  <a:lnTo>
                    <a:pt x="232" y="322"/>
                  </a:lnTo>
                  <a:lnTo>
                    <a:pt x="292" y="446"/>
                  </a:lnTo>
                  <a:lnTo>
                    <a:pt x="301" y="527"/>
                  </a:lnTo>
                  <a:lnTo>
                    <a:pt x="298" y="586"/>
                  </a:lnTo>
                  <a:lnTo>
                    <a:pt x="272" y="719"/>
                  </a:lnTo>
                  <a:lnTo>
                    <a:pt x="238" y="827"/>
                  </a:lnTo>
                  <a:lnTo>
                    <a:pt x="209" y="889"/>
                  </a:lnTo>
                  <a:lnTo>
                    <a:pt x="202" y="928"/>
                  </a:lnTo>
                  <a:lnTo>
                    <a:pt x="232" y="928"/>
                  </a:lnTo>
                  <a:lnTo>
                    <a:pt x="278" y="915"/>
                  </a:lnTo>
                  <a:lnTo>
                    <a:pt x="292" y="918"/>
                  </a:lnTo>
                  <a:lnTo>
                    <a:pt x="388" y="924"/>
                  </a:lnTo>
                  <a:lnTo>
                    <a:pt x="461" y="947"/>
                  </a:lnTo>
                  <a:lnTo>
                    <a:pt x="487" y="934"/>
                  </a:lnTo>
                  <a:lnTo>
                    <a:pt x="511" y="885"/>
                  </a:lnTo>
                  <a:lnTo>
                    <a:pt x="487" y="859"/>
                  </a:lnTo>
                  <a:lnTo>
                    <a:pt x="378" y="856"/>
                  </a:lnTo>
                  <a:lnTo>
                    <a:pt x="301" y="866"/>
                  </a:lnTo>
                  <a:lnTo>
                    <a:pt x="262" y="885"/>
                  </a:lnTo>
                  <a:lnTo>
                    <a:pt x="268" y="840"/>
                  </a:lnTo>
                  <a:lnTo>
                    <a:pt x="308" y="771"/>
                  </a:lnTo>
                  <a:lnTo>
                    <a:pt x="341" y="664"/>
                  </a:lnTo>
                  <a:lnTo>
                    <a:pt x="368" y="573"/>
                  </a:lnTo>
                  <a:lnTo>
                    <a:pt x="348" y="469"/>
                  </a:lnTo>
                  <a:lnTo>
                    <a:pt x="318" y="358"/>
                  </a:lnTo>
                  <a:lnTo>
                    <a:pt x="258" y="231"/>
                  </a:lnTo>
                  <a:lnTo>
                    <a:pt x="172" y="114"/>
                  </a:lnTo>
                  <a:lnTo>
                    <a:pt x="99" y="29"/>
                  </a:lnTo>
                  <a:lnTo>
                    <a:pt x="59"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8" name="Freeform 10"/>
            <p:cNvSpPr>
              <a:spLocks/>
            </p:cNvSpPr>
            <p:nvPr/>
          </p:nvSpPr>
          <p:spPr bwMode="auto">
            <a:xfrm>
              <a:off x="928" y="2501"/>
              <a:ext cx="344" cy="965"/>
            </a:xfrm>
            <a:custGeom>
              <a:avLst/>
              <a:gdLst>
                <a:gd name="T0" fmla="*/ 238 w 344"/>
                <a:gd name="T1" fmla="*/ 0 h 965"/>
                <a:gd name="T2" fmla="*/ 195 w 344"/>
                <a:gd name="T3" fmla="*/ 91 h 965"/>
                <a:gd name="T4" fmla="*/ 165 w 344"/>
                <a:gd name="T5" fmla="*/ 224 h 965"/>
                <a:gd name="T6" fmla="*/ 129 w 344"/>
                <a:gd name="T7" fmla="*/ 371 h 965"/>
                <a:gd name="T8" fmla="*/ 96 w 344"/>
                <a:gd name="T9" fmla="*/ 520 h 965"/>
                <a:gd name="T10" fmla="*/ 96 w 344"/>
                <a:gd name="T11" fmla="*/ 575 h 965"/>
                <a:gd name="T12" fmla="*/ 129 w 344"/>
                <a:gd name="T13" fmla="*/ 673 h 965"/>
                <a:gd name="T14" fmla="*/ 175 w 344"/>
                <a:gd name="T15" fmla="*/ 725 h 965"/>
                <a:gd name="T16" fmla="*/ 218 w 344"/>
                <a:gd name="T17" fmla="*/ 790 h 965"/>
                <a:gd name="T18" fmla="*/ 248 w 344"/>
                <a:gd name="T19" fmla="*/ 838 h 965"/>
                <a:gd name="T20" fmla="*/ 235 w 344"/>
                <a:gd name="T21" fmla="*/ 861 h 965"/>
                <a:gd name="T22" fmla="*/ 159 w 344"/>
                <a:gd name="T23" fmla="*/ 871 h 965"/>
                <a:gd name="T24" fmla="*/ 36 w 344"/>
                <a:gd name="T25" fmla="*/ 890 h 965"/>
                <a:gd name="T26" fmla="*/ 0 w 344"/>
                <a:gd name="T27" fmla="*/ 920 h 965"/>
                <a:gd name="T28" fmla="*/ 30 w 344"/>
                <a:gd name="T29" fmla="*/ 946 h 965"/>
                <a:gd name="T30" fmla="*/ 99 w 344"/>
                <a:gd name="T31" fmla="*/ 965 h 965"/>
                <a:gd name="T32" fmla="*/ 179 w 344"/>
                <a:gd name="T33" fmla="*/ 926 h 965"/>
                <a:gd name="T34" fmla="*/ 238 w 344"/>
                <a:gd name="T35" fmla="*/ 900 h 965"/>
                <a:gd name="T36" fmla="*/ 314 w 344"/>
                <a:gd name="T37" fmla="*/ 890 h 965"/>
                <a:gd name="T38" fmla="*/ 344 w 344"/>
                <a:gd name="T39" fmla="*/ 881 h 965"/>
                <a:gd name="T40" fmla="*/ 334 w 344"/>
                <a:gd name="T41" fmla="*/ 848 h 965"/>
                <a:gd name="T42" fmla="*/ 248 w 344"/>
                <a:gd name="T43" fmla="*/ 764 h 965"/>
                <a:gd name="T44" fmla="*/ 198 w 344"/>
                <a:gd name="T45" fmla="*/ 676 h 965"/>
                <a:gd name="T46" fmla="*/ 155 w 344"/>
                <a:gd name="T47" fmla="*/ 617 h 965"/>
                <a:gd name="T48" fmla="*/ 149 w 344"/>
                <a:gd name="T49" fmla="*/ 559 h 965"/>
                <a:gd name="T50" fmla="*/ 169 w 344"/>
                <a:gd name="T51" fmla="*/ 462 h 965"/>
                <a:gd name="T52" fmla="*/ 215 w 344"/>
                <a:gd name="T53" fmla="*/ 361 h 965"/>
                <a:gd name="T54" fmla="*/ 265 w 344"/>
                <a:gd name="T55" fmla="*/ 189 h 965"/>
                <a:gd name="T56" fmla="*/ 308 w 344"/>
                <a:gd name="T57" fmla="*/ 88 h 965"/>
                <a:gd name="T58" fmla="*/ 304 w 344"/>
                <a:gd name="T59" fmla="*/ 29 h 965"/>
                <a:gd name="T60" fmla="*/ 265 w 344"/>
                <a:gd name="T61" fmla="*/ 0 h 965"/>
                <a:gd name="T62" fmla="*/ 238 w 344"/>
                <a:gd name="T63" fmla="*/ 0 h 9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4"/>
                <a:gd name="T97" fmla="*/ 0 h 965"/>
                <a:gd name="T98" fmla="*/ 344 w 344"/>
                <a:gd name="T99" fmla="*/ 965 h 9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4" h="965">
                  <a:moveTo>
                    <a:pt x="238" y="0"/>
                  </a:moveTo>
                  <a:lnTo>
                    <a:pt x="195" y="91"/>
                  </a:lnTo>
                  <a:lnTo>
                    <a:pt x="165" y="224"/>
                  </a:lnTo>
                  <a:lnTo>
                    <a:pt x="129" y="371"/>
                  </a:lnTo>
                  <a:lnTo>
                    <a:pt x="96" y="520"/>
                  </a:lnTo>
                  <a:lnTo>
                    <a:pt x="96" y="575"/>
                  </a:lnTo>
                  <a:lnTo>
                    <a:pt x="129" y="673"/>
                  </a:lnTo>
                  <a:lnTo>
                    <a:pt x="175" y="725"/>
                  </a:lnTo>
                  <a:lnTo>
                    <a:pt x="218" y="790"/>
                  </a:lnTo>
                  <a:lnTo>
                    <a:pt x="248" y="838"/>
                  </a:lnTo>
                  <a:lnTo>
                    <a:pt x="235" y="861"/>
                  </a:lnTo>
                  <a:lnTo>
                    <a:pt x="159" y="871"/>
                  </a:lnTo>
                  <a:lnTo>
                    <a:pt x="36" y="890"/>
                  </a:lnTo>
                  <a:lnTo>
                    <a:pt x="0" y="920"/>
                  </a:lnTo>
                  <a:lnTo>
                    <a:pt x="30" y="946"/>
                  </a:lnTo>
                  <a:lnTo>
                    <a:pt x="99" y="965"/>
                  </a:lnTo>
                  <a:lnTo>
                    <a:pt x="179" y="926"/>
                  </a:lnTo>
                  <a:lnTo>
                    <a:pt x="238" y="900"/>
                  </a:lnTo>
                  <a:lnTo>
                    <a:pt x="314" y="890"/>
                  </a:lnTo>
                  <a:lnTo>
                    <a:pt x="344" y="881"/>
                  </a:lnTo>
                  <a:lnTo>
                    <a:pt x="334" y="848"/>
                  </a:lnTo>
                  <a:lnTo>
                    <a:pt x="248" y="764"/>
                  </a:lnTo>
                  <a:lnTo>
                    <a:pt x="198" y="676"/>
                  </a:lnTo>
                  <a:lnTo>
                    <a:pt x="155" y="617"/>
                  </a:lnTo>
                  <a:lnTo>
                    <a:pt x="149" y="559"/>
                  </a:lnTo>
                  <a:lnTo>
                    <a:pt x="169" y="462"/>
                  </a:lnTo>
                  <a:lnTo>
                    <a:pt x="215" y="361"/>
                  </a:lnTo>
                  <a:lnTo>
                    <a:pt x="265" y="189"/>
                  </a:lnTo>
                  <a:lnTo>
                    <a:pt x="308" y="88"/>
                  </a:lnTo>
                  <a:lnTo>
                    <a:pt x="304" y="29"/>
                  </a:lnTo>
                  <a:lnTo>
                    <a:pt x="265" y="0"/>
                  </a:lnTo>
                  <a:lnTo>
                    <a:pt x="238"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grpSp>
        <p:nvGrpSpPr>
          <p:cNvPr id="9" name="Group 11"/>
          <p:cNvGrpSpPr>
            <a:grpSpLocks/>
          </p:cNvGrpSpPr>
          <p:nvPr/>
        </p:nvGrpSpPr>
        <p:grpSpPr bwMode="auto">
          <a:xfrm>
            <a:off x="2294410" y="1322308"/>
            <a:ext cx="755650" cy="993775"/>
            <a:chOff x="1296" y="951"/>
            <a:chExt cx="211" cy="285"/>
          </a:xfrm>
        </p:grpSpPr>
        <p:sp>
          <p:nvSpPr>
            <p:cNvPr id="10" name="Freeform 12"/>
            <p:cNvSpPr>
              <a:spLocks/>
            </p:cNvSpPr>
            <p:nvPr/>
          </p:nvSpPr>
          <p:spPr bwMode="auto">
            <a:xfrm>
              <a:off x="1337" y="951"/>
              <a:ext cx="170" cy="198"/>
            </a:xfrm>
            <a:custGeom>
              <a:avLst/>
              <a:gdLst>
                <a:gd name="T0" fmla="*/ 20 w 170"/>
                <a:gd name="T1" fmla="*/ 9 h 198"/>
                <a:gd name="T2" fmla="*/ 66 w 170"/>
                <a:gd name="T3" fmla="*/ 0 h 198"/>
                <a:gd name="T4" fmla="*/ 110 w 170"/>
                <a:gd name="T5" fmla="*/ 3 h 198"/>
                <a:gd name="T6" fmla="*/ 150 w 170"/>
                <a:gd name="T7" fmla="*/ 22 h 198"/>
                <a:gd name="T8" fmla="*/ 170 w 170"/>
                <a:gd name="T9" fmla="*/ 58 h 198"/>
                <a:gd name="T10" fmla="*/ 170 w 170"/>
                <a:gd name="T11" fmla="*/ 87 h 198"/>
                <a:gd name="T12" fmla="*/ 150 w 170"/>
                <a:gd name="T13" fmla="*/ 126 h 198"/>
                <a:gd name="T14" fmla="*/ 116 w 170"/>
                <a:gd name="T15" fmla="*/ 149 h 198"/>
                <a:gd name="T16" fmla="*/ 66 w 170"/>
                <a:gd name="T17" fmla="*/ 149 h 198"/>
                <a:gd name="T18" fmla="*/ 36 w 170"/>
                <a:gd name="T19" fmla="*/ 168 h 198"/>
                <a:gd name="T20" fmla="*/ 26 w 170"/>
                <a:gd name="T21" fmla="*/ 198 h 198"/>
                <a:gd name="T22" fmla="*/ 0 w 170"/>
                <a:gd name="T23" fmla="*/ 188 h 198"/>
                <a:gd name="T24" fmla="*/ 10 w 170"/>
                <a:gd name="T25" fmla="*/ 149 h 198"/>
                <a:gd name="T26" fmla="*/ 46 w 170"/>
                <a:gd name="T27" fmla="*/ 126 h 198"/>
                <a:gd name="T28" fmla="*/ 106 w 170"/>
                <a:gd name="T29" fmla="*/ 120 h 198"/>
                <a:gd name="T30" fmla="*/ 130 w 170"/>
                <a:gd name="T31" fmla="*/ 97 h 198"/>
                <a:gd name="T32" fmla="*/ 136 w 170"/>
                <a:gd name="T33" fmla="*/ 61 h 198"/>
                <a:gd name="T34" fmla="*/ 110 w 170"/>
                <a:gd name="T35" fmla="*/ 29 h 198"/>
                <a:gd name="T36" fmla="*/ 70 w 170"/>
                <a:gd name="T37" fmla="*/ 29 h 198"/>
                <a:gd name="T38" fmla="*/ 26 w 170"/>
                <a:gd name="T39" fmla="*/ 39 h 198"/>
                <a:gd name="T40" fmla="*/ 10 w 170"/>
                <a:gd name="T41" fmla="*/ 29 h 198"/>
                <a:gd name="T42" fmla="*/ 20 w 170"/>
                <a:gd name="T43" fmla="*/ 9 h 1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0"/>
                <a:gd name="T67" fmla="*/ 0 h 198"/>
                <a:gd name="T68" fmla="*/ 170 w 170"/>
                <a:gd name="T69" fmla="*/ 198 h 1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0" h="198">
                  <a:moveTo>
                    <a:pt x="20" y="9"/>
                  </a:moveTo>
                  <a:lnTo>
                    <a:pt x="66" y="0"/>
                  </a:lnTo>
                  <a:lnTo>
                    <a:pt x="110" y="3"/>
                  </a:lnTo>
                  <a:lnTo>
                    <a:pt x="150" y="22"/>
                  </a:lnTo>
                  <a:lnTo>
                    <a:pt x="170" y="58"/>
                  </a:lnTo>
                  <a:lnTo>
                    <a:pt x="170" y="87"/>
                  </a:lnTo>
                  <a:lnTo>
                    <a:pt x="150" y="126"/>
                  </a:lnTo>
                  <a:lnTo>
                    <a:pt x="116" y="149"/>
                  </a:lnTo>
                  <a:lnTo>
                    <a:pt x="66" y="149"/>
                  </a:lnTo>
                  <a:lnTo>
                    <a:pt x="36" y="168"/>
                  </a:lnTo>
                  <a:lnTo>
                    <a:pt x="26" y="198"/>
                  </a:lnTo>
                  <a:lnTo>
                    <a:pt x="0" y="188"/>
                  </a:lnTo>
                  <a:lnTo>
                    <a:pt x="10" y="149"/>
                  </a:lnTo>
                  <a:lnTo>
                    <a:pt x="46" y="126"/>
                  </a:lnTo>
                  <a:lnTo>
                    <a:pt x="106" y="120"/>
                  </a:lnTo>
                  <a:lnTo>
                    <a:pt x="130" y="97"/>
                  </a:lnTo>
                  <a:lnTo>
                    <a:pt x="136" y="61"/>
                  </a:lnTo>
                  <a:lnTo>
                    <a:pt x="110" y="29"/>
                  </a:lnTo>
                  <a:lnTo>
                    <a:pt x="70" y="29"/>
                  </a:lnTo>
                  <a:lnTo>
                    <a:pt x="26" y="39"/>
                  </a:lnTo>
                  <a:lnTo>
                    <a:pt x="10" y="29"/>
                  </a:lnTo>
                  <a:lnTo>
                    <a:pt x="20" y="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1" name="Freeform 13"/>
            <p:cNvSpPr>
              <a:spLocks/>
            </p:cNvSpPr>
            <p:nvPr/>
          </p:nvSpPr>
          <p:spPr bwMode="auto">
            <a:xfrm>
              <a:off x="1296" y="1182"/>
              <a:ext cx="53" cy="54"/>
            </a:xfrm>
            <a:custGeom>
              <a:avLst/>
              <a:gdLst>
                <a:gd name="T0" fmla="*/ 53 w 53"/>
                <a:gd name="T1" fmla="*/ 3 h 54"/>
                <a:gd name="T2" fmla="*/ 26 w 53"/>
                <a:gd name="T3" fmla="*/ 0 h 54"/>
                <a:gd name="T4" fmla="*/ 8 w 53"/>
                <a:gd name="T5" fmla="*/ 20 h 54"/>
                <a:gd name="T6" fmla="*/ 0 w 53"/>
                <a:gd name="T7" fmla="*/ 51 h 54"/>
                <a:gd name="T8" fmla="*/ 26 w 53"/>
                <a:gd name="T9" fmla="*/ 54 h 54"/>
                <a:gd name="T10" fmla="*/ 48 w 53"/>
                <a:gd name="T11" fmla="*/ 40 h 54"/>
                <a:gd name="T12" fmla="*/ 53 w 53"/>
                <a:gd name="T13" fmla="*/ 3 h 54"/>
                <a:gd name="T14" fmla="*/ 0 60000 65536"/>
                <a:gd name="T15" fmla="*/ 0 60000 65536"/>
                <a:gd name="T16" fmla="*/ 0 60000 65536"/>
                <a:gd name="T17" fmla="*/ 0 60000 65536"/>
                <a:gd name="T18" fmla="*/ 0 60000 65536"/>
                <a:gd name="T19" fmla="*/ 0 60000 65536"/>
                <a:gd name="T20" fmla="*/ 0 60000 65536"/>
                <a:gd name="T21" fmla="*/ 0 w 53"/>
                <a:gd name="T22" fmla="*/ 0 h 54"/>
                <a:gd name="T23" fmla="*/ 53 w 53"/>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54">
                  <a:moveTo>
                    <a:pt x="53" y="3"/>
                  </a:moveTo>
                  <a:lnTo>
                    <a:pt x="26" y="0"/>
                  </a:lnTo>
                  <a:lnTo>
                    <a:pt x="8" y="20"/>
                  </a:lnTo>
                  <a:lnTo>
                    <a:pt x="0" y="51"/>
                  </a:lnTo>
                  <a:lnTo>
                    <a:pt x="26" y="54"/>
                  </a:lnTo>
                  <a:lnTo>
                    <a:pt x="48" y="40"/>
                  </a:lnTo>
                  <a:lnTo>
                    <a:pt x="53" y="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pic>
        <p:nvPicPr>
          <p:cNvPr id="12" name="Picture 3" descr="600px-Italian_traffic_signs_-_old_-_pericolo_generic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7501" y="4179463"/>
            <a:ext cx="1201738"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ttangolo 13"/>
          <p:cNvSpPr/>
          <p:nvPr/>
        </p:nvSpPr>
        <p:spPr>
          <a:xfrm>
            <a:off x="3491880" y="1556792"/>
            <a:ext cx="5652120" cy="1754326"/>
          </a:xfrm>
          <a:prstGeom prst="rect">
            <a:avLst/>
          </a:prstGeom>
        </p:spPr>
        <p:txBody>
          <a:bodyPr wrap="square">
            <a:spAutoFit/>
          </a:bodyPr>
          <a:lstStyle/>
          <a:p>
            <a:pPr marL="571500" indent="-571500">
              <a:buFont typeface="Arial" panose="020B0604020202020204" pitchFamily="34" charset="0"/>
              <a:buChar char="•"/>
            </a:pPr>
            <a:r>
              <a:rPr lang="it-IT" sz="3600" i="1" dirty="0" smtClean="0">
                <a:solidFill>
                  <a:schemeClr val="bg1"/>
                </a:solidFill>
              </a:rPr>
              <a:t>PRESSIONE ARTERIOSA</a:t>
            </a:r>
          </a:p>
          <a:p>
            <a:pPr marL="571500" indent="-571500">
              <a:buFont typeface="Arial" panose="020B0604020202020204" pitchFamily="34" charset="0"/>
              <a:buChar char="•"/>
            </a:pPr>
            <a:r>
              <a:rPr lang="it-IT" sz="3600" b="1" dirty="0" smtClean="0">
                <a:solidFill>
                  <a:srgbClr val="FF0000"/>
                </a:solidFill>
              </a:rPr>
              <a:t>FREQUENZA CARDIACA</a:t>
            </a:r>
          </a:p>
          <a:p>
            <a:pPr marL="571500" indent="-571500">
              <a:buFont typeface="Arial" panose="020B0604020202020204" pitchFamily="34" charset="0"/>
              <a:buChar char="•"/>
            </a:pPr>
            <a:r>
              <a:rPr lang="it-IT" sz="3600" i="1" dirty="0" smtClean="0">
                <a:solidFill>
                  <a:schemeClr val="bg1"/>
                </a:solidFill>
              </a:rPr>
              <a:t>CONTRATTILITA’</a:t>
            </a:r>
            <a:endParaRPr lang="it-IT" sz="3600" i="1" dirty="0">
              <a:solidFill>
                <a:schemeClr val="bg1"/>
              </a:solidFill>
            </a:endParaRPr>
          </a:p>
        </p:txBody>
      </p:sp>
    </p:spTree>
    <p:extLst>
      <p:ext uri="{BB962C8B-B14F-4D97-AF65-F5344CB8AC3E}">
        <p14:creationId xmlns:p14="http://schemas.microsoft.com/office/powerpoint/2010/main" val="319502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8" name="Picture 11" descr="heart1"/>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3085" y="1168073"/>
            <a:ext cx="51117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83" y="34244"/>
            <a:ext cx="5708333" cy="2005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0395" y="326144"/>
            <a:ext cx="1881950" cy="288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345" y="265965"/>
            <a:ext cx="1257776" cy="410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asellaDiTesto 5"/>
          <p:cNvSpPr txBox="1"/>
          <p:nvPr/>
        </p:nvSpPr>
        <p:spPr>
          <a:xfrm>
            <a:off x="5580112" y="1124744"/>
            <a:ext cx="3058594" cy="523220"/>
          </a:xfrm>
          <a:prstGeom prst="rect">
            <a:avLst/>
          </a:prstGeom>
          <a:noFill/>
        </p:spPr>
        <p:txBody>
          <a:bodyPr wrap="none" rtlCol="0">
            <a:spAutoFit/>
          </a:bodyPr>
          <a:lstStyle/>
          <a:p>
            <a:r>
              <a:rPr lang="it-IT" sz="2800" b="1" dirty="0">
                <a:solidFill>
                  <a:schemeClr val="bg1"/>
                </a:solidFill>
              </a:rPr>
              <a:t>n. 2331 HF </a:t>
            </a:r>
            <a:r>
              <a:rPr lang="it-IT" sz="2800" b="1" dirty="0" err="1">
                <a:solidFill>
                  <a:schemeClr val="bg1"/>
                </a:solidFill>
              </a:rPr>
              <a:t>patients</a:t>
            </a:r>
            <a:endParaRPr lang="it-IT" sz="2800" b="1" dirty="0">
              <a:solidFill>
                <a:schemeClr val="bg1"/>
              </a:solidFill>
            </a:endParaRPr>
          </a:p>
        </p:txBody>
      </p:sp>
      <p:sp>
        <p:nvSpPr>
          <p:cNvPr id="9" name="CasellaDiTesto 8"/>
          <p:cNvSpPr txBox="1"/>
          <p:nvPr/>
        </p:nvSpPr>
        <p:spPr>
          <a:xfrm>
            <a:off x="1043608" y="2492896"/>
            <a:ext cx="7397625" cy="3539430"/>
          </a:xfrm>
          <a:prstGeom prst="rect">
            <a:avLst/>
          </a:prstGeom>
          <a:noFill/>
        </p:spPr>
        <p:txBody>
          <a:bodyPr wrap="square" rtlCol="0">
            <a:spAutoFit/>
          </a:bodyPr>
          <a:lstStyle/>
          <a:p>
            <a:r>
              <a:rPr lang="en-US" sz="3200" b="1" dirty="0">
                <a:solidFill>
                  <a:schemeClr val="bg1"/>
                </a:solidFill>
              </a:rPr>
              <a:t>This study aimed to compare whether reduced </a:t>
            </a:r>
            <a:r>
              <a:rPr lang="en-US" sz="3200" b="1" dirty="0">
                <a:solidFill>
                  <a:srgbClr val="FF0000"/>
                </a:solidFill>
              </a:rPr>
              <a:t>heart rate </a:t>
            </a:r>
            <a:r>
              <a:rPr lang="en-US" sz="3200" b="1" dirty="0">
                <a:solidFill>
                  <a:schemeClr val="bg1"/>
                </a:solidFill>
              </a:rPr>
              <a:t>(HR) or higher </a:t>
            </a:r>
            <a:r>
              <a:rPr lang="en-US" sz="3200" b="1" dirty="0" smtClean="0">
                <a:solidFill>
                  <a:srgbClr val="FF0000"/>
                </a:solidFill>
              </a:rPr>
              <a:t>beta blocker </a:t>
            </a:r>
            <a:r>
              <a:rPr lang="en-US" sz="3200" b="1" dirty="0" smtClean="0">
                <a:solidFill>
                  <a:schemeClr val="bg1"/>
                </a:solidFill>
              </a:rPr>
              <a:t>(BB</a:t>
            </a:r>
            <a:r>
              <a:rPr lang="en-US" sz="3200" b="1" dirty="0">
                <a:solidFill>
                  <a:schemeClr val="bg1"/>
                </a:solidFill>
              </a:rPr>
              <a:t>) dose affected outcomes to a greater extent in the HF-ACTION (Heart Failure: A Controlled Trial Investigating Outcomes of Exercise Training) trial population.</a:t>
            </a:r>
            <a:endParaRPr lang="it-IT" sz="3200" b="1" dirty="0">
              <a:solidFill>
                <a:schemeClr val="bg1"/>
              </a:solidFill>
            </a:endParaRPr>
          </a:p>
        </p:txBody>
      </p:sp>
    </p:spTree>
    <p:extLst>
      <p:ext uri="{BB962C8B-B14F-4D97-AF65-F5344CB8AC3E}">
        <p14:creationId xmlns:p14="http://schemas.microsoft.com/office/powerpoint/2010/main" val="41749346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947410" cy="1213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1245298"/>
            <a:ext cx="7556659" cy="5658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reccia a destra 6"/>
          <p:cNvSpPr/>
          <p:nvPr/>
        </p:nvSpPr>
        <p:spPr>
          <a:xfrm>
            <a:off x="1234" y="4050780"/>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a destra 11"/>
          <p:cNvSpPr/>
          <p:nvPr/>
        </p:nvSpPr>
        <p:spPr>
          <a:xfrm>
            <a:off x="0" y="5157192"/>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arrotondato 7"/>
          <p:cNvSpPr/>
          <p:nvPr/>
        </p:nvSpPr>
        <p:spPr>
          <a:xfrm>
            <a:off x="2973704" y="1556792"/>
            <a:ext cx="5270703" cy="1008112"/>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75878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39" y="1108625"/>
            <a:ext cx="9148572" cy="6596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 y="1"/>
            <a:ext cx="5522595" cy="1126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1" descr="heart1"/>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352" y="3970189"/>
            <a:ext cx="51117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nettore 1 6"/>
          <p:cNvCxnSpPr>
            <a:cxnSpLocks noChangeAspect="1"/>
          </p:cNvCxnSpPr>
          <p:nvPr/>
        </p:nvCxnSpPr>
        <p:spPr>
          <a:xfrm flipV="1">
            <a:off x="1177556" y="2636901"/>
            <a:ext cx="6802949" cy="8003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nettore 1 7"/>
          <p:cNvCxnSpPr>
            <a:cxnSpLocks noChangeAspect="1"/>
          </p:cNvCxnSpPr>
          <p:nvPr/>
        </p:nvCxnSpPr>
        <p:spPr>
          <a:xfrm flipV="1">
            <a:off x="1198634" y="3429000"/>
            <a:ext cx="6802949" cy="8003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66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FF00"/>
                </a:solidFill>
              </a:rPr>
              <a:t>Fattori negativi nell’evoluzione dell’Insufficienza Cardiaca Cronica</a:t>
            </a:r>
            <a:endParaRPr lang="it-IT" sz="3600" dirty="0">
              <a:solidFill>
                <a:srgbClr val="FFFF00"/>
              </a:solidFill>
            </a:endParaRPr>
          </a:p>
        </p:txBody>
      </p:sp>
      <p:sp>
        <p:nvSpPr>
          <p:cNvPr id="3" name="Segnaposto contenuto 2"/>
          <p:cNvSpPr>
            <a:spLocks noGrp="1"/>
          </p:cNvSpPr>
          <p:nvPr>
            <p:ph idx="1"/>
          </p:nvPr>
        </p:nvSpPr>
        <p:spPr/>
        <p:txBody>
          <a:bodyPr/>
          <a:lstStyle/>
          <a:p>
            <a:r>
              <a:rPr lang="it-IT" dirty="0" smtClean="0">
                <a:solidFill>
                  <a:schemeClr val="bg1"/>
                </a:solidFill>
              </a:rPr>
              <a:t>Necessità di Elevate dosi di diuretici</a:t>
            </a:r>
          </a:p>
          <a:p>
            <a:r>
              <a:rPr lang="it-IT" dirty="0" smtClean="0">
                <a:solidFill>
                  <a:schemeClr val="bg1"/>
                </a:solidFill>
              </a:rPr>
              <a:t>Assenza di miglioramento clinico</a:t>
            </a:r>
          </a:p>
          <a:p>
            <a:r>
              <a:rPr lang="it-IT" dirty="0" smtClean="0">
                <a:solidFill>
                  <a:schemeClr val="bg1"/>
                </a:solidFill>
              </a:rPr>
              <a:t>Inadeguata «</a:t>
            </a:r>
            <a:r>
              <a:rPr lang="it-IT" dirty="0" err="1" smtClean="0">
                <a:solidFill>
                  <a:schemeClr val="bg1"/>
                </a:solidFill>
              </a:rPr>
              <a:t>compliance</a:t>
            </a:r>
            <a:r>
              <a:rPr lang="it-IT" dirty="0" smtClean="0">
                <a:solidFill>
                  <a:schemeClr val="bg1"/>
                </a:solidFill>
              </a:rPr>
              <a:t>» alla terapia</a:t>
            </a:r>
          </a:p>
          <a:p>
            <a:r>
              <a:rPr lang="it-IT" dirty="0" smtClean="0">
                <a:solidFill>
                  <a:schemeClr val="bg1"/>
                </a:solidFill>
              </a:rPr>
              <a:t>Dieta Incongrua</a:t>
            </a:r>
          </a:p>
          <a:p>
            <a:r>
              <a:rPr lang="it-IT" dirty="0" smtClean="0">
                <a:solidFill>
                  <a:schemeClr val="bg1"/>
                </a:solidFill>
              </a:rPr>
              <a:t>Terapia «fai da te»</a:t>
            </a:r>
          </a:p>
          <a:p>
            <a:r>
              <a:rPr lang="it-IT" b="1" dirty="0" smtClean="0">
                <a:solidFill>
                  <a:srgbClr val="FF0000"/>
                </a:solidFill>
              </a:rPr>
              <a:t>Impossibilità a tollerare la terapia</a:t>
            </a:r>
            <a:endParaRPr lang="it-IT" b="1" dirty="0">
              <a:solidFill>
                <a:srgbClr val="FF0000"/>
              </a:solidFill>
            </a:endParaRPr>
          </a:p>
        </p:txBody>
      </p:sp>
      <p:pic>
        <p:nvPicPr>
          <p:cNvPr id="4" name="Picture 3" descr="600px-Italian_traffic_signs_-_old_-_pericolo_generic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7050" y="4437075"/>
            <a:ext cx="1201738"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742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par>
                          <p:cTn id="33" fill="hold">
                            <p:stCondLst>
                              <p:cond delay="500"/>
                            </p:stCondLst>
                            <p:childTnLst>
                              <p:par>
                                <p:cTn id="34" presetID="53"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 y="4"/>
            <a:ext cx="4545521" cy="927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1" descr="heart1"/>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2715126"/>
            <a:ext cx="51117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 y="801319"/>
            <a:ext cx="9301734" cy="6924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1" descr="heart1"/>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1630" y="4941168"/>
            <a:ext cx="51117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Connettore 1 8"/>
          <p:cNvCxnSpPr>
            <a:cxnSpLocks noChangeAspect="1"/>
          </p:cNvCxnSpPr>
          <p:nvPr/>
        </p:nvCxnSpPr>
        <p:spPr>
          <a:xfrm flipV="1">
            <a:off x="1099232" y="3062959"/>
            <a:ext cx="6871084" cy="8083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ttore 1 9"/>
          <p:cNvCxnSpPr>
            <a:cxnSpLocks noChangeAspect="1"/>
          </p:cNvCxnSpPr>
          <p:nvPr/>
        </p:nvCxnSpPr>
        <p:spPr>
          <a:xfrm flipV="1">
            <a:off x="1099232" y="3789040"/>
            <a:ext cx="6871084" cy="8083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10418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947410" cy="1213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1" descr="heart1"/>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5805264"/>
            <a:ext cx="51117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p:cNvSpPr/>
          <p:nvPr/>
        </p:nvSpPr>
        <p:spPr>
          <a:xfrm>
            <a:off x="539552" y="2204864"/>
            <a:ext cx="8136904" cy="2554545"/>
          </a:xfrm>
          <a:prstGeom prst="rect">
            <a:avLst/>
          </a:prstGeom>
        </p:spPr>
        <p:txBody>
          <a:bodyPr wrap="square">
            <a:spAutoFit/>
          </a:bodyPr>
          <a:lstStyle/>
          <a:p>
            <a:r>
              <a:rPr lang="en-US" sz="3200" b="1" dirty="0">
                <a:solidFill>
                  <a:schemeClr val="bg1"/>
                </a:solidFill>
              </a:rPr>
              <a:t>This study found an association between higher doses of beta-blockade and an improvement in the primary composite endpoint of all-cause death/hospitalization, regardless of baseline HR being high or low. </a:t>
            </a:r>
            <a:endParaRPr lang="it-IT" sz="3200" b="1" dirty="0">
              <a:solidFill>
                <a:schemeClr val="bg1"/>
              </a:solidFill>
            </a:endParaRPr>
          </a:p>
        </p:txBody>
      </p:sp>
    </p:spTree>
    <p:extLst>
      <p:ext uri="{BB962C8B-B14F-4D97-AF65-F5344CB8AC3E}">
        <p14:creationId xmlns:p14="http://schemas.microsoft.com/office/powerpoint/2010/main" val="29162123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947410" cy="1213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1" descr="heart1"/>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5805264"/>
            <a:ext cx="51117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p:cNvSpPr/>
          <p:nvPr/>
        </p:nvSpPr>
        <p:spPr>
          <a:xfrm>
            <a:off x="107504" y="2060848"/>
            <a:ext cx="8928992" cy="3539430"/>
          </a:xfrm>
          <a:prstGeom prst="rect">
            <a:avLst/>
          </a:prstGeom>
        </p:spPr>
        <p:txBody>
          <a:bodyPr wrap="square">
            <a:spAutoFit/>
          </a:bodyPr>
          <a:lstStyle/>
          <a:p>
            <a:r>
              <a:rPr lang="en-US" sz="3200" b="1" dirty="0">
                <a:solidFill>
                  <a:schemeClr val="bg1"/>
                </a:solidFill>
              </a:rPr>
              <a:t>Conclusions</a:t>
            </a:r>
          </a:p>
          <a:p>
            <a:r>
              <a:rPr lang="en-US" sz="3200" b="1" dirty="0">
                <a:solidFill>
                  <a:schemeClr val="bg1"/>
                </a:solidFill>
              </a:rPr>
              <a:t>There were more associated improvements in outcomes with higher BB dose than with reduced HR in this well-treated HF cohort with systolic dysfunction, which suggests that titration of BB doses may confer a greater benefit than reduction of HR in such patients.</a:t>
            </a:r>
          </a:p>
        </p:txBody>
      </p:sp>
    </p:spTree>
    <p:extLst>
      <p:ext uri="{BB962C8B-B14F-4D97-AF65-F5344CB8AC3E}">
        <p14:creationId xmlns:p14="http://schemas.microsoft.com/office/powerpoint/2010/main" val="19126323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en-US" sz="2800" dirty="0" smtClean="0">
                <a:solidFill>
                  <a:srgbClr val="FFFF00"/>
                </a:solidFill>
              </a:rPr>
              <a:t>CRT </a:t>
            </a:r>
            <a:r>
              <a:rPr lang="en-US" sz="2800" dirty="0">
                <a:solidFill>
                  <a:srgbClr val="FFFF00"/>
                </a:solidFill>
              </a:rPr>
              <a:t>Ups Systolic BP, Hints Analysis</a:t>
            </a:r>
            <a:br>
              <a:rPr lang="en-US" sz="2800" dirty="0">
                <a:solidFill>
                  <a:srgbClr val="FFFF00"/>
                </a:solidFill>
              </a:rPr>
            </a:br>
            <a:r>
              <a:rPr lang="en-US" sz="2800" dirty="0" smtClean="0">
                <a:solidFill>
                  <a:srgbClr val="FFFF00"/>
                </a:solidFill>
              </a:rPr>
              <a:t>Steve Stiles</a:t>
            </a:r>
            <a:r>
              <a:rPr lang="en-US" sz="2800" dirty="0">
                <a:solidFill>
                  <a:srgbClr val="FFFF00"/>
                </a:solidFill>
              </a:rPr>
              <a:t/>
            </a:r>
            <a:br>
              <a:rPr lang="en-US" sz="2800" dirty="0">
                <a:solidFill>
                  <a:srgbClr val="FFFF00"/>
                </a:solidFill>
              </a:rPr>
            </a:br>
            <a:endParaRPr lang="it-IT" sz="2800" dirty="0">
              <a:solidFill>
                <a:srgbClr val="FFFF00"/>
              </a:solidFill>
            </a:endParaRPr>
          </a:p>
        </p:txBody>
      </p:sp>
      <p:sp>
        <p:nvSpPr>
          <p:cNvPr id="3" name="Segnaposto contenuto 2"/>
          <p:cNvSpPr>
            <a:spLocks noGrp="1"/>
          </p:cNvSpPr>
          <p:nvPr>
            <p:ph idx="1"/>
          </p:nvPr>
        </p:nvSpPr>
        <p:spPr>
          <a:xfrm>
            <a:off x="827584" y="1628800"/>
            <a:ext cx="8316416" cy="4497363"/>
          </a:xfrm>
        </p:spPr>
        <p:txBody>
          <a:bodyPr>
            <a:normAutofit/>
          </a:bodyPr>
          <a:lstStyle/>
          <a:p>
            <a:endParaRPr lang="en-US" dirty="0" smtClean="0">
              <a:solidFill>
                <a:schemeClr val="bg1"/>
              </a:solidFill>
            </a:endParaRPr>
          </a:p>
          <a:p>
            <a:r>
              <a:rPr lang="en-US" dirty="0" smtClean="0">
                <a:solidFill>
                  <a:schemeClr val="bg1"/>
                </a:solidFill>
              </a:rPr>
              <a:t>Three randomized </a:t>
            </a:r>
            <a:r>
              <a:rPr lang="en-US" dirty="0">
                <a:solidFill>
                  <a:schemeClr val="bg1"/>
                </a:solidFill>
              </a:rPr>
              <a:t>studies assessed the effect of CRT plus optimal medical therapy (n=1637) vs optimal meds only (n=727) </a:t>
            </a:r>
            <a:r>
              <a:rPr lang="en-US" dirty="0" smtClean="0">
                <a:solidFill>
                  <a:schemeClr val="bg1"/>
                </a:solidFill>
              </a:rPr>
              <a:t>and included</a:t>
            </a:r>
            <a:r>
              <a:rPr lang="en-US" dirty="0">
                <a:solidFill>
                  <a:schemeClr val="bg1"/>
                </a:solidFill>
              </a:rPr>
              <a:t> COMPANION and CARE-HF. </a:t>
            </a:r>
            <a:endParaRPr lang="it-IT" dirty="0"/>
          </a:p>
        </p:txBody>
      </p:sp>
      <p:pic>
        <p:nvPicPr>
          <p:cNvPr id="4" name="Picture 11" descr="heart1"/>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276872"/>
            <a:ext cx="51117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157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en-US" sz="2800" dirty="0" smtClean="0">
                <a:solidFill>
                  <a:srgbClr val="FFFF00"/>
                </a:solidFill>
              </a:rPr>
              <a:t>CRT </a:t>
            </a:r>
            <a:r>
              <a:rPr lang="en-US" sz="2800" dirty="0">
                <a:solidFill>
                  <a:srgbClr val="FFFF00"/>
                </a:solidFill>
              </a:rPr>
              <a:t>Ups Systolic BP, Hints Analysis</a:t>
            </a:r>
            <a:br>
              <a:rPr lang="en-US" sz="2800" dirty="0">
                <a:solidFill>
                  <a:srgbClr val="FFFF00"/>
                </a:solidFill>
              </a:rPr>
            </a:br>
            <a:r>
              <a:rPr lang="en-US" sz="2800" dirty="0" smtClean="0">
                <a:solidFill>
                  <a:srgbClr val="FFFF00"/>
                </a:solidFill>
              </a:rPr>
              <a:t>Steve Stiles</a:t>
            </a:r>
            <a:r>
              <a:rPr lang="en-US" sz="2800" dirty="0">
                <a:solidFill>
                  <a:srgbClr val="FFFF00"/>
                </a:solidFill>
              </a:rPr>
              <a:t/>
            </a:r>
            <a:br>
              <a:rPr lang="en-US" sz="2800" dirty="0">
                <a:solidFill>
                  <a:srgbClr val="FFFF00"/>
                </a:solidFill>
              </a:rPr>
            </a:br>
            <a:endParaRPr lang="it-IT" sz="2800" dirty="0">
              <a:solidFill>
                <a:srgbClr val="FFFF00"/>
              </a:solidFill>
            </a:endParaRPr>
          </a:p>
        </p:txBody>
      </p:sp>
      <p:sp>
        <p:nvSpPr>
          <p:cNvPr id="3" name="Segnaposto contenuto 2"/>
          <p:cNvSpPr>
            <a:spLocks noGrp="1"/>
          </p:cNvSpPr>
          <p:nvPr>
            <p:ph idx="1"/>
          </p:nvPr>
        </p:nvSpPr>
        <p:spPr>
          <a:xfrm>
            <a:off x="827584" y="1700808"/>
            <a:ext cx="8316416" cy="4425355"/>
          </a:xfrm>
        </p:spPr>
        <p:txBody>
          <a:bodyPr>
            <a:normAutofit/>
          </a:bodyPr>
          <a:lstStyle/>
          <a:p>
            <a:r>
              <a:rPr lang="en-US" dirty="0" smtClean="0">
                <a:solidFill>
                  <a:schemeClr val="bg1"/>
                </a:solidFill>
              </a:rPr>
              <a:t>Collectively</a:t>
            </a:r>
            <a:r>
              <a:rPr lang="en-US" dirty="0">
                <a:solidFill>
                  <a:schemeClr val="bg1"/>
                </a:solidFill>
              </a:rPr>
              <a:t>, they showed average systolic BP to be 3.9 mm Hg higher (p=0.007) and pulse pressure 4.3 mm Hg higher (p&lt;0.001) across the device-therapy groups compared with the control groups.</a:t>
            </a:r>
          </a:p>
          <a:p>
            <a:endParaRPr lang="it-IT" dirty="0"/>
          </a:p>
        </p:txBody>
      </p:sp>
      <p:pic>
        <p:nvPicPr>
          <p:cNvPr id="4" name="Picture 11" descr="heart1"/>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31" y="1801611"/>
            <a:ext cx="51117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heart1"/>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556792"/>
            <a:ext cx="51117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12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en-US" sz="2800" dirty="0" smtClean="0">
                <a:solidFill>
                  <a:srgbClr val="FFFF00"/>
                </a:solidFill>
              </a:rPr>
              <a:t>CRT </a:t>
            </a:r>
            <a:r>
              <a:rPr lang="en-US" sz="2800" dirty="0">
                <a:solidFill>
                  <a:srgbClr val="FFFF00"/>
                </a:solidFill>
              </a:rPr>
              <a:t>Ups Systolic BP, Hints Analysis</a:t>
            </a:r>
            <a:br>
              <a:rPr lang="en-US" sz="2800" dirty="0">
                <a:solidFill>
                  <a:srgbClr val="FFFF00"/>
                </a:solidFill>
              </a:rPr>
            </a:br>
            <a:r>
              <a:rPr lang="en-US" sz="2800" dirty="0" smtClean="0">
                <a:solidFill>
                  <a:srgbClr val="FFFF00"/>
                </a:solidFill>
              </a:rPr>
              <a:t>Steve Stiles</a:t>
            </a:r>
            <a:r>
              <a:rPr lang="en-US" sz="2800" dirty="0">
                <a:solidFill>
                  <a:srgbClr val="FFFF00"/>
                </a:solidFill>
              </a:rPr>
              <a:t/>
            </a:r>
            <a:br>
              <a:rPr lang="en-US" sz="2800" dirty="0">
                <a:solidFill>
                  <a:srgbClr val="FFFF00"/>
                </a:solidFill>
              </a:rPr>
            </a:br>
            <a:endParaRPr lang="it-IT" sz="2800" dirty="0">
              <a:solidFill>
                <a:srgbClr val="FFFF00"/>
              </a:solidFill>
            </a:endParaRPr>
          </a:p>
        </p:txBody>
      </p:sp>
      <p:sp>
        <p:nvSpPr>
          <p:cNvPr id="3" name="Segnaposto contenuto 2"/>
          <p:cNvSpPr>
            <a:spLocks noGrp="1"/>
          </p:cNvSpPr>
          <p:nvPr>
            <p:ph idx="1"/>
          </p:nvPr>
        </p:nvSpPr>
        <p:spPr>
          <a:xfrm>
            <a:off x="827584" y="1700808"/>
            <a:ext cx="8316416" cy="4425355"/>
          </a:xfrm>
        </p:spPr>
        <p:txBody>
          <a:bodyPr>
            <a:normAutofit/>
          </a:bodyPr>
          <a:lstStyle/>
          <a:p>
            <a:r>
              <a:rPr lang="en-US" dirty="0" smtClean="0">
                <a:solidFill>
                  <a:schemeClr val="bg1"/>
                </a:solidFill>
              </a:rPr>
              <a:t>Blood-pressure </a:t>
            </a:r>
            <a:r>
              <a:rPr lang="en-US" dirty="0">
                <a:solidFill>
                  <a:schemeClr val="bg1"/>
                </a:solidFill>
              </a:rPr>
              <a:t>elevations </a:t>
            </a:r>
            <a:r>
              <a:rPr lang="en-US" dirty="0">
                <a:solidFill>
                  <a:srgbClr val="FF0000"/>
                </a:solidFill>
              </a:rPr>
              <a:t>may be </a:t>
            </a:r>
            <a:r>
              <a:rPr lang="en-US" dirty="0">
                <a:solidFill>
                  <a:schemeClr val="bg1"/>
                </a:solidFill>
              </a:rPr>
              <a:t>protective in patients with heart failure from dilated cardiomyopathy, the authors observe, but whether they have survival value independent of improved LVEF in patients with CRT remains to be demonstrated.</a:t>
            </a:r>
          </a:p>
          <a:p>
            <a:endParaRPr lang="it-IT" dirty="0"/>
          </a:p>
        </p:txBody>
      </p:sp>
      <p:pic>
        <p:nvPicPr>
          <p:cNvPr id="4" name="Picture 11" descr="heart1"/>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484784"/>
            <a:ext cx="51117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heart1"/>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193" y="1748887"/>
            <a:ext cx="51117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heart1"/>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687" y="1992320"/>
            <a:ext cx="51117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79680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80" y="251150"/>
            <a:ext cx="9175147" cy="1204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5489" y="871383"/>
            <a:ext cx="2592324" cy="298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24" y="2276867"/>
            <a:ext cx="9179243" cy="2300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tangolo arrotondato 5"/>
          <p:cNvSpPr/>
          <p:nvPr/>
        </p:nvSpPr>
        <p:spPr>
          <a:xfrm>
            <a:off x="-59925" y="2295232"/>
            <a:ext cx="9179243" cy="2232254"/>
          </a:xfrm>
          <a:prstGeom prst="roundRect">
            <a:avLst>
              <a:gd name="adj" fmla="val 0"/>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21532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4116"/>
            <a:ext cx="7400925"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6235" y="1245599"/>
            <a:ext cx="3104388" cy="351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tangolo 4"/>
          <p:cNvSpPr/>
          <p:nvPr/>
        </p:nvSpPr>
        <p:spPr>
          <a:xfrm>
            <a:off x="467544" y="1990519"/>
            <a:ext cx="8064896" cy="33661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0" y="1887050"/>
            <a:ext cx="9144000" cy="4401205"/>
          </a:xfrm>
          <a:prstGeom prst="rect">
            <a:avLst/>
          </a:prstGeom>
        </p:spPr>
        <p:txBody>
          <a:bodyPr wrap="square">
            <a:spAutoFit/>
          </a:bodyPr>
          <a:lstStyle/>
          <a:p>
            <a:pPr marL="457200" indent="-457200">
              <a:buFont typeface="Arial" panose="020B0604020202020204" pitchFamily="34" charset="0"/>
              <a:buChar char="•"/>
            </a:pPr>
            <a:r>
              <a:rPr lang="it-IT" sz="2800" b="1" dirty="0">
                <a:solidFill>
                  <a:schemeClr val="bg1"/>
                </a:solidFill>
              </a:rPr>
              <a:t>General </a:t>
            </a:r>
            <a:r>
              <a:rPr lang="it-IT" sz="2800" b="1" dirty="0" err="1">
                <a:solidFill>
                  <a:schemeClr val="bg1"/>
                </a:solidFill>
              </a:rPr>
              <a:t>approaches</a:t>
            </a:r>
            <a:r>
              <a:rPr lang="it-IT" sz="2800" b="1" dirty="0">
                <a:solidFill>
                  <a:schemeClr val="bg1"/>
                </a:solidFill>
              </a:rPr>
              <a:t> for </a:t>
            </a:r>
            <a:r>
              <a:rPr lang="it-IT" sz="2800" b="1" dirty="0" err="1">
                <a:solidFill>
                  <a:schemeClr val="bg1"/>
                </a:solidFill>
              </a:rPr>
              <a:t>most</a:t>
            </a:r>
            <a:r>
              <a:rPr lang="it-IT" sz="2800" b="1" dirty="0">
                <a:solidFill>
                  <a:schemeClr val="bg1"/>
                </a:solidFill>
              </a:rPr>
              <a:t> HF </a:t>
            </a:r>
            <a:r>
              <a:rPr lang="it-IT" sz="2800" b="1" dirty="0" err="1">
                <a:solidFill>
                  <a:schemeClr val="bg1"/>
                </a:solidFill>
              </a:rPr>
              <a:t>patients</a:t>
            </a:r>
            <a:r>
              <a:rPr lang="it-IT" sz="2800" b="1" dirty="0">
                <a:solidFill>
                  <a:schemeClr val="bg1"/>
                </a:solidFill>
              </a:rPr>
              <a:t> with </a:t>
            </a:r>
            <a:r>
              <a:rPr lang="it-IT" sz="2800" b="1" dirty="0" err="1">
                <a:solidFill>
                  <a:schemeClr val="bg1"/>
                </a:solidFill>
              </a:rPr>
              <a:t>low</a:t>
            </a:r>
            <a:r>
              <a:rPr lang="it-IT" sz="2800" b="1" dirty="0">
                <a:solidFill>
                  <a:schemeClr val="bg1"/>
                </a:solidFill>
              </a:rPr>
              <a:t> </a:t>
            </a:r>
            <a:r>
              <a:rPr lang="it-IT" sz="2800" b="1" dirty="0" smtClean="0">
                <a:solidFill>
                  <a:schemeClr val="bg1"/>
                </a:solidFill>
              </a:rPr>
              <a:t>BP.</a:t>
            </a:r>
          </a:p>
          <a:p>
            <a:pPr marL="457200" indent="-457200">
              <a:buFont typeface="Arial" panose="020B0604020202020204" pitchFamily="34" charset="0"/>
              <a:buChar char="•"/>
            </a:pPr>
            <a:r>
              <a:rPr lang="it-IT" sz="2800" b="1" dirty="0" smtClean="0">
                <a:solidFill>
                  <a:schemeClr val="bg1"/>
                </a:solidFill>
              </a:rPr>
              <a:t> </a:t>
            </a:r>
            <a:r>
              <a:rPr lang="it-IT" sz="2800" b="1" dirty="0" err="1">
                <a:solidFill>
                  <a:schemeClr val="bg1"/>
                </a:solidFill>
              </a:rPr>
              <a:t>Avoid</a:t>
            </a:r>
            <a:r>
              <a:rPr lang="it-IT" sz="2800" b="1" dirty="0">
                <a:solidFill>
                  <a:schemeClr val="bg1"/>
                </a:solidFill>
              </a:rPr>
              <a:t> </a:t>
            </a:r>
            <a:r>
              <a:rPr lang="it-IT" sz="2800" b="1" dirty="0" err="1">
                <a:solidFill>
                  <a:schemeClr val="bg1"/>
                </a:solidFill>
              </a:rPr>
              <a:t>overuse</a:t>
            </a:r>
            <a:r>
              <a:rPr lang="it-IT" sz="2800" b="1" dirty="0">
                <a:solidFill>
                  <a:schemeClr val="bg1"/>
                </a:solidFill>
              </a:rPr>
              <a:t> of </a:t>
            </a:r>
            <a:r>
              <a:rPr lang="it-IT" sz="2800" b="1" dirty="0" err="1">
                <a:solidFill>
                  <a:schemeClr val="bg1"/>
                </a:solidFill>
              </a:rPr>
              <a:t>medications</a:t>
            </a:r>
            <a:r>
              <a:rPr lang="it-IT" sz="2800" b="1" dirty="0">
                <a:solidFill>
                  <a:schemeClr val="bg1"/>
                </a:solidFill>
              </a:rPr>
              <a:t> </a:t>
            </a:r>
            <a:r>
              <a:rPr lang="it-IT" sz="2800" b="1" dirty="0" err="1">
                <a:solidFill>
                  <a:schemeClr val="bg1"/>
                </a:solidFill>
              </a:rPr>
              <a:t>that</a:t>
            </a:r>
            <a:r>
              <a:rPr lang="it-IT" sz="2800" b="1" dirty="0">
                <a:solidFill>
                  <a:schemeClr val="bg1"/>
                </a:solidFill>
              </a:rPr>
              <a:t> cause </a:t>
            </a:r>
            <a:r>
              <a:rPr lang="it-IT" sz="2800" b="1" dirty="0" err="1">
                <a:solidFill>
                  <a:schemeClr val="bg1"/>
                </a:solidFill>
              </a:rPr>
              <a:t>hypotension</a:t>
            </a:r>
            <a:r>
              <a:rPr lang="it-IT" sz="2800" b="1" dirty="0">
                <a:solidFill>
                  <a:schemeClr val="bg1"/>
                </a:solidFill>
              </a:rPr>
              <a:t>, </a:t>
            </a:r>
            <a:r>
              <a:rPr lang="it-IT" sz="2800" b="1" dirty="0" err="1">
                <a:solidFill>
                  <a:schemeClr val="bg1"/>
                </a:solidFill>
              </a:rPr>
              <a:t>such</a:t>
            </a:r>
            <a:r>
              <a:rPr lang="it-IT" sz="2800" b="1" dirty="0">
                <a:solidFill>
                  <a:schemeClr val="bg1"/>
                </a:solidFill>
              </a:rPr>
              <a:t> </a:t>
            </a:r>
            <a:r>
              <a:rPr lang="it-IT" sz="2800" b="1" dirty="0" err="1">
                <a:solidFill>
                  <a:schemeClr val="bg1"/>
                </a:solidFill>
              </a:rPr>
              <a:t>as</a:t>
            </a:r>
            <a:r>
              <a:rPr lang="it-IT" sz="2800" b="1" dirty="0">
                <a:solidFill>
                  <a:schemeClr val="bg1"/>
                </a:solidFill>
              </a:rPr>
              <a:t> </a:t>
            </a:r>
            <a:r>
              <a:rPr lang="el-GR" sz="2800" b="1" dirty="0">
                <a:solidFill>
                  <a:schemeClr val="bg1"/>
                </a:solidFill>
              </a:rPr>
              <a:t>α-</a:t>
            </a:r>
            <a:r>
              <a:rPr lang="it-IT" sz="2800" b="1" dirty="0" err="1">
                <a:solidFill>
                  <a:schemeClr val="bg1"/>
                </a:solidFill>
              </a:rPr>
              <a:t>blockers</a:t>
            </a:r>
            <a:r>
              <a:rPr lang="it-IT" sz="2800" b="1" dirty="0">
                <a:solidFill>
                  <a:schemeClr val="bg1"/>
                </a:solidFill>
              </a:rPr>
              <a:t>, </a:t>
            </a:r>
            <a:r>
              <a:rPr lang="it-IT" sz="2800" b="1" dirty="0" err="1">
                <a:solidFill>
                  <a:schemeClr val="bg1"/>
                </a:solidFill>
              </a:rPr>
              <a:t>calcium-channel</a:t>
            </a:r>
            <a:r>
              <a:rPr lang="it-IT" sz="2800" b="1" dirty="0">
                <a:solidFill>
                  <a:schemeClr val="bg1"/>
                </a:solidFill>
              </a:rPr>
              <a:t> </a:t>
            </a:r>
            <a:r>
              <a:rPr lang="it-IT" sz="2800" b="1" dirty="0" err="1">
                <a:solidFill>
                  <a:schemeClr val="bg1"/>
                </a:solidFill>
              </a:rPr>
              <a:t>blockers</a:t>
            </a:r>
            <a:r>
              <a:rPr lang="it-IT" sz="2800" b="1" dirty="0">
                <a:solidFill>
                  <a:schemeClr val="bg1"/>
                </a:solidFill>
              </a:rPr>
              <a:t>, </a:t>
            </a:r>
            <a:r>
              <a:rPr lang="it-IT" sz="2800" b="1" dirty="0" err="1">
                <a:solidFill>
                  <a:schemeClr val="bg1"/>
                </a:solidFill>
              </a:rPr>
              <a:t>nitrates</a:t>
            </a:r>
            <a:r>
              <a:rPr lang="it-IT" sz="2800" b="1" dirty="0">
                <a:solidFill>
                  <a:schemeClr val="bg1"/>
                </a:solidFill>
              </a:rPr>
              <a:t>, PDE-5 </a:t>
            </a:r>
            <a:r>
              <a:rPr lang="it-IT" sz="2800" b="1" dirty="0" err="1" smtClean="0">
                <a:solidFill>
                  <a:schemeClr val="bg1"/>
                </a:solidFill>
              </a:rPr>
              <a:t>inhibitors</a:t>
            </a:r>
            <a:r>
              <a:rPr lang="it-IT" sz="2800" b="1" dirty="0" smtClean="0">
                <a:solidFill>
                  <a:schemeClr val="bg1"/>
                </a:solidFill>
              </a:rPr>
              <a:t>. </a:t>
            </a:r>
          </a:p>
          <a:p>
            <a:pPr marL="457200" indent="-457200">
              <a:buFont typeface="Arial" panose="020B0604020202020204" pitchFamily="34" charset="0"/>
              <a:buChar char="•"/>
            </a:pPr>
            <a:r>
              <a:rPr lang="it-IT" sz="2800" b="1" dirty="0" err="1" smtClean="0">
                <a:solidFill>
                  <a:schemeClr val="bg1"/>
                </a:solidFill>
              </a:rPr>
              <a:t>Avoid</a:t>
            </a:r>
            <a:r>
              <a:rPr lang="it-IT" sz="2800" b="1" dirty="0" smtClean="0">
                <a:solidFill>
                  <a:schemeClr val="bg1"/>
                </a:solidFill>
              </a:rPr>
              <a:t> </a:t>
            </a:r>
            <a:r>
              <a:rPr lang="it-IT" sz="2800" b="1" dirty="0">
                <a:solidFill>
                  <a:schemeClr val="bg1"/>
                </a:solidFill>
              </a:rPr>
              <a:t>inappropriate </a:t>
            </a:r>
            <a:r>
              <a:rPr lang="it-IT" sz="2800" b="1" dirty="0" err="1">
                <a:solidFill>
                  <a:schemeClr val="bg1"/>
                </a:solidFill>
              </a:rPr>
              <a:t>overdosing</a:t>
            </a:r>
            <a:r>
              <a:rPr lang="it-IT" sz="2800" b="1" dirty="0">
                <a:solidFill>
                  <a:schemeClr val="bg1"/>
                </a:solidFill>
              </a:rPr>
              <a:t> of </a:t>
            </a:r>
            <a:r>
              <a:rPr lang="it-IT" sz="2800" b="1" dirty="0" err="1" smtClean="0">
                <a:solidFill>
                  <a:schemeClr val="bg1"/>
                </a:solidFill>
              </a:rPr>
              <a:t>diuretics</a:t>
            </a:r>
            <a:r>
              <a:rPr lang="it-IT" sz="2800" b="1" dirty="0" smtClean="0">
                <a:solidFill>
                  <a:schemeClr val="bg1"/>
                </a:solidFill>
              </a:rPr>
              <a:t>. </a:t>
            </a:r>
            <a:r>
              <a:rPr lang="it-IT" sz="2800" b="1" dirty="0">
                <a:solidFill>
                  <a:schemeClr val="bg1"/>
                </a:solidFill>
              </a:rPr>
              <a:t>Separate timing of </a:t>
            </a:r>
            <a:r>
              <a:rPr lang="it-IT" sz="2800" b="1" dirty="0" err="1">
                <a:solidFill>
                  <a:schemeClr val="bg1"/>
                </a:solidFill>
              </a:rPr>
              <a:t>medications</a:t>
            </a:r>
            <a:r>
              <a:rPr lang="it-IT" sz="2800" b="1" dirty="0">
                <a:solidFill>
                  <a:schemeClr val="bg1"/>
                </a:solidFill>
              </a:rPr>
              <a:t> </a:t>
            </a:r>
            <a:r>
              <a:rPr lang="it-IT" sz="2800" b="1" dirty="0" err="1">
                <a:solidFill>
                  <a:schemeClr val="bg1"/>
                </a:solidFill>
              </a:rPr>
              <a:t>that</a:t>
            </a:r>
            <a:r>
              <a:rPr lang="it-IT" sz="2800" b="1" dirty="0">
                <a:solidFill>
                  <a:schemeClr val="bg1"/>
                </a:solidFill>
              </a:rPr>
              <a:t> cause </a:t>
            </a:r>
            <a:r>
              <a:rPr lang="it-IT" sz="2800" b="1" dirty="0" err="1">
                <a:solidFill>
                  <a:schemeClr val="bg1"/>
                </a:solidFill>
              </a:rPr>
              <a:t>hypotension</a:t>
            </a:r>
            <a:r>
              <a:rPr lang="it-IT" sz="2800" b="1" dirty="0">
                <a:solidFill>
                  <a:schemeClr val="bg1"/>
                </a:solidFill>
              </a:rPr>
              <a:t> </a:t>
            </a:r>
            <a:r>
              <a:rPr lang="it-IT" sz="2800" b="1" dirty="0" err="1">
                <a:solidFill>
                  <a:schemeClr val="bg1"/>
                </a:solidFill>
              </a:rPr>
              <a:t>apart</a:t>
            </a:r>
            <a:r>
              <a:rPr lang="it-IT" sz="2800" b="1" dirty="0">
                <a:solidFill>
                  <a:schemeClr val="bg1"/>
                </a:solidFill>
              </a:rPr>
              <a:t> from </a:t>
            </a:r>
            <a:r>
              <a:rPr lang="it-IT" sz="2800" b="1" dirty="0" err="1">
                <a:solidFill>
                  <a:schemeClr val="bg1"/>
                </a:solidFill>
              </a:rPr>
              <a:t>each</a:t>
            </a:r>
            <a:r>
              <a:rPr lang="it-IT" sz="2800" b="1" dirty="0">
                <a:solidFill>
                  <a:schemeClr val="bg1"/>
                </a:solidFill>
              </a:rPr>
              <a:t> </a:t>
            </a:r>
            <a:r>
              <a:rPr lang="it-IT" sz="2800" b="1" dirty="0" err="1" smtClean="0">
                <a:solidFill>
                  <a:schemeClr val="bg1"/>
                </a:solidFill>
              </a:rPr>
              <a:t>other</a:t>
            </a:r>
            <a:r>
              <a:rPr lang="it-IT" sz="2800" b="1" dirty="0" smtClean="0">
                <a:solidFill>
                  <a:schemeClr val="bg1"/>
                </a:solidFill>
              </a:rPr>
              <a:t>. </a:t>
            </a:r>
            <a:r>
              <a:rPr lang="it-IT" sz="2800" b="1" dirty="0" err="1">
                <a:solidFill>
                  <a:schemeClr val="bg1"/>
                </a:solidFill>
              </a:rPr>
              <a:t>Assess</a:t>
            </a:r>
            <a:r>
              <a:rPr lang="it-IT" sz="2800" b="1" dirty="0">
                <a:solidFill>
                  <a:schemeClr val="bg1"/>
                </a:solidFill>
              </a:rPr>
              <a:t> and </a:t>
            </a:r>
            <a:r>
              <a:rPr lang="it-IT" sz="2800" b="1" dirty="0" err="1">
                <a:solidFill>
                  <a:schemeClr val="bg1"/>
                </a:solidFill>
              </a:rPr>
              <a:t>treat</a:t>
            </a:r>
            <a:r>
              <a:rPr lang="it-IT" sz="2800" b="1" dirty="0">
                <a:solidFill>
                  <a:schemeClr val="bg1"/>
                </a:solidFill>
              </a:rPr>
              <a:t> </a:t>
            </a:r>
            <a:r>
              <a:rPr lang="it-IT" sz="2800" b="1" dirty="0" err="1">
                <a:solidFill>
                  <a:schemeClr val="bg1"/>
                </a:solidFill>
              </a:rPr>
              <a:t>possible</a:t>
            </a:r>
            <a:r>
              <a:rPr lang="it-IT" sz="2800" b="1" dirty="0">
                <a:solidFill>
                  <a:schemeClr val="bg1"/>
                </a:solidFill>
              </a:rPr>
              <a:t> </a:t>
            </a:r>
            <a:r>
              <a:rPr lang="it-IT" sz="2800" b="1" dirty="0" err="1">
                <a:solidFill>
                  <a:schemeClr val="bg1"/>
                </a:solidFill>
              </a:rPr>
              <a:t>noncardiac</a:t>
            </a:r>
            <a:r>
              <a:rPr lang="it-IT" sz="2800" b="1" dirty="0">
                <a:solidFill>
                  <a:schemeClr val="bg1"/>
                </a:solidFill>
              </a:rPr>
              <a:t> </a:t>
            </a:r>
            <a:r>
              <a:rPr lang="it-IT" sz="2800" b="1" dirty="0" err="1">
                <a:solidFill>
                  <a:schemeClr val="bg1"/>
                </a:solidFill>
              </a:rPr>
              <a:t>causes</a:t>
            </a:r>
            <a:r>
              <a:rPr lang="it-IT" sz="2800" b="1" dirty="0">
                <a:solidFill>
                  <a:schemeClr val="bg1"/>
                </a:solidFill>
              </a:rPr>
              <a:t> of </a:t>
            </a:r>
            <a:r>
              <a:rPr lang="it-IT" sz="2800" b="1" dirty="0" err="1" smtClean="0">
                <a:solidFill>
                  <a:schemeClr val="bg1"/>
                </a:solidFill>
              </a:rPr>
              <a:t>hypotension</a:t>
            </a:r>
            <a:r>
              <a:rPr lang="it-IT" sz="2800" b="1" dirty="0" smtClean="0">
                <a:solidFill>
                  <a:schemeClr val="bg1"/>
                </a:solidFill>
              </a:rPr>
              <a:t>. </a:t>
            </a:r>
          </a:p>
          <a:p>
            <a:pPr marL="457200" indent="-457200">
              <a:buFont typeface="Arial" panose="020B0604020202020204" pitchFamily="34" charset="0"/>
              <a:buChar char="•"/>
            </a:pPr>
            <a:r>
              <a:rPr lang="it-IT" sz="2800" b="1" dirty="0" err="1" smtClean="0">
                <a:solidFill>
                  <a:schemeClr val="bg1"/>
                </a:solidFill>
              </a:rPr>
              <a:t>Avoid</a:t>
            </a:r>
            <a:r>
              <a:rPr lang="it-IT" sz="2800" b="1" dirty="0" smtClean="0">
                <a:solidFill>
                  <a:schemeClr val="bg1"/>
                </a:solidFill>
              </a:rPr>
              <a:t> </a:t>
            </a:r>
            <a:r>
              <a:rPr lang="it-IT" sz="2800" b="1" dirty="0" err="1">
                <a:solidFill>
                  <a:schemeClr val="bg1"/>
                </a:solidFill>
              </a:rPr>
              <a:t>abrupt</a:t>
            </a:r>
            <a:r>
              <a:rPr lang="it-IT" sz="2800" b="1" dirty="0">
                <a:solidFill>
                  <a:schemeClr val="bg1"/>
                </a:solidFill>
              </a:rPr>
              <a:t> </a:t>
            </a:r>
            <a:r>
              <a:rPr lang="it-IT" sz="2800" b="1" dirty="0" err="1">
                <a:solidFill>
                  <a:schemeClr val="bg1"/>
                </a:solidFill>
              </a:rPr>
              <a:t>withdrawal</a:t>
            </a:r>
            <a:r>
              <a:rPr lang="it-IT" sz="2800" b="1" dirty="0">
                <a:solidFill>
                  <a:schemeClr val="bg1"/>
                </a:solidFill>
              </a:rPr>
              <a:t> of ACEI or </a:t>
            </a:r>
            <a:r>
              <a:rPr lang="el-GR" sz="2800" b="1" dirty="0">
                <a:solidFill>
                  <a:schemeClr val="bg1"/>
                </a:solidFill>
              </a:rPr>
              <a:t>β-</a:t>
            </a:r>
            <a:r>
              <a:rPr lang="it-IT" sz="2800" b="1" dirty="0" err="1">
                <a:solidFill>
                  <a:schemeClr val="bg1"/>
                </a:solidFill>
              </a:rPr>
              <a:t>blocker</a:t>
            </a:r>
            <a:r>
              <a:rPr lang="it-IT" sz="2800" b="1" dirty="0">
                <a:solidFill>
                  <a:schemeClr val="bg1"/>
                </a:solidFill>
              </a:rPr>
              <a:t> </a:t>
            </a:r>
            <a:r>
              <a:rPr lang="it-IT" sz="2800" b="1" dirty="0" err="1">
                <a:solidFill>
                  <a:schemeClr val="bg1"/>
                </a:solidFill>
              </a:rPr>
              <a:t>without</a:t>
            </a:r>
            <a:r>
              <a:rPr lang="it-IT" sz="2800" b="1" dirty="0">
                <a:solidFill>
                  <a:schemeClr val="bg1"/>
                </a:solidFill>
              </a:rPr>
              <a:t> a </a:t>
            </a:r>
            <a:r>
              <a:rPr lang="it-IT" sz="2800" b="1" dirty="0" err="1">
                <a:solidFill>
                  <a:schemeClr val="bg1"/>
                </a:solidFill>
              </a:rPr>
              <a:t>compelling</a:t>
            </a:r>
            <a:r>
              <a:rPr lang="it-IT" sz="2800" b="1" dirty="0">
                <a:solidFill>
                  <a:schemeClr val="bg1"/>
                </a:solidFill>
              </a:rPr>
              <a:t> </a:t>
            </a:r>
            <a:r>
              <a:rPr lang="it-IT" sz="2800" b="1" dirty="0" err="1">
                <a:solidFill>
                  <a:schemeClr val="bg1"/>
                </a:solidFill>
              </a:rPr>
              <a:t>clinical</a:t>
            </a:r>
            <a:r>
              <a:rPr lang="it-IT" sz="2800" b="1" dirty="0">
                <a:solidFill>
                  <a:schemeClr val="bg1"/>
                </a:solidFill>
              </a:rPr>
              <a:t> </a:t>
            </a:r>
            <a:r>
              <a:rPr lang="it-IT" sz="2800" b="1" dirty="0" err="1" smtClean="0">
                <a:solidFill>
                  <a:schemeClr val="bg1"/>
                </a:solidFill>
              </a:rPr>
              <a:t>indication</a:t>
            </a:r>
            <a:r>
              <a:rPr lang="it-IT" sz="2800" b="1" dirty="0" smtClean="0">
                <a:solidFill>
                  <a:schemeClr val="bg1"/>
                </a:solidFill>
              </a:rPr>
              <a:t>.</a:t>
            </a:r>
            <a:endParaRPr lang="it-IT" sz="2800" b="1" dirty="0">
              <a:solidFill>
                <a:schemeClr val="bg1"/>
              </a:solidFill>
            </a:endParaRPr>
          </a:p>
        </p:txBody>
      </p:sp>
    </p:spTree>
    <p:extLst>
      <p:ext uri="{BB962C8B-B14F-4D97-AF65-F5344CB8AC3E}">
        <p14:creationId xmlns:p14="http://schemas.microsoft.com/office/powerpoint/2010/main" val="378810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7" dur="500"/>
                                        <p:tgtEl>
                                          <p:spTgt spid="2">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0" dur="500"/>
                                        <p:tgtEl>
                                          <p:spTgt spid="2">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4116"/>
            <a:ext cx="7400925"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6235" y="1245599"/>
            <a:ext cx="3104388" cy="351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tangolo 5"/>
          <p:cNvSpPr/>
          <p:nvPr/>
        </p:nvSpPr>
        <p:spPr>
          <a:xfrm>
            <a:off x="0" y="2132856"/>
            <a:ext cx="9144000" cy="852827"/>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40341" y="2132856"/>
            <a:ext cx="9173288" cy="3970318"/>
          </a:xfrm>
          <a:prstGeom prst="rect">
            <a:avLst/>
          </a:prstGeom>
        </p:spPr>
        <p:txBody>
          <a:bodyPr wrap="square">
            <a:spAutoFit/>
          </a:bodyPr>
          <a:lstStyle/>
          <a:p>
            <a:pPr algn="ctr"/>
            <a:r>
              <a:rPr lang="en-US" sz="2800" b="1" dirty="0">
                <a:solidFill>
                  <a:schemeClr val="bg1"/>
                </a:solidFill>
              </a:rPr>
              <a:t>Approaches for HF patients with asymptomatic low BP before initiation of HF medications </a:t>
            </a:r>
            <a:endParaRPr lang="en-US" sz="2800" b="1" dirty="0" smtClean="0">
              <a:solidFill>
                <a:schemeClr val="bg1"/>
              </a:solidFill>
            </a:endParaRPr>
          </a:p>
          <a:p>
            <a:pPr marL="457200" indent="-457200">
              <a:buFont typeface="Arial" panose="020B0604020202020204" pitchFamily="34" charset="0"/>
              <a:buChar char="•"/>
            </a:pPr>
            <a:endParaRPr lang="en-US" sz="2800" b="1" dirty="0" smtClean="0">
              <a:solidFill>
                <a:schemeClr val="bg1"/>
              </a:solidFill>
            </a:endParaRPr>
          </a:p>
          <a:p>
            <a:pPr marL="457200" indent="-457200">
              <a:buFont typeface="Arial" panose="020B0604020202020204" pitchFamily="34" charset="0"/>
              <a:buChar char="•"/>
            </a:pPr>
            <a:r>
              <a:rPr lang="en-US" sz="2800" b="1" dirty="0" smtClean="0">
                <a:solidFill>
                  <a:schemeClr val="bg1"/>
                </a:solidFill>
              </a:rPr>
              <a:t>Initial </a:t>
            </a:r>
            <a:r>
              <a:rPr lang="en-US" sz="2800" b="1" dirty="0">
                <a:solidFill>
                  <a:schemeClr val="bg1"/>
                </a:solidFill>
              </a:rPr>
              <a:t>occasional low BP is usually transient and most patients tolerate HF </a:t>
            </a:r>
            <a:r>
              <a:rPr lang="en-US" sz="2800" b="1" dirty="0" smtClean="0">
                <a:solidFill>
                  <a:schemeClr val="bg1"/>
                </a:solidFill>
              </a:rPr>
              <a:t>medications. </a:t>
            </a:r>
          </a:p>
          <a:p>
            <a:pPr marL="457200" indent="-457200">
              <a:buFont typeface="Arial" panose="020B0604020202020204" pitchFamily="34" charset="0"/>
              <a:buChar char="•"/>
            </a:pPr>
            <a:r>
              <a:rPr lang="en-US" sz="2800" b="1" dirty="0" smtClean="0">
                <a:solidFill>
                  <a:schemeClr val="bg1"/>
                </a:solidFill>
              </a:rPr>
              <a:t>It </a:t>
            </a:r>
            <a:r>
              <a:rPr lang="en-US" sz="2800" b="1" dirty="0">
                <a:solidFill>
                  <a:schemeClr val="bg1"/>
                </a:solidFill>
              </a:rPr>
              <a:t>is not unreasonable to start β-blockers after intermediate doses of ACEI are </a:t>
            </a:r>
            <a:r>
              <a:rPr lang="en-US" sz="2800" b="1" dirty="0" smtClean="0">
                <a:solidFill>
                  <a:schemeClr val="bg1"/>
                </a:solidFill>
              </a:rPr>
              <a:t>achieved.</a:t>
            </a:r>
          </a:p>
          <a:p>
            <a:pPr marL="457200" indent="-457200">
              <a:buFont typeface="Arial" panose="020B0604020202020204" pitchFamily="34" charset="0"/>
              <a:buChar char="•"/>
            </a:pPr>
            <a:r>
              <a:rPr lang="en-US" sz="2800" b="1" dirty="0" smtClean="0">
                <a:solidFill>
                  <a:schemeClr val="bg1"/>
                </a:solidFill>
              </a:rPr>
              <a:t>Initiate </a:t>
            </a:r>
            <a:r>
              <a:rPr lang="en-US" sz="2800" b="1" dirty="0">
                <a:solidFill>
                  <a:schemeClr val="bg1"/>
                </a:solidFill>
              </a:rPr>
              <a:t>and </a:t>
            </a:r>
            <a:r>
              <a:rPr lang="en-US" sz="2800" b="1" dirty="0" err="1">
                <a:solidFill>
                  <a:schemeClr val="bg1"/>
                </a:solidFill>
              </a:rPr>
              <a:t>uptitrate</a:t>
            </a:r>
            <a:r>
              <a:rPr lang="en-US" sz="2800" b="1" dirty="0">
                <a:solidFill>
                  <a:schemeClr val="bg1"/>
                </a:solidFill>
              </a:rPr>
              <a:t> GDMT slowly and cautiously with close </a:t>
            </a:r>
            <a:r>
              <a:rPr lang="en-US" sz="2800" b="1" dirty="0" smtClean="0">
                <a:solidFill>
                  <a:schemeClr val="bg1"/>
                </a:solidFill>
              </a:rPr>
              <a:t>follow-up.</a:t>
            </a:r>
            <a:endParaRPr lang="it-IT" sz="2800" b="1" dirty="0">
              <a:solidFill>
                <a:schemeClr val="bg1"/>
              </a:solidFill>
            </a:endParaRPr>
          </a:p>
        </p:txBody>
      </p:sp>
    </p:spTree>
    <p:extLst>
      <p:ext uri="{BB962C8B-B14F-4D97-AF65-F5344CB8AC3E}">
        <p14:creationId xmlns:p14="http://schemas.microsoft.com/office/powerpoint/2010/main" val="379592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7" dur="500"/>
                                        <p:tgtEl>
                                          <p:spTgt spid="2">
                                            <p:txEl>
                                              <p:pRg st="2" end="2"/>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0" dur="500"/>
                                        <p:tgtEl>
                                          <p:spTgt spid="2">
                                            <p:txEl>
                                              <p:pRg st="3" end="3"/>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4116"/>
            <a:ext cx="7400925"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6235" y="1245599"/>
            <a:ext cx="3104388" cy="351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tangolo 5"/>
          <p:cNvSpPr/>
          <p:nvPr/>
        </p:nvSpPr>
        <p:spPr>
          <a:xfrm>
            <a:off x="0" y="2413338"/>
            <a:ext cx="9144000" cy="932385"/>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0" y="2413338"/>
            <a:ext cx="9115182" cy="3108543"/>
          </a:xfrm>
          <a:prstGeom prst="rect">
            <a:avLst/>
          </a:prstGeom>
        </p:spPr>
        <p:txBody>
          <a:bodyPr wrap="square">
            <a:spAutoFit/>
          </a:bodyPr>
          <a:lstStyle/>
          <a:p>
            <a:pPr algn="ctr"/>
            <a:r>
              <a:rPr lang="en-US" sz="2800" b="1" dirty="0">
                <a:solidFill>
                  <a:schemeClr val="bg1"/>
                </a:solidFill>
              </a:rPr>
              <a:t>Approaches for patients with HF with asymptomatic low BP after initiation of HF medications </a:t>
            </a:r>
            <a:endParaRPr lang="en-US" sz="2800" b="1" dirty="0" smtClean="0">
              <a:solidFill>
                <a:schemeClr val="bg1"/>
              </a:solidFill>
            </a:endParaRPr>
          </a:p>
          <a:p>
            <a:pPr marL="457200" indent="-457200" algn="ctr">
              <a:buFont typeface="Arial" panose="020B0604020202020204" pitchFamily="34" charset="0"/>
              <a:buChar char="•"/>
            </a:pPr>
            <a:endParaRPr lang="en-US" sz="2800" b="1" dirty="0" smtClean="0">
              <a:solidFill>
                <a:schemeClr val="bg1"/>
              </a:solidFill>
            </a:endParaRPr>
          </a:p>
          <a:p>
            <a:pPr marL="457200" indent="-457200">
              <a:buFont typeface="Arial" panose="020B0604020202020204" pitchFamily="34" charset="0"/>
              <a:buChar char="•"/>
            </a:pPr>
            <a:r>
              <a:rPr lang="en-US" sz="2800" b="1" dirty="0" smtClean="0">
                <a:solidFill>
                  <a:schemeClr val="bg1"/>
                </a:solidFill>
              </a:rPr>
              <a:t>Do </a:t>
            </a:r>
            <a:r>
              <a:rPr lang="en-US" sz="2800" b="1" dirty="0">
                <a:solidFill>
                  <a:schemeClr val="bg1"/>
                </a:solidFill>
              </a:rPr>
              <a:t>not reduce or discontinue ACEI or β-blockers for asymptomatic low BP </a:t>
            </a:r>
            <a:r>
              <a:rPr lang="en-US" sz="2800" b="1" dirty="0" smtClean="0">
                <a:solidFill>
                  <a:schemeClr val="bg1"/>
                </a:solidFill>
              </a:rPr>
              <a:t>measurements. </a:t>
            </a:r>
          </a:p>
          <a:p>
            <a:pPr marL="457200" indent="-457200">
              <a:buFont typeface="Arial" panose="020B0604020202020204" pitchFamily="34" charset="0"/>
              <a:buChar char="•"/>
            </a:pPr>
            <a:r>
              <a:rPr lang="en-US" sz="2800" b="1" dirty="0" smtClean="0">
                <a:solidFill>
                  <a:schemeClr val="bg1"/>
                </a:solidFill>
              </a:rPr>
              <a:t>With </a:t>
            </a:r>
            <a:r>
              <a:rPr lang="en-US" sz="2800" b="1" dirty="0">
                <a:solidFill>
                  <a:schemeClr val="bg1"/>
                </a:solidFill>
              </a:rPr>
              <a:t>improvement of HF status with GDMT and/or CRT, BP profile usually </a:t>
            </a:r>
            <a:r>
              <a:rPr lang="en-US" sz="2800" b="1" dirty="0" smtClean="0">
                <a:solidFill>
                  <a:schemeClr val="bg1"/>
                </a:solidFill>
              </a:rPr>
              <a:t>improves.</a:t>
            </a:r>
            <a:endParaRPr lang="it-IT" sz="2800" b="1" dirty="0">
              <a:solidFill>
                <a:schemeClr val="bg1"/>
              </a:solidFill>
            </a:endParaRPr>
          </a:p>
        </p:txBody>
      </p:sp>
    </p:spTree>
    <p:extLst>
      <p:ext uri="{BB962C8B-B14F-4D97-AF65-F5344CB8AC3E}">
        <p14:creationId xmlns:p14="http://schemas.microsoft.com/office/powerpoint/2010/main" val="33395876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1052736"/>
            <a:ext cx="8424936" cy="2554545"/>
          </a:xfrm>
          <a:prstGeom prst="rect">
            <a:avLst/>
          </a:prstGeom>
        </p:spPr>
        <p:txBody>
          <a:bodyPr wrap="square">
            <a:spAutoFit/>
          </a:bodyPr>
          <a:lstStyle/>
          <a:p>
            <a:r>
              <a:rPr lang="en-US" sz="3200" dirty="0">
                <a:solidFill>
                  <a:schemeClr val="bg1"/>
                </a:solidFill>
              </a:rPr>
              <a:t>Patients with HF due to LV systolic dysfunction, in New York Heart Association (NYHA) functional class III or IV, when adequately medicated, usually have systolic blood pressure (BP) levels as low as 90 mmHg, with no symptoms</a:t>
            </a:r>
            <a:r>
              <a:rPr lang="en-US" dirty="0"/>
              <a:t>. </a:t>
            </a:r>
            <a:endParaRPr lang="it-IT"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4269923"/>
            <a:ext cx="37147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6457" y="5117648"/>
            <a:ext cx="1838325"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19760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4116"/>
            <a:ext cx="7400925"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6235" y="1245599"/>
            <a:ext cx="3104388" cy="351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467544" y="1916832"/>
            <a:ext cx="6480720" cy="480628"/>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p:cNvSpPr/>
          <p:nvPr/>
        </p:nvSpPr>
        <p:spPr>
          <a:xfrm>
            <a:off x="0" y="1916832"/>
            <a:ext cx="9144000" cy="3539430"/>
          </a:xfrm>
          <a:prstGeom prst="rect">
            <a:avLst/>
          </a:prstGeom>
        </p:spPr>
        <p:txBody>
          <a:bodyPr wrap="square">
            <a:spAutoFit/>
          </a:bodyPr>
          <a:lstStyle/>
          <a:p>
            <a:pPr marL="457200" indent="-457200">
              <a:buFont typeface="Arial" panose="020B0604020202020204" pitchFamily="34" charset="0"/>
              <a:buChar char="•"/>
            </a:pPr>
            <a:r>
              <a:rPr lang="en-US" sz="2800" b="1" dirty="0">
                <a:solidFill>
                  <a:schemeClr val="bg1"/>
                </a:solidFill>
              </a:rPr>
              <a:t>HF patients with symptomatic hypotension </a:t>
            </a:r>
            <a:endParaRPr lang="en-US" sz="2800" b="1" dirty="0" smtClean="0">
              <a:solidFill>
                <a:schemeClr val="bg1"/>
              </a:solidFill>
            </a:endParaRPr>
          </a:p>
          <a:p>
            <a:endParaRPr lang="en-US" sz="2800" dirty="0">
              <a:solidFill>
                <a:schemeClr val="bg1"/>
              </a:solidFill>
            </a:endParaRPr>
          </a:p>
          <a:p>
            <a:pPr marL="457200" indent="-457200">
              <a:buFont typeface="Arial" panose="020B0604020202020204" pitchFamily="34" charset="0"/>
              <a:buChar char="•"/>
            </a:pPr>
            <a:r>
              <a:rPr lang="en-US" sz="2800" b="1" dirty="0" smtClean="0">
                <a:solidFill>
                  <a:schemeClr val="bg1"/>
                </a:solidFill>
              </a:rPr>
              <a:t>Hypotension </a:t>
            </a:r>
            <a:r>
              <a:rPr lang="en-US" sz="2800" b="1" dirty="0">
                <a:solidFill>
                  <a:schemeClr val="bg1"/>
                </a:solidFill>
              </a:rPr>
              <a:t>may be because of advanced systolic HF and/or </a:t>
            </a:r>
            <a:r>
              <a:rPr lang="en-US" sz="2800" b="1" dirty="0" err="1">
                <a:solidFill>
                  <a:schemeClr val="bg1"/>
                </a:solidFill>
              </a:rPr>
              <a:t>noncardiac</a:t>
            </a:r>
            <a:r>
              <a:rPr lang="en-US" sz="2800" b="1" dirty="0">
                <a:solidFill>
                  <a:schemeClr val="bg1"/>
                </a:solidFill>
              </a:rPr>
              <a:t> </a:t>
            </a:r>
            <a:r>
              <a:rPr lang="en-US" sz="2800" b="1" dirty="0" smtClean="0">
                <a:solidFill>
                  <a:schemeClr val="bg1"/>
                </a:solidFill>
              </a:rPr>
              <a:t>causes. </a:t>
            </a:r>
          </a:p>
          <a:p>
            <a:pPr marL="457200" indent="-457200">
              <a:buFont typeface="Arial" panose="020B0604020202020204" pitchFamily="34" charset="0"/>
              <a:buChar char="•"/>
            </a:pPr>
            <a:r>
              <a:rPr lang="en-US" sz="2800" b="1" dirty="0" smtClean="0">
                <a:solidFill>
                  <a:schemeClr val="bg1"/>
                </a:solidFill>
              </a:rPr>
              <a:t>Initial </a:t>
            </a:r>
            <a:r>
              <a:rPr lang="en-US" sz="2800" b="1" dirty="0">
                <a:solidFill>
                  <a:schemeClr val="bg1"/>
                </a:solidFill>
              </a:rPr>
              <a:t>occasional hypotension or dizziness usually resolves as HF improves with GDMT and/or </a:t>
            </a:r>
            <a:r>
              <a:rPr lang="en-US" sz="2800" b="1" dirty="0" smtClean="0">
                <a:solidFill>
                  <a:schemeClr val="bg1"/>
                </a:solidFill>
              </a:rPr>
              <a:t>CRT. </a:t>
            </a:r>
          </a:p>
          <a:p>
            <a:pPr marL="457200" indent="-457200">
              <a:buFont typeface="Arial" panose="020B0604020202020204" pitchFamily="34" charset="0"/>
              <a:buChar char="•"/>
            </a:pPr>
            <a:r>
              <a:rPr lang="en-US" sz="2800" b="1" dirty="0" smtClean="0">
                <a:solidFill>
                  <a:schemeClr val="bg1"/>
                </a:solidFill>
              </a:rPr>
              <a:t>Additional </a:t>
            </a:r>
            <a:r>
              <a:rPr lang="en-US" sz="2800" b="1" dirty="0">
                <a:solidFill>
                  <a:schemeClr val="bg1"/>
                </a:solidFill>
              </a:rPr>
              <a:t>HF medications may need to be adjusted before consideration of any changes in ACEI or β-blockers</a:t>
            </a:r>
            <a:endParaRPr lang="it-IT" sz="2800" b="1" dirty="0">
              <a:solidFill>
                <a:schemeClr val="bg1"/>
              </a:solidFill>
            </a:endParaRPr>
          </a:p>
        </p:txBody>
      </p:sp>
    </p:spTree>
    <p:extLst>
      <p:ext uri="{BB962C8B-B14F-4D97-AF65-F5344CB8AC3E}">
        <p14:creationId xmlns:p14="http://schemas.microsoft.com/office/powerpoint/2010/main" val="19950834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FF00"/>
                </a:solidFill>
              </a:rPr>
              <a:t>Take Home Message</a:t>
            </a:r>
            <a:endParaRPr lang="it-IT" dirty="0">
              <a:solidFill>
                <a:srgbClr val="FFFF00"/>
              </a:solidFill>
            </a:endParaRPr>
          </a:p>
        </p:txBody>
      </p:sp>
      <p:sp>
        <p:nvSpPr>
          <p:cNvPr id="3" name="Segnaposto contenuto 2"/>
          <p:cNvSpPr>
            <a:spLocks noGrp="1"/>
          </p:cNvSpPr>
          <p:nvPr>
            <p:ph idx="1"/>
          </p:nvPr>
        </p:nvSpPr>
        <p:spPr/>
        <p:txBody>
          <a:bodyPr/>
          <a:lstStyle/>
          <a:p>
            <a:r>
              <a:rPr lang="it-IT" dirty="0" smtClean="0">
                <a:solidFill>
                  <a:schemeClr val="bg1"/>
                </a:solidFill>
              </a:rPr>
              <a:t>Ipotensione è un problema critico nel Paziente con Insufficienza Cardiaca Cronica e non va mai sottovalutata;</a:t>
            </a:r>
          </a:p>
          <a:p>
            <a:r>
              <a:rPr lang="it-IT" dirty="0" smtClean="0">
                <a:solidFill>
                  <a:schemeClr val="bg1"/>
                </a:solidFill>
              </a:rPr>
              <a:t>Terapia «sartoriale»;</a:t>
            </a:r>
          </a:p>
          <a:p>
            <a:r>
              <a:rPr lang="it-IT" dirty="0" smtClean="0">
                <a:solidFill>
                  <a:schemeClr val="bg1"/>
                </a:solidFill>
              </a:rPr>
              <a:t>Titolare il betabloccante al massimo dosaggio compatibile con le condizioni generali</a:t>
            </a:r>
            <a:r>
              <a:rPr lang="it-IT" dirty="0">
                <a:solidFill>
                  <a:schemeClr val="bg1"/>
                </a:solidFill>
              </a:rPr>
              <a:t>.</a:t>
            </a:r>
            <a:endParaRPr lang="it-IT" dirty="0" smtClean="0">
              <a:solidFill>
                <a:schemeClr val="bg1"/>
              </a:solidFill>
            </a:endParaRPr>
          </a:p>
        </p:txBody>
      </p:sp>
    </p:spTree>
    <p:extLst>
      <p:ext uri="{BB962C8B-B14F-4D97-AF65-F5344CB8AC3E}">
        <p14:creationId xmlns:p14="http://schemas.microsoft.com/office/powerpoint/2010/main" val="269149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7" y="620688"/>
            <a:ext cx="8372797" cy="3046988"/>
          </a:xfrm>
          <a:prstGeom prst="rect">
            <a:avLst/>
          </a:prstGeom>
        </p:spPr>
        <p:txBody>
          <a:bodyPr wrap="square">
            <a:spAutoFit/>
          </a:bodyPr>
          <a:lstStyle/>
          <a:p>
            <a:r>
              <a:rPr lang="en-US" sz="3200" dirty="0">
                <a:solidFill>
                  <a:schemeClr val="bg1"/>
                </a:solidFill>
              </a:rPr>
              <a:t>In some cases, of non-ischemic etiology, up to 80 mmHg of systolic pressure may be tolerated. A patient of this type, when presented with "normal" BP, 120x80 mmHg, may be </a:t>
            </a:r>
            <a:r>
              <a:rPr lang="en-US" sz="3200" dirty="0" err="1">
                <a:solidFill>
                  <a:schemeClr val="bg1"/>
                </a:solidFill>
              </a:rPr>
              <a:t>submedicated</a:t>
            </a:r>
            <a:r>
              <a:rPr lang="en-US" sz="3200" dirty="0">
                <a:solidFill>
                  <a:schemeClr val="bg1"/>
                </a:solidFill>
              </a:rPr>
              <a:t>, although these parameters may change, in cases of hypertensive heart disease. </a:t>
            </a:r>
            <a:endParaRPr lang="it-IT" sz="3200" dirty="0">
              <a:solidFill>
                <a:schemeClr val="bg1"/>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5517232"/>
            <a:ext cx="1838325"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1575" y="4648710"/>
            <a:ext cx="37147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3906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764704"/>
            <a:ext cx="8424936" cy="3118996"/>
          </a:xfrm>
          <a:prstGeom prst="rect">
            <a:avLst/>
          </a:prstGeom>
        </p:spPr>
        <p:txBody>
          <a:bodyPr wrap="square">
            <a:spAutoFit/>
          </a:bodyPr>
          <a:lstStyle/>
          <a:p>
            <a:r>
              <a:rPr lang="en-US" sz="3200" dirty="0">
                <a:solidFill>
                  <a:schemeClr val="bg1"/>
                </a:solidFill>
              </a:rPr>
              <a:t>Therefore, for the diagnosis of hypotension in these cases, we can not only rely on the absolute value of BP. Symptoms of hypotension, such as lightheadedness, dizziness, weakness, cold hands, asthenia, pre-syncope, or syncope, need to be present.</a:t>
            </a:r>
            <a:endParaRPr lang="it-IT" sz="3200" dirty="0">
              <a:solidFill>
                <a:schemeClr val="bg1"/>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6373" y="5373216"/>
            <a:ext cx="1838325"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4525491"/>
            <a:ext cx="37147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9153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solidFill>
                  <a:srgbClr val="FFFF00"/>
                </a:solidFill>
              </a:rPr>
              <a:t>Risks of Hypotension</a:t>
            </a:r>
            <a:endParaRPr lang="it-IT" dirty="0">
              <a:solidFill>
                <a:srgbClr val="FFFF00"/>
              </a:solidFill>
            </a:endParaRPr>
          </a:p>
        </p:txBody>
      </p:sp>
      <p:sp>
        <p:nvSpPr>
          <p:cNvPr id="3" name="Segnaposto contenuto 2"/>
          <p:cNvSpPr>
            <a:spLocks noGrp="1"/>
          </p:cNvSpPr>
          <p:nvPr>
            <p:ph idx="1"/>
          </p:nvPr>
        </p:nvSpPr>
        <p:spPr/>
        <p:txBody>
          <a:bodyPr/>
          <a:lstStyle/>
          <a:p>
            <a:r>
              <a:rPr lang="en-US" sz="4000" dirty="0" smtClean="0">
                <a:solidFill>
                  <a:schemeClr val="bg1"/>
                </a:solidFill>
              </a:rPr>
              <a:t>Optimal </a:t>
            </a:r>
            <a:r>
              <a:rPr lang="en-US" sz="4000" dirty="0">
                <a:solidFill>
                  <a:schemeClr val="bg1"/>
                </a:solidFill>
              </a:rPr>
              <a:t>blood pressure is critical for maintaining adequate coronary and renal perfusion pressures, especially in patients with overt or subclinical vascular disease. </a:t>
            </a:r>
            <a:endParaRPr lang="en-US" sz="4000" dirty="0" smtClean="0">
              <a:solidFill>
                <a:schemeClr val="bg1"/>
              </a:solidFill>
            </a:endParaRPr>
          </a:p>
        </p:txBody>
      </p:sp>
      <p:pic>
        <p:nvPicPr>
          <p:cNvPr id="4" name="Picture 3" descr="600px-Italian_traffic_signs_-_old_-_pericolo_generic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4478613"/>
            <a:ext cx="1201738"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201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solidFill>
                  <a:srgbClr val="FFFF00"/>
                </a:solidFill>
              </a:rPr>
              <a:t>Risks of Hypotension</a:t>
            </a:r>
            <a:endParaRPr lang="it-IT" dirty="0">
              <a:solidFill>
                <a:srgbClr val="FFFF00"/>
              </a:solidFill>
            </a:endParaRPr>
          </a:p>
        </p:txBody>
      </p:sp>
      <p:sp>
        <p:nvSpPr>
          <p:cNvPr id="3" name="Segnaposto contenuto 2"/>
          <p:cNvSpPr>
            <a:spLocks noGrp="1"/>
          </p:cNvSpPr>
          <p:nvPr>
            <p:ph idx="1"/>
          </p:nvPr>
        </p:nvSpPr>
        <p:spPr/>
        <p:txBody>
          <a:bodyPr>
            <a:normAutofit/>
          </a:bodyPr>
          <a:lstStyle/>
          <a:p>
            <a:r>
              <a:rPr lang="en-US" sz="3600" dirty="0">
                <a:solidFill>
                  <a:schemeClr val="bg1"/>
                </a:solidFill>
              </a:rPr>
              <a:t>Patients with elevated left ventricular end diastolic pressures with hemodynamic congestion</a:t>
            </a:r>
            <a:r>
              <a:rPr lang="en-US" sz="3600" dirty="0" smtClean="0">
                <a:solidFill>
                  <a:schemeClr val="bg1"/>
                </a:solidFill>
              </a:rPr>
              <a:t>, </a:t>
            </a:r>
            <a:r>
              <a:rPr lang="en-US" sz="3600" dirty="0">
                <a:solidFill>
                  <a:schemeClr val="bg1"/>
                </a:solidFill>
              </a:rPr>
              <a:t>those with pre-existing coronary artery disease</a:t>
            </a:r>
            <a:r>
              <a:rPr lang="en-US" sz="3600" dirty="0" smtClean="0">
                <a:solidFill>
                  <a:schemeClr val="bg1"/>
                </a:solidFill>
              </a:rPr>
              <a:t>, </a:t>
            </a:r>
            <a:r>
              <a:rPr lang="en-US" sz="3600" dirty="0">
                <a:solidFill>
                  <a:schemeClr val="bg1"/>
                </a:solidFill>
              </a:rPr>
              <a:t>and collateral dependent areas of myocardial perfusion are at particular risk of jeopardizing coronary perfusion pressure with systemic hypotension. </a:t>
            </a:r>
            <a:endParaRPr lang="en-US" sz="3600" dirty="0" smtClean="0">
              <a:solidFill>
                <a:schemeClr val="bg1"/>
              </a:solidFill>
            </a:endParaRPr>
          </a:p>
        </p:txBody>
      </p:sp>
    </p:spTree>
    <p:extLst>
      <p:ext uri="{BB962C8B-B14F-4D97-AF65-F5344CB8AC3E}">
        <p14:creationId xmlns:p14="http://schemas.microsoft.com/office/powerpoint/2010/main" val="173852870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5233</TotalTime>
  <Words>1461</Words>
  <Application>Microsoft Office PowerPoint</Application>
  <PresentationFormat>Presentazione su schermo (4:3)</PresentationFormat>
  <Paragraphs>108</Paragraphs>
  <Slides>51</Slides>
  <Notes>2</Notes>
  <HiddenSlides>0</HiddenSlides>
  <MMClips>0</MMClips>
  <ScaleCrop>false</ScaleCrop>
  <HeadingPairs>
    <vt:vector size="8" baseType="variant">
      <vt:variant>
        <vt:lpstr>Caratteri utilizzati</vt:lpstr>
      </vt:variant>
      <vt:variant>
        <vt:i4>2</vt:i4>
      </vt:variant>
      <vt:variant>
        <vt:lpstr>Tema</vt:lpstr>
      </vt:variant>
      <vt:variant>
        <vt:i4>1</vt:i4>
      </vt:variant>
      <vt:variant>
        <vt:lpstr>Server OLE incorporati</vt:lpstr>
      </vt:variant>
      <vt:variant>
        <vt:i4>1</vt:i4>
      </vt:variant>
      <vt:variant>
        <vt:lpstr>Titoli diapositive</vt:lpstr>
      </vt:variant>
      <vt:variant>
        <vt:i4>51</vt:i4>
      </vt:variant>
    </vt:vector>
  </HeadingPairs>
  <TitlesOfParts>
    <vt:vector size="55" baseType="lpstr">
      <vt:lpstr>Arial</vt:lpstr>
      <vt:lpstr>Calibri</vt:lpstr>
      <vt:lpstr>Tema di Office</vt:lpstr>
      <vt:lpstr>Diapositiva</vt:lpstr>
      <vt:lpstr>Ipotensione.  Il problema critico nella terapia dell’Insufficienza Cardiaca Cronica.</vt:lpstr>
      <vt:lpstr>Presentazione standard di PowerPoint</vt:lpstr>
      <vt:lpstr>Presentazione standard di PowerPoint</vt:lpstr>
      <vt:lpstr>Fattori negativi nell’evoluzione dell’Insufficienza Cardiaca Cronica</vt:lpstr>
      <vt:lpstr>Presentazione standard di PowerPoint</vt:lpstr>
      <vt:lpstr>Presentazione standard di PowerPoint</vt:lpstr>
      <vt:lpstr>Presentazione standard di PowerPoint</vt:lpstr>
      <vt:lpstr>Risks of Hypotension</vt:lpstr>
      <vt:lpstr>Risks of Hypotension</vt:lpstr>
      <vt:lpstr>Risks of Hypotension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CRT Ups Systolic BP, Hints Analysis Steve Stiles </vt:lpstr>
      <vt:lpstr>CRT Ups Systolic BP, Hints Analysis Steve Stiles </vt:lpstr>
      <vt:lpstr>CRT Ups Systolic BP, Hints Analysis Steve Stiles </vt:lpstr>
      <vt:lpstr>Presentazione standard di PowerPoint</vt:lpstr>
      <vt:lpstr>Presentazione standard di PowerPoint</vt:lpstr>
      <vt:lpstr>Presentazione standard di PowerPoint</vt:lpstr>
      <vt:lpstr>Presentazione standard di PowerPoint</vt:lpstr>
      <vt:lpstr>Presentazione standard di PowerPoint</vt:lpstr>
      <vt:lpstr>Take Home Message</vt:lpstr>
    </vt:vector>
  </TitlesOfParts>
  <Company>Olidata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Dalla clinica alla terapia dell’insufficienza cardiaca: nuove prospettive</dc:title>
  <dc:creator>Xp Professional SP 3 Italiano</dc:creator>
  <cp:lastModifiedBy>Utente Windows</cp:lastModifiedBy>
  <cp:revision>132</cp:revision>
  <dcterms:created xsi:type="dcterms:W3CDTF">2015-09-10T13:11:46Z</dcterms:created>
  <dcterms:modified xsi:type="dcterms:W3CDTF">2018-10-05T14:49:25Z</dcterms:modified>
</cp:coreProperties>
</file>