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Default Extension="pdf" ContentType="application/pdf"/>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12.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slides/slide89.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2"/>
  </p:notesMasterIdLst>
  <p:sldIdLst>
    <p:sldId id="348" r:id="rId2"/>
    <p:sldId id="274" r:id="rId3"/>
    <p:sldId id="332" r:id="rId4"/>
    <p:sldId id="323" r:id="rId5"/>
    <p:sldId id="262" r:id="rId6"/>
    <p:sldId id="333" r:id="rId7"/>
    <p:sldId id="350" r:id="rId8"/>
    <p:sldId id="349" r:id="rId9"/>
    <p:sldId id="351" r:id="rId10"/>
    <p:sldId id="352" r:id="rId11"/>
    <p:sldId id="267" r:id="rId12"/>
    <p:sldId id="268" r:id="rId13"/>
    <p:sldId id="270" r:id="rId14"/>
    <p:sldId id="321" r:id="rId15"/>
    <p:sldId id="271" r:id="rId16"/>
    <p:sldId id="272" r:id="rId17"/>
    <p:sldId id="286" r:id="rId18"/>
    <p:sldId id="287" r:id="rId19"/>
    <p:sldId id="273" r:id="rId20"/>
    <p:sldId id="276" r:id="rId21"/>
    <p:sldId id="277" r:id="rId22"/>
    <p:sldId id="278" r:id="rId23"/>
    <p:sldId id="355" r:id="rId24"/>
    <p:sldId id="354" r:id="rId25"/>
    <p:sldId id="347" r:id="rId26"/>
    <p:sldId id="257" r:id="rId27"/>
    <p:sldId id="303" r:id="rId28"/>
    <p:sldId id="279" r:id="rId29"/>
    <p:sldId id="280" r:id="rId30"/>
    <p:sldId id="288" r:id="rId31"/>
    <p:sldId id="290" r:id="rId32"/>
    <p:sldId id="304" r:id="rId33"/>
    <p:sldId id="283" r:id="rId34"/>
    <p:sldId id="293" r:id="rId35"/>
    <p:sldId id="305" r:id="rId36"/>
    <p:sldId id="294" r:id="rId37"/>
    <p:sldId id="292" r:id="rId38"/>
    <p:sldId id="284" r:id="rId39"/>
    <p:sldId id="285" r:id="rId40"/>
    <p:sldId id="306" r:id="rId41"/>
    <p:sldId id="295" r:id="rId42"/>
    <p:sldId id="296" r:id="rId43"/>
    <p:sldId id="297" r:id="rId44"/>
    <p:sldId id="298" r:id="rId45"/>
    <p:sldId id="307" r:id="rId46"/>
    <p:sldId id="300" r:id="rId47"/>
    <p:sldId id="327" r:id="rId48"/>
    <p:sldId id="336" r:id="rId49"/>
    <p:sldId id="330" r:id="rId50"/>
    <p:sldId id="328" r:id="rId51"/>
    <p:sldId id="337" r:id="rId52"/>
    <p:sldId id="329" r:id="rId53"/>
    <p:sldId id="339" r:id="rId54"/>
    <p:sldId id="353" r:id="rId55"/>
    <p:sldId id="316" r:id="rId56"/>
    <p:sldId id="315" r:id="rId57"/>
    <p:sldId id="340" r:id="rId58"/>
    <p:sldId id="341" r:id="rId59"/>
    <p:sldId id="312" r:id="rId60"/>
    <p:sldId id="314" r:id="rId61"/>
    <p:sldId id="309" r:id="rId62"/>
    <p:sldId id="324" r:id="rId63"/>
    <p:sldId id="325" r:id="rId64"/>
    <p:sldId id="334" r:id="rId65"/>
    <p:sldId id="256" r:id="rId66"/>
    <p:sldId id="310" r:id="rId67"/>
    <p:sldId id="317" r:id="rId68"/>
    <p:sldId id="263" r:id="rId69"/>
    <p:sldId id="338" r:id="rId70"/>
    <p:sldId id="322" r:id="rId71"/>
    <p:sldId id="264" r:id="rId72"/>
    <p:sldId id="331" r:id="rId73"/>
    <p:sldId id="258" r:id="rId74"/>
    <p:sldId id="299" r:id="rId75"/>
    <p:sldId id="259" r:id="rId76"/>
    <p:sldId id="260" r:id="rId77"/>
    <p:sldId id="320" r:id="rId78"/>
    <p:sldId id="261" r:id="rId79"/>
    <p:sldId id="301" r:id="rId80"/>
    <p:sldId id="346" r:id="rId81"/>
    <p:sldId id="308" r:id="rId82"/>
    <p:sldId id="275" r:id="rId83"/>
    <p:sldId id="266" r:id="rId84"/>
    <p:sldId id="302" r:id="rId85"/>
    <p:sldId id="318" r:id="rId86"/>
    <p:sldId id="342" r:id="rId87"/>
    <p:sldId id="344" r:id="rId88"/>
    <p:sldId id="335" r:id="rId89"/>
    <p:sldId id="343" r:id="rId90"/>
    <p:sldId id="345" r:id="rId91"/>
  </p:sldIdLst>
  <p:sldSz cx="9144000" cy="6858000" type="screen4x3"/>
  <p:notesSz cx="6858000" cy="9144000"/>
  <p:defaultTex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Objects="1">
      <p:cViewPr varScale="1">
        <p:scale>
          <a:sx n="68" d="100"/>
          <a:sy n="68" d="100"/>
        </p:scale>
        <p:origin x="-576"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5F16D5A-641E-3C45-8181-BF4167BA1A58}" type="datetimeFigureOut">
              <a:rPr lang="it-IT" smtClean="0"/>
              <a:pPr/>
              <a:t>05/05/2017</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63507D9-2C27-674A-A8B4-126E2E792866}" type="slidenum">
              <a:rPr lang="it-IT" smtClean="0"/>
              <a:pPr/>
              <a:t>‹N›</a:t>
            </a:fld>
            <a:endParaRPr lang="it-IT"/>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A me è caro introdurre sempre queste presentazioni sui temi più disparati dell’ECG ricordando </a:t>
            </a:r>
            <a:endParaRPr lang="it-IT" dirty="0"/>
          </a:p>
        </p:txBody>
      </p:sp>
      <p:sp>
        <p:nvSpPr>
          <p:cNvPr id="4" name="Segnaposto numero diapositiva 3"/>
          <p:cNvSpPr>
            <a:spLocks noGrp="1"/>
          </p:cNvSpPr>
          <p:nvPr>
            <p:ph type="sldNum" sz="quarter" idx="10"/>
          </p:nvPr>
        </p:nvSpPr>
        <p:spPr/>
        <p:txBody>
          <a:bodyPr/>
          <a:lstStyle/>
          <a:p>
            <a:fld id="{463507D9-2C27-674A-A8B4-126E2E792866}" type="slidenum">
              <a:rPr lang="it-IT" smtClean="0"/>
              <a:pPr/>
              <a:t>2</a:t>
            </a:fld>
            <a:endParaRPr 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70674578-0053-194A-BC17-00ABDF2587D9}" type="slidenum">
              <a:rPr lang="it-IT">
                <a:latin typeface="Arial" pitchFamily="-108" charset="0"/>
                <a:ea typeface="ＭＳ Ｐゴシック" pitchFamily="-108" charset="-128"/>
                <a:cs typeface="ＭＳ Ｐゴシック" pitchFamily="-108" charset="-128"/>
              </a:rPr>
              <a:pPr/>
              <a:t>13</a:t>
            </a:fld>
            <a:endParaRPr lang="it-IT">
              <a:latin typeface="Arial" pitchFamily="-108" charset="0"/>
              <a:ea typeface="ＭＳ Ｐゴシック" pitchFamily="-108" charset="-128"/>
              <a:cs typeface="ＭＳ Ｐゴシック" pitchFamily="-108" charset="-128"/>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pPr eaLnBrk="1" hangingPunct="1"/>
            <a:r>
              <a:rPr lang="it-IT" dirty="0" smtClean="0">
                <a:latin typeface="Arial" pitchFamily="-108" charset="0"/>
                <a:ea typeface="ＭＳ Ｐゴシック" pitchFamily="-108" charset="-128"/>
                <a:cs typeface="ＭＳ Ｐゴシック" pitchFamily="-108" charset="-128"/>
              </a:rPr>
              <a:t>A QUESTO </a:t>
            </a:r>
            <a:r>
              <a:rPr lang="it-IT" dirty="0" err="1" smtClean="0">
                <a:latin typeface="Arial" pitchFamily="-108" charset="0"/>
                <a:ea typeface="ＭＳ Ｐゴシック" pitchFamily="-108" charset="-128"/>
                <a:cs typeface="ＭＳ Ｐゴシック" pitchFamily="-108" charset="-128"/>
              </a:rPr>
              <a:t>PUNTO…</a:t>
            </a:r>
            <a:endParaRPr lang="it-IT" dirty="0">
              <a:latin typeface="Arial" pitchFamily="-108" charset="0"/>
              <a:ea typeface="ＭＳ Ｐゴシック" pitchFamily="-108" charset="-128"/>
              <a:cs typeface="ＭＳ Ｐゴシック" pitchFamily="-108"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err="1" smtClean="0"/>
              <a:t>Overlap</a:t>
            </a:r>
            <a:r>
              <a:rPr lang="it-IT" dirty="0" smtClean="0"/>
              <a:t> ed eccezioni </a:t>
            </a:r>
            <a:r>
              <a:rPr lang="it-IT" dirty="0" err="1" smtClean="0"/>
              <a:t>sono…la</a:t>
            </a:r>
            <a:r>
              <a:rPr lang="it-IT" baseline="0" dirty="0" smtClean="0"/>
              <a:t> regola</a:t>
            </a:r>
            <a:endParaRPr lang="it-IT" dirty="0"/>
          </a:p>
        </p:txBody>
      </p:sp>
      <p:sp>
        <p:nvSpPr>
          <p:cNvPr id="4" name="Segnaposto numero diapositiva 3"/>
          <p:cNvSpPr>
            <a:spLocks noGrp="1"/>
          </p:cNvSpPr>
          <p:nvPr>
            <p:ph type="sldNum" sz="quarter" idx="10"/>
          </p:nvPr>
        </p:nvSpPr>
        <p:spPr/>
        <p:txBody>
          <a:bodyPr/>
          <a:lstStyle/>
          <a:p>
            <a:fld id="{463507D9-2C27-674A-A8B4-126E2E792866}" type="slidenum">
              <a:rPr lang="it-IT" smtClean="0"/>
              <a:pPr/>
              <a:t>22</a:t>
            </a:fld>
            <a:endParaRPr lang="it-IT"/>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err="1" smtClean="0"/>
              <a:t>Conemporaneamente</a:t>
            </a:r>
            <a:r>
              <a:rPr lang="it-IT" dirty="0" smtClean="0"/>
              <a:t>, il sangue </a:t>
            </a:r>
            <a:r>
              <a:rPr lang="it-IT" dirty="0" err="1" smtClean="0"/>
              <a:t>desaturato</a:t>
            </a:r>
            <a:r>
              <a:rPr lang="it-IT" dirty="0" smtClean="0"/>
              <a:t> che viene dalla cava superiore, scende nell’AD e nel VD e viene pompato in polmonare, ma qui solo in minima parte va nei polmoni</a:t>
            </a:r>
            <a:r>
              <a:rPr lang="it-IT" baseline="0" dirty="0" smtClean="0"/>
              <a:t> (resistenze alte) </a:t>
            </a:r>
            <a:r>
              <a:rPr lang="it-IT" baseline="0" dirty="0" err="1" smtClean="0"/>
              <a:t>perch</a:t>
            </a:r>
            <a:r>
              <a:rPr lang="it-IT" baseline="0" dirty="0" smtClean="0"/>
              <a:t> la maggior parte via dotto di </a:t>
            </a:r>
            <a:r>
              <a:rPr lang="it-IT" baseline="0" dirty="0" err="1" smtClean="0"/>
              <a:t>botallo</a:t>
            </a:r>
            <a:r>
              <a:rPr lang="it-IT" baseline="0" dirty="0" smtClean="0"/>
              <a:t> passa in aorta discendente.</a:t>
            </a:r>
            <a:endParaRPr lang="it-IT" dirty="0"/>
          </a:p>
        </p:txBody>
      </p:sp>
      <p:sp>
        <p:nvSpPr>
          <p:cNvPr id="4" name="Segnaposto numero diapositiva 3"/>
          <p:cNvSpPr>
            <a:spLocks noGrp="1"/>
          </p:cNvSpPr>
          <p:nvPr>
            <p:ph type="sldNum" sz="quarter" idx="10"/>
          </p:nvPr>
        </p:nvSpPr>
        <p:spPr/>
        <p:txBody>
          <a:bodyPr/>
          <a:lstStyle/>
          <a:p>
            <a:fld id="{463507D9-2C27-674A-A8B4-126E2E792866}" type="slidenum">
              <a:rPr lang="it-IT" smtClean="0"/>
              <a:pPr/>
              <a:t>24</a:t>
            </a:fld>
            <a:endParaRPr lang="it-IT"/>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463507D9-2C27-674A-A8B4-126E2E792866}" type="slidenum">
              <a:rPr lang="it-IT" smtClean="0"/>
              <a:pPr/>
              <a:t>25</a:t>
            </a:fld>
            <a:endParaRPr lang="it-IT"/>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463507D9-2C27-674A-A8B4-126E2E792866}" type="slidenum">
              <a:rPr lang="it-IT" smtClean="0"/>
              <a:pPr/>
              <a:t>28</a:t>
            </a:fld>
            <a:endParaRPr lang="it-IT"/>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baseline="0" dirty="0" smtClean="0"/>
              <a:t>Quindi l’</a:t>
            </a:r>
            <a:r>
              <a:rPr lang="it-IT" baseline="0" dirty="0" err="1" smtClean="0"/>
              <a:t>ecg</a:t>
            </a:r>
            <a:r>
              <a:rPr lang="it-IT" baseline="0" dirty="0" smtClean="0"/>
              <a:t> è a tutti gli effetti in </a:t>
            </a:r>
            <a:r>
              <a:rPr lang="it-IT" baseline="0" dirty="0" err="1" smtClean="0"/>
              <a:t>grafico…</a:t>
            </a:r>
            <a:r>
              <a:rPr lang="it-IT" baseline="0" dirty="0" smtClean="0"/>
              <a:t> beh, tutti sappiamo che il cuore si contrae perché tutte le  sue cellule vengono eccitate elettricamente in modo sincrono, in risposta all’eccitazione elettrica avviene la contrazione delle cellule, che se coordinata genera la funzione fondamentale del cuore,  quella di pompare il sangue</a:t>
            </a:r>
            <a:endParaRPr lang="it-IT" dirty="0"/>
          </a:p>
        </p:txBody>
      </p:sp>
      <p:sp>
        <p:nvSpPr>
          <p:cNvPr id="4" name="Segnaposto numero diapositiva 3"/>
          <p:cNvSpPr>
            <a:spLocks noGrp="1"/>
          </p:cNvSpPr>
          <p:nvPr>
            <p:ph type="sldNum" sz="quarter" idx="10"/>
          </p:nvPr>
        </p:nvSpPr>
        <p:spPr/>
        <p:txBody>
          <a:bodyPr/>
          <a:lstStyle/>
          <a:p>
            <a:fld id="{D8F880D9-387B-F44B-9C0A-61F80D8BC3B4}" type="slidenum">
              <a:rPr lang="it-IT" smtClean="0"/>
              <a:pPr/>
              <a:t>68</a:t>
            </a:fld>
            <a:endParaRPr lang="it-IT"/>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E ora alcune considerazioni molto </a:t>
            </a:r>
            <a:r>
              <a:rPr lang="it-IT" dirty="0" err="1" smtClean="0"/>
              <a:t>spicciole…</a:t>
            </a:r>
            <a:endParaRPr lang="it-IT" dirty="0"/>
          </a:p>
        </p:txBody>
      </p:sp>
      <p:sp>
        <p:nvSpPr>
          <p:cNvPr id="4" name="Segnaposto numero diapositiva 3"/>
          <p:cNvSpPr>
            <a:spLocks noGrp="1"/>
          </p:cNvSpPr>
          <p:nvPr>
            <p:ph type="sldNum" sz="quarter" idx="10"/>
          </p:nvPr>
        </p:nvSpPr>
        <p:spPr/>
        <p:txBody>
          <a:bodyPr/>
          <a:lstStyle/>
          <a:p>
            <a:fld id="{D8F880D9-387B-F44B-9C0A-61F80D8BC3B4}" type="slidenum">
              <a:rPr lang="it-IT" smtClean="0"/>
              <a:pPr/>
              <a:t>70</a:t>
            </a:fld>
            <a:endParaRPr lang="it-IT"/>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Ora questa corrente che attraversa le cellule </a:t>
            </a:r>
            <a:r>
              <a:rPr lang="it-IT" dirty="0" err="1" smtClean="0"/>
              <a:t>cadiache</a:t>
            </a:r>
            <a:r>
              <a:rPr lang="it-IT" dirty="0" smtClean="0"/>
              <a:t> non viene fornita dall’</a:t>
            </a:r>
            <a:r>
              <a:rPr lang="it-IT" dirty="0" err="1" smtClean="0"/>
              <a:t>enel</a:t>
            </a:r>
            <a:r>
              <a:rPr lang="it-IT" dirty="0" smtClean="0"/>
              <a:t>; c’è una </a:t>
            </a:r>
            <a:r>
              <a:rPr lang="it-IT" dirty="0" err="1" smtClean="0"/>
              <a:t>fnte</a:t>
            </a:r>
            <a:r>
              <a:rPr lang="it-IT" dirty="0" smtClean="0"/>
              <a:t> rinnovabile all’interno del cuore, si trova proprio qui , è una centralina che produce </a:t>
            </a:r>
            <a:r>
              <a:rPr lang="it-IT" dirty="0" err="1" smtClean="0"/>
              <a:t>crrente</a:t>
            </a:r>
            <a:r>
              <a:rPr lang="it-IT" dirty="0" smtClean="0"/>
              <a:t>  dell’ordine</a:t>
            </a:r>
            <a:r>
              <a:rPr lang="it-IT" baseline="0" dirty="0" smtClean="0"/>
              <a:t> de millivolt, </a:t>
            </a:r>
            <a:r>
              <a:rPr lang="it-IT" dirty="0" smtClean="0"/>
              <a:t>un tot volte al minuto a seconda di quello che stiamo facendo, una volta prodotta questa corrente viene trasmessa lungo tutto il cuore, seguendo delle vie preferenziali, dei veri e propri cavi elettrici, </a:t>
            </a:r>
            <a:r>
              <a:rPr lang="it-IT" dirty="0" err="1" smtClean="0"/>
              <a:t>funchè</a:t>
            </a:r>
            <a:r>
              <a:rPr lang="it-IT" dirty="0" smtClean="0"/>
              <a:t> non investe tutte le cellule. Dovete immaginare la corrente come un domino che si propaga, come una macchia d’olio, come un fiume che invade progressivamente le varie parti del cuore.  Ora tutte le cellule che vengono toccate dalla corrente, sviluppano un piccolo</a:t>
            </a:r>
            <a:r>
              <a:rPr lang="it-IT" baseline="0" dirty="0" smtClean="0"/>
              <a:t> potenziale elettrico, che è la chiave dell’elettrocardiogramma. Infatti se una cellula eccitandosi </a:t>
            </a:r>
            <a:r>
              <a:rPr lang="it-IT" baseline="0" dirty="0" err="1" smtClean="0"/>
              <a:t>elettricaente</a:t>
            </a:r>
            <a:r>
              <a:rPr lang="it-IT" baseline="0" dirty="0" smtClean="0"/>
              <a:t> sviluppa un piccolo </a:t>
            </a:r>
            <a:r>
              <a:rPr lang="it-IT" baseline="0" dirty="0" err="1" smtClean="0"/>
              <a:t>poteziale</a:t>
            </a:r>
            <a:r>
              <a:rPr lang="it-IT" baseline="0" dirty="0" smtClean="0"/>
              <a:t> elettrico, milioni di cellule eccitandosi contemporaneamente sviluppano milioni di piccolo potenziali </a:t>
            </a:r>
            <a:r>
              <a:rPr lang="it-IT" baseline="0" dirty="0" err="1" smtClean="0"/>
              <a:t>eletrici</a:t>
            </a:r>
            <a:r>
              <a:rPr lang="it-IT" baseline="0" dirty="0" smtClean="0"/>
              <a:t> la cui sommatoria produce dei potenziali di grandezza maggiore, captabili dall’</a:t>
            </a:r>
            <a:r>
              <a:rPr lang="it-IT" baseline="0" dirty="0" err="1" smtClean="0"/>
              <a:t>ereno</a:t>
            </a:r>
            <a:r>
              <a:rPr lang="it-IT" baseline="0" dirty="0" smtClean="0"/>
              <a:t> </a:t>
            </a:r>
            <a:r>
              <a:rPr lang="it-IT" baseline="0" dirty="0" err="1" smtClean="0"/>
              <a:t>co</a:t>
            </a:r>
            <a:r>
              <a:rPr lang="it-IT" baseline="0" dirty="0" smtClean="0"/>
              <a:t> una specie di </a:t>
            </a:r>
            <a:r>
              <a:rPr lang="it-IT" baseline="0" dirty="0" err="1" smtClean="0"/>
              <a:t>ester</a:t>
            </a:r>
            <a:r>
              <a:rPr lang="it-IT" baseline="0" dirty="0" smtClean="0"/>
              <a:t> dell’</a:t>
            </a:r>
            <a:r>
              <a:rPr lang="it-IT" baseline="0" dirty="0" err="1" smtClean="0"/>
              <a:t>elettricita</a:t>
            </a:r>
            <a:r>
              <a:rPr lang="it-IT" baseline="0" dirty="0" smtClean="0"/>
              <a:t>, è proprio questo l’elettrocardiogramma, la registrazione dalla corrente sviluppata dal </a:t>
            </a:r>
            <a:r>
              <a:rPr lang="it-IT" baseline="0" dirty="0" err="1" smtClean="0"/>
              <a:t>mcuore</a:t>
            </a:r>
            <a:r>
              <a:rPr lang="it-IT" baseline="0" dirty="0" smtClean="0"/>
              <a:t> in </a:t>
            </a:r>
            <a:r>
              <a:rPr lang="it-IT" baseline="0" dirty="0" err="1" smtClean="0"/>
              <a:t>fnzione</a:t>
            </a:r>
            <a:r>
              <a:rPr lang="it-IT" baseline="0" dirty="0" smtClean="0"/>
              <a:t> del </a:t>
            </a:r>
            <a:r>
              <a:rPr lang="it-IT" baseline="0" dirty="0" err="1" smtClean="0"/>
              <a:t>tempòo</a:t>
            </a:r>
            <a:r>
              <a:rPr lang="it-IT" baseline="0" dirty="0" smtClean="0"/>
              <a:t>.  Qui c’è l’unità elementare di un elettrocardiogramma : </a:t>
            </a:r>
            <a:r>
              <a:rPr lang="it-IT" baseline="0" dirty="0" err="1" smtClean="0"/>
              <a:t>v</a:t>
            </a:r>
            <a:r>
              <a:rPr lang="it-IT" baseline="0" dirty="0" smtClean="0"/>
              <a:t> riconoscete diverse onde, ci forma e ampiezza differente; questa prima </a:t>
            </a:r>
            <a:r>
              <a:rPr lang="it-IT" baseline="0" dirty="0" err="1" smtClean="0"/>
              <a:t>onda…</a:t>
            </a:r>
            <a:r>
              <a:rPr lang="it-IT" baseline="0" dirty="0" smtClean="0"/>
              <a:t>   </a:t>
            </a:r>
            <a:endParaRPr lang="it-IT" dirty="0"/>
          </a:p>
        </p:txBody>
      </p:sp>
      <p:sp>
        <p:nvSpPr>
          <p:cNvPr id="4" name="Segnaposto numero diapositiva 3"/>
          <p:cNvSpPr>
            <a:spLocks noGrp="1"/>
          </p:cNvSpPr>
          <p:nvPr>
            <p:ph type="sldNum" sz="quarter" idx="10"/>
          </p:nvPr>
        </p:nvSpPr>
        <p:spPr/>
        <p:txBody>
          <a:bodyPr/>
          <a:lstStyle/>
          <a:p>
            <a:fld id="{5DD8D238-0870-CD4A-80F0-E2E58F4F836B}" type="slidenum">
              <a:rPr lang="it-IT" smtClean="0"/>
              <a:pPr/>
              <a:t>71</a:t>
            </a:fld>
            <a:endParaRPr lang="it-IT"/>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err="1" smtClean="0"/>
              <a:t>Conemporaneamente</a:t>
            </a:r>
            <a:r>
              <a:rPr lang="it-IT" dirty="0" smtClean="0"/>
              <a:t>, il sangue </a:t>
            </a:r>
            <a:r>
              <a:rPr lang="it-IT" dirty="0" err="1" smtClean="0"/>
              <a:t>desaturato</a:t>
            </a:r>
            <a:r>
              <a:rPr lang="it-IT" dirty="0" smtClean="0"/>
              <a:t> che viene dalla cava superiore, scende nell’AD e nel VD e viene pompato in polmonare, ma qui solo in minima parte va nei polmoni</a:t>
            </a:r>
            <a:r>
              <a:rPr lang="it-IT" baseline="0" dirty="0" smtClean="0"/>
              <a:t> (resistenze alte) </a:t>
            </a:r>
            <a:r>
              <a:rPr lang="it-IT" baseline="0" dirty="0" err="1" smtClean="0"/>
              <a:t>perch</a:t>
            </a:r>
            <a:r>
              <a:rPr lang="it-IT" baseline="0" dirty="0" smtClean="0"/>
              <a:t> la maggior parte via dotto di </a:t>
            </a:r>
            <a:r>
              <a:rPr lang="it-IT" baseline="0" dirty="0" err="1" smtClean="0"/>
              <a:t>botallo</a:t>
            </a:r>
            <a:r>
              <a:rPr lang="it-IT" baseline="0" dirty="0" smtClean="0"/>
              <a:t> passa in aorta discendente.</a:t>
            </a:r>
            <a:endParaRPr lang="it-IT" dirty="0"/>
          </a:p>
        </p:txBody>
      </p:sp>
      <p:sp>
        <p:nvSpPr>
          <p:cNvPr id="4" name="Segnaposto numero diapositiva 3"/>
          <p:cNvSpPr>
            <a:spLocks noGrp="1"/>
          </p:cNvSpPr>
          <p:nvPr>
            <p:ph type="sldNum" sz="quarter" idx="10"/>
          </p:nvPr>
        </p:nvSpPr>
        <p:spPr/>
        <p:txBody>
          <a:bodyPr/>
          <a:lstStyle/>
          <a:p>
            <a:fld id="{463507D9-2C27-674A-A8B4-126E2E792866}" type="slidenum">
              <a:rPr lang="it-IT" smtClean="0"/>
              <a:pPr/>
              <a:t>80</a:t>
            </a:fld>
            <a:endParaRPr lang="it-IT"/>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Ognuna di queste cellule dà il suo </a:t>
            </a:r>
            <a:r>
              <a:rPr lang="it-IT" dirty="0" err="1" smtClean="0"/>
              <a:t>fondamntale</a:t>
            </a:r>
            <a:r>
              <a:rPr lang="it-IT" dirty="0" smtClean="0"/>
              <a:t> contributo al funzionamento della pompa alterando ritmicamente </a:t>
            </a:r>
            <a:r>
              <a:rPr lang="it-IT" dirty="0" err="1" smtClean="0"/>
              <a:t>allunamenti</a:t>
            </a:r>
            <a:r>
              <a:rPr lang="it-IT" dirty="0" smtClean="0"/>
              <a:t> e </a:t>
            </a:r>
            <a:r>
              <a:rPr lang="it-IT" dirty="0" err="1" smtClean="0"/>
              <a:t>accorciamnti</a:t>
            </a:r>
            <a:r>
              <a:rPr lang="it-IT" dirty="0" smtClean="0"/>
              <a:t>, come se si trattasse di un elastico. Ora, quello che </a:t>
            </a:r>
            <a:r>
              <a:rPr lang="it-IT" dirty="0" err="1" smtClean="0"/>
              <a:t>dàil</a:t>
            </a:r>
            <a:r>
              <a:rPr lang="it-IT" dirty="0" smtClean="0"/>
              <a:t> comando   perché la cellula si accorci è un</a:t>
            </a:r>
            <a:r>
              <a:rPr lang="it-IT" baseline="0" dirty="0" smtClean="0"/>
              <a:t> impulso elettrico. Quando la parte </a:t>
            </a:r>
            <a:r>
              <a:rPr lang="it-IT" baseline="0" dirty="0" err="1" smtClean="0"/>
              <a:t>esetrna</a:t>
            </a:r>
            <a:r>
              <a:rPr lang="it-IT" baseline="0" dirty="0" smtClean="0"/>
              <a:t> viene percorsa da questo piccolo </a:t>
            </a:r>
            <a:r>
              <a:rPr lang="it-IT" baseline="0" dirty="0" err="1" smtClean="0"/>
              <a:t>movmento</a:t>
            </a:r>
            <a:r>
              <a:rPr lang="it-IT" baseline="0" dirty="0" smtClean="0"/>
              <a:t> di corrente, si innescano dei </a:t>
            </a:r>
            <a:r>
              <a:rPr lang="it-IT" baseline="0" dirty="0" err="1" smtClean="0"/>
              <a:t>meccanism</a:t>
            </a:r>
            <a:r>
              <a:rPr lang="it-IT" baseline="0" dirty="0" smtClean="0"/>
              <a:t> all’interno della cellula che ne causano la riduzione di lunghezza. Se pensate che simultaneamente tutte le cellule si accorciano, potete immaginare perché il cure si riduce di volume contraendosi, perché spinge il sangue come una pompa. </a:t>
            </a:r>
            <a:r>
              <a:rPr lang="it-IT" dirty="0" smtClean="0"/>
              <a:t> </a:t>
            </a:r>
            <a:endParaRPr lang="it-IT" dirty="0"/>
          </a:p>
        </p:txBody>
      </p:sp>
      <p:sp>
        <p:nvSpPr>
          <p:cNvPr id="4" name="Segnaposto numero diapositiva 3"/>
          <p:cNvSpPr>
            <a:spLocks noGrp="1"/>
          </p:cNvSpPr>
          <p:nvPr>
            <p:ph type="sldNum" sz="quarter" idx="10"/>
          </p:nvPr>
        </p:nvSpPr>
        <p:spPr/>
        <p:txBody>
          <a:bodyPr/>
          <a:lstStyle/>
          <a:p>
            <a:fld id="{5DD8D238-0870-CD4A-80F0-E2E58F4F836B}" type="slidenum">
              <a:rPr lang="it-IT" smtClean="0"/>
              <a:pPr/>
              <a:t>82</a:t>
            </a:fld>
            <a:endParaRPr 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Un approccio fatto di passione, di curiosità, di logica</a:t>
            </a:r>
            <a:r>
              <a:rPr lang="it-IT" baseline="0" dirty="0" smtClean="0"/>
              <a:t> </a:t>
            </a:r>
            <a:endParaRPr lang="it-IT" dirty="0"/>
          </a:p>
        </p:txBody>
      </p:sp>
      <p:sp>
        <p:nvSpPr>
          <p:cNvPr id="4" name="Segnaposto numero diapositiva 3"/>
          <p:cNvSpPr>
            <a:spLocks noGrp="1"/>
          </p:cNvSpPr>
          <p:nvPr>
            <p:ph type="sldNum" sz="quarter" idx="10"/>
          </p:nvPr>
        </p:nvSpPr>
        <p:spPr/>
        <p:txBody>
          <a:bodyPr/>
          <a:lstStyle/>
          <a:p>
            <a:fld id="{463507D9-2C27-674A-A8B4-126E2E792866}" type="slidenum">
              <a:rPr lang="it-IT" smtClean="0"/>
              <a:pPr/>
              <a:t>3</a:t>
            </a:fld>
            <a:endParaRPr lang="it-I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Nel feto le due circolazioni non sono messe in serie, ma agiscono in modo </a:t>
            </a:r>
            <a:r>
              <a:rPr lang="it-IT" dirty="0" err="1" smtClean="0"/>
              <a:t>integrato…così</a:t>
            </a:r>
            <a:r>
              <a:rPr lang="it-IT" dirty="0" smtClean="0"/>
              <a:t> dalla placenta</a:t>
            </a:r>
            <a:r>
              <a:rPr lang="it-IT" baseline="0" dirty="0" smtClean="0"/>
              <a:t> che ossigena il sangue del feto si staccano le vene ombelicali, che </a:t>
            </a:r>
            <a:r>
              <a:rPr lang="it-IT" baseline="0" dirty="0" err="1" smtClean="0"/>
              <a:t>prtano</a:t>
            </a:r>
            <a:r>
              <a:rPr lang="it-IT" baseline="0" dirty="0" smtClean="0"/>
              <a:t> sangue </a:t>
            </a:r>
            <a:r>
              <a:rPr lang="it-IT" baseline="0" dirty="0" err="1" smtClean="0"/>
              <a:t>ricoo</a:t>
            </a:r>
            <a:r>
              <a:rPr lang="it-IT" baseline="0" dirty="0" smtClean="0"/>
              <a:t> di </a:t>
            </a:r>
            <a:r>
              <a:rPr lang="it-IT" baseline="0" dirty="0" err="1" smtClean="0"/>
              <a:t>ossgineno</a:t>
            </a:r>
            <a:r>
              <a:rPr lang="it-IT" baseline="0" dirty="0" smtClean="0"/>
              <a:t>, il quale si mischia con quello della metà inferiore del corpo, e va nell’atrio di </a:t>
            </a:r>
            <a:r>
              <a:rPr lang="it-IT" baseline="0" dirty="0" err="1" smtClean="0"/>
              <a:t>dx</a:t>
            </a:r>
            <a:r>
              <a:rPr lang="it-IT" baseline="0" dirty="0" smtClean="0"/>
              <a:t>. Ma qui, ala </a:t>
            </a:r>
            <a:r>
              <a:rPr lang="it-IT" baseline="0" dirty="0" err="1" smtClean="0"/>
              <a:t>maggor</a:t>
            </a:r>
            <a:r>
              <a:rPr lang="it-IT" baseline="0" dirty="0" smtClean="0"/>
              <a:t> parte di esso non passa nel VD, ma via forame ovale va nell’atrio di sin e da qui nel ventricolo di sin, e viene espulso in aorta, </a:t>
            </a:r>
            <a:r>
              <a:rPr lang="it-IT" baseline="0" dirty="0" err="1" smtClean="0"/>
              <a:t>sicchè</a:t>
            </a:r>
            <a:r>
              <a:rPr lang="it-IT" baseline="0" dirty="0" smtClean="0"/>
              <a:t> </a:t>
            </a:r>
            <a:r>
              <a:rPr lang="it-IT" baseline="0" dirty="0" err="1" smtClean="0"/>
              <a:t>l</a:t>
            </a:r>
            <a:r>
              <a:rPr lang="it-IT" baseline="0" dirty="0" smtClean="0"/>
              <a:t> sangue in aorta è bello ricco di ossigeno</a:t>
            </a:r>
            <a:endParaRPr lang="it-IT" dirty="0"/>
          </a:p>
        </p:txBody>
      </p:sp>
      <p:sp>
        <p:nvSpPr>
          <p:cNvPr id="4" name="Segnaposto numero diapositiva 3"/>
          <p:cNvSpPr>
            <a:spLocks noGrp="1"/>
          </p:cNvSpPr>
          <p:nvPr>
            <p:ph type="sldNum" sz="quarter" idx="10"/>
          </p:nvPr>
        </p:nvSpPr>
        <p:spPr/>
        <p:txBody>
          <a:bodyPr/>
          <a:lstStyle/>
          <a:p>
            <a:fld id="{463507D9-2C27-674A-A8B4-126E2E792866}" type="slidenum">
              <a:rPr lang="it-IT" smtClean="0"/>
              <a:pPr/>
              <a:t>90</a:t>
            </a:fld>
            <a:endParaRPr 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È come se la traccia dell’ECG  fosse una linea di luce bianca che entra nella testa dell’osservatore, ove subisce un processo di rifrazione che la scompone </a:t>
            </a:r>
            <a:r>
              <a:rPr lang="it-IT" baseline="0" dirty="0" smtClean="0"/>
              <a:t> in tanti colori, ciascuno dei quali ci parla di meccanismi, di </a:t>
            </a:r>
            <a:r>
              <a:rPr lang="it-IT" baseline="0" dirty="0" err="1" smtClean="0"/>
              <a:t>disgnosi</a:t>
            </a:r>
            <a:r>
              <a:rPr lang="it-IT" baseline="0" dirty="0" smtClean="0"/>
              <a:t> e anche di terapia.  </a:t>
            </a:r>
            <a:endParaRPr lang="it-IT" dirty="0"/>
          </a:p>
        </p:txBody>
      </p:sp>
      <p:sp>
        <p:nvSpPr>
          <p:cNvPr id="4" name="Segnaposto numero diapositiva 3"/>
          <p:cNvSpPr>
            <a:spLocks noGrp="1"/>
          </p:cNvSpPr>
          <p:nvPr>
            <p:ph type="sldNum" sz="quarter" idx="10"/>
          </p:nvPr>
        </p:nvSpPr>
        <p:spPr/>
        <p:txBody>
          <a:bodyPr/>
          <a:lstStyle/>
          <a:p>
            <a:fld id="{D8F880D9-387B-F44B-9C0A-61F80D8BC3B4}" type="slidenum">
              <a:rPr lang="it-IT" smtClean="0"/>
              <a:pPr/>
              <a:t>4</a:t>
            </a:fld>
            <a:endParaRPr 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baseline="0" dirty="0" smtClean="0"/>
              <a:t>Bene, torniamo coi piedi per terra, e ricordiamo che l’ECG </a:t>
            </a:r>
            <a:r>
              <a:rPr lang="it-IT" baseline="0" dirty="0" err="1" smtClean="0"/>
              <a:t>…</a:t>
            </a:r>
            <a:r>
              <a:rPr lang="it-IT" baseline="0" dirty="0" smtClean="0"/>
              <a:t>..</a:t>
            </a:r>
          </a:p>
          <a:p>
            <a:endParaRPr lang="it-IT" baseline="0" dirty="0" smtClean="0"/>
          </a:p>
          <a:p>
            <a:r>
              <a:rPr lang="it-IT" baseline="0" dirty="0" smtClean="0"/>
              <a:t>Dopo tutte queste considerazioni generali, entriamo nel vivo del seminario e vediamo  qual è l’</a:t>
            </a:r>
            <a:r>
              <a:rPr lang="it-IT" baseline="0" dirty="0" err="1" smtClean="0"/>
              <a:t>origne</a:t>
            </a:r>
            <a:r>
              <a:rPr lang="it-IT" baseline="0" dirty="0" smtClean="0"/>
              <a:t> dell’elettrocardiogramma; … io spero in questo di riuscire ad essere chiaro, ma non è facile per un  clinico vestire i panni  del fisiologo, preferirei parlarvi dell’ECG già bell’e fatto, ma per una giusta causa devo provare</a:t>
            </a:r>
            <a:endParaRPr lang="it-IT" dirty="0"/>
          </a:p>
        </p:txBody>
      </p:sp>
      <p:sp>
        <p:nvSpPr>
          <p:cNvPr id="4" name="Segnaposto numero diapositiva 3"/>
          <p:cNvSpPr>
            <a:spLocks noGrp="1"/>
          </p:cNvSpPr>
          <p:nvPr>
            <p:ph type="sldNum" sz="quarter" idx="10"/>
          </p:nvPr>
        </p:nvSpPr>
        <p:spPr/>
        <p:txBody>
          <a:bodyPr/>
          <a:lstStyle/>
          <a:p>
            <a:fld id="{D8F880D9-387B-F44B-9C0A-61F80D8BC3B4}" type="slidenum">
              <a:rPr lang="it-IT" smtClean="0"/>
              <a:pPr/>
              <a:t>5</a:t>
            </a:fld>
            <a:endParaRPr 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Ora questa corrente che attraversa le cellule </a:t>
            </a:r>
            <a:r>
              <a:rPr lang="it-IT" dirty="0" err="1" smtClean="0"/>
              <a:t>cadiache</a:t>
            </a:r>
            <a:r>
              <a:rPr lang="it-IT" dirty="0" smtClean="0"/>
              <a:t> non viene fornita dall’</a:t>
            </a:r>
            <a:r>
              <a:rPr lang="it-IT" dirty="0" err="1" smtClean="0"/>
              <a:t>enel</a:t>
            </a:r>
            <a:r>
              <a:rPr lang="it-IT" dirty="0" smtClean="0"/>
              <a:t>; c’è una </a:t>
            </a:r>
            <a:r>
              <a:rPr lang="it-IT" dirty="0" err="1" smtClean="0"/>
              <a:t>fnte</a:t>
            </a:r>
            <a:r>
              <a:rPr lang="it-IT" dirty="0" smtClean="0"/>
              <a:t> rinnovabile all’interno del cuore, si trova proprio qui , è una centralina che produce </a:t>
            </a:r>
            <a:r>
              <a:rPr lang="it-IT" dirty="0" err="1" smtClean="0"/>
              <a:t>crrente</a:t>
            </a:r>
            <a:r>
              <a:rPr lang="it-IT" dirty="0" smtClean="0"/>
              <a:t>  dell’ordine</a:t>
            </a:r>
            <a:r>
              <a:rPr lang="it-IT" baseline="0" dirty="0" smtClean="0"/>
              <a:t> de millivolt, </a:t>
            </a:r>
            <a:r>
              <a:rPr lang="it-IT" dirty="0" smtClean="0"/>
              <a:t>un tot volte al minuto a seconda di quello che stiamo facendo, una volta prodotta questa corrente viene trasmessa lungo tutto il cuore, seguendo delle vie preferenziali, dei veri e propri cavi elettrici, </a:t>
            </a:r>
            <a:r>
              <a:rPr lang="it-IT" dirty="0" err="1" smtClean="0"/>
              <a:t>funchè</a:t>
            </a:r>
            <a:r>
              <a:rPr lang="it-IT" dirty="0" smtClean="0"/>
              <a:t> non investe tutte le cellule. Dovete immaginare la corrente come un domino che si propaga, come una macchia d’olio, come un fiume che invade progressivamente le varie parti del cuore.  Ora tutte le cellule che vengono toccate dalla corrente, sviluppano un piccolo</a:t>
            </a:r>
            <a:r>
              <a:rPr lang="it-IT" baseline="0" dirty="0" smtClean="0"/>
              <a:t> potenziale elettrico, che è la chiave dell’elettrocardiogramma. Infatti se una cellula eccitandosi </a:t>
            </a:r>
            <a:r>
              <a:rPr lang="it-IT" baseline="0" dirty="0" err="1" smtClean="0"/>
              <a:t>elettricaente</a:t>
            </a:r>
            <a:r>
              <a:rPr lang="it-IT" baseline="0" dirty="0" smtClean="0"/>
              <a:t> sviluppa un piccolo </a:t>
            </a:r>
            <a:r>
              <a:rPr lang="it-IT" baseline="0" dirty="0" err="1" smtClean="0"/>
              <a:t>poteziale</a:t>
            </a:r>
            <a:r>
              <a:rPr lang="it-IT" baseline="0" dirty="0" smtClean="0"/>
              <a:t> elettrico, milioni di cellule eccitandosi contemporaneamente sviluppano milioni di piccolo potenziali </a:t>
            </a:r>
            <a:r>
              <a:rPr lang="it-IT" baseline="0" dirty="0" err="1" smtClean="0"/>
              <a:t>eletrici</a:t>
            </a:r>
            <a:r>
              <a:rPr lang="it-IT" baseline="0" dirty="0" smtClean="0"/>
              <a:t> la cui sommatoria produce dei potenziali di grandezza maggiore, captabili dall’</a:t>
            </a:r>
            <a:r>
              <a:rPr lang="it-IT" baseline="0" dirty="0" err="1" smtClean="0"/>
              <a:t>ereno</a:t>
            </a:r>
            <a:r>
              <a:rPr lang="it-IT" baseline="0" dirty="0" smtClean="0"/>
              <a:t> </a:t>
            </a:r>
            <a:r>
              <a:rPr lang="it-IT" baseline="0" dirty="0" err="1" smtClean="0"/>
              <a:t>co</a:t>
            </a:r>
            <a:r>
              <a:rPr lang="it-IT" baseline="0" dirty="0" smtClean="0"/>
              <a:t> una specie di </a:t>
            </a:r>
            <a:r>
              <a:rPr lang="it-IT" baseline="0" dirty="0" err="1" smtClean="0"/>
              <a:t>ester</a:t>
            </a:r>
            <a:r>
              <a:rPr lang="it-IT" baseline="0" dirty="0" smtClean="0"/>
              <a:t> dell’</a:t>
            </a:r>
            <a:r>
              <a:rPr lang="it-IT" baseline="0" dirty="0" err="1" smtClean="0"/>
              <a:t>elettricita</a:t>
            </a:r>
            <a:r>
              <a:rPr lang="it-IT" baseline="0" dirty="0" smtClean="0"/>
              <a:t>, è proprio questo l’elettrocardiogramma, la registrazione dalla corrente sviluppata dal </a:t>
            </a:r>
            <a:r>
              <a:rPr lang="it-IT" baseline="0" dirty="0" err="1" smtClean="0"/>
              <a:t>mcuore</a:t>
            </a:r>
            <a:r>
              <a:rPr lang="it-IT" baseline="0" dirty="0" smtClean="0"/>
              <a:t> in </a:t>
            </a:r>
            <a:r>
              <a:rPr lang="it-IT" baseline="0" dirty="0" err="1" smtClean="0"/>
              <a:t>fnzione</a:t>
            </a:r>
            <a:r>
              <a:rPr lang="it-IT" baseline="0" dirty="0" smtClean="0"/>
              <a:t> del </a:t>
            </a:r>
            <a:r>
              <a:rPr lang="it-IT" baseline="0" dirty="0" err="1" smtClean="0"/>
              <a:t>tempòo</a:t>
            </a:r>
            <a:r>
              <a:rPr lang="it-IT" baseline="0" dirty="0" smtClean="0"/>
              <a:t>.  Qui c’è l’unità elementare di un elettrocardiogramma : </a:t>
            </a:r>
            <a:r>
              <a:rPr lang="it-IT" baseline="0" dirty="0" err="1" smtClean="0"/>
              <a:t>v</a:t>
            </a:r>
            <a:r>
              <a:rPr lang="it-IT" baseline="0" dirty="0" smtClean="0"/>
              <a:t> riconoscete diverse onde, ci forma e ampiezza differente; questa prima </a:t>
            </a:r>
            <a:r>
              <a:rPr lang="it-IT" baseline="0" dirty="0" err="1" smtClean="0"/>
              <a:t>onda…</a:t>
            </a:r>
            <a:r>
              <a:rPr lang="it-IT" baseline="0" dirty="0" smtClean="0"/>
              <a:t>   </a:t>
            </a:r>
            <a:endParaRPr lang="it-IT" dirty="0"/>
          </a:p>
        </p:txBody>
      </p:sp>
      <p:sp>
        <p:nvSpPr>
          <p:cNvPr id="4" name="Segnaposto numero diapositiva 3"/>
          <p:cNvSpPr>
            <a:spLocks noGrp="1"/>
          </p:cNvSpPr>
          <p:nvPr>
            <p:ph type="sldNum" sz="quarter" idx="10"/>
          </p:nvPr>
        </p:nvSpPr>
        <p:spPr/>
        <p:txBody>
          <a:bodyPr/>
          <a:lstStyle/>
          <a:p>
            <a:fld id="{5DD8D238-0870-CD4A-80F0-E2E58F4F836B}" type="slidenum">
              <a:rPr lang="it-IT" smtClean="0"/>
              <a:pPr/>
              <a:t>6</a:t>
            </a:fld>
            <a:endParaRPr lang="it-I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48218DA3-ACB9-F147-8B76-1400D0E2B6E4}" type="slidenum">
              <a:rPr lang="it-IT">
                <a:latin typeface="Arial" pitchFamily="-108" charset="0"/>
                <a:ea typeface="ＭＳ Ｐゴシック" pitchFamily="-108" charset="-128"/>
                <a:cs typeface="ＭＳ Ｐゴシック" pitchFamily="-108" charset="-128"/>
              </a:rPr>
              <a:pPr/>
              <a:t>7</a:t>
            </a:fld>
            <a:endParaRPr lang="it-IT">
              <a:latin typeface="Arial" pitchFamily="-108" charset="0"/>
              <a:ea typeface="ＭＳ Ｐゴシック" pitchFamily="-108" charset="-128"/>
              <a:cs typeface="ＭＳ Ｐゴシック" pitchFamily="-108" charset="-128"/>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pPr eaLnBrk="1" hangingPunct="1"/>
            <a:endParaRPr lang="it-IT">
              <a:latin typeface="Arial" pitchFamily="-108" charset="0"/>
              <a:ea typeface="ＭＳ Ｐゴシック" pitchFamily="-108" charset="-128"/>
              <a:cs typeface="ＭＳ Ｐゴシック" pitchFamily="-108"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E’ un fisiologo olandese di origini ebraiche. Pensate che il vero cognome sarebbe stato </a:t>
            </a:r>
            <a:r>
              <a:rPr lang="it-IT" dirty="0" err="1" smtClean="0"/>
              <a:t>David…Nella</a:t>
            </a:r>
            <a:r>
              <a:rPr lang="it-IT" baseline="0" dirty="0" smtClean="0"/>
              <a:t> metà del settecento suo nonno Joseph David fu costretto a emigrare dalla </a:t>
            </a:r>
            <a:r>
              <a:rPr lang="it-IT" baseline="0" dirty="0" err="1" smtClean="0"/>
              <a:t>germania</a:t>
            </a:r>
            <a:r>
              <a:rPr lang="it-IT" baseline="0" dirty="0" smtClean="0"/>
              <a:t> in </a:t>
            </a:r>
            <a:r>
              <a:rPr lang="it-IT" baseline="0" dirty="0" err="1" smtClean="0"/>
              <a:t>oanda</a:t>
            </a:r>
            <a:r>
              <a:rPr lang="it-IT" baseline="0" dirty="0" smtClean="0"/>
              <a:t>, in seguito ad una legge che limitava il numero degli ebrei in quella </a:t>
            </a:r>
            <a:r>
              <a:rPr lang="it-IT" baseline="0" dirty="0" err="1" smtClean="0"/>
              <a:t>regione….nel</a:t>
            </a:r>
            <a:r>
              <a:rPr lang="it-IT" baseline="0" dirty="0" smtClean="0"/>
              <a:t> 1810 l’landa fu annessa alla </a:t>
            </a:r>
            <a:r>
              <a:rPr lang="it-IT" baseline="0" dirty="0" err="1" smtClean="0"/>
              <a:t>francia</a:t>
            </a:r>
            <a:r>
              <a:rPr lang="it-IT" baseline="0" dirty="0" smtClean="0"/>
              <a:t> e una legge napoleonica stabiliva ch i cittadini olandesi dovessero adottare un cognome che li identificava come cittadini francesi..tanto che il padre scelse </a:t>
            </a:r>
            <a:r>
              <a:rPr lang="it-IT" baseline="0" dirty="0" err="1" smtClean="0"/>
              <a:t>Entoven</a:t>
            </a:r>
            <a:r>
              <a:rPr lang="it-IT" baseline="0" dirty="0" smtClean="0"/>
              <a:t>, che poi divenne </a:t>
            </a:r>
            <a:r>
              <a:rPr lang="it-IT" baseline="0" dirty="0" err="1" smtClean="0"/>
              <a:t>eintoven---</a:t>
            </a:r>
            <a:endParaRPr lang="it-IT" dirty="0"/>
          </a:p>
        </p:txBody>
      </p:sp>
      <p:sp>
        <p:nvSpPr>
          <p:cNvPr id="4" name="Segnaposto numero diapositiva 3"/>
          <p:cNvSpPr>
            <a:spLocks noGrp="1"/>
          </p:cNvSpPr>
          <p:nvPr>
            <p:ph type="sldNum" sz="quarter" idx="10"/>
          </p:nvPr>
        </p:nvSpPr>
        <p:spPr/>
        <p:txBody>
          <a:bodyPr/>
          <a:lstStyle/>
          <a:p>
            <a:fld id="{F9AD07F8-939D-7244-B841-957DFEEEDAE1}" type="slidenum">
              <a:rPr lang="it-IT" smtClean="0"/>
              <a:pPr/>
              <a:t>8</a:t>
            </a:fld>
            <a:endParaRPr lang="it-I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E ricordiamo anche che </a:t>
            </a:r>
            <a:r>
              <a:rPr lang="it-IT" dirty="0" err="1" smtClean="0"/>
              <a:t>…</a:t>
            </a:r>
            <a:endParaRPr lang="it-IT" dirty="0"/>
          </a:p>
        </p:txBody>
      </p:sp>
      <p:sp>
        <p:nvSpPr>
          <p:cNvPr id="4" name="Segnaposto numero diapositiva 3"/>
          <p:cNvSpPr>
            <a:spLocks noGrp="1"/>
          </p:cNvSpPr>
          <p:nvPr>
            <p:ph type="sldNum" sz="quarter" idx="10"/>
          </p:nvPr>
        </p:nvSpPr>
        <p:spPr/>
        <p:txBody>
          <a:bodyPr/>
          <a:lstStyle/>
          <a:p>
            <a:fld id="{A32EF741-D753-0546-8D0C-0D73D422A340}" type="slidenum">
              <a:rPr lang="it-IT" smtClean="0"/>
              <a:pPr/>
              <a:t>11</a:t>
            </a:fld>
            <a:endParaRPr lang="it-I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Così</a:t>
            </a:r>
            <a:r>
              <a:rPr lang="it-IT" baseline="0" dirty="0" smtClean="0"/>
              <a:t> </a:t>
            </a:r>
            <a:r>
              <a:rPr lang="it-IT" baseline="0" dirty="0" err="1" smtClean="0"/>
              <a:t>se……….e</a:t>
            </a:r>
            <a:r>
              <a:rPr lang="it-IT" baseline="0" dirty="0" smtClean="0"/>
              <a:t> la grandezza delle deflessioni  dipende dalla grandezza dei vettori</a:t>
            </a:r>
            <a:endParaRPr lang="it-IT" dirty="0"/>
          </a:p>
        </p:txBody>
      </p:sp>
      <p:sp>
        <p:nvSpPr>
          <p:cNvPr id="4" name="Segnaposto numero diapositiva 3"/>
          <p:cNvSpPr>
            <a:spLocks noGrp="1"/>
          </p:cNvSpPr>
          <p:nvPr>
            <p:ph type="sldNum" sz="quarter" idx="10"/>
          </p:nvPr>
        </p:nvSpPr>
        <p:spPr/>
        <p:txBody>
          <a:bodyPr/>
          <a:lstStyle/>
          <a:p>
            <a:fld id="{A32EF741-D753-0546-8D0C-0D73D422A340}" type="slidenum">
              <a:rPr lang="it-IT" smtClean="0"/>
              <a:pPr/>
              <a:t>12</a:t>
            </a:fld>
            <a:endParaRPr 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stile</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0CA11306-3001-6044-9706-AE61D9FF8362}" type="datetimeFigureOut">
              <a:rPr lang="it-IT" smtClean="0"/>
              <a:pPr/>
              <a:t>05/05/2017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520BF7CF-8709-CF46-AC6F-AEFC59D11191}" type="slidenum">
              <a:rPr lang="it-IT" smtClean="0"/>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0CA11306-3001-6044-9706-AE61D9FF8362}" type="datetimeFigureOut">
              <a:rPr lang="it-IT" smtClean="0"/>
              <a:pPr/>
              <a:t>05/05/2017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520BF7CF-8709-CF46-AC6F-AEFC59D11191}"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stile</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0CA11306-3001-6044-9706-AE61D9FF8362}" type="datetimeFigureOut">
              <a:rPr lang="it-IT" smtClean="0"/>
              <a:pPr/>
              <a:t>05/05/2017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520BF7CF-8709-CF46-AC6F-AEFC59D11191}" type="slidenum">
              <a:rPr lang="it-IT" smtClean="0"/>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0CA11306-3001-6044-9706-AE61D9FF8362}" type="datetimeFigureOut">
              <a:rPr lang="it-IT" smtClean="0"/>
              <a:pPr/>
              <a:t>05/05/2017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520BF7CF-8709-CF46-AC6F-AEFC59D11191}" type="slidenum">
              <a:rPr lang="it-IT" smtClean="0"/>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stile</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gli stili del testo dello schema</a:t>
            </a:r>
          </a:p>
        </p:txBody>
      </p:sp>
      <p:sp>
        <p:nvSpPr>
          <p:cNvPr id="4" name="Segnaposto data 3"/>
          <p:cNvSpPr>
            <a:spLocks noGrp="1"/>
          </p:cNvSpPr>
          <p:nvPr>
            <p:ph type="dt" sz="half" idx="10"/>
          </p:nvPr>
        </p:nvSpPr>
        <p:spPr/>
        <p:txBody>
          <a:bodyPr/>
          <a:lstStyle/>
          <a:p>
            <a:fld id="{0CA11306-3001-6044-9706-AE61D9FF8362}" type="datetimeFigureOut">
              <a:rPr lang="it-IT" smtClean="0"/>
              <a:pPr/>
              <a:t>05/05/2017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520BF7CF-8709-CF46-AC6F-AEFC59D11191}" type="slidenum">
              <a:rPr lang="it-IT" smtClean="0"/>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0CA11306-3001-6044-9706-AE61D9FF8362}" type="datetimeFigureOut">
              <a:rPr lang="it-IT" smtClean="0"/>
              <a:pPr/>
              <a:t>05/05/2017</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520BF7CF-8709-CF46-AC6F-AEFC59D11191}" type="slidenum">
              <a:rPr lang="it-IT" smtClean="0"/>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stile</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0CA11306-3001-6044-9706-AE61D9FF8362}" type="datetimeFigureOut">
              <a:rPr lang="it-IT" smtClean="0"/>
              <a:pPr/>
              <a:t>05/05/2017</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520BF7CF-8709-CF46-AC6F-AEFC59D11191}" type="slidenum">
              <a:rPr lang="it-IT" smtClean="0"/>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data 2"/>
          <p:cNvSpPr>
            <a:spLocks noGrp="1"/>
          </p:cNvSpPr>
          <p:nvPr>
            <p:ph type="dt" sz="half" idx="10"/>
          </p:nvPr>
        </p:nvSpPr>
        <p:spPr/>
        <p:txBody>
          <a:bodyPr/>
          <a:lstStyle/>
          <a:p>
            <a:fld id="{0CA11306-3001-6044-9706-AE61D9FF8362}" type="datetimeFigureOut">
              <a:rPr lang="it-IT" smtClean="0"/>
              <a:pPr/>
              <a:t>05/05/2017</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520BF7CF-8709-CF46-AC6F-AEFC59D11191}" type="slidenum">
              <a:rPr lang="it-IT" smtClean="0"/>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0CA11306-3001-6044-9706-AE61D9FF8362}" type="datetimeFigureOut">
              <a:rPr lang="it-IT" smtClean="0"/>
              <a:pPr/>
              <a:t>05/05/2017</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520BF7CF-8709-CF46-AC6F-AEFC59D11191}" type="slidenum">
              <a:rPr lang="it-IT" smtClean="0"/>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stile</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Segnaposto data 4"/>
          <p:cNvSpPr>
            <a:spLocks noGrp="1"/>
          </p:cNvSpPr>
          <p:nvPr>
            <p:ph type="dt" sz="half" idx="10"/>
          </p:nvPr>
        </p:nvSpPr>
        <p:spPr/>
        <p:txBody>
          <a:bodyPr/>
          <a:lstStyle/>
          <a:p>
            <a:fld id="{0CA11306-3001-6044-9706-AE61D9FF8362}" type="datetimeFigureOut">
              <a:rPr lang="it-IT" smtClean="0"/>
              <a:pPr/>
              <a:t>05/05/2017</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520BF7CF-8709-CF46-AC6F-AEFC59D11191}" type="slidenum">
              <a:rPr lang="it-IT" smtClean="0"/>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stile</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Segnaposto data 4"/>
          <p:cNvSpPr>
            <a:spLocks noGrp="1"/>
          </p:cNvSpPr>
          <p:nvPr>
            <p:ph type="dt" sz="half" idx="10"/>
          </p:nvPr>
        </p:nvSpPr>
        <p:spPr/>
        <p:txBody>
          <a:bodyPr/>
          <a:lstStyle/>
          <a:p>
            <a:fld id="{0CA11306-3001-6044-9706-AE61D9FF8362}" type="datetimeFigureOut">
              <a:rPr lang="it-IT" smtClean="0"/>
              <a:pPr/>
              <a:t>05/05/2017</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520BF7CF-8709-CF46-AC6F-AEFC59D11191}" type="slidenum">
              <a:rPr lang="it-IT" smtClean="0"/>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stile</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A11306-3001-6044-9706-AE61D9FF8362}" type="datetimeFigureOut">
              <a:rPr lang="it-IT" smtClean="0"/>
              <a:pPr/>
              <a:t>05/05/2017</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0BF7CF-8709-CF46-AC6F-AEFC59D11191}" type="slidenum">
              <a:rPr lang="it-IT" smtClean="0"/>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pd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8.pdf"/><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8.pdf"/><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pdf"/><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pdf"/><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51.gi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7.jpe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r>
              <a:rPr lang="it-IT" dirty="0" smtClean="0"/>
              <a:t>L’ECG dalla nascita in poi </a:t>
            </a:r>
            <a:endParaRPr lang="it-IT" dirty="0"/>
          </a:p>
        </p:txBody>
      </p:sp>
      <p:sp>
        <p:nvSpPr>
          <p:cNvPr id="3" name="Sottotitolo 2"/>
          <p:cNvSpPr>
            <a:spLocks noGrp="1"/>
          </p:cNvSpPr>
          <p:nvPr>
            <p:ph type="subTitle" idx="1"/>
          </p:nvPr>
        </p:nvSpPr>
        <p:spPr/>
        <p:txBody>
          <a:bodyPr>
            <a:normAutofit/>
          </a:bodyPr>
          <a:lstStyle/>
          <a:p>
            <a:r>
              <a:rPr lang="it-IT" dirty="0" err="1" smtClean="0"/>
              <a:t>M</a:t>
            </a:r>
            <a:r>
              <a:rPr lang="it-IT" dirty="0" smtClean="0"/>
              <a:t> </a:t>
            </a:r>
            <a:r>
              <a:rPr lang="it-IT" dirty="0" err="1" smtClean="0"/>
              <a:t>Costantini</a:t>
            </a:r>
            <a:endParaRPr lang="it-IT" dirty="0" smtClean="0"/>
          </a:p>
          <a:p>
            <a:r>
              <a:rPr lang="it-IT" dirty="0" smtClean="0"/>
              <a:t>Scuola Specialità Cardiologia</a:t>
            </a:r>
          </a:p>
          <a:p>
            <a:r>
              <a:rPr lang="it-IT" dirty="0" smtClean="0"/>
              <a:t>Uni-Foggia </a:t>
            </a:r>
            <a:endParaRPr lang="it-IT" dirty="0"/>
          </a:p>
        </p:txBody>
      </p:sp>
      <p:sp>
        <p:nvSpPr>
          <p:cNvPr id="7" name="CasellaDiTesto 6"/>
          <p:cNvSpPr txBox="1"/>
          <p:nvPr/>
        </p:nvSpPr>
        <p:spPr>
          <a:xfrm>
            <a:off x="685800" y="381000"/>
            <a:ext cx="1634920" cy="369332"/>
          </a:xfrm>
          <a:prstGeom prst="rect">
            <a:avLst/>
          </a:prstGeom>
          <a:noFill/>
        </p:spPr>
        <p:txBody>
          <a:bodyPr wrap="none" rtlCol="0">
            <a:spAutoFit/>
          </a:bodyPr>
          <a:lstStyle/>
          <a:p>
            <a:r>
              <a:rPr lang="it-IT" dirty="0" smtClean="0"/>
              <a:t>Lecce, 5.5.2017 </a:t>
            </a:r>
            <a:endParaRPr lang="it-IT" dirty="0"/>
          </a:p>
        </p:txBody>
      </p:sp>
      <p:pic>
        <p:nvPicPr>
          <p:cNvPr id="8" name="Immagine 7" descr="j0198448.pict"/>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3124200" y="228600"/>
            <a:ext cx="3340100" cy="227330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descr="derivazioni precordiali.gif"/>
          <p:cNvPicPr>
            <a:picLocks noGrp="1" noChangeAspect="1"/>
          </p:cNvPicPr>
          <p:nvPr>
            <p:ph idx="1"/>
          </p:nvPr>
        </p:nvPicPr>
        <p:blipFill>
          <a:blip r:embed="rId2"/>
          <a:stretch>
            <a:fillRect/>
          </a:stretch>
        </p:blipFill>
        <p:spPr>
          <a:xfrm>
            <a:off x="1303249" y="1600200"/>
            <a:ext cx="6537502" cy="4525963"/>
          </a:xfr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dirty="0" smtClean="0"/>
              <a:t>Nell’ECG esistono regole </a:t>
            </a:r>
            <a:r>
              <a:rPr lang="it-IT" dirty="0" err="1" smtClean="0"/>
              <a:t>basilari…</a:t>
            </a:r>
            <a:endParaRPr lang="it-IT" dirty="0"/>
          </a:p>
        </p:txBody>
      </p:sp>
      <p:sp>
        <p:nvSpPr>
          <p:cNvPr id="3" name="Segnaposto contenuto 2"/>
          <p:cNvSpPr>
            <a:spLocks noGrp="1"/>
          </p:cNvSpPr>
          <p:nvPr>
            <p:ph idx="1"/>
          </p:nvPr>
        </p:nvSpPr>
        <p:spPr/>
        <p:txBody>
          <a:bodyPr/>
          <a:lstStyle/>
          <a:p>
            <a:r>
              <a:rPr lang="it-IT" dirty="0" smtClean="0"/>
              <a:t>Vige il criterio della “</a:t>
            </a:r>
            <a:r>
              <a:rPr lang="it-IT" b="1" dirty="0" smtClean="0"/>
              <a:t>direzione</a:t>
            </a:r>
            <a:r>
              <a:rPr lang="it-IT" dirty="0" smtClean="0"/>
              <a:t>” delle forze elettriche</a:t>
            </a:r>
          </a:p>
          <a:p>
            <a:r>
              <a:rPr lang="it-IT" dirty="0" smtClean="0"/>
              <a:t>Vige il criterio della “</a:t>
            </a:r>
            <a:r>
              <a:rPr lang="it-IT" b="1" dirty="0" smtClean="0"/>
              <a:t>grandezza</a:t>
            </a:r>
            <a:r>
              <a:rPr lang="it-IT" dirty="0" smtClean="0"/>
              <a:t> ” delle forze elettriche</a:t>
            </a:r>
          </a:p>
          <a:p>
            <a:r>
              <a:rPr lang="it-IT" dirty="0" smtClean="0"/>
              <a:t>Vige il criterio della “</a:t>
            </a:r>
            <a:r>
              <a:rPr lang="it-IT" b="1" dirty="0" smtClean="0"/>
              <a:t>dominanza</a:t>
            </a:r>
            <a:r>
              <a:rPr lang="it-IT" dirty="0" smtClean="0"/>
              <a:t>” </a:t>
            </a:r>
          </a:p>
          <a:p>
            <a:pPr>
              <a:buNone/>
            </a:pPr>
            <a:endParaRPr lang="it-IT" dirty="0" smtClean="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Direzione e grandezza </a:t>
            </a:r>
            <a:endParaRPr lang="it-IT" dirty="0"/>
          </a:p>
        </p:txBody>
      </p:sp>
      <p:pic>
        <p:nvPicPr>
          <p:cNvPr id="4" name="Segnaposto contenuto 3" descr="grandezza e direzione.jpeg"/>
          <p:cNvPicPr>
            <a:picLocks noGrp="1" noChangeAspect="1"/>
          </p:cNvPicPr>
          <p:nvPr>
            <p:ph idx="1"/>
          </p:nvPr>
        </p:nvPicPr>
        <p:blipFill>
          <a:blip r:embed="rId3">
            <a:lum bright="-37000" contrast="32000"/>
          </a:blip>
          <a:stretch>
            <a:fillRect/>
          </a:stretch>
        </p:blipFill>
        <p:spPr>
          <a:xfrm rot="16200000">
            <a:off x="2345165" y="-17034"/>
            <a:ext cx="4225069" cy="7086600"/>
          </a:xfrm>
        </p:spPr>
      </p:pic>
      <p:sp>
        <p:nvSpPr>
          <p:cNvPr id="5" name="CasellaDiTesto 4"/>
          <p:cNvSpPr txBox="1"/>
          <p:nvPr/>
        </p:nvSpPr>
        <p:spPr>
          <a:xfrm>
            <a:off x="457200" y="5638802"/>
            <a:ext cx="8077200" cy="923330"/>
          </a:xfrm>
          <a:prstGeom prst="rect">
            <a:avLst/>
          </a:prstGeom>
          <a:noFill/>
        </p:spPr>
        <p:txBody>
          <a:bodyPr wrap="square" rtlCol="0">
            <a:spAutoFit/>
          </a:bodyPr>
          <a:lstStyle/>
          <a:p>
            <a:r>
              <a:rPr lang="it-IT" dirty="0" smtClean="0"/>
              <a:t>Se una forza elettrica  si avvicina al polo positivo, registro positivo (</a:t>
            </a:r>
            <a:r>
              <a:rPr lang="it-IT" dirty="0" err="1" smtClean="0"/>
              <a:t>R</a:t>
            </a:r>
            <a:r>
              <a:rPr lang="it-IT" dirty="0" smtClean="0"/>
              <a:t>)</a:t>
            </a:r>
          </a:p>
          <a:p>
            <a:r>
              <a:rPr lang="it-IT" dirty="0" smtClean="0"/>
              <a:t>Se una forza elettrica si allontana dal polo positivo  registro negativo (</a:t>
            </a:r>
            <a:r>
              <a:rPr lang="it-IT" dirty="0" err="1" smtClean="0"/>
              <a:t>Q</a:t>
            </a:r>
            <a:r>
              <a:rPr lang="it-IT" dirty="0" smtClean="0"/>
              <a:t>)</a:t>
            </a:r>
          </a:p>
          <a:p>
            <a:r>
              <a:rPr lang="it-IT" dirty="0" smtClean="0"/>
              <a:t>Quanto più una forza elettrica è grande tanto maggiore è l’ampiezza della deflessione   </a:t>
            </a:r>
            <a:endParaRPr lang="it-IT"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SAVE0039"/>
          <p:cNvPicPr>
            <a:picLocks noChangeAspect="1" noChangeArrowheads="1"/>
          </p:cNvPicPr>
          <p:nvPr/>
        </p:nvPicPr>
        <p:blipFill>
          <a:blip r:embed="rId3"/>
          <a:srcRect/>
          <a:stretch>
            <a:fillRect/>
          </a:stretch>
        </p:blipFill>
        <p:spPr bwMode="auto">
          <a:xfrm>
            <a:off x="1219200" y="1066800"/>
            <a:ext cx="6934200" cy="4995863"/>
          </a:xfrm>
          <a:prstGeom prst="rect">
            <a:avLst/>
          </a:prstGeom>
          <a:noFill/>
          <a:ln w="9525">
            <a:noFill/>
            <a:miter lim="800000"/>
            <a:headEnd/>
            <a:tailEnd/>
          </a:ln>
        </p:spPr>
      </p:pic>
      <p:sp>
        <p:nvSpPr>
          <p:cNvPr id="46083" name="CasellaDiTesto 2"/>
          <p:cNvSpPr txBox="1">
            <a:spLocks noChangeArrowheads="1"/>
          </p:cNvSpPr>
          <p:nvPr/>
        </p:nvSpPr>
        <p:spPr bwMode="auto">
          <a:xfrm>
            <a:off x="228600" y="152400"/>
            <a:ext cx="7724841" cy="954107"/>
          </a:xfrm>
          <a:prstGeom prst="rect">
            <a:avLst/>
          </a:prstGeom>
          <a:noFill/>
          <a:ln w="9525">
            <a:noFill/>
            <a:miter lim="800000"/>
            <a:headEnd/>
            <a:tailEnd/>
          </a:ln>
        </p:spPr>
        <p:txBody>
          <a:bodyPr wrap="none">
            <a:prstTxWarp prst="textNoShape">
              <a:avLst/>
            </a:prstTxWarp>
            <a:spAutoFit/>
          </a:bodyPr>
          <a:lstStyle/>
          <a:p>
            <a:r>
              <a:rPr lang="it-IT" sz="2800" dirty="0" smtClean="0"/>
              <a:t>DOMINANZA : se più forze contemporanee puntano</a:t>
            </a:r>
          </a:p>
          <a:p>
            <a:r>
              <a:rPr lang="it-IT" sz="2800" dirty="0" smtClean="0"/>
              <a:t> in direzioni opposte, prevale quella più forte</a:t>
            </a:r>
            <a:endParaRPr lang="it-IT" sz="1600" dirty="0"/>
          </a:p>
        </p:txBody>
      </p:sp>
      <p:sp>
        <p:nvSpPr>
          <p:cNvPr id="46084" name="CasellaDiTesto 3"/>
          <p:cNvSpPr txBox="1">
            <a:spLocks noChangeArrowheads="1"/>
          </p:cNvSpPr>
          <p:nvPr/>
        </p:nvSpPr>
        <p:spPr bwMode="auto">
          <a:xfrm>
            <a:off x="381000" y="6400800"/>
            <a:ext cx="2697173" cy="338554"/>
          </a:xfrm>
          <a:prstGeom prst="rect">
            <a:avLst/>
          </a:prstGeom>
          <a:noFill/>
          <a:ln w="9525">
            <a:noFill/>
            <a:miter lim="800000"/>
            <a:headEnd/>
            <a:tailEnd/>
          </a:ln>
        </p:spPr>
        <p:txBody>
          <a:bodyPr wrap="none">
            <a:prstTxWarp prst="textNoShape">
              <a:avLst/>
            </a:prstTxWarp>
            <a:spAutoFit/>
          </a:bodyPr>
          <a:lstStyle/>
          <a:p>
            <a:r>
              <a:rPr lang="it-IT" sz="1600" b="1" dirty="0" smtClean="0"/>
              <a:t>ECG: LA LEGGE DEL Più FORTE </a:t>
            </a:r>
            <a:endParaRPr lang="it-IT" sz="1600" b="1"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416139-grande-mangia-il-pesce-piccolo-pesce-372x221.jpg"/>
          <p:cNvPicPr>
            <a:picLocks noGrp="1" noChangeAspect="1"/>
          </p:cNvPicPr>
          <p:nvPr>
            <p:ph idx="1"/>
          </p:nvPr>
        </p:nvPicPr>
        <p:blipFill>
          <a:blip r:embed="rId2"/>
          <a:stretch>
            <a:fillRect/>
          </a:stretch>
        </p:blipFill>
        <p:spPr>
          <a:xfrm>
            <a:off x="1143000" y="1752600"/>
            <a:ext cx="6705600" cy="4038600"/>
          </a:xfr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457200" y="1143000"/>
            <a:ext cx="8153400" cy="2554545"/>
          </a:xfrm>
          <a:prstGeom prst="rect">
            <a:avLst/>
          </a:prstGeom>
        </p:spPr>
        <p:txBody>
          <a:bodyPr wrap="square">
            <a:spAutoFit/>
          </a:bodyPr>
          <a:lstStyle/>
          <a:p>
            <a:r>
              <a:rPr lang="it-IT" sz="3200" dirty="0" smtClean="0"/>
              <a:t>                Ovvio </a:t>
            </a:r>
            <a:r>
              <a:rPr lang="it-IT" sz="3200" dirty="0"/>
              <a:t>dunque </a:t>
            </a:r>
            <a:r>
              <a:rPr lang="it-IT" sz="3200" dirty="0" smtClean="0"/>
              <a:t>che: </a:t>
            </a:r>
          </a:p>
          <a:p>
            <a:endParaRPr lang="it-IT" sz="3200" dirty="0" smtClean="0"/>
          </a:p>
          <a:p>
            <a:r>
              <a:rPr lang="it-IT" sz="3200" dirty="0" smtClean="0"/>
              <a:t>la </a:t>
            </a:r>
            <a:r>
              <a:rPr lang="it-IT" sz="3200" b="1" dirty="0"/>
              <a:t>morfologia </a:t>
            </a:r>
            <a:r>
              <a:rPr lang="it-IT" sz="3200" dirty="0"/>
              <a:t>delle camere cardiache, i r</a:t>
            </a:r>
            <a:r>
              <a:rPr lang="it-IT" sz="3200" b="1" dirty="0"/>
              <a:t>apporti</a:t>
            </a:r>
            <a:r>
              <a:rPr lang="it-IT" sz="3200" dirty="0"/>
              <a:t> </a:t>
            </a:r>
            <a:r>
              <a:rPr lang="it-IT" sz="3200" b="1" dirty="0"/>
              <a:t>volumetrici</a:t>
            </a:r>
            <a:r>
              <a:rPr lang="it-IT" sz="3200" dirty="0"/>
              <a:t>  tra esse, il loro </a:t>
            </a:r>
            <a:r>
              <a:rPr lang="it-IT" sz="3200" b="1" dirty="0"/>
              <a:t>stato di salute </a:t>
            </a:r>
            <a:r>
              <a:rPr lang="it-IT" sz="3200" dirty="0"/>
              <a:t>condizionerà la morfologia dell’ECG. </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914400" y="1066800"/>
            <a:ext cx="8001000" cy="5016757"/>
          </a:xfrm>
          <a:prstGeom prst="rect">
            <a:avLst/>
          </a:prstGeom>
        </p:spPr>
        <p:txBody>
          <a:bodyPr wrap="square">
            <a:spAutoFit/>
          </a:bodyPr>
          <a:lstStyle/>
          <a:p>
            <a:r>
              <a:rPr lang="it-IT" sz="3200" dirty="0"/>
              <a:t>Ecco perché “dalla nascita in poi” l’ECG </a:t>
            </a:r>
            <a:r>
              <a:rPr lang="it-IT" sz="3200" dirty="0" smtClean="0"/>
              <a:t>è</a:t>
            </a:r>
          </a:p>
          <a:p>
            <a:endParaRPr lang="it-IT" sz="3200" dirty="0" smtClean="0"/>
          </a:p>
          <a:p>
            <a:r>
              <a:rPr lang="it-IT" sz="3200" dirty="0" smtClean="0"/>
              <a:t>                 </a:t>
            </a:r>
            <a:r>
              <a:rPr lang="it-IT" sz="3200" b="1" i="1" dirty="0" smtClean="0"/>
              <a:t>una </a:t>
            </a:r>
            <a:r>
              <a:rPr lang="it-IT" sz="3200" b="1" i="1" dirty="0"/>
              <a:t>specie di film</a:t>
            </a:r>
            <a:r>
              <a:rPr lang="it-IT" sz="3200" b="1" i="1" dirty="0" smtClean="0"/>
              <a:t> </a:t>
            </a:r>
          </a:p>
          <a:p>
            <a:endParaRPr lang="it-IT" sz="3200" dirty="0" smtClean="0"/>
          </a:p>
          <a:p>
            <a:r>
              <a:rPr lang="it-IT" sz="3200" dirty="0" err="1" smtClean="0"/>
              <a:t>…in</a:t>
            </a:r>
            <a:r>
              <a:rPr lang="it-IT" sz="3200" dirty="0" smtClean="0"/>
              <a:t> </a:t>
            </a:r>
            <a:r>
              <a:rPr lang="it-IT" sz="3200" dirty="0"/>
              <a:t>movimento,</a:t>
            </a:r>
            <a:r>
              <a:rPr lang="it-IT" sz="3200" dirty="0" smtClean="0"/>
              <a:t> lentissimo</a:t>
            </a:r>
            <a:r>
              <a:rPr lang="it-IT" sz="3200" dirty="0"/>
              <a:t>, le cui scene cambiano  con l’età, in quanto i fenomeni elettrici si modificano in rapporto ai </a:t>
            </a:r>
            <a:r>
              <a:rPr lang="it-IT" sz="3200" b="1" dirty="0"/>
              <a:t>cambiamenti</a:t>
            </a:r>
            <a:r>
              <a:rPr lang="it-IT" sz="3200" dirty="0"/>
              <a:t> </a:t>
            </a:r>
            <a:r>
              <a:rPr lang="it-IT" sz="3200" b="1" dirty="0"/>
              <a:t>dell’emodinamica</a:t>
            </a:r>
            <a:r>
              <a:rPr lang="it-IT" sz="3200" dirty="0"/>
              <a:t> e dei  conseguenti rapporti di forza tra le varie camere del cuore. </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3200" dirty="0" smtClean="0"/>
              <a:t>L’ECG è un film in movimento </a:t>
            </a:r>
            <a:r>
              <a:rPr lang="it-IT" sz="3200" dirty="0" err="1" smtClean="0"/>
              <a:t>…</a:t>
            </a:r>
            <a:r>
              <a:rPr lang="it-IT" sz="3200" dirty="0" smtClean="0"/>
              <a:t>.</a:t>
            </a:r>
            <a:endParaRPr lang="it-IT" sz="3200" dirty="0"/>
          </a:p>
        </p:txBody>
      </p:sp>
      <p:pic>
        <p:nvPicPr>
          <p:cNvPr id="4" name="Segnaposto contenuto 3" descr="leone metro.jpg"/>
          <p:cNvPicPr>
            <a:picLocks noGrp="1" noChangeAspect="1"/>
          </p:cNvPicPr>
          <p:nvPr>
            <p:ph idx="1"/>
          </p:nvPr>
        </p:nvPicPr>
        <p:blipFill>
          <a:blip r:embed="rId2"/>
          <a:stretch>
            <a:fillRect/>
          </a:stretch>
        </p:blipFill>
        <p:spPr>
          <a:xfrm>
            <a:off x="1082101" y="1600200"/>
            <a:ext cx="6979798" cy="4525963"/>
          </a:xfr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2800" dirty="0" smtClean="0"/>
              <a:t>Certo il leone della MGM non immaginava che si potesse arrivare a </a:t>
            </a:r>
            <a:r>
              <a:rPr lang="it-IT" sz="2800" dirty="0" err="1" smtClean="0"/>
              <a:t>tanto…</a:t>
            </a:r>
            <a:endParaRPr lang="it-IT" sz="2800" dirty="0"/>
          </a:p>
        </p:txBody>
      </p:sp>
      <p:pic>
        <p:nvPicPr>
          <p:cNvPr id="4" name="Segnaposto contenuto 3" descr="TC al leone metro.jpg"/>
          <p:cNvPicPr>
            <a:picLocks noGrp="1" noChangeAspect="1"/>
          </p:cNvPicPr>
          <p:nvPr>
            <p:ph idx="1"/>
          </p:nvPr>
        </p:nvPicPr>
        <p:blipFill>
          <a:blip r:embed="rId2"/>
          <a:stretch>
            <a:fillRect/>
          </a:stretch>
        </p:blipFill>
        <p:spPr>
          <a:xfrm>
            <a:off x="1447800" y="1600200"/>
            <a:ext cx="6629400" cy="4525963"/>
          </a:xfrm>
        </p:spPr>
      </p:pic>
      <p:sp>
        <p:nvSpPr>
          <p:cNvPr id="5" name="CasellaDiTesto 4"/>
          <p:cNvSpPr txBox="1"/>
          <p:nvPr/>
        </p:nvSpPr>
        <p:spPr>
          <a:xfrm>
            <a:off x="3581400" y="6400800"/>
            <a:ext cx="2032227" cy="369332"/>
          </a:xfrm>
          <a:prstGeom prst="rect">
            <a:avLst/>
          </a:prstGeom>
          <a:noFill/>
        </p:spPr>
        <p:txBody>
          <a:bodyPr wrap="none" rtlCol="0">
            <a:spAutoFit/>
          </a:bodyPr>
          <a:lstStyle/>
          <a:p>
            <a:r>
              <a:rPr lang="it-IT" dirty="0" smtClean="0"/>
              <a:t>Per spiegare l’</a:t>
            </a:r>
            <a:r>
              <a:rPr lang="it-IT" dirty="0" err="1" smtClean="0"/>
              <a:t>ECG…</a:t>
            </a:r>
            <a:endParaRPr lang="it-IT"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286000" y="3105835"/>
            <a:ext cx="4572000" cy="1569660"/>
          </a:xfrm>
          <a:prstGeom prst="rect">
            <a:avLst/>
          </a:prstGeom>
        </p:spPr>
        <p:txBody>
          <a:bodyPr>
            <a:spAutoFit/>
          </a:bodyPr>
          <a:lstStyle/>
          <a:p>
            <a:r>
              <a:rPr lang="it-IT" sz="3200" b="1" i="1" dirty="0" smtClean="0"/>
              <a:t>la </a:t>
            </a:r>
            <a:r>
              <a:rPr lang="it-IT" sz="3200" b="1" i="1" dirty="0"/>
              <a:t>normalità dell’ECG è un fatto relativo e non </a:t>
            </a:r>
            <a:r>
              <a:rPr lang="it-IT" sz="3200" b="1" i="1" dirty="0" smtClean="0"/>
              <a:t>assoluto </a:t>
            </a:r>
            <a:endParaRPr lang="it-IT" sz="3200" b="1" i="1" dirty="0"/>
          </a:p>
        </p:txBody>
      </p:sp>
      <p:sp>
        <p:nvSpPr>
          <p:cNvPr id="3" name="CasellaDiTesto 2"/>
          <p:cNvSpPr txBox="1"/>
          <p:nvPr/>
        </p:nvSpPr>
        <p:spPr>
          <a:xfrm>
            <a:off x="990600" y="762000"/>
            <a:ext cx="5919660" cy="523220"/>
          </a:xfrm>
          <a:prstGeom prst="rect">
            <a:avLst/>
          </a:prstGeom>
          <a:noFill/>
        </p:spPr>
        <p:txBody>
          <a:bodyPr wrap="none" rtlCol="0">
            <a:spAutoFit/>
          </a:bodyPr>
          <a:lstStyle/>
          <a:p>
            <a:r>
              <a:rPr lang="it-IT" dirty="0" err="1" smtClean="0"/>
              <a:t>…</a:t>
            </a:r>
            <a:r>
              <a:rPr lang="it-IT" sz="2800" dirty="0" err="1" smtClean="0"/>
              <a:t>per</a:t>
            </a:r>
            <a:r>
              <a:rPr lang="it-IT" sz="2800" dirty="0" smtClean="0"/>
              <a:t> ribadire con forza il concetto </a:t>
            </a:r>
            <a:r>
              <a:rPr lang="it-IT" sz="2800" dirty="0" err="1" smtClean="0"/>
              <a:t>che…</a:t>
            </a:r>
            <a:endParaRPr lang="it-IT" sz="28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3600" dirty="0" smtClean="0"/>
              <a:t>L’ECG: UN FENOMENO UNICO  </a:t>
            </a:r>
            <a:endParaRPr lang="it-IT" sz="3600" dirty="0"/>
          </a:p>
        </p:txBody>
      </p:sp>
      <p:sp>
        <p:nvSpPr>
          <p:cNvPr id="3" name="Segnaposto contenuto 2"/>
          <p:cNvSpPr>
            <a:spLocks noGrp="1"/>
          </p:cNvSpPr>
          <p:nvPr>
            <p:ph idx="1"/>
          </p:nvPr>
        </p:nvSpPr>
        <p:spPr/>
        <p:txBody>
          <a:bodyPr/>
          <a:lstStyle/>
          <a:p>
            <a:r>
              <a:rPr lang="it-IT" dirty="0" smtClean="0"/>
              <a:t>Nessun altro strumento diagnostico offre in modo così immediato, ripetibile e a basso costo informazioni di carattere strutturale, funzionale, molecolare, prognostico </a:t>
            </a:r>
            <a:r>
              <a:rPr lang="it-IT" dirty="0" err="1" smtClean="0"/>
              <a:t>……</a:t>
            </a:r>
            <a:r>
              <a:rPr lang="it-IT" dirty="0" smtClean="0"/>
              <a:t>..</a:t>
            </a:r>
            <a:endParaRPr lang="it-IT"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990600" y="1417638"/>
            <a:ext cx="7932605" cy="1384995"/>
          </a:xfrm>
          <a:prstGeom prst="rect">
            <a:avLst/>
          </a:prstGeom>
          <a:noFill/>
        </p:spPr>
        <p:txBody>
          <a:bodyPr wrap="square" rtlCol="0">
            <a:spAutoFit/>
          </a:bodyPr>
          <a:lstStyle/>
          <a:p>
            <a:r>
              <a:rPr lang="it-IT" sz="2800" dirty="0" smtClean="0"/>
              <a:t>La regola generale da seguire è:</a:t>
            </a:r>
          </a:p>
          <a:p>
            <a:r>
              <a:rPr lang="it-IT" sz="2800" dirty="0" smtClean="0"/>
              <a:t>UN ECG E’ NORMALE QUANDO LA SUA MORFOLOGIA</a:t>
            </a:r>
          </a:p>
          <a:p>
            <a:r>
              <a:rPr lang="it-IT" sz="2800" dirty="0" smtClean="0"/>
              <a:t>E’ CONGRUA CON L’ ETA’ </a:t>
            </a:r>
          </a:p>
          <a:p>
            <a:endParaRPr lang="it-IT" sz="2800" dirty="0"/>
          </a:p>
        </p:txBody>
      </p:sp>
      <p:pic>
        <p:nvPicPr>
          <p:cNvPr id="5" name="Segnaposto contenuto 4" descr="crescita del corpo umano .jpg"/>
          <p:cNvPicPr>
            <a:picLocks noGrp="1" noChangeAspect="1"/>
          </p:cNvPicPr>
          <p:nvPr>
            <p:ph idx="1"/>
          </p:nvPr>
        </p:nvPicPr>
        <p:blipFill>
          <a:blip r:embed="rId2"/>
          <a:stretch>
            <a:fillRect/>
          </a:stretch>
        </p:blipFill>
        <p:spPr>
          <a:xfrm>
            <a:off x="2590800" y="2971800"/>
            <a:ext cx="3962400" cy="2971799"/>
          </a:xfr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838200" y="1981200"/>
            <a:ext cx="7430990" cy="2677656"/>
          </a:xfrm>
          <a:prstGeom prst="rect">
            <a:avLst/>
          </a:prstGeom>
          <a:noFill/>
        </p:spPr>
        <p:txBody>
          <a:bodyPr wrap="square" rtlCol="0">
            <a:spAutoFit/>
          </a:bodyPr>
          <a:lstStyle/>
          <a:p>
            <a:r>
              <a:rPr lang="it-IT" sz="2800" dirty="0" smtClean="0"/>
              <a:t>LE MODIFICHE </a:t>
            </a:r>
            <a:r>
              <a:rPr lang="it-IT" sz="2800" dirty="0" err="1" smtClean="0"/>
              <a:t>DI</a:t>
            </a:r>
            <a:r>
              <a:rPr lang="it-IT" sz="2800" dirty="0" smtClean="0"/>
              <a:t> TALE NORMALITA’ SONO</a:t>
            </a:r>
          </a:p>
          <a:p>
            <a:r>
              <a:rPr lang="it-IT" sz="2800" dirty="0" smtClean="0"/>
              <a:t> TURBONOSE ED ECLATANTI</a:t>
            </a:r>
          </a:p>
          <a:p>
            <a:r>
              <a:rPr lang="it-IT" sz="2800" dirty="0" smtClean="0"/>
              <a:t>NEI PRIMI ANNI </a:t>
            </a:r>
            <a:r>
              <a:rPr lang="it-IT" sz="2800" dirty="0" err="1" smtClean="0"/>
              <a:t>DI</a:t>
            </a:r>
            <a:r>
              <a:rPr lang="it-IT" sz="2800" dirty="0" smtClean="0"/>
              <a:t> VITA</a:t>
            </a:r>
          </a:p>
          <a:p>
            <a:r>
              <a:rPr lang="it-IT" sz="2800" dirty="0" smtClean="0"/>
              <a:t>POI C’ E’ UN ASSESTAMENTO, </a:t>
            </a:r>
          </a:p>
          <a:p>
            <a:r>
              <a:rPr lang="it-IT" sz="2800" dirty="0" smtClean="0"/>
              <a:t>IN RAPPORTO AL CONFIGURARSI </a:t>
            </a:r>
            <a:r>
              <a:rPr lang="it-IT" sz="2800" dirty="0" err="1" smtClean="0"/>
              <a:t>DI</a:t>
            </a:r>
            <a:endParaRPr lang="it-IT" sz="2800" dirty="0" smtClean="0"/>
          </a:p>
          <a:p>
            <a:r>
              <a:rPr lang="it-IT" sz="2800" dirty="0" smtClean="0"/>
              <a:t>UN ASSETTO EMODINAMICO TIPICO DELL’ADULTO </a:t>
            </a:r>
            <a:endParaRPr lang="it-IT" sz="28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3200" b="1" dirty="0" smtClean="0"/>
              <a:t>Cinque  modelli di ECG normale, dalla nascita in poi </a:t>
            </a:r>
            <a:endParaRPr lang="it-IT" sz="3200" b="1" dirty="0"/>
          </a:p>
        </p:txBody>
      </p:sp>
      <p:sp>
        <p:nvSpPr>
          <p:cNvPr id="3" name="Segnaposto contenuto 2"/>
          <p:cNvSpPr>
            <a:spLocks noGrp="1"/>
          </p:cNvSpPr>
          <p:nvPr>
            <p:ph idx="1"/>
          </p:nvPr>
        </p:nvSpPr>
        <p:spPr/>
        <p:txBody>
          <a:bodyPr>
            <a:normAutofit fontScale="70000" lnSpcReduction="20000"/>
          </a:bodyPr>
          <a:lstStyle/>
          <a:p>
            <a:r>
              <a:rPr lang="it-IT" dirty="0" smtClean="0"/>
              <a:t>1-Modello immediatamente </a:t>
            </a:r>
            <a:r>
              <a:rPr lang="it-IT" b="1" dirty="0" smtClean="0"/>
              <a:t>neonatale</a:t>
            </a:r>
            <a:r>
              <a:rPr lang="it-IT" dirty="0" smtClean="0"/>
              <a:t> (prima settimana)</a:t>
            </a:r>
          </a:p>
          <a:p>
            <a:r>
              <a:rPr lang="it-IT" dirty="0" smtClean="0"/>
              <a:t>2-Modello </a:t>
            </a:r>
            <a:r>
              <a:rPr lang="it-IT" b="1" dirty="0" smtClean="0"/>
              <a:t>neonatale</a:t>
            </a:r>
            <a:r>
              <a:rPr lang="it-IT" dirty="0" smtClean="0"/>
              <a:t> (primo mese)</a:t>
            </a:r>
          </a:p>
          <a:p>
            <a:r>
              <a:rPr lang="it-IT" dirty="0" smtClean="0"/>
              <a:t>3-Modello del “</a:t>
            </a:r>
            <a:r>
              <a:rPr lang="it-IT" b="1" dirty="0" smtClean="0"/>
              <a:t>lattante</a:t>
            </a:r>
            <a:r>
              <a:rPr lang="it-IT" dirty="0" smtClean="0"/>
              <a:t>”  ( da un mese a tre anni)</a:t>
            </a:r>
          </a:p>
          <a:p>
            <a:r>
              <a:rPr lang="it-IT" dirty="0" smtClean="0"/>
              <a:t>4-Modello del </a:t>
            </a:r>
            <a:r>
              <a:rPr lang="it-IT" b="1" dirty="0" smtClean="0"/>
              <a:t>bambino</a:t>
            </a:r>
            <a:r>
              <a:rPr lang="it-IT" dirty="0" smtClean="0"/>
              <a:t>  più grandicello (da tre a 7-10 anni) </a:t>
            </a:r>
          </a:p>
          <a:p>
            <a:r>
              <a:rPr lang="it-IT" dirty="0" smtClean="0"/>
              <a:t>5-Modello dell</a:t>
            </a:r>
            <a:r>
              <a:rPr lang="it-IT" b="1" dirty="0" smtClean="0"/>
              <a:t>’adulto</a:t>
            </a:r>
            <a:r>
              <a:rPr lang="it-IT" dirty="0" smtClean="0"/>
              <a:t> (da 7-10 anni in poi)  </a:t>
            </a:r>
          </a:p>
          <a:p>
            <a:endParaRPr lang="it-IT" dirty="0" smtClean="0"/>
          </a:p>
          <a:p>
            <a:pPr>
              <a:buNone/>
            </a:pPr>
            <a:r>
              <a:rPr lang="it-IT" dirty="0" smtClean="0"/>
              <a:t>    </a:t>
            </a:r>
            <a:r>
              <a:rPr lang="it-IT" sz="4645" dirty="0" smtClean="0"/>
              <a:t>E’ SOPRATTUTTO LA MORFOLOGIA DEL </a:t>
            </a:r>
            <a:r>
              <a:rPr lang="it-IT" sz="4645" b="1" dirty="0" smtClean="0"/>
              <a:t>QRS</a:t>
            </a:r>
            <a:r>
              <a:rPr lang="it-IT" sz="4645" dirty="0" smtClean="0"/>
              <a:t> E DELLA </a:t>
            </a:r>
            <a:r>
              <a:rPr lang="it-IT" sz="4645" b="1" dirty="0" err="1" smtClean="0"/>
              <a:t>T</a:t>
            </a:r>
            <a:r>
              <a:rPr lang="it-IT" sz="4645" b="1" dirty="0" smtClean="0"/>
              <a:t> </a:t>
            </a:r>
            <a:r>
              <a:rPr lang="it-IT" sz="4645" dirty="0" smtClean="0"/>
              <a:t>CHE AIUTERA’ A DISTINGUERE LA NORMALITA’ DALLA ANORMALITA’ IN OGNUNO </a:t>
            </a:r>
            <a:r>
              <a:rPr lang="it-IT" sz="4645" dirty="0" err="1" smtClean="0"/>
              <a:t>DI</a:t>
            </a:r>
            <a:r>
              <a:rPr lang="it-IT" sz="4645" dirty="0" smtClean="0"/>
              <a:t> QUESTI MODELLI!</a:t>
            </a:r>
            <a:endParaRPr lang="it-IT" sz="4645"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2986142" y="1607654"/>
            <a:ext cx="822960" cy="822960"/>
          </a:xfrm>
          <a:prstGeom prst="rect">
            <a:avLst/>
          </a:prstGeom>
          <a:ln/>
        </p:spPr>
        <p:style>
          <a:lnRef idx="1">
            <a:schemeClr val="accent1"/>
          </a:lnRef>
          <a:fillRef idx="3">
            <a:schemeClr val="accent1"/>
          </a:fillRef>
          <a:effectRef idx="2">
            <a:schemeClr val="accent1"/>
          </a:effectRef>
          <a:fontRef idx="minor">
            <a:schemeClr val="lt1"/>
          </a:fontRef>
        </p:style>
      </p:sp>
      <p:sp>
        <p:nvSpPr>
          <p:cNvPr id="5" name="Rettangolo 4"/>
          <p:cNvSpPr/>
          <p:nvPr/>
        </p:nvSpPr>
        <p:spPr>
          <a:xfrm>
            <a:off x="4158485" y="1596799"/>
            <a:ext cx="822960" cy="822960"/>
          </a:xfrm>
          <a:prstGeom prst="rect">
            <a:avLst/>
          </a:prstGeom>
          <a:ln/>
        </p:spPr>
        <p:style>
          <a:lnRef idx="1">
            <a:schemeClr val="accent1"/>
          </a:lnRef>
          <a:fillRef idx="3">
            <a:schemeClr val="accent1"/>
          </a:fillRef>
          <a:effectRef idx="2">
            <a:schemeClr val="accent1"/>
          </a:effectRef>
          <a:fontRef idx="minor">
            <a:schemeClr val="lt1"/>
          </a:fontRef>
        </p:style>
      </p:sp>
      <p:sp>
        <p:nvSpPr>
          <p:cNvPr id="6" name="Rettangolo 5"/>
          <p:cNvSpPr/>
          <p:nvPr/>
        </p:nvSpPr>
        <p:spPr>
          <a:xfrm>
            <a:off x="2953577" y="2823476"/>
            <a:ext cx="822960" cy="1291323"/>
          </a:xfrm>
          <a:prstGeom prst="rect">
            <a:avLst/>
          </a:prstGeom>
          <a:ln/>
        </p:spPr>
        <p:style>
          <a:lnRef idx="1">
            <a:schemeClr val="accent1"/>
          </a:lnRef>
          <a:fillRef idx="3">
            <a:schemeClr val="accent1"/>
          </a:fillRef>
          <a:effectRef idx="2">
            <a:schemeClr val="accent1"/>
          </a:effectRef>
          <a:fontRef idx="minor">
            <a:schemeClr val="lt1"/>
          </a:fontRef>
        </p:style>
      </p:sp>
      <p:sp>
        <p:nvSpPr>
          <p:cNvPr id="7" name="Rettangolo 6"/>
          <p:cNvSpPr/>
          <p:nvPr/>
        </p:nvSpPr>
        <p:spPr>
          <a:xfrm>
            <a:off x="4115065" y="2834331"/>
            <a:ext cx="822960" cy="1280467"/>
          </a:xfrm>
          <a:prstGeom prst="rect">
            <a:avLst/>
          </a:prstGeom>
          <a:ln/>
        </p:spPr>
        <p:style>
          <a:lnRef idx="1">
            <a:schemeClr val="accent1"/>
          </a:lnRef>
          <a:fillRef idx="3">
            <a:schemeClr val="accent1"/>
          </a:fillRef>
          <a:effectRef idx="2">
            <a:schemeClr val="accent1"/>
          </a:effectRef>
          <a:fontRef idx="minor">
            <a:schemeClr val="lt1"/>
          </a:fontRef>
        </p:style>
      </p:sp>
      <p:sp>
        <p:nvSpPr>
          <p:cNvPr id="8" name="Figura a mano libera 7"/>
          <p:cNvSpPr/>
          <p:nvPr/>
        </p:nvSpPr>
        <p:spPr>
          <a:xfrm>
            <a:off x="1264569" y="5730705"/>
            <a:ext cx="1949872" cy="736540"/>
          </a:xfrm>
          <a:custGeom>
            <a:avLst/>
            <a:gdLst>
              <a:gd name="connsiteX0" fmla="*/ 83310 w 1949872"/>
              <a:gd name="connsiteY0" fmla="*/ 336522 h 736540"/>
              <a:gd name="connsiteX1" fmla="*/ 137585 w 1949872"/>
              <a:gd name="connsiteY1" fmla="*/ 282245 h 736540"/>
              <a:gd name="connsiteX2" fmla="*/ 202715 w 1949872"/>
              <a:gd name="connsiteY2" fmla="*/ 206256 h 736540"/>
              <a:gd name="connsiteX3" fmla="*/ 213570 w 1949872"/>
              <a:gd name="connsiteY3" fmla="*/ 271389 h 736540"/>
              <a:gd name="connsiteX4" fmla="*/ 267845 w 1949872"/>
              <a:gd name="connsiteY4" fmla="*/ 314811 h 736540"/>
              <a:gd name="connsiteX5" fmla="*/ 278700 w 1949872"/>
              <a:gd name="connsiteY5" fmla="*/ 347378 h 736540"/>
              <a:gd name="connsiteX6" fmla="*/ 322120 w 1949872"/>
              <a:gd name="connsiteY6" fmla="*/ 282245 h 736540"/>
              <a:gd name="connsiteX7" fmla="*/ 398106 w 1949872"/>
              <a:gd name="connsiteY7" fmla="*/ 195400 h 736540"/>
              <a:gd name="connsiteX8" fmla="*/ 419816 w 1949872"/>
              <a:gd name="connsiteY8" fmla="*/ 238822 h 736540"/>
              <a:gd name="connsiteX9" fmla="*/ 430671 w 1949872"/>
              <a:gd name="connsiteY9" fmla="*/ 347378 h 736540"/>
              <a:gd name="connsiteX10" fmla="*/ 441526 w 1949872"/>
              <a:gd name="connsiteY10" fmla="*/ 445078 h 736540"/>
              <a:gd name="connsiteX11" fmla="*/ 484946 w 1949872"/>
              <a:gd name="connsiteY11" fmla="*/ 434222 h 736540"/>
              <a:gd name="connsiteX12" fmla="*/ 582641 w 1949872"/>
              <a:gd name="connsiteY12" fmla="*/ 379945 h 736540"/>
              <a:gd name="connsiteX13" fmla="*/ 604351 w 1949872"/>
              <a:gd name="connsiteY13" fmla="*/ 412511 h 736540"/>
              <a:gd name="connsiteX14" fmla="*/ 626061 w 1949872"/>
              <a:gd name="connsiteY14" fmla="*/ 521067 h 736540"/>
              <a:gd name="connsiteX15" fmla="*/ 680336 w 1949872"/>
              <a:gd name="connsiteY15" fmla="*/ 347378 h 736540"/>
              <a:gd name="connsiteX16" fmla="*/ 691191 w 1949872"/>
              <a:gd name="connsiteY16" fmla="*/ 314811 h 736540"/>
              <a:gd name="connsiteX17" fmla="*/ 702046 w 1949872"/>
              <a:gd name="connsiteY17" fmla="*/ 510211 h 736540"/>
              <a:gd name="connsiteX18" fmla="*/ 734611 w 1949872"/>
              <a:gd name="connsiteY18" fmla="*/ 553634 h 736540"/>
              <a:gd name="connsiteX19" fmla="*/ 864872 w 1949872"/>
              <a:gd name="connsiteY19" fmla="*/ 423367 h 736540"/>
              <a:gd name="connsiteX20" fmla="*/ 1081972 w 1949872"/>
              <a:gd name="connsiteY20" fmla="*/ 217111 h 736540"/>
              <a:gd name="connsiteX21" fmla="*/ 1190522 w 1949872"/>
              <a:gd name="connsiteY21" fmla="*/ 119411 h 736540"/>
              <a:gd name="connsiteX22" fmla="*/ 1255652 w 1949872"/>
              <a:gd name="connsiteY22" fmla="*/ 75989 h 736540"/>
              <a:gd name="connsiteX23" fmla="*/ 1385913 w 1949872"/>
              <a:gd name="connsiteY23" fmla="*/ 0 h 736540"/>
              <a:gd name="connsiteX24" fmla="*/ 1375058 w 1949872"/>
              <a:gd name="connsiteY24" fmla="*/ 130267 h 736540"/>
              <a:gd name="connsiteX25" fmla="*/ 1364203 w 1949872"/>
              <a:gd name="connsiteY25" fmla="*/ 195400 h 736540"/>
              <a:gd name="connsiteX26" fmla="*/ 1353348 w 1949872"/>
              <a:gd name="connsiteY26" fmla="*/ 238822 h 736540"/>
              <a:gd name="connsiteX27" fmla="*/ 1418478 w 1949872"/>
              <a:gd name="connsiteY27" fmla="*/ 173689 h 736540"/>
              <a:gd name="connsiteX28" fmla="*/ 1472753 w 1949872"/>
              <a:gd name="connsiteY28" fmla="*/ 141122 h 736540"/>
              <a:gd name="connsiteX29" fmla="*/ 1461898 w 1949872"/>
              <a:gd name="connsiteY29" fmla="*/ 282245 h 736540"/>
              <a:gd name="connsiteX30" fmla="*/ 1396768 w 1949872"/>
              <a:gd name="connsiteY30" fmla="*/ 303956 h 736540"/>
              <a:gd name="connsiteX31" fmla="*/ 1342493 w 1949872"/>
              <a:gd name="connsiteY31" fmla="*/ 282245 h 736540"/>
              <a:gd name="connsiteX32" fmla="*/ 1320782 w 1949872"/>
              <a:gd name="connsiteY32" fmla="*/ 249678 h 736540"/>
              <a:gd name="connsiteX33" fmla="*/ 1299072 w 1949872"/>
              <a:gd name="connsiteY33" fmla="*/ 303956 h 736540"/>
              <a:gd name="connsiteX34" fmla="*/ 1288217 w 1949872"/>
              <a:gd name="connsiteY34" fmla="*/ 336522 h 736540"/>
              <a:gd name="connsiteX35" fmla="*/ 1255652 w 1949872"/>
              <a:gd name="connsiteY35" fmla="*/ 423367 h 736540"/>
              <a:gd name="connsiteX36" fmla="*/ 1244797 w 1949872"/>
              <a:gd name="connsiteY36" fmla="*/ 347378 h 736540"/>
              <a:gd name="connsiteX37" fmla="*/ 1201377 w 1949872"/>
              <a:gd name="connsiteY37" fmla="*/ 369089 h 736540"/>
              <a:gd name="connsiteX38" fmla="*/ 1060262 w 1949872"/>
              <a:gd name="connsiteY38" fmla="*/ 445078 h 736540"/>
              <a:gd name="connsiteX39" fmla="*/ 1038552 w 1949872"/>
              <a:gd name="connsiteY39" fmla="*/ 412511 h 736540"/>
              <a:gd name="connsiteX40" fmla="*/ 1005987 w 1949872"/>
              <a:gd name="connsiteY40" fmla="*/ 227967 h 736540"/>
              <a:gd name="connsiteX41" fmla="*/ 919147 w 1949872"/>
              <a:gd name="connsiteY41" fmla="*/ 282245 h 736540"/>
              <a:gd name="connsiteX42" fmla="*/ 799741 w 1949872"/>
              <a:gd name="connsiteY42" fmla="*/ 390800 h 736540"/>
              <a:gd name="connsiteX43" fmla="*/ 788886 w 1949872"/>
              <a:gd name="connsiteY43" fmla="*/ 336522 h 736540"/>
              <a:gd name="connsiteX44" fmla="*/ 604351 w 1949872"/>
              <a:gd name="connsiteY44" fmla="*/ 347378 h 736540"/>
              <a:gd name="connsiteX45" fmla="*/ 550076 w 1949872"/>
              <a:gd name="connsiteY45" fmla="*/ 379945 h 736540"/>
              <a:gd name="connsiteX46" fmla="*/ 582641 w 1949872"/>
              <a:gd name="connsiteY46" fmla="*/ 303956 h 736540"/>
              <a:gd name="connsiteX47" fmla="*/ 615206 w 1949872"/>
              <a:gd name="connsiteY47" fmla="*/ 260533 h 736540"/>
              <a:gd name="connsiteX48" fmla="*/ 658626 w 1949872"/>
              <a:gd name="connsiteY48" fmla="*/ 184544 h 736540"/>
              <a:gd name="connsiteX49" fmla="*/ 691191 w 1949872"/>
              <a:gd name="connsiteY49" fmla="*/ 108556 h 736540"/>
              <a:gd name="connsiteX50" fmla="*/ 615206 w 1949872"/>
              <a:gd name="connsiteY50" fmla="*/ 195400 h 736540"/>
              <a:gd name="connsiteX51" fmla="*/ 528366 w 1949872"/>
              <a:gd name="connsiteY51" fmla="*/ 249678 h 736540"/>
              <a:gd name="connsiteX52" fmla="*/ 463236 w 1949872"/>
              <a:gd name="connsiteY52" fmla="*/ 151978 h 736540"/>
              <a:gd name="connsiteX53" fmla="*/ 419816 w 1949872"/>
              <a:gd name="connsiteY53" fmla="*/ 162833 h 736540"/>
              <a:gd name="connsiteX54" fmla="*/ 332975 w 1949872"/>
              <a:gd name="connsiteY54" fmla="*/ 217111 h 736540"/>
              <a:gd name="connsiteX55" fmla="*/ 289555 w 1949872"/>
              <a:gd name="connsiteY55" fmla="*/ 260533 h 736540"/>
              <a:gd name="connsiteX56" fmla="*/ 300410 w 1949872"/>
              <a:gd name="connsiteY56" fmla="*/ 206256 h 736540"/>
              <a:gd name="connsiteX57" fmla="*/ 322120 w 1949872"/>
              <a:gd name="connsiteY57" fmla="*/ 162833 h 736540"/>
              <a:gd name="connsiteX58" fmla="*/ 376395 w 1949872"/>
              <a:gd name="connsiteY58" fmla="*/ 86844 h 736540"/>
              <a:gd name="connsiteX59" fmla="*/ 267845 w 1949872"/>
              <a:gd name="connsiteY59" fmla="*/ 108556 h 736540"/>
              <a:gd name="connsiteX60" fmla="*/ 148440 w 1949872"/>
              <a:gd name="connsiteY60" fmla="*/ 206256 h 736540"/>
              <a:gd name="connsiteX61" fmla="*/ 94165 w 1949872"/>
              <a:gd name="connsiteY61" fmla="*/ 260533 h 736540"/>
              <a:gd name="connsiteX62" fmla="*/ 115875 w 1949872"/>
              <a:gd name="connsiteY62" fmla="*/ 206256 h 736540"/>
              <a:gd name="connsiteX63" fmla="*/ 148440 w 1949872"/>
              <a:gd name="connsiteY63" fmla="*/ 151978 h 736540"/>
              <a:gd name="connsiteX64" fmla="*/ 159295 w 1949872"/>
              <a:gd name="connsiteY64" fmla="*/ 108556 h 736540"/>
              <a:gd name="connsiteX65" fmla="*/ 181005 w 1949872"/>
              <a:gd name="connsiteY65" fmla="*/ 54278 h 736540"/>
              <a:gd name="connsiteX66" fmla="*/ 148440 w 1949872"/>
              <a:gd name="connsiteY66" fmla="*/ 97700 h 736540"/>
              <a:gd name="connsiteX67" fmla="*/ 94165 w 1949872"/>
              <a:gd name="connsiteY67" fmla="*/ 151978 h 736540"/>
              <a:gd name="connsiteX68" fmla="*/ 7325 w 1949872"/>
              <a:gd name="connsiteY68" fmla="*/ 227967 h 736540"/>
              <a:gd name="connsiteX69" fmla="*/ 39890 w 1949872"/>
              <a:gd name="connsiteY69" fmla="*/ 217111 h 736540"/>
              <a:gd name="connsiteX70" fmla="*/ 191860 w 1949872"/>
              <a:gd name="connsiteY70" fmla="*/ 151978 h 736540"/>
              <a:gd name="connsiteX71" fmla="*/ 311265 w 1949872"/>
              <a:gd name="connsiteY71" fmla="*/ 130267 h 736540"/>
              <a:gd name="connsiteX72" fmla="*/ 387250 w 1949872"/>
              <a:gd name="connsiteY72" fmla="*/ 97700 h 736540"/>
              <a:gd name="connsiteX73" fmla="*/ 463236 w 1949872"/>
              <a:gd name="connsiteY73" fmla="*/ 206256 h 736540"/>
              <a:gd name="connsiteX74" fmla="*/ 560931 w 1949872"/>
              <a:gd name="connsiteY74" fmla="*/ 173689 h 736540"/>
              <a:gd name="connsiteX75" fmla="*/ 680336 w 1949872"/>
              <a:gd name="connsiteY75" fmla="*/ 141122 h 736540"/>
              <a:gd name="connsiteX76" fmla="*/ 712901 w 1949872"/>
              <a:gd name="connsiteY76" fmla="*/ 455933 h 736540"/>
              <a:gd name="connsiteX77" fmla="*/ 734611 w 1949872"/>
              <a:gd name="connsiteY77" fmla="*/ 477645 h 736540"/>
              <a:gd name="connsiteX78" fmla="*/ 832306 w 1949872"/>
              <a:gd name="connsiteY78" fmla="*/ 466789 h 736540"/>
              <a:gd name="connsiteX79" fmla="*/ 1027697 w 1949872"/>
              <a:gd name="connsiteY79" fmla="*/ 358233 h 736540"/>
              <a:gd name="connsiteX80" fmla="*/ 1049407 w 1949872"/>
              <a:gd name="connsiteY80" fmla="*/ 390800 h 736540"/>
              <a:gd name="connsiteX81" fmla="*/ 1147102 w 1949872"/>
              <a:gd name="connsiteY81" fmla="*/ 401656 h 736540"/>
              <a:gd name="connsiteX82" fmla="*/ 1277362 w 1949872"/>
              <a:gd name="connsiteY82" fmla="*/ 260533 h 736540"/>
              <a:gd name="connsiteX83" fmla="*/ 1375058 w 1949872"/>
              <a:gd name="connsiteY83" fmla="*/ 162833 h 736540"/>
              <a:gd name="connsiteX84" fmla="*/ 1483608 w 1949872"/>
              <a:gd name="connsiteY84" fmla="*/ 314811 h 736540"/>
              <a:gd name="connsiteX85" fmla="*/ 1527028 w 1949872"/>
              <a:gd name="connsiteY85" fmla="*/ 271389 h 736540"/>
              <a:gd name="connsiteX86" fmla="*/ 1537883 w 1949872"/>
              <a:gd name="connsiteY86" fmla="*/ 314811 h 736540"/>
              <a:gd name="connsiteX87" fmla="*/ 1548738 w 1949872"/>
              <a:gd name="connsiteY87" fmla="*/ 455933 h 736540"/>
              <a:gd name="connsiteX88" fmla="*/ 1581303 w 1949872"/>
              <a:gd name="connsiteY88" fmla="*/ 564489 h 736540"/>
              <a:gd name="connsiteX89" fmla="*/ 1592158 w 1949872"/>
              <a:gd name="connsiteY89" fmla="*/ 629622 h 736540"/>
              <a:gd name="connsiteX90" fmla="*/ 1657288 w 1949872"/>
              <a:gd name="connsiteY90" fmla="*/ 521067 h 736540"/>
              <a:gd name="connsiteX91" fmla="*/ 1711563 w 1949872"/>
              <a:gd name="connsiteY91" fmla="*/ 423367 h 736540"/>
              <a:gd name="connsiteX92" fmla="*/ 1754983 w 1949872"/>
              <a:gd name="connsiteY92" fmla="*/ 282245 h 736540"/>
              <a:gd name="connsiteX93" fmla="*/ 1765838 w 1949872"/>
              <a:gd name="connsiteY93" fmla="*/ 379945 h 736540"/>
              <a:gd name="connsiteX94" fmla="*/ 1798403 w 1949872"/>
              <a:gd name="connsiteY94" fmla="*/ 347378 h 736540"/>
              <a:gd name="connsiteX95" fmla="*/ 1852679 w 1949872"/>
              <a:gd name="connsiteY95" fmla="*/ 271389 h 736540"/>
              <a:gd name="connsiteX96" fmla="*/ 1874389 w 1949872"/>
              <a:gd name="connsiteY96" fmla="*/ 303956 h 736540"/>
              <a:gd name="connsiteX97" fmla="*/ 1885244 w 1949872"/>
              <a:gd name="connsiteY97" fmla="*/ 390800 h 736540"/>
              <a:gd name="connsiteX98" fmla="*/ 1906954 w 1949872"/>
              <a:gd name="connsiteY98" fmla="*/ 303956 h 736540"/>
              <a:gd name="connsiteX99" fmla="*/ 1939519 w 1949872"/>
              <a:gd name="connsiteY99" fmla="*/ 227967 h 736540"/>
              <a:gd name="connsiteX100" fmla="*/ 1928664 w 1949872"/>
              <a:gd name="connsiteY100" fmla="*/ 162833 h 736540"/>
              <a:gd name="connsiteX101" fmla="*/ 1744128 w 1949872"/>
              <a:gd name="connsiteY101" fmla="*/ 282245 h 736540"/>
              <a:gd name="connsiteX102" fmla="*/ 1440188 w 1949872"/>
              <a:gd name="connsiteY102" fmla="*/ 466789 h 736540"/>
              <a:gd name="connsiteX103" fmla="*/ 1472753 w 1949872"/>
              <a:gd name="connsiteY103" fmla="*/ 412511 h 736540"/>
              <a:gd name="connsiteX104" fmla="*/ 1168812 w 1949872"/>
              <a:gd name="connsiteY104" fmla="*/ 564489 h 736540"/>
              <a:gd name="connsiteX105" fmla="*/ 1081972 w 1949872"/>
              <a:gd name="connsiteY105" fmla="*/ 629622 h 736540"/>
              <a:gd name="connsiteX106" fmla="*/ 1027697 w 1949872"/>
              <a:gd name="connsiteY106" fmla="*/ 716467 h 736540"/>
              <a:gd name="connsiteX107" fmla="*/ 1114537 w 1949872"/>
              <a:gd name="connsiteY107" fmla="*/ 651334 h 736540"/>
              <a:gd name="connsiteX108" fmla="*/ 1190522 w 1949872"/>
              <a:gd name="connsiteY108" fmla="*/ 531922 h 736540"/>
              <a:gd name="connsiteX109" fmla="*/ 1233942 w 1949872"/>
              <a:gd name="connsiteY109" fmla="*/ 423367 h 736540"/>
              <a:gd name="connsiteX110" fmla="*/ 1103682 w 1949872"/>
              <a:gd name="connsiteY110" fmla="*/ 434222 h 736540"/>
              <a:gd name="connsiteX111" fmla="*/ 778031 w 1949872"/>
              <a:gd name="connsiteY111" fmla="*/ 531922 h 736540"/>
              <a:gd name="connsiteX112" fmla="*/ 539221 w 1949872"/>
              <a:gd name="connsiteY112" fmla="*/ 597056 h 736540"/>
              <a:gd name="connsiteX113" fmla="*/ 582641 w 1949872"/>
              <a:gd name="connsiteY113" fmla="*/ 466789 h 736540"/>
              <a:gd name="connsiteX114" fmla="*/ 604351 w 1949872"/>
              <a:gd name="connsiteY114" fmla="*/ 379945 h 736540"/>
              <a:gd name="connsiteX115" fmla="*/ 528366 w 1949872"/>
              <a:gd name="connsiteY115" fmla="*/ 390800 h 736540"/>
              <a:gd name="connsiteX116" fmla="*/ 202715 w 1949872"/>
              <a:gd name="connsiteY116" fmla="*/ 521067 h 736540"/>
              <a:gd name="connsiteX117" fmla="*/ 170150 w 1949872"/>
              <a:gd name="connsiteY117" fmla="*/ 477645 h 736540"/>
              <a:gd name="connsiteX118" fmla="*/ 105020 w 1949872"/>
              <a:gd name="connsiteY118" fmla="*/ 488500 h 736540"/>
              <a:gd name="connsiteX119" fmla="*/ 115875 w 1949872"/>
              <a:gd name="connsiteY119" fmla="*/ 455933 h 736540"/>
              <a:gd name="connsiteX120" fmla="*/ 126730 w 1949872"/>
              <a:gd name="connsiteY120" fmla="*/ 379945 h 736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949872" h="736540">
                <a:moveTo>
                  <a:pt x="83310" y="336522"/>
                </a:moveTo>
                <a:cubicBezTo>
                  <a:pt x="101402" y="318430"/>
                  <a:pt x="120296" y="301106"/>
                  <a:pt x="137585" y="282245"/>
                </a:cubicBezTo>
                <a:cubicBezTo>
                  <a:pt x="160127" y="257653"/>
                  <a:pt x="169690" y="210974"/>
                  <a:pt x="202715" y="206256"/>
                </a:cubicBezTo>
                <a:cubicBezTo>
                  <a:pt x="224504" y="203143"/>
                  <a:pt x="208795" y="249903"/>
                  <a:pt x="213570" y="271389"/>
                </a:cubicBezTo>
                <a:cubicBezTo>
                  <a:pt x="223646" y="316735"/>
                  <a:pt x="220489" y="302972"/>
                  <a:pt x="267845" y="314811"/>
                </a:cubicBezTo>
                <a:cubicBezTo>
                  <a:pt x="271463" y="325667"/>
                  <a:pt x="268888" y="353265"/>
                  <a:pt x="278700" y="347378"/>
                </a:cubicBezTo>
                <a:cubicBezTo>
                  <a:pt x="301074" y="333953"/>
                  <a:pt x="305416" y="302291"/>
                  <a:pt x="322120" y="282245"/>
                </a:cubicBezTo>
                <a:cubicBezTo>
                  <a:pt x="382947" y="209248"/>
                  <a:pt x="356411" y="237095"/>
                  <a:pt x="398106" y="195400"/>
                </a:cubicBezTo>
                <a:cubicBezTo>
                  <a:pt x="405343" y="209874"/>
                  <a:pt x="416426" y="222999"/>
                  <a:pt x="419816" y="238822"/>
                </a:cubicBezTo>
                <a:cubicBezTo>
                  <a:pt x="427435" y="274381"/>
                  <a:pt x="426864" y="311212"/>
                  <a:pt x="430671" y="347378"/>
                </a:cubicBezTo>
                <a:cubicBezTo>
                  <a:pt x="434101" y="379965"/>
                  <a:pt x="437908" y="412511"/>
                  <a:pt x="441526" y="445078"/>
                </a:cubicBezTo>
                <a:cubicBezTo>
                  <a:pt x="455999" y="441459"/>
                  <a:pt x="471602" y="440894"/>
                  <a:pt x="484946" y="434222"/>
                </a:cubicBezTo>
                <a:cubicBezTo>
                  <a:pt x="634236" y="359573"/>
                  <a:pt x="492591" y="409962"/>
                  <a:pt x="582641" y="379945"/>
                </a:cubicBezTo>
                <a:cubicBezTo>
                  <a:pt x="589878" y="390800"/>
                  <a:pt x="600514" y="400042"/>
                  <a:pt x="604351" y="412511"/>
                </a:cubicBezTo>
                <a:cubicBezTo>
                  <a:pt x="615203" y="447781"/>
                  <a:pt x="591053" y="532737"/>
                  <a:pt x="626061" y="521067"/>
                </a:cubicBezTo>
                <a:cubicBezTo>
                  <a:pt x="644296" y="514988"/>
                  <a:pt x="668127" y="390111"/>
                  <a:pt x="680336" y="347378"/>
                </a:cubicBezTo>
                <a:cubicBezTo>
                  <a:pt x="683479" y="336375"/>
                  <a:pt x="687573" y="325667"/>
                  <a:pt x="691191" y="314811"/>
                </a:cubicBezTo>
                <a:cubicBezTo>
                  <a:pt x="694809" y="379944"/>
                  <a:pt x="690377" y="446029"/>
                  <a:pt x="702046" y="510211"/>
                </a:cubicBezTo>
                <a:cubicBezTo>
                  <a:pt x="705282" y="528012"/>
                  <a:pt x="718647" y="562148"/>
                  <a:pt x="734611" y="553634"/>
                </a:cubicBezTo>
                <a:cubicBezTo>
                  <a:pt x="788793" y="524736"/>
                  <a:pt x="821452" y="466789"/>
                  <a:pt x="864872" y="423367"/>
                </a:cubicBezTo>
                <a:cubicBezTo>
                  <a:pt x="984080" y="304153"/>
                  <a:pt x="934890" y="350829"/>
                  <a:pt x="1081972" y="217111"/>
                </a:cubicBezTo>
                <a:cubicBezTo>
                  <a:pt x="1117992" y="184364"/>
                  <a:pt x="1150018" y="146415"/>
                  <a:pt x="1190522" y="119411"/>
                </a:cubicBezTo>
                <a:cubicBezTo>
                  <a:pt x="1212232" y="104937"/>
                  <a:pt x="1233388" y="89595"/>
                  <a:pt x="1255652" y="75989"/>
                </a:cubicBezTo>
                <a:cubicBezTo>
                  <a:pt x="1298545" y="49776"/>
                  <a:pt x="1385913" y="0"/>
                  <a:pt x="1385913" y="0"/>
                </a:cubicBezTo>
                <a:cubicBezTo>
                  <a:pt x="1382295" y="43422"/>
                  <a:pt x="1379870" y="86961"/>
                  <a:pt x="1375058" y="130267"/>
                </a:cubicBezTo>
                <a:cubicBezTo>
                  <a:pt x="1372627" y="152143"/>
                  <a:pt x="1368519" y="173817"/>
                  <a:pt x="1364203" y="195400"/>
                </a:cubicBezTo>
                <a:cubicBezTo>
                  <a:pt x="1361277" y="210030"/>
                  <a:pt x="1339496" y="244363"/>
                  <a:pt x="1353348" y="238822"/>
                </a:cubicBezTo>
                <a:cubicBezTo>
                  <a:pt x="1381855" y="227419"/>
                  <a:pt x="1394715" y="193132"/>
                  <a:pt x="1418478" y="173689"/>
                </a:cubicBezTo>
                <a:cubicBezTo>
                  <a:pt x="1434807" y="160328"/>
                  <a:pt x="1454661" y="151978"/>
                  <a:pt x="1472753" y="141122"/>
                </a:cubicBezTo>
                <a:cubicBezTo>
                  <a:pt x="1529684" y="179078"/>
                  <a:pt x="1545077" y="174107"/>
                  <a:pt x="1461898" y="282245"/>
                </a:cubicBezTo>
                <a:cubicBezTo>
                  <a:pt x="1447946" y="300384"/>
                  <a:pt x="1418478" y="296719"/>
                  <a:pt x="1396768" y="303956"/>
                </a:cubicBezTo>
                <a:cubicBezTo>
                  <a:pt x="1378676" y="296719"/>
                  <a:pt x="1358349" y="293571"/>
                  <a:pt x="1342493" y="282245"/>
                </a:cubicBezTo>
                <a:cubicBezTo>
                  <a:pt x="1331877" y="274661"/>
                  <a:pt x="1332451" y="243843"/>
                  <a:pt x="1320782" y="249678"/>
                </a:cubicBezTo>
                <a:cubicBezTo>
                  <a:pt x="1303353" y="258393"/>
                  <a:pt x="1305914" y="285710"/>
                  <a:pt x="1299072" y="303956"/>
                </a:cubicBezTo>
                <a:cubicBezTo>
                  <a:pt x="1295054" y="314670"/>
                  <a:pt x="1292127" y="325768"/>
                  <a:pt x="1288217" y="336522"/>
                </a:cubicBezTo>
                <a:cubicBezTo>
                  <a:pt x="1277652" y="365577"/>
                  <a:pt x="1266507" y="394419"/>
                  <a:pt x="1255652" y="423367"/>
                </a:cubicBezTo>
                <a:cubicBezTo>
                  <a:pt x="1252034" y="398037"/>
                  <a:pt x="1262889" y="365471"/>
                  <a:pt x="1244797" y="347378"/>
                </a:cubicBezTo>
                <a:cubicBezTo>
                  <a:pt x="1233355" y="335935"/>
                  <a:pt x="1216108" y="362393"/>
                  <a:pt x="1201377" y="369089"/>
                </a:cubicBezTo>
                <a:cubicBezTo>
                  <a:pt x="1089169" y="420095"/>
                  <a:pt x="1159910" y="378643"/>
                  <a:pt x="1060262" y="445078"/>
                </a:cubicBezTo>
                <a:cubicBezTo>
                  <a:pt x="1053025" y="434222"/>
                  <a:pt x="1041716" y="425168"/>
                  <a:pt x="1038552" y="412511"/>
                </a:cubicBezTo>
                <a:cubicBezTo>
                  <a:pt x="1023403" y="351911"/>
                  <a:pt x="1048195" y="274014"/>
                  <a:pt x="1005987" y="227967"/>
                </a:cubicBezTo>
                <a:cubicBezTo>
                  <a:pt x="982921" y="202803"/>
                  <a:pt x="946924" y="262403"/>
                  <a:pt x="919147" y="282245"/>
                </a:cubicBezTo>
                <a:cubicBezTo>
                  <a:pt x="869682" y="317579"/>
                  <a:pt x="842020" y="348518"/>
                  <a:pt x="799741" y="390800"/>
                </a:cubicBezTo>
                <a:cubicBezTo>
                  <a:pt x="796123" y="372707"/>
                  <a:pt x="800213" y="351087"/>
                  <a:pt x="788886" y="336522"/>
                </a:cubicBezTo>
                <a:cubicBezTo>
                  <a:pt x="724743" y="254048"/>
                  <a:pt x="684902" y="307100"/>
                  <a:pt x="604351" y="347378"/>
                </a:cubicBezTo>
                <a:cubicBezTo>
                  <a:pt x="585480" y="356814"/>
                  <a:pt x="568168" y="369089"/>
                  <a:pt x="550076" y="379945"/>
                </a:cubicBezTo>
                <a:cubicBezTo>
                  <a:pt x="560931" y="354615"/>
                  <a:pt x="569446" y="328149"/>
                  <a:pt x="582641" y="303956"/>
                </a:cubicBezTo>
                <a:cubicBezTo>
                  <a:pt x="591304" y="288072"/>
                  <a:pt x="605493" y="275797"/>
                  <a:pt x="615206" y="260533"/>
                </a:cubicBezTo>
                <a:cubicBezTo>
                  <a:pt x="630868" y="235920"/>
                  <a:pt x="645580" y="210637"/>
                  <a:pt x="658626" y="184544"/>
                </a:cubicBezTo>
                <a:cubicBezTo>
                  <a:pt x="670950" y="159896"/>
                  <a:pt x="717925" y="101872"/>
                  <a:pt x="691191" y="108556"/>
                </a:cubicBezTo>
                <a:cubicBezTo>
                  <a:pt x="653875" y="117886"/>
                  <a:pt x="642404" y="168201"/>
                  <a:pt x="615206" y="195400"/>
                </a:cubicBezTo>
                <a:cubicBezTo>
                  <a:pt x="570960" y="239648"/>
                  <a:pt x="573546" y="234617"/>
                  <a:pt x="528366" y="249678"/>
                </a:cubicBezTo>
                <a:cubicBezTo>
                  <a:pt x="514644" y="98731"/>
                  <a:pt x="555158" y="121337"/>
                  <a:pt x="463236" y="151978"/>
                </a:cubicBezTo>
                <a:cubicBezTo>
                  <a:pt x="449083" y="156696"/>
                  <a:pt x="434289" y="159215"/>
                  <a:pt x="419816" y="162833"/>
                </a:cubicBezTo>
                <a:cubicBezTo>
                  <a:pt x="390869" y="180926"/>
                  <a:pt x="360283" y="196629"/>
                  <a:pt x="332975" y="217111"/>
                </a:cubicBezTo>
                <a:cubicBezTo>
                  <a:pt x="316600" y="229393"/>
                  <a:pt x="308973" y="267006"/>
                  <a:pt x="289555" y="260533"/>
                </a:cubicBezTo>
                <a:cubicBezTo>
                  <a:pt x="272051" y="254698"/>
                  <a:pt x="294576" y="223760"/>
                  <a:pt x="300410" y="206256"/>
                </a:cubicBezTo>
                <a:cubicBezTo>
                  <a:pt x="305527" y="190904"/>
                  <a:pt x="313432" y="176486"/>
                  <a:pt x="322120" y="162833"/>
                </a:cubicBezTo>
                <a:cubicBezTo>
                  <a:pt x="338831" y="136572"/>
                  <a:pt x="398405" y="108855"/>
                  <a:pt x="376395" y="86844"/>
                </a:cubicBezTo>
                <a:cubicBezTo>
                  <a:pt x="350303" y="60751"/>
                  <a:pt x="304028" y="101319"/>
                  <a:pt x="267845" y="108556"/>
                </a:cubicBezTo>
                <a:cubicBezTo>
                  <a:pt x="228043" y="141123"/>
                  <a:pt x="187142" y="172390"/>
                  <a:pt x="148440" y="206256"/>
                </a:cubicBezTo>
                <a:cubicBezTo>
                  <a:pt x="129185" y="223105"/>
                  <a:pt x="119751" y="260533"/>
                  <a:pt x="94165" y="260533"/>
                </a:cubicBezTo>
                <a:cubicBezTo>
                  <a:pt x="74679" y="260533"/>
                  <a:pt x="107161" y="223685"/>
                  <a:pt x="115875" y="206256"/>
                </a:cubicBezTo>
                <a:cubicBezTo>
                  <a:pt x="125310" y="187384"/>
                  <a:pt x="137585" y="170071"/>
                  <a:pt x="148440" y="151978"/>
                </a:cubicBezTo>
                <a:cubicBezTo>
                  <a:pt x="152058" y="137504"/>
                  <a:pt x="154577" y="122710"/>
                  <a:pt x="159295" y="108556"/>
                </a:cubicBezTo>
                <a:cubicBezTo>
                  <a:pt x="165457" y="90070"/>
                  <a:pt x="194783" y="68057"/>
                  <a:pt x="181005" y="54278"/>
                </a:cubicBezTo>
                <a:cubicBezTo>
                  <a:pt x="168212" y="41484"/>
                  <a:pt x="160459" y="84177"/>
                  <a:pt x="148440" y="97700"/>
                </a:cubicBezTo>
                <a:cubicBezTo>
                  <a:pt x="131442" y="116824"/>
                  <a:pt x="112965" y="134623"/>
                  <a:pt x="94165" y="151978"/>
                </a:cubicBezTo>
                <a:cubicBezTo>
                  <a:pt x="65902" y="178068"/>
                  <a:pt x="31949" y="198417"/>
                  <a:pt x="7325" y="227967"/>
                </a:cubicBezTo>
                <a:cubicBezTo>
                  <a:pt x="0" y="236757"/>
                  <a:pt x="29310" y="221468"/>
                  <a:pt x="39890" y="217111"/>
                </a:cubicBezTo>
                <a:cubicBezTo>
                  <a:pt x="90852" y="196126"/>
                  <a:pt x="139369" y="168776"/>
                  <a:pt x="191860" y="151978"/>
                </a:cubicBezTo>
                <a:cubicBezTo>
                  <a:pt x="230389" y="139648"/>
                  <a:pt x="271463" y="137504"/>
                  <a:pt x="311265" y="130267"/>
                </a:cubicBezTo>
                <a:cubicBezTo>
                  <a:pt x="336593" y="119411"/>
                  <a:pt x="362603" y="85376"/>
                  <a:pt x="387250" y="97700"/>
                </a:cubicBezTo>
                <a:cubicBezTo>
                  <a:pt x="426756" y="117454"/>
                  <a:pt x="463236" y="206256"/>
                  <a:pt x="463236" y="206256"/>
                </a:cubicBezTo>
                <a:cubicBezTo>
                  <a:pt x="495801" y="195400"/>
                  <a:pt x="528052" y="183553"/>
                  <a:pt x="560931" y="173689"/>
                </a:cubicBezTo>
                <a:cubicBezTo>
                  <a:pt x="600446" y="161834"/>
                  <a:pt x="660778" y="104797"/>
                  <a:pt x="680336" y="141122"/>
                </a:cubicBezTo>
                <a:cubicBezTo>
                  <a:pt x="730350" y="234010"/>
                  <a:pt x="696103" y="351782"/>
                  <a:pt x="712901" y="455933"/>
                </a:cubicBezTo>
                <a:cubicBezTo>
                  <a:pt x="714531" y="466037"/>
                  <a:pt x="727374" y="470408"/>
                  <a:pt x="734611" y="477645"/>
                </a:cubicBezTo>
                <a:cubicBezTo>
                  <a:pt x="767176" y="474026"/>
                  <a:pt x="801222" y="477151"/>
                  <a:pt x="832306" y="466789"/>
                </a:cubicBezTo>
                <a:cubicBezTo>
                  <a:pt x="909111" y="441186"/>
                  <a:pt x="963451" y="401067"/>
                  <a:pt x="1027697" y="358233"/>
                </a:cubicBezTo>
                <a:cubicBezTo>
                  <a:pt x="1034934" y="369089"/>
                  <a:pt x="1045658" y="378304"/>
                  <a:pt x="1049407" y="390800"/>
                </a:cubicBezTo>
                <a:cubicBezTo>
                  <a:pt x="1079721" y="491852"/>
                  <a:pt x="1019511" y="497354"/>
                  <a:pt x="1147102" y="401656"/>
                </a:cubicBezTo>
                <a:cubicBezTo>
                  <a:pt x="1192385" y="311084"/>
                  <a:pt x="1151359" y="379910"/>
                  <a:pt x="1277362" y="260533"/>
                </a:cubicBezTo>
                <a:cubicBezTo>
                  <a:pt x="1310795" y="228858"/>
                  <a:pt x="1342493" y="195400"/>
                  <a:pt x="1375058" y="162833"/>
                </a:cubicBezTo>
                <a:cubicBezTo>
                  <a:pt x="1440871" y="426100"/>
                  <a:pt x="1379804" y="430155"/>
                  <a:pt x="1483608" y="314811"/>
                </a:cubicBezTo>
                <a:cubicBezTo>
                  <a:pt x="1497301" y="299596"/>
                  <a:pt x="1512555" y="285863"/>
                  <a:pt x="1527028" y="271389"/>
                </a:cubicBezTo>
                <a:cubicBezTo>
                  <a:pt x="1530646" y="285863"/>
                  <a:pt x="1536140" y="299994"/>
                  <a:pt x="1537883" y="314811"/>
                </a:cubicBezTo>
                <a:cubicBezTo>
                  <a:pt x="1543395" y="361668"/>
                  <a:pt x="1540655" y="409451"/>
                  <a:pt x="1548738" y="455933"/>
                </a:cubicBezTo>
                <a:cubicBezTo>
                  <a:pt x="1555211" y="493153"/>
                  <a:pt x="1572141" y="527838"/>
                  <a:pt x="1581303" y="564489"/>
                </a:cubicBezTo>
                <a:cubicBezTo>
                  <a:pt x="1586641" y="585842"/>
                  <a:pt x="1588540" y="607911"/>
                  <a:pt x="1592158" y="629622"/>
                </a:cubicBezTo>
                <a:cubicBezTo>
                  <a:pt x="1651379" y="570400"/>
                  <a:pt x="1605806" y="624037"/>
                  <a:pt x="1657288" y="521067"/>
                </a:cubicBezTo>
                <a:cubicBezTo>
                  <a:pt x="1673948" y="487745"/>
                  <a:pt x="1696433" y="457411"/>
                  <a:pt x="1711563" y="423367"/>
                </a:cubicBezTo>
                <a:cubicBezTo>
                  <a:pt x="1732867" y="375430"/>
                  <a:pt x="1742747" y="331191"/>
                  <a:pt x="1754983" y="282245"/>
                </a:cubicBezTo>
                <a:cubicBezTo>
                  <a:pt x="1758601" y="314812"/>
                  <a:pt x="1747663" y="352681"/>
                  <a:pt x="1765838" y="379945"/>
                </a:cubicBezTo>
                <a:cubicBezTo>
                  <a:pt x="1774353" y="392719"/>
                  <a:pt x="1788813" y="359366"/>
                  <a:pt x="1798403" y="347378"/>
                </a:cubicBezTo>
                <a:cubicBezTo>
                  <a:pt x="1817848" y="323071"/>
                  <a:pt x="1834587" y="296719"/>
                  <a:pt x="1852679" y="271389"/>
                </a:cubicBezTo>
                <a:cubicBezTo>
                  <a:pt x="1859916" y="282245"/>
                  <a:pt x="1870956" y="291369"/>
                  <a:pt x="1874389" y="303956"/>
                </a:cubicBezTo>
                <a:cubicBezTo>
                  <a:pt x="1882065" y="332101"/>
                  <a:pt x="1856071" y="390800"/>
                  <a:pt x="1885244" y="390800"/>
                </a:cubicBezTo>
                <a:cubicBezTo>
                  <a:pt x="1915083" y="390800"/>
                  <a:pt x="1897519" y="332264"/>
                  <a:pt x="1906954" y="303956"/>
                </a:cubicBezTo>
                <a:cubicBezTo>
                  <a:pt x="1915668" y="277812"/>
                  <a:pt x="1928664" y="253297"/>
                  <a:pt x="1939519" y="227967"/>
                </a:cubicBezTo>
                <a:cubicBezTo>
                  <a:pt x="1935901" y="206256"/>
                  <a:pt x="1949872" y="156942"/>
                  <a:pt x="1928664" y="162833"/>
                </a:cubicBezTo>
                <a:cubicBezTo>
                  <a:pt x="1858070" y="182443"/>
                  <a:pt x="1805693" y="242523"/>
                  <a:pt x="1744128" y="282245"/>
                </a:cubicBezTo>
                <a:cubicBezTo>
                  <a:pt x="1549365" y="407905"/>
                  <a:pt x="1638356" y="353545"/>
                  <a:pt x="1440188" y="466789"/>
                </a:cubicBezTo>
                <a:cubicBezTo>
                  <a:pt x="1451043" y="448696"/>
                  <a:pt x="1464917" y="432101"/>
                  <a:pt x="1472753" y="412511"/>
                </a:cubicBezTo>
                <a:cubicBezTo>
                  <a:pt x="1556229" y="203809"/>
                  <a:pt x="1172549" y="561686"/>
                  <a:pt x="1168812" y="564489"/>
                </a:cubicBezTo>
                <a:lnTo>
                  <a:pt x="1081972" y="629622"/>
                </a:lnTo>
                <a:cubicBezTo>
                  <a:pt x="1063880" y="658570"/>
                  <a:pt x="999294" y="697530"/>
                  <a:pt x="1027697" y="716467"/>
                </a:cubicBezTo>
                <a:cubicBezTo>
                  <a:pt x="1057803" y="736540"/>
                  <a:pt x="1090598" y="678467"/>
                  <a:pt x="1114537" y="651334"/>
                </a:cubicBezTo>
                <a:cubicBezTo>
                  <a:pt x="1145751" y="615956"/>
                  <a:pt x="1168631" y="573715"/>
                  <a:pt x="1190522" y="531922"/>
                </a:cubicBezTo>
                <a:cubicBezTo>
                  <a:pt x="1208605" y="497399"/>
                  <a:pt x="1259833" y="452496"/>
                  <a:pt x="1233942" y="423367"/>
                </a:cubicBezTo>
                <a:cubicBezTo>
                  <a:pt x="1204996" y="390801"/>
                  <a:pt x="1147102" y="430604"/>
                  <a:pt x="1103682" y="434222"/>
                </a:cubicBezTo>
                <a:lnTo>
                  <a:pt x="778031" y="531922"/>
                </a:lnTo>
                <a:cubicBezTo>
                  <a:pt x="698753" y="554792"/>
                  <a:pt x="539221" y="597056"/>
                  <a:pt x="539221" y="597056"/>
                </a:cubicBezTo>
                <a:cubicBezTo>
                  <a:pt x="566711" y="528328"/>
                  <a:pt x="560990" y="547983"/>
                  <a:pt x="582641" y="466789"/>
                </a:cubicBezTo>
                <a:cubicBezTo>
                  <a:pt x="590329" y="437958"/>
                  <a:pt x="621694" y="404226"/>
                  <a:pt x="604351" y="379945"/>
                </a:cubicBezTo>
                <a:cubicBezTo>
                  <a:pt x="589480" y="359125"/>
                  <a:pt x="553694" y="387182"/>
                  <a:pt x="528366" y="390800"/>
                </a:cubicBezTo>
                <a:cubicBezTo>
                  <a:pt x="522257" y="393515"/>
                  <a:pt x="252185" y="521067"/>
                  <a:pt x="202715" y="521067"/>
                </a:cubicBezTo>
                <a:cubicBezTo>
                  <a:pt x="184623" y="521067"/>
                  <a:pt x="181005" y="492119"/>
                  <a:pt x="170150" y="477645"/>
                </a:cubicBezTo>
                <a:cubicBezTo>
                  <a:pt x="148440" y="481263"/>
                  <a:pt x="125455" y="496675"/>
                  <a:pt x="105020" y="488500"/>
                </a:cubicBezTo>
                <a:cubicBezTo>
                  <a:pt x="94396" y="484250"/>
                  <a:pt x="112732" y="466936"/>
                  <a:pt x="115875" y="455933"/>
                </a:cubicBezTo>
                <a:cubicBezTo>
                  <a:pt x="129363" y="408724"/>
                  <a:pt x="126730" y="422524"/>
                  <a:pt x="126730" y="379945"/>
                </a:cubicBezTo>
              </a:path>
            </a:pathLst>
          </a:cu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it-IT"/>
          </a:p>
        </p:txBody>
      </p:sp>
      <p:sp>
        <p:nvSpPr>
          <p:cNvPr id="9" name="Freccia curva 8"/>
          <p:cNvSpPr/>
          <p:nvPr/>
        </p:nvSpPr>
        <p:spPr>
          <a:xfrm>
            <a:off x="2239505" y="1752601"/>
            <a:ext cx="714072" cy="3978104"/>
          </a:xfrm>
          <a:prstGeom prst="bentArrow">
            <a:avLst/>
          </a:prstGeom>
          <a:ln/>
        </p:spPr>
        <p:style>
          <a:lnRef idx="1">
            <a:schemeClr val="accent3"/>
          </a:lnRef>
          <a:fillRef idx="2">
            <a:schemeClr val="accent3"/>
          </a:fillRef>
          <a:effectRef idx="1">
            <a:schemeClr val="accent3"/>
          </a:effectRef>
          <a:fontRef idx="minor">
            <a:schemeClr val="dk1"/>
          </a:fontRef>
        </p:style>
      </p:sp>
      <p:sp>
        <p:nvSpPr>
          <p:cNvPr id="10" name="Freccia destra 9"/>
          <p:cNvSpPr/>
          <p:nvPr/>
        </p:nvSpPr>
        <p:spPr>
          <a:xfrm>
            <a:off x="3550603" y="1629365"/>
            <a:ext cx="822960" cy="822960"/>
          </a:xfrm>
          <a:prstGeom prst="rightArrow">
            <a:avLst/>
          </a:prstGeom>
          <a:ln/>
        </p:spPr>
        <p:style>
          <a:lnRef idx="1">
            <a:schemeClr val="accent3"/>
          </a:lnRef>
          <a:fillRef idx="2">
            <a:schemeClr val="accent3"/>
          </a:fillRef>
          <a:effectRef idx="1">
            <a:schemeClr val="accent3"/>
          </a:effectRef>
          <a:fontRef idx="minor">
            <a:schemeClr val="dk1"/>
          </a:fontRef>
        </p:style>
      </p:sp>
      <p:cxnSp>
        <p:nvCxnSpPr>
          <p:cNvPr id="11" name="Connettore 7 10"/>
          <p:cNvCxnSpPr/>
          <p:nvPr/>
        </p:nvCxnSpPr>
        <p:spPr>
          <a:xfrm rot="10800000" flipV="1">
            <a:off x="4938026" y="761998"/>
            <a:ext cx="929377" cy="685801"/>
          </a:xfrm>
          <a:prstGeom prst="curvedConnector3">
            <a:avLst>
              <a:gd name="adj1" fmla="val 50000"/>
            </a:avLst>
          </a:prstGeom>
          <a:ln>
            <a:tailEnd type="triangle" w="lg"/>
          </a:ln>
        </p:spPr>
        <p:style>
          <a:lnRef idx="2">
            <a:schemeClr val="accent1"/>
          </a:lnRef>
          <a:fillRef idx="0">
            <a:schemeClr val="accent1"/>
          </a:fillRef>
          <a:effectRef idx="1">
            <a:schemeClr val="accent1"/>
          </a:effectRef>
          <a:fontRef idx="minor">
            <a:schemeClr val="tx1"/>
          </a:fontRef>
        </p:style>
      </p:cxnSp>
      <p:sp>
        <p:nvSpPr>
          <p:cNvPr id="15" name="Freccia giù 14"/>
          <p:cNvSpPr/>
          <p:nvPr/>
        </p:nvSpPr>
        <p:spPr>
          <a:xfrm>
            <a:off x="4082500" y="2193854"/>
            <a:ext cx="822960" cy="822960"/>
          </a:xfrm>
          <a:prstGeom prst="downArrow">
            <a:avLst/>
          </a:prstGeom>
          <a:ln/>
        </p:spPr>
        <p:style>
          <a:lnRef idx="1">
            <a:schemeClr val="accent3"/>
          </a:lnRef>
          <a:fillRef idx="2">
            <a:schemeClr val="accent3"/>
          </a:fillRef>
          <a:effectRef idx="1">
            <a:schemeClr val="accent3"/>
          </a:effectRef>
          <a:fontRef idx="minor">
            <a:schemeClr val="dk1"/>
          </a:fontRef>
        </p:style>
      </p:sp>
      <p:sp>
        <p:nvSpPr>
          <p:cNvPr id="16" name="Freccia circolare in su 15"/>
          <p:cNvSpPr/>
          <p:nvPr/>
        </p:nvSpPr>
        <p:spPr>
          <a:xfrm>
            <a:off x="4701235" y="3192566"/>
            <a:ext cx="1166167" cy="822960"/>
          </a:xfrm>
          <a:prstGeom prst="curvedUpArrow">
            <a:avLst/>
          </a:prstGeom>
          <a:ln/>
        </p:spPr>
        <p:style>
          <a:lnRef idx="1">
            <a:schemeClr val="accent3"/>
          </a:lnRef>
          <a:fillRef idx="2">
            <a:schemeClr val="accent3"/>
          </a:fillRef>
          <a:effectRef idx="1">
            <a:schemeClr val="accent3"/>
          </a:effectRef>
          <a:fontRef idx="minor">
            <a:schemeClr val="dk1"/>
          </a:fontRef>
        </p:style>
      </p:sp>
      <p:sp>
        <p:nvSpPr>
          <p:cNvPr id="17" name="CasellaDiTesto 16"/>
          <p:cNvSpPr txBox="1"/>
          <p:nvPr/>
        </p:nvSpPr>
        <p:spPr>
          <a:xfrm>
            <a:off x="3550603" y="6019800"/>
            <a:ext cx="1146468" cy="369332"/>
          </a:xfrm>
          <a:prstGeom prst="rect">
            <a:avLst/>
          </a:prstGeom>
          <a:noFill/>
        </p:spPr>
        <p:txBody>
          <a:bodyPr wrap="none" rtlCol="0">
            <a:spAutoFit/>
          </a:bodyPr>
          <a:lstStyle/>
          <a:p>
            <a:r>
              <a:rPr lang="it-IT" dirty="0" smtClean="0"/>
              <a:t>PLACENTA</a:t>
            </a:r>
            <a:endParaRPr lang="it-IT" dirty="0"/>
          </a:p>
        </p:txBody>
      </p:sp>
      <p:sp>
        <p:nvSpPr>
          <p:cNvPr id="18" name="CasellaDiTesto 17"/>
          <p:cNvSpPr txBox="1"/>
          <p:nvPr/>
        </p:nvSpPr>
        <p:spPr>
          <a:xfrm>
            <a:off x="2239505" y="4800600"/>
            <a:ext cx="2324461" cy="369332"/>
          </a:xfrm>
          <a:prstGeom prst="rect">
            <a:avLst/>
          </a:prstGeom>
          <a:noFill/>
        </p:spPr>
        <p:txBody>
          <a:bodyPr wrap="square" rtlCol="0">
            <a:spAutoFit/>
          </a:bodyPr>
          <a:lstStyle/>
          <a:p>
            <a:r>
              <a:rPr lang="it-IT" dirty="0" smtClean="0"/>
              <a:t>VENA OMBELICALE </a:t>
            </a:r>
            <a:endParaRPr lang="it-IT" dirty="0"/>
          </a:p>
        </p:txBody>
      </p:sp>
      <p:sp>
        <p:nvSpPr>
          <p:cNvPr id="19" name="CasellaDiTesto 18"/>
          <p:cNvSpPr txBox="1"/>
          <p:nvPr/>
        </p:nvSpPr>
        <p:spPr>
          <a:xfrm>
            <a:off x="3214441" y="1447799"/>
            <a:ext cx="460245" cy="369332"/>
          </a:xfrm>
          <a:prstGeom prst="rect">
            <a:avLst/>
          </a:prstGeom>
          <a:noFill/>
        </p:spPr>
        <p:txBody>
          <a:bodyPr wrap="none" rtlCol="0">
            <a:spAutoFit/>
          </a:bodyPr>
          <a:lstStyle/>
          <a:p>
            <a:r>
              <a:rPr lang="it-IT" dirty="0" smtClean="0"/>
              <a:t>AD</a:t>
            </a:r>
            <a:endParaRPr lang="it-IT" dirty="0"/>
          </a:p>
        </p:txBody>
      </p:sp>
      <p:sp>
        <p:nvSpPr>
          <p:cNvPr id="20" name="CasellaDiTesto 19"/>
          <p:cNvSpPr txBox="1"/>
          <p:nvPr/>
        </p:nvSpPr>
        <p:spPr>
          <a:xfrm>
            <a:off x="4697071" y="1607654"/>
            <a:ext cx="424290" cy="369332"/>
          </a:xfrm>
          <a:prstGeom prst="rect">
            <a:avLst/>
          </a:prstGeom>
          <a:noFill/>
        </p:spPr>
        <p:txBody>
          <a:bodyPr wrap="none" rtlCol="0">
            <a:spAutoFit/>
          </a:bodyPr>
          <a:lstStyle/>
          <a:p>
            <a:r>
              <a:rPr lang="it-IT" dirty="0" smtClean="0"/>
              <a:t>AS</a:t>
            </a:r>
            <a:endParaRPr lang="it-IT" dirty="0"/>
          </a:p>
        </p:txBody>
      </p:sp>
      <p:sp>
        <p:nvSpPr>
          <p:cNvPr id="21" name="CasellaDiTesto 20"/>
          <p:cNvSpPr txBox="1"/>
          <p:nvPr/>
        </p:nvSpPr>
        <p:spPr>
          <a:xfrm>
            <a:off x="4158485" y="3733800"/>
            <a:ext cx="420345" cy="369332"/>
          </a:xfrm>
          <a:prstGeom prst="rect">
            <a:avLst/>
          </a:prstGeom>
          <a:noFill/>
        </p:spPr>
        <p:txBody>
          <a:bodyPr wrap="none" rtlCol="0">
            <a:spAutoFit/>
          </a:bodyPr>
          <a:lstStyle/>
          <a:p>
            <a:r>
              <a:rPr lang="it-IT" dirty="0" smtClean="0"/>
              <a:t>VS</a:t>
            </a:r>
            <a:endParaRPr lang="it-IT" dirty="0"/>
          </a:p>
        </p:txBody>
      </p:sp>
      <p:sp>
        <p:nvSpPr>
          <p:cNvPr id="22" name="CasellaDiTesto 21"/>
          <p:cNvSpPr txBox="1"/>
          <p:nvPr/>
        </p:nvSpPr>
        <p:spPr>
          <a:xfrm>
            <a:off x="5562600" y="3733800"/>
            <a:ext cx="1124370" cy="369332"/>
          </a:xfrm>
          <a:prstGeom prst="rect">
            <a:avLst/>
          </a:prstGeom>
          <a:noFill/>
        </p:spPr>
        <p:txBody>
          <a:bodyPr wrap="square" rtlCol="0">
            <a:spAutoFit/>
          </a:bodyPr>
          <a:lstStyle/>
          <a:p>
            <a:r>
              <a:rPr lang="it-IT" dirty="0" smtClean="0"/>
              <a:t>AORTA </a:t>
            </a:r>
            <a:endParaRPr lang="it-IT" dirty="0"/>
          </a:p>
        </p:txBody>
      </p:sp>
      <p:sp>
        <p:nvSpPr>
          <p:cNvPr id="23" name="CasellaDiTesto 22"/>
          <p:cNvSpPr txBox="1"/>
          <p:nvPr/>
        </p:nvSpPr>
        <p:spPr>
          <a:xfrm>
            <a:off x="1524000" y="2452325"/>
            <a:ext cx="494847" cy="369332"/>
          </a:xfrm>
          <a:prstGeom prst="rect">
            <a:avLst/>
          </a:prstGeom>
          <a:noFill/>
        </p:spPr>
        <p:txBody>
          <a:bodyPr wrap="none" rtlCol="0">
            <a:spAutoFit/>
          </a:bodyPr>
          <a:lstStyle/>
          <a:p>
            <a:r>
              <a:rPr lang="it-IT" dirty="0" smtClean="0"/>
              <a:t>VCI </a:t>
            </a:r>
            <a:endParaRPr lang="it-IT" dirty="0"/>
          </a:p>
        </p:txBody>
      </p:sp>
      <p:sp>
        <p:nvSpPr>
          <p:cNvPr id="24" name="CasellaDiTesto 23"/>
          <p:cNvSpPr txBox="1"/>
          <p:nvPr/>
        </p:nvSpPr>
        <p:spPr>
          <a:xfrm>
            <a:off x="6019800" y="761997"/>
            <a:ext cx="434885" cy="369332"/>
          </a:xfrm>
          <a:prstGeom prst="rect">
            <a:avLst/>
          </a:prstGeom>
          <a:noFill/>
        </p:spPr>
        <p:txBody>
          <a:bodyPr wrap="none" rtlCol="0">
            <a:spAutoFit/>
          </a:bodyPr>
          <a:lstStyle/>
          <a:p>
            <a:r>
              <a:rPr lang="it-IT" dirty="0" smtClean="0"/>
              <a:t>VP</a:t>
            </a:r>
            <a:endParaRPr lang="it-IT" dirty="0"/>
          </a:p>
        </p:txBody>
      </p:sp>
      <p:sp>
        <p:nvSpPr>
          <p:cNvPr id="27" name="Freccia sinistra 26"/>
          <p:cNvSpPr/>
          <p:nvPr/>
        </p:nvSpPr>
        <p:spPr>
          <a:xfrm rot="18146704">
            <a:off x="4416992" y="4634520"/>
            <a:ext cx="1784664" cy="822960"/>
          </a:xfrm>
          <a:prstGeom prst="leftArrow">
            <a:avLst/>
          </a:prstGeom>
          <a:ln/>
        </p:spPr>
        <p:style>
          <a:lnRef idx="1">
            <a:schemeClr val="accent3"/>
          </a:lnRef>
          <a:fillRef idx="2">
            <a:schemeClr val="accent3"/>
          </a:fillRef>
          <a:effectRef idx="1">
            <a:schemeClr val="accent3"/>
          </a:effectRef>
          <a:fontRef idx="minor">
            <a:schemeClr val="dk1"/>
          </a:fontRef>
        </p:style>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2986142" y="1607654"/>
            <a:ext cx="822960" cy="822960"/>
          </a:xfrm>
          <a:prstGeom prst="rect">
            <a:avLst/>
          </a:prstGeom>
          <a:ln/>
        </p:spPr>
        <p:style>
          <a:lnRef idx="1">
            <a:schemeClr val="accent1"/>
          </a:lnRef>
          <a:fillRef idx="3">
            <a:schemeClr val="accent1"/>
          </a:fillRef>
          <a:effectRef idx="2">
            <a:schemeClr val="accent1"/>
          </a:effectRef>
          <a:fontRef idx="minor">
            <a:schemeClr val="lt1"/>
          </a:fontRef>
        </p:style>
      </p:sp>
      <p:sp>
        <p:nvSpPr>
          <p:cNvPr id="5" name="Rettangolo 4"/>
          <p:cNvSpPr/>
          <p:nvPr/>
        </p:nvSpPr>
        <p:spPr>
          <a:xfrm>
            <a:off x="4158485" y="1596799"/>
            <a:ext cx="822960" cy="822960"/>
          </a:xfrm>
          <a:prstGeom prst="rect">
            <a:avLst/>
          </a:prstGeom>
          <a:ln/>
        </p:spPr>
        <p:style>
          <a:lnRef idx="1">
            <a:schemeClr val="accent1"/>
          </a:lnRef>
          <a:fillRef idx="3">
            <a:schemeClr val="accent1"/>
          </a:fillRef>
          <a:effectRef idx="2">
            <a:schemeClr val="accent1"/>
          </a:effectRef>
          <a:fontRef idx="minor">
            <a:schemeClr val="lt1"/>
          </a:fontRef>
        </p:style>
      </p:sp>
      <p:sp>
        <p:nvSpPr>
          <p:cNvPr id="6" name="Rettangolo 5"/>
          <p:cNvSpPr/>
          <p:nvPr/>
        </p:nvSpPr>
        <p:spPr>
          <a:xfrm>
            <a:off x="2953577" y="2834331"/>
            <a:ext cx="822960" cy="1291323"/>
          </a:xfrm>
          <a:prstGeom prst="rect">
            <a:avLst/>
          </a:prstGeom>
          <a:ln/>
        </p:spPr>
        <p:style>
          <a:lnRef idx="1">
            <a:schemeClr val="accent1"/>
          </a:lnRef>
          <a:fillRef idx="3">
            <a:schemeClr val="accent1"/>
          </a:fillRef>
          <a:effectRef idx="2">
            <a:schemeClr val="accent1"/>
          </a:effectRef>
          <a:fontRef idx="minor">
            <a:schemeClr val="lt1"/>
          </a:fontRef>
        </p:style>
      </p:sp>
      <p:sp>
        <p:nvSpPr>
          <p:cNvPr id="7" name="Rettangolo 6"/>
          <p:cNvSpPr/>
          <p:nvPr/>
        </p:nvSpPr>
        <p:spPr>
          <a:xfrm>
            <a:off x="4115065" y="2834331"/>
            <a:ext cx="822960" cy="1280467"/>
          </a:xfrm>
          <a:prstGeom prst="rect">
            <a:avLst/>
          </a:prstGeom>
          <a:ln/>
        </p:spPr>
        <p:style>
          <a:lnRef idx="1">
            <a:schemeClr val="accent1"/>
          </a:lnRef>
          <a:fillRef idx="3">
            <a:schemeClr val="accent1"/>
          </a:fillRef>
          <a:effectRef idx="2">
            <a:schemeClr val="accent1"/>
          </a:effectRef>
          <a:fontRef idx="minor">
            <a:schemeClr val="lt1"/>
          </a:fontRef>
        </p:style>
      </p:sp>
      <p:sp>
        <p:nvSpPr>
          <p:cNvPr id="8" name="Figura a mano libera 7"/>
          <p:cNvSpPr/>
          <p:nvPr/>
        </p:nvSpPr>
        <p:spPr>
          <a:xfrm>
            <a:off x="1676400" y="5703332"/>
            <a:ext cx="1949872" cy="736540"/>
          </a:xfrm>
          <a:custGeom>
            <a:avLst/>
            <a:gdLst>
              <a:gd name="connsiteX0" fmla="*/ 83310 w 1949872"/>
              <a:gd name="connsiteY0" fmla="*/ 336522 h 736540"/>
              <a:gd name="connsiteX1" fmla="*/ 137585 w 1949872"/>
              <a:gd name="connsiteY1" fmla="*/ 282245 h 736540"/>
              <a:gd name="connsiteX2" fmla="*/ 202715 w 1949872"/>
              <a:gd name="connsiteY2" fmla="*/ 206256 h 736540"/>
              <a:gd name="connsiteX3" fmla="*/ 213570 w 1949872"/>
              <a:gd name="connsiteY3" fmla="*/ 271389 h 736540"/>
              <a:gd name="connsiteX4" fmla="*/ 267845 w 1949872"/>
              <a:gd name="connsiteY4" fmla="*/ 314811 h 736540"/>
              <a:gd name="connsiteX5" fmla="*/ 278700 w 1949872"/>
              <a:gd name="connsiteY5" fmla="*/ 347378 h 736540"/>
              <a:gd name="connsiteX6" fmla="*/ 322120 w 1949872"/>
              <a:gd name="connsiteY6" fmla="*/ 282245 h 736540"/>
              <a:gd name="connsiteX7" fmla="*/ 398106 w 1949872"/>
              <a:gd name="connsiteY7" fmla="*/ 195400 h 736540"/>
              <a:gd name="connsiteX8" fmla="*/ 419816 w 1949872"/>
              <a:gd name="connsiteY8" fmla="*/ 238822 h 736540"/>
              <a:gd name="connsiteX9" fmla="*/ 430671 w 1949872"/>
              <a:gd name="connsiteY9" fmla="*/ 347378 h 736540"/>
              <a:gd name="connsiteX10" fmla="*/ 441526 w 1949872"/>
              <a:gd name="connsiteY10" fmla="*/ 445078 h 736540"/>
              <a:gd name="connsiteX11" fmla="*/ 484946 w 1949872"/>
              <a:gd name="connsiteY11" fmla="*/ 434222 h 736540"/>
              <a:gd name="connsiteX12" fmla="*/ 582641 w 1949872"/>
              <a:gd name="connsiteY12" fmla="*/ 379945 h 736540"/>
              <a:gd name="connsiteX13" fmla="*/ 604351 w 1949872"/>
              <a:gd name="connsiteY13" fmla="*/ 412511 h 736540"/>
              <a:gd name="connsiteX14" fmla="*/ 626061 w 1949872"/>
              <a:gd name="connsiteY14" fmla="*/ 521067 h 736540"/>
              <a:gd name="connsiteX15" fmla="*/ 680336 w 1949872"/>
              <a:gd name="connsiteY15" fmla="*/ 347378 h 736540"/>
              <a:gd name="connsiteX16" fmla="*/ 691191 w 1949872"/>
              <a:gd name="connsiteY16" fmla="*/ 314811 h 736540"/>
              <a:gd name="connsiteX17" fmla="*/ 702046 w 1949872"/>
              <a:gd name="connsiteY17" fmla="*/ 510211 h 736540"/>
              <a:gd name="connsiteX18" fmla="*/ 734611 w 1949872"/>
              <a:gd name="connsiteY18" fmla="*/ 553634 h 736540"/>
              <a:gd name="connsiteX19" fmla="*/ 864872 w 1949872"/>
              <a:gd name="connsiteY19" fmla="*/ 423367 h 736540"/>
              <a:gd name="connsiteX20" fmla="*/ 1081972 w 1949872"/>
              <a:gd name="connsiteY20" fmla="*/ 217111 h 736540"/>
              <a:gd name="connsiteX21" fmla="*/ 1190522 w 1949872"/>
              <a:gd name="connsiteY21" fmla="*/ 119411 h 736540"/>
              <a:gd name="connsiteX22" fmla="*/ 1255652 w 1949872"/>
              <a:gd name="connsiteY22" fmla="*/ 75989 h 736540"/>
              <a:gd name="connsiteX23" fmla="*/ 1385913 w 1949872"/>
              <a:gd name="connsiteY23" fmla="*/ 0 h 736540"/>
              <a:gd name="connsiteX24" fmla="*/ 1375058 w 1949872"/>
              <a:gd name="connsiteY24" fmla="*/ 130267 h 736540"/>
              <a:gd name="connsiteX25" fmla="*/ 1364203 w 1949872"/>
              <a:gd name="connsiteY25" fmla="*/ 195400 h 736540"/>
              <a:gd name="connsiteX26" fmla="*/ 1353348 w 1949872"/>
              <a:gd name="connsiteY26" fmla="*/ 238822 h 736540"/>
              <a:gd name="connsiteX27" fmla="*/ 1418478 w 1949872"/>
              <a:gd name="connsiteY27" fmla="*/ 173689 h 736540"/>
              <a:gd name="connsiteX28" fmla="*/ 1472753 w 1949872"/>
              <a:gd name="connsiteY28" fmla="*/ 141122 h 736540"/>
              <a:gd name="connsiteX29" fmla="*/ 1461898 w 1949872"/>
              <a:gd name="connsiteY29" fmla="*/ 282245 h 736540"/>
              <a:gd name="connsiteX30" fmla="*/ 1396768 w 1949872"/>
              <a:gd name="connsiteY30" fmla="*/ 303956 h 736540"/>
              <a:gd name="connsiteX31" fmla="*/ 1342493 w 1949872"/>
              <a:gd name="connsiteY31" fmla="*/ 282245 h 736540"/>
              <a:gd name="connsiteX32" fmla="*/ 1320782 w 1949872"/>
              <a:gd name="connsiteY32" fmla="*/ 249678 h 736540"/>
              <a:gd name="connsiteX33" fmla="*/ 1299072 w 1949872"/>
              <a:gd name="connsiteY33" fmla="*/ 303956 h 736540"/>
              <a:gd name="connsiteX34" fmla="*/ 1288217 w 1949872"/>
              <a:gd name="connsiteY34" fmla="*/ 336522 h 736540"/>
              <a:gd name="connsiteX35" fmla="*/ 1255652 w 1949872"/>
              <a:gd name="connsiteY35" fmla="*/ 423367 h 736540"/>
              <a:gd name="connsiteX36" fmla="*/ 1244797 w 1949872"/>
              <a:gd name="connsiteY36" fmla="*/ 347378 h 736540"/>
              <a:gd name="connsiteX37" fmla="*/ 1201377 w 1949872"/>
              <a:gd name="connsiteY37" fmla="*/ 369089 h 736540"/>
              <a:gd name="connsiteX38" fmla="*/ 1060262 w 1949872"/>
              <a:gd name="connsiteY38" fmla="*/ 445078 h 736540"/>
              <a:gd name="connsiteX39" fmla="*/ 1038552 w 1949872"/>
              <a:gd name="connsiteY39" fmla="*/ 412511 h 736540"/>
              <a:gd name="connsiteX40" fmla="*/ 1005987 w 1949872"/>
              <a:gd name="connsiteY40" fmla="*/ 227967 h 736540"/>
              <a:gd name="connsiteX41" fmla="*/ 919147 w 1949872"/>
              <a:gd name="connsiteY41" fmla="*/ 282245 h 736540"/>
              <a:gd name="connsiteX42" fmla="*/ 799741 w 1949872"/>
              <a:gd name="connsiteY42" fmla="*/ 390800 h 736540"/>
              <a:gd name="connsiteX43" fmla="*/ 788886 w 1949872"/>
              <a:gd name="connsiteY43" fmla="*/ 336522 h 736540"/>
              <a:gd name="connsiteX44" fmla="*/ 604351 w 1949872"/>
              <a:gd name="connsiteY44" fmla="*/ 347378 h 736540"/>
              <a:gd name="connsiteX45" fmla="*/ 550076 w 1949872"/>
              <a:gd name="connsiteY45" fmla="*/ 379945 h 736540"/>
              <a:gd name="connsiteX46" fmla="*/ 582641 w 1949872"/>
              <a:gd name="connsiteY46" fmla="*/ 303956 h 736540"/>
              <a:gd name="connsiteX47" fmla="*/ 615206 w 1949872"/>
              <a:gd name="connsiteY47" fmla="*/ 260533 h 736540"/>
              <a:gd name="connsiteX48" fmla="*/ 658626 w 1949872"/>
              <a:gd name="connsiteY48" fmla="*/ 184544 h 736540"/>
              <a:gd name="connsiteX49" fmla="*/ 691191 w 1949872"/>
              <a:gd name="connsiteY49" fmla="*/ 108556 h 736540"/>
              <a:gd name="connsiteX50" fmla="*/ 615206 w 1949872"/>
              <a:gd name="connsiteY50" fmla="*/ 195400 h 736540"/>
              <a:gd name="connsiteX51" fmla="*/ 528366 w 1949872"/>
              <a:gd name="connsiteY51" fmla="*/ 249678 h 736540"/>
              <a:gd name="connsiteX52" fmla="*/ 463236 w 1949872"/>
              <a:gd name="connsiteY52" fmla="*/ 151978 h 736540"/>
              <a:gd name="connsiteX53" fmla="*/ 419816 w 1949872"/>
              <a:gd name="connsiteY53" fmla="*/ 162833 h 736540"/>
              <a:gd name="connsiteX54" fmla="*/ 332975 w 1949872"/>
              <a:gd name="connsiteY54" fmla="*/ 217111 h 736540"/>
              <a:gd name="connsiteX55" fmla="*/ 289555 w 1949872"/>
              <a:gd name="connsiteY55" fmla="*/ 260533 h 736540"/>
              <a:gd name="connsiteX56" fmla="*/ 300410 w 1949872"/>
              <a:gd name="connsiteY56" fmla="*/ 206256 h 736540"/>
              <a:gd name="connsiteX57" fmla="*/ 322120 w 1949872"/>
              <a:gd name="connsiteY57" fmla="*/ 162833 h 736540"/>
              <a:gd name="connsiteX58" fmla="*/ 376395 w 1949872"/>
              <a:gd name="connsiteY58" fmla="*/ 86844 h 736540"/>
              <a:gd name="connsiteX59" fmla="*/ 267845 w 1949872"/>
              <a:gd name="connsiteY59" fmla="*/ 108556 h 736540"/>
              <a:gd name="connsiteX60" fmla="*/ 148440 w 1949872"/>
              <a:gd name="connsiteY60" fmla="*/ 206256 h 736540"/>
              <a:gd name="connsiteX61" fmla="*/ 94165 w 1949872"/>
              <a:gd name="connsiteY61" fmla="*/ 260533 h 736540"/>
              <a:gd name="connsiteX62" fmla="*/ 115875 w 1949872"/>
              <a:gd name="connsiteY62" fmla="*/ 206256 h 736540"/>
              <a:gd name="connsiteX63" fmla="*/ 148440 w 1949872"/>
              <a:gd name="connsiteY63" fmla="*/ 151978 h 736540"/>
              <a:gd name="connsiteX64" fmla="*/ 159295 w 1949872"/>
              <a:gd name="connsiteY64" fmla="*/ 108556 h 736540"/>
              <a:gd name="connsiteX65" fmla="*/ 181005 w 1949872"/>
              <a:gd name="connsiteY65" fmla="*/ 54278 h 736540"/>
              <a:gd name="connsiteX66" fmla="*/ 148440 w 1949872"/>
              <a:gd name="connsiteY66" fmla="*/ 97700 h 736540"/>
              <a:gd name="connsiteX67" fmla="*/ 94165 w 1949872"/>
              <a:gd name="connsiteY67" fmla="*/ 151978 h 736540"/>
              <a:gd name="connsiteX68" fmla="*/ 7325 w 1949872"/>
              <a:gd name="connsiteY68" fmla="*/ 227967 h 736540"/>
              <a:gd name="connsiteX69" fmla="*/ 39890 w 1949872"/>
              <a:gd name="connsiteY69" fmla="*/ 217111 h 736540"/>
              <a:gd name="connsiteX70" fmla="*/ 191860 w 1949872"/>
              <a:gd name="connsiteY70" fmla="*/ 151978 h 736540"/>
              <a:gd name="connsiteX71" fmla="*/ 311265 w 1949872"/>
              <a:gd name="connsiteY71" fmla="*/ 130267 h 736540"/>
              <a:gd name="connsiteX72" fmla="*/ 387250 w 1949872"/>
              <a:gd name="connsiteY72" fmla="*/ 97700 h 736540"/>
              <a:gd name="connsiteX73" fmla="*/ 463236 w 1949872"/>
              <a:gd name="connsiteY73" fmla="*/ 206256 h 736540"/>
              <a:gd name="connsiteX74" fmla="*/ 560931 w 1949872"/>
              <a:gd name="connsiteY74" fmla="*/ 173689 h 736540"/>
              <a:gd name="connsiteX75" fmla="*/ 680336 w 1949872"/>
              <a:gd name="connsiteY75" fmla="*/ 141122 h 736540"/>
              <a:gd name="connsiteX76" fmla="*/ 712901 w 1949872"/>
              <a:gd name="connsiteY76" fmla="*/ 455933 h 736540"/>
              <a:gd name="connsiteX77" fmla="*/ 734611 w 1949872"/>
              <a:gd name="connsiteY77" fmla="*/ 477645 h 736540"/>
              <a:gd name="connsiteX78" fmla="*/ 832306 w 1949872"/>
              <a:gd name="connsiteY78" fmla="*/ 466789 h 736540"/>
              <a:gd name="connsiteX79" fmla="*/ 1027697 w 1949872"/>
              <a:gd name="connsiteY79" fmla="*/ 358233 h 736540"/>
              <a:gd name="connsiteX80" fmla="*/ 1049407 w 1949872"/>
              <a:gd name="connsiteY80" fmla="*/ 390800 h 736540"/>
              <a:gd name="connsiteX81" fmla="*/ 1147102 w 1949872"/>
              <a:gd name="connsiteY81" fmla="*/ 401656 h 736540"/>
              <a:gd name="connsiteX82" fmla="*/ 1277362 w 1949872"/>
              <a:gd name="connsiteY82" fmla="*/ 260533 h 736540"/>
              <a:gd name="connsiteX83" fmla="*/ 1375058 w 1949872"/>
              <a:gd name="connsiteY83" fmla="*/ 162833 h 736540"/>
              <a:gd name="connsiteX84" fmla="*/ 1483608 w 1949872"/>
              <a:gd name="connsiteY84" fmla="*/ 314811 h 736540"/>
              <a:gd name="connsiteX85" fmla="*/ 1527028 w 1949872"/>
              <a:gd name="connsiteY85" fmla="*/ 271389 h 736540"/>
              <a:gd name="connsiteX86" fmla="*/ 1537883 w 1949872"/>
              <a:gd name="connsiteY86" fmla="*/ 314811 h 736540"/>
              <a:gd name="connsiteX87" fmla="*/ 1548738 w 1949872"/>
              <a:gd name="connsiteY87" fmla="*/ 455933 h 736540"/>
              <a:gd name="connsiteX88" fmla="*/ 1581303 w 1949872"/>
              <a:gd name="connsiteY88" fmla="*/ 564489 h 736540"/>
              <a:gd name="connsiteX89" fmla="*/ 1592158 w 1949872"/>
              <a:gd name="connsiteY89" fmla="*/ 629622 h 736540"/>
              <a:gd name="connsiteX90" fmla="*/ 1657288 w 1949872"/>
              <a:gd name="connsiteY90" fmla="*/ 521067 h 736540"/>
              <a:gd name="connsiteX91" fmla="*/ 1711563 w 1949872"/>
              <a:gd name="connsiteY91" fmla="*/ 423367 h 736540"/>
              <a:gd name="connsiteX92" fmla="*/ 1754983 w 1949872"/>
              <a:gd name="connsiteY92" fmla="*/ 282245 h 736540"/>
              <a:gd name="connsiteX93" fmla="*/ 1765838 w 1949872"/>
              <a:gd name="connsiteY93" fmla="*/ 379945 h 736540"/>
              <a:gd name="connsiteX94" fmla="*/ 1798403 w 1949872"/>
              <a:gd name="connsiteY94" fmla="*/ 347378 h 736540"/>
              <a:gd name="connsiteX95" fmla="*/ 1852679 w 1949872"/>
              <a:gd name="connsiteY95" fmla="*/ 271389 h 736540"/>
              <a:gd name="connsiteX96" fmla="*/ 1874389 w 1949872"/>
              <a:gd name="connsiteY96" fmla="*/ 303956 h 736540"/>
              <a:gd name="connsiteX97" fmla="*/ 1885244 w 1949872"/>
              <a:gd name="connsiteY97" fmla="*/ 390800 h 736540"/>
              <a:gd name="connsiteX98" fmla="*/ 1906954 w 1949872"/>
              <a:gd name="connsiteY98" fmla="*/ 303956 h 736540"/>
              <a:gd name="connsiteX99" fmla="*/ 1939519 w 1949872"/>
              <a:gd name="connsiteY99" fmla="*/ 227967 h 736540"/>
              <a:gd name="connsiteX100" fmla="*/ 1928664 w 1949872"/>
              <a:gd name="connsiteY100" fmla="*/ 162833 h 736540"/>
              <a:gd name="connsiteX101" fmla="*/ 1744128 w 1949872"/>
              <a:gd name="connsiteY101" fmla="*/ 282245 h 736540"/>
              <a:gd name="connsiteX102" fmla="*/ 1440188 w 1949872"/>
              <a:gd name="connsiteY102" fmla="*/ 466789 h 736540"/>
              <a:gd name="connsiteX103" fmla="*/ 1472753 w 1949872"/>
              <a:gd name="connsiteY103" fmla="*/ 412511 h 736540"/>
              <a:gd name="connsiteX104" fmla="*/ 1168812 w 1949872"/>
              <a:gd name="connsiteY104" fmla="*/ 564489 h 736540"/>
              <a:gd name="connsiteX105" fmla="*/ 1081972 w 1949872"/>
              <a:gd name="connsiteY105" fmla="*/ 629622 h 736540"/>
              <a:gd name="connsiteX106" fmla="*/ 1027697 w 1949872"/>
              <a:gd name="connsiteY106" fmla="*/ 716467 h 736540"/>
              <a:gd name="connsiteX107" fmla="*/ 1114537 w 1949872"/>
              <a:gd name="connsiteY107" fmla="*/ 651334 h 736540"/>
              <a:gd name="connsiteX108" fmla="*/ 1190522 w 1949872"/>
              <a:gd name="connsiteY108" fmla="*/ 531922 h 736540"/>
              <a:gd name="connsiteX109" fmla="*/ 1233942 w 1949872"/>
              <a:gd name="connsiteY109" fmla="*/ 423367 h 736540"/>
              <a:gd name="connsiteX110" fmla="*/ 1103682 w 1949872"/>
              <a:gd name="connsiteY110" fmla="*/ 434222 h 736540"/>
              <a:gd name="connsiteX111" fmla="*/ 778031 w 1949872"/>
              <a:gd name="connsiteY111" fmla="*/ 531922 h 736540"/>
              <a:gd name="connsiteX112" fmla="*/ 539221 w 1949872"/>
              <a:gd name="connsiteY112" fmla="*/ 597056 h 736540"/>
              <a:gd name="connsiteX113" fmla="*/ 582641 w 1949872"/>
              <a:gd name="connsiteY113" fmla="*/ 466789 h 736540"/>
              <a:gd name="connsiteX114" fmla="*/ 604351 w 1949872"/>
              <a:gd name="connsiteY114" fmla="*/ 379945 h 736540"/>
              <a:gd name="connsiteX115" fmla="*/ 528366 w 1949872"/>
              <a:gd name="connsiteY115" fmla="*/ 390800 h 736540"/>
              <a:gd name="connsiteX116" fmla="*/ 202715 w 1949872"/>
              <a:gd name="connsiteY116" fmla="*/ 521067 h 736540"/>
              <a:gd name="connsiteX117" fmla="*/ 170150 w 1949872"/>
              <a:gd name="connsiteY117" fmla="*/ 477645 h 736540"/>
              <a:gd name="connsiteX118" fmla="*/ 105020 w 1949872"/>
              <a:gd name="connsiteY118" fmla="*/ 488500 h 736540"/>
              <a:gd name="connsiteX119" fmla="*/ 115875 w 1949872"/>
              <a:gd name="connsiteY119" fmla="*/ 455933 h 736540"/>
              <a:gd name="connsiteX120" fmla="*/ 126730 w 1949872"/>
              <a:gd name="connsiteY120" fmla="*/ 379945 h 736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949872" h="736540">
                <a:moveTo>
                  <a:pt x="83310" y="336522"/>
                </a:moveTo>
                <a:cubicBezTo>
                  <a:pt x="101402" y="318430"/>
                  <a:pt x="120296" y="301106"/>
                  <a:pt x="137585" y="282245"/>
                </a:cubicBezTo>
                <a:cubicBezTo>
                  <a:pt x="160127" y="257653"/>
                  <a:pt x="169690" y="210974"/>
                  <a:pt x="202715" y="206256"/>
                </a:cubicBezTo>
                <a:cubicBezTo>
                  <a:pt x="224504" y="203143"/>
                  <a:pt x="208795" y="249903"/>
                  <a:pt x="213570" y="271389"/>
                </a:cubicBezTo>
                <a:cubicBezTo>
                  <a:pt x="223646" y="316735"/>
                  <a:pt x="220489" y="302972"/>
                  <a:pt x="267845" y="314811"/>
                </a:cubicBezTo>
                <a:cubicBezTo>
                  <a:pt x="271463" y="325667"/>
                  <a:pt x="268888" y="353265"/>
                  <a:pt x="278700" y="347378"/>
                </a:cubicBezTo>
                <a:cubicBezTo>
                  <a:pt x="301074" y="333953"/>
                  <a:pt x="305416" y="302291"/>
                  <a:pt x="322120" y="282245"/>
                </a:cubicBezTo>
                <a:cubicBezTo>
                  <a:pt x="382947" y="209248"/>
                  <a:pt x="356411" y="237095"/>
                  <a:pt x="398106" y="195400"/>
                </a:cubicBezTo>
                <a:cubicBezTo>
                  <a:pt x="405343" y="209874"/>
                  <a:pt x="416426" y="222999"/>
                  <a:pt x="419816" y="238822"/>
                </a:cubicBezTo>
                <a:cubicBezTo>
                  <a:pt x="427435" y="274381"/>
                  <a:pt x="426864" y="311212"/>
                  <a:pt x="430671" y="347378"/>
                </a:cubicBezTo>
                <a:cubicBezTo>
                  <a:pt x="434101" y="379965"/>
                  <a:pt x="437908" y="412511"/>
                  <a:pt x="441526" y="445078"/>
                </a:cubicBezTo>
                <a:cubicBezTo>
                  <a:pt x="455999" y="441459"/>
                  <a:pt x="471602" y="440894"/>
                  <a:pt x="484946" y="434222"/>
                </a:cubicBezTo>
                <a:cubicBezTo>
                  <a:pt x="634236" y="359573"/>
                  <a:pt x="492591" y="409962"/>
                  <a:pt x="582641" y="379945"/>
                </a:cubicBezTo>
                <a:cubicBezTo>
                  <a:pt x="589878" y="390800"/>
                  <a:pt x="600514" y="400042"/>
                  <a:pt x="604351" y="412511"/>
                </a:cubicBezTo>
                <a:cubicBezTo>
                  <a:pt x="615203" y="447781"/>
                  <a:pt x="591053" y="532737"/>
                  <a:pt x="626061" y="521067"/>
                </a:cubicBezTo>
                <a:cubicBezTo>
                  <a:pt x="644296" y="514988"/>
                  <a:pt x="668127" y="390111"/>
                  <a:pt x="680336" y="347378"/>
                </a:cubicBezTo>
                <a:cubicBezTo>
                  <a:pt x="683479" y="336375"/>
                  <a:pt x="687573" y="325667"/>
                  <a:pt x="691191" y="314811"/>
                </a:cubicBezTo>
                <a:cubicBezTo>
                  <a:pt x="694809" y="379944"/>
                  <a:pt x="690377" y="446029"/>
                  <a:pt x="702046" y="510211"/>
                </a:cubicBezTo>
                <a:cubicBezTo>
                  <a:pt x="705282" y="528012"/>
                  <a:pt x="718647" y="562148"/>
                  <a:pt x="734611" y="553634"/>
                </a:cubicBezTo>
                <a:cubicBezTo>
                  <a:pt x="788793" y="524736"/>
                  <a:pt x="821452" y="466789"/>
                  <a:pt x="864872" y="423367"/>
                </a:cubicBezTo>
                <a:cubicBezTo>
                  <a:pt x="984080" y="304153"/>
                  <a:pt x="934890" y="350829"/>
                  <a:pt x="1081972" y="217111"/>
                </a:cubicBezTo>
                <a:cubicBezTo>
                  <a:pt x="1117992" y="184364"/>
                  <a:pt x="1150018" y="146415"/>
                  <a:pt x="1190522" y="119411"/>
                </a:cubicBezTo>
                <a:cubicBezTo>
                  <a:pt x="1212232" y="104937"/>
                  <a:pt x="1233388" y="89595"/>
                  <a:pt x="1255652" y="75989"/>
                </a:cubicBezTo>
                <a:cubicBezTo>
                  <a:pt x="1298545" y="49776"/>
                  <a:pt x="1385913" y="0"/>
                  <a:pt x="1385913" y="0"/>
                </a:cubicBezTo>
                <a:cubicBezTo>
                  <a:pt x="1382295" y="43422"/>
                  <a:pt x="1379870" y="86961"/>
                  <a:pt x="1375058" y="130267"/>
                </a:cubicBezTo>
                <a:cubicBezTo>
                  <a:pt x="1372627" y="152143"/>
                  <a:pt x="1368519" y="173817"/>
                  <a:pt x="1364203" y="195400"/>
                </a:cubicBezTo>
                <a:cubicBezTo>
                  <a:pt x="1361277" y="210030"/>
                  <a:pt x="1339496" y="244363"/>
                  <a:pt x="1353348" y="238822"/>
                </a:cubicBezTo>
                <a:cubicBezTo>
                  <a:pt x="1381855" y="227419"/>
                  <a:pt x="1394715" y="193132"/>
                  <a:pt x="1418478" y="173689"/>
                </a:cubicBezTo>
                <a:cubicBezTo>
                  <a:pt x="1434807" y="160328"/>
                  <a:pt x="1454661" y="151978"/>
                  <a:pt x="1472753" y="141122"/>
                </a:cubicBezTo>
                <a:cubicBezTo>
                  <a:pt x="1529684" y="179078"/>
                  <a:pt x="1545077" y="174107"/>
                  <a:pt x="1461898" y="282245"/>
                </a:cubicBezTo>
                <a:cubicBezTo>
                  <a:pt x="1447946" y="300384"/>
                  <a:pt x="1418478" y="296719"/>
                  <a:pt x="1396768" y="303956"/>
                </a:cubicBezTo>
                <a:cubicBezTo>
                  <a:pt x="1378676" y="296719"/>
                  <a:pt x="1358349" y="293571"/>
                  <a:pt x="1342493" y="282245"/>
                </a:cubicBezTo>
                <a:cubicBezTo>
                  <a:pt x="1331877" y="274661"/>
                  <a:pt x="1332451" y="243843"/>
                  <a:pt x="1320782" y="249678"/>
                </a:cubicBezTo>
                <a:cubicBezTo>
                  <a:pt x="1303353" y="258393"/>
                  <a:pt x="1305914" y="285710"/>
                  <a:pt x="1299072" y="303956"/>
                </a:cubicBezTo>
                <a:cubicBezTo>
                  <a:pt x="1295054" y="314670"/>
                  <a:pt x="1292127" y="325768"/>
                  <a:pt x="1288217" y="336522"/>
                </a:cubicBezTo>
                <a:cubicBezTo>
                  <a:pt x="1277652" y="365577"/>
                  <a:pt x="1266507" y="394419"/>
                  <a:pt x="1255652" y="423367"/>
                </a:cubicBezTo>
                <a:cubicBezTo>
                  <a:pt x="1252034" y="398037"/>
                  <a:pt x="1262889" y="365471"/>
                  <a:pt x="1244797" y="347378"/>
                </a:cubicBezTo>
                <a:cubicBezTo>
                  <a:pt x="1233355" y="335935"/>
                  <a:pt x="1216108" y="362393"/>
                  <a:pt x="1201377" y="369089"/>
                </a:cubicBezTo>
                <a:cubicBezTo>
                  <a:pt x="1089169" y="420095"/>
                  <a:pt x="1159910" y="378643"/>
                  <a:pt x="1060262" y="445078"/>
                </a:cubicBezTo>
                <a:cubicBezTo>
                  <a:pt x="1053025" y="434222"/>
                  <a:pt x="1041716" y="425168"/>
                  <a:pt x="1038552" y="412511"/>
                </a:cubicBezTo>
                <a:cubicBezTo>
                  <a:pt x="1023403" y="351911"/>
                  <a:pt x="1048195" y="274014"/>
                  <a:pt x="1005987" y="227967"/>
                </a:cubicBezTo>
                <a:cubicBezTo>
                  <a:pt x="982921" y="202803"/>
                  <a:pt x="946924" y="262403"/>
                  <a:pt x="919147" y="282245"/>
                </a:cubicBezTo>
                <a:cubicBezTo>
                  <a:pt x="869682" y="317579"/>
                  <a:pt x="842020" y="348518"/>
                  <a:pt x="799741" y="390800"/>
                </a:cubicBezTo>
                <a:cubicBezTo>
                  <a:pt x="796123" y="372707"/>
                  <a:pt x="800213" y="351087"/>
                  <a:pt x="788886" y="336522"/>
                </a:cubicBezTo>
                <a:cubicBezTo>
                  <a:pt x="724743" y="254048"/>
                  <a:pt x="684902" y="307100"/>
                  <a:pt x="604351" y="347378"/>
                </a:cubicBezTo>
                <a:cubicBezTo>
                  <a:pt x="585480" y="356814"/>
                  <a:pt x="568168" y="369089"/>
                  <a:pt x="550076" y="379945"/>
                </a:cubicBezTo>
                <a:cubicBezTo>
                  <a:pt x="560931" y="354615"/>
                  <a:pt x="569446" y="328149"/>
                  <a:pt x="582641" y="303956"/>
                </a:cubicBezTo>
                <a:cubicBezTo>
                  <a:pt x="591304" y="288072"/>
                  <a:pt x="605493" y="275797"/>
                  <a:pt x="615206" y="260533"/>
                </a:cubicBezTo>
                <a:cubicBezTo>
                  <a:pt x="630868" y="235920"/>
                  <a:pt x="645580" y="210637"/>
                  <a:pt x="658626" y="184544"/>
                </a:cubicBezTo>
                <a:cubicBezTo>
                  <a:pt x="670950" y="159896"/>
                  <a:pt x="717925" y="101872"/>
                  <a:pt x="691191" y="108556"/>
                </a:cubicBezTo>
                <a:cubicBezTo>
                  <a:pt x="653875" y="117886"/>
                  <a:pt x="642404" y="168201"/>
                  <a:pt x="615206" y="195400"/>
                </a:cubicBezTo>
                <a:cubicBezTo>
                  <a:pt x="570960" y="239648"/>
                  <a:pt x="573546" y="234617"/>
                  <a:pt x="528366" y="249678"/>
                </a:cubicBezTo>
                <a:cubicBezTo>
                  <a:pt x="514644" y="98731"/>
                  <a:pt x="555158" y="121337"/>
                  <a:pt x="463236" y="151978"/>
                </a:cubicBezTo>
                <a:cubicBezTo>
                  <a:pt x="449083" y="156696"/>
                  <a:pt x="434289" y="159215"/>
                  <a:pt x="419816" y="162833"/>
                </a:cubicBezTo>
                <a:cubicBezTo>
                  <a:pt x="390869" y="180926"/>
                  <a:pt x="360283" y="196629"/>
                  <a:pt x="332975" y="217111"/>
                </a:cubicBezTo>
                <a:cubicBezTo>
                  <a:pt x="316600" y="229393"/>
                  <a:pt x="308973" y="267006"/>
                  <a:pt x="289555" y="260533"/>
                </a:cubicBezTo>
                <a:cubicBezTo>
                  <a:pt x="272051" y="254698"/>
                  <a:pt x="294576" y="223760"/>
                  <a:pt x="300410" y="206256"/>
                </a:cubicBezTo>
                <a:cubicBezTo>
                  <a:pt x="305527" y="190904"/>
                  <a:pt x="313432" y="176486"/>
                  <a:pt x="322120" y="162833"/>
                </a:cubicBezTo>
                <a:cubicBezTo>
                  <a:pt x="338831" y="136572"/>
                  <a:pt x="398405" y="108855"/>
                  <a:pt x="376395" y="86844"/>
                </a:cubicBezTo>
                <a:cubicBezTo>
                  <a:pt x="350303" y="60751"/>
                  <a:pt x="304028" y="101319"/>
                  <a:pt x="267845" y="108556"/>
                </a:cubicBezTo>
                <a:cubicBezTo>
                  <a:pt x="228043" y="141123"/>
                  <a:pt x="187142" y="172390"/>
                  <a:pt x="148440" y="206256"/>
                </a:cubicBezTo>
                <a:cubicBezTo>
                  <a:pt x="129185" y="223105"/>
                  <a:pt x="119751" y="260533"/>
                  <a:pt x="94165" y="260533"/>
                </a:cubicBezTo>
                <a:cubicBezTo>
                  <a:pt x="74679" y="260533"/>
                  <a:pt x="107161" y="223685"/>
                  <a:pt x="115875" y="206256"/>
                </a:cubicBezTo>
                <a:cubicBezTo>
                  <a:pt x="125310" y="187384"/>
                  <a:pt x="137585" y="170071"/>
                  <a:pt x="148440" y="151978"/>
                </a:cubicBezTo>
                <a:cubicBezTo>
                  <a:pt x="152058" y="137504"/>
                  <a:pt x="154577" y="122710"/>
                  <a:pt x="159295" y="108556"/>
                </a:cubicBezTo>
                <a:cubicBezTo>
                  <a:pt x="165457" y="90070"/>
                  <a:pt x="194783" y="68057"/>
                  <a:pt x="181005" y="54278"/>
                </a:cubicBezTo>
                <a:cubicBezTo>
                  <a:pt x="168212" y="41484"/>
                  <a:pt x="160459" y="84177"/>
                  <a:pt x="148440" y="97700"/>
                </a:cubicBezTo>
                <a:cubicBezTo>
                  <a:pt x="131442" y="116824"/>
                  <a:pt x="112965" y="134623"/>
                  <a:pt x="94165" y="151978"/>
                </a:cubicBezTo>
                <a:cubicBezTo>
                  <a:pt x="65902" y="178068"/>
                  <a:pt x="31949" y="198417"/>
                  <a:pt x="7325" y="227967"/>
                </a:cubicBezTo>
                <a:cubicBezTo>
                  <a:pt x="0" y="236757"/>
                  <a:pt x="29310" y="221468"/>
                  <a:pt x="39890" y="217111"/>
                </a:cubicBezTo>
                <a:cubicBezTo>
                  <a:pt x="90852" y="196126"/>
                  <a:pt x="139369" y="168776"/>
                  <a:pt x="191860" y="151978"/>
                </a:cubicBezTo>
                <a:cubicBezTo>
                  <a:pt x="230389" y="139648"/>
                  <a:pt x="271463" y="137504"/>
                  <a:pt x="311265" y="130267"/>
                </a:cubicBezTo>
                <a:cubicBezTo>
                  <a:pt x="336593" y="119411"/>
                  <a:pt x="362603" y="85376"/>
                  <a:pt x="387250" y="97700"/>
                </a:cubicBezTo>
                <a:cubicBezTo>
                  <a:pt x="426756" y="117454"/>
                  <a:pt x="463236" y="206256"/>
                  <a:pt x="463236" y="206256"/>
                </a:cubicBezTo>
                <a:cubicBezTo>
                  <a:pt x="495801" y="195400"/>
                  <a:pt x="528052" y="183553"/>
                  <a:pt x="560931" y="173689"/>
                </a:cubicBezTo>
                <a:cubicBezTo>
                  <a:pt x="600446" y="161834"/>
                  <a:pt x="660778" y="104797"/>
                  <a:pt x="680336" y="141122"/>
                </a:cubicBezTo>
                <a:cubicBezTo>
                  <a:pt x="730350" y="234010"/>
                  <a:pt x="696103" y="351782"/>
                  <a:pt x="712901" y="455933"/>
                </a:cubicBezTo>
                <a:cubicBezTo>
                  <a:pt x="714531" y="466037"/>
                  <a:pt x="727374" y="470408"/>
                  <a:pt x="734611" y="477645"/>
                </a:cubicBezTo>
                <a:cubicBezTo>
                  <a:pt x="767176" y="474026"/>
                  <a:pt x="801222" y="477151"/>
                  <a:pt x="832306" y="466789"/>
                </a:cubicBezTo>
                <a:cubicBezTo>
                  <a:pt x="909111" y="441186"/>
                  <a:pt x="963451" y="401067"/>
                  <a:pt x="1027697" y="358233"/>
                </a:cubicBezTo>
                <a:cubicBezTo>
                  <a:pt x="1034934" y="369089"/>
                  <a:pt x="1045658" y="378304"/>
                  <a:pt x="1049407" y="390800"/>
                </a:cubicBezTo>
                <a:cubicBezTo>
                  <a:pt x="1079721" y="491852"/>
                  <a:pt x="1019511" y="497354"/>
                  <a:pt x="1147102" y="401656"/>
                </a:cubicBezTo>
                <a:cubicBezTo>
                  <a:pt x="1192385" y="311084"/>
                  <a:pt x="1151359" y="379910"/>
                  <a:pt x="1277362" y="260533"/>
                </a:cubicBezTo>
                <a:cubicBezTo>
                  <a:pt x="1310795" y="228858"/>
                  <a:pt x="1342493" y="195400"/>
                  <a:pt x="1375058" y="162833"/>
                </a:cubicBezTo>
                <a:cubicBezTo>
                  <a:pt x="1440871" y="426100"/>
                  <a:pt x="1379804" y="430155"/>
                  <a:pt x="1483608" y="314811"/>
                </a:cubicBezTo>
                <a:cubicBezTo>
                  <a:pt x="1497301" y="299596"/>
                  <a:pt x="1512555" y="285863"/>
                  <a:pt x="1527028" y="271389"/>
                </a:cubicBezTo>
                <a:cubicBezTo>
                  <a:pt x="1530646" y="285863"/>
                  <a:pt x="1536140" y="299994"/>
                  <a:pt x="1537883" y="314811"/>
                </a:cubicBezTo>
                <a:cubicBezTo>
                  <a:pt x="1543395" y="361668"/>
                  <a:pt x="1540655" y="409451"/>
                  <a:pt x="1548738" y="455933"/>
                </a:cubicBezTo>
                <a:cubicBezTo>
                  <a:pt x="1555211" y="493153"/>
                  <a:pt x="1572141" y="527838"/>
                  <a:pt x="1581303" y="564489"/>
                </a:cubicBezTo>
                <a:cubicBezTo>
                  <a:pt x="1586641" y="585842"/>
                  <a:pt x="1588540" y="607911"/>
                  <a:pt x="1592158" y="629622"/>
                </a:cubicBezTo>
                <a:cubicBezTo>
                  <a:pt x="1651379" y="570400"/>
                  <a:pt x="1605806" y="624037"/>
                  <a:pt x="1657288" y="521067"/>
                </a:cubicBezTo>
                <a:cubicBezTo>
                  <a:pt x="1673948" y="487745"/>
                  <a:pt x="1696433" y="457411"/>
                  <a:pt x="1711563" y="423367"/>
                </a:cubicBezTo>
                <a:cubicBezTo>
                  <a:pt x="1732867" y="375430"/>
                  <a:pt x="1742747" y="331191"/>
                  <a:pt x="1754983" y="282245"/>
                </a:cubicBezTo>
                <a:cubicBezTo>
                  <a:pt x="1758601" y="314812"/>
                  <a:pt x="1747663" y="352681"/>
                  <a:pt x="1765838" y="379945"/>
                </a:cubicBezTo>
                <a:cubicBezTo>
                  <a:pt x="1774353" y="392719"/>
                  <a:pt x="1788813" y="359366"/>
                  <a:pt x="1798403" y="347378"/>
                </a:cubicBezTo>
                <a:cubicBezTo>
                  <a:pt x="1817848" y="323071"/>
                  <a:pt x="1834587" y="296719"/>
                  <a:pt x="1852679" y="271389"/>
                </a:cubicBezTo>
                <a:cubicBezTo>
                  <a:pt x="1859916" y="282245"/>
                  <a:pt x="1870956" y="291369"/>
                  <a:pt x="1874389" y="303956"/>
                </a:cubicBezTo>
                <a:cubicBezTo>
                  <a:pt x="1882065" y="332101"/>
                  <a:pt x="1856071" y="390800"/>
                  <a:pt x="1885244" y="390800"/>
                </a:cubicBezTo>
                <a:cubicBezTo>
                  <a:pt x="1915083" y="390800"/>
                  <a:pt x="1897519" y="332264"/>
                  <a:pt x="1906954" y="303956"/>
                </a:cubicBezTo>
                <a:cubicBezTo>
                  <a:pt x="1915668" y="277812"/>
                  <a:pt x="1928664" y="253297"/>
                  <a:pt x="1939519" y="227967"/>
                </a:cubicBezTo>
                <a:cubicBezTo>
                  <a:pt x="1935901" y="206256"/>
                  <a:pt x="1949872" y="156942"/>
                  <a:pt x="1928664" y="162833"/>
                </a:cubicBezTo>
                <a:cubicBezTo>
                  <a:pt x="1858070" y="182443"/>
                  <a:pt x="1805693" y="242523"/>
                  <a:pt x="1744128" y="282245"/>
                </a:cubicBezTo>
                <a:cubicBezTo>
                  <a:pt x="1549365" y="407905"/>
                  <a:pt x="1638356" y="353545"/>
                  <a:pt x="1440188" y="466789"/>
                </a:cubicBezTo>
                <a:cubicBezTo>
                  <a:pt x="1451043" y="448696"/>
                  <a:pt x="1464917" y="432101"/>
                  <a:pt x="1472753" y="412511"/>
                </a:cubicBezTo>
                <a:cubicBezTo>
                  <a:pt x="1556229" y="203809"/>
                  <a:pt x="1172549" y="561686"/>
                  <a:pt x="1168812" y="564489"/>
                </a:cubicBezTo>
                <a:lnTo>
                  <a:pt x="1081972" y="629622"/>
                </a:lnTo>
                <a:cubicBezTo>
                  <a:pt x="1063880" y="658570"/>
                  <a:pt x="999294" y="697530"/>
                  <a:pt x="1027697" y="716467"/>
                </a:cubicBezTo>
                <a:cubicBezTo>
                  <a:pt x="1057803" y="736540"/>
                  <a:pt x="1090598" y="678467"/>
                  <a:pt x="1114537" y="651334"/>
                </a:cubicBezTo>
                <a:cubicBezTo>
                  <a:pt x="1145751" y="615956"/>
                  <a:pt x="1168631" y="573715"/>
                  <a:pt x="1190522" y="531922"/>
                </a:cubicBezTo>
                <a:cubicBezTo>
                  <a:pt x="1208605" y="497399"/>
                  <a:pt x="1259833" y="452496"/>
                  <a:pt x="1233942" y="423367"/>
                </a:cubicBezTo>
                <a:cubicBezTo>
                  <a:pt x="1204996" y="390801"/>
                  <a:pt x="1147102" y="430604"/>
                  <a:pt x="1103682" y="434222"/>
                </a:cubicBezTo>
                <a:lnTo>
                  <a:pt x="778031" y="531922"/>
                </a:lnTo>
                <a:cubicBezTo>
                  <a:pt x="698753" y="554792"/>
                  <a:pt x="539221" y="597056"/>
                  <a:pt x="539221" y="597056"/>
                </a:cubicBezTo>
                <a:cubicBezTo>
                  <a:pt x="566711" y="528328"/>
                  <a:pt x="560990" y="547983"/>
                  <a:pt x="582641" y="466789"/>
                </a:cubicBezTo>
                <a:cubicBezTo>
                  <a:pt x="590329" y="437958"/>
                  <a:pt x="621694" y="404226"/>
                  <a:pt x="604351" y="379945"/>
                </a:cubicBezTo>
                <a:cubicBezTo>
                  <a:pt x="589480" y="359125"/>
                  <a:pt x="553694" y="387182"/>
                  <a:pt x="528366" y="390800"/>
                </a:cubicBezTo>
                <a:cubicBezTo>
                  <a:pt x="522257" y="393515"/>
                  <a:pt x="252185" y="521067"/>
                  <a:pt x="202715" y="521067"/>
                </a:cubicBezTo>
                <a:cubicBezTo>
                  <a:pt x="184623" y="521067"/>
                  <a:pt x="181005" y="492119"/>
                  <a:pt x="170150" y="477645"/>
                </a:cubicBezTo>
                <a:cubicBezTo>
                  <a:pt x="148440" y="481263"/>
                  <a:pt x="125455" y="496675"/>
                  <a:pt x="105020" y="488500"/>
                </a:cubicBezTo>
                <a:cubicBezTo>
                  <a:pt x="94396" y="484250"/>
                  <a:pt x="112732" y="466936"/>
                  <a:pt x="115875" y="455933"/>
                </a:cubicBezTo>
                <a:cubicBezTo>
                  <a:pt x="129363" y="408724"/>
                  <a:pt x="126730" y="422524"/>
                  <a:pt x="126730" y="379945"/>
                </a:cubicBezTo>
              </a:path>
            </a:pathLst>
          </a:cu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it-IT"/>
          </a:p>
        </p:txBody>
      </p:sp>
      <p:cxnSp>
        <p:nvCxnSpPr>
          <p:cNvPr id="11" name="Connettore 7 10"/>
          <p:cNvCxnSpPr/>
          <p:nvPr/>
        </p:nvCxnSpPr>
        <p:spPr>
          <a:xfrm rot="10800000" flipV="1">
            <a:off x="4938026" y="761998"/>
            <a:ext cx="929377" cy="685801"/>
          </a:xfrm>
          <a:prstGeom prst="curvedConnector3">
            <a:avLst>
              <a:gd name="adj1" fmla="val 50000"/>
            </a:avLst>
          </a:prstGeom>
          <a:ln>
            <a:tailEnd type="triangle" w="lg"/>
          </a:ln>
        </p:spPr>
        <p:style>
          <a:lnRef idx="2">
            <a:schemeClr val="accent1"/>
          </a:lnRef>
          <a:fillRef idx="0">
            <a:schemeClr val="accent1"/>
          </a:fillRef>
          <a:effectRef idx="1">
            <a:schemeClr val="accent1"/>
          </a:effectRef>
          <a:fontRef idx="minor">
            <a:schemeClr val="tx1"/>
          </a:fontRef>
        </p:style>
      </p:cxnSp>
      <p:sp>
        <p:nvSpPr>
          <p:cNvPr id="12" name="Freccia giù 11"/>
          <p:cNvSpPr/>
          <p:nvPr/>
        </p:nvSpPr>
        <p:spPr>
          <a:xfrm>
            <a:off x="3007852" y="2280699"/>
            <a:ext cx="768685" cy="553632"/>
          </a:xfrm>
          <a:prstGeom prst="downArrow">
            <a:avLst>
              <a:gd name="adj1" fmla="val 50000"/>
              <a:gd name="adj2" fmla="val 50000"/>
            </a:avLst>
          </a:prstGeom>
          <a:ln/>
        </p:spPr>
        <p:style>
          <a:lnRef idx="1">
            <a:schemeClr val="accent4"/>
          </a:lnRef>
          <a:fillRef idx="2">
            <a:schemeClr val="accent4"/>
          </a:fillRef>
          <a:effectRef idx="1">
            <a:schemeClr val="accent4"/>
          </a:effectRef>
          <a:fontRef idx="minor">
            <a:schemeClr val="dk1"/>
          </a:fontRef>
        </p:style>
      </p:sp>
      <p:sp>
        <p:nvSpPr>
          <p:cNvPr id="13" name="Freccia giù 12"/>
          <p:cNvSpPr/>
          <p:nvPr/>
        </p:nvSpPr>
        <p:spPr>
          <a:xfrm>
            <a:off x="3040417" y="1043167"/>
            <a:ext cx="768685" cy="553632"/>
          </a:xfrm>
          <a:prstGeom prst="downArrow">
            <a:avLst>
              <a:gd name="adj1" fmla="val 50000"/>
              <a:gd name="adj2" fmla="val 50000"/>
            </a:avLst>
          </a:prstGeom>
          <a:ln/>
        </p:spPr>
        <p:style>
          <a:lnRef idx="1">
            <a:schemeClr val="accent4"/>
          </a:lnRef>
          <a:fillRef idx="2">
            <a:schemeClr val="accent4"/>
          </a:fillRef>
          <a:effectRef idx="1">
            <a:schemeClr val="accent4"/>
          </a:effectRef>
          <a:fontRef idx="minor">
            <a:schemeClr val="dk1"/>
          </a:fontRef>
        </p:style>
      </p:sp>
      <p:sp>
        <p:nvSpPr>
          <p:cNvPr id="17" name="Freccia su 16"/>
          <p:cNvSpPr/>
          <p:nvPr/>
        </p:nvSpPr>
        <p:spPr>
          <a:xfrm rot="3722966">
            <a:off x="3397622" y="2979197"/>
            <a:ext cx="822960" cy="822960"/>
          </a:xfrm>
          <a:prstGeom prst="upArrow">
            <a:avLst/>
          </a:prstGeom>
          <a:ln/>
        </p:spPr>
        <p:style>
          <a:lnRef idx="1">
            <a:schemeClr val="accent4"/>
          </a:lnRef>
          <a:fillRef idx="2">
            <a:schemeClr val="accent4"/>
          </a:fillRef>
          <a:effectRef idx="1">
            <a:schemeClr val="accent4"/>
          </a:effectRef>
          <a:fontRef idx="minor">
            <a:schemeClr val="dk1"/>
          </a:fontRef>
        </p:style>
      </p:sp>
      <p:sp>
        <p:nvSpPr>
          <p:cNvPr id="18" name="Freccia tridirezionale 17"/>
          <p:cNvSpPr/>
          <p:nvPr/>
        </p:nvSpPr>
        <p:spPr>
          <a:xfrm rot="3143337">
            <a:off x="4281386" y="1984370"/>
            <a:ext cx="822960" cy="1569068"/>
          </a:xfrm>
          <a:prstGeom prst="leftRightUpArrow">
            <a:avLst/>
          </a:prstGeom>
          <a:ln/>
        </p:spPr>
        <p:style>
          <a:lnRef idx="1">
            <a:schemeClr val="accent4"/>
          </a:lnRef>
          <a:fillRef idx="2">
            <a:schemeClr val="accent4"/>
          </a:fillRef>
          <a:effectRef idx="1">
            <a:schemeClr val="accent4"/>
          </a:effectRef>
          <a:fontRef idx="minor">
            <a:schemeClr val="dk1"/>
          </a:fontRef>
        </p:style>
      </p:sp>
      <p:sp>
        <p:nvSpPr>
          <p:cNvPr id="20" name="Freccia circolare a destra 19"/>
          <p:cNvSpPr/>
          <p:nvPr/>
        </p:nvSpPr>
        <p:spPr>
          <a:xfrm rot="17367349">
            <a:off x="4667700" y="2914493"/>
            <a:ext cx="1409132" cy="876424"/>
          </a:xfrm>
          <a:prstGeom prst="curvedRightArrow">
            <a:avLst>
              <a:gd name="adj1" fmla="val 25000"/>
              <a:gd name="adj2" fmla="val 45459"/>
              <a:gd name="adj3" fmla="val 25000"/>
            </a:avLst>
          </a:prstGeom>
          <a:ln/>
        </p:spPr>
        <p:style>
          <a:lnRef idx="1">
            <a:schemeClr val="accent3"/>
          </a:lnRef>
          <a:fillRef idx="2">
            <a:schemeClr val="accent3"/>
          </a:fillRef>
          <a:effectRef idx="1">
            <a:schemeClr val="accent3"/>
          </a:effectRef>
          <a:fontRef idx="minor">
            <a:schemeClr val="dk1"/>
          </a:fontRef>
        </p:style>
      </p:sp>
      <p:sp>
        <p:nvSpPr>
          <p:cNvPr id="21" name="Freccia curva 20"/>
          <p:cNvSpPr/>
          <p:nvPr/>
        </p:nvSpPr>
        <p:spPr>
          <a:xfrm>
            <a:off x="2471268" y="1964141"/>
            <a:ext cx="482309" cy="2679261"/>
          </a:xfrm>
          <a:prstGeom prst="bentArrow">
            <a:avLst/>
          </a:prstGeom>
          <a:ln/>
        </p:spPr>
        <p:style>
          <a:lnRef idx="1">
            <a:schemeClr val="accent3"/>
          </a:lnRef>
          <a:fillRef idx="2">
            <a:schemeClr val="accent3"/>
          </a:fillRef>
          <a:effectRef idx="1">
            <a:schemeClr val="accent3"/>
          </a:effectRef>
          <a:fontRef idx="minor">
            <a:schemeClr val="dk1"/>
          </a:fontRef>
        </p:style>
      </p:sp>
      <p:sp>
        <p:nvSpPr>
          <p:cNvPr id="22" name="CasellaDiTesto 21"/>
          <p:cNvSpPr txBox="1"/>
          <p:nvPr/>
        </p:nvSpPr>
        <p:spPr>
          <a:xfrm>
            <a:off x="3252755" y="609600"/>
            <a:ext cx="543739" cy="369332"/>
          </a:xfrm>
          <a:prstGeom prst="rect">
            <a:avLst/>
          </a:prstGeom>
          <a:noFill/>
        </p:spPr>
        <p:txBody>
          <a:bodyPr wrap="none" rtlCol="0">
            <a:spAutoFit/>
          </a:bodyPr>
          <a:lstStyle/>
          <a:p>
            <a:r>
              <a:rPr lang="it-IT" dirty="0" smtClean="0"/>
              <a:t>VCS</a:t>
            </a:r>
            <a:endParaRPr lang="it-IT" dirty="0"/>
          </a:p>
        </p:txBody>
      </p:sp>
      <p:sp>
        <p:nvSpPr>
          <p:cNvPr id="23" name="CasellaDiTesto 22"/>
          <p:cNvSpPr txBox="1"/>
          <p:nvPr/>
        </p:nvSpPr>
        <p:spPr>
          <a:xfrm>
            <a:off x="4495800" y="2542411"/>
            <a:ext cx="352080" cy="461665"/>
          </a:xfrm>
          <a:prstGeom prst="rect">
            <a:avLst/>
          </a:prstGeom>
          <a:noFill/>
        </p:spPr>
        <p:txBody>
          <a:bodyPr wrap="none" rtlCol="0">
            <a:spAutoFit/>
          </a:bodyPr>
          <a:lstStyle/>
          <a:p>
            <a:r>
              <a:rPr lang="it-IT" sz="2400" dirty="0" err="1" smtClean="0"/>
              <a:t>B</a:t>
            </a:r>
            <a:endParaRPr lang="it-IT" sz="2400" dirty="0"/>
          </a:p>
        </p:txBody>
      </p:sp>
      <p:sp>
        <p:nvSpPr>
          <p:cNvPr id="24" name="CasellaDiTesto 23"/>
          <p:cNvSpPr txBox="1"/>
          <p:nvPr/>
        </p:nvSpPr>
        <p:spPr>
          <a:xfrm>
            <a:off x="5565478" y="3573667"/>
            <a:ext cx="1121493" cy="369332"/>
          </a:xfrm>
          <a:prstGeom prst="rect">
            <a:avLst/>
          </a:prstGeom>
          <a:noFill/>
        </p:spPr>
        <p:txBody>
          <a:bodyPr wrap="square" rtlCol="0">
            <a:spAutoFit/>
          </a:bodyPr>
          <a:lstStyle/>
          <a:p>
            <a:r>
              <a:rPr lang="it-IT" dirty="0" smtClean="0"/>
              <a:t>AORTA</a:t>
            </a:r>
            <a:endParaRPr lang="it-IT" dirty="0"/>
          </a:p>
        </p:txBody>
      </p:sp>
      <p:sp>
        <p:nvSpPr>
          <p:cNvPr id="25" name="Freccia sinistra 24"/>
          <p:cNvSpPr/>
          <p:nvPr/>
        </p:nvSpPr>
        <p:spPr>
          <a:xfrm rot="19462247">
            <a:off x="3781099" y="4792965"/>
            <a:ext cx="2512238" cy="822960"/>
          </a:xfrm>
          <a:prstGeom prst="leftArrow">
            <a:avLst/>
          </a:prstGeom>
          <a:ln/>
        </p:spPr>
        <p:style>
          <a:lnRef idx="1">
            <a:schemeClr val="accent3"/>
          </a:lnRef>
          <a:fillRef idx="2">
            <a:schemeClr val="accent3"/>
          </a:fillRef>
          <a:effectRef idx="1">
            <a:schemeClr val="accent3"/>
          </a:effectRef>
          <a:fontRef idx="minor">
            <a:schemeClr val="dk1"/>
          </a:fontRef>
        </p:style>
      </p:sp>
      <p:sp>
        <p:nvSpPr>
          <p:cNvPr id="26" name="CasellaDiTesto 25"/>
          <p:cNvSpPr txBox="1"/>
          <p:nvPr/>
        </p:nvSpPr>
        <p:spPr>
          <a:xfrm>
            <a:off x="914400" y="5334000"/>
            <a:ext cx="1146468" cy="369332"/>
          </a:xfrm>
          <a:prstGeom prst="rect">
            <a:avLst/>
          </a:prstGeom>
          <a:noFill/>
        </p:spPr>
        <p:txBody>
          <a:bodyPr wrap="none" rtlCol="0">
            <a:spAutoFit/>
          </a:bodyPr>
          <a:lstStyle/>
          <a:p>
            <a:r>
              <a:rPr lang="it-IT" dirty="0" smtClean="0"/>
              <a:t>PLACENTA</a:t>
            </a:r>
            <a:endParaRPr lang="it-IT" dirty="0"/>
          </a:p>
        </p:txBody>
      </p:sp>
      <p:sp>
        <p:nvSpPr>
          <p:cNvPr id="19" name="CasellaDiTesto 18"/>
          <p:cNvSpPr txBox="1"/>
          <p:nvPr/>
        </p:nvSpPr>
        <p:spPr>
          <a:xfrm>
            <a:off x="304800" y="304800"/>
            <a:ext cx="2073367" cy="369332"/>
          </a:xfrm>
          <a:prstGeom prst="rect">
            <a:avLst/>
          </a:prstGeom>
          <a:noFill/>
        </p:spPr>
        <p:txBody>
          <a:bodyPr wrap="none" rtlCol="0">
            <a:spAutoFit/>
          </a:bodyPr>
          <a:lstStyle/>
          <a:p>
            <a:r>
              <a:rPr lang="it-IT" dirty="0" smtClean="0"/>
              <a:t>Circolazione fetale </a:t>
            </a:r>
            <a:r>
              <a:rPr lang="it-IT" dirty="0" err="1" smtClean="0"/>
              <a:t>2</a:t>
            </a:r>
            <a:r>
              <a:rPr lang="it-IT" dirty="0" smtClean="0"/>
              <a:t> </a:t>
            </a:r>
            <a:endParaRPr lang="it-IT" dirty="0"/>
          </a:p>
        </p:txBody>
      </p:sp>
      <p:sp>
        <p:nvSpPr>
          <p:cNvPr id="27" name="CasellaDiTesto 26"/>
          <p:cNvSpPr txBox="1"/>
          <p:nvPr/>
        </p:nvSpPr>
        <p:spPr>
          <a:xfrm>
            <a:off x="4981445" y="5730705"/>
            <a:ext cx="1849297" cy="369332"/>
          </a:xfrm>
          <a:prstGeom prst="rect">
            <a:avLst/>
          </a:prstGeom>
          <a:noFill/>
        </p:spPr>
        <p:txBody>
          <a:bodyPr wrap="none" rtlCol="0">
            <a:spAutoFit/>
          </a:bodyPr>
          <a:lstStyle/>
          <a:p>
            <a:r>
              <a:rPr lang="it-IT" dirty="0" smtClean="0"/>
              <a:t>Arterie ombelicali </a:t>
            </a:r>
            <a:endParaRPr lang="it-IT" dirty="0"/>
          </a:p>
        </p:txBody>
      </p:sp>
      <p:sp>
        <p:nvSpPr>
          <p:cNvPr id="28" name="Figura a mano libera 27"/>
          <p:cNvSpPr/>
          <p:nvPr/>
        </p:nvSpPr>
        <p:spPr>
          <a:xfrm>
            <a:off x="304800" y="5902364"/>
            <a:ext cx="1949872" cy="736540"/>
          </a:xfrm>
          <a:custGeom>
            <a:avLst/>
            <a:gdLst>
              <a:gd name="connsiteX0" fmla="*/ 83310 w 1949872"/>
              <a:gd name="connsiteY0" fmla="*/ 336522 h 736540"/>
              <a:gd name="connsiteX1" fmla="*/ 137585 w 1949872"/>
              <a:gd name="connsiteY1" fmla="*/ 282245 h 736540"/>
              <a:gd name="connsiteX2" fmla="*/ 202715 w 1949872"/>
              <a:gd name="connsiteY2" fmla="*/ 206256 h 736540"/>
              <a:gd name="connsiteX3" fmla="*/ 213570 w 1949872"/>
              <a:gd name="connsiteY3" fmla="*/ 271389 h 736540"/>
              <a:gd name="connsiteX4" fmla="*/ 267845 w 1949872"/>
              <a:gd name="connsiteY4" fmla="*/ 314811 h 736540"/>
              <a:gd name="connsiteX5" fmla="*/ 278700 w 1949872"/>
              <a:gd name="connsiteY5" fmla="*/ 347378 h 736540"/>
              <a:gd name="connsiteX6" fmla="*/ 322120 w 1949872"/>
              <a:gd name="connsiteY6" fmla="*/ 282245 h 736540"/>
              <a:gd name="connsiteX7" fmla="*/ 398106 w 1949872"/>
              <a:gd name="connsiteY7" fmla="*/ 195400 h 736540"/>
              <a:gd name="connsiteX8" fmla="*/ 419816 w 1949872"/>
              <a:gd name="connsiteY8" fmla="*/ 238822 h 736540"/>
              <a:gd name="connsiteX9" fmla="*/ 430671 w 1949872"/>
              <a:gd name="connsiteY9" fmla="*/ 347378 h 736540"/>
              <a:gd name="connsiteX10" fmla="*/ 441526 w 1949872"/>
              <a:gd name="connsiteY10" fmla="*/ 445078 h 736540"/>
              <a:gd name="connsiteX11" fmla="*/ 484946 w 1949872"/>
              <a:gd name="connsiteY11" fmla="*/ 434222 h 736540"/>
              <a:gd name="connsiteX12" fmla="*/ 582641 w 1949872"/>
              <a:gd name="connsiteY12" fmla="*/ 379945 h 736540"/>
              <a:gd name="connsiteX13" fmla="*/ 604351 w 1949872"/>
              <a:gd name="connsiteY13" fmla="*/ 412511 h 736540"/>
              <a:gd name="connsiteX14" fmla="*/ 626061 w 1949872"/>
              <a:gd name="connsiteY14" fmla="*/ 521067 h 736540"/>
              <a:gd name="connsiteX15" fmla="*/ 680336 w 1949872"/>
              <a:gd name="connsiteY15" fmla="*/ 347378 h 736540"/>
              <a:gd name="connsiteX16" fmla="*/ 691191 w 1949872"/>
              <a:gd name="connsiteY16" fmla="*/ 314811 h 736540"/>
              <a:gd name="connsiteX17" fmla="*/ 702046 w 1949872"/>
              <a:gd name="connsiteY17" fmla="*/ 510211 h 736540"/>
              <a:gd name="connsiteX18" fmla="*/ 734611 w 1949872"/>
              <a:gd name="connsiteY18" fmla="*/ 553634 h 736540"/>
              <a:gd name="connsiteX19" fmla="*/ 864872 w 1949872"/>
              <a:gd name="connsiteY19" fmla="*/ 423367 h 736540"/>
              <a:gd name="connsiteX20" fmla="*/ 1081972 w 1949872"/>
              <a:gd name="connsiteY20" fmla="*/ 217111 h 736540"/>
              <a:gd name="connsiteX21" fmla="*/ 1190522 w 1949872"/>
              <a:gd name="connsiteY21" fmla="*/ 119411 h 736540"/>
              <a:gd name="connsiteX22" fmla="*/ 1255652 w 1949872"/>
              <a:gd name="connsiteY22" fmla="*/ 75989 h 736540"/>
              <a:gd name="connsiteX23" fmla="*/ 1385913 w 1949872"/>
              <a:gd name="connsiteY23" fmla="*/ 0 h 736540"/>
              <a:gd name="connsiteX24" fmla="*/ 1375058 w 1949872"/>
              <a:gd name="connsiteY24" fmla="*/ 130267 h 736540"/>
              <a:gd name="connsiteX25" fmla="*/ 1364203 w 1949872"/>
              <a:gd name="connsiteY25" fmla="*/ 195400 h 736540"/>
              <a:gd name="connsiteX26" fmla="*/ 1353348 w 1949872"/>
              <a:gd name="connsiteY26" fmla="*/ 238822 h 736540"/>
              <a:gd name="connsiteX27" fmla="*/ 1418478 w 1949872"/>
              <a:gd name="connsiteY27" fmla="*/ 173689 h 736540"/>
              <a:gd name="connsiteX28" fmla="*/ 1472753 w 1949872"/>
              <a:gd name="connsiteY28" fmla="*/ 141122 h 736540"/>
              <a:gd name="connsiteX29" fmla="*/ 1461898 w 1949872"/>
              <a:gd name="connsiteY29" fmla="*/ 282245 h 736540"/>
              <a:gd name="connsiteX30" fmla="*/ 1396768 w 1949872"/>
              <a:gd name="connsiteY30" fmla="*/ 303956 h 736540"/>
              <a:gd name="connsiteX31" fmla="*/ 1342493 w 1949872"/>
              <a:gd name="connsiteY31" fmla="*/ 282245 h 736540"/>
              <a:gd name="connsiteX32" fmla="*/ 1320782 w 1949872"/>
              <a:gd name="connsiteY32" fmla="*/ 249678 h 736540"/>
              <a:gd name="connsiteX33" fmla="*/ 1299072 w 1949872"/>
              <a:gd name="connsiteY33" fmla="*/ 303956 h 736540"/>
              <a:gd name="connsiteX34" fmla="*/ 1288217 w 1949872"/>
              <a:gd name="connsiteY34" fmla="*/ 336522 h 736540"/>
              <a:gd name="connsiteX35" fmla="*/ 1255652 w 1949872"/>
              <a:gd name="connsiteY35" fmla="*/ 423367 h 736540"/>
              <a:gd name="connsiteX36" fmla="*/ 1244797 w 1949872"/>
              <a:gd name="connsiteY36" fmla="*/ 347378 h 736540"/>
              <a:gd name="connsiteX37" fmla="*/ 1201377 w 1949872"/>
              <a:gd name="connsiteY37" fmla="*/ 369089 h 736540"/>
              <a:gd name="connsiteX38" fmla="*/ 1060262 w 1949872"/>
              <a:gd name="connsiteY38" fmla="*/ 445078 h 736540"/>
              <a:gd name="connsiteX39" fmla="*/ 1038552 w 1949872"/>
              <a:gd name="connsiteY39" fmla="*/ 412511 h 736540"/>
              <a:gd name="connsiteX40" fmla="*/ 1005987 w 1949872"/>
              <a:gd name="connsiteY40" fmla="*/ 227967 h 736540"/>
              <a:gd name="connsiteX41" fmla="*/ 919147 w 1949872"/>
              <a:gd name="connsiteY41" fmla="*/ 282245 h 736540"/>
              <a:gd name="connsiteX42" fmla="*/ 799741 w 1949872"/>
              <a:gd name="connsiteY42" fmla="*/ 390800 h 736540"/>
              <a:gd name="connsiteX43" fmla="*/ 788886 w 1949872"/>
              <a:gd name="connsiteY43" fmla="*/ 336522 h 736540"/>
              <a:gd name="connsiteX44" fmla="*/ 604351 w 1949872"/>
              <a:gd name="connsiteY44" fmla="*/ 347378 h 736540"/>
              <a:gd name="connsiteX45" fmla="*/ 550076 w 1949872"/>
              <a:gd name="connsiteY45" fmla="*/ 379945 h 736540"/>
              <a:gd name="connsiteX46" fmla="*/ 582641 w 1949872"/>
              <a:gd name="connsiteY46" fmla="*/ 303956 h 736540"/>
              <a:gd name="connsiteX47" fmla="*/ 615206 w 1949872"/>
              <a:gd name="connsiteY47" fmla="*/ 260533 h 736540"/>
              <a:gd name="connsiteX48" fmla="*/ 658626 w 1949872"/>
              <a:gd name="connsiteY48" fmla="*/ 184544 h 736540"/>
              <a:gd name="connsiteX49" fmla="*/ 691191 w 1949872"/>
              <a:gd name="connsiteY49" fmla="*/ 108556 h 736540"/>
              <a:gd name="connsiteX50" fmla="*/ 615206 w 1949872"/>
              <a:gd name="connsiteY50" fmla="*/ 195400 h 736540"/>
              <a:gd name="connsiteX51" fmla="*/ 528366 w 1949872"/>
              <a:gd name="connsiteY51" fmla="*/ 249678 h 736540"/>
              <a:gd name="connsiteX52" fmla="*/ 463236 w 1949872"/>
              <a:gd name="connsiteY52" fmla="*/ 151978 h 736540"/>
              <a:gd name="connsiteX53" fmla="*/ 419816 w 1949872"/>
              <a:gd name="connsiteY53" fmla="*/ 162833 h 736540"/>
              <a:gd name="connsiteX54" fmla="*/ 332975 w 1949872"/>
              <a:gd name="connsiteY54" fmla="*/ 217111 h 736540"/>
              <a:gd name="connsiteX55" fmla="*/ 289555 w 1949872"/>
              <a:gd name="connsiteY55" fmla="*/ 260533 h 736540"/>
              <a:gd name="connsiteX56" fmla="*/ 300410 w 1949872"/>
              <a:gd name="connsiteY56" fmla="*/ 206256 h 736540"/>
              <a:gd name="connsiteX57" fmla="*/ 322120 w 1949872"/>
              <a:gd name="connsiteY57" fmla="*/ 162833 h 736540"/>
              <a:gd name="connsiteX58" fmla="*/ 376395 w 1949872"/>
              <a:gd name="connsiteY58" fmla="*/ 86844 h 736540"/>
              <a:gd name="connsiteX59" fmla="*/ 267845 w 1949872"/>
              <a:gd name="connsiteY59" fmla="*/ 108556 h 736540"/>
              <a:gd name="connsiteX60" fmla="*/ 148440 w 1949872"/>
              <a:gd name="connsiteY60" fmla="*/ 206256 h 736540"/>
              <a:gd name="connsiteX61" fmla="*/ 94165 w 1949872"/>
              <a:gd name="connsiteY61" fmla="*/ 260533 h 736540"/>
              <a:gd name="connsiteX62" fmla="*/ 115875 w 1949872"/>
              <a:gd name="connsiteY62" fmla="*/ 206256 h 736540"/>
              <a:gd name="connsiteX63" fmla="*/ 148440 w 1949872"/>
              <a:gd name="connsiteY63" fmla="*/ 151978 h 736540"/>
              <a:gd name="connsiteX64" fmla="*/ 159295 w 1949872"/>
              <a:gd name="connsiteY64" fmla="*/ 108556 h 736540"/>
              <a:gd name="connsiteX65" fmla="*/ 181005 w 1949872"/>
              <a:gd name="connsiteY65" fmla="*/ 54278 h 736540"/>
              <a:gd name="connsiteX66" fmla="*/ 148440 w 1949872"/>
              <a:gd name="connsiteY66" fmla="*/ 97700 h 736540"/>
              <a:gd name="connsiteX67" fmla="*/ 94165 w 1949872"/>
              <a:gd name="connsiteY67" fmla="*/ 151978 h 736540"/>
              <a:gd name="connsiteX68" fmla="*/ 7325 w 1949872"/>
              <a:gd name="connsiteY68" fmla="*/ 227967 h 736540"/>
              <a:gd name="connsiteX69" fmla="*/ 39890 w 1949872"/>
              <a:gd name="connsiteY69" fmla="*/ 217111 h 736540"/>
              <a:gd name="connsiteX70" fmla="*/ 191860 w 1949872"/>
              <a:gd name="connsiteY70" fmla="*/ 151978 h 736540"/>
              <a:gd name="connsiteX71" fmla="*/ 311265 w 1949872"/>
              <a:gd name="connsiteY71" fmla="*/ 130267 h 736540"/>
              <a:gd name="connsiteX72" fmla="*/ 387250 w 1949872"/>
              <a:gd name="connsiteY72" fmla="*/ 97700 h 736540"/>
              <a:gd name="connsiteX73" fmla="*/ 463236 w 1949872"/>
              <a:gd name="connsiteY73" fmla="*/ 206256 h 736540"/>
              <a:gd name="connsiteX74" fmla="*/ 560931 w 1949872"/>
              <a:gd name="connsiteY74" fmla="*/ 173689 h 736540"/>
              <a:gd name="connsiteX75" fmla="*/ 680336 w 1949872"/>
              <a:gd name="connsiteY75" fmla="*/ 141122 h 736540"/>
              <a:gd name="connsiteX76" fmla="*/ 712901 w 1949872"/>
              <a:gd name="connsiteY76" fmla="*/ 455933 h 736540"/>
              <a:gd name="connsiteX77" fmla="*/ 734611 w 1949872"/>
              <a:gd name="connsiteY77" fmla="*/ 477645 h 736540"/>
              <a:gd name="connsiteX78" fmla="*/ 832306 w 1949872"/>
              <a:gd name="connsiteY78" fmla="*/ 466789 h 736540"/>
              <a:gd name="connsiteX79" fmla="*/ 1027697 w 1949872"/>
              <a:gd name="connsiteY79" fmla="*/ 358233 h 736540"/>
              <a:gd name="connsiteX80" fmla="*/ 1049407 w 1949872"/>
              <a:gd name="connsiteY80" fmla="*/ 390800 h 736540"/>
              <a:gd name="connsiteX81" fmla="*/ 1147102 w 1949872"/>
              <a:gd name="connsiteY81" fmla="*/ 401656 h 736540"/>
              <a:gd name="connsiteX82" fmla="*/ 1277362 w 1949872"/>
              <a:gd name="connsiteY82" fmla="*/ 260533 h 736540"/>
              <a:gd name="connsiteX83" fmla="*/ 1375058 w 1949872"/>
              <a:gd name="connsiteY83" fmla="*/ 162833 h 736540"/>
              <a:gd name="connsiteX84" fmla="*/ 1483608 w 1949872"/>
              <a:gd name="connsiteY84" fmla="*/ 314811 h 736540"/>
              <a:gd name="connsiteX85" fmla="*/ 1527028 w 1949872"/>
              <a:gd name="connsiteY85" fmla="*/ 271389 h 736540"/>
              <a:gd name="connsiteX86" fmla="*/ 1537883 w 1949872"/>
              <a:gd name="connsiteY86" fmla="*/ 314811 h 736540"/>
              <a:gd name="connsiteX87" fmla="*/ 1548738 w 1949872"/>
              <a:gd name="connsiteY87" fmla="*/ 455933 h 736540"/>
              <a:gd name="connsiteX88" fmla="*/ 1581303 w 1949872"/>
              <a:gd name="connsiteY88" fmla="*/ 564489 h 736540"/>
              <a:gd name="connsiteX89" fmla="*/ 1592158 w 1949872"/>
              <a:gd name="connsiteY89" fmla="*/ 629622 h 736540"/>
              <a:gd name="connsiteX90" fmla="*/ 1657288 w 1949872"/>
              <a:gd name="connsiteY90" fmla="*/ 521067 h 736540"/>
              <a:gd name="connsiteX91" fmla="*/ 1711563 w 1949872"/>
              <a:gd name="connsiteY91" fmla="*/ 423367 h 736540"/>
              <a:gd name="connsiteX92" fmla="*/ 1754983 w 1949872"/>
              <a:gd name="connsiteY92" fmla="*/ 282245 h 736540"/>
              <a:gd name="connsiteX93" fmla="*/ 1765838 w 1949872"/>
              <a:gd name="connsiteY93" fmla="*/ 379945 h 736540"/>
              <a:gd name="connsiteX94" fmla="*/ 1798403 w 1949872"/>
              <a:gd name="connsiteY94" fmla="*/ 347378 h 736540"/>
              <a:gd name="connsiteX95" fmla="*/ 1852679 w 1949872"/>
              <a:gd name="connsiteY95" fmla="*/ 271389 h 736540"/>
              <a:gd name="connsiteX96" fmla="*/ 1874389 w 1949872"/>
              <a:gd name="connsiteY96" fmla="*/ 303956 h 736540"/>
              <a:gd name="connsiteX97" fmla="*/ 1885244 w 1949872"/>
              <a:gd name="connsiteY97" fmla="*/ 390800 h 736540"/>
              <a:gd name="connsiteX98" fmla="*/ 1906954 w 1949872"/>
              <a:gd name="connsiteY98" fmla="*/ 303956 h 736540"/>
              <a:gd name="connsiteX99" fmla="*/ 1939519 w 1949872"/>
              <a:gd name="connsiteY99" fmla="*/ 227967 h 736540"/>
              <a:gd name="connsiteX100" fmla="*/ 1928664 w 1949872"/>
              <a:gd name="connsiteY100" fmla="*/ 162833 h 736540"/>
              <a:gd name="connsiteX101" fmla="*/ 1744128 w 1949872"/>
              <a:gd name="connsiteY101" fmla="*/ 282245 h 736540"/>
              <a:gd name="connsiteX102" fmla="*/ 1440188 w 1949872"/>
              <a:gd name="connsiteY102" fmla="*/ 466789 h 736540"/>
              <a:gd name="connsiteX103" fmla="*/ 1472753 w 1949872"/>
              <a:gd name="connsiteY103" fmla="*/ 412511 h 736540"/>
              <a:gd name="connsiteX104" fmla="*/ 1168812 w 1949872"/>
              <a:gd name="connsiteY104" fmla="*/ 564489 h 736540"/>
              <a:gd name="connsiteX105" fmla="*/ 1081972 w 1949872"/>
              <a:gd name="connsiteY105" fmla="*/ 629622 h 736540"/>
              <a:gd name="connsiteX106" fmla="*/ 1027697 w 1949872"/>
              <a:gd name="connsiteY106" fmla="*/ 716467 h 736540"/>
              <a:gd name="connsiteX107" fmla="*/ 1114537 w 1949872"/>
              <a:gd name="connsiteY107" fmla="*/ 651334 h 736540"/>
              <a:gd name="connsiteX108" fmla="*/ 1190522 w 1949872"/>
              <a:gd name="connsiteY108" fmla="*/ 531922 h 736540"/>
              <a:gd name="connsiteX109" fmla="*/ 1233942 w 1949872"/>
              <a:gd name="connsiteY109" fmla="*/ 423367 h 736540"/>
              <a:gd name="connsiteX110" fmla="*/ 1103682 w 1949872"/>
              <a:gd name="connsiteY110" fmla="*/ 434222 h 736540"/>
              <a:gd name="connsiteX111" fmla="*/ 778031 w 1949872"/>
              <a:gd name="connsiteY111" fmla="*/ 531922 h 736540"/>
              <a:gd name="connsiteX112" fmla="*/ 539221 w 1949872"/>
              <a:gd name="connsiteY112" fmla="*/ 597056 h 736540"/>
              <a:gd name="connsiteX113" fmla="*/ 582641 w 1949872"/>
              <a:gd name="connsiteY113" fmla="*/ 466789 h 736540"/>
              <a:gd name="connsiteX114" fmla="*/ 604351 w 1949872"/>
              <a:gd name="connsiteY114" fmla="*/ 379945 h 736540"/>
              <a:gd name="connsiteX115" fmla="*/ 528366 w 1949872"/>
              <a:gd name="connsiteY115" fmla="*/ 390800 h 736540"/>
              <a:gd name="connsiteX116" fmla="*/ 202715 w 1949872"/>
              <a:gd name="connsiteY116" fmla="*/ 521067 h 736540"/>
              <a:gd name="connsiteX117" fmla="*/ 170150 w 1949872"/>
              <a:gd name="connsiteY117" fmla="*/ 477645 h 736540"/>
              <a:gd name="connsiteX118" fmla="*/ 105020 w 1949872"/>
              <a:gd name="connsiteY118" fmla="*/ 488500 h 736540"/>
              <a:gd name="connsiteX119" fmla="*/ 115875 w 1949872"/>
              <a:gd name="connsiteY119" fmla="*/ 455933 h 736540"/>
              <a:gd name="connsiteX120" fmla="*/ 126730 w 1949872"/>
              <a:gd name="connsiteY120" fmla="*/ 379945 h 736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949872" h="736540">
                <a:moveTo>
                  <a:pt x="83310" y="336522"/>
                </a:moveTo>
                <a:cubicBezTo>
                  <a:pt x="101402" y="318430"/>
                  <a:pt x="120296" y="301106"/>
                  <a:pt x="137585" y="282245"/>
                </a:cubicBezTo>
                <a:cubicBezTo>
                  <a:pt x="160127" y="257653"/>
                  <a:pt x="169690" y="210974"/>
                  <a:pt x="202715" y="206256"/>
                </a:cubicBezTo>
                <a:cubicBezTo>
                  <a:pt x="224504" y="203143"/>
                  <a:pt x="208795" y="249903"/>
                  <a:pt x="213570" y="271389"/>
                </a:cubicBezTo>
                <a:cubicBezTo>
                  <a:pt x="223646" y="316735"/>
                  <a:pt x="220489" y="302972"/>
                  <a:pt x="267845" y="314811"/>
                </a:cubicBezTo>
                <a:cubicBezTo>
                  <a:pt x="271463" y="325667"/>
                  <a:pt x="268888" y="353265"/>
                  <a:pt x="278700" y="347378"/>
                </a:cubicBezTo>
                <a:cubicBezTo>
                  <a:pt x="301074" y="333953"/>
                  <a:pt x="305416" y="302291"/>
                  <a:pt x="322120" y="282245"/>
                </a:cubicBezTo>
                <a:cubicBezTo>
                  <a:pt x="382947" y="209248"/>
                  <a:pt x="356411" y="237095"/>
                  <a:pt x="398106" y="195400"/>
                </a:cubicBezTo>
                <a:cubicBezTo>
                  <a:pt x="405343" y="209874"/>
                  <a:pt x="416426" y="222999"/>
                  <a:pt x="419816" y="238822"/>
                </a:cubicBezTo>
                <a:cubicBezTo>
                  <a:pt x="427435" y="274381"/>
                  <a:pt x="426864" y="311212"/>
                  <a:pt x="430671" y="347378"/>
                </a:cubicBezTo>
                <a:cubicBezTo>
                  <a:pt x="434101" y="379965"/>
                  <a:pt x="437908" y="412511"/>
                  <a:pt x="441526" y="445078"/>
                </a:cubicBezTo>
                <a:cubicBezTo>
                  <a:pt x="455999" y="441459"/>
                  <a:pt x="471602" y="440894"/>
                  <a:pt x="484946" y="434222"/>
                </a:cubicBezTo>
                <a:cubicBezTo>
                  <a:pt x="634236" y="359573"/>
                  <a:pt x="492591" y="409962"/>
                  <a:pt x="582641" y="379945"/>
                </a:cubicBezTo>
                <a:cubicBezTo>
                  <a:pt x="589878" y="390800"/>
                  <a:pt x="600514" y="400042"/>
                  <a:pt x="604351" y="412511"/>
                </a:cubicBezTo>
                <a:cubicBezTo>
                  <a:pt x="615203" y="447781"/>
                  <a:pt x="591053" y="532737"/>
                  <a:pt x="626061" y="521067"/>
                </a:cubicBezTo>
                <a:cubicBezTo>
                  <a:pt x="644296" y="514988"/>
                  <a:pt x="668127" y="390111"/>
                  <a:pt x="680336" y="347378"/>
                </a:cubicBezTo>
                <a:cubicBezTo>
                  <a:pt x="683479" y="336375"/>
                  <a:pt x="687573" y="325667"/>
                  <a:pt x="691191" y="314811"/>
                </a:cubicBezTo>
                <a:cubicBezTo>
                  <a:pt x="694809" y="379944"/>
                  <a:pt x="690377" y="446029"/>
                  <a:pt x="702046" y="510211"/>
                </a:cubicBezTo>
                <a:cubicBezTo>
                  <a:pt x="705282" y="528012"/>
                  <a:pt x="718647" y="562148"/>
                  <a:pt x="734611" y="553634"/>
                </a:cubicBezTo>
                <a:cubicBezTo>
                  <a:pt x="788793" y="524736"/>
                  <a:pt x="821452" y="466789"/>
                  <a:pt x="864872" y="423367"/>
                </a:cubicBezTo>
                <a:cubicBezTo>
                  <a:pt x="984080" y="304153"/>
                  <a:pt x="934890" y="350829"/>
                  <a:pt x="1081972" y="217111"/>
                </a:cubicBezTo>
                <a:cubicBezTo>
                  <a:pt x="1117992" y="184364"/>
                  <a:pt x="1150018" y="146415"/>
                  <a:pt x="1190522" y="119411"/>
                </a:cubicBezTo>
                <a:cubicBezTo>
                  <a:pt x="1212232" y="104937"/>
                  <a:pt x="1233388" y="89595"/>
                  <a:pt x="1255652" y="75989"/>
                </a:cubicBezTo>
                <a:cubicBezTo>
                  <a:pt x="1298545" y="49776"/>
                  <a:pt x="1385913" y="0"/>
                  <a:pt x="1385913" y="0"/>
                </a:cubicBezTo>
                <a:cubicBezTo>
                  <a:pt x="1382295" y="43422"/>
                  <a:pt x="1379870" y="86961"/>
                  <a:pt x="1375058" y="130267"/>
                </a:cubicBezTo>
                <a:cubicBezTo>
                  <a:pt x="1372627" y="152143"/>
                  <a:pt x="1368519" y="173817"/>
                  <a:pt x="1364203" y="195400"/>
                </a:cubicBezTo>
                <a:cubicBezTo>
                  <a:pt x="1361277" y="210030"/>
                  <a:pt x="1339496" y="244363"/>
                  <a:pt x="1353348" y="238822"/>
                </a:cubicBezTo>
                <a:cubicBezTo>
                  <a:pt x="1381855" y="227419"/>
                  <a:pt x="1394715" y="193132"/>
                  <a:pt x="1418478" y="173689"/>
                </a:cubicBezTo>
                <a:cubicBezTo>
                  <a:pt x="1434807" y="160328"/>
                  <a:pt x="1454661" y="151978"/>
                  <a:pt x="1472753" y="141122"/>
                </a:cubicBezTo>
                <a:cubicBezTo>
                  <a:pt x="1529684" y="179078"/>
                  <a:pt x="1545077" y="174107"/>
                  <a:pt x="1461898" y="282245"/>
                </a:cubicBezTo>
                <a:cubicBezTo>
                  <a:pt x="1447946" y="300384"/>
                  <a:pt x="1418478" y="296719"/>
                  <a:pt x="1396768" y="303956"/>
                </a:cubicBezTo>
                <a:cubicBezTo>
                  <a:pt x="1378676" y="296719"/>
                  <a:pt x="1358349" y="293571"/>
                  <a:pt x="1342493" y="282245"/>
                </a:cubicBezTo>
                <a:cubicBezTo>
                  <a:pt x="1331877" y="274661"/>
                  <a:pt x="1332451" y="243843"/>
                  <a:pt x="1320782" y="249678"/>
                </a:cubicBezTo>
                <a:cubicBezTo>
                  <a:pt x="1303353" y="258393"/>
                  <a:pt x="1305914" y="285710"/>
                  <a:pt x="1299072" y="303956"/>
                </a:cubicBezTo>
                <a:cubicBezTo>
                  <a:pt x="1295054" y="314670"/>
                  <a:pt x="1292127" y="325768"/>
                  <a:pt x="1288217" y="336522"/>
                </a:cubicBezTo>
                <a:cubicBezTo>
                  <a:pt x="1277652" y="365577"/>
                  <a:pt x="1266507" y="394419"/>
                  <a:pt x="1255652" y="423367"/>
                </a:cubicBezTo>
                <a:cubicBezTo>
                  <a:pt x="1252034" y="398037"/>
                  <a:pt x="1262889" y="365471"/>
                  <a:pt x="1244797" y="347378"/>
                </a:cubicBezTo>
                <a:cubicBezTo>
                  <a:pt x="1233355" y="335935"/>
                  <a:pt x="1216108" y="362393"/>
                  <a:pt x="1201377" y="369089"/>
                </a:cubicBezTo>
                <a:cubicBezTo>
                  <a:pt x="1089169" y="420095"/>
                  <a:pt x="1159910" y="378643"/>
                  <a:pt x="1060262" y="445078"/>
                </a:cubicBezTo>
                <a:cubicBezTo>
                  <a:pt x="1053025" y="434222"/>
                  <a:pt x="1041716" y="425168"/>
                  <a:pt x="1038552" y="412511"/>
                </a:cubicBezTo>
                <a:cubicBezTo>
                  <a:pt x="1023403" y="351911"/>
                  <a:pt x="1048195" y="274014"/>
                  <a:pt x="1005987" y="227967"/>
                </a:cubicBezTo>
                <a:cubicBezTo>
                  <a:pt x="982921" y="202803"/>
                  <a:pt x="946924" y="262403"/>
                  <a:pt x="919147" y="282245"/>
                </a:cubicBezTo>
                <a:cubicBezTo>
                  <a:pt x="869682" y="317579"/>
                  <a:pt x="842020" y="348518"/>
                  <a:pt x="799741" y="390800"/>
                </a:cubicBezTo>
                <a:cubicBezTo>
                  <a:pt x="796123" y="372707"/>
                  <a:pt x="800213" y="351087"/>
                  <a:pt x="788886" y="336522"/>
                </a:cubicBezTo>
                <a:cubicBezTo>
                  <a:pt x="724743" y="254048"/>
                  <a:pt x="684902" y="307100"/>
                  <a:pt x="604351" y="347378"/>
                </a:cubicBezTo>
                <a:cubicBezTo>
                  <a:pt x="585480" y="356814"/>
                  <a:pt x="568168" y="369089"/>
                  <a:pt x="550076" y="379945"/>
                </a:cubicBezTo>
                <a:cubicBezTo>
                  <a:pt x="560931" y="354615"/>
                  <a:pt x="569446" y="328149"/>
                  <a:pt x="582641" y="303956"/>
                </a:cubicBezTo>
                <a:cubicBezTo>
                  <a:pt x="591304" y="288072"/>
                  <a:pt x="605493" y="275797"/>
                  <a:pt x="615206" y="260533"/>
                </a:cubicBezTo>
                <a:cubicBezTo>
                  <a:pt x="630868" y="235920"/>
                  <a:pt x="645580" y="210637"/>
                  <a:pt x="658626" y="184544"/>
                </a:cubicBezTo>
                <a:cubicBezTo>
                  <a:pt x="670950" y="159896"/>
                  <a:pt x="717925" y="101872"/>
                  <a:pt x="691191" y="108556"/>
                </a:cubicBezTo>
                <a:cubicBezTo>
                  <a:pt x="653875" y="117886"/>
                  <a:pt x="642404" y="168201"/>
                  <a:pt x="615206" y="195400"/>
                </a:cubicBezTo>
                <a:cubicBezTo>
                  <a:pt x="570960" y="239648"/>
                  <a:pt x="573546" y="234617"/>
                  <a:pt x="528366" y="249678"/>
                </a:cubicBezTo>
                <a:cubicBezTo>
                  <a:pt x="514644" y="98731"/>
                  <a:pt x="555158" y="121337"/>
                  <a:pt x="463236" y="151978"/>
                </a:cubicBezTo>
                <a:cubicBezTo>
                  <a:pt x="449083" y="156696"/>
                  <a:pt x="434289" y="159215"/>
                  <a:pt x="419816" y="162833"/>
                </a:cubicBezTo>
                <a:cubicBezTo>
                  <a:pt x="390869" y="180926"/>
                  <a:pt x="360283" y="196629"/>
                  <a:pt x="332975" y="217111"/>
                </a:cubicBezTo>
                <a:cubicBezTo>
                  <a:pt x="316600" y="229393"/>
                  <a:pt x="308973" y="267006"/>
                  <a:pt x="289555" y="260533"/>
                </a:cubicBezTo>
                <a:cubicBezTo>
                  <a:pt x="272051" y="254698"/>
                  <a:pt x="294576" y="223760"/>
                  <a:pt x="300410" y="206256"/>
                </a:cubicBezTo>
                <a:cubicBezTo>
                  <a:pt x="305527" y="190904"/>
                  <a:pt x="313432" y="176486"/>
                  <a:pt x="322120" y="162833"/>
                </a:cubicBezTo>
                <a:cubicBezTo>
                  <a:pt x="338831" y="136572"/>
                  <a:pt x="398405" y="108855"/>
                  <a:pt x="376395" y="86844"/>
                </a:cubicBezTo>
                <a:cubicBezTo>
                  <a:pt x="350303" y="60751"/>
                  <a:pt x="304028" y="101319"/>
                  <a:pt x="267845" y="108556"/>
                </a:cubicBezTo>
                <a:cubicBezTo>
                  <a:pt x="228043" y="141123"/>
                  <a:pt x="187142" y="172390"/>
                  <a:pt x="148440" y="206256"/>
                </a:cubicBezTo>
                <a:cubicBezTo>
                  <a:pt x="129185" y="223105"/>
                  <a:pt x="119751" y="260533"/>
                  <a:pt x="94165" y="260533"/>
                </a:cubicBezTo>
                <a:cubicBezTo>
                  <a:pt x="74679" y="260533"/>
                  <a:pt x="107161" y="223685"/>
                  <a:pt x="115875" y="206256"/>
                </a:cubicBezTo>
                <a:cubicBezTo>
                  <a:pt x="125310" y="187384"/>
                  <a:pt x="137585" y="170071"/>
                  <a:pt x="148440" y="151978"/>
                </a:cubicBezTo>
                <a:cubicBezTo>
                  <a:pt x="152058" y="137504"/>
                  <a:pt x="154577" y="122710"/>
                  <a:pt x="159295" y="108556"/>
                </a:cubicBezTo>
                <a:cubicBezTo>
                  <a:pt x="165457" y="90070"/>
                  <a:pt x="194783" y="68057"/>
                  <a:pt x="181005" y="54278"/>
                </a:cubicBezTo>
                <a:cubicBezTo>
                  <a:pt x="168212" y="41484"/>
                  <a:pt x="160459" y="84177"/>
                  <a:pt x="148440" y="97700"/>
                </a:cubicBezTo>
                <a:cubicBezTo>
                  <a:pt x="131442" y="116824"/>
                  <a:pt x="112965" y="134623"/>
                  <a:pt x="94165" y="151978"/>
                </a:cubicBezTo>
                <a:cubicBezTo>
                  <a:pt x="65902" y="178068"/>
                  <a:pt x="31949" y="198417"/>
                  <a:pt x="7325" y="227967"/>
                </a:cubicBezTo>
                <a:cubicBezTo>
                  <a:pt x="0" y="236757"/>
                  <a:pt x="29310" y="221468"/>
                  <a:pt x="39890" y="217111"/>
                </a:cubicBezTo>
                <a:cubicBezTo>
                  <a:pt x="90852" y="196126"/>
                  <a:pt x="139369" y="168776"/>
                  <a:pt x="191860" y="151978"/>
                </a:cubicBezTo>
                <a:cubicBezTo>
                  <a:pt x="230389" y="139648"/>
                  <a:pt x="271463" y="137504"/>
                  <a:pt x="311265" y="130267"/>
                </a:cubicBezTo>
                <a:cubicBezTo>
                  <a:pt x="336593" y="119411"/>
                  <a:pt x="362603" y="85376"/>
                  <a:pt x="387250" y="97700"/>
                </a:cubicBezTo>
                <a:cubicBezTo>
                  <a:pt x="426756" y="117454"/>
                  <a:pt x="463236" y="206256"/>
                  <a:pt x="463236" y="206256"/>
                </a:cubicBezTo>
                <a:cubicBezTo>
                  <a:pt x="495801" y="195400"/>
                  <a:pt x="528052" y="183553"/>
                  <a:pt x="560931" y="173689"/>
                </a:cubicBezTo>
                <a:cubicBezTo>
                  <a:pt x="600446" y="161834"/>
                  <a:pt x="660778" y="104797"/>
                  <a:pt x="680336" y="141122"/>
                </a:cubicBezTo>
                <a:cubicBezTo>
                  <a:pt x="730350" y="234010"/>
                  <a:pt x="696103" y="351782"/>
                  <a:pt x="712901" y="455933"/>
                </a:cubicBezTo>
                <a:cubicBezTo>
                  <a:pt x="714531" y="466037"/>
                  <a:pt x="727374" y="470408"/>
                  <a:pt x="734611" y="477645"/>
                </a:cubicBezTo>
                <a:cubicBezTo>
                  <a:pt x="767176" y="474026"/>
                  <a:pt x="801222" y="477151"/>
                  <a:pt x="832306" y="466789"/>
                </a:cubicBezTo>
                <a:cubicBezTo>
                  <a:pt x="909111" y="441186"/>
                  <a:pt x="963451" y="401067"/>
                  <a:pt x="1027697" y="358233"/>
                </a:cubicBezTo>
                <a:cubicBezTo>
                  <a:pt x="1034934" y="369089"/>
                  <a:pt x="1045658" y="378304"/>
                  <a:pt x="1049407" y="390800"/>
                </a:cubicBezTo>
                <a:cubicBezTo>
                  <a:pt x="1079721" y="491852"/>
                  <a:pt x="1019511" y="497354"/>
                  <a:pt x="1147102" y="401656"/>
                </a:cubicBezTo>
                <a:cubicBezTo>
                  <a:pt x="1192385" y="311084"/>
                  <a:pt x="1151359" y="379910"/>
                  <a:pt x="1277362" y="260533"/>
                </a:cubicBezTo>
                <a:cubicBezTo>
                  <a:pt x="1310795" y="228858"/>
                  <a:pt x="1342493" y="195400"/>
                  <a:pt x="1375058" y="162833"/>
                </a:cubicBezTo>
                <a:cubicBezTo>
                  <a:pt x="1440871" y="426100"/>
                  <a:pt x="1379804" y="430155"/>
                  <a:pt x="1483608" y="314811"/>
                </a:cubicBezTo>
                <a:cubicBezTo>
                  <a:pt x="1497301" y="299596"/>
                  <a:pt x="1512555" y="285863"/>
                  <a:pt x="1527028" y="271389"/>
                </a:cubicBezTo>
                <a:cubicBezTo>
                  <a:pt x="1530646" y="285863"/>
                  <a:pt x="1536140" y="299994"/>
                  <a:pt x="1537883" y="314811"/>
                </a:cubicBezTo>
                <a:cubicBezTo>
                  <a:pt x="1543395" y="361668"/>
                  <a:pt x="1540655" y="409451"/>
                  <a:pt x="1548738" y="455933"/>
                </a:cubicBezTo>
                <a:cubicBezTo>
                  <a:pt x="1555211" y="493153"/>
                  <a:pt x="1572141" y="527838"/>
                  <a:pt x="1581303" y="564489"/>
                </a:cubicBezTo>
                <a:cubicBezTo>
                  <a:pt x="1586641" y="585842"/>
                  <a:pt x="1588540" y="607911"/>
                  <a:pt x="1592158" y="629622"/>
                </a:cubicBezTo>
                <a:cubicBezTo>
                  <a:pt x="1651379" y="570400"/>
                  <a:pt x="1605806" y="624037"/>
                  <a:pt x="1657288" y="521067"/>
                </a:cubicBezTo>
                <a:cubicBezTo>
                  <a:pt x="1673948" y="487745"/>
                  <a:pt x="1696433" y="457411"/>
                  <a:pt x="1711563" y="423367"/>
                </a:cubicBezTo>
                <a:cubicBezTo>
                  <a:pt x="1732867" y="375430"/>
                  <a:pt x="1742747" y="331191"/>
                  <a:pt x="1754983" y="282245"/>
                </a:cubicBezTo>
                <a:cubicBezTo>
                  <a:pt x="1758601" y="314812"/>
                  <a:pt x="1747663" y="352681"/>
                  <a:pt x="1765838" y="379945"/>
                </a:cubicBezTo>
                <a:cubicBezTo>
                  <a:pt x="1774353" y="392719"/>
                  <a:pt x="1788813" y="359366"/>
                  <a:pt x="1798403" y="347378"/>
                </a:cubicBezTo>
                <a:cubicBezTo>
                  <a:pt x="1817848" y="323071"/>
                  <a:pt x="1834587" y="296719"/>
                  <a:pt x="1852679" y="271389"/>
                </a:cubicBezTo>
                <a:cubicBezTo>
                  <a:pt x="1859916" y="282245"/>
                  <a:pt x="1870956" y="291369"/>
                  <a:pt x="1874389" y="303956"/>
                </a:cubicBezTo>
                <a:cubicBezTo>
                  <a:pt x="1882065" y="332101"/>
                  <a:pt x="1856071" y="390800"/>
                  <a:pt x="1885244" y="390800"/>
                </a:cubicBezTo>
                <a:cubicBezTo>
                  <a:pt x="1915083" y="390800"/>
                  <a:pt x="1897519" y="332264"/>
                  <a:pt x="1906954" y="303956"/>
                </a:cubicBezTo>
                <a:cubicBezTo>
                  <a:pt x="1915668" y="277812"/>
                  <a:pt x="1928664" y="253297"/>
                  <a:pt x="1939519" y="227967"/>
                </a:cubicBezTo>
                <a:cubicBezTo>
                  <a:pt x="1935901" y="206256"/>
                  <a:pt x="1949872" y="156942"/>
                  <a:pt x="1928664" y="162833"/>
                </a:cubicBezTo>
                <a:cubicBezTo>
                  <a:pt x="1858070" y="182443"/>
                  <a:pt x="1805693" y="242523"/>
                  <a:pt x="1744128" y="282245"/>
                </a:cubicBezTo>
                <a:cubicBezTo>
                  <a:pt x="1549365" y="407905"/>
                  <a:pt x="1638356" y="353545"/>
                  <a:pt x="1440188" y="466789"/>
                </a:cubicBezTo>
                <a:cubicBezTo>
                  <a:pt x="1451043" y="448696"/>
                  <a:pt x="1464917" y="432101"/>
                  <a:pt x="1472753" y="412511"/>
                </a:cubicBezTo>
                <a:cubicBezTo>
                  <a:pt x="1556229" y="203809"/>
                  <a:pt x="1172549" y="561686"/>
                  <a:pt x="1168812" y="564489"/>
                </a:cubicBezTo>
                <a:lnTo>
                  <a:pt x="1081972" y="629622"/>
                </a:lnTo>
                <a:cubicBezTo>
                  <a:pt x="1063880" y="658570"/>
                  <a:pt x="999294" y="697530"/>
                  <a:pt x="1027697" y="716467"/>
                </a:cubicBezTo>
                <a:cubicBezTo>
                  <a:pt x="1057803" y="736540"/>
                  <a:pt x="1090598" y="678467"/>
                  <a:pt x="1114537" y="651334"/>
                </a:cubicBezTo>
                <a:cubicBezTo>
                  <a:pt x="1145751" y="615956"/>
                  <a:pt x="1168631" y="573715"/>
                  <a:pt x="1190522" y="531922"/>
                </a:cubicBezTo>
                <a:cubicBezTo>
                  <a:pt x="1208605" y="497399"/>
                  <a:pt x="1259833" y="452496"/>
                  <a:pt x="1233942" y="423367"/>
                </a:cubicBezTo>
                <a:cubicBezTo>
                  <a:pt x="1204996" y="390801"/>
                  <a:pt x="1147102" y="430604"/>
                  <a:pt x="1103682" y="434222"/>
                </a:cubicBezTo>
                <a:lnTo>
                  <a:pt x="778031" y="531922"/>
                </a:lnTo>
                <a:cubicBezTo>
                  <a:pt x="698753" y="554792"/>
                  <a:pt x="539221" y="597056"/>
                  <a:pt x="539221" y="597056"/>
                </a:cubicBezTo>
                <a:cubicBezTo>
                  <a:pt x="566711" y="528328"/>
                  <a:pt x="560990" y="547983"/>
                  <a:pt x="582641" y="466789"/>
                </a:cubicBezTo>
                <a:cubicBezTo>
                  <a:pt x="590329" y="437958"/>
                  <a:pt x="621694" y="404226"/>
                  <a:pt x="604351" y="379945"/>
                </a:cubicBezTo>
                <a:cubicBezTo>
                  <a:pt x="589480" y="359125"/>
                  <a:pt x="553694" y="387182"/>
                  <a:pt x="528366" y="390800"/>
                </a:cubicBezTo>
                <a:cubicBezTo>
                  <a:pt x="522257" y="393515"/>
                  <a:pt x="252185" y="521067"/>
                  <a:pt x="202715" y="521067"/>
                </a:cubicBezTo>
                <a:cubicBezTo>
                  <a:pt x="184623" y="521067"/>
                  <a:pt x="181005" y="492119"/>
                  <a:pt x="170150" y="477645"/>
                </a:cubicBezTo>
                <a:cubicBezTo>
                  <a:pt x="148440" y="481263"/>
                  <a:pt x="125455" y="496675"/>
                  <a:pt x="105020" y="488500"/>
                </a:cubicBezTo>
                <a:cubicBezTo>
                  <a:pt x="94396" y="484250"/>
                  <a:pt x="112732" y="466936"/>
                  <a:pt x="115875" y="455933"/>
                </a:cubicBezTo>
                <a:cubicBezTo>
                  <a:pt x="129363" y="408724"/>
                  <a:pt x="126730" y="422524"/>
                  <a:pt x="126730" y="379945"/>
                </a:cubicBezTo>
              </a:path>
            </a:pathLst>
          </a:cu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it-IT"/>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CuoreFetale.jpg"/>
          <p:cNvPicPr>
            <a:picLocks noGrp="1" noChangeAspect="1"/>
          </p:cNvPicPr>
          <p:nvPr>
            <p:ph idx="4294967295"/>
          </p:nvPr>
        </p:nvPicPr>
        <p:blipFill>
          <a:blip r:embed="rId3"/>
          <a:stretch>
            <a:fillRect/>
          </a:stretch>
        </p:blipFill>
        <p:spPr>
          <a:xfrm>
            <a:off x="5029200" y="2743200"/>
            <a:ext cx="3881437" cy="2643187"/>
          </a:xfrm>
        </p:spPr>
      </p:pic>
      <p:sp>
        <p:nvSpPr>
          <p:cNvPr id="5" name="CasellaDiTesto 4"/>
          <p:cNvSpPr txBox="1"/>
          <p:nvPr/>
        </p:nvSpPr>
        <p:spPr>
          <a:xfrm>
            <a:off x="3048000" y="304800"/>
            <a:ext cx="1555459" cy="369332"/>
          </a:xfrm>
          <a:prstGeom prst="rect">
            <a:avLst/>
          </a:prstGeom>
          <a:noFill/>
        </p:spPr>
        <p:txBody>
          <a:bodyPr wrap="none" rtlCol="0">
            <a:spAutoFit/>
          </a:bodyPr>
          <a:lstStyle/>
          <a:p>
            <a:r>
              <a:rPr lang="it-IT" dirty="0" smtClean="0"/>
              <a:t>CUORE FETALE</a:t>
            </a:r>
          </a:p>
          <a:p>
            <a:endParaRPr lang="it-IT" dirty="0"/>
          </a:p>
        </p:txBody>
      </p:sp>
      <p:sp>
        <p:nvSpPr>
          <p:cNvPr id="6" name="CasellaDiTesto 5"/>
          <p:cNvSpPr txBox="1"/>
          <p:nvPr/>
        </p:nvSpPr>
        <p:spPr>
          <a:xfrm>
            <a:off x="533400" y="1524000"/>
            <a:ext cx="8637663" cy="923330"/>
          </a:xfrm>
          <a:prstGeom prst="rect">
            <a:avLst/>
          </a:prstGeom>
          <a:noFill/>
        </p:spPr>
        <p:txBody>
          <a:bodyPr wrap="none" rtlCol="0">
            <a:spAutoFit/>
          </a:bodyPr>
          <a:lstStyle/>
          <a:p>
            <a:r>
              <a:rPr lang="it-IT" dirty="0" smtClean="0"/>
              <a:t>VENTRICOLO DESTRO: pompa  contro resistenze elevate (circolo arterioso polmonare</a:t>
            </a:r>
          </a:p>
          <a:p>
            <a:r>
              <a:rPr lang="it-IT" dirty="0" smtClean="0"/>
              <a:t>muscoloso e </a:t>
            </a:r>
            <a:r>
              <a:rPr lang="it-IT" dirty="0" err="1" smtClean="0"/>
              <a:t>vasocostretto</a:t>
            </a:r>
            <a:r>
              <a:rPr lang="it-IT" dirty="0" smtClean="0"/>
              <a:t>). Invia gran parte della sua gittata in aorta attraverso il dotto</a:t>
            </a:r>
          </a:p>
          <a:p>
            <a:r>
              <a:rPr lang="it-IT" dirty="0" smtClean="0"/>
              <a:t>di </a:t>
            </a:r>
            <a:r>
              <a:rPr lang="it-IT" dirty="0" err="1" smtClean="0"/>
              <a:t>Botallo</a:t>
            </a:r>
            <a:r>
              <a:rPr lang="it-IT" dirty="0" smtClean="0"/>
              <a:t>. Questo aumenta la sua massa e quindi la forza elettrica che sviluppa.  </a:t>
            </a:r>
            <a:endParaRPr lang="it-IT" dirty="0"/>
          </a:p>
        </p:txBody>
      </p:sp>
      <p:sp>
        <p:nvSpPr>
          <p:cNvPr id="7" name="CasellaDiTesto 6"/>
          <p:cNvSpPr txBox="1"/>
          <p:nvPr/>
        </p:nvSpPr>
        <p:spPr>
          <a:xfrm>
            <a:off x="381000" y="5867400"/>
            <a:ext cx="6968186" cy="646331"/>
          </a:xfrm>
          <a:prstGeom prst="rect">
            <a:avLst/>
          </a:prstGeom>
          <a:noFill/>
        </p:spPr>
        <p:txBody>
          <a:bodyPr wrap="none" rtlCol="0">
            <a:spAutoFit/>
          </a:bodyPr>
          <a:lstStyle/>
          <a:p>
            <a:r>
              <a:rPr lang="it-IT" dirty="0" smtClean="0"/>
              <a:t>VENTRICOLO SINISTRO: riceve sangue pregiato attraverso il forame ovale</a:t>
            </a:r>
          </a:p>
          <a:p>
            <a:r>
              <a:rPr lang="it-IT" dirty="0" smtClean="0"/>
              <a:t>e pompa  contro basse resistenze (placenta)  </a:t>
            </a:r>
            <a:endParaRPr lang="it-IT"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sz="2800" b="1" i="1" dirty="0" smtClean="0"/>
              <a:t>Modello neonatale</a:t>
            </a:r>
            <a:r>
              <a:rPr lang="it-IT" sz="2800" dirty="0" smtClean="0"/>
              <a:t>: </a:t>
            </a:r>
            <a:r>
              <a:rPr lang="it-IT" sz="2800" dirty="0" smtClean="0">
                <a:solidFill>
                  <a:srgbClr val="FF0000"/>
                </a:solidFill>
              </a:rPr>
              <a:t>prevalenza dell’attività elettrica del ventricolo destro </a:t>
            </a:r>
            <a:r>
              <a:rPr lang="it-IT" sz="2800" dirty="0" smtClean="0"/>
              <a:t>. E’ il modello normale del </a:t>
            </a:r>
            <a:r>
              <a:rPr lang="it-IT" sz="2800" b="1" dirty="0" smtClean="0"/>
              <a:t>primo mese </a:t>
            </a:r>
            <a:r>
              <a:rPr lang="it-IT" sz="2800" dirty="0" smtClean="0"/>
              <a:t>di vita . </a:t>
            </a:r>
            <a:endParaRPr lang="it-IT" sz="2800" dirty="0"/>
          </a:p>
        </p:txBody>
      </p:sp>
      <p:pic>
        <p:nvPicPr>
          <p:cNvPr id="4" name="Segnaposto contenuto 3" descr="circolazione fetale due .jpg"/>
          <p:cNvPicPr>
            <a:picLocks noGrp="1" noChangeAspect="1"/>
          </p:cNvPicPr>
          <p:nvPr>
            <p:ph idx="1"/>
          </p:nvPr>
        </p:nvPicPr>
        <p:blipFill>
          <a:blip r:embed="rId2"/>
          <a:stretch>
            <a:fillRect/>
          </a:stretch>
        </p:blipFill>
        <p:spPr>
          <a:xfrm>
            <a:off x="2309018" y="1600200"/>
            <a:ext cx="4525963" cy="4525963"/>
          </a:xfrm>
        </p:spPr>
      </p:pic>
      <p:sp>
        <p:nvSpPr>
          <p:cNvPr id="5" name="CasellaDiTesto 4"/>
          <p:cNvSpPr txBox="1"/>
          <p:nvPr/>
        </p:nvSpPr>
        <p:spPr>
          <a:xfrm>
            <a:off x="228600" y="1828800"/>
            <a:ext cx="3895004" cy="923330"/>
          </a:xfrm>
          <a:prstGeom prst="rect">
            <a:avLst/>
          </a:prstGeom>
          <a:noFill/>
        </p:spPr>
        <p:txBody>
          <a:bodyPr wrap="none" rtlCol="0">
            <a:spAutoFit/>
          </a:bodyPr>
          <a:lstStyle/>
          <a:p>
            <a:r>
              <a:rPr lang="it-IT" dirty="0" smtClean="0"/>
              <a:t>La prevalenza del VD alla nascita riflette</a:t>
            </a:r>
          </a:p>
          <a:p>
            <a:r>
              <a:rPr lang="it-IT" dirty="0" smtClean="0"/>
              <a:t>la situazione emodinamica</a:t>
            </a:r>
          </a:p>
          <a:p>
            <a:r>
              <a:rPr lang="it-IT" dirty="0" smtClean="0"/>
              <a:t>fetale</a:t>
            </a:r>
            <a:endParaRPr lang="it-IT" dirty="0"/>
          </a:p>
        </p:txBody>
      </p:sp>
      <p:sp>
        <p:nvSpPr>
          <p:cNvPr id="6" name="CasellaDiTesto 5"/>
          <p:cNvSpPr txBox="1"/>
          <p:nvPr/>
        </p:nvSpPr>
        <p:spPr>
          <a:xfrm>
            <a:off x="228600" y="3429000"/>
            <a:ext cx="3271599" cy="3139321"/>
          </a:xfrm>
          <a:prstGeom prst="rect">
            <a:avLst/>
          </a:prstGeom>
          <a:noFill/>
        </p:spPr>
        <p:txBody>
          <a:bodyPr wrap="square" rtlCol="0">
            <a:spAutoFit/>
          </a:bodyPr>
          <a:lstStyle/>
          <a:p>
            <a:r>
              <a:rPr lang="it-IT" dirty="0" smtClean="0"/>
              <a:t>Dopo la 31° settimana</a:t>
            </a:r>
          </a:p>
          <a:p>
            <a:r>
              <a:rPr lang="it-IT" dirty="0" smtClean="0"/>
              <a:t>Il VD aumenta di peso</a:t>
            </a:r>
          </a:p>
          <a:p>
            <a:r>
              <a:rPr lang="it-IT" dirty="0" smtClean="0"/>
              <a:t>Perché pompa contro </a:t>
            </a:r>
          </a:p>
          <a:p>
            <a:r>
              <a:rPr lang="it-IT" dirty="0" smtClean="0"/>
              <a:t>Alte resistenze </a:t>
            </a:r>
          </a:p>
          <a:p>
            <a:endParaRPr lang="it-IT" dirty="0" smtClean="0"/>
          </a:p>
          <a:p>
            <a:endParaRPr lang="it-IT" dirty="0" smtClean="0"/>
          </a:p>
          <a:p>
            <a:endParaRPr lang="it-IT" dirty="0" smtClean="0"/>
          </a:p>
          <a:p>
            <a:endParaRPr lang="it-IT" dirty="0" smtClean="0"/>
          </a:p>
          <a:p>
            <a:r>
              <a:rPr lang="it-IT" dirty="0" smtClean="0"/>
              <a:t>Al contrario, il VS pompa</a:t>
            </a:r>
          </a:p>
          <a:p>
            <a:r>
              <a:rPr lang="it-IT" dirty="0" smtClean="0"/>
              <a:t>contro le basse resistenze offerte</a:t>
            </a:r>
          </a:p>
          <a:p>
            <a:r>
              <a:rPr lang="it-IT" dirty="0" smtClean="0"/>
              <a:t>dalla placenta </a:t>
            </a:r>
            <a:endParaRPr lang="it-IT" dirty="0"/>
          </a:p>
        </p:txBody>
      </p:sp>
      <p:sp>
        <p:nvSpPr>
          <p:cNvPr id="7" name="CasellaDiTesto 6"/>
          <p:cNvSpPr txBox="1"/>
          <p:nvPr/>
        </p:nvSpPr>
        <p:spPr>
          <a:xfrm>
            <a:off x="5334000" y="6324600"/>
            <a:ext cx="3341029" cy="369332"/>
          </a:xfrm>
          <a:prstGeom prst="rect">
            <a:avLst/>
          </a:prstGeom>
          <a:noFill/>
        </p:spPr>
        <p:txBody>
          <a:bodyPr wrap="none" rtlCol="0">
            <a:spAutoFit/>
          </a:bodyPr>
          <a:lstStyle/>
          <a:p>
            <a:r>
              <a:rPr lang="it-IT" dirty="0" smtClean="0"/>
              <a:t> alla nascita: massa VD/VS = 1,3/</a:t>
            </a:r>
            <a:r>
              <a:rPr lang="it-IT" dirty="0" err="1" smtClean="0"/>
              <a:t>1</a:t>
            </a:r>
            <a:r>
              <a:rPr lang="it-IT" dirty="0" smtClean="0"/>
              <a:t> </a:t>
            </a:r>
            <a:endParaRPr lang="it-IT" dirty="0"/>
          </a:p>
        </p:txBody>
      </p:sp>
      <p:sp>
        <p:nvSpPr>
          <p:cNvPr id="8" name="CasellaDiTesto 7"/>
          <p:cNvSpPr txBox="1"/>
          <p:nvPr/>
        </p:nvSpPr>
        <p:spPr>
          <a:xfrm>
            <a:off x="7086600" y="3429000"/>
            <a:ext cx="1878489" cy="1477328"/>
          </a:xfrm>
          <a:prstGeom prst="rect">
            <a:avLst/>
          </a:prstGeom>
          <a:noFill/>
        </p:spPr>
        <p:txBody>
          <a:bodyPr wrap="none" rtlCol="0">
            <a:spAutoFit/>
          </a:bodyPr>
          <a:lstStyle/>
          <a:p>
            <a:r>
              <a:rPr lang="it-IT" dirty="0" smtClean="0"/>
              <a:t>Le derivazioni che</a:t>
            </a:r>
          </a:p>
          <a:p>
            <a:r>
              <a:rPr lang="it-IT" dirty="0" err="1" smtClean="0"/>
              <a:t>piu’</a:t>
            </a:r>
            <a:r>
              <a:rPr lang="it-IT" dirty="0" smtClean="0"/>
              <a:t> di tutte </a:t>
            </a:r>
          </a:p>
          <a:p>
            <a:r>
              <a:rPr lang="it-IT" dirty="0" smtClean="0"/>
              <a:t>esprimono queste</a:t>
            </a:r>
          </a:p>
          <a:p>
            <a:r>
              <a:rPr lang="it-IT" dirty="0" smtClean="0"/>
              <a:t>differenze  sono</a:t>
            </a:r>
          </a:p>
          <a:p>
            <a:r>
              <a:rPr lang="it-IT" dirty="0" smtClean="0"/>
              <a:t>V1 e V6 </a:t>
            </a:r>
            <a:endParaRPr lang="it-IT" dirty="0"/>
          </a:p>
        </p:txBody>
      </p:sp>
      <p:sp>
        <p:nvSpPr>
          <p:cNvPr id="9" name="CasellaDiTesto 8"/>
          <p:cNvSpPr txBox="1"/>
          <p:nvPr/>
        </p:nvSpPr>
        <p:spPr>
          <a:xfrm>
            <a:off x="7315200" y="1828800"/>
            <a:ext cx="1757901" cy="369332"/>
          </a:xfrm>
          <a:prstGeom prst="rect">
            <a:avLst/>
          </a:prstGeom>
          <a:noFill/>
        </p:spPr>
        <p:txBody>
          <a:bodyPr wrap="none" rtlCol="0">
            <a:spAutoFit/>
          </a:bodyPr>
          <a:lstStyle/>
          <a:p>
            <a:r>
              <a:rPr lang="it-IT" b="1" i="1" dirty="0" smtClean="0"/>
              <a:t>Due </a:t>
            </a:r>
            <a:r>
              <a:rPr lang="it-IT" b="1" i="1" dirty="0" err="1" smtClean="0"/>
              <a:t>situazioni…</a:t>
            </a:r>
            <a:endParaRPr lang="it-IT" b="1" i="1" dirty="0"/>
          </a:p>
        </p:txBody>
      </p:sp>
      <p:sp>
        <p:nvSpPr>
          <p:cNvPr id="10" name="Freccia giù 9"/>
          <p:cNvSpPr/>
          <p:nvPr/>
        </p:nvSpPr>
        <p:spPr>
          <a:xfrm>
            <a:off x="1011265" y="2752130"/>
            <a:ext cx="588935" cy="676870"/>
          </a:xfrm>
          <a:prstGeom prst="downArrow">
            <a:avLst/>
          </a:prstGeom>
          <a:ln/>
        </p:spPr>
        <p:style>
          <a:lnRef idx="1">
            <a:schemeClr val="accent1"/>
          </a:lnRef>
          <a:fillRef idx="3">
            <a:schemeClr val="accent1"/>
          </a:fillRef>
          <a:effectRef idx="2">
            <a:schemeClr val="accent1"/>
          </a:effectRef>
          <a:fontRef idx="minor">
            <a:schemeClr val="lt1"/>
          </a:fontRef>
        </p:style>
      </p:sp>
      <p:sp>
        <p:nvSpPr>
          <p:cNvPr id="11" name="Freccia giù 10"/>
          <p:cNvSpPr/>
          <p:nvPr/>
        </p:nvSpPr>
        <p:spPr>
          <a:xfrm>
            <a:off x="915779" y="4906328"/>
            <a:ext cx="684421" cy="728021"/>
          </a:xfrm>
          <a:prstGeom prst="downArrow">
            <a:avLst/>
          </a:prstGeom>
          <a:ln/>
        </p:spPr>
        <p:style>
          <a:lnRef idx="1">
            <a:schemeClr val="accent1"/>
          </a:lnRef>
          <a:fillRef idx="3">
            <a:schemeClr val="accent1"/>
          </a:fillRef>
          <a:effectRef idx="2">
            <a:schemeClr val="accent1"/>
          </a:effectRef>
          <a:fontRef idx="minor">
            <a:schemeClr val="lt1"/>
          </a:fontRef>
        </p:style>
      </p:sp>
      <p:sp>
        <p:nvSpPr>
          <p:cNvPr id="12" name="Freccia destra 11"/>
          <p:cNvSpPr/>
          <p:nvPr/>
        </p:nvSpPr>
        <p:spPr>
          <a:xfrm>
            <a:off x="3637136" y="6126163"/>
            <a:ext cx="822960" cy="567769"/>
          </a:xfrm>
          <a:prstGeom prst="rightArrow">
            <a:avLst/>
          </a:prstGeom>
          <a:ln/>
        </p:spPr>
        <p:style>
          <a:lnRef idx="1">
            <a:schemeClr val="accent1"/>
          </a:lnRef>
          <a:fillRef idx="3">
            <a:schemeClr val="accent1"/>
          </a:fillRef>
          <a:effectRef idx="2">
            <a:schemeClr val="accent1"/>
          </a:effectRef>
          <a:fontRef idx="minor">
            <a:schemeClr val="lt1"/>
          </a:fontRef>
        </p:style>
      </p:sp>
      <p:sp>
        <p:nvSpPr>
          <p:cNvPr id="13" name="Freccia su 12"/>
          <p:cNvSpPr/>
          <p:nvPr/>
        </p:nvSpPr>
        <p:spPr>
          <a:xfrm>
            <a:off x="7485231" y="5333999"/>
            <a:ext cx="668169" cy="634537"/>
          </a:xfrm>
          <a:prstGeom prst="upArrow">
            <a:avLst/>
          </a:prstGeom>
          <a:ln/>
        </p:spPr>
        <p:style>
          <a:lnRef idx="1">
            <a:schemeClr val="accent1"/>
          </a:lnRef>
          <a:fillRef idx="3">
            <a:schemeClr val="accent1"/>
          </a:fillRef>
          <a:effectRef idx="2">
            <a:schemeClr val="accent1"/>
          </a:effectRef>
          <a:fontRef idx="minor">
            <a:schemeClr val="lt1"/>
          </a:fontRef>
        </p:style>
      </p:sp>
      <p:sp>
        <p:nvSpPr>
          <p:cNvPr id="14" name="Freccia su 13"/>
          <p:cNvSpPr/>
          <p:nvPr/>
        </p:nvSpPr>
        <p:spPr>
          <a:xfrm>
            <a:off x="7620000" y="2438400"/>
            <a:ext cx="685800" cy="822960"/>
          </a:xfrm>
          <a:prstGeom prst="upArrow">
            <a:avLst/>
          </a:prstGeom>
          <a:ln/>
        </p:spPr>
        <p:style>
          <a:lnRef idx="1">
            <a:schemeClr val="accent1"/>
          </a:lnRef>
          <a:fillRef idx="3">
            <a:schemeClr val="accent1"/>
          </a:fillRef>
          <a:effectRef idx="2">
            <a:schemeClr val="accent1"/>
          </a:effectRef>
          <a:fontRef idx="minor">
            <a:schemeClr val="lt1"/>
          </a:fontRef>
        </p:style>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Neonato appena nato </a:t>
            </a:r>
            <a:endParaRPr lang="it-IT" dirty="0"/>
          </a:p>
        </p:txBody>
      </p:sp>
      <p:pic>
        <p:nvPicPr>
          <p:cNvPr id="4" name="Segnaposto contenuto 3" descr="bimbo appena nato.jpg"/>
          <p:cNvPicPr>
            <a:picLocks noGrp="1" noChangeAspect="1"/>
          </p:cNvPicPr>
          <p:nvPr>
            <p:ph idx="1"/>
          </p:nvPr>
        </p:nvPicPr>
        <p:blipFill>
          <a:blip r:embed="rId2"/>
          <a:stretch>
            <a:fillRect/>
          </a:stretch>
        </p:blipFill>
        <p:spPr>
          <a:xfrm>
            <a:off x="635000" y="1767681"/>
            <a:ext cx="7874000" cy="4191000"/>
          </a:xfrm>
        </p:spPr>
      </p:pic>
      <p:sp>
        <p:nvSpPr>
          <p:cNvPr id="5" name="CasellaDiTesto 4"/>
          <p:cNvSpPr txBox="1"/>
          <p:nvPr/>
        </p:nvSpPr>
        <p:spPr>
          <a:xfrm>
            <a:off x="4038600" y="6324600"/>
            <a:ext cx="1920656" cy="369332"/>
          </a:xfrm>
          <a:prstGeom prst="rect">
            <a:avLst/>
          </a:prstGeom>
          <a:noFill/>
        </p:spPr>
        <p:txBody>
          <a:bodyPr wrap="none" rtlCol="0">
            <a:spAutoFit/>
          </a:bodyPr>
          <a:lstStyle/>
          <a:p>
            <a:r>
              <a:rPr lang="it-IT" b="1" i="1" dirty="0" smtClean="0"/>
              <a:t>PRIMO MODELLO </a:t>
            </a:r>
            <a:endParaRPr lang="it-IT" b="1" i="1"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smtClean="0"/>
              <a:t>Modello immediatamente neonatale </a:t>
            </a:r>
            <a:br>
              <a:rPr lang="it-IT" dirty="0" smtClean="0"/>
            </a:br>
            <a:r>
              <a:rPr lang="it-IT" dirty="0" smtClean="0"/>
              <a:t>(prima settimana) </a:t>
            </a:r>
            <a:endParaRPr lang="it-IT" dirty="0"/>
          </a:p>
        </p:txBody>
      </p:sp>
      <p:sp>
        <p:nvSpPr>
          <p:cNvPr id="3" name="Segnaposto contenuto 2"/>
          <p:cNvSpPr>
            <a:spLocks noGrp="1"/>
          </p:cNvSpPr>
          <p:nvPr>
            <p:ph idx="1"/>
          </p:nvPr>
        </p:nvSpPr>
        <p:spPr/>
        <p:txBody>
          <a:bodyPr/>
          <a:lstStyle/>
          <a:p>
            <a:r>
              <a:rPr lang="it-IT" dirty="0" smtClean="0"/>
              <a:t>V1: onda </a:t>
            </a:r>
            <a:r>
              <a:rPr lang="it-IT" dirty="0" err="1" smtClean="0"/>
              <a:t>R</a:t>
            </a:r>
            <a:r>
              <a:rPr lang="it-IT" dirty="0" smtClean="0"/>
              <a:t> dominante</a:t>
            </a:r>
          </a:p>
          <a:p>
            <a:r>
              <a:rPr lang="it-IT" dirty="0" smtClean="0"/>
              <a:t>V6: onda </a:t>
            </a:r>
            <a:r>
              <a:rPr lang="it-IT" dirty="0" err="1" smtClean="0"/>
              <a:t>S</a:t>
            </a:r>
            <a:r>
              <a:rPr lang="it-IT" dirty="0" smtClean="0"/>
              <a:t> dominante</a:t>
            </a:r>
          </a:p>
          <a:p>
            <a:r>
              <a:rPr lang="it-IT" dirty="0" err="1" smtClean="0"/>
              <a:t>T</a:t>
            </a:r>
            <a:r>
              <a:rPr lang="it-IT" dirty="0" smtClean="0"/>
              <a:t>: di solito  positiva in V1 e in V6 (ma se negativa: no </a:t>
            </a:r>
            <a:r>
              <a:rPr lang="it-IT" dirty="0" err="1" smtClean="0"/>
              <a:t>problem</a:t>
            </a:r>
            <a:r>
              <a:rPr lang="it-IT" dirty="0" smtClean="0"/>
              <a:t>!) </a:t>
            </a:r>
          </a:p>
          <a:p>
            <a:r>
              <a:rPr lang="it-IT" dirty="0" smtClean="0"/>
              <a:t>Asse elettrico QRS: a destra !  </a:t>
            </a:r>
            <a:endParaRPr lang="it-IT" dirty="0"/>
          </a:p>
        </p:txBody>
      </p:sp>
      <p:sp>
        <p:nvSpPr>
          <p:cNvPr id="4" name="CasellaDiTesto 3"/>
          <p:cNvSpPr txBox="1"/>
          <p:nvPr/>
        </p:nvSpPr>
        <p:spPr>
          <a:xfrm>
            <a:off x="2819400" y="5715000"/>
            <a:ext cx="3658762" cy="369332"/>
          </a:xfrm>
          <a:prstGeom prst="rect">
            <a:avLst/>
          </a:prstGeom>
          <a:noFill/>
        </p:spPr>
        <p:txBody>
          <a:bodyPr wrap="none" rtlCol="0">
            <a:spAutoFit/>
          </a:bodyPr>
          <a:lstStyle/>
          <a:p>
            <a:r>
              <a:rPr lang="it-IT" dirty="0" smtClean="0"/>
              <a:t>PREVALENZA VENTRICOLARE DESTRA </a:t>
            </a:r>
            <a:endParaRPr lang="it-IT"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 </a:t>
            </a:r>
            <a:endParaRPr lang="it-IT" dirty="0"/>
          </a:p>
        </p:txBody>
      </p:sp>
      <p:pic>
        <p:nvPicPr>
          <p:cNvPr id="4" name="Segnaposto contenuto 3" descr="figura 4 bambini .jpg"/>
          <p:cNvPicPr>
            <a:picLocks noGrp="1" noChangeAspect="1"/>
          </p:cNvPicPr>
          <p:nvPr>
            <p:ph idx="1"/>
          </p:nvPr>
        </p:nvPicPr>
        <p:blipFill>
          <a:blip r:embed="rId2"/>
          <a:stretch>
            <a:fillRect/>
          </a:stretch>
        </p:blipFill>
        <p:spPr>
          <a:xfrm>
            <a:off x="1143000" y="1600200"/>
            <a:ext cx="7162800" cy="4191000"/>
          </a:xfrm>
        </p:spPr>
      </p:pic>
      <p:sp>
        <p:nvSpPr>
          <p:cNvPr id="5" name="CasellaDiTesto 4"/>
          <p:cNvSpPr txBox="1"/>
          <p:nvPr/>
        </p:nvSpPr>
        <p:spPr>
          <a:xfrm>
            <a:off x="685800" y="6248400"/>
            <a:ext cx="3154379" cy="369332"/>
          </a:xfrm>
          <a:prstGeom prst="rect">
            <a:avLst/>
          </a:prstGeom>
          <a:noFill/>
        </p:spPr>
        <p:txBody>
          <a:bodyPr wrap="none" rtlCol="0">
            <a:spAutoFit/>
          </a:bodyPr>
          <a:lstStyle/>
          <a:p>
            <a:r>
              <a:rPr lang="it-IT" dirty="0" smtClean="0"/>
              <a:t>Neonata normale, 12 ore di vita </a:t>
            </a:r>
            <a:endParaRPr lang="it-IT" dirty="0"/>
          </a:p>
        </p:txBody>
      </p:sp>
      <p:sp>
        <p:nvSpPr>
          <p:cNvPr id="6" name="CasellaDiTesto 5"/>
          <p:cNvSpPr txBox="1"/>
          <p:nvPr/>
        </p:nvSpPr>
        <p:spPr>
          <a:xfrm>
            <a:off x="4724400" y="5943600"/>
            <a:ext cx="3327729" cy="646331"/>
          </a:xfrm>
          <a:prstGeom prst="rect">
            <a:avLst/>
          </a:prstGeom>
          <a:noFill/>
        </p:spPr>
        <p:txBody>
          <a:bodyPr wrap="none" rtlCol="0">
            <a:spAutoFit/>
          </a:bodyPr>
          <a:lstStyle/>
          <a:p>
            <a:r>
              <a:rPr lang="it-IT" dirty="0" smtClean="0"/>
              <a:t>Prevalenza VD; asse elettrico a </a:t>
            </a:r>
            <a:r>
              <a:rPr lang="it-IT" dirty="0" err="1" smtClean="0"/>
              <a:t>Dx</a:t>
            </a:r>
            <a:endParaRPr lang="it-IT" dirty="0" smtClean="0"/>
          </a:p>
          <a:p>
            <a:r>
              <a:rPr lang="it-IT" dirty="0" err="1" smtClean="0"/>
              <a:t>T</a:t>
            </a:r>
            <a:r>
              <a:rPr lang="it-IT" dirty="0" smtClean="0"/>
              <a:t> positiva in V1-V2 </a:t>
            </a:r>
            <a:endParaRPr lang="it-IT"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4294967295"/>
          </p:nvPr>
        </p:nvSpPr>
        <p:spPr>
          <a:xfrm>
            <a:off x="0" y="1600200"/>
            <a:ext cx="8229600" cy="4525963"/>
          </a:xfrm>
        </p:spPr>
        <p:txBody>
          <a:bodyPr/>
          <a:lstStyle/>
          <a:p>
            <a:r>
              <a:rPr lang="it-IT" dirty="0" smtClean="0"/>
              <a:t>Ci vuole l’approccio </a:t>
            </a:r>
            <a:r>
              <a:rPr lang="it-IT" dirty="0" err="1" smtClean="0"/>
              <a:t>giusto…</a:t>
            </a:r>
            <a:r>
              <a:rPr lang="it-IT" dirty="0" smtClean="0"/>
              <a:t> </a:t>
            </a:r>
            <a:endParaRPr lang="it-IT" dirty="0"/>
          </a:p>
        </p:txBody>
      </p:sp>
      <p:sp>
        <p:nvSpPr>
          <p:cNvPr id="4" name="CasellaDiTesto 3"/>
          <p:cNvSpPr txBox="1"/>
          <p:nvPr/>
        </p:nvSpPr>
        <p:spPr>
          <a:xfrm>
            <a:off x="2057400" y="4343400"/>
            <a:ext cx="3737434" cy="369332"/>
          </a:xfrm>
          <a:prstGeom prst="rect">
            <a:avLst/>
          </a:prstGeom>
          <a:noFill/>
        </p:spPr>
        <p:txBody>
          <a:bodyPr wrap="none" rtlCol="0">
            <a:spAutoFit/>
          </a:bodyPr>
          <a:lstStyle/>
          <a:p>
            <a:r>
              <a:rPr lang="it-IT" dirty="0" err="1" smtClean="0"/>
              <a:t>passione…………curiosità…………</a:t>
            </a:r>
            <a:r>
              <a:rPr lang="it-IT" dirty="0" smtClean="0"/>
              <a:t>..logica </a:t>
            </a:r>
            <a:endParaRPr lang="it-IT"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figura 13 cs bambini.jpg"/>
          <p:cNvPicPr>
            <a:picLocks noGrp="1" noChangeAspect="1"/>
          </p:cNvPicPr>
          <p:nvPr>
            <p:ph idx="1"/>
          </p:nvPr>
        </p:nvPicPr>
        <p:blipFill>
          <a:blip r:embed="rId2"/>
          <a:stretch>
            <a:fillRect/>
          </a:stretch>
        </p:blipFill>
        <p:spPr>
          <a:xfrm>
            <a:off x="1219200" y="1524000"/>
            <a:ext cx="7162800" cy="4495800"/>
          </a:xfrm>
        </p:spPr>
      </p:pic>
      <p:sp>
        <p:nvSpPr>
          <p:cNvPr id="5" name="CasellaDiTesto 4"/>
          <p:cNvSpPr txBox="1"/>
          <p:nvPr/>
        </p:nvSpPr>
        <p:spPr>
          <a:xfrm>
            <a:off x="838200" y="6400800"/>
            <a:ext cx="2821092" cy="369332"/>
          </a:xfrm>
          <a:prstGeom prst="rect">
            <a:avLst/>
          </a:prstGeom>
          <a:noFill/>
        </p:spPr>
        <p:txBody>
          <a:bodyPr wrap="none" rtlCol="0">
            <a:spAutoFit/>
          </a:bodyPr>
          <a:lstStyle/>
          <a:p>
            <a:r>
              <a:rPr lang="it-IT" dirty="0" smtClean="0"/>
              <a:t>Neonato normale di </a:t>
            </a:r>
            <a:r>
              <a:rPr lang="it-IT" dirty="0" err="1" smtClean="0"/>
              <a:t>6</a:t>
            </a:r>
            <a:r>
              <a:rPr lang="it-IT" dirty="0" smtClean="0"/>
              <a:t> giorni</a:t>
            </a:r>
            <a:endParaRPr lang="it-IT" dirty="0"/>
          </a:p>
        </p:txBody>
      </p:sp>
      <p:sp>
        <p:nvSpPr>
          <p:cNvPr id="6" name="CasellaDiTesto 5"/>
          <p:cNvSpPr txBox="1"/>
          <p:nvPr/>
        </p:nvSpPr>
        <p:spPr>
          <a:xfrm>
            <a:off x="4953000" y="6248400"/>
            <a:ext cx="3607591" cy="646331"/>
          </a:xfrm>
          <a:prstGeom prst="rect">
            <a:avLst/>
          </a:prstGeom>
          <a:noFill/>
        </p:spPr>
        <p:txBody>
          <a:bodyPr wrap="none" rtlCol="0">
            <a:spAutoFit/>
          </a:bodyPr>
          <a:lstStyle/>
          <a:p>
            <a:r>
              <a:rPr lang="it-IT" dirty="0" smtClean="0"/>
              <a:t>A volte  QRS negativo in D2 (estrema</a:t>
            </a:r>
          </a:p>
          <a:p>
            <a:r>
              <a:rPr lang="it-IT" dirty="0" smtClean="0"/>
              <a:t>deviazione assiale destra)  </a:t>
            </a:r>
            <a:endParaRPr lang="it-IT"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1800" dirty="0" smtClean="0"/>
              <a:t>Neonato di </a:t>
            </a:r>
            <a:r>
              <a:rPr lang="it-IT" sz="1800" dirty="0" err="1" smtClean="0"/>
              <a:t>4</a:t>
            </a:r>
            <a:r>
              <a:rPr lang="it-IT" sz="1800" dirty="0" smtClean="0"/>
              <a:t> giorni </a:t>
            </a:r>
            <a:r>
              <a:rPr lang="it-IT" dirty="0" smtClean="0"/>
              <a:t> </a:t>
            </a:r>
            <a:endParaRPr lang="it-IT" dirty="0"/>
          </a:p>
        </p:txBody>
      </p:sp>
      <p:pic>
        <p:nvPicPr>
          <p:cNvPr id="4" name="Segnaposto contenuto 3" descr="figura 9 bambini.jpg"/>
          <p:cNvPicPr>
            <a:picLocks noGrp="1" noChangeAspect="1"/>
          </p:cNvPicPr>
          <p:nvPr>
            <p:ph idx="1"/>
          </p:nvPr>
        </p:nvPicPr>
        <p:blipFill>
          <a:blip r:embed="rId2"/>
          <a:stretch>
            <a:fillRect/>
          </a:stretch>
        </p:blipFill>
        <p:spPr>
          <a:xfrm>
            <a:off x="762000" y="1417638"/>
            <a:ext cx="7620000" cy="4449762"/>
          </a:xfrm>
        </p:spPr>
      </p:pic>
      <p:sp>
        <p:nvSpPr>
          <p:cNvPr id="5" name="CasellaDiTesto 4"/>
          <p:cNvSpPr txBox="1"/>
          <p:nvPr/>
        </p:nvSpPr>
        <p:spPr>
          <a:xfrm>
            <a:off x="3015388" y="6248400"/>
            <a:ext cx="3938004" cy="369332"/>
          </a:xfrm>
          <a:prstGeom prst="rect">
            <a:avLst/>
          </a:prstGeom>
          <a:noFill/>
        </p:spPr>
        <p:txBody>
          <a:bodyPr wrap="square" rtlCol="0">
            <a:spAutoFit/>
          </a:bodyPr>
          <a:lstStyle/>
          <a:p>
            <a:r>
              <a:rPr lang="it-IT" dirty="0" smtClean="0"/>
              <a:t>(NO PROBLEM: è normale) </a:t>
            </a:r>
            <a:endParaRPr lang="it-IT" dirty="0"/>
          </a:p>
        </p:txBody>
      </p:sp>
      <p:sp>
        <p:nvSpPr>
          <p:cNvPr id="6" name="CasellaDiTesto 5"/>
          <p:cNvSpPr txBox="1"/>
          <p:nvPr/>
        </p:nvSpPr>
        <p:spPr>
          <a:xfrm>
            <a:off x="990600" y="6248400"/>
            <a:ext cx="2024788" cy="369332"/>
          </a:xfrm>
          <a:prstGeom prst="rect">
            <a:avLst/>
          </a:prstGeom>
          <a:noFill/>
        </p:spPr>
        <p:txBody>
          <a:bodyPr wrap="none" rtlCol="0">
            <a:spAutoFit/>
          </a:bodyPr>
          <a:lstStyle/>
          <a:p>
            <a:r>
              <a:rPr lang="it-IT" dirty="0" err="1" smtClean="0"/>
              <a:t>T</a:t>
            </a:r>
            <a:r>
              <a:rPr lang="it-IT" dirty="0" smtClean="0"/>
              <a:t> negativa in V1, V2 </a:t>
            </a:r>
            <a:endParaRPr lang="it-IT"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dirty="0" smtClean="0"/>
              <a:t>Neonato dalla seconda settimana </a:t>
            </a:r>
            <a:endParaRPr lang="it-IT" dirty="0"/>
          </a:p>
        </p:txBody>
      </p:sp>
      <p:pic>
        <p:nvPicPr>
          <p:cNvPr id="4" name="Segnaposto contenuto 3" descr="neonato .jpg"/>
          <p:cNvPicPr>
            <a:picLocks noGrp="1" noChangeAspect="1"/>
          </p:cNvPicPr>
          <p:nvPr>
            <p:ph idx="1"/>
          </p:nvPr>
        </p:nvPicPr>
        <p:blipFill>
          <a:blip r:embed="rId2"/>
          <a:stretch>
            <a:fillRect/>
          </a:stretch>
        </p:blipFill>
        <p:spPr>
          <a:xfrm>
            <a:off x="1857375" y="2058194"/>
            <a:ext cx="5429250" cy="3609975"/>
          </a:xfrm>
        </p:spPr>
      </p:pic>
      <p:sp>
        <p:nvSpPr>
          <p:cNvPr id="5" name="CasellaDiTesto 4"/>
          <p:cNvSpPr txBox="1"/>
          <p:nvPr/>
        </p:nvSpPr>
        <p:spPr>
          <a:xfrm>
            <a:off x="5105400" y="6248400"/>
            <a:ext cx="2189359" cy="369332"/>
          </a:xfrm>
          <a:prstGeom prst="rect">
            <a:avLst/>
          </a:prstGeom>
          <a:noFill/>
        </p:spPr>
        <p:txBody>
          <a:bodyPr wrap="none" rtlCol="0">
            <a:spAutoFit/>
          </a:bodyPr>
          <a:lstStyle/>
          <a:p>
            <a:r>
              <a:rPr lang="it-IT" b="1" i="1" dirty="0" smtClean="0"/>
              <a:t>SECONDO MODELLO </a:t>
            </a:r>
            <a:endParaRPr lang="it-IT" b="1" i="1"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smtClean="0"/>
              <a:t>Modello neonatale (dalla seconda settimana a </a:t>
            </a:r>
            <a:r>
              <a:rPr lang="it-IT" dirty="0" err="1" smtClean="0"/>
              <a:t>1</a:t>
            </a:r>
            <a:r>
              <a:rPr lang="it-IT" dirty="0" smtClean="0"/>
              <a:t> mese) </a:t>
            </a:r>
            <a:endParaRPr lang="it-IT" dirty="0"/>
          </a:p>
        </p:txBody>
      </p:sp>
      <p:sp>
        <p:nvSpPr>
          <p:cNvPr id="3" name="Segnaposto contenuto 2"/>
          <p:cNvSpPr>
            <a:spLocks noGrp="1"/>
          </p:cNvSpPr>
          <p:nvPr>
            <p:ph idx="1"/>
          </p:nvPr>
        </p:nvSpPr>
        <p:spPr/>
        <p:txBody>
          <a:bodyPr/>
          <a:lstStyle/>
          <a:p>
            <a:r>
              <a:rPr lang="it-IT" dirty="0" smtClean="0"/>
              <a:t>In V1: Onda </a:t>
            </a:r>
            <a:r>
              <a:rPr lang="it-IT" dirty="0" err="1" smtClean="0"/>
              <a:t>R</a:t>
            </a:r>
            <a:r>
              <a:rPr lang="it-IT" dirty="0" smtClean="0"/>
              <a:t> dominante (&lt;25 mm) </a:t>
            </a:r>
          </a:p>
          <a:p>
            <a:r>
              <a:rPr lang="it-IT" dirty="0" smtClean="0"/>
              <a:t>In V6: onda </a:t>
            </a:r>
            <a:r>
              <a:rPr lang="it-IT" dirty="0" err="1" smtClean="0"/>
              <a:t>S</a:t>
            </a:r>
            <a:r>
              <a:rPr lang="it-IT" dirty="0" smtClean="0"/>
              <a:t> dominante </a:t>
            </a:r>
          </a:p>
          <a:p>
            <a:r>
              <a:rPr lang="it-IT" dirty="0" smtClean="0"/>
              <a:t>Onda </a:t>
            </a:r>
            <a:r>
              <a:rPr lang="it-IT" dirty="0" err="1" smtClean="0"/>
              <a:t>T</a:t>
            </a:r>
            <a:r>
              <a:rPr lang="it-IT" dirty="0" smtClean="0"/>
              <a:t> : in V1 e V2 negativa, in V6 positiva</a:t>
            </a:r>
          </a:p>
          <a:p>
            <a:r>
              <a:rPr lang="it-IT" dirty="0" smtClean="0"/>
              <a:t>Asse elettrico QRS: a destra  </a:t>
            </a:r>
            <a:endParaRPr lang="it-IT" dirty="0"/>
          </a:p>
        </p:txBody>
      </p:sp>
      <p:sp>
        <p:nvSpPr>
          <p:cNvPr id="4" name="CasellaDiTesto 3"/>
          <p:cNvSpPr txBox="1"/>
          <p:nvPr/>
        </p:nvSpPr>
        <p:spPr>
          <a:xfrm>
            <a:off x="2286000" y="5486400"/>
            <a:ext cx="3658762" cy="369332"/>
          </a:xfrm>
          <a:prstGeom prst="rect">
            <a:avLst/>
          </a:prstGeom>
          <a:noFill/>
        </p:spPr>
        <p:txBody>
          <a:bodyPr wrap="none" rtlCol="0">
            <a:spAutoFit/>
          </a:bodyPr>
          <a:lstStyle/>
          <a:p>
            <a:r>
              <a:rPr lang="it-IT" dirty="0" smtClean="0"/>
              <a:t>PREVALENZA VENTRICOLARE DESTRA </a:t>
            </a:r>
            <a:endParaRPr lang="it-IT"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1800" dirty="0" smtClean="0"/>
              <a:t>Classico ECG normale dopo la prima settimana </a:t>
            </a:r>
            <a:endParaRPr lang="it-IT" sz="1800" dirty="0"/>
          </a:p>
        </p:txBody>
      </p:sp>
      <p:pic>
        <p:nvPicPr>
          <p:cNvPr id="4" name="Segnaposto contenuto 3" descr="figura 15 bambini AN.jpg"/>
          <p:cNvPicPr>
            <a:picLocks noGrp="1" noChangeAspect="1"/>
          </p:cNvPicPr>
          <p:nvPr>
            <p:ph idx="1"/>
          </p:nvPr>
        </p:nvPicPr>
        <p:blipFill>
          <a:blip r:embed="rId2"/>
          <a:stretch>
            <a:fillRect/>
          </a:stretch>
        </p:blipFill>
        <p:spPr>
          <a:xfrm>
            <a:off x="1066800" y="1752600"/>
            <a:ext cx="7162800" cy="4191000"/>
          </a:xfrm>
        </p:spPr>
      </p:pic>
      <p:sp>
        <p:nvSpPr>
          <p:cNvPr id="5" name="CasellaDiTesto 4"/>
          <p:cNvSpPr txBox="1"/>
          <p:nvPr/>
        </p:nvSpPr>
        <p:spPr>
          <a:xfrm>
            <a:off x="457200" y="6248400"/>
            <a:ext cx="8800644" cy="369332"/>
          </a:xfrm>
          <a:prstGeom prst="rect">
            <a:avLst/>
          </a:prstGeom>
          <a:noFill/>
        </p:spPr>
        <p:txBody>
          <a:bodyPr wrap="none" rtlCol="0">
            <a:spAutoFit/>
          </a:bodyPr>
          <a:lstStyle/>
          <a:p>
            <a:r>
              <a:rPr lang="it-IT" dirty="0" smtClean="0"/>
              <a:t>Dominanza elettrica VD       </a:t>
            </a:r>
            <a:r>
              <a:rPr lang="it-IT" dirty="0" err="1" smtClean="0"/>
              <a:t>–asse</a:t>
            </a:r>
            <a:r>
              <a:rPr lang="it-IT" dirty="0" smtClean="0"/>
              <a:t> elettrico a </a:t>
            </a:r>
            <a:r>
              <a:rPr lang="it-IT" dirty="0" err="1" smtClean="0"/>
              <a:t>dx-</a:t>
            </a:r>
            <a:r>
              <a:rPr lang="it-IT" dirty="0" smtClean="0"/>
              <a:t>                 </a:t>
            </a:r>
            <a:r>
              <a:rPr lang="it-IT" dirty="0" err="1" smtClean="0"/>
              <a:t>T</a:t>
            </a:r>
            <a:r>
              <a:rPr lang="it-IT" dirty="0" smtClean="0"/>
              <a:t> negativa in V1, V2 e positiva in V6  </a:t>
            </a:r>
            <a:endParaRPr lang="it-IT"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egnaposto contenuto 6" descr="lattante uno .jpg"/>
          <p:cNvPicPr>
            <a:picLocks noGrp="1" noChangeAspect="1"/>
          </p:cNvPicPr>
          <p:nvPr>
            <p:ph sz="half" idx="1"/>
          </p:nvPr>
        </p:nvPicPr>
        <p:blipFill>
          <a:blip r:embed="rId2"/>
          <a:stretch>
            <a:fillRect/>
          </a:stretch>
        </p:blipFill>
        <p:spPr>
          <a:xfrm>
            <a:off x="457200" y="2625546"/>
            <a:ext cx="4038600" cy="2475271"/>
          </a:xfrm>
        </p:spPr>
      </p:pic>
      <p:pic>
        <p:nvPicPr>
          <p:cNvPr id="8" name="Segnaposto contenuto 7" descr="bambino due anni.jpg"/>
          <p:cNvPicPr>
            <a:picLocks noGrp="1" noChangeAspect="1"/>
          </p:cNvPicPr>
          <p:nvPr>
            <p:ph sz="half" idx="2"/>
          </p:nvPr>
        </p:nvPicPr>
        <p:blipFill>
          <a:blip r:embed="rId3"/>
          <a:stretch>
            <a:fillRect/>
          </a:stretch>
        </p:blipFill>
        <p:spPr>
          <a:xfrm>
            <a:off x="4648200" y="2519085"/>
            <a:ext cx="4038600" cy="2688193"/>
          </a:xfrm>
        </p:spPr>
      </p:pic>
      <p:sp>
        <p:nvSpPr>
          <p:cNvPr id="9" name="CasellaDiTesto 8"/>
          <p:cNvSpPr txBox="1"/>
          <p:nvPr/>
        </p:nvSpPr>
        <p:spPr>
          <a:xfrm>
            <a:off x="685800" y="5791200"/>
            <a:ext cx="6321675" cy="369332"/>
          </a:xfrm>
          <a:prstGeom prst="rect">
            <a:avLst/>
          </a:prstGeom>
          <a:noFill/>
        </p:spPr>
        <p:txBody>
          <a:bodyPr wrap="none" rtlCol="0">
            <a:spAutoFit/>
          </a:bodyPr>
          <a:lstStyle/>
          <a:p>
            <a:r>
              <a:rPr lang="it-IT" dirty="0" smtClean="0"/>
              <a:t>LATTANTE                                                               LATTANTE SVEZZATO </a:t>
            </a:r>
            <a:endParaRPr lang="it-IT" dirty="0"/>
          </a:p>
        </p:txBody>
      </p:sp>
      <p:cxnSp>
        <p:nvCxnSpPr>
          <p:cNvPr id="10" name="Connettore 1 9"/>
          <p:cNvCxnSpPr/>
          <p:nvPr/>
        </p:nvCxnSpPr>
        <p:spPr>
          <a:xfrm>
            <a:off x="3217239" y="6019800"/>
            <a:ext cx="423522" cy="1588"/>
          </a:xfrm>
          <a:prstGeom prst="line">
            <a:avLst/>
          </a:prstGeom>
          <a:ln>
            <a:tailEnd type="triangle" w="lg"/>
          </a:ln>
        </p:spPr>
        <p:style>
          <a:lnRef idx="2">
            <a:schemeClr val="accent1"/>
          </a:lnRef>
          <a:fillRef idx="0">
            <a:schemeClr val="accent1"/>
          </a:fillRef>
          <a:effectRef idx="1">
            <a:schemeClr val="accent1"/>
          </a:effectRef>
          <a:fontRef idx="minor">
            <a:schemeClr val="tx1"/>
          </a:fontRef>
        </p:style>
      </p:cxnSp>
      <p:sp>
        <p:nvSpPr>
          <p:cNvPr id="11" name="CasellaDiTesto 10"/>
          <p:cNvSpPr txBox="1"/>
          <p:nvPr/>
        </p:nvSpPr>
        <p:spPr>
          <a:xfrm>
            <a:off x="1371600" y="1828800"/>
            <a:ext cx="6150818" cy="369332"/>
          </a:xfrm>
          <a:prstGeom prst="rect">
            <a:avLst/>
          </a:prstGeom>
          <a:noFill/>
        </p:spPr>
        <p:txBody>
          <a:bodyPr wrap="none" rtlCol="0">
            <a:spAutoFit/>
          </a:bodyPr>
          <a:lstStyle/>
          <a:p>
            <a:r>
              <a:rPr lang="it-IT" b="1" i="1" dirty="0" smtClean="0"/>
              <a:t>TERZO MODELLO (modello lattante): DA UN MESE A TRE ANNI  </a:t>
            </a:r>
            <a:endParaRPr lang="it-IT" b="1" i="1"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3200" dirty="0" smtClean="0"/>
              <a:t>Modello del lattante/svezzato  (da </a:t>
            </a:r>
            <a:r>
              <a:rPr lang="it-IT" sz="3200" dirty="0" err="1" smtClean="0"/>
              <a:t>1</a:t>
            </a:r>
            <a:r>
              <a:rPr lang="it-IT" sz="3200" dirty="0" smtClean="0"/>
              <a:t> mese a tre anni): basi fisiologiche  </a:t>
            </a:r>
            <a:endParaRPr lang="it-IT" sz="3200" dirty="0"/>
          </a:p>
        </p:txBody>
      </p:sp>
      <p:sp>
        <p:nvSpPr>
          <p:cNvPr id="3" name="Segnaposto contenuto 2"/>
          <p:cNvSpPr>
            <a:spLocks noGrp="1"/>
          </p:cNvSpPr>
          <p:nvPr>
            <p:ph idx="1"/>
          </p:nvPr>
        </p:nvSpPr>
        <p:spPr/>
        <p:txBody>
          <a:bodyPr>
            <a:normAutofit/>
          </a:bodyPr>
          <a:lstStyle/>
          <a:p>
            <a:r>
              <a:rPr lang="it-IT" sz="2800" dirty="0" smtClean="0"/>
              <a:t>Graduale </a:t>
            </a:r>
            <a:r>
              <a:rPr lang="it-IT" sz="2800" b="1" dirty="0" smtClean="0"/>
              <a:t>discesa</a:t>
            </a:r>
            <a:r>
              <a:rPr lang="it-IT" sz="2800" dirty="0" smtClean="0"/>
              <a:t> delle resistenze vascolari polmonari; il VD perde peso e forza elettrica</a:t>
            </a:r>
          </a:p>
          <a:p>
            <a:r>
              <a:rPr lang="it-IT" sz="2800" dirty="0" smtClean="0"/>
              <a:t>Il VS non pompa più contro basse resistenze placentari, ma contro </a:t>
            </a:r>
            <a:r>
              <a:rPr lang="it-IT" sz="2800" b="1" dirty="0" smtClean="0"/>
              <a:t>alte resistenze periferiche</a:t>
            </a:r>
            <a:r>
              <a:rPr lang="it-IT" sz="2800" dirty="0" smtClean="0"/>
              <a:t>; graduale aumento massa e forza elettrica del VS</a:t>
            </a:r>
          </a:p>
          <a:p>
            <a:r>
              <a:rPr lang="it-IT" sz="2800" dirty="0" smtClean="0"/>
              <a:t>Ciò porta a </a:t>
            </a:r>
            <a:r>
              <a:rPr lang="it-IT" sz="2800" b="1" dirty="0" smtClean="0"/>
              <a:t>bilanciamento</a:t>
            </a:r>
            <a:r>
              <a:rPr lang="it-IT" sz="2800" dirty="0" smtClean="0"/>
              <a:t> delle forze elettriche dei due ventricoli</a:t>
            </a:r>
          </a:p>
          <a:p>
            <a:r>
              <a:rPr lang="it-IT" sz="2800" dirty="0" smtClean="0"/>
              <a:t>Il modello “lattante“ è un modello “</a:t>
            </a:r>
            <a:r>
              <a:rPr lang="it-IT" sz="2800" b="1" i="1" dirty="0" smtClean="0"/>
              <a:t>bilanciato</a:t>
            </a:r>
            <a:r>
              <a:rPr lang="it-IT" sz="2800" dirty="0" smtClean="0"/>
              <a:t>”</a:t>
            </a:r>
          </a:p>
          <a:p>
            <a:r>
              <a:rPr lang="it-IT" sz="2800" dirty="0" smtClean="0"/>
              <a:t>Va da un mese a due o tre anni </a:t>
            </a:r>
            <a:endParaRPr lang="it-IT" sz="2800"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2800" dirty="0" smtClean="0"/>
              <a:t>Modello lattante </a:t>
            </a:r>
            <a:endParaRPr lang="it-IT" sz="2800" dirty="0"/>
          </a:p>
        </p:txBody>
      </p:sp>
      <p:sp>
        <p:nvSpPr>
          <p:cNvPr id="3" name="Segnaposto contenuto 2"/>
          <p:cNvSpPr>
            <a:spLocks noGrp="1"/>
          </p:cNvSpPr>
          <p:nvPr>
            <p:ph idx="1"/>
          </p:nvPr>
        </p:nvSpPr>
        <p:spPr/>
        <p:txBody>
          <a:bodyPr>
            <a:normAutofit/>
          </a:bodyPr>
          <a:lstStyle/>
          <a:p>
            <a:r>
              <a:rPr lang="it-IT" sz="2800" dirty="0" smtClean="0"/>
              <a:t>QRS: in V1 onda </a:t>
            </a:r>
            <a:r>
              <a:rPr lang="it-IT" sz="2800" b="1" dirty="0" err="1" smtClean="0"/>
              <a:t>R</a:t>
            </a:r>
            <a:r>
              <a:rPr lang="it-IT" sz="2800" b="1" dirty="0" smtClean="0"/>
              <a:t> dominante </a:t>
            </a:r>
            <a:r>
              <a:rPr lang="it-IT" sz="2800" dirty="0" smtClean="0"/>
              <a:t>, con </a:t>
            </a:r>
            <a:r>
              <a:rPr lang="it-IT" sz="2800" dirty="0" err="1" smtClean="0"/>
              <a:t>R</a:t>
            </a:r>
            <a:r>
              <a:rPr lang="it-IT" sz="2800" dirty="0" smtClean="0"/>
              <a:t>/</a:t>
            </a:r>
            <a:r>
              <a:rPr lang="it-IT" sz="2800" dirty="0" err="1" smtClean="0"/>
              <a:t>S</a:t>
            </a:r>
            <a:r>
              <a:rPr lang="it-IT" sz="2800" dirty="0" smtClean="0"/>
              <a:t>&gt;</a:t>
            </a:r>
            <a:r>
              <a:rPr lang="it-IT" sz="2800" dirty="0" err="1" smtClean="0"/>
              <a:t>1</a:t>
            </a:r>
            <a:r>
              <a:rPr lang="it-IT" sz="2800" dirty="0" smtClean="0"/>
              <a:t> (</a:t>
            </a:r>
            <a:r>
              <a:rPr lang="it-IT" sz="2800" dirty="0" err="1" smtClean="0"/>
              <a:t>R</a:t>
            </a:r>
            <a:r>
              <a:rPr lang="it-IT" sz="2800" dirty="0" smtClean="0"/>
              <a:t>&lt;20 mm)</a:t>
            </a:r>
          </a:p>
          <a:p>
            <a:pPr>
              <a:buNone/>
            </a:pPr>
            <a:r>
              <a:rPr lang="it-IT" sz="2800" dirty="0" smtClean="0"/>
              <a:t>              in V6 onda </a:t>
            </a:r>
            <a:r>
              <a:rPr lang="it-IT" sz="2800" b="1" dirty="0" err="1" smtClean="0"/>
              <a:t>R</a:t>
            </a:r>
            <a:r>
              <a:rPr lang="it-IT" sz="2800" b="1" dirty="0" smtClean="0"/>
              <a:t> dominante</a:t>
            </a:r>
            <a:r>
              <a:rPr lang="it-IT" sz="2800" dirty="0" smtClean="0"/>
              <a:t>, con </a:t>
            </a:r>
            <a:r>
              <a:rPr lang="it-IT" sz="2800" dirty="0" err="1" smtClean="0"/>
              <a:t>R</a:t>
            </a:r>
            <a:r>
              <a:rPr lang="it-IT" sz="2800" dirty="0" smtClean="0"/>
              <a:t>/</a:t>
            </a:r>
            <a:r>
              <a:rPr lang="it-IT" sz="2800" dirty="0" err="1" smtClean="0"/>
              <a:t>S</a:t>
            </a:r>
            <a:r>
              <a:rPr lang="it-IT" sz="2800" dirty="0" smtClean="0"/>
              <a:t>&gt;</a:t>
            </a:r>
            <a:r>
              <a:rPr lang="it-IT" sz="2800" dirty="0" err="1" smtClean="0"/>
              <a:t>1</a:t>
            </a:r>
            <a:r>
              <a:rPr lang="it-IT" sz="2800" dirty="0" smtClean="0"/>
              <a:t> (</a:t>
            </a:r>
            <a:r>
              <a:rPr lang="it-IT" sz="2800" dirty="0" err="1" smtClean="0"/>
              <a:t>R</a:t>
            </a:r>
            <a:r>
              <a:rPr lang="it-IT" sz="2800" dirty="0" smtClean="0"/>
              <a:t>&lt;25mm)</a:t>
            </a:r>
          </a:p>
          <a:p>
            <a:pPr>
              <a:buNone/>
            </a:pPr>
            <a:r>
              <a:rPr lang="it-IT" sz="2800" dirty="0" smtClean="0"/>
              <a:t>(se in V1 c’è </a:t>
            </a:r>
            <a:r>
              <a:rPr lang="it-IT" sz="2800" dirty="0" err="1" smtClean="0"/>
              <a:t>R</a:t>
            </a:r>
            <a:r>
              <a:rPr lang="it-IT" sz="2800" dirty="0" smtClean="0"/>
              <a:t> esclusiva, non deve superare i 10 mm)</a:t>
            </a:r>
          </a:p>
          <a:p>
            <a:pPr>
              <a:buNone/>
            </a:pPr>
            <a:endParaRPr lang="it-IT" sz="2800" dirty="0" smtClean="0"/>
          </a:p>
          <a:p>
            <a:pPr>
              <a:buNone/>
            </a:pPr>
            <a:r>
              <a:rPr lang="it-IT" sz="2800" dirty="0" err="1" smtClean="0"/>
              <a:t>*Onda</a:t>
            </a:r>
            <a:r>
              <a:rPr lang="it-IT" sz="2800" dirty="0" smtClean="0"/>
              <a:t> </a:t>
            </a:r>
            <a:r>
              <a:rPr lang="it-IT" sz="2800" dirty="0" err="1" smtClean="0"/>
              <a:t>T</a:t>
            </a:r>
            <a:r>
              <a:rPr lang="it-IT" sz="2800" dirty="0" smtClean="0"/>
              <a:t>: </a:t>
            </a:r>
            <a:r>
              <a:rPr lang="it-IT" sz="2800" b="1" dirty="0" smtClean="0"/>
              <a:t>negativa</a:t>
            </a:r>
            <a:r>
              <a:rPr lang="it-IT" sz="2800" dirty="0" smtClean="0"/>
              <a:t> in V1 V2 V3</a:t>
            </a:r>
          </a:p>
          <a:p>
            <a:pPr>
              <a:buNone/>
            </a:pPr>
            <a:r>
              <a:rPr lang="it-IT" sz="2800" dirty="0" smtClean="0"/>
              <a:t>                 positiva in V6</a:t>
            </a:r>
          </a:p>
          <a:p>
            <a:pPr>
              <a:buNone/>
            </a:pPr>
            <a:r>
              <a:rPr lang="it-IT" sz="2800" dirty="0" smtClean="0"/>
              <a:t>* Asse elettrico: </a:t>
            </a:r>
            <a:r>
              <a:rPr lang="it-IT" sz="2800" b="1" dirty="0" smtClean="0"/>
              <a:t>meno </a:t>
            </a:r>
            <a:r>
              <a:rPr lang="it-IT" sz="2800" dirty="0" smtClean="0"/>
              <a:t>deviato a destra  </a:t>
            </a:r>
            <a:endParaRPr lang="it-IT" sz="28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1800" dirty="0" smtClean="0"/>
              <a:t>Lattante a 35 giorni di vita </a:t>
            </a:r>
            <a:endParaRPr lang="it-IT" sz="1800" dirty="0"/>
          </a:p>
        </p:txBody>
      </p:sp>
      <p:pic>
        <p:nvPicPr>
          <p:cNvPr id="4" name="Segnaposto contenuto 3" descr="fig 23 MV bambini.jpg"/>
          <p:cNvPicPr>
            <a:picLocks noGrp="1" noChangeAspect="1"/>
          </p:cNvPicPr>
          <p:nvPr>
            <p:ph idx="1"/>
          </p:nvPr>
        </p:nvPicPr>
        <p:blipFill>
          <a:blip r:embed="rId2"/>
          <a:stretch>
            <a:fillRect/>
          </a:stretch>
        </p:blipFill>
        <p:spPr>
          <a:xfrm>
            <a:off x="914400" y="1600200"/>
            <a:ext cx="7391400" cy="4495800"/>
          </a:xfrm>
        </p:spPr>
      </p:pic>
      <p:sp>
        <p:nvSpPr>
          <p:cNvPr id="5" name="CasellaDiTesto 4"/>
          <p:cNvSpPr txBox="1"/>
          <p:nvPr/>
        </p:nvSpPr>
        <p:spPr>
          <a:xfrm>
            <a:off x="228600" y="6400800"/>
            <a:ext cx="9099328" cy="369332"/>
          </a:xfrm>
          <a:prstGeom prst="rect">
            <a:avLst/>
          </a:prstGeom>
          <a:noFill/>
        </p:spPr>
        <p:txBody>
          <a:bodyPr wrap="none" rtlCol="0">
            <a:spAutoFit/>
          </a:bodyPr>
          <a:lstStyle/>
          <a:p>
            <a:r>
              <a:rPr lang="it-IT" dirty="0" smtClean="0"/>
              <a:t>Forze elettriche bilanciate               asse elettrico a </a:t>
            </a:r>
            <a:r>
              <a:rPr lang="it-IT" dirty="0" err="1" smtClean="0"/>
              <a:t>dx</a:t>
            </a:r>
            <a:r>
              <a:rPr lang="it-IT" dirty="0" smtClean="0"/>
              <a:t>                </a:t>
            </a:r>
            <a:r>
              <a:rPr lang="it-IT" dirty="0" err="1" smtClean="0"/>
              <a:t>T</a:t>
            </a:r>
            <a:r>
              <a:rPr lang="it-IT" dirty="0" smtClean="0"/>
              <a:t> negative in V1 V2, positive in V6 </a:t>
            </a:r>
            <a:endParaRPr lang="it-IT"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1800" dirty="0" smtClean="0"/>
              <a:t>Lattante normale di </a:t>
            </a:r>
            <a:r>
              <a:rPr lang="it-IT" sz="1800" dirty="0" err="1" smtClean="0"/>
              <a:t>7</a:t>
            </a:r>
            <a:r>
              <a:rPr lang="it-IT" sz="1800" dirty="0" smtClean="0"/>
              <a:t> mesi </a:t>
            </a:r>
            <a:endParaRPr lang="it-IT" sz="1800" dirty="0"/>
          </a:p>
        </p:txBody>
      </p:sp>
      <p:pic>
        <p:nvPicPr>
          <p:cNvPr id="4" name="Segnaposto contenuto 3" descr="Fig 26 MJ bambini.jpg"/>
          <p:cNvPicPr>
            <a:picLocks noGrp="1" noChangeAspect="1"/>
          </p:cNvPicPr>
          <p:nvPr>
            <p:ph idx="1"/>
          </p:nvPr>
        </p:nvPicPr>
        <p:blipFill>
          <a:blip r:embed="rId2"/>
          <a:stretch>
            <a:fillRect/>
          </a:stretch>
        </p:blipFill>
        <p:spPr>
          <a:xfrm>
            <a:off x="838200" y="1417638"/>
            <a:ext cx="7696200" cy="4602162"/>
          </a:xfrm>
        </p:spPr>
      </p:pic>
      <p:sp>
        <p:nvSpPr>
          <p:cNvPr id="5" name="CasellaDiTesto 4"/>
          <p:cNvSpPr txBox="1"/>
          <p:nvPr/>
        </p:nvSpPr>
        <p:spPr>
          <a:xfrm>
            <a:off x="304800" y="6248400"/>
            <a:ext cx="8433995" cy="369332"/>
          </a:xfrm>
          <a:prstGeom prst="rect">
            <a:avLst/>
          </a:prstGeom>
          <a:noFill/>
        </p:spPr>
        <p:txBody>
          <a:bodyPr wrap="none" rtlCol="0">
            <a:spAutoFit/>
          </a:bodyPr>
          <a:lstStyle/>
          <a:p>
            <a:r>
              <a:rPr lang="it-IT" dirty="0" smtClean="0"/>
              <a:t>Forze elettriche bilanciate   Asse meno deviato a </a:t>
            </a:r>
            <a:r>
              <a:rPr lang="it-IT" dirty="0" err="1" smtClean="0"/>
              <a:t>dx</a:t>
            </a:r>
            <a:r>
              <a:rPr lang="it-IT" dirty="0" smtClean="0"/>
              <a:t>      </a:t>
            </a:r>
            <a:r>
              <a:rPr lang="it-IT" dirty="0" err="1" smtClean="0"/>
              <a:t>T</a:t>
            </a:r>
            <a:r>
              <a:rPr lang="it-IT" dirty="0" smtClean="0"/>
              <a:t> negative in V1 V2, positive in V6     </a:t>
            </a:r>
            <a:endParaRPr lang="it-IT"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pink_floyd.jpg"/>
          <p:cNvPicPr>
            <a:picLocks noChangeAspect="1"/>
          </p:cNvPicPr>
          <p:nvPr/>
        </p:nvPicPr>
        <p:blipFill>
          <a:blip r:embed="rId3"/>
          <a:stretch>
            <a:fillRect/>
          </a:stretch>
        </p:blipFill>
        <p:spPr>
          <a:xfrm>
            <a:off x="1143000" y="0"/>
            <a:ext cx="6858000" cy="6858000"/>
          </a:xfrm>
          <a:prstGeom prst="rect">
            <a:avLst/>
          </a:prstGeom>
        </p:spPr>
      </p:pic>
      <p:sp>
        <p:nvSpPr>
          <p:cNvPr id="5" name="CasellaDiTesto 4"/>
          <p:cNvSpPr txBox="1"/>
          <p:nvPr/>
        </p:nvSpPr>
        <p:spPr>
          <a:xfrm>
            <a:off x="228600" y="3048000"/>
            <a:ext cx="807057" cy="369332"/>
          </a:xfrm>
          <a:prstGeom prst="rect">
            <a:avLst/>
          </a:prstGeom>
          <a:noFill/>
        </p:spPr>
        <p:txBody>
          <a:bodyPr wrap="square" rtlCol="0">
            <a:spAutoFit/>
          </a:bodyPr>
          <a:lstStyle/>
          <a:p>
            <a:r>
              <a:rPr lang="it-IT" dirty="0" smtClean="0"/>
              <a:t>traccia</a:t>
            </a:r>
            <a:endParaRPr lang="it-IT" dirty="0"/>
          </a:p>
        </p:txBody>
      </p:sp>
      <p:sp>
        <p:nvSpPr>
          <p:cNvPr id="10" name="CasellaDiTesto 9"/>
          <p:cNvSpPr txBox="1"/>
          <p:nvPr/>
        </p:nvSpPr>
        <p:spPr>
          <a:xfrm>
            <a:off x="4495800" y="3810000"/>
            <a:ext cx="805704" cy="369332"/>
          </a:xfrm>
          <a:prstGeom prst="rect">
            <a:avLst/>
          </a:prstGeom>
          <a:noFill/>
        </p:spPr>
        <p:txBody>
          <a:bodyPr wrap="square" rtlCol="0">
            <a:spAutoFit/>
          </a:bodyPr>
          <a:lstStyle/>
          <a:p>
            <a:r>
              <a:rPr lang="it-IT" dirty="0" smtClean="0">
                <a:solidFill>
                  <a:schemeClr val="bg1"/>
                </a:solidFill>
              </a:rPr>
              <a:t>Mente </a:t>
            </a:r>
            <a:endParaRPr lang="it-IT" dirty="0">
              <a:solidFill>
                <a:schemeClr val="bg1"/>
              </a:solidFill>
            </a:endParaRPr>
          </a:p>
        </p:txBody>
      </p:sp>
      <p:sp>
        <p:nvSpPr>
          <p:cNvPr id="11" name="CasellaDiTesto 10"/>
          <p:cNvSpPr txBox="1"/>
          <p:nvPr/>
        </p:nvSpPr>
        <p:spPr>
          <a:xfrm>
            <a:off x="8001000" y="3048000"/>
            <a:ext cx="1676400" cy="923330"/>
          </a:xfrm>
          <a:prstGeom prst="rect">
            <a:avLst/>
          </a:prstGeom>
          <a:noFill/>
        </p:spPr>
        <p:txBody>
          <a:bodyPr wrap="square" rtlCol="0">
            <a:spAutoFit/>
          </a:bodyPr>
          <a:lstStyle/>
          <a:p>
            <a:r>
              <a:rPr lang="it-IT" dirty="0" err="1" smtClean="0"/>
              <a:t>Meccanism</a:t>
            </a:r>
            <a:endParaRPr lang="it-IT" dirty="0" smtClean="0"/>
          </a:p>
          <a:p>
            <a:r>
              <a:rPr lang="it-IT" dirty="0" smtClean="0"/>
              <a:t>Diagnosi</a:t>
            </a:r>
          </a:p>
          <a:p>
            <a:r>
              <a:rPr lang="it-IT" dirty="0" smtClean="0"/>
              <a:t>Terapia</a:t>
            </a:r>
          </a:p>
          <a:p>
            <a:endParaRPr lang="it-IT" dirty="0"/>
          </a:p>
        </p:txBody>
      </p:sp>
      <p:sp>
        <p:nvSpPr>
          <p:cNvPr id="6" name="CasellaDiTesto 5"/>
          <p:cNvSpPr txBox="1"/>
          <p:nvPr/>
        </p:nvSpPr>
        <p:spPr>
          <a:xfrm>
            <a:off x="4191000" y="3971330"/>
            <a:ext cx="792743" cy="369332"/>
          </a:xfrm>
          <a:prstGeom prst="rect">
            <a:avLst/>
          </a:prstGeom>
          <a:noFill/>
        </p:spPr>
        <p:txBody>
          <a:bodyPr wrap="none" rtlCol="0">
            <a:spAutoFit/>
          </a:bodyPr>
          <a:lstStyle/>
          <a:p>
            <a:r>
              <a:rPr lang="it-IT" dirty="0" smtClean="0"/>
              <a:t>mente</a:t>
            </a:r>
            <a:endParaRPr lang="it-IT"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2800" dirty="0" smtClean="0"/>
              <a:t>BAMBINO GRANDICELLO: dai </a:t>
            </a:r>
            <a:r>
              <a:rPr lang="it-IT" sz="2800" dirty="0" err="1" smtClean="0"/>
              <a:t>3</a:t>
            </a:r>
            <a:r>
              <a:rPr lang="it-IT" sz="2800" dirty="0" smtClean="0"/>
              <a:t> a 7-10 anni  </a:t>
            </a:r>
            <a:endParaRPr lang="it-IT" sz="2800" dirty="0"/>
          </a:p>
        </p:txBody>
      </p:sp>
      <p:pic>
        <p:nvPicPr>
          <p:cNvPr id="4" name="Segnaposto contenuto 3" descr="bambina di sei anni.jpg"/>
          <p:cNvPicPr>
            <a:picLocks noGrp="1" noChangeAspect="1"/>
          </p:cNvPicPr>
          <p:nvPr>
            <p:ph idx="1"/>
          </p:nvPr>
        </p:nvPicPr>
        <p:blipFill>
          <a:blip r:embed="rId2"/>
          <a:stretch>
            <a:fillRect/>
          </a:stretch>
        </p:blipFill>
        <p:spPr>
          <a:xfrm>
            <a:off x="1762125" y="1758156"/>
            <a:ext cx="5619750" cy="4210050"/>
          </a:xfrm>
        </p:spPr>
      </p:pic>
      <p:sp>
        <p:nvSpPr>
          <p:cNvPr id="5" name="CasellaDiTesto 4"/>
          <p:cNvSpPr txBox="1"/>
          <p:nvPr/>
        </p:nvSpPr>
        <p:spPr>
          <a:xfrm>
            <a:off x="4114800" y="6324600"/>
            <a:ext cx="2080818" cy="369332"/>
          </a:xfrm>
          <a:prstGeom prst="rect">
            <a:avLst/>
          </a:prstGeom>
          <a:noFill/>
        </p:spPr>
        <p:txBody>
          <a:bodyPr wrap="none" rtlCol="0">
            <a:spAutoFit/>
          </a:bodyPr>
          <a:lstStyle/>
          <a:p>
            <a:r>
              <a:rPr lang="it-IT" b="1" i="1" dirty="0" smtClean="0"/>
              <a:t>QUARTO MODELLO </a:t>
            </a:r>
            <a:endParaRPr lang="it-IT" b="1" i="1"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2800" dirty="0" smtClean="0"/>
              <a:t>Modello del bambino più grandicello (da </a:t>
            </a:r>
            <a:r>
              <a:rPr lang="it-IT" sz="2800" dirty="0" err="1" smtClean="0"/>
              <a:t>3</a:t>
            </a:r>
            <a:r>
              <a:rPr lang="it-IT" sz="2800" dirty="0" smtClean="0"/>
              <a:t> a 7-10 anni )</a:t>
            </a:r>
            <a:endParaRPr lang="it-IT" sz="2800" dirty="0"/>
          </a:p>
        </p:txBody>
      </p:sp>
      <p:sp>
        <p:nvSpPr>
          <p:cNvPr id="3" name="Segnaposto contenuto 2"/>
          <p:cNvSpPr>
            <a:spLocks noGrp="1"/>
          </p:cNvSpPr>
          <p:nvPr>
            <p:ph idx="1"/>
          </p:nvPr>
        </p:nvSpPr>
        <p:spPr/>
        <p:txBody>
          <a:bodyPr>
            <a:normAutofit/>
          </a:bodyPr>
          <a:lstStyle/>
          <a:p>
            <a:r>
              <a:rPr lang="it-IT" sz="2800" dirty="0" smtClean="0"/>
              <a:t>Dominanza delle forze elettriche del </a:t>
            </a:r>
            <a:r>
              <a:rPr lang="it-IT" sz="2800" b="1" dirty="0" smtClean="0"/>
              <a:t>ventricolo</a:t>
            </a:r>
            <a:r>
              <a:rPr lang="it-IT" sz="2800" dirty="0" smtClean="0"/>
              <a:t> </a:t>
            </a:r>
            <a:r>
              <a:rPr lang="it-IT" sz="2800" b="1" dirty="0" smtClean="0"/>
              <a:t>sinistro</a:t>
            </a:r>
            <a:r>
              <a:rPr lang="it-IT" sz="2800" dirty="0" smtClean="0"/>
              <a:t> </a:t>
            </a:r>
          </a:p>
          <a:p>
            <a:r>
              <a:rPr lang="it-IT" sz="2800" dirty="0" smtClean="0"/>
              <a:t>In </a:t>
            </a:r>
            <a:r>
              <a:rPr lang="it-IT" sz="2800" b="1" dirty="0" smtClean="0"/>
              <a:t>V1 onda </a:t>
            </a:r>
            <a:r>
              <a:rPr lang="it-IT" sz="2800" b="1" dirty="0" err="1" smtClean="0"/>
              <a:t>S</a:t>
            </a:r>
            <a:r>
              <a:rPr lang="it-IT" sz="2800" b="1" dirty="0" smtClean="0"/>
              <a:t> dominante</a:t>
            </a:r>
            <a:r>
              <a:rPr lang="it-IT" sz="2800" dirty="0" smtClean="0"/>
              <a:t>, con rapporto </a:t>
            </a:r>
            <a:r>
              <a:rPr lang="it-IT" sz="2800" dirty="0" err="1" smtClean="0"/>
              <a:t>R</a:t>
            </a:r>
            <a:r>
              <a:rPr lang="it-IT" sz="2800" dirty="0" smtClean="0"/>
              <a:t>/</a:t>
            </a:r>
            <a:r>
              <a:rPr lang="it-IT" sz="2800" dirty="0" err="1" smtClean="0"/>
              <a:t>S</a:t>
            </a:r>
            <a:r>
              <a:rPr lang="it-IT" sz="2800" dirty="0" smtClean="0"/>
              <a:t>&lt;</a:t>
            </a:r>
            <a:r>
              <a:rPr lang="it-IT" sz="2800" dirty="0" err="1" smtClean="0"/>
              <a:t>1</a:t>
            </a:r>
            <a:r>
              <a:rPr lang="it-IT" sz="2800" dirty="0" smtClean="0"/>
              <a:t> (</a:t>
            </a:r>
            <a:r>
              <a:rPr lang="it-IT" sz="2800" dirty="0" err="1" smtClean="0"/>
              <a:t>R</a:t>
            </a:r>
            <a:r>
              <a:rPr lang="it-IT" sz="2800" dirty="0" smtClean="0"/>
              <a:t>&lt;25)</a:t>
            </a:r>
          </a:p>
          <a:p>
            <a:r>
              <a:rPr lang="it-IT" sz="2800" dirty="0" smtClean="0"/>
              <a:t>In </a:t>
            </a:r>
            <a:r>
              <a:rPr lang="it-IT" sz="2800" b="1" dirty="0" smtClean="0"/>
              <a:t>V6 onda </a:t>
            </a:r>
            <a:r>
              <a:rPr lang="it-IT" sz="2800" b="1" dirty="0" err="1" smtClean="0"/>
              <a:t>R</a:t>
            </a:r>
            <a:r>
              <a:rPr lang="it-IT" sz="2800" b="1" dirty="0" smtClean="0"/>
              <a:t> dominante</a:t>
            </a:r>
            <a:r>
              <a:rPr lang="it-IT" sz="2800" dirty="0" smtClean="0"/>
              <a:t>, con rapporto </a:t>
            </a:r>
            <a:r>
              <a:rPr lang="it-IT" sz="2800" dirty="0" err="1" smtClean="0"/>
              <a:t>R</a:t>
            </a:r>
            <a:r>
              <a:rPr lang="it-IT" sz="2800" dirty="0" smtClean="0"/>
              <a:t>/</a:t>
            </a:r>
            <a:r>
              <a:rPr lang="it-IT" sz="2800" dirty="0" err="1" smtClean="0"/>
              <a:t>S</a:t>
            </a:r>
            <a:r>
              <a:rPr lang="it-IT" sz="2800" dirty="0" smtClean="0"/>
              <a:t> &gt;</a:t>
            </a:r>
            <a:r>
              <a:rPr lang="it-IT" sz="2800" dirty="0" err="1" smtClean="0"/>
              <a:t>1</a:t>
            </a:r>
            <a:r>
              <a:rPr lang="it-IT" sz="2800" dirty="0" smtClean="0"/>
              <a:t> (</a:t>
            </a:r>
            <a:r>
              <a:rPr lang="it-IT" sz="2800" dirty="0" err="1" smtClean="0"/>
              <a:t>R</a:t>
            </a:r>
            <a:r>
              <a:rPr lang="it-IT" sz="2800" dirty="0" smtClean="0"/>
              <a:t>&lt;25)</a:t>
            </a:r>
          </a:p>
          <a:p>
            <a:r>
              <a:rPr lang="it-IT" sz="2800" dirty="0" smtClean="0"/>
              <a:t>In V1 non c’è mai onda </a:t>
            </a:r>
            <a:r>
              <a:rPr lang="it-IT" sz="2800" dirty="0" err="1" smtClean="0"/>
              <a:t>R</a:t>
            </a:r>
            <a:r>
              <a:rPr lang="it-IT" sz="2800" dirty="0" smtClean="0"/>
              <a:t> esclusiva</a:t>
            </a:r>
          </a:p>
          <a:p>
            <a:r>
              <a:rPr lang="it-IT" sz="2800" dirty="0" smtClean="0"/>
              <a:t>Onda </a:t>
            </a:r>
            <a:r>
              <a:rPr lang="it-IT" sz="2800" dirty="0" err="1" smtClean="0"/>
              <a:t>T</a:t>
            </a:r>
            <a:r>
              <a:rPr lang="it-IT" sz="2800" b="1" dirty="0" smtClean="0"/>
              <a:t>: negativa in V1, V2, V3</a:t>
            </a:r>
          </a:p>
          <a:p>
            <a:r>
              <a:rPr lang="it-IT" sz="2800" dirty="0" smtClean="0"/>
              <a:t>Onda </a:t>
            </a:r>
            <a:r>
              <a:rPr lang="it-IT" sz="2800" dirty="0" err="1" smtClean="0"/>
              <a:t>T</a:t>
            </a:r>
            <a:r>
              <a:rPr lang="it-IT" sz="2800" dirty="0" smtClean="0"/>
              <a:t> positiva in V6</a:t>
            </a:r>
          </a:p>
          <a:p>
            <a:r>
              <a:rPr lang="it-IT" sz="2800" dirty="0" smtClean="0"/>
              <a:t>Asse elettrico: intermedio o verticale, non deviato a </a:t>
            </a:r>
            <a:r>
              <a:rPr lang="it-IT" sz="2800" dirty="0" err="1" smtClean="0"/>
              <a:t>dx</a:t>
            </a:r>
            <a:endParaRPr lang="it-IT" sz="2800"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z="1800" dirty="0" smtClean="0"/>
              <a:t>Bambino di tre anni </a:t>
            </a:r>
            <a:r>
              <a:rPr lang="it-IT" dirty="0" smtClean="0"/>
              <a:t> </a:t>
            </a:r>
            <a:endParaRPr lang="it-IT" dirty="0"/>
          </a:p>
        </p:txBody>
      </p:sp>
      <p:pic>
        <p:nvPicPr>
          <p:cNvPr id="4" name="Segnaposto contenuto 3" descr="fig 42 bambini 3 anni.jpg"/>
          <p:cNvPicPr>
            <a:picLocks noGrp="1" noChangeAspect="1"/>
          </p:cNvPicPr>
          <p:nvPr>
            <p:ph idx="1"/>
          </p:nvPr>
        </p:nvPicPr>
        <p:blipFill>
          <a:blip r:embed="rId2"/>
          <a:stretch>
            <a:fillRect/>
          </a:stretch>
        </p:blipFill>
        <p:spPr>
          <a:xfrm>
            <a:off x="1143000" y="1828800"/>
            <a:ext cx="7239000" cy="4267200"/>
          </a:xfrm>
        </p:spPr>
      </p:pic>
      <p:sp>
        <p:nvSpPr>
          <p:cNvPr id="5" name="CasellaDiTesto 4"/>
          <p:cNvSpPr txBox="1"/>
          <p:nvPr/>
        </p:nvSpPr>
        <p:spPr>
          <a:xfrm>
            <a:off x="152400" y="6400800"/>
            <a:ext cx="8758039" cy="369332"/>
          </a:xfrm>
          <a:prstGeom prst="rect">
            <a:avLst/>
          </a:prstGeom>
          <a:noFill/>
        </p:spPr>
        <p:txBody>
          <a:bodyPr wrap="none" rtlCol="0">
            <a:spAutoFit/>
          </a:bodyPr>
          <a:lstStyle/>
          <a:p>
            <a:r>
              <a:rPr lang="it-IT" dirty="0" smtClean="0"/>
              <a:t>Dominanza elettrica VS            asse elettrico intermedio      </a:t>
            </a:r>
            <a:r>
              <a:rPr lang="it-IT" dirty="0" err="1" smtClean="0"/>
              <a:t>T</a:t>
            </a:r>
            <a:r>
              <a:rPr lang="it-IT" dirty="0" smtClean="0"/>
              <a:t> negativa in V1 V2, positiva in V6  </a:t>
            </a:r>
            <a:endParaRPr lang="it-IT"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z="1800" dirty="0" smtClean="0"/>
              <a:t>Bambino di </a:t>
            </a:r>
            <a:r>
              <a:rPr lang="it-IT" sz="1800" dirty="0" err="1" smtClean="0"/>
              <a:t>4</a:t>
            </a:r>
            <a:r>
              <a:rPr lang="it-IT" sz="1800" dirty="0" smtClean="0"/>
              <a:t> anni </a:t>
            </a:r>
            <a:r>
              <a:rPr lang="it-IT" dirty="0" smtClean="0"/>
              <a:t> </a:t>
            </a:r>
            <a:endParaRPr lang="it-IT" dirty="0"/>
          </a:p>
        </p:txBody>
      </p:sp>
      <p:pic>
        <p:nvPicPr>
          <p:cNvPr id="4" name="Segnaposto contenuto 3" descr="Fig 44 bambini 4 anni.jpg"/>
          <p:cNvPicPr>
            <a:picLocks noGrp="1" noChangeAspect="1"/>
          </p:cNvPicPr>
          <p:nvPr>
            <p:ph idx="1"/>
          </p:nvPr>
        </p:nvPicPr>
        <p:blipFill>
          <a:blip r:embed="rId2"/>
          <a:stretch>
            <a:fillRect/>
          </a:stretch>
        </p:blipFill>
        <p:spPr>
          <a:xfrm>
            <a:off x="1143000" y="1417638"/>
            <a:ext cx="7162800" cy="4373562"/>
          </a:xfrm>
        </p:spPr>
      </p:pic>
      <p:sp>
        <p:nvSpPr>
          <p:cNvPr id="5" name="CasellaDiTesto 4"/>
          <p:cNvSpPr txBox="1"/>
          <p:nvPr/>
        </p:nvSpPr>
        <p:spPr>
          <a:xfrm>
            <a:off x="228600" y="6172200"/>
            <a:ext cx="8460707" cy="369332"/>
          </a:xfrm>
          <a:prstGeom prst="rect">
            <a:avLst/>
          </a:prstGeom>
          <a:noFill/>
        </p:spPr>
        <p:txBody>
          <a:bodyPr wrap="none" rtlCol="0">
            <a:spAutoFit/>
          </a:bodyPr>
          <a:lstStyle/>
          <a:p>
            <a:r>
              <a:rPr lang="it-IT" dirty="0" smtClean="0"/>
              <a:t>Dominanza elettrica del VS         Asse elettrico intermedio     </a:t>
            </a:r>
            <a:r>
              <a:rPr lang="it-IT" dirty="0" err="1" smtClean="0"/>
              <a:t>T</a:t>
            </a:r>
            <a:r>
              <a:rPr lang="it-IT" dirty="0" smtClean="0"/>
              <a:t> negativa V1 V2, positiva V6 </a:t>
            </a:r>
            <a:endParaRPr lang="it-IT"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1800" dirty="0" smtClean="0"/>
              <a:t>Bambino di </a:t>
            </a:r>
            <a:r>
              <a:rPr lang="it-IT" sz="1800" dirty="0" err="1" smtClean="0"/>
              <a:t>7</a:t>
            </a:r>
            <a:r>
              <a:rPr lang="it-IT" sz="1800" dirty="0" smtClean="0"/>
              <a:t> anni, che già si </a:t>
            </a:r>
            <a:r>
              <a:rPr lang="it-IT" sz="1800" dirty="0" err="1" smtClean="0"/>
              <a:t>avvìa</a:t>
            </a:r>
            <a:r>
              <a:rPr lang="it-IT" sz="1800" dirty="0" smtClean="0"/>
              <a:t> a divenire </a:t>
            </a:r>
            <a:r>
              <a:rPr lang="it-IT" sz="1800" dirty="0" err="1" smtClean="0"/>
              <a:t>adulto…</a:t>
            </a:r>
            <a:r>
              <a:rPr lang="it-IT" sz="1800" dirty="0" smtClean="0"/>
              <a:t>..</a:t>
            </a:r>
            <a:endParaRPr lang="it-IT" sz="1800" dirty="0"/>
          </a:p>
        </p:txBody>
      </p:sp>
      <p:pic>
        <p:nvPicPr>
          <p:cNvPr id="4" name="Segnaposto contenuto 3" descr="46 bambini 7 anni variente T positiva .jpg"/>
          <p:cNvPicPr>
            <a:picLocks noGrp="1" noChangeAspect="1"/>
          </p:cNvPicPr>
          <p:nvPr>
            <p:ph idx="1"/>
          </p:nvPr>
        </p:nvPicPr>
        <p:blipFill>
          <a:blip r:embed="rId2"/>
          <a:stretch>
            <a:fillRect/>
          </a:stretch>
        </p:blipFill>
        <p:spPr>
          <a:xfrm>
            <a:off x="1143000" y="1752600"/>
            <a:ext cx="7086600" cy="4419600"/>
          </a:xfrm>
        </p:spPr>
      </p:pic>
      <p:sp>
        <p:nvSpPr>
          <p:cNvPr id="5" name="CasellaDiTesto 4"/>
          <p:cNvSpPr txBox="1"/>
          <p:nvPr/>
        </p:nvSpPr>
        <p:spPr>
          <a:xfrm>
            <a:off x="609600" y="6477000"/>
            <a:ext cx="1925151" cy="369332"/>
          </a:xfrm>
          <a:prstGeom prst="rect">
            <a:avLst/>
          </a:prstGeom>
          <a:noFill/>
        </p:spPr>
        <p:txBody>
          <a:bodyPr wrap="none" rtlCol="0">
            <a:spAutoFit/>
          </a:bodyPr>
          <a:lstStyle/>
          <a:p>
            <a:r>
              <a:rPr lang="it-IT" dirty="0" smtClean="0"/>
              <a:t>Asse elettrico &gt;90° </a:t>
            </a:r>
            <a:endParaRPr lang="it-IT"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2800" dirty="0" smtClean="0"/>
              <a:t>ADULTO! </a:t>
            </a:r>
            <a:endParaRPr lang="it-IT" sz="2800" dirty="0"/>
          </a:p>
        </p:txBody>
      </p:sp>
      <p:pic>
        <p:nvPicPr>
          <p:cNvPr id="4" name="Segnaposto contenuto 3" descr="ragazzi in gita.jpg"/>
          <p:cNvPicPr>
            <a:picLocks noGrp="1" noChangeAspect="1"/>
          </p:cNvPicPr>
          <p:nvPr>
            <p:ph idx="1"/>
          </p:nvPr>
        </p:nvPicPr>
        <p:blipFill>
          <a:blip r:embed="rId2"/>
          <a:stretch>
            <a:fillRect/>
          </a:stretch>
        </p:blipFill>
        <p:spPr>
          <a:xfrm>
            <a:off x="1544414" y="1600200"/>
            <a:ext cx="6055171" cy="4525963"/>
          </a:xfrm>
        </p:spPr>
      </p:pic>
      <p:sp>
        <p:nvSpPr>
          <p:cNvPr id="6" name="CasellaDiTesto 5"/>
          <p:cNvSpPr txBox="1"/>
          <p:nvPr/>
        </p:nvSpPr>
        <p:spPr>
          <a:xfrm>
            <a:off x="4495800" y="6324600"/>
            <a:ext cx="2034494" cy="369332"/>
          </a:xfrm>
          <a:prstGeom prst="rect">
            <a:avLst/>
          </a:prstGeom>
          <a:noFill/>
        </p:spPr>
        <p:txBody>
          <a:bodyPr wrap="none" rtlCol="0">
            <a:spAutoFit/>
          </a:bodyPr>
          <a:lstStyle/>
          <a:p>
            <a:r>
              <a:rPr lang="it-IT" b="1" i="1" dirty="0" smtClean="0"/>
              <a:t>QUINTO MODELLO </a:t>
            </a:r>
            <a:endParaRPr lang="it-IT" b="1" i="1"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2800" dirty="0" smtClean="0"/>
              <a:t>Modello adulto</a:t>
            </a:r>
            <a:endParaRPr lang="it-IT" sz="2800" dirty="0"/>
          </a:p>
        </p:txBody>
      </p:sp>
      <p:sp>
        <p:nvSpPr>
          <p:cNvPr id="3" name="Segnaposto contenuto 2"/>
          <p:cNvSpPr>
            <a:spLocks noGrp="1"/>
          </p:cNvSpPr>
          <p:nvPr>
            <p:ph idx="1"/>
          </p:nvPr>
        </p:nvSpPr>
        <p:spPr/>
        <p:txBody>
          <a:bodyPr/>
          <a:lstStyle/>
          <a:p>
            <a:r>
              <a:rPr lang="it-IT" dirty="0" smtClean="0"/>
              <a:t>In V1: </a:t>
            </a:r>
            <a:r>
              <a:rPr lang="it-IT" dirty="0" err="1" smtClean="0"/>
              <a:t>S</a:t>
            </a:r>
            <a:r>
              <a:rPr lang="it-IT" dirty="0" smtClean="0"/>
              <a:t> dominante</a:t>
            </a:r>
          </a:p>
          <a:p>
            <a:r>
              <a:rPr lang="it-IT" dirty="0" smtClean="0"/>
              <a:t>In V6 : </a:t>
            </a:r>
            <a:r>
              <a:rPr lang="it-IT" dirty="0" err="1" smtClean="0"/>
              <a:t>R</a:t>
            </a:r>
            <a:r>
              <a:rPr lang="it-IT" dirty="0" smtClean="0"/>
              <a:t> dominante</a:t>
            </a:r>
          </a:p>
          <a:p>
            <a:r>
              <a:rPr lang="it-IT" dirty="0" smtClean="0"/>
              <a:t>Onda </a:t>
            </a:r>
            <a:r>
              <a:rPr lang="it-IT" dirty="0" err="1" smtClean="0"/>
              <a:t>T</a:t>
            </a:r>
            <a:r>
              <a:rPr lang="it-IT" dirty="0" smtClean="0"/>
              <a:t>: positiva o negativa in V1</a:t>
            </a:r>
          </a:p>
          <a:p>
            <a:r>
              <a:rPr lang="it-IT" dirty="0" smtClean="0"/>
              <a:t>Onda </a:t>
            </a:r>
            <a:r>
              <a:rPr lang="it-IT" dirty="0" err="1" smtClean="0"/>
              <a:t>T</a:t>
            </a:r>
            <a:r>
              <a:rPr lang="it-IT" dirty="0" smtClean="0"/>
              <a:t>: di solito </a:t>
            </a:r>
            <a:r>
              <a:rPr lang="it-IT" b="1" dirty="0" smtClean="0"/>
              <a:t>positiva in V2 e V3</a:t>
            </a:r>
          </a:p>
          <a:p>
            <a:r>
              <a:rPr lang="it-IT" dirty="0" smtClean="0"/>
              <a:t>Asse elettrico tra </a:t>
            </a:r>
            <a:r>
              <a:rPr lang="it-IT" dirty="0" err="1" smtClean="0"/>
              <a:t>0</a:t>
            </a:r>
            <a:r>
              <a:rPr lang="it-IT" dirty="0" smtClean="0"/>
              <a:t> e 90°</a:t>
            </a:r>
          </a:p>
          <a:p>
            <a:pPr>
              <a:buNone/>
            </a:pPr>
            <a:r>
              <a:rPr lang="it-IT" dirty="0" smtClean="0"/>
              <a:t> </a:t>
            </a:r>
            <a:endParaRPr lang="it-IT"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1800" dirty="0" smtClean="0"/>
              <a:t>ECG normale adulto </a:t>
            </a:r>
            <a:endParaRPr lang="it-IT" sz="1800" dirty="0"/>
          </a:p>
        </p:txBody>
      </p:sp>
      <p:pic>
        <p:nvPicPr>
          <p:cNvPr id="4" name="Segnaposto contenuto 3" descr="ECG_normale_0a.gif"/>
          <p:cNvPicPr>
            <a:picLocks noGrp="1" noChangeAspect="1"/>
          </p:cNvPicPr>
          <p:nvPr>
            <p:ph idx="1"/>
          </p:nvPr>
        </p:nvPicPr>
        <p:blipFill>
          <a:blip r:embed="rId2"/>
          <a:stretch>
            <a:fillRect/>
          </a:stretch>
        </p:blipFill>
        <p:spPr>
          <a:xfrm>
            <a:off x="457200" y="1863693"/>
            <a:ext cx="8229600" cy="3998976"/>
          </a:xfrm>
        </p:spPr>
      </p:pic>
      <p:sp>
        <p:nvSpPr>
          <p:cNvPr id="5" name="CasellaDiTesto 4"/>
          <p:cNvSpPr txBox="1"/>
          <p:nvPr/>
        </p:nvSpPr>
        <p:spPr>
          <a:xfrm>
            <a:off x="304800" y="6172200"/>
            <a:ext cx="8324439" cy="369332"/>
          </a:xfrm>
          <a:prstGeom prst="rect">
            <a:avLst/>
          </a:prstGeom>
          <a:noFill/>
        </p:spPr>
        <p:txBody>
          <a:bodyPr wrap="none" rtlCol="0">
            <a:spAutoFit/>
          </a:bodyPr>
          <a:lstStyle/>
          <a:p>
            <a:r>
              <a:rPr lang="it-IT" dirty="0" smtClean="0"/>
              <a:t>Prevalenza elettrica VS          Asse elettrico intermedio        </a:t>
            </a:r>
            <a:r>
              <a:rPr lang="it-IT" dirty="0" err="1" smtClean="0"/>
              <a:t>T</a:t>
            </a:r>
            <a:r>
              <a:rPr lang="it-IT" dirty="0" smtClean="0"/>
              <a:t> positiva V1 V2 ,  positiva V6  </a:t>
            </a:r>
            <a:endParaRPr lang="it-IT"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2400" dirty="0" smtClean="0"/>
              <a:t>Normale adulto </a:t>
            </a:r>
            <a:endParaRPr lang="it-IT" sz="2400" dirty="0"/>
          </a:p>
        </p:txBody>
      </p:sp>
      <p:pic>
        <p:nvPicPr>
          <p:cNvPr id="4" name="Segnaposto contenuto 3" descr="ecg normale con T neg in V1.png"/>
          <p:cNvPicPr>
            <a:picLocks noGrp="1" noChangeAspect="1"/>
          </p:cNvPicPr>
          <p:nvPr>
            <p:ph idx="1"/>
          </p:nvPr>
        </p:nvPicPr>
        <p:blipFill>
          <a:blip r:embed="rId2"/>
          <a:stretch>
            <a:fillRect/>
          </a:stretch>
        </p:blipFill>
        <p:spPr>
          <a:xfrm>
            <a:off x="457200" y="1700339"/>
            <a:ext cx="8229600" cy="4325684"/>
          </a:xfrm>
        </p:spPr>
      </p:pic>
      <p:sp>
        <p:nvSpPr>
          <p:cNvPr id="5" name="CasellaDiTesto 4"/>
          <p:cNvSpPr txBox="1"/>
          <p:nvPr/>
        </p:nvSpPr>
        <p:spPr>
          <a:xfrm>
            <a:off x="4191000" y="6400800"/>
            <a:ext cx="1667043" cy="369332"/>
          </a:xfrm>
          <a:prstGeom prst="rect">
            <a:avLst/>
          </a:prstGeom>
          <a:noFill/>
        </p:spPr>
        <p:txBody>
          <a:bodyPr wrap="none" rtlCol="0">
            <a:spAutoFit/>
          </a:bodyPr>
          <a:lstStyle/>
          <a:p>
            <a:r>
              <a:rPr lang="it-IT" dirty="0" err="1" smtClean="0"/>
              <a:t>T</a:t>
            </a:r>
            <a:r>
              <a:rPr lang="it-IT" dirty="0" smtClean="0"/>
              <a:t> negativa in V1 </a:t>
            </a:r>
            <a:endParaRPr lang="it-IT"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4000" dirty="0" err="1" smtClean="0"/>
              <a:t>Riassumendo…</a:t>
            </a:r>
            <a:endParaRPr lang="it-IT" sz="4000" dirty="0"/>
          </a:p>
        </p:txBody>
      </p:sp>
      <p:sp>
        <p:nvSpPr>
          <p:cNvPr id="3" name="Segnaposto contenuto 2"/>
          <p:cNvSpPr>
            <a:spLocks noGrp="1"/>
          </p:cNvSpPr>
          <p:nvPr>
            <p:ph idx="1"/>
          </p:nvPr>
        </p:nvSpPr>
        <p:spPr/>
        <p:txBody>
          <a:bodyPr>
            <a:normAutofit/>
          </a:bodyPr>
          <a:lstStyle/>
          <a:p>
            <a:r>
              <a:rPr lang="it-IT" sz="2800" dirty="0" err="1" smtClean="0"/>
              <a:t>1</a:t>
            </a:r>
            <a:r>
              <a:rPr lang="it-IT" dirty="0" smtClean="0"/>
              <a:t>) </a:t>
            </a:r>
            <a:r>
              <a:rPr lang="it-IT" b="1" dirty="0" smtClean="0"/>
              <a:t>prima settimana</a:t>
            </a:r>
            <a:r>
              <a:rPr lang="it-IT" dirty="0" smtClean="0"/>
              <a:t>: modello sbilanciato a destra; </a:t>
            </a:r>
            <a:r>
              <a:rPr lang="it-IT" dirty="0" err="1" smtClean="0"/>
              <a:t>T</a:t>
            </a:r>
            <a:r>
              <a:rPr lang="it-IT" dirty="0" smtClean="0"/>
              <a:t> positive V1 V2 (ma non sempre) </a:t>
            </a:r>
          </a:p>
          <a:p>
            <a:r>
              <a:rPr lang="it-IT" dirty="0" err="1" smtClean="0"/>
              <a:t>2</a:t>
            </a:r>
            <a:r>
              <a:rPr lang="it-IT" dirty="0" smtClean="0"/>
              <a:t>) </a:t>
            </a:r>
            <a:r>
              <a:rPr lang="it-IT" b="1" dirty="0" smtClean="0"/>
              <a:t>primo mese</a:t>
            </a:r>
            <a:r>
              <a:rPr lang="it-IT" dirty="0" smtClean="0"/>
              <a:t>: sbilanciato a destra; </a:t>
            </a:r>
            <a:r>
              <a:rPr lang="it-IT" b="1" dirty="0" err="1" smtClean="0"/>
              <a:t>T</a:t>
            </a:r>
            <a:r>
              <a:rPr lang="it-IT" b="1" dirty="0" smtClean="0"/>
              <a:t> </a:t>
            </a:r>
            <a:r>
              <a:rPr lang="it-IT" b="1" dirty="0" err="1" smtClean="0"/>
              <a:t>negat</a:t>
            </a:r>
            <a:r>
              <a:rPr lang="it-IT" b="1" dirty="0" smtClean="0"/>
              <a:t> </a:t>
            </a:r>
          </a:p>
          <a:p>
            <a:r>
              <a:rPr lang="it-IT" dirty="0" err="1" smtClean="0"/>
              <a:t>3</a:t>
            </a:r>
            <a:r>
              <a:rPr lang="it-IT" dirty="0" smtClean="0"/>
              <a:t>) </a:t>
            </a:r>
            <a:r>
              <a:rPr lang="it-IT" b="1" dirty="0" smtClean="0"/>
              <a:t>lattante:</a:t>
            </a:r>
            <a:r>
              <a:rPr lang="it-IT" dirty="0" smtClean="0"/>
              <a:t> bilanciato; </a:t>
            </a:r>
            <a:r>
              <a:rPr lang="it-IT" b="1" dirty="0" err="1" smtClean="0"/>
              <a:t>T</a:t>
            </a:r>
            <a:r>
              <a:rPr lang="it-IT" b="1" dirty="0" smtClean="0"/>
              <a:t> </a:t>
            </a:r>
            <a:r>
              <a:rPr lang="it-IT" b="1" dirty="0" err="1" smtClean="0"/>
              <a:t>negat</a:t>
            </a:r>
            <a:r>
              <a:rPr lang="it-IT" b="1" dirty="0" smtClean="0"/>
              <a:t> </a:t>
            </a:r>
          </a:p>
          <a:p>
            <a:r>
              <a:rPr lang="it-IT" dirty="0" err="1" smtClean="0"/>
              <a:t>4</a:t>
            </a:r>
            <a:r>
              <a:rPr lang="it-IT" dirty="0" smtClean="0"/>
              <a:t>) </a:t>
            </a:r>
            <a:r>
              <a:rPr lang="it-IT" b="1" dirty="0" smtClean="0"/>
              <a:t>bambino grandicello</a:t>
            </a:r>
            <a:r>
              <a:rPr lang="it-IT" dirty="0" smtClean="0"/>
              <a:t>: sbilanciato a sinistra; </a:t>
            </a:r>
            <a:r>
              <a:rPr lang="it-IT" dirty="0" err="1" smtClean="0"/>
              <a:t>T</a:t>
            </a:r>
            <a:r>
              <a:rPr lang="it-IT" dirty="0" smtClean="0"/>
              <a:t> </a:t>
            </a:r>
            <a:r>
              <a:rPr lang="it-IT" dirty="0" err="1" smtClean="0"/>
              <a:t>negat</a:t>
            </a:r>
            <a:endParaRPr lang="it-IT" dirty="0" smtClean="0"/>
          </a:p>
          <a:p>
            <a:r>
              <a:rPr lang="it-IT" dirty="0" err="1" smtClean="0"/>
              <a:t>5</a:t>
            </a:r>
            <a:r>
              <a:rPr lang="it-IT" dirty="0" smtClean="0"/>
              <a:t>) </a:t>
            </a:r>
            <a:r>
              <a:rPr lang="it-IT" b="1" dirty="0" smtClean="0"/>
              <a:t>adulto:</a:t>
            </a:r>
            <a:r>
              <a:rPr lang="it-IT" dirty="0" smtClean="0"/>
              <a:t> sbilanciato a sinistra; </a:t>
            </a:r>
            <a:r>
              <a:rPr lang="it-IT" dirty="0" err="1" smtClean="0"/>
              <a:t>T</a:t>
            </a:r>
            <a:r>
              <a:rPr lang="it-IT" dirty="0" smtClean="0"/>
              <a:t> </a:t>
            </a:r>
            <a:r>
              <a:rPr lang="it-IT" dirty="0" err="1" smtClean="0"/>
              <a:t>posit</a:t>
            </a:r>
            <a:endParaRPr lang="it-IT"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685800" y="2286000"/>
            <a:ext cx="6606246" cy="2246769"/>
          </a:xfrm>
          <a:prstGeom prst="rect">
            <a:avLst/>
          </a:prstGeom>
          <a:noFill/>
        </p:spPr>
        <p:txBody>
          <a:bodyPr wrap="square" rtlCol="0">
            <a:spAutoFit/>
          </a:bodyPr>
          <a:lstStyle/>
          <a:p>
            <a:r>
              <a:rPr lang="it-IT" sz="2800" dirty="0" smtClean="0"/>
              <a:t>L’</a:t>
            </a:r>
            <a:r>
              <a:rPr lang="it-IT" sz="2800" dirty="0" err="1" smtClean="0"/>
              <a:t>ecg</a:t>
            </a:r>
            <a:r>
              <a:rPr lang="it-IT" sz="2800" dirty="0" smtClean="0"/>
              <a:t>  si basa sul principio che</a:t>
            </a:r>
          </a:p>
          <a:p>
            <a:r>
              <a:rPr lang="it-IT" sz="2800" dirty="0" smtClean="0"/>
              <a:t>la depolarizzazione  e la </a:t>
            </a:r>
            <a:r>
              <a:rPr lang="it-IT" sz="2800" dirty="0" err="1" smtClean="0"/>
              <a:t>ripolarizzazione</a:t>
            </a:r>
            <a:r>
              <a:rPr lang="it-IT" sz="2800" dirty="0" smtClean="0"/>
              <a:t> delle cellule cardiache generano corrente, che è rilevabile dalla superficie esterna del corpo.</a:t>
            </a:r>
            <a:endParaRPr lang="it-IT" sz="2800" dirty="0"/>
          </a:p>
        </p:txBody>
      </p:sp>
      <p:sp>
        <p:nvSpPr>
          <p:cNvPr id="5" name="CasellaDiTesto 4"/>
          <p:cNvSpPr txBox="1"/>
          <p:nvPr/>
        </p:nvSpPr>
        <p:spPr>
          <a:xfrm>
            <a:off x="2590800" y="457200"/>
            <a:ext cx="2209409" cy="369332"/>
          </a:xfrm>
          <a:prstGeom prst="rect">
            <a:avLst/>
          </a:prstGeom>
          <a:noFill/>
        </p:spPr>
        <p:txBody>
          <a:bodyPr wrap="none" rtlCol="0">
            <a:spAutoFit/>
          </a:bodyPr>
          <a:lstStyle/>
          <a:p>
            <a:r>
              <a:rPr lang="it-IT" dirty="0" smtClean="0"/>
              <a:t>L’ORIGINE DELL’</a:t>
            </a:r>
            <a:r>
              <a:rPr lang="it-IT" dirty="0" err="1" smtClean="0"/>
              <a:t>ECG…</a:t>
            </a:r>
            <a:endParaRPr lang="it-IT"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2800" dirty="0" smtClean="0"/>
              <a:t>FREQUENZA CARDIACA dalla nascita in </a:t>
            </a:r>
            <a:r>
              <a:rPr lang="it-IT" sz="2800" dirty="0" err="1" smtClean="0"/>
              <a:t>poi…</a:t>
            </a:r>
            <a:endParaRPr lang="it-IT" sz="2800" dirty="0"/>
          </a:p>
        </p:txBody>
      </p:sp>
      <p:sp>
        <p:nvSpPr>
          <p:cNvPr id="3" name="Segnaposto contenuto 2"/>
          <p:cNvSpPr>
            <a:spLocks noGrp="1"/>
          </p:cNvSpPr>
          <p:nvPr>
            <p:ph idx="1"/>
          </p:nvPr>
        </p:nvSpPr>
        <p:spPr/>
        <p:txBody>
          <a:bodyPr>
            <a:noAutofit/>
          </a:bodyPr>
          <a:lstStyle/>
          <a:p>
            <a:r>
              <a:rPr lang="it-IT" sz="2400" dirty="0" smtClean="0"/>
              <a:t>NEONATO:   110-180 </a:t>
            </a:r>
            <a:r>
              <a:rPr lang="it-IT" sz="2400" dirty="0" err="1" smtClean="0"/>
              <a:t>b</a:t>
            </a:r>
            <a:r>
              <a:rPr lang="it-IT" sz="2400" dirty="0" smtClean="0"/>
              <a:t>/min (fino a 80/min, specie nel sonno: normale) </a:t>
            </a:r>
          </a:p>
          <a:p>
            <a:endParaRPr lang="it-IT" sz="2400" dirty="0" smtClean="0"/>
          </a:p>
          <a:p>
            <a:r>
              <a:rPr lang="it-IT" sz="2400" dirty="0" smtClean="0"/>
              <a:t>1-6 ANNI :  90-130 </a:t>
            </a:r>
            <a:r>
              <a:rPr lang="it-IT" sz="2400" dirty="0" err="1" smtClean="0"/>
              <a:t>b</a:t>
            </a:r>
            <a:r>
              <a:rPr lang="it-IT" sz="2400" dirty="0" smtClean="0"/>
              <a:t>/min</a:t>
            </a:r>
          </a:p>
          <a:p>
            <a:endParaRPr lang="it-IT" sz="2400" dirty="0" smtClean="0"/>
          </a:p>
          <a:p>
            <a:r>
              <a:rPr lang="it-IT" sz="2400" dirty="0" smtClean="0"/>
              <a:t>6-12 ANNI:  60-110 </a:t>
            </a:r>
            <a:r>
              <a:rPr lang="it-IT" sz="2400" dirty="0" err="1" smtClean="0"/>
              <a:t>b</a:t>
            </a:r>
            <a:r>
              <a:rPr lang="it-IT" sz="2400" dirty="0" smtClean="0"/>
              <a:t>/min</a:t>
            </a:r>
          </a:p>
          <a:p>
            <a:endParaRPr lang="it-IT" sz="2400" dirty="0" smtClean="0"/>
          </a:p>
          <a:p>
            <a:r>
              <a:rPr lang="it-IT" sz="2400" dirty="0" smtClean="0"/>
              <a:t>ADULTO: 60-100 </a:t>
            </a:r>
            <a:r>
              <a:rPr lang="it-IT" sz="2400" dirty="0" err="1" smtClean="0"/>
              <a:t>b</a:t>
            </a:r>
            <a:r>
              <a:rPr lang="it-IT" sz="2400" dirty="0" smtClean="0"/>
              <a:t>/min</a:t>
            </a:r>
          </a:p>
          <a:p>
            <a:pPr>
              <a:buNone/>
            </a:pPr>
            <a:r>
              <a:rPr lang="it-IT" sz="2400" b="1" i="1" dirty="0" smtClean="0"/>
              <a:t>NEONATO O LATTANTE  con frequenza a riposo e in condizioni di tranquillità superiore a 180/min: escludere </a:t>
            </a:r>
            <a:r>
              <a:rPr lang="it-IT" sz="2400" b="1" i="1" dirty="0" err="1" smtClean="0"/>
              <a:t>tachiaritmia</a:t>
            </a:r>
            <a:r>
              <a:rPr lang="it-IT" sz="2400" b="1" i="1" dirty="0" smtClean="0"/>
              <a:t>   </a:t>
            </a:r>
            <a:endParaRPr lang="it-IT" sz="2400" b="1" i="1"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asse elettrico senza frecce.jpg"/>
          <p:cNvPicPr>
            <a:picLocks noGrp="1" noChangeAspect="1"/>
          </p:cNvPicPr>
          <p:nvPr>
            <p:ph idx="4294967295"/>
          </p:nvPr>
        </p:nvPicPr>
        <p:blipFill>
          <a:blip r:embed="rId2"/>
          <a:stretch>
            <a:fillRect/>
          </a:stretch>
        </p:blipFill>
        <p:spPr>
          <a:xfrm>
            <a:off x="2362200" y="1512332"/>
            <a:ext cx="4800600" cy="3962400"/>
          </a:xfrm>
        </p:spPr>
      </p:pic>
      <p:sp>
        <p:nvSpPr>
          <p:cNvPr id="5" name="CasellaDiTesto 4"/>
          <p:cNvSpPr txBox="1"/>
          <p:nvPr/>
        </p:nvSpPr>
        <p:spPr>
          <a:xfrm>
            <a:off x="1066800" y="3962400"/>
            <a:ext cx="1118929" cy="369332"/>
          </a:xfrm>
          <a:prstGeom prst="rect">
            <a:avLst/>
          </a:prstGeom>
          <a:noFill/>
        </p:spPr>
        <p:txBody>
          <a:bodyPr wrap="square" rtlCol="0">
            <a:spAutoFit/>
          </a:bodyPr>
          <a:lstStyle/>
          <a:p>
            <a:r>
              <a:rPr lang="it-IT" dirty="0" smtClean="0"/>
              <a:t>NEONATO </a:t>
            </a:r>
            <a:endParaRPr lang="it-IT" dirty="0"/>
          </a:p>
        </p:txBody>
      </p:sp>
      <p:sp>
        <p:nvSpPr>
          <p:cNvPr id="6" name="CasellaDiTesto 5"/>
          <p:cNvSpPr txBox="1"/>
          <p:nvPr/>
        </p:nvSpPr>
        <p:spPr>
          <a:xfrm>
            <a:off x="7010400" y="4698791"/>
            <a:ext cx="947270" cy="369332"/>
          </a:xfrm>
          <a:prstGeom prst="rect">
            <a:avLst/>
          </a:prstGeom>
          <a:noFill/>
        </p:spPr>
        <p:txBody>
          <a:bodyPr wrap="square" rtlCol="0">
            <a:spAutoFit/>
          </a:bodyPr>
          <a:lstStyle/>
          <a:p>
            <a:r>
              <a:rPr lang="it-IT" dirty="0" smtClean="0"/>
              <a:t>ADULTO </a:t>
            </a:r>
            <a:endParaRPr lang="it-IT" dirty="0"/>
          </a:p>
        </p:txBody>
      </p:sp>
      <p:sp>
        <p:nvSpPr>
          <p:cNvPr id="8" name="Freccia circolare in su 7"/>
          <p:cNvSpPr/>
          <p:nvPr/>
        </p:nvSpPr>
        <p:spPr>
          <a:xfrm>
            <a:off x="1752600" y="4698791"/>
            <a:ext cx="5410200" cy="2159209"/>
          </a:xfrm>
          <a:prstGeom prst="curvedUpArrow">
            <a:avLst/>
          </a:prstGeom>
          <a:ln/>
        </p:spPr>
        <p:style>
          <a:lnRef idx="1">
            <a:schemeClr val="accent1"/>
          </a:lnRef>
          <a:fillRef idx="3">
            <a:schemeClr val="accent1"/>
          </a:fillRef>
          <a:effectRef idx="2">
            <a:schemeClr val="accent1"/>
          </a:effectRef>
          <a:fontRef idx="minor">
            <a:schemeClr val="lt1"/>
          </a:fontRef>
        </p:style>
      </p:sp>
      <p:sp>
        <p:nvSpPr>
          <p:cNvPr id="9" name="Freccia sinistra 8"/>
          <p:cNvSpPr/>
          <p:nvPr/>
        </p:nvSpPr>
        <p:spPr>
          <a:xfrm rot="19058670">
            <a:off x="6598920" y="1389021"/>
            <a:ext cx="822960" cy="822960"/>
          </a:xfrm>
          <a:prstGeom prst="leftArrow">
            <a:avLst/>
          </a:prstGeom>
          <a:ln/>
        </p:spPr>
        <p:style>
          <a:lnRef idx="1">
            <a:schemeClr val="accent1"/>
          </a:lnRef>
          <a:fillRef idx="3">
            <a:schemeClr val="accent1"/>
          </a:fillRef>
          <a:effectRef idx="2">
            <a:schemeClr val="accent1"/>
          </a:effectRef>
          <a:fontRef idx="minor">
            <a:schemeClr val="lt1"/>
          </a:fontRef>
        </p:style>
      </p:sp>
      <p:sp>
        <p:nvSpPr>
          <p:cNvPr id="10" name="CasellaDiTesto 9"/>
          <p:cNvSpPr txBox="1"/>
          <p:nvPr/>
        </p:nvSpPr>
        <p:spPr>
          <a:xfrm>
            <a:off x="7010400" y="381000"/>
            <a:ext cx="2061194" cy="646331"/>
          </a:xfrm>
          <a:prstGeom prst="rect">
            <a:avLst/>
          </a:prstGeom>
          <a:noFill/>
        </p:spPr>
        <p:txBody>
          <a:bodyPr wrap="none" rtlCol="0">
            <a:spAutoFit/>
          </a:bodyPr>
          <a:lstStyle/>
          <a:p>
            <a:r>
              <a:rPr lang="it-IT" dirty="0" smtClean="0"/>
              <a:t>OCCHIO ALLA DAS</a:t>
            </a:r>
          </a:p>
          <a:p>
            <a:r>
              <a:rPr lang="it-IT" dirty="0" smtClean="0"/>
              <a:t>IN ETA’ PEDIATRICA!</a:t>
            </a:r>
            <a:endParaRPr lang="it-IT" dirty="0"/>
          </a:p>
        </p:txBody>
      </p:sp>
      <p:sp>
        <p:nvSpPr>
          <p:cNvPr id="11" name="CasellaDiTesto 10"/>
          <p:cNvSpPr txBox="1"/>
          <p:nvPr/>
        </p:nvSpPr>
        <p:spPr>
          <a:xfrm>
            <a:off x="533400" y="381000"/>
            <a:ext cx="1881645" cy="369332"/>
          </a:xfrm>
          <a:prstGeom prst="rect">
            <a:avLst/>
          </a:prstGeom>
          <a:noFill/>
        </p:spPr>
        <p:txBody>
          <a:bodyPr wrap="none" rtlCol="0">
            <a:spAutoFit/>
          </a:bodyPr>
          <a:lstStyle/>
          <a:p>
            <a:r>
              <a:rPr lang="it-IT" dirty="0" smtClean="0"/>
              <a:t>Asse elettrico QRS</a:t>
            </a:r>
            <a:endParaRPr lang="it-IT"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b="1" dirty="0" smtClean="0"/>
              <a:t>Onda </a:t>
            </a:r>
            <a:r>
              <a:rPr lang="it-IT" b="1" dirty="0" err="1" smtClean="0"/>
              <a:t>T</a:t>
            </a:r>
            <a:r>
              <a:rPr lang="it-IT" b="1" dirty="0" smtClean="0"/>
              <a:t>   in V1-V2</a:t>
            </a:r>
            <a:br>
              <a:rPr lang="it-IT" b="1" dirty="0" smtClean="0"/>
            </a:br>
            <a:r>
              <a:rPr lang="it-IT" b="1" dirty="0" smtClean="0"/>
              <a:t>dalla nascita in </a:t>
            </a:r>
            <a:r>
              <a:rPr lang="it-IT" b="1" dirty="0" err="1" smtClean="0"/>
              <a:t>poi…</a:t>
            </a:r>
            <a:r>
              <a:rPr lang="it-IT" b="1" dirty="0" smtClean="0"/>
              <a:t> </a:t>
            </a:r>
            <a:endParaRPr lang="it-IT" b="1" dirty="0"/>
          </a:p>
        </p:txBody>
      </p:sp>
      <p:sp>
        <p:nvSpPr>
          <p:cNvPr id="3" name="Segnaposto contenuto 2"/>
          <p:cNvSpPr>
            <a:spLocks noGrp="1"/>
          </p:cNvSpPr>
          <p:nvPr>
            <p:ph idx="1"/>
          </p:nvPr>
        </p:nvSpPr>
        <p:spPr/>
        <p:txBody>
          <a:bodyPr>
            <a:normAutofit/>
          </a:bodyPr>
          <a:lstStyle/>
          <a:p>
            <a:r>
              <a:rPr lang="it-IT" sz="2800" dirty="0" smtClean="0"/>
              <a:t>Nei primi sette giorni :  positiva (a volte negativa)</a:t>
            </a:r>
          </a:p>
          <a:p>
            <a:endParaRPr lang="it-IT" sz="2000" dirty="0" smtClean="0"/>
          </a:p>
          <a:p>
            <a:endParaRPr lang="it-IT" sz="2000" dirty="0" smtClean="0"/>
          </a:p>
          <a:p>
            <a:r>
              <a:rPr lang="it-IT" sz="2800" dirty="0" smtClean="0"/>
              <a:t>Dai sette giorni ai sette anni: </a:t>
            </a:r>
            <a:r>
              <a:rPr lang="it-IT" sz="2800" b="1" i="1" dirty="0" smtClean="0"/>
              <a:t>NEGATIVA</a:t>
            </a:r>
            <a:r>
              <a:rPr lang="it-IT" sz="2800" dirty="0" smtClean="0"/>
              <a:t> !!! (SE E’ POSITIVA: SOSPETTARE SOVRACCARICO VD)</a:t>
            </a:r>
          </a:p>
          <a:p>
            <a:endParaRPr lang="it-IT" sz="2800" dirty="0" smtClean="0"/>
          </a:p>
          <a:p>
            <a:r>
              <a:rPr lang="it-IT" sz="2800" dirty="0" smtClean="0"/>
              <a:t>Dopo i 7-10  anni di solito positiva, con molte eccezioni   </a:t>
            </a:r>
            <a:endParaRPr lang="it-IT" sz="2800"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2800" dirty="0" err="1" smtClean="0"/>
              <a:t>T</a:t>
            </a:r>
            <a:r>
              <a:rPr lang="it-IT" sz="2800" dirty="0" smtClean="0"/>
              <a:t> bifida in V2 V3  nel bambino: una variante normale (18%) </a:t>
            </a:r>
            <a:endParaRPr lang="it-IT" sz="2800" dirty="0"/>
          </a:p>
        </p:txBody>
      </p:sp>
      <p:pic>
        <p:nvPicPr>
          <p:cNvPr id="4" name="Segnaposto contenuto 3" descr="T bifide.jpg"/>
          <p:cNvPicPr>
            <a:picLocks noGrp="1" noChangeAspect="1"/>
          </p:cNvPicPr>
          <p:nvPr>
            <p:ph idx="1"/>
          </p:nvPr>
        </p:nvPicPr>
        <p:blipFill>
          <a:blip r:embed="rId2"/>
          <a:stretch>
            <a:fillRect/>
          </a:stretch>
        </p:blipFill>
        <p:spPr>
          <a:xfrm>
            <a:off x="1280390" y="1600200"/>
            <a:ext cx="6583219" cy="4525963"/>
          </a:xfrm>
        </p:spPr>
      </p:pic>
      <p:sp>
        <p:nvSpPr>
          <p:cNvPr id="5" name="CasellaDiTesto 4"/>
          <p:cNvSpPr txBox="1"/>
          <p:nvPr/>
        </p:nvSpPr>
        <p:spPr>
          <a:xfrm>
            <a:off x="457200" y="6400800"/>
            <a:ext cx="4230771" cy="369332"/>
          </a:xfrm>
          <a:prstGeom prst="rect">
            <a:avLst/>
          </a:prstGeom>
          <a:noFill/>
        </p:spPr>
        <p:txBody>
          <a:bodyPr wrap="none" rtlCol="0">
            <a:spAutoFit/>
          </a:bodyPr>
          <a:lstStyle/>
          <a:p>
            <a:r>
              <a:rPr lang="it-IT" dirty="0" smtClean="0"/>
              <a:t>Occhio a non prenderla per una </a:t>
            </a:r>
            <a:r>
              <a:rPr lang="it-IT" dirty="0" err="1" smtClean="0"/>
              <a:t>P</a:t>
            </a:r>
            <a:r>
              <a:rPr lang="it-IT" dirty="0" smtClean="0"/>
              <a:t> bloccata! </a:t>
            </a:r>
            <a:endParaRPr lang="it-IT"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LS012786.png"/>
          <p:cNvPicPr>
            <a:picLocks noGrp="1" noChangeAspect="1"/>
          </p:cNvPicPr>
          <p:nvPr>
            <p:ph idx="1"/>
          </p:nvPr>
        </p:nvPicPr>
        <p:blipFill>
          <a:blip r:embed="rId2"/>
          <a:stretch>
            <a:fillRect/>
          </a:stretch>
        </p:blipFill>
        <p:spPr>
          <a:xfrm>
            <a:off x="3011372" y="2730811"/>
            <a:ext cx="3121256" cy="2264740"/>
          </a:xfrm>
        </p:spPr>
      </p:pic>
      <p:sp>
        <p:nvSpPr>
          <p:cNvPr id="5" name="CasellaDiTesto 4"/>
          <p:cNvSpPr txBox="1"/>
          <p:nvPr/>
        </p:nvSpPr>
        <p:spPr>
          <a:xfrm>
            <a:off x="838200" y="5867400"/>
            <a:ext cx="868146" cy="369332"/>
          </a:xfrm>
          <a:prstGeom prst="rect">
            <a:avLst/>
          </a:prstGeom>
          <a:noFill/>
        </p:spPr>
        <p:txBody>
          <a:bodyPr wrap="none" rtlCol="0">
            <a:spAutoFit/>
          </a:bodyPr>
          <a:lstStyle/>
          <a:p>
            <a:r>
              <a:rPr lang="it-IT" dirty="0" smtClean="0"/>
              <a:t>GRAZIE </a:t>
            </a:r>
            <a:endParaRPr lang="it-IT"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p:txBody>
          <a:bodyPr/>
          <a:lstStyle/>
          <a:p>
            <a:r>
              <a:rPr lang="it-IT" dirty="0" smtClean="0"/>
              <a:t>Il cardiologo dell’</a:t>
            </a:r>
            <a:r>
              <a:rPr lang="it-IT" b="1" i="1" dirty="0" smtClean="0"/>
              <a:t>adulto</a:t>
            </a:r>
            <a:r>
              <a:rPr lang="it-IT" dirty="0" smtClean="0"/>
              <a:t> non è del tutto </a:t>
            </a:r>
            <a:r>
              <a:rPr lang="it-IT" b="1" i="1" dirty="0" smtClean="0"/>
              <a:t>adulto</a:t>
            </a:r>
            <a:r>
              <a:rPr lang="it-IT" dirty="0" smtClean="0"/>
              <a:t> se mette le mani avanti e arretra davanti all’ ECG di un bambino!</a:t>
            </a:r>
          </a:p>
          <a:p>
            <a:pPr>
              <a:buNone/>
            </a:pPr>
            <a:endParaRPr lang="it-IT" dirty="0" smtClean="0"/>
          </a:p>
        </p:txBody>
      </p:sp>
      <p:pic>
        <p:nvPicPr>
          <p:cNvPr id="4" name="Immagine 3" descr="MD000613.png"/>
          <p:cNvPicPr>
            <a:picLocks noChangeAspect="1"/>
          </p:cNvPicPr>
          <p:nvPr/>
        </p:nvPicPr>
        <p:blipFill>
          <a:blip r:embed="rId2"/>
          <a:stretch>
            <a:fillRect/>
          </a:stretch>
        </p:blipFill>
        <p:spPr>
          <a:xfrm>
            <a:off x="4114800" y="3004907"/>
            <a:ext cx="1298491" cy="3121256"/>
          </a:xfrm>
          <a:prstGeom prst="rect">
            <a:avLst/>
          </a:prstGeom>
        </p:spPr>
      </p:pic>
      <p:sp>
        <p:nvSpPr>
          <p:cNvPr id="5" name="CasellaDiTesto 4"/>
          <p:cNvSpPr txBox="1"/>
          <p:nvPr/>
        </p:nvSpPr>
        <p:spPr>
          <a:xfrm>
            <a:off x="609600" y="5867400"/>
            <a:ext cx="1093681" cy="369332"/>
          </a:xfrm>
          <a:prstGeom prst="rect">
            <a:avLst/>
          </a:prstGeom>
          <a:noFill/>
        </p:spPr>
        <p:txBody>
          <a:bodyPr wrap="none" rtlCol="0">
            <a:spAutoFit/>
          </a:bodyPr>
          <a:lstStyle/>
          <a:p>
            <a:r>
              <a:rPr lang="it-IT" dirty="0" smtClean="0"/>
              <a:t>GRAZIE!!!</a:t>
            </a:r>
            <a:endParaRPr lang="it-IT"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Cruciverba (166).pdf"/>
          <p:cNvPicPr>
            <a:picLocks noGrp="1" noChangeAspect="1"/>
          </p:cNvPicPr>
          <p:nvPr>
            <p:ph idx="4294967295"/>
          </p:nvPr>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1447800" y="0"/>
            <a:ext cx="6324600" cy="6629400"/>
          </a:xfrm>
        </p:spPr>
      </p:pic>
      <p:sp>
        <p:nvSpPr>
          <p:cNvPr id="5" name="CasellaDiTesto 4"/>
          <p:cNvSpPr txBox="1"/>
          <p:nvPr/>
        </p:nvSpPr>
        <p:spPr>
          <a:xfrm>
            <a:off x="7315200" y="457200"/>
            <a:ext cx="1621057" cy="369332"/>
          </a:xfrm>
          <a:prstGeom prst="rect">
            <a:avLst/>
          </a:prstGeom>
          <a:noFill/>
        </p:spPr>
        <p:txBody>
          <a:bodyPr wrap="none" rtlCol="0">
            <a:spAutoFit/>
          </a:bodyPr>
          <a:lstStyle/>
          <a:p>
            <a:r>
              <a:rPr lang="it-IT" dirty="0" smtClean="0"/>
              <a:t>F. </a:t>
            </a:r>
            <a:r>
              <a:rPr lang="it-IT" dirty="0" err="1" smtClean="0"/>
              <a:t>Dessertenne</a:t>
            </a:r>
            <a:endParaRPr lang="it-IT"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Cruciverba (166).pdf"/>
          <p:cNvPicPr>
            <a:picLocks noGrp="1" noChangeAspect="1"/>
          </p:cNvPicPr>
          <p:nvPr>
            <p:ph idx="4294967295"/>
          </p:nvPr>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1676400" y="0"/>
            <a:ext cx="6324600" cy="6858000"/>
          </a:xfrm>
        </p:spPr>
      </p:pic>
      <p:cxnSp>
        <p:nvCxnSpPr>
          <p:cNvPr id="3" name="Connettore 1 2"/>
          <p:cNvCxnSpPr/>
          <p:nvPr/>
        </p:nvCxnSpPr>
        <p:spPr>
          <a:xfrm>
            <a:off x="2380163" y="3891364"/>
            <a:ext cx="822960" cy="822960"/>
          </a:xfrm>
          <a:prstGeom prst="line">
            <a:avLst/>
          </a:prstGeom>
          <a:ln>
            <a:tailEnd type="triangle" w="lg"/>
          </a:ln>
        </p:spPr>
        <p:style>
          <a:lnRef idx="2">
            <a:schemeClr val="accent1"/>
          </a:lnRef>
          <a:fillRef idx="0">
            <a:schemeClr val="accent1"/>
          </a:fillRef>
          <a:effectRef idx="1">
            <a:schemeClr val="accent1"/>
          </a:effectRef>
          <a:fontRef idx="minor">
            <a:schemeClr val="tx1"/>
          </a:fontRef>
        </p:style>
      </p:cxnSp>
      <p:sp>
        <p:nvSpPr>
          <p:cNvPr id="8" name="CasellaDiTesto 7"/>
          <p:cNvSpPr txBox="1"/>
          <p:nvPr/>
        </p:nvSpPr>
        <p:spPr>
          <a:xfrm>
            <a:off x="5943600" y="2057400"/>
            <a:ext cx="986733" cy="369332"/>
          </a:xfrm>
          <a:prstGeom prst="rect">
            <a:avLst/>
          </a:prstGeom>
          <a:noFill/>
        </p:spPr>
        <p:txBody>
          <a:bodyPr wrap="square" rtlCol="0">
            <a:spAutoFit/>
          </a:bodyPr>
          <a:lstStyle/>
          <a:p>
            <a:r>
              <a:rPr lang="it-IT" dirty="0" smtClean="0"/>
              <a:t>ORETO</a:t>
            </a:r>
            <a:endParaRPr lang="it-IT"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QT lungo </a:t>
            </a:r>
            <a:r>
              <a:rPr lang="it-IT" dirty="0" err="1" smtClean="0"/>
              <a:t>2</a:t>
            </a:r>
            <a:r>
              <a:rPr lang="it-IT" dirty="0" smtClean="0"/>
              <a:t> </a:t>
            </a:r>
            <a:endParaRPr lang="it-IT" dirty="0"/>
          </a:p>
        </p:txBody>
      </p:sp>
      <p:pic>
        <p:nvPicPr>
          <p:cNvPr id="4" name="Segnaposto contenuto 3" descr="QT lungo 2.gif"/>
          <p:cNvPicPr>
            <a:picLocks noGrp="1" noChangeAspect="1"/>
          </p:cNvPicPr>
          <p:nvPr>
            <p:ph idx="1"/>
          </p:nvPr>
        </p:nvPicPr>
        <p:blipFill>
          <a:blip r:embed="rId2"/>
          <a:stretch>
            <a:fillRect/>
          </a:stretch>
        </p:blipFill>
        <p:spPr>
          <a:xfrm>
            <a:off x="457200" y="1903237"/>
            <a:ext cx="8229600" cy="3919888"/>
          </a:xfr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2000" dirty="0" smtClean="0"/>
              <a:t>E’ come se ci fosse  una “fonte rinnovabile” che fornisce la corrente; una volta prodotta la corrente di propaga lungo tutto il cuore, sfruttando delle vie di trasporto, veri e propri cavi </a:t>
            </a:r>
            <a:endParaRPr lang="it-IT" sz="2000" dirty="0"/>
          </a:p>
        </p:txBody>
      </p:sp>
      <p:pic>
        <p:nvPicPr>
          <p:cNvPr id="4" name="Segnaposto contenuto 3" descr="diffusione impulso.jpeg"/>
          <p:cNvPicPr>
            <a:picLocks noGrp="1" noChangeAspect="1"/>
          </p:cNvPicPr>
          <p:nvPr>
            <p:ph idx="1"/>
          </p:nvPr>
        </p:nvPicPr>
        <p:blipFill>
          <a:blip r:embed="rId3"/>
          <a:stretch>
            <a:fillRect/>
          </a:stretch>
        </p:blipFill>
        <p:spPr>
          <a:xfrm rot="10800000">
            <a:off x="1752599" y="1600199"/>
            <a:ext cx="5638800" cy="4525963"/>
          </a:xfrm>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2000" dirty="0" smtClean="0"/>
              <a:t>Ragazzo di a 13 ,  sincopi ricorrenti, QT lungo congenito tipo </a:t>
            </a:r>
            <a:r>
              <a:rPr lang="it-IT" sz="2000" dirty="0" err="1" smtClean="0"/>
              <a:t>2</a:t>
            </a:r>
            <a:r>
              <a:rPr lang="it-IT" sz="2000" dirty="0" smtClean="0"/>
              <a:t> . </a:t>
            </a:r>
            <a:r>
              <a:rPr lang="it-IT" sz="2000" dirty="0" err="1" smtClean="0"/>
              <a:t>T</a:t>
            </a:r>
            <a:r>
              <a:rPr lang="it-IT" sz="2000" dirty="0" smtClean="0"/>
              <a:t> bifida.  Ecco cosa gli succede quando una mattina presto gli suona la sveglia </a:t>
            </a:r>
            <a:endParaRPr lang="it-IT" sz="2000" dirty="0"/>
          </a:p>
        </p:txBody>
      </p:sp>
      <p:pic>
        <p:nvPicPr>
          <p:cNvPr id="4" name="Segnaposto contenuto 3" descr="stress emotivo e TdP in LQTS.jpeg"/>
          <p:cNvPicPr>
            <a:picLocks noGrp="1" noChangeAspect="1"/>
          </p:cNvPicPr>
          <p:nvPr>
            <p:ph idx="1"/>
          </p:nvPr>
        </p:nvPicPr>
        <p:blipFill>
          <a:blip r:embed="rId2"/>
          <a:stretch>
            <a:fillRect/>
          </a:stretch>
        </p:blipFill>
        <p:spPr>
          <a:xfrm>
            <a:off x="1066800" y="1828800"/>
            <a:ext cx="6477000" cy="4267200"/>
          </a:xfrm>
        </p:spPr>
      </p:pic>
      <p:sp>
        <p:nvSpPr>
          <p:cNvPr id="5" name="CasellaDiTesto 4"/>
          <p:cNvSpPr txBox="1"/>
          <p:nvPr/>
        </p:nvSpPr>
        <p:spPr>
          <a:xfrm>
            <a:off x="457200" y="6248400"/>
            <a:ext cx="8969147" cy="646331"/>
          </a:xfrm>
          <a:prstGeom prst="rect">
            <a:avLst/>
          </a:prstGeom>
          <a:noFill/>
        </p:spPr>
        <p:txBody>
          <a:bodyPr wrap="square" rtlCol="0">
            <a:spAutoFit/>
          </a:bodyPr>
          <a:lstStyle/>
          <a:p>
            <a:r>
              <a:rPr lang="it-IT" dirty="0" smtClean="0"/>
              <a:t>Sono passati 21 anni, il “ragazzo” è ancora vivo, in trattamento con beta-bloccante, non ha </a:t>
            </a:r>
          </a:p>
          <a:p>
            <a:r>
              <a:rPr lang="it-IT" dirty="0" smtClean="0"/>
              <a:t>più avuto sincopi.</a:t>
            </a:r>
            <a:endParaRPr lang="it-IT"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normAutofit/>
          </a:bodyPr>
          <a:lstStyle/>
          <a:p>
            <a:r>
              <a:rPr lang="it-IT" sz="2800" dirty="0" err="1" smtClean="0"/>
              <a:t>T</a:t>
            </a:r>
            <a:r>
              <a:rPr lang="it-IT" sz="2800" dirty="0" smtClean="0"/>
              <a:t> negative (talvolta con ST a sella) in adulti di colore </a:t>
            </a:r>
            <a:endParaRPr lang="it-IT" sz="2800" dirty="0"/>
          </a:p>
        </p:txBody>
      </p:sp>
      <p:pic>
        <p:nvPicPr>
          <p:cNvPr id="8" name="Segnaposto contenuto 7" descr="black man.jpg"/>
          <p:cNvPicPr>
            <a:picLocks noGrp="1" noChangeAspect="1"/>
          </p:cNvPicPr>
          <p:nvPr>
            <p:ph sz="half" idx="1"/>
          </p:nvPr>
        </p:nvPicPr>
        <p:blipFill>
          <a:blip r:embed="rId2"/>
          <a:stretch>
            <a:fillRect/>
          </a:stretch>
        </p:blipFill>
        <p:spPr>
          <a:xfrm>
            <a:off x="23009" y="1981200"/>
            <a:ext cx="3276600" cy="1600200"/>
          </a:xfrm>
        </p:spPr>
      </p:pic>
      <p:pic>
        <p:nvPicPr>
          <p:cNvPr id="7" name="Segnaposto contenuto 6" descr="atleta black normale di 24 anni .jpg"/>
          <p:cNvPicPr>
            <a:picLocks noGrp="1" noChangeAspect="1"/>
          </p:cNvPicPr>
          <p:nvPr>
            <p:ph sz="half" idx="2"/>
          </p:nvPr>
        </p:nvPicPr>
        <p:blipFill>
          <a:blip r:embed="rId3"/>
          <a:stretch>
            <a:fillRect/>
          </a:stretch>
        </p:blipFill>
        <p:spPr>
          <a:xfrm>
            <a:off x="2895600" y="1600200"/>
            <a:ext cx="5943600" cy="3886200"/>
          </a:xfrm>
        </p:spPr>
      </p:pic>
      <p:sp>
        <p:nvSpPr>
          <p:cNvPr id="9" name="CasellaDiTesto 8"/>
          <p:cNvSpPr txBox="1"/>
          <p:nvPr/>
        </p:nvSpPr>
        <p:spPr>
          <a:xfrm>
            <a:off x="23010" y="3810000"/>
            <a:ext cx="3276600" cy="646331"/>
          </a:xfrm>
          <a:prstGeom prst="rect">
            <a:avLst/>
          </a:prstGeom>
          <a:noFill/>
        </p:spPr>
        <p:txBody>
          <a:bodyPr wrap="square" rtlCol="0">
            <a:spAutoFit/>
          </a:bodyPr>
          <a:lstStyle/>
          <a:p>
            <a:r>
              <a:rPr lang="it-IT" dirty="0" smtClean="0"/>
              <a:t>No </a:t>
            </a:r>
            <a:r>
              <a:rPr lang="it-IT" dirty="0" err="1" smtClean="0"/>
              <a:t>panic</a:t>
            </a:r>
            <a:r>
              <a:rPr lang="it-IT" dirty="0" smtClean="0"/>
              <a:t>! È il mio tracciato</a:t>
            </a:r>
          </a:p>
          <a:p>
            <a:r>
              <a:rPr lang="it-IT" dirty="0" smtClean="0"/>
              <a:t>normale </a:t>
            </a:r>
            <a:endParaRPr lang="it-IT"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gnaposto contenuto 5" descr="cardiac memory fig 1 .jpeg"/>
          <p:cNvPicPr>
            <a:picLocks noGrp="1" noChangeAspect="1"/>
          </p:cNvPicPr>
          <p:nvPr>
            <p:ph idx="4294967295"/>
          </p:nvPr>
        </p:nvPicPr>
        <p:blipFill>
          <a:blip r:embed="rId2"/>
          <a:stretch>
            <a:fillRect/>
          </a:stretch>
        </p:blipFill>
        <p:spPr>
          <a:xfrm rot="16200000">
            <a:off x="3200399" y="304797"/>
            <a:ext cx="4191003" cy="5867402"/>
          </a:xfrm>
        </p:spPr>
      </p:pic>
      <p:sp>
        <p:nvSpPr>
          <p:cNvPr id="5" name="CasellaDiTesto 4"/>
          <p:cNvSpPr txBox="1"/>
          <p:nvPr/>
        </p:nvSpPr>
        <p:spPr>
          <a:xfrm>
            <a:off x="457200" y="2078389"/>
            <a:ext cx="1776035" cy="923330"/>
          </a:xfrm>
          <a:prstGeom prst="rect">
            <a:avLst/>
          </a:prstGeom>
          <a:noFill/>
        </p:spPr>
        <p:txBody>
          <a:bodyPr wrap="none" rtlCol="0">
            <a:spAutoFit/>
          </a:bodyPr>
          <a:lstStyle/>
          <a:p>
            <a:r>
              <a:rPr lang="it-IT" dirty="0" smtClean="0"/>
              <a:t>Maschio di</a:t>
            </a:r>
          </a:p>
          <a:p>
            <a:r>
              <a:rPr lang="it-IT" dirty="0" smtClean="0"/>
              <a:t>22 anni: viene</a:t>
            </a:r>
          </a:p>
          <a:p>
            <a:r>
              <a:rPr lang="it-IT" dirty="0" smtClean="0"/>
              <a:t>per </a:t>
            </a:r>
            <a:r>
              <a:rPr lang="it-IT" dirty="0" err="1" smtClean="0"/>
              <a:t>precordialgie</a:t>
            </a:r>
            <a:endParaRPr lang="it-IT" dirty="0"/>
          </a:p>
        </p:txBody>
      </p:sp>
      <p:sp>
        <p:nvSpPr>
          <p:cNvPr id="8" name="CasellaDiTesto 7"/>
          <p:cNvSpPr txBox="1"/>
          <p:nvPr/>
        </p:nvSpPr>
        <p:spPr>
          <a:xfrm>
            <a:off x="457200" y="6096000"/>
            <a:ext cx="4878183" cy="369332"/>
          </a:xfrm>
          <a:prstGeom prst="rect">
            <a:avLst/>
          </a:prstGeom>
          <a:noFill/>
        </p:spPr>
        <p:txBody>
          <a:bodyPr wrap="none" rtlCol="0">
            <a:spAutoFit/>
          </a:bodyPr>
          <a:lstStyle/>
          <a:p>
            <a:r>
              <a:rPr lang="it-IT" dirty="0" smtClean="0"/>
              <a:t>Il medico di guardia lo vuole ricoverare in </a:t>
            </a:r>
            <a:r>
              <a:rPr lang="it-IT" dirty="0" err="1" smtClean="0"/>
              <a:t>UTIC…</a:t>
            </a:r>
            <a:endParaRPr lang="it-IT"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fig 2 Cardiac memory.jpeg"/>
          <p:cNvPicPr>
            <a:picLocks noGrp="1" noChangeAspect="1"/>
          </p:cNvPicPr>
          <p:nvPr>
            <p:ph idx="1"/>
          </p:nvPr>
        </p:nvPicPr>
        <p:blipFill>
          <a:blip r:embed="rId2"/>
          <a:stretch>
            <a:fillRect/>
          </a:stretch>
        </p:blipFill>
        <p:spPr>
          <a:xfrm rot="5400000">
            <a:off x="2552700" y="419101"/>
            <a:ext cx="3733800" cy="7010400"/>
          </a:xfrm>
        </p:spPr>
      </p:pic>
      <p:sp>
        <p:nvSpPr>
          <p:cNvPr id="5" name="CasellaDiTesto 4"/>
          <p:cNvSpPr txBox="1"/>
          <p:nvPr/>
        </p:nvSpPr>
        <p:spPr>
          <a:xfrm>
            <a:off x="457200" y="2743200"/>
            <a:ext cx="432630" cy="369332"/>
          </a:xfrm>
          <a:prstGeom prst="rect">
            <a:avLst/>
          </a:prstGeom>
          <a:noFill/>
        </p:spPr>
        <p:txBody>
          <a:bodyPr wrap="none" rtlCol="0">
            <a:spAutoFit/>
          </a:bodyPr>
          <a:lstStyle/>
          <a:p>
            <a:r>
              <a:rPr lang="it-IT" dirty="0" smtClean="0"/>
              <a:t>V4</a:t>
            </a:r>
            <a:endParaRPr lang="it-IT" dirty="0"/>
          </a:p>
        </p:txBody>
      </p:sp>
      <p:sp>
        <p:nvSpPr>
          <p:cNvPr id="7" name="CasellaDiTesto 6"/>
          <p:cNvSpPr txBox="1"/>
          <p:nvPr/>
        </p:nvSpPr>
        <p:spPr>
          <a:xfrm>
            <a:off x="5486400" y="2895600"/>
            <a:ext cx="432630" cy="369332"/>
          </a:xfrm>
          <a:prstGeom prst="rect">
            <a:avLst/>
          </a:prstGeom>
          <a:noFill/>
        </p:spPr>
        <p:txBody>
          <a:bodyPr wrap="none" rtlCol="0">
            <a:spAutoFit/>
          </a:bodyPr>
          <a:lstStyle/>
          <a:p>
            <a:r>
              <a:rPr lang="it-IT" dirty="0" smtClean="0"/>
              <a:t>V1</a:t>
            </a:r>
            <a:endParaRPr lang="it-IT" dirty="0"/>
          </a:p>
        </p:txBody>
      </p:sp>
      <p:sp>
        <p:nvSpPr>
          <p:cNvPr id="8" name="CasellaDiTesto 7"/>
          <p:cNvSpPr txBox="1"/>
          <p:nvPr/>
        </p:nvSpPr>
        <p:spPr>
          <a:xfrm>
            <a:off x="1905000" y="1752600"/>
            <a:ext cx="1688683" cy="369332"/>
          </a:xfrm>
          <a:prstGeom prst="rect">
            <a:avLst/>
          </a:prstGeom>
          <a:noFill/>
        </p:spPr>
        <p:txBody>
          <a:bodyPr wrap="none" rtlCol="0">
            <a:spAutoFit/>
          </a:bodyPr>
          <a:lstStyle/>
          <a:p>
            <a:r>
              <a:rPr lang="it-IT" dirty="0" smtClean="0"/>
              <a:t>Iperventilazione </a:t>
            </a:r>
            <a:endParaRPr lang="it-IT" dirty="0"/>
          </a:p>
        </p:txBody>
      </p:sp>
      <p:sp>
        <p:nvSpPr>
          <p:cNvPr id="9" name="CasellaDiTesto 8"/>
          <p:cNvSpPr txBox="1"/>
          <p:nvPr/>
        </p:nvSpPr>
        <p:spPr>
          <a:xfrm>
            <a:off x="228600" y="6096000"/>
            <a:ext cx="8522135" cy="646331"/>
          </a:xfrm>
          <a:prstGeom prst="rect">
            <a:avLst/>
          </a:prstGeom>
          <a:noFill/>
        </p:spPr>
        <p:txBody>
          <a:bodyPr wrap="none" rtlCol="0">
            <a:spAutoFit/>
          </a:bodyPr>
          <a:lstStyle/>
          <a:p>
            <a:r>
              <a:rPr lang="it-IT" dirty="0" smtClean="0"/>
              <a:t>Blocco di branca sinistra intermittente (probabile malattia di </a:t>
            </a:r>
            <a:r>
              <a:rPr lang="it-IT" dirty="0" err="1" smtClean="0"/>
              <a:t>Lenegre</a:t>
            </a:r>
            <a:r>
              <a:rPr lang="it-IT" dirty="0" smtClean="0"/>
              <a:t>) </a:t>
            </a:r>
          </a:p>
          <a:p>
            <a:r>
              <a:rPr lang="it-IT" dirty="0" smtClean="0"/>
              <a:t>Le onde </a:t>
            </a:r>
            <a:r>
              <a:rPr lang="it-IT" dirty="0" err="1" smtClean="0"/>
              <a:t>T</a:t>
            </a:r>
            <a:r>
              <a:rPr lang="it-IT" dirty="0" smtClean="0"/>
              <a:t> negative quando la conduzione avviene normalmente sono frutto di MEMORIA </a:t>
            </a:r>
            <a:endParaRPr lang="it-IT" dirty="0"/>
          </a:p>
        </p:txBody>
      </p:sp>
      <p:sp>
        <p:nvSpPr>
          <p:cNvPr id="10" name="CasellaDiTesto 9"/>
          <p:cNvSpPr txBox="1"/>
          <p:nvPr/>
        </p:nvSpPr>
        <p:spPr>
          <a:xfrm>
            <a:off x="4191000" y="381000"/>
            <a:ext cx="4019775" cy="369332"/>
          </a:xfrm>
          <a:prstGeom prst="rect">
            <a:avLst/>
          </a:prstGeom>
          <a:noFill/>
        </p:spPr>
        <p:txBody>
          <a:bodyPr wrap="none" rtlCol="0">
            <a:spAutoFit/>
          </a:bodyPr>
          <a:lstStyle/>
          <a:p>
            <a:r>
              <a:rPr lang="it-IT" dirty="0" smtClean="0"/>
              <a:t>Memoria cardiaca: un concetto moderno</a:t>
            </a:r>
            <a:endParaRPr lang="it-IT"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L’ECG dalla nascita in </a:t>
            </a:r>
            <a:r>
              <a:rPr lang="it-IT" dirty="0" err="1" smtClean="0"/>
              <a:t>poi…</a:t>
            </a:r>
            <a:endParaRPr lang="it-IT" dirty="0"/>
          </a:p>
        </p:txBody>
      </p:sp>
      <p:pic>
        <p:nvPicPr>
          <p:cNvPr id="4" name="Segnaposto contenuto 3" descr="logo_unifg1.png"/>
          <p:cNvPicPr>
            <a:picLocks noGrp="1" noChangeAspect="1"/>
          </p:cNvPicPr>
          <p:nvPr>
            <p:ph idx="1"/>
          </p:nvPr>
        </p:nvPicPr>
        <p:blipFill>
          <a:blip r:embed="rId2"/>
          <a:stretch>
            <a:fillRect/>
          </a:stretch>
        </p:blipFill>
        <p:spPr>
          <a:xfrm>
            <a:off x="457200" y="3810000"/>
            <a:ext cx="2438400" cy="2773363"/>
          </a:xfrm>
        </p:spPr>
      </p:pic>
      <p:sp>
        <p:nvSpPr>
          <p:cNvPr id="5" name="CasellaDiTesto 4"/>
          <p:cNvSpPr txBox="1"/>
          <p:nvPr/>
        </p:nvSpPr>
        <p:spPr>
          <a:xfrm>
            <a:off x="4800600" y="2971800"/>
            <a:ext cx="1772991" cy="461665"/>
          </a:xfrm>
          <a:prstGeom prst="rect">
            <a:avLst/>
          </a:prstGeom>
          <a:noFill/>
        </p:spPr>
        <p:txBody>
          <a:bodyPr wrap="square" rtlCol="0">
            <a:spAutoFit/>
          </a:bodyPr>
          <a:lstStyle/>
          <a:p>
            <a:r>
              <a:rPr lang="it-IT" sz="2400" dirty="0" err="1" smtClean="0"/>
              <a:t>M</a:t>
            </a:r>
            <a:r>
              <a:rPr lang="it-IT" sz="2400" dirty="0" smtClean="0"/>
              <a:t> </a:t>
            </a:r>
            <a:r>
              <a:rPr lang="it-IT" sz="2400" dirty="0" err="1" smtClean="0"/>
              <a:t>Costantini</a:t>
            </a:r>
            <a:r>
              <a:rPr lang="it-IT" sz="2400" dirty="0" smtClean="0"/>
              <a:t> </a:t>
            </a:r>
            <a:endParaRPr lang="it-IT" sz="2400"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r>
              <a:rPr lang="it-IT" dirty="0" smtClean="0"/>
              <a:t>L’ECG dalla nascita in poi </a:t>
            </a:r>
            <a:endParaRPr lang="it-IT" dirty="0"/>
          </a:p>
        </p:txBody>
      </p:sp>
      <p:sp>
        <p:nvSpPr>
          <p:cNvPr id="3" name="Sottotitolo 2"/>
          <p:cNvSpPr>
            <a:spLocks noGrp="1"/>
          </p:cNvSpPr>
          <p:nvPr>
            <p:ph type="subTitle" idx="1"/>
          </p:nvPr>
        </p:nvSpPr>
        <p:spPr/>
        <p:txBody>
          <a:bodyPr>
            <a:normAutofit fontScale="85000" lnSpcReduction="20000"/>
          </a:bodyPr>
          <a:lstStyle/>
          <a:p>
            <a:r>
              <a:rPr lang="it-IT" dirty="0" err="1" smtClean="0"/>
              <a:t>M</a:t>
            </a:r>
            <a:r>
              <a:rPr lang="it-IT" dirty="0" smtClean="0"/>
              <a:t> </a:t>
            </a:r>
            <a:r>
              <a:rPr lang="it-IT" dirty="0" err="1" smtClean="0"/>
              <a:t>Costantini</a:t>
            </a:r>
            <a:endParaRPr lang="it-IT" dirty="0" smtClean="0"/>
          </a:p>
          <a:p>
            <a:r>
              <a:rPr lang="it-IT" dirty="0" smtClean="0"/>
              <a:t>ASL Lecce</a:t>
            </a:r>
          </a:p>
          <a:p>
            <a:r>
              <a:rPr lang="it-IT" dirty="0" smtClean="0"/>
              <a:t>Scuola Specialità Cardiologia</a:t>
            </a:r>
          </a:p>
          <a:p>
            <a:r>
              <a:rPr lang="it-IT" dirty="0" smtClean="0"/>
              <a:t>Uni-Foggia </a:t>
            </a:r>
            <a:endParaRPr lang="it-IT" dirty="0"/>
          </a:p>
        </p:txBody>
      </p:sp>
      <p:sp>
        <p:nvSpPr>
          <p:cNvPr id="7" name="CasellaDiTesto 6"/>
          <p:cNvSpPr txBox="1"/>
          <p:nvPr/>
        </p:nvSpPr>
        <p:spPr>
          <a:xfrm>
            <a:off x="685800" y="381000"/>
            <a:ext cx="2010136" cy="369332"/>
          </a:xfrm>
          <a:prstGeom prst="rect">
            <a:avLst/>
          </a:prstGeom>
          <a:noFill/>
        </p:spPr>
        <p:txBody>
          <a:bodyPr wrap="none" rtlCol="0">
            <a:spAutoFit/>
          </a:bodyPr>
          <a:lstStyle/>
          <a:p>
            <a:r>
              <a:rPr lang="it-IT" dirty="0" smtClean="0"/>
              <a:t>Galatina, 1.10.2016 </a:t>
            </a:r>
            <a:endParaRPr lang="it-IT" dirty="0"/>
          </a:p>
        </p:txBody>
      </p:sp>
      <p:pic>
        <p:nvPicPr>
          <p:cNvPr id="8" name="Immagine 7" descr="j0198448.pict"/>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3124200" y="228600"/>
            <a:ext cx="3340100" cy="2273300"/>
          </a:xfrm>
          <a:prstGeom prst="rect">
            <a:avLst/>
          </a:prstGeom>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2800" dirty="0" smtClean="0"/>
              <a:t>Però attenzione! Non fidarsi mai troppo delle </a:t>
            </a:r>
            <a:r>
              <a:rPr lang="it-IT" sz="2800" dirty="0" err="1" smtClean="0"/>
              <a:t>T</a:t>
            </a:r>
            <a:r>
              <a:rPr lang="it-IT" sz="2800" dirty="0" smtClean="0"/>
              <a:t> negative !!!</a:t>
            </a:r>
            <a:endParaRPr lang="it-IT" sz="2800" dirty="0"/>
          </a:p>
        </p:txBody>
      </p:sp>
      <p:pic>
        <p:nvPicPr>
          <p:cNvPr id="5" name="Segnaposto contenuto 4" descr="ARVD RMN due.jpg"/>
          <p:cNvPicPr>
            <a:picLocks noGrp="1" noChangeAspect="1"/>
          </p:cNvPicPr>
          <p:nvPr>
            <p:ph sz="half" idx="1"/>
          </p:nvPr>
        </p:nvPicPr>
        <p:blipFill>
          <a:blip r:embed="rId2"/>
          <a:stretch>
            <a:fillRect/>
          </a:stretch>
        </p:blipFill>
        <p:spPr>
          <a:xfrm>
            <a:off x="457200" y="2209799"/>
            <a:ext cx="2895600" cy="3429001"/>
          </a:xfrm>
        </p:spPr>
      </p:pic>
      <p:pic>
        <p:nvPicPr>
          <p:cNvPr id="6" name="Segnaposto contenuto 5" descr="T negative e non solo in ARVD.jpg"/>
          <p:cNvPicPr>
            <a:picLocks noGrp="1" noChangeAspect="1"/>
          </p:cNvPicPr>
          <p:nvPr>
            <p:ph sz="half" idx="2"/>
          </p:nvPr>
        </p:nvPicPr>
        <p:blipFill>
          <a:blip r:embed="rId3"/>
          <a:stretch>
            <a:fillRect/>
          </a:stretch>
        </p:blipFill>
        <p:spPr>
          <a:xfrm>
            <a:off x="3657600" y="1981200"/>
            <a:ext cx="4876800" cy="3886200"/>
          </a:xfr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2800" dirty="0" smtClean="0"/>
              <a:t>Penso che il tempo sia scaduto o stia per </a:t>
            </a:r>
            <a:r>
              <a:rPr lang="it-IT" sz="2800" dirty="0" err="1" smtClean="0"/>
              <a:t>scadere…</a:t>
            </a:r>
            <a:r>
              <a:rPr lang="it-IT" sz="2800" dirty="0" smtClean="0"/>
              <a:t>..</a:t>
            </a:r>
            <a:endParaRPr lang="it-IT" sz="2800" dirty="0"/>
          </a:p>
        </p:txBody>
      </p:sp>
      <p:sp>
        <p:nvSpPr>
          <p:cNvPr id="3" name="Segnaposto contenuto 2"/>
          <p:cNvSpPr>
            <a:spLocks noGrp="1"/>
          </p:cNvSpPr>
          <p:nvPr>
            <p:ph idx="1"/>
          </p:nvPr>
        </p:nvSpPr>
        <p:spPr/>
        <p:txBody>
          <a:bodyPr/>
          <a:lstStyle/>
          <a:p>
            <a:r>
              <a:rPr lang="it-IT" dirty="0" smtClean="0"/>
              <a:t>Peccato! Ci sarebbe tanto altro da </a:t>
            </a:r>
            <a:r>
              <a:rPr lang="it-IT" dirty="0" err="1" smtClean="0"/>
              <a:t>dire…</a:t>
            </a:r>
            <a:endParaRPr lang="it-IT" dirty="0" smtClean="0"/>
          </a:p>
          <a:p>
            <a:endParaRPr lang="it-IT" dirty="0" smtClean="0"/>
          </a:p>
          <a:p>
            <a:pPr>
              <a:buNone/>
            </a:pPr>
            <a:r>
              <a:rPr lang="it-IT" dirty="0" smtClean="0"/>
              <a:t>Ma almeno un cenno lo voglio fare su un</a:t>
            </a:r>
          </a:p>
          <a:p>
            <a:pPr>
              <a:buNone/>
            </a:pPr>
            <a:r>
              <a:rPr lang="it-IT" dirty="0" smtClean="0"/>
              <a:t>tormentone che ci affligge quasi ogni giorno:</a:t>
            </a:r>
          </a:p>
          <a:p>
            <a:endParaRPr lang="it-IT" dirty="0" smtClean="0"/>
          </a:p>
          <a:p>
            <a:r>
              <a:rPr lang="it-IT" dirty="0" smtClean="0"/>
              <a:t>le </a:t>
            </a:r>
            <a:r>
              <a:rPr lang="it-IT" dirty="0" err="1" smtClean="0"/>
              <a:t>T</a:t>
            </a:r>
            <a:r>
              <a:rPr lang="it-IT" dirty="0" smtClean="0"/>
              <a:t> negative o “strane”  </a:t>
            </a:r>
            <a:endParaRPr lang="it-IT"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pPr>
              <a:defRPr/>
            </a:pPr>
            <a:r>
              <a:rPr lang="it-IT" sz="2400" dirty="0" smtClean="0"/>
              <a:t>È un grafico che esprime l’elettricità  sviluppata dal cuore in funzione del </a:t>
            </a:r>
            <a:r>
              <a:rPr lang="it-IT" sz="2400" dirty="0" err="1" smtClean="0"/>
              <a:t>tempo…</a:t>
            </a:r>
            <a:r>
              <a:rPr lang="it-IT" sz="2400" dirty="0" smtClean="0"/>
              <a:t> </a:t>
            </a:r>
            <a:endParaRPr lang="it-IT" sz="2400" dirty="0"/>
          </a:p>
        </p:txBody>
      </p:sp>
      <p:pic>
        <p:nvPicPr>
          <p:cNvPr id="20483" name="Segnaposto contenuto 3" descr="grafico ecg.tiff"/>
          <p:cNvPicPr>
            <a:picLocks noGrp="1" noChangeAspect="1"/>
          </p:cNvPicPr>
          <p:nvPr>
            <p:ph idx="1"/>
          </p:nvPr>
        </p:nvPicPr>
        <p:blipFill>
          <a:blip r:embed="rId3"/>
          <a:srcRect/>
          <a:stretch>
            <a:fillRect/>
          </a:stretch>
        </p:blipFill>
        <p:spPr>
          <a:xfrm rot="5400000">
            <a:off x="4768058" y="1100932"/>
            <a:ext cx="2057400" cy="6103938"/>
          </a:xfrm>
        </p:spPr>
      </p:pic>
      <p:sp>
        <p:nvSpPr>
          <p:cNvPr id="20484" name="CasellaDiTesto 4"/>
          <p:cNvSpPr txBox="1">
            <a:spLocks noChangeArrowheads="1"/>
          </p:cNvSpPr>
          <p:nvPr/>
        </p:nvSpPr>
        <p:spPr bwMode="auto">
          <a:xfrm>
            <a:off x="4343400" y="5181601"/>
            <a:ext cx="1039813" cy="369332"/>
          </a:xfrm>
          <a:prstGeom prst="rect">
            <a:avLst/>
          </a:prstGeom>
          <a:noFill/>
          <a:ln w="9525">
            <a:noFill/>
            <a:miter lim="800000"/>
            <a:headEnd/>
            <a:tailEnd/>
          </a:ln>
        </p:spPr>
        <p:txBody>
          <a:bodyPr wrap="square">
            <a:prstTxWarp prst="textNoShape">
              <a:avLst/>
            </a:prstTxWarp>
            <a:spAutoFit/>
          </a:bodyPr>
          <a:lstStyle/>
          <a:p>
            <a:r>
              <a:rPr lang="it-IT" dirty="0"/>
              <a:t>tempo</a:t>
            </a:r>
          </a:p>
        </p:txBody>
      </p:sp>
      <p:sp>
        <p:nvSpPr>
          <p:cNvPr id="20485" name="CasellaDiTesto 6"/>
          <p:cNvSpPr txBox="1">
            <a:spLocks noChangeArrowheads="1"/>
          </p:cNvSpPr>
          <p:nvPr/>
        </p:nvSpPr>
        <p:spPr bwMode="auto">
          <a:xfrm>
            <a:off x="1524000" y="3581400"/>
            <a:ext cx="1371600" cy="646331"/>
          </a:xfrm>
          <a:prstGeom prst="rect">
            <a:avLst/>
          </a:prstGeom>
          <a:noFill/>
          <a:ln w="9525">
            <a:noFill/>
            <a:miter lim="800000"/>
            <a:headEnd/>
            <a:tailEnd/>
          </a:ln>
        </p:spPr>
        <p:txBody>
          <a:bodyPr wrap="square">
            <a:prstTxWarp prst="textNoShape">
              <a:avLst/>
            </a:prstTxWarp>
            <a:spAutoFit/>
          </a:bodyPr>
          <a:lstStyle/>
          <a:p>
            <a:r>
              <a:rPr lang="it-IT"/>
              <a:t>Fenomeni</a:t>
            </a:r>
          </a:p>
          <a:p>
            <a:r>
              <a:rPr lang="it-IT"/>
              <a:t>elettrici</a:t>
            </a:r>
          </a:p>
        </p:txBody>
      </p:sp>
      <p:cxnSp>
        <p:nvCxnSpPr>
          <p:cNvPr id="6" name="Connettore 1 5"/>
          <p:cNvCxnSpPr/>
          <p:nvPr/>
        </p:nvCxnSpPr>
        <p:spPr>
          <a:xfrm flipV="1">
            <a:off x="2743199" y="5084795"/>
            <a:ext cx="6248401" cy="96806"/>
          </a:xfrm>
          <a:prstGeom prst="line">
            <a:avLst/>
          </a:prstGeom>
          <a:ln>
            <a:tailEnd type="triangle" w="lg"/>
          </a:ln>
        </p:spPr>
        <p:style>
          <a:lnRef idx="2">
            <a:schemeClr val="accent1"/>
          </a:lnRef>
          <a:fillRef idx="0">
            <a:schemeClr val="accent1"/>
          </a:fillRef>
          <a:effectRef idx="1">
            <a:schemeClr val="accent1"/>
          </a:effectRef>
          <a:fontRef idx="minor">
            <a:schemeClr val="tx1"/>
          </a:fontRef>
        </p:style>
      </p:cxnSp>
      <p:cxnSp>
        <p:nvCxnSpPr>
          <p:cNvPr id="10" name="Connettore 1 9"/>
          <p:cNvCxnSpPr/>
          <p:nvPr/>
        </p:nvCxnSpPr>
        <p:spPr>
          <a:xfrm rot="5400000" flipH="1" flipV="1">
            <a:off x="1372394" y="3809206"/>
            <a:ext cx="2743200" cy="1589"/>
          </a:xfrm>
          <a:prstGeom prst="line">
            <a:avLst/>
          </a:prstGeom>
          <a:ln>
            <a:tailEnd type="triangle" w="lg"/>
          </a:ln>
        </p:spPr>
        <p:style>
          <a:lnRef idx="2">
            <a:schemeClr val="accent1"/>
          </a:lnRef>
          <a:fillRef idx="0">
            <a:schemeClr val="accent1"/>
          </a:fillRef>
          <a:effectRef idx="1">
            <a:schemeClr val="accent1"/>
          </a:effectRef>
          <a:fontRef idx="minor">
            <a:schemeClr val="tx1"/>
          </a:fontRef>
        </p:style>
      </p:cxnSp>
      <p:sp>
        <p:nvSpPr>
          <p:cNvPr id="9" name="CasellaDiTesto 8"/>
          <p:cNvSpPr txBox="1"/>
          <p:nvPr/>
        </p:nvSpPr>
        <p:spPr>
          <a:xfrm>
            <a:off x="304800" y="6400800"/>
            <a:ext cx="7273633" cy="369332"/>
          </a:xfrm>
          <a:prstGeom prst="rect">
            <a:avLst/>
          </a:prstGeom>
          <a:noFill/>
        </p:spPr>
        <p:txBody>
          <a:bodyPr wrap="none" rtlCol="0">
            <a:spAutoFit/>
          </a:bodyPr>
          <a:lstStyle/>
          <a:p>
            <a:r>
              <a:rPr lang="it-IT" dirty="0" smtClean="0"/>
              <a:t>Bisogna allora fare riaffiorare alla memoria di che tipo di elettricità si </a:t>
            </a:r>
            <a:r>
              <a:rPr lang="it-IT" dirty="0" err="1" smtClean="0"/>
              <a:t>tratta…</a:t>
            </a:r>
            <a:endParaRPr lang="it-IT"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2800" dirty="0" err="1" smtClean="0"/>
              <a:t>T</a:t>
            </a:r>
            <a:r>
              <a:rPr lang="it-IT" sz="2800" dirty="0" smtClean="0"/>
              <a:t> </a:t>
            </a:r>
            <a:r>
              <a:rPr lang="it-IT" sz="2800" b="1" dirty="0" smtClean="0"/>
              <a:t>bifida </a:t>
            </a:r>
            <a:r>
              <a:rPr lang="it-IT" sz="2800" dirty="0" smtClean="0"/>
              <a:t>nel bambino, variante normale </a:t>
            </a:r>
            <a:endParaRPr lang="it-IT" sz="2800" dirty="0"/>
          </a:p>
        </p:txBody>
      </p:sp>
      <p:pic>
        <p:nvPicPr>
          <p:cNvPr id="4" name="Segnaposto contenuto 3" descr="onda T bifida nei bambini.jpg"/>
          <p:cNvPicPr>
            <a:picLocks noGrp="1" noChangeAspect="1"/>
          </p:cNvPicPr>
          <p:nvPr>
            <p:ph idx="1"/>
          </p:nvPr>
        </p:nvPicPr>
        <p:blipFill>
          <a:blip r:embed="rId2"/>
          <a:stretch>
            <a:fillRect/>
          </a:stretch>
        </p:blipFill>
        <p:spPr>
          <a:xfrm>
            <a:off x="1757172" y="2404713"/>
            <a:ext cx="5629656" cy="2916936"/>
          </a:xfrm>
        </p:spPr>
      </p:pic>
      <p:sp>
        <p:nvSpPr>
          <p:cNvPr id="5" name="CasellaDiTesto 4"/>
          <p:cNvSpPr txBox="1"/>
          <p:nvPr/>
        </p:nvSpPr>
        <p:spPr>
          <a:xfrm>
            <a:off x="685800" y="5791200"/>
            <a:ext cx="3522719" cy="369332"/>
          </a:xfrm>
          <a:prstGeom prst="rect">
            <a:avLst/>
          </a:prstGeom>
          <a:noFill/>
        </p:spPr>
        <p:txBody>
          <a:bodyPr wrap="none" rtlCol="0">
            <a:spAutoFit/>
          </a:bodyPr>
          <a:lstStyle/>
          <a:p>
            <a:r>
              <a:rPr lang="it-IT" dirty="0" smtClean="0"/>
              <a:t>V1-V3  in </a:t>
            </a:r>
            <a:r>
              <a:rPr lang="it-IT" dirty="0" err="1" smtClean="0"/>
              <a:t>5</a:t>
            </a:r>
            <a:r>
              <a:rPr lang="it-IT" dirty="0" smtClean="0"/>
              <a:t> bambini  dai  </a:t>
            </a:r>
            <a:r>
              <a:rPr lang="it-IT" dirty="0" err="1" smtClean="0"/>
              <a:t>4</a:t>
            </a:r>
            <a:r>
              <a:rPr lang="it-IT" dirty="0" smtClean="0"/>
              <a:t> ai </a:t>
            </a:r>
            <a:r>
              <a:rPr lang="it-IT" dirty="0" err="1" smtClean="0"/>
              <a:t>9</a:t>
            </a:r>
            <a:r>
              <a:rPr lang="it-IT" dirty="0" smtClean="0"/>
              <a:t> anni </a:t>
            </a:r>
            <a:endParaRPr lang="it-IT" dirty="0"/>
          </a:p>
        </p:txBody>
      </p:sp>
      <p:cxnSp>
        <p:nvCxnSpPr>
          <p:cNvPr id="6" name="Connettore 1 5"/>
          <p:cNvCxnSpPr/>
          <p:nvPr/>
        </p:nvCxnSpPr>
        <p:spPr>
          <a:xfrm rot="16200000" flipV="1">
            <a:off x="6393941" y="4950713"/>
            <a:ext cx="1524000" cy="461773"/>
          </a:xfrm>
          <a:prstGeom prst="line">
            <a:avLst/>
          </a:prstGeom>
          <a:ln>
            <a:tailEnd type="triangle" w="lg"/>
          </a:ln>
        </p:spPr>
        <p:style>
          <a:lnRef idx="2">
            <a:schemeClr val="accent1"/>
          </a:lnRef>
          <a:fillRef idx="0">
            <a:schemeClr val="accent1"/>
          </a:fillRef>
          <a:effectRef idx="1">
            <a:schemeClr val="accent1"/>
          </a:effectRef>
          <a:fontRef idx="minor">
            <a:schemeClr val="tx1"/>
          </a:fontRef>
        </p:style>
      </p:cxnSp>
      <p:sp>
        <p:nvSpPr>
          <p:cNvPr id="10" name="CasellaDiTesto 9"/>
          <p:cNvSpPr txBox="1"/>
          <p:nvPr/>
        </p:nvSpPr>
        <p:spPr>
          <a:xfrm>
            <a:off x="7620000" y="5638800"/>
            <a:ext cx="1543850" cy="1200329"/>
          </a:xfrm>
          <a:prstGeom prst="rect">
            <a:avLst/>
          </a:prstGeom>
          <a:noFill/>
        </p:spPr>
        <p:txBody>
          <a:bodyPr wrap="square" rtlCol="0">
            <a:spAutoFit/>
          </a:bodyPr>
          <a:lstStyle/>
          <a:p>
            <a:r>
              <a:rPr lang="it-IT" dirty="0" smtClean="0"/>
              <a:t>Occhio a </a:t>
            </a:r>
          </a:p>
          <a:p>
            <a:r>
              <a:rPr lang="it-IT" dirty="0" smtClean="0"/>
              <a:t>non prenderla</a:t>
            </a:r>
          </a:p>
          <a:p>
            <a:r>
              <a:rPr lang="it-IT" dirty="0" smtClean="0"/>
              <a:t>per una </a:t>
            </a:r>
            <a:r>
              <a:rPr lang="it-IT" dirty="0" err="1" smtClean="0"/>
              <a:t>P</a:t>
            </a:r>
            <a:endParaRPr lang="it-IT" dirty="0" smtClean="0"/>
          </a:p>
          <a:p>
            <a:r>
              <a:rPr lang="it-IT" dirty="0" smtClean="0"/>
              <a:t>bloccata! </a:t>
            </a:r>
            <a:endParaRPr lang="it-IT"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SAVE0040"/>
          <p:cNvPicPr>
            <a:picLocks noChangeAspect="1" noChangeArrowheads="1"/>
          </p:cNvPicPr>
          <p:nvPr/>
        </p:nvPicPr>
        <p:blipFill>
          <a:blip r:embed="rId3"/>
          <a:srcRect/>
          <a:stretch>
            <a:fillRect/>
          </a:stretch>
        </p:blipFill>
        <p:spPr bwMode="auto">
          <a:xfrm>
            <a:off x="914400" y="1268413"/>
            <a:ext cx="7162800" cy="4411662"/>
          </a:xfrm>
          <a:prstGeom prst="rect">
            <a:avLst/>
          </a:prstGeom>
          <a:noFill/>
          <a:ln w="9525">
            <a:noFill/>
            <a:miter lim="800000"/>
            <a:headEnd/>
            <a:tailEnd/>
          </a:ln>
        </p:spPr>
      </p:pic>
      <p:pic>
        <p:nvPicPr>
          <p:cNvPr id="8" name="Segnaposto contenuto 7" descr="potenziale d'azione uno.jpeg"/>
          <p:cNvPicPr>
            <a:picLocks noGrp="1" noChangeAspect="1"/>
          </p:cNvPicPr>
          <p:nvPr>
            <p:ph sz="half" idx="4294967295"/>
          </p:nvPr>
        </p:nvPicPr>
        <p:blipFill>
          <a:blip r:embed="rId4"/>
          <a:stretch>
            <a:fillRect/>
          </a:stretch>
        </p:blipFill>
        <p:spPr>
          <a:xfrm rot="16200000">
            <a:off x="498475" y="1711325"/>
            <a:ext cx="1611313" cy="1998663"/>
          </a:xfrm>
        </p:spPr>
      </p:pic>
      <p:pic>
        <p:nvPicPr>
          <p:cNvPr id="9" name="Segnaposto contenuto 8" descr="potenziale d'azione uno.jpeg"/>
          <p:cNvPicPr>
            <a:picLocks noGrp="1" noChangeAspect="1"/>
          </p:cNvPicPr>
          <p:nvPr>
            <p:ph sz="half" idx="4294967295"/>
          </p:nvPr>
        </p:nvPicPr>
        <p:blipFill>
          <a:blip r:embed="rId4"/>
          <a:stretch>
            <a:fillRect/>
          </a:stretch>
        </p:blipFill>
        <p:spPr>
          <a:xfrm rot="16200000">
            <a:off x="6457156" y="4035424"/>
            <a:ext cx="1687512" cy="1998663"/>
          </a:xfrm>
        </p:spPr>
      </p:pic>
      <p:pic>
        <p:nvPicPr>
          <p:cNvPr id="10" name="Segnaposto contenuto 8" descr="potenziale d'azione uno.jpeg"/>
          <p:cNvPicPr>
            <a:picLocks noChangeAspect="1"/>
          </p:cNvPicPr>
          <p:nvPr/>
        </p:nvPicPr>
        <p:blipFill>
          <a:blip r:embed="rId4"/>
          <a:stretch>
            <a:fillRect/>
          </a:stretch>
        </p:blipFill>
        <p:spPr>
          <a:xfrm rot="16200000">
            <a:off x="4575889" y="1112123"/>
            <a:ext cx="1686910" cy="1999488"/>
          </a:xfrm>
          <a:prstGeom prst="rect">
            <a:avLst/>
          </a:prstGeom>
        </p:spPr>
      </p:pic>
      <p:cxnSp>
        <p:nvCxnSpPr>
          <p:cNvPr id="11" name="Connettore 1 10"/>
          <p:cNvCxnSpPr/>
          <p:nvPr/>
        </p:nvCxnSpPr>
        <p:spPr>
          <a:xfrm>
            <a:off x="1022658" y="2697954"/>
            <a:ext cx="2330142" cy="436756"/>
          </a:xfrm>
          <a:prstGeom prst="line">
            <a:avLst/>
          </a:prstGeom>
          <a:ln>
            <a:tailEnd type="triangle" w="lg"/>
          </a:ln>
        </p:spPr>
        <p:style>
          <a:lnRef idx="2">
            <a:schemeClr val="accent1"/>
          </a:lnRef>
          <a:fillRef idx="0">
            <a:schemeClr val="accent1"/>
          </a:fillRef>
          <a:effectRef idx="1">
            <a:schemeClr val="accent1"/>
          </a:effectRef>
          <a:fontRef idx="minor">
            <a:schemeClr val="tx1"/>
          </a:fontRef>
        </p:style>
      </p:cxnSp>
      <p:cxnSp>
        <p:nvCxnSpPr>
          <p:cNvPr id="13" name="Connettore 1 12"/>
          <p:cNvCxnSpPr/>
          <p:nvPr/>
        </p:nvCxnSpPr>
        <p:spPr>
          <a:xfrm rot="5400000">
            <a:off x="3579599" y="2855698"/>
            <a:ext cx="2632503" cy="647700"/>
          </a:xfrm>
          <a:prstGeom prst="line">
            <a:avLst/>
          </a:prstGeom>
          <a:ln>
            <a:tailEnd type="triangle" w="lg"/>
          </a:ln>
        </p:spPr>
        <p:style>
          <a:lnRef idx="2">
            <a:schemeClr val="accent1"/>
          </a:lnRef>
          <a:fillRef idx="0">
            <a:schemeClr val="accent1"/>
          </a:fillRef>
          <a:effectRef idx="1">
            <a:schemeClr val="accent1"/>
          </a:effectRef>
          <a:fontRef idx="minor">
            <a:schemeClr val="tx1"/>
          </a:fontRef>
        </p:style>
      </p:cxnSp>
      <p:cxnSp>
        <p:nvCxnSpPr>
          <p:cNvPr id="16" name="Connettore 1 15"/>
          <p:cNvCxnSpPr/>
          <p:nvPr/>
        </p:nvCxnSpPr>
        <p:spPr>
          <a:xfrm rot="10800000">
            <a:off x="5334000" y="4495801"/>
            <a:ext cx="2057402" cy="609599"/>
          </a:xfrm>
          <a:prstGeom prst="line">
            <a:avLst/>
          </a:prstGeom>
          <a:ln>
            <a:tailEnd type="triangle" w="lg"/>
          </a:ln>
        </p:spPr>
        <p:style>
          <a:lnRef idx="2">
            <a:schemeClr val="accent1"/>
          </a:lnRef>
          <a:fillRef idx="0">
            <a:schemeClr val="accent1"/>
          </a:fillRef>
          <a:effectRef idx="1">
            <a:schemeClr val="accent1"/>
          </a:effectRef>
          <a:fontRef idx="minor">
            <a:schemeClr val="tx1"/>
          </a:fontRef>
        </p:style>
      </p:cxnSp>
      <p:pic>
        <p:nvPicPr>
          <p:cNvPr id="12" name="Segnaposto contenuto 7" descr="potenziale d'azione uno.jpeg"/>
          <p:cNvPicPr>
            <a:picLocks noChangeAspect="1"/>
          </p:cNvPicPr>
          <p:nvPr/>
        </p:nvPicPr>
        <p:blipFill>
          <a:blip r:embed="rId4"/>
          <a:stretch>
            <a:fillRect/>
          </a:stretch>
        </p:blipFill>
        <p:spPr>
          <a:xfrm rot="16200000">
            <a:off x="879475" y="4680743"/>
            <a:ext cx="1611313" cy="1998663"/>
          </a:xfrm>
          <a:prstGeom prst="rect">
            <a:avLst/>
          </a:prstGeom>
        </p:spPr>
      </p:pic>
      <p:cxnSp>
        <p:nvCxnSpPr>
          <p:cNvPr id="14" name="Connettore 1 13"/>
          <p:cNvCxnSpPr/>
          <p:nvPr/>
        </p:nvCxnSpPr>
        <p:spPr>
          <a:xfrm>
            <a:off x="1554936" y="5105401"/>
            <a:ext cx="2026464" cy="168523"/>
          </a:xfrm>
          <a:prstGeom prst="line">
            <a:avLst/>
          </a:prstGeom>
          <a:ln>
            <a:tailEnd type="triangle" w="lg"/>
          </a:ln>
        </p:spPr>
        <p:style>
          <a:lnRef idx="2">
            <a:schemeClr val="accent1"/>
          </a:lnRef>
          <a:fillRef idx="0">
            <a:schemeClr val="accent1"/>
          </a:fillRef>
          <a:effectRef idx="1">
            <a:schemeClr val="accent1"/>
          </a:effectRef>
          <a:fontRef idx="minor">
            <a:schemeClr val="tx1"/>
          </a:fontRef>
        </p:style>
      </p:cxnSp>
      <p:sp>
        <p:nvSpPr>
          <p:cNvPr id="21" name="CasellaDiTesto 20"/>
          <p:cNvSpPr txBox="1"/>
          <p:nvPr/>
        </p:nvSpPr>
        <p:spPr>
          <a:xfrm>
            <a:off x="3962400" y="5310743"/>
            <a:ext cx="258266" cy="369332"/>
          </a:xfrm>
          <a:prstGeom prst="rect">
            <a:avLst/>
          </a:prstGeom>
          <a:noFill/>
        </p:spPr>
        <p:txBody>
          <a:bodyPr wrap="none" rtlCol="0">
            <a:spAutoFit/>
          </a:bodyPr>
          <a:lstStyle/>
          <a:p>
            <a:r>
              <a:rPr lang="it-IT" dirty="0" err="1" smtClean="0"/>
              <a:t>J</a:t>
            </a:r>
            <a:endParaRPr lang="it-IT" dirty="0"/>
          </a:p>
        </p:txBody>
      </p:sp>
      <p:sp>
        <p:nvSpPr>
          <p:cNvPr id="15" name="CasellaDiTesto 14"/>
          <p:cNvSpPr txBox="1"/>
          <p:nvPr/>
        </p:nvSpPr>
        <p:spPr>
          <a:xfrm>
            <a:off x="3581400" y="6096000"/>
            <a:ext cx="5586911" cy="369332"/>
          </a:xfrm>
          <a:prstGeom prst="rect">
            <a:avLst/>
          </a:prstGeom>
          <a:noFill/>
        </p:spPr>
        <p:txBody>
          <a:bodyPr wrap="none" rtlCol="0">
            <a:spAutoFit/>
          </a:bodyPr>
          <a:lstStyle/>
          <a:p>
            <a:r>
              <a:rPr lang="it-IT" dirty="0" smtClean="0"/>
              <a:t>ECG: espressione diretta fenomeni elettrici di membrana</a:t>
            </a:r>
            <a:endParaRPr lang="it-IT"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3200" dirty="0" smtClean="0"/>
              <a:t>L’approccio </a:t>
            </a:r>
            <a:r>
              <a:rPr lang="it-IT" sz="3200" dirty="0" err="1" smtClean="0"/>
              <a:t>giusto…</a:t>
            </a:r>
            <a:r>
              <a:rPr lang="it-IT" sz="3200" dirty="0" smtClean="0"/>
              <a:t> </a:t>
            </a:r>
            <a:endParaRPr lang="it-IT" sz="3200" dirty="0"/>
          </a:p>
        </p:txBody>
      </p:sp>
      <p:sp>
        <p:nvSpPr>
          <p:cNvPr id="3" name="Segnaposto contenuto 2"/>
          <p:cNvSpPr>
            <a:spLocks noGrp="1"/>
          </p:cNvSpPr>
          <p:nvPr>
            <p:ph idx="1"/>
          </p:nvPr>
        </p:nvSpPr>
        <p:spPr/>
        <p:txBody>
          <a:bodyPr>
            <a:normAutofit/>
          </a:bodyPr>
          <a:lstStyle/>
          <a:p>
            <a:r>
              <a:rPr lang="it-IT" dirty="0" smtClean="0"/>
              <a:t>Serve la passione, la voglia di “crescere”</a:t>
            </a:r>
          </a:p>
          <a:p>
            <a:r>
              <a:rPr lang="it-IT" dirty="0" smtClean="0"/>
              <a:t>Sarebbe utile (se possibile) il confronto con un maestro che ti mostra “quel”  </a:t>
            </a:r>
            <a:r>
              <a:rPr lang="it-IT" dirty="0" err="1" smtClean="0"/>
              <a:t>qualcosa…</a:t>
            </a:r>
            <a:endParaRPr lang="it-IT" dirty="0" smtClean="0"/>
          </a:p>
          <a:p>
            <a:r>
              <a:rPr lang="it-IT" dirty="0" smtClean="0"/>
              <a:t>Serve l’esperienza, l’intuito, l’occhio clinico</a:t>
            </a:r>
          </a:p>
          <a:p>
            <a:r>
              <a:rPr lang="it-IT" dirty="0" smtClean="0"/>
              <a:t>Serve capire che dietro quel tracciato può esserci un qualcosa da scoprire </a:t>
            </a:r>
            <a:r>
              <a:rPr lang="it-IT" dirty="0" err="1" smtClean="0"/>
              <a:t>…</a:t>
            </a:r>
            <a:endParaRPr lang="it-IT"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2000" dirty="0" smtClean="0"/>
              <a:t>E’ come se ci fosse  una “fonte rinnovabile” che fornisce la corrente; una volta prodotta la corrente di propaga lungo tutto il cuore, sfruttando delle vie di trasporto, veri e propri cavi </a:t>
            </a:r>
            <a:endParaRPr lang="it-IT" sz="2000" dirty="0"/>
          </a:p>
        </p:txBody>
      </p:sp>
      <p:pic>
        <p:nvPicPr>
          <p:cNvPr id="4" name="Segnaposto contenuto 3" descr="diffusione impulso.jpeg"/>
          <p:cNvPicPr>
            <a:picLocks noGrp="1" noChangeAspect="1"/>
          </p:cNvPicPr>
          <p:nvPr>
            <p:ph idx="1"/>
          </p:nvPr>
        </p:nvPicPr>
        <p:blipFill>
          <a:blip r:embed="rId3"/>
          <a:stretch>
            <a:fillRect/>
          </a:stretch>
        </p:blipFill>
        <p:spPr>
          <a:xfrm rot="10800000">
            <a:off x="1752599" y="1600199"/>
            <a:ext cx="5638800" cy="4525963"/>
          </a:xfrm>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r>
              <a:rPr lang="it-IT" dirty="0" smtClean="0"/>
              <a:t>L’ECG dalla nascita in poi </a:t>
            </a:r>
            <a:endParaRPr lang="it-IT" dirty="0"/>
          </a:p>
        </p:txBody>
      </p:sp>
      <p:sp>
        <p:nvSpPr>
          <p:cNvPr id="3" name="Sottotitolo 2"/>
          <p:cNvSpPr>
            <a:spLocks noGrp="1"/>
          </p:cNvSpPr>
          <p:nvPr>
            <p:ph type="subTitle" idx="1"/>
          </p:nvPr>
        </p:nvSpPr>
        <p:spPr/>
        <p:txBody>
          <a:bodyPr>
            <a:normAutofit fontScale="85000" lnSpcReduction="20000"/>
          </a:bodyPr>
          <a:lstStyle/>
          <a:p>
            <a:r>
              <a:rPr lang="it-IT" dirty="0" err="1" smtClean="0"/>
              <a:t>M</a:t>
            </a:r>
            <a:r>
              <a:rPr lang="it-IT" dirty="0" smtClean="0"/>
              <a:t> </a:t>
            </a:r>
            <a:r>
              <a:rPr lang="it-IT" dirty="0" err="1" smtClean="0"/>
              <a:t>Costantini</a:t>
            </a:r>
            <a:endParaRPr lang="it-IT" dirty="0" smtClean="0"/>
          </a:p>
          <a:p>
            <a:r>
              <a:rPr lang="it-IT" dirty="0" smtClean="0"/>
              <a:t>ASL Lecce</a:t>
            </a:r>
          </a:p>
          <a:p>
            <a:r>
              <a:rPr lang="it-IT" dirty="0" smtClean="0"/>
              <a:t>Scuola Specialità Cardiologia</a:t>
            </a:r>
          </a:p>
          <a:p>
            <a:r>
              <a:rPr lang="it-IT" dirty="0" smtClean="0"/>
              <a:t>Uni-Foggia </a:t>
            </a:r>
            <a:endParaRPr lang="it-IT" dirty="0"/>
          </a:p>
        </p:txBody>
      </p:sp>
      <p:sp>
        <p:nvSpPr>
          <p:cNvPr id="7" name="CasellaDiTesto 6"/>
          <p:cNvSpPr txBox="1"/>
          <p:nvPr/>
        </p:nvSpPr>
        <p:spPr>
          <a:xfrm>
            <a:off x="685800" y="381000"/>
            <a:ext cx="1816047" cy="369332"/>
          </a:xfrm>
          <a:prstGeom prst="rect">
            <a:avLst/>
          </a:prstGeom>
          <a:noFill/>
        </p:spPr>
        <p:txBody>
          <a:bodyPr wrap="none" rtlCol="0">
            <a:spAutoFit/>
          </a:bodyPr>
          <a:lstStyle/>
          <a:p>
            <a:r>
              <a:rPr lang="it-IT" dirty="0" smtClean="0"/>
              <a:t>Taranto, 7.5.2016 </a:t>
            </a:r>
            <a:endParaRPr lang="it-IT" dirty="0"/>
          </a:p>
        </p:txBody>
      </p:sp>
      <p:pic>
        <p:nvPicPr>
          <p:cNvPr id="8" name="Immagine 7" descr="j0198448.pict"/>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3124200" y="228600"/>
            <a:ext cx="3340100" cy="2273300"/>
          </a:xfrm>
          <a:prstGeom prst="rect">
            <a:avLst/>
          </a:prstGeom>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descr="Corcolazione_fetale.gif"/>
          <p:cNvPicPr>
            <a:picLocks noGrp="1" noChangeAspect="1"/>
          </p:cNvPicPr>
          <p:nvPr>
            <p:ph idx="1"/>
          </p:nvPr>
        </p:nvPicPr>
        <p:blipFill>
          <a:blip r:embed="rId2"/>
          <a:stretch>
            <a:fillRect/>
          </a:stretch>
        </p:blipFill>
        <p:spPr>
          <a:xfrm>
            <a:off x="2460257" y="1600200"/>
            <a:ext cx="4223485" cy="4525963"/>
          </a:xfr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Normale adulto </a:t>
            </a:r>
            <a:endParaRPr lang="it-IT" dirty="0"/>
          </a:p>
        </p:txBody>
      </p:sp>
      <p:pic>
        <p:nvPicPr>
          <p:cNvPr id="4" name="Segnaposto contenuto 3" descr="q in avr-ECG normale.jpeg"/>
          <p:cNvPicPr>
            <a:picLocks noGrp="1" noChangeAspect="1"/>
          </p:cNvPicPr>
          <p:nvPr>
            <p:ph idx="1"/>
          </p:nvPr>
        </p:nvPicPr>
        <p:blipFill>
          <a:blip r:embed="rId2"/>
          <a:stretch>
            <a:fillRect/>
          </a:stretch>
        </p:blipFill>
        <p:spPr>
          <a:xfrm rot="10800000">
            <a:off x="1700784" y="2552541"/>
            <a:ext cx="5742432" cy="2621280"/>
          </a:xfrm>
        </p:spPr>
      </p:pic>
      <p:sp>
        <p:nvSpPr>
          <p:cNvPr id="5" name="CasellaDiTesto 4"/>
          <p:cNvSpPr txBox="1"/>
          <p:nvPr/>
        </p:nvSpPr>
        <p:spPr>
          <a:xfrm>
            <a:off x="1371600" y="5867400"/>
            <a:ext cx="4182756" cy="369332"/>
          </a:xfrm>
          <a:prstGeom prst="rect">
            <a:avLst/>
          </a:prstGeom>
          <a:noFill/>
        </p:spPr>
        <p:txBody>
          <a:bodyPr wrap="none" rtlCol="0">
            <a:spAutoFit/>
          </a:bodyPr>
          <a:lstStyle/>
          <a:p>
            <a:r>
              <a:rPr lang="it-IT" dirty="0" err="1" smtClean="0"/>
              <a:t>T</a:t>
            </a:r>
            <a:r>
              <a:rPr lang="it-IT" dirty="0" smtClean="0"/>
              <a:t> </a:t>
            </a:r>
            <a:r>
              <a:rPr lang="it-IT" dirty="0" err="1" smtClean="0"/>
              <a:t>difasica</a:t>
            </a:r>
            <a:r>
              <a:rPr lang="it-IT" dirty="0" smtClean="0"/>
              <a:t> in V1 (anche negativa è normale) </a:t>
            </a:r>
            <a:endParaRPr lang="it-IT"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descr="feto_2_gallery.jpg"/>
          <p:cNvPicPr>
            <a:picLocks noGrp="1" noChangeAspect="1"/>
          </p:cNvPicPr>
          <p:nvPr>
            <p:ph idx="1"/>
          </p:nvPr>
        </p:nvPicPr>
        <p:blipFill>
          <a:blip r:embed="rId2"/>
          <a:stretch>
            <a:fillRect/>
          </a:stretch>
        </p:blipFill>
        <p:spPr>
          <a:xfrm>
            <a:off x="2032000" y="1653381"/>
            <a:ext cx="5080000" cy="4419600"/>
          </a:xfrm>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defRPr/>
            </a:pPr>
            <a:r>
              <a:rPr lang="it-IT" dirty="0" smtClean="0"/>
              <a:t>Pregi dell’ECG</a:t>
            </a:r>
            <a:endParaRPr lang="it-IT" dirty="0"/>
          </a:p>
        </p:txBody>
      </p:sp>
      <p:sp>
        <p:nvSpPr>
          <p:cNvPr id="3" name="Segnaposto contenuto 2"/>
          <p:cNvSpPr>
            <a:spLocks noGrp="1"/>
          </p:cNvSpPr>
          <p:nvPr>
            <p:ph idx="1"/>
          </p:nvPr>
        </p:nvSpPr>
        <p:spPr/>
        <p:txBody>
          <a:bodyPr/>
          <a:lstStyle/>
          <a:p>
            <a:pPr>
              <a:buFont typeface="Wingdings" pitchFamily="-106" charset="2"/>
              <a:buChar char="n"/>
              <a:defRPr/>
            </a:pPr>
            <a:r>
              <a:rPr lang="it-IT" sz="2000" dirty="0" smtClean="0"/>
              <a:t>Grandi  e immediate informazioni sullo “stato di salute” (anche molecolare) del cuore, dalla nascita in poi </a:t>
            </a:r>
          </a:p>
          <a:p>
            <a:pPr>
              <a:buFont typeface="Wingdings" pitchFamily="-106" charset="2"/>
              <a:buChar char="n"/>
              <a:defRPr/>
            </a:pPr>
            <a:r>
              <a:rPr lang="it-IT" sz="2000" dirty="0" smtClean="0"/>
              <a:t>Basso costo</a:t>
            </a:r>
          </a:p>
          <a:p>
            <a:pPr>
              <a:buFont typeface="Wingdings" pitchFamily="-106" charset="2"/>
              <a:buChar char="n"/>
              <a:defRPr/>
            </a:pPr>
            <a:r>
              <a:rPr lang="it-IT" sz="2000" dirty="0" smtClean="0"/>
              <a:t>Ripetibilità</a:t>
            </a:r>
          </a:p>
          <a:p>
            <a:pPr>
              <a:buFont typeface="Wingdings" pitchFamily="-106" charset="2"/>
              <a:buChar char="n"/>
              <a:defRPr/>
            </a:pPr>
            <a:r>
              <a:rPr lang="it-IT" sz="2000" dirty="0" smtClean="0"/>
              <a:t>Altissima sensibilità e specificità nelle aritmie cardiache</a:t>
            </a:r>
          </a:p>
          <a:p>
            <a:pPr>
              <a:buFont typeface="Wingdings" pitchFamily="-106" charset="2"/>
              <a:buChar char="n"/>
              <a:defRPr/>
            </a:pPr>
            <a:r>
              <a:rPr lang="it-IT" sz="2000" dirty="0" smtClean="0"/>
              <a:t>Alta specificità nella diagnosi di IMA e comunque di ischemia acuta </a:t>
            </a:r>
          </a:p>
          <a:p>
            <a:pPr>
              <a:buFont typeface="Wingdings" pitchFamily="-106" charset="2"/>
              <a:buChar char="n"/>
              <a:defRPr/>
            </a:pPr>
            <a:r>
              <a:rPr lang="it-IT" sz="2000" dirty="0" smtClean="0"/>
              <a:t>Utile nell’embolia polmonare</a:t>
            </a:r>
          </a:p>
          <a:p>
            <a:pPr>
              <a:buFont typeface="Wingdings" pitchFamily="-106" charset="2"/>
              <a:buChar char="n"/>
              <a:defRPr/>
            </a:pPr>
            <a:r>
              <a:rPr lang="it-IT" sz="2000" dirty="0" smtClean="0"/>
              <a:t>Utile nelle </a:t>
            </a:r>
            <a:r>
              <a:rPr lang="it-IT" sz="2000" dirty="0" err="1" smtClean="0"/>
              <a:t>disionie</a:t>
            </a:r>
            <a:endParaRPr lang="it-IT" sz="2000" dirty="0" smtClean="0"/>
          </a:p>
          <a:p>
            <a:pPr>
              <a:buFont typeface="Wingdings" pitchFamily="-106" charset="2"/>
              <a:buChar char="n"/>
              <a:defRPr/>
            </a:pPr>
            <a:r>
              <a:rPr lang="it-IT" sz="2000" dirty="0" smtClean="0"/>
              <a:t>Utile nelle cardiomiopatie, </a:t>
            </a:r>
            <a:r>
              <a:rPr lang="it-IT" sz="2000" dirty="0" err="1" smtClean="0"/>
              <a:t>valvulopatie</a:t>
            </a:r>
            <a:r>
              <a:rPr lang="it-IT" sz="2000" dirty="0" smtClean="0"/>
              <a:t>, miocarditi, pericarditi ecc </a:t>
            </a:r>
          </a:p>
          <a:p>
            <a:pPr>
              <a:buFont typeface="Wingdings" pitchFamily="-106" charset="2"/>
              <a:buChar char="n"/>
              <a:defRPr/>
            </a:pPr>
            <a:r>
              <a:rPr lang="it-IT" sz="2000" dirty="0" smtClean="0"/>
              <a:t>Utile nei vizi congeniti</a:t>
            </a:r>
          </a:p>
          <a:p>
            <a:pPr>
              <a:buFont typeface="Wingdings" pitchFamily="-106" charset="2"/>
              <a:buChar char="n"/>
              <a:defRPr/>
            </a:pPr>
            <a:r>
              <a:rPr lang="it-IT" sz="2000" dirty="0" smtClean="0"/>
              <a:t>Utile nelle </a:t>
            </a:r>
            <a:r>
              <a:rPr lang="it-IT" sz="2000" dirty="0" err="1" smtClean="0"/>
              <a:t>canalopatie</a:t>
            </a:r>
            <a:r>
              <a:rPr lang="it-IT" sz="2000" dirty="0" smtClean="0"/>
              <a:t> su base genetica (QT lungo, QT corto, </a:t>
            </a:r>
            <a:r>
              <a:rPr lang="it-IT" sz="2000" dirty="0" err="1" smtClean="0"/>
              <a:t>Brugada</a:t>
            </a:r>
            <a:r>
              <a:rPr lang="it-IT" sz="2000" dirty="0" smtClean="0"/>
              <a:t> ecc)</a:t>
            </a:r>
          </a:p>
          <a:p>
            <a:pPr>
              <a:buFont typeface="Wingdings" pitchFamily="-106" charset="2"/>
              <a:buChar char="n"/>
              <a:defRPr/>
            </a:pPr>
            <a:r>
              <a:rPr lang="it-IT" sz="2000" dirty="0" smtClean="0"/>
              <a:t>Fonte di conoscenza e di ricerca</a:t>
            </a:r>
          </a:p>
          <a:p>
            <a:pPr>
              <a:buFont typeface="Wingdings" pitchFamily="-106" charset="2"/>
              <a:buChar char="n"/>
              <a:defRPr/>
            </a:pPr>
            <a:endParaRPr lang="it-IT" sz="2000" dirty="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normAutofit fontScale="90000"/>
          </a:bodyPr>
          <a:lstStyle/>
          <a:p>
            <a:r>
              <a:rPr lang="it-IT" dirty="0" smtClean="0"/>
              <a:t>PESCE GROSSO MANGIA PESCE PICCOLO </a:t>
            </a:r>
            <a:endParaRPr lang="it-IT" dirty="0"/>
          </a:p>
        </p:txBody>
      </p:sp>
      <p:pic>
        <p:nvPicPr>
          <p:cNvPr id="11" name="Segnaposto contenuto 10" descr="pesce grosso piccolo.jpeg"/>
          <p:cNvPicPr>
            <a:picLocks noGrp="1" noChangeAspect="1"/>
          </p:cNvPicPr>
          <p:nvPr>
            <p:ph idx="1"/>
          </p:nvPr>
        </p:nvPicPr>
        <p:blipFill>
          <a:blip r:embed="rId2"/>
          <a:stretch>
            <a:fillRect/>
          </a:stretch>
        </p:blipFill>
        <p:spPr>
          <a:xfrm rot="10800000">
            <a:off x="2209799" y="1600198"/>
            <a:ext cx="5333999" cy="4525963"/>
          </a:xfrm>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defRPr/>
            </a:pPr>
            <a:r>
              <a:rPr lang="it-IT" smtClean="0"/>
              <a:t>Attenzione!</a:t>
            </a:r>
            <a:endParaRPr lang="it-IT" dirty="0"/>
          </a:p>
        </p:txBody>
      </p:sp>
      <p:sp>
        <p:nvSpPr>
          <p:cNvPr id="3" name="Segnaposto contenuto 2"/>
          <p:cNvSpPr>
            <a:spLocks noGrp="1"/>
          </p:cNvSpPr>
          <p:nvPr>
            <p:ph idx="1"/>
          </p:nvPr>
        </p:nvSpPr>
        <p:spPr/>
        <p:txBody>
          <a:bodyPr/>
          <a:lstStyle/>
          <a:p>
            <a:pPr>
              <a:buFont typeface="Wingdings" pitchFamily="-106" charset="2"/>
              <a:buChar char="n"/>
              <a:defRPr/>
            </a:pPr>
            <a:r>
              <a:rPr lang="it-IT" dirty="0" smtClean="0"/>
              <a:t>Può essere apparentemente normale in  cardiopatie acute/croniche</a:t>
            </a:r>
          </a:p>
          <a:p>
            <a:pPr>
              <a:buFont typeface="Wingdings" pitchFamily="-106" charset="2"/>
              <a:buChar char="n"/>
              <a:defRPr/>
            </a:pPr>
            <a:r>
              <a:rPr lang="it-IT" dirty="0" smtClean="0"/>
              <a:t>Può indurre erroneamente a diagnosi che non esistono</a:t>
            </a:r>
          </a:p>
          <a:p>
            <a:pPr>
              <a:buFont typeface="Wingdings" pitchFamily="-106" charset="2"/>
              <a:buChar char="n"/>
              <a:defRPr/>
            </a:pPr>
            <a:r>
              <a:rPr lang="it-IT" dirty="0" smtClean="0"/>
              <a:t>Va sempre valutato contestualmente alla clinica</a:t>
            </a:r>
          </a:p>
          <a:p>
            <a:pPr>
              <a:buFont typeface="Wingdings" pitchFamily="-106" charset="2"/>
              <a:buChar char="n"/>
              <a:defRPr/>
            </a:pPr>
            <a:r>
              <a:rPr lang="it-IT" dirty="0" smtClean="0"/>
              <a:t>E’ UN modo di guardare il cuore, non IL modo</a:t>
            </a:r>
            <a:endParaRPr lang="it-IT" dirty="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descr="atleta black normale di 24 anni .jpg"/>
          <p:cNvPicPr>
            <a:picLocks noGrp="1" noChangeAspect="1"/>
          </p:cNvPicPr>
          <p:nvPr>
            <p:ph idx="1"/>
          </p:nvPr>
        </p:nvPicPr>
        <p:blipFill>
          <a:blip r:embed="rId2"/>
          <a:stretch>
            <a:fillRect/>
          </a:stretch>
        </p:blipFill>
        <p:spPr>
          <a:xfrm>
            <a:off x="1905000" y="2209800"/>
            <a:ext cx="4648200" cy="3962400"/>
          </a:xfr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normAutofit/>
          </a:bodyPr>
          <a:lstStyle/>
          <a:p>
            <a:r>
              <a:rPr lang="it-IT" sz="3600" dirty="0" err="1" smtClean="0"/>
              <a:t>Einthoven</a:t>
            </a:r>
            <a:r>
              <a:rPr lang="it-IT" sz="3600" dirty="0" smtClean="0"/>
              <a:t> (1903) </a:t>
            </a:r>
            <a:endParaRPr lang="it-IT" sz="3600" dirty="0"/>
          </a:p>
        </p:txBody>
      </p:sp>
      <p:pic>
        <p:nvPicPr>
          <p:cNvPr id="7" name="Segnaposto contenuto 6" descr="einthoven_elettrocardiografo.jpg"/>
          <p:cNvPicPr>
            <a:picLocks noGrp="1" noChangeAspect="1"/>
          </p:cNvPicPr>
          <p:nvPr>
            <p:ph sz="half" idx="1"/>
          </p:nvPr>
        </p:nvPicPr>
        <p:blipFill>
          <a:blip r:embed="rId3"/>
          <a:stretch>
            <a:fillRect/>
          </a:stretch>
        </p:blipFill>
        <p:spPr>
          <a:xfrm>
            <a:off x="457200" y="2262886"/>
            <a:ext cx="4038600" cy="3200591"/>
          </a:xfrm>
        </p:spPr>
      </p:pic>
      <p:pic>
        <p:nvPicPr>
          <p:cNvPr id="8" name="Segnaposto contenuto 7" descr="triangolo di einthoven.jpg"/>
          <p:cNvPicPr>
            <a:picLocks noGrp="1" noChangeAspect="1"/>
          </p:cNvPicPr>
          <p:nvPr>
            <p:ph sz="half" idx="2"/>
          </p:nvPr>
        </p:nvPicPr>
        <p:blipFill>
          <a:blip r:embed="rId4"/>
          <a:stretch>
            <a:fillRect/>
          </a:stretch>
        </p:blipFill>
        <p:spPr>
          <a:xfrm>
            <a:off x="4648200" y="1848929"/>
            <a:ext cx="4038600" cy="4028504"/>
          </a:xfrm>
        </p:spPr>
      </p:pic>
      <p:sp>
        <p:nvSpPr>
          <p:cNvPr id="5" name="CasellaDiTesto 4"/>
          <p:cNvSpPr txBox="1"/>
          <p:nvPr/>
        </p:nvSpPr>
        <p:spPr>
          <a:xfrm>
            <a:off x="457200" y="6248400"/>
            <a:ext cx="4454390" cy="369332"/>
          </a:xfrm>
          <a:prstGeom prst="rect">
            <a:avLst/>
          </a:prstGeom>
          <a:noFill/>
        </p:spPr>
        <p:txBody>
          <a:bodyPr wrap="none" rtlCol="0">
            <a:spAutoFit/>
          </a:bodyPr>
          <a:lstStyle/>
          <a:p>
            <a:r>
              <a:rPr lang="it-IT" dirty="0" err="1" smtClean="0"/>
              <a:t>…mettere</a:t>
            </a:r>
            <a:r>
              <a:rPr lang="it-IT" dirty="0" smtClean="0"/>
              <a:t> nero su bianco questi ragionamenti</a:t>
            </a:r>
            <a:endParaRPr lang="it-IT"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2986142" y="1607654"/>
            <a:ext cx="822960" cy="822960"/>
          </a:xfrm>
          <a:prstGeom prst="rect">
            <a:avLst/>
          </a:prstGeom>
          <a:ln/>
        </p:spPr>
        <p:style>
          <a:lnRef idx="1">
            <a:schemeClr val="accent1"/>
          </a:lnRef>
          <a:fillRef idx="3">
            <a:schemeClr val="accent1"/>
          </a:fillRef>
          <a:effectRef idx="2">
            <a:schemeClr val="accent1"/>
          </a:effectRef>
          <a:fontRef idx="minor">
            <a:schemeClr val="lt1"/>
          </a:fontRef>
        </p:style>
      </p:sp>
      <p:sp>
        <p:nvSpPr>
          <p:cNvPr id="5" name="Rettangolo 4"/>
          <p:cNvSpPr/>
          <p:nvPr/>
        </p:nvSpPr>
        <p:spPr>
          <a:xfrm>
            <a:off x="4158485" y="1596799"/>
            <a:ext cx="822960" cy="822960"/>
          </a:xfrm>
          <a:prstGeom prst="rect">
            <a:avLst/>
          </a:prstGeom>
          <a:ln/>
        </p:spPr>
        <p:style>
          <a:lnRef idx="1">
            <a:schemeClr val="accent1"/>
          </a:lnRef>
          <a:fillRef idx="3">
            <a:schemeClr val="accent1"/>
          </a:fillRef>
          <a:effectRef idx="2">
            <a:schemeClr val="accent1"/>
          </a:effectRef>
          <a:fontRef idx="minor">
            <a:schemeClr val="lt1"/>
          </a:fontRef>
        </p:style>
      </p:sp>
      <p:sp>
        <p:nvSpPr>
          <p:cNvPr id="6" name="Rettangolo 5"/>
          <p:cNvSpPr/>
          <p:nvPr/>
        </p:nvSpPr>
        <p:spPr>
          <a:xfrm>
            <a:off x="2953577" y="2834331"/>
            <a:ext cx="822960" cy="1291323"/>
          </a:xfrm>
          <a:prstGeom prst="rect">
            <a:avLst/>
          </a:prstGeom>
          <a:ln/>
        </p:spPr>
        <p:style>
          <a:lnRef idx="1">
            <a:schemeClr val="accent1"/>
          </a:lnRef>
          <a:fillRef idx="3">
            <a:schemeClr val="accent1"/>
          </a:fillRef>
          <a:effectRef idx="2">
            <a:schemeClr val="accent1"/>
          </a:effectRef>
          <a:fontRef idx="minor">
            <a:schemeClr val="lt1"/>
          </a:fontRef>
        </p:style>
      </p:sp>
      <p:sp>
        <p:nvSpPr>
          <p:cNvPr id="7" name="Rettangolo 6"/>
          <p:cNvSpPr/>
          <p:nvPr/>
        </p:nvSpPr>
        <p:spPr>
          <a:xfrm>
            <a:off x="4115065" y="2834331"/>
            <a:ext cx="822960" cy="1280467"/>
          </a:xfrm>
          <a:prstGeom prst="rect">
            <a:avLst/>
          </a:prstGeom>
          <a:ln/>
        </p:spPr>
        <p:style>
          <a:lnRef idx="1">
            <a:schemeClr val="accent1"/>
          </a:lnRef>
          <a:fillRef idx="3">
            <a:schemeClr val="accent1"/>
          </a:fillRef>
          <a:effectRef idx="2">
            <a:schemeClr val="accent1"/>
          </a:effectRef>
          <a:fontRef idx="minor">
            <a:schemeClr val="lt1"/>
          </a:fontRef>
        </p:style>
      </p:sp>
      <p:sp>
        <p:nvSpPr>
          <p:cNvPr id="8" name="Figura a mano libera 7"/>
          <p:cNvSpPr/>
          <p:nvPr/>
        </p:nvSpPr>
        <p:spPr>
          <a:xfrm>
            <a:off x="1676400" y="5703332"/>
            <a:ext cx="1949872" cy="736540"/>
          </a:xfrm>
          <a:custGeom>
            <a:avLst/>
            <a:gdLst>
              <a:gd name="connsiteX0" fmla="*/ 83310 w 1949872"/>
              <a:gd name="connsiteY0" fmla="*/ 336522 h 736540"/>
              <a:gd name="connsiteX1" fmla="*/ 137585 w 1949872"/>
              <a:gd name="connsiteY1" fmla="*/ 282245 h 736540"/>
              <a:gd name="connsiteX2" fmla="*/ 202715 w 1949872"/>
              <a:gd name="connsiteY2" fmla="*/ 206256 h 736540"/>
              <a:gd name="connsiteX3" fmla="*/ 213570 w 1949872"/>
              <a:gd name="connsiteY3" fmla="*/ 271389 h 736540"/>
              <a:gd name="connsiteX4" fmla="*/ 267845 w 1949872"/>
              <a:gd name="connsiteY4" fmla="*/ 314811 h 736540"/>
              <a:gd name="connsiteX5" fmla="*/ 278700 w 1949872"/>
              <a:gd name="connsiteY5" fmla="*/ 347378 h 736540"/>
              <a:gd name="connsiteX6" fmla="*/ 322120 w 1949872"/>
              <a:gd name="connsiteY6" fmla="*/ 282245 h 736540"/>
              <a:gd name="connsiteX7" fmla="*/ 398106 w 1949872"/>
              <a:gd name="connsiteY7" fmla="*/ 195400 h 736540"/>
              <a:gd name="connsiteX8" fmla="*/ 419816 w 1949872"/>
              <a:gd name="connsiteY8" fmla="*/ 238822 h 736540"/>
              <a:gd name="connsiteX9" fmla="*/ 430671 w 1949872"/>
              <a:gd name="connsiteY9" fmla="*/ 347378 h 736540"/>
              <a:gd name="connsiteX10" fmla="*/ 441526 w 1949872"/>
              <a:gd name="connsiteY10" fmla="*/ 445078 h 736540"/>
              <a:gd name="connsiteX11" fmla="*/ 484946 w 1949872"/>
              <a:gd name="connsiteY11" fmla="*/ 434222 h 736540"/>
              <a:gd name="connsiteX12" fmla="*/ 582641 w 1949872"/>
              <a:gd name="connsiteY12" fmla="*/ 379945 h 736540"/>
              <a:gd name="connsiteX13" fmla="*/ 604351 w 1949872"/>
              <a:gd name="connsiteY13" fmla="*/ 412511 h 736540"/>
              <a:gd name="connsiteX14" fmla="*/ 626061 w 1949872"/>
              <a:gd name="connsiteY14" fmla="*/ 521067 h 736540"/>
              <a:gd name="connsiteX15" fmla="*/ 680336 w 1949872"/>
              <a:gd name="connsiteY15" fmla="*/ 347378 h 736540"/>
              <a:gd name="connsiteX16" fmla="*/ 691191 w 1949872"/>
              <a:gd name="connsiteY16" fmla="*/ 314811 h 736540"/>
              <a:gd name="connsiteX17" fmla="*/ 702046 w 1949872"/>
              <a:gd name="connsiteY17" fmla="*/ 510211 h 736540"/>
              <a:gd name="connsiteX18" fmla="*/ 734611 w 1949872"/>
              <a:gd name="connsiteY18" fmla="*/ 553634 h 736540"/>
              <a:gd name="connsiteX19" fmla="*/ 864872 w 1949872"/>
              <a:gd name="connsiteY19" fmla="*/ 423367 h 736540"/>
              <a:gd name="connsiteX20" fmla="*/ 1081972 w 1949872"/>
              <a:gd name="connsiteY20" fmla="*/ 217111 h 736540"/>
              <a:gd name="connsiteX21" fmla="*/ 1190522 w 1949872"/>
              <a:gd name="connsiteY21" fmla="*/ 119411 h 736540"/>
              <a:gd name="connsiteX22" fmla="*/ 1255652 w 1949872"/>
              <a:gd name="connsiteY22" fmla="*/ 75989 h 736540"/>
              <a:gd name="connsiteX23" fmla="*/ 1385913 w 1949872"/>
              <a:gd name="connsiteY23" fmla="*/ 0 h 736540"/>
              <a:gd name="connsiteX24" fmla="*/ 1375058 w 1949872"/>
              <a:gd name="connsiteY24" fmla="*/ 130267 h 736540"/>
              <a:gd name="connsiteX25" fmla="*/ 1364203 w 1949872"/>
              <a:gd name="connsiteY25" fmla="*/ 195400 h 736540"/>
              <a:gd name="connsiteX26" fmla="*/ 1353348 w 1949872"/>
              <a:gd name="connsiteY26" fmla="*/ 238822 h 736540"/>
              <a:gd name="connsiteX27" fmla="*/ 1418478 w 1949872"/>
              <a:gd name="connsiteY27" fmla="*/ 173689 h 736540"/>
              <a:gd name="connsiteX28" fmla="*/ 1472753 w 1949872"/>
              <a:gd name="connsiteY28" fmla="*/ 141122 h 736540"/>
              <a:gd name="connsiteX29" fmla="*/ 1461898 w 1949872"/>
              <a:gd name="connsiteY29" fmla="*/ 282245 h 736540"/>
              <a:gd name="connsiteX30" fmla="*/ 1396768 w 1949872"/>
              <a:gd name="connsiteY30" fmla="*/ 303956 h 736540"/>
              <a:gd name="connsiteX31" fmla="*/ 1342493 w 1949872"/>
              <a:gd name="connsiteY31" fmla="*/ 282245 h 736540"/>
              <a:gd name="connsiteX32" fmla="*/ 1320782 w 1949872"/>
              <a:gd name="connsiteY32" fmla="*/ 249678 h 736540"/>
              <a:gd name="connsiteX33" fmla="*/ 1299072 w 1949872"/>
              <a:gd name="connsiteY33" fmla="*/ 303956 h 736540"/>
              <a:gd name="connsiteX34" fmla="*/ 1288217 w 1949872"/>
              <a:gd name="connsiteY34" fmla="*/ 336522 h 736540"/>
              <a:gd name="connsiteX35" fmla="*/ 1255652 w 1949872"/>
              <a:gd name="connsiteY35" fmla="*/ 423367 h 736540"/>
              <a:gd name="connsiteX36" fmla="*/ 1244797 w 1949872"/>
              <a:gd name="connsiteY36" fmla="*/ 347378 h 736540"/>
              <a:gd name="connsiteX37" fmla="*/ 1201377 w 1949872"/>
              <a:gd name="connsiteY37" fmla="*/ 369089 h 736540"/>
              <a:gd name="connsiteX38" fmla="*/ 1060262 w 1949872"/>
              <a:gd name="connsiteY38" fmla="*/ 445078 h 736540"/>
              <a:gd name="connsiteX39" fmla="*/ 1038552 w 1949872"/>
              <a:gd name="connsiteY39" fmla="*/ 412511 h 736540"/>
              <a:gd name="connsiteX40" fmla="*/ 1005987 w 1949872"/>
              <a:gd name="connsiteY40" fmla="*/ 227967 h 736540"/>
              <a:gd name="connsiteX41" fmla="*/ 919147 w 1949872"/>
              <a:gd name="connsiteY41" fmla="*/ 282245 h 736540"/>
              <a:gd name="connsiteX42" fmla="*/ 799741 w 1949872"/>
              <a:gd name="connsiteY42" fmla="*/ 390800 h 736540"/>
              <a:gd name="connsiteX43" fmla="*/ 788886 w 1949872"/>
              <a:gd name="connsiteY43" fmla="*/ 336522 h 736540"/>
              <a:gd name="connsiteX44" fmla="*/ 604351 w 1949872"/>
              <a:gd name="connsiteY44" fmla="*/ 347378 h 736540"/>
              <a:gd name="connsiteX45" fmla="*/ 550076 w 1949872"/>
              <a:gd name="connsiteY45" fmla="*/ 379945 h 736540"/>
              <a:gd name="connsiteX46" fmla="*/ 582641 w 1949872"/>
              <a:gd name="connsiteY46" fmla="*/ 303956 h 736540"/>
              <a:gd name="connsiteX47" fmla="*/ 615206 w 1949872"/>
              <a:gd name="connsiteY47" fmla="*/ 260533 h 736540"/>
              <a:gd name="connsiteX48" fmla="*/ 658626 w 1949872"/>
              <a:gd name="connsiteY48" fmla="*/ 184544 h 736540"/>
              <a:gd name="connsiteX49" fmla="*/ 691191 w 1949872"/>
              <a:gd name="connsiteY49" fmla="*/ 108556 h 736540"/>
              <a:gd name="connsiteX50" fmla="*/ 615206 w 1949872"/>
              <a:gd name="connsiteY50" fmla="*/ 195400 h 736540"/>
              <a:gd name="connsiteX51" fmla="*/ 528366 w 1949872"/>
              <a:gd name="connsiteY51" fmla="*/ 249678 h 736540"/>
              <a:gd name="connsiteX52" fmla="*/ 463236 w 1949872"/>
              <a:gd name="connsiteY52" fmla="*/ 151978 h 736540"/>
              <a:gd name="connsiteX53" fmla="*/ 419816 w 1949872"/>
              <a:gd name="connsiteY53" fmla="*/ 162833 h 736540"/>
              <a:gd name="connsiteX54" fmla="*/ 332975 w 1949872"/>
              <a:gd name="connsiteY54" fmla="*/ 217111 h 736540"/>
              <a:gd name="connsiteX55" fmla="*/ 289555 w 1949872"/>
              <a:gd name="connsiteY55" fmla="*/ 260533 h 736540"/>
              <a:gd name="connsiteX56" fmla="*/ 300410 w 1949872"/>
              <a:gd name="connsiteY56" fmla="*/ 206256 h 736540"/>
              <a:gd name="connsiteX57" fmla="*/ 322120 w 1949872"/>
              <a:gd name="connsiteY57" fmla="*/ 162833 h 736540"/>
              <a:gd name="connsiteX58" fmla="*/ 376395 w 1949872"/>
              <a:gd name="connsiteY58" fmla="*/ 86844 h 736540"/>
              <a:gd name="connsiteX59" fmla="*/ 267845 w 1949872"/>
              <a:gd name="connsiteY59" fmla="*/ 108556 h 736540"/>
              <a:gd name="connsiteX60" fmla="*/ 148440 w 1949872"/>
              <a:gd name="connsiteY60" fmla="*/ 206256 h 736540"/>
              <a:gd name="connsiteX61" fmla="*/ 94165 w 1949872"/>
              <a:gd name="connsiteY61" fmla="*/ 260533 h 736540"/>
              <a:gd name="connsiteX62" fmla="*/ 115875 w 1949872"/>
              <a:gd name="connsiteY62" fmla="*/ 206256 h 736540"/>
              <a:gd name="connsiteX63" fmla="*/ 148440 w 1949872"/>
              <a:gd name="connsiteY63" fmla="*/ 151978 h 736540"/>
              <a:gd name="connsiteX64" fmla="*/ 159295 w 1949872"/>
              <a:gd name="connsiteY64" fmla="*/ 108556 h 736540"/>
              <a:gd name="connsiteX65" fmla="*/ 181005 w 1949872"/>
              <a:gd name="connsiteY65" fmla="*/ 54278 h 736540"/>
              <a:gd name="connsiteX66" fmla="*/ 148440 w 1949872"/>
              <a:gd name="connsiteY66" fmla="*/ 97700 h 736540"/>
              <a:gd name="connsiteX67" fmla="*/ 94165 w 1949872"/>
              <a:gd name="connsiteY67" fmla="*/ 151978 h 736540"/>
              <a:gd name="connsiteX68" fmla="*/ 7325 w 1949872"/>
              <a:gd name="connsiteY68" fmla="*/ 227967 h 736540"/>
              <a:gd name="connsiteX69" fmla="*/ 39890 w 1949872"/>
              <a:gd name="connsiteY69" fmla="*/ 217111 h 736540"/>
              <a:gd name="connsiteX70" fmla="*/ 191860 w 1949872"/>
              <a:gd name="connsiteY70" fmla="*/ 151978 h 736540"/>
              <a:gd name="connsiteX71" fmla="*/ 311265 w 1949872"/>
              <a:gd name="connsiteY71" fmla="*/ 130267 h 736540"/>
              <a:gd name="connsiteX72" fmla="*/ 387250 w 1949872"/>
              <a:gd name="connsiteY72" fmla="*/ 97700 h 736540"/>
              <a:gd name="connsiteX73" fmla="*/ 463236 w 1949872"/>
              <a:gd name="connsiteY73" fmla="*/ 206256 h 736540"/>
              <a:gd name="connsiteX74" fmla="*/ 560931 w 1949872"/>
              <a:gd name="connsiteY74" fmla="*/ 173689 h 736540"/>
              <a:gd name="connsiteX75" fmla="*/ 680336 w 1949872"/>
              <a:gd name="connsiteY75" fmla="*/ 141122 h 736540"/>
              <a:gd name="connsiteX76" fmla="*/ 712901 w 1949872"/>
              <a:gd name="connsiteY76" fmla="*/ 455933 h 736540"/>
              <a:gd name="connsiteX77" fmla="*/ 734611 w 1949872"/>
              <a:gd name="connsiteY77" fmla="*/ 477645 h 736540"/>
              <a:gd name="connsiteX78" fmla="*/ 832306 w 1949872"/>
              <a:gd name="connsiteY78" fmla="*/ 466789 h 736540"/>
              <a:gd name="connsiteX79" fmla="*/ 1027697 w 1949872"/>
              <a:gd name="connsiteY79" fmla="*/ 358233 h 736540"/>
              <a:gd name="connsiteX80" fmla="*/ 1049407 w 1949872"/>
              <a:gd name="connsiteY80" fmla="*/ 390800 h 736540"/>
              <a:gd name="connsiteX81" fmla="*/ 1147102 w 1949872"/>
              <a:gd name="connsiteY81" fmla="*/ 401656 h 736540"/>
              <a:gd name="connsiteX82" fmla="*/ 1277362 w 1949872"/>
              <a:gd name="connsiteY82" fmla="*/ 260533 h 736540"/>
              <a:gd name="connsiteX83" fmla="*/ 1375058 w 1949872"/>
              <a:gd name="connsiteY83" fmla="*/ 162833 h 736540"/>
              <a:gd name="connsiteX84" fmla="*/ 1483608 w 1949872"/>
              <a:gd name="connsiteY84" fmla="*/ 314811 h 736540"/>
              <a:gd name="connsiteX85" fmla="*/ 1527028 w 1949872"/>
              <a:gd name="connsiteY85" fmla="*/ 271389 h 736540"/>
              <a:gd name="connsiteX86" fmla="*/ 1537883 w 1949872"/>
              <a:gd name="connsiteY86" fmla="*/ 314811 h 736540"/>
              <a:gd name="connsiteX87" fmla="*/ 1548738 w 1949872"/>
              <a:gd name="connsiteY87" fmla="*/ 455933 h 736540"/>
              <a:gd name="connsiteX88" fmla="*/ 1581303 w 1949872"/>
              <a:gd name="connsiteY88" fmla="*/ 564489 h 736540"/>
              <a:gd name="connsiteX89" fmla="*/ 1592158 w 1949872"/>
              <a:gd name="connsiteY89" fmla="*/ 629622 h 736540"/>
              <a:gd name="connsiteX90" fmla="*/ 1657288 w 1949872"/>
              <a:gd name="connsiteY90" fmla="*/ 521067 h 736540"/>
              <a:gd name="connsiteX91" fmla="*/ 1711563 w 1949872"/>
              <a:gd name="connsiteY91" fmla="*/ 423367 h 736540"/>
              <a:gd name="connsiteX92" fmla="*/ 1754983 w 1949872"/>
              <a:gd name="connsiteY92" fmla="*/ 282245 h 736540"/>
              <a:gd name="connsiteX93" fmla="*/ 1765838 w 1949872"/>
              <a:gd name="connsiteY93" fmla="*/ 379945 h 736540"/>
              <a:gd name="connsiteX94" fmla="*/ 1798403 w 1949872"/>
              <a:gd name="connsiteY94" fmla="*/ 347378 h 736540"/>
              <a:gd name="connsiteX95" fmla="*/ 1852679 w 1949872"/>
              <a:gd name="connsiteY95" fmla="*/ 271389 h 736540"/>
              <a:gd name="connsiteX96" fmla="*/ 1874389 w 1949872"/>
              <a:gd name="connsiteY96" fmla="*/ 303956 h 736540"/>
              <a:gd name="connsiteX97" fmla="*/ 1885244 w 1949872"/>
              <a:gd name="connsiteY97" fmla="*/ 390800 h 736540"/>
              <a:gd name="connsiteX98" fmla="*/ 1906954 w 1949872"/>
              <a:gd name="connsiteY98" fmla="*/ 303956 h 736540"/>
              <a:gd name="connsiteX99" fmla="*/ 1939519 w 1949872"/>
              <a:gd name="connsiteY99" fmla="*/ 227967 h 736540"/>
              <a:gd name="connsiteX100" fmla="*/ 1928664 w 1949872"/>
              <a:gd name="connsiteY100" fmla="*/ 162833 h 736540"/>
              <a:gd name="connsiteX101" fmla="*/ 1744128 w 1949872"/>
              <a:gd name="connsiteY101" fmla="*/ 282245 h 736540"/>
              <a:gd name="connsiteX102" fmla="*/ 1440188 w 1949872"/>
              <a:gd name="connsiteY102" fmla="*/ 466789 h 736540"/>
              <a:gd name="connsiteX103" fmla="*/ 1472753 w 1949872"/>
              <a:gd name="connsiteY103" fmla="*/ 412511 h 736540"/>
              <a:gd name="connsiteX104" fmla="*/ 1168812 w 1949872"/>
              <a:gd name="connsiteY104" fmla="*/ 564489 h 736540"/>
              <a:gd name="connsiteX105" fmla="*/ 1081972 w 1949872"/>
              <a:gd name="connsiteY105" fmla="*/ 629622 h 736540"/>
              <a:gd name="connsiteX106" fmla="*/ 1027697 w 1949872"/>
              <a:gd name="connsiteY106" fmla="*/ 716467 h 736540"/>
              <a:gd name="connsiteX107" fmla="*/ 1114537 w 1949872"/>
              <a:gd name="connsiteY107" fmla="*/ 651334 h 736540"/>
              <a:gd name="connsiteX108" fmla="*/ 1190522 w 1949872"/>
              <a:gd name="connsiteY108" fmla="*/ 531922 h 736540"/>
              <a:gd name="connsiteX109" fmla="*/ 1233942 w 1949872"/>
              <a:gd name="connsiteY109" fmla="*/ 423367 h 736540"/>
              <a:gd name="connsiteX110" fmla="*/ 1103682 w 1949872"/>
              <a:gd name="connsiteY110" fmla="*/ 434222 h 736540"/>
              <a:gd name="connsiteX111" fmla="*/ 778031 w 1949872"/>
              <a:gd name="connsiteY111" fmla="*/ 531922 h 736540"/>
              <a:gd name="connsiteX112" fmla="*/ 539221 w 1949872"/>
              <a:gd name="connsiteY112" fmla="*/ 597056 h 736540"/>
              <a:gd name="connsiteX113" fmla="*/ 582641 w 1949872"/>
              <a:gd name="connsiteY113" fmla="*/ 466789 h 736540"/>
              <a:gd name="connsiteX114" fmla="*/ 604351 w 1949872"/>
              <a:gd name="connsiteY114" fmla="*/ 379945 h 736540"/>
              <a:gd name="connsiteX115" fmla="*/ 528366 w 1949872"/>
              <a:gd name="connsiteY115" fmla="*/ 390800 h 736540"/>
              <a:gd name="connsiteX116" fmla="*/ 202715 w 1949872"/>
              <a:gd name="connsiteY116" fmla="*/ 521067 h 736540"/>
              <a:gd name="connsiteX117" fmla="*/ 170150 w 1949872"/>
              <a:gd name="connsiteY117" fmla="*/ 477645 h 736540"/>
              <a:gd name="connsiteX118" fmla="*/ 105020 w 1949872"/>
              <a:gd name="connsiteY118" fmla="*/ 488500 h 736540"/>
              <a:gd name="connsiteX119" fmla="*/ 115875 w 1949872"/>
              <a:gd name="connsiteY119" fmla="*/ 455933 h 736540"/>
              <a:gd name="connsiteX120" fmla="*/ 126730 w 1949872"/>
              <a:gd name="connsiteY120" fmla="*/ 379945 h 736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949872" h="736540">
                <a:moveTo>
                  <a:pt x="83310" y="336522"/>
                </a:moveTo>
                <a:cubicBezTo>
                  <a:pt x="101402" y="318430"/>
                  <a:pt x="120296" y="301106"/>
                  <a:pt x="137585" y="282245"/>
                </a:cubicBezTo>
                <a:cubicBezTo>
                  <a:pt x="160127" y="257653"/>
                  <a:pt x="169690" y="210974"/>
                  <a:pt x="202715" y="206256"/>
                </a:cubicBezTo>
                <a:cubicBezTo>
                  <a:pt x="224504" y="203143"/>
                  <a:pt x="208795" y="249903"/>
                  <a:pt x="213570" y="271389"/>
                </a:cubicBezTo>
                <a:cubicBezTo>
                  <a:pt x="223646" y="316735"/>
                  <a:pt x="220489" y="302972"/>
                  <a:pt x="267845" y="314811"/>
                </a:cubicBezTo>
                <a:cubicBezTo>
                  <a:pt x="271463" y="325667"/>
                  <a:pt x="268888" y="353265"/>
                  <a:pt x="278700" y="347378"/>
                </a:cubicBezTo>
                <a:cubicBezTo>
                  <a:pt x="301074" y="333953"/>
                  <a:pt x="305416" y="302291"/>
                  <a:pt x="322120" y="282245"/>
                </a:cubicBezTo>
                <a:cubicBezTo>
                  <a:pt x="382947" y="209248"/>
                  <a:pt x="356411" y="237095"/>
                  <a:pt x="398106" y="195400"/>
                </a:cubicBezTo>
                <a:cubicBezTo>
                  <a:pt x="405343" y="209874"/>
                  <a:pt x="416426" y="222999"/>
                  <a:pt x="419816" y="238822"/>
                </a:cubicBezTo>
                <a:cubicBezTo>
                  <a:pt x="427435" y="274381"/>
                  <a:pt x="426864" y="311212"/>
                  <a:pt x="430671" y="347378"/>
                </a:cubicBezTo>
                <a:cubicBezTo>
                  <a:pt x="434101" y="379965"/>
                  <a:pt x="437908" y="412511"/>
                  <a:pt x="441526" y="445078"/>
                </a:cubicBezTo>
                <a:cubicBezTo>
                  <a:pt x="455999" y="441459"/>
                  <a:pt x="471602" y="440894"/>
                  <a:pt x="484946" y="434222"/>
                </a:cubicBezTo>
                <a:cubicBezTo>
                  <a:pt x="634236" y="359573"/>
                  <a:pt x="492591" y="409962"/>
                  <a:pt x="582641" y="379945"/>
                </a:cubicBezTo>
                <a:cubicBezTo>
                  <a:pt x="589878" y="390800"/>
                  <a:pt x="600514" y="400042"/>
                  <a:pt x="604351" y="412511"/>
                </a:cubicBezTo>
                <a:cubicBezTo>
                  <a:pt x="615203" y="447781"/>
                  <a:pt x="591053" y="532737"/>
                  <a:pt x="626061" y="521067"/>
                </a:cubicBezTo>
                <a:cubicBezTo>
                  <a:pt x="644296" y="514988"/>
                  <a:pt x="668127" y="390111"/>
                  <a:pt x="680336" y="347378"/>
                </a:cubicBezTo>
                <a:cubicBezTo>
                  <a:pt x="683479" y="336375"/>
                  <a:pt x="687573" y="325667"/>
                  <a:pt x="691191" y="314811"/>
                </a:cubicBezTo>
                <a:cubicBezTo>
                  <a:pt x="694809" y="379944"/>
                  <a:pt x="690377" y="446029"/>
                  <a:pt x="702046" y="510211"/>
                </a:cubicBezTo>
                <a:cubicBezTo>
                  <a:pt x="705282" y="528012"/>
                  <a:pt x="718647" y="562148"/>
                  <a:pt x="734611" y="553634"/>
                </a:cubicBezTo>
                <a:cubicBezTo>
                  <a:pt x="788793" y="524736"/>
                  <a:pt x="821452" y="466789"/>
                  <a:pt x="864872" y="423367"/>
                </a:cubicBezTo>
                <a:cubicBezTo>
                  <a:pt x="984080" y="304153"/>
                  <a:pt x="934890" y="350829"/>
                  <a:pt x="1081972" y="217111"/>
                </a:cubicBezTo>
                <a:cubicBezTo>
                  <a:pt x="1117992" y="184364"/>
                  <a:pt x="1150018" y="146415"/>
                  <a:pt x="1190522" y="119411"/>
                </a:cubicBezTo>
                <a:cubicBezTo>
                  <a:pt x="1212232" y="104937"/>
                  <a:pt x="1233388" y="89595"/>
                  <a:pt x="1255652" y="75989"/>
                </a:cubicBezTo>
                <a:cubicBezTo>
                  <a:pt x="1298545" y="49776"/>
                  <a:pt x="1385913" y="0"/>
                  <a:pt x="1385913" y="0"/>
                </a:cubicBezTo>
                <a:cubicBezTo>
                  <a:pt x="1382295" y="43422"/>
                  <a:pt x="1379870" y="86961"/>
                  <a:pt x="1375058" y="130267"/>
                </a:cubicBezTo>
                <a:cubicBezTo>
                  <a:pt x="1372627" y="152143"/>
                  <a:pt x="1368519" y="173817"/>
                  <a:pt x="1364203" y="195400"/>
                </a:cubicBezTo>
                <a:cubicBezTo>
                  <a:pt x="1361277" y="210030"/>
                  <a:pt x="1339496" y="244363"/>
                  <a:pt x="1353348" y="238822"/>
                </a:cubicBezTo>
                <a:cubicBezTo>
                  <a:pt x="1381855" y="227419"/>
                  <a:pt x="1394715" y="193132"/>
                  <a:pt x="1418478" y="173689"/>
                </a:cubicBezTo>
                <a:cubicBezTo>
                  <a:pt x="1434807" y="160328"/>
                  <a:pt x="1454661" y="151978"/>
                  <a:pt x="1472753" y="141122"/>
                </a:cubicBezTo>
                <a:cubicBezTo>
                  <a:pt x="1529684" y="179078"/>
                  <a:pt x="1545077" y="174107"/>
                  <a:pt x="1461898" y="282245"/>
                </a:cubicBezTo>
                <a:cubicBezTo>
                  <a:pt x="1447946" y="300384"/>
                  <a:pt x="1418478" y="296719"/>
                  <a:pt x="1396768" y="303956"/>
                </a:cubicBezTo>
                <a:cubicBezTo>
                  <a:pt x="1378676" y="296719"/>
                  <a:pt x="1358349" y="293571"/>
                  <a:pt x="1342493" y="282245"/>
                </a:cubicBezTo>
                <a:cubicBezTo>
                  <a:pt x="1331877" y="274661"/>
                  <a:pt x="1332451" y="243843"/>
                  <a:pt x="1320782" y="249678"/>
                </a:cubicBezTo>
                <a:cubicBezTo>
                  <a:pt x="1303353" y="258393"/>
                  <a:pt x="1305914" y="285710"/>
                  <a:pt x="1299072" y="303956"/>
                </a:cubicBezTo>
                <a:cubicBezTo>
                  <a:pt x="1295054" y="314670"/>
                  <a:pt x="1292127" y="325768"/>
                  <a:pt x="1288217" y="336522"/>
                </a:cubicBezTo>
                <a:cubicBezTo>
                  <a:pt x="1277652" y="365577"/>
                  <a:pt x="1266507" y="394419"/>
                  <a:pt x="1255652" y="423367"/>
                </a:cubicBezTo>
                <a:cubicBezTo>
                  <a:pt x="1252034" y="398037"/>
                  <a:pt x="1262889" y="365471"/>
                  <a:pt x="1244797" y="347378"/>
                </a:cubicBezTo>
                <a:cubicBezTo>
                  <a:pt x="1233355" y="335935"/>
                  <a:pt x="1216108" y="362393"/>
                  <a:pt x="1201377" y="369089"/>
                </a:cubicBezTo>
                <a:cubicBezTo>
                  <a:pt x="1089169" y="420095"/>
                  <a:pt x="1159910" y="378643"/>
                  <a:pt x="1060262" y="445078"/>
                </a:cubicBezTo>
                <a:cubicBezTo>
                  <a:pt x="1053025" y="434222"/>
                  <a:pt x="1041716" y="425168"/>
                  <a:pt x="1038552" y="412511"/>
                </a:cubicBezTo>
                <a:cubicBezTo>
                  <a:pt x="1023403" y="351911"/>
                  <a:pt x="1048195" y="274014"/>
                  <a:pt x="1005987" y="227967"/>
                </a:cubicBezTo>
                <a:cubicBezTo>
                  <a:pt x="982921" y="202803"/>
                  <a:pt x="946924" y="262403"/>
                  <a:pt x="919147" y="282245"/>
                </a:cubicBezTo>
                <a:cubicBezTo>
                  <a:pt x="869682" y="317579"/>
                  <a:pt x="842020" y="348518"/>
                  <a:pt x="799741" y="390800"/>
                </a:cubicBezTo>
                <a:cubicBezTo>
                  <a:pt x="796123" y="372707"/>
                  <a:pt x="800213" y="351087"/>
                  <a:pt x="788886" y="336522"/>
                </a:cubicBezTo>
                <a:cubicBezTo>
                  <a:pt x="724743" y="254048"/>
                  <a:pt x="684902" y="307100"/>
                  <a:pt x="604351" y="347378"/>
                </a:cubicBezTo>
                <a:cubicBezTo>
                  <a:pt x="585480" y="356814"/>
                  <a:pt x="568168" y="369089"/>
                  <a:pt x="550076" y="379945"/>
                </a:cubicBezTo>
                <a:cubicBezTo>
                  <a:pt x="560931" y="354615"/>
                  <a:pt x="569446" y="328149"/>
                  <a:pt x="582641" y="303956"/>
                </a:cubicBezTo>
                <a:cubicBezTo>
                  <a:pt x="591304" y="288072"/>
                  <a:pt x="605493" y="275797"/>
                  <a:pt x="615206" y="260533"/>
                </a:cubicBezTo>
                <a:cubicBezTo>
                  <a:pt x="630868" y="235920"/>
                  <a:pt x="645580" y="210637"/>
                  <a:pt x="658626" y="184544"/>
                </a:cubicBezTo>
                <a:cubicBezTo>
                  <a:pt x="670950" y="159896"/>
                  <a:pt x="717925" y="101872"/>
                  <a:pt x="691191" y="108556"/>
                </a:cubicBezTo>
                <a:cubicBezTo>
                  <a:pt x="653875" y="117886"/>
                  <a:pt x="642404" y="168201"/>
                  <a:pt x="615206" y="195400"/>
                </a:cubicBezTo>
                <a:cubicBezTo>
                  <a:pt x="570960" y="239648"/>
                  <a:pt x="573546" y="234617"/>
                  <a:pt x="528366" y="249678"/>
                </a:cubicBezTo>
                <a:cubicBezTo>
                  <a:pt x="514644" y="98731"/>
                  <a:pt x="555158" y="121337"/>
                  <a:pt x="463236" y="151978"/>
                </a:cubicBezTo>
                <a:cubicBezTo>
                  <a:pt x="449083" y="156696"/>
                  <a:pt x="434289" y="159215"/>
                  <a:pt x="419816" y="162833"/>
                </a:cubicBezTo>
                <a:cubicBezTo>
                  <a:pt x="390869" y="180926"/>
                  <a:pt x="360283" y="196629"/>
                  <a:pt x="332975" y="217111"/>
                </a:cubicBezTo>
                <a:cubicBezTo>
                  <a:pt x="316600" y="229393"/>
                  <a:pt x="308973" y="267006"/>
                  <a:pt x="289555" y="260533"/>
                </a:cubicBezTo>
                <a:cubicBezTo>
                  <a:pt x="272051" y="254698"/>
                  <a:pt x="294576" y="223760"/>
                  <a:pt x="300410" y="206256"/>
                </a:cubicBezTo>
                <a:cubicBezTo>
                  <a:pt x="305527" y="190904"/>
                  <a:pt x="313432" y="176486"/>
                  <a:pt x="322120" y="162833"/>
                </a:cubicBezTo>
                <a:cubicBezTo>
                  <a:pt x="338831" y="136572"/>
                  <a:pt x="398405" y="108855"/>
                  <a:pt x="376395" y="86844"/>
                </a:cubicBezTo>
                <a:cubicBezTo>
                  <a:pt x="350303" y="60751"/>
                  <a:pt x="304028" y="101319"/>
                  <a:pt x="267845" y="108556"/>
                </a:cubicBezTo>
                <a:cubicBezTo>
                  <a:pt x="228043" y="141123"/>
                  <a:pt x="187142" y="172390"/>
                  <a:pt x="148440" y="206256"/>
                </a:cubicBezTo>
                <a:cubicBezTo>
                  <a:pt x="129185" y="223105"/>
                  <a:pt x="119751" y="260533"/>
                  <a:pt x="94165" y="260533"/>
                </a:cubicBezTo>
                <a:cubicBezTo>
                  <a:pt x="74679" y="260533"/>
                  <a:pt x="107161" y="223685"/>
                  <a:pt x="115875" y="206256"/>
                </a:cubicBezTo>
                <a:cubicBezTo>
                  <a:pt x="125310" y="187384"/>
                  <a:pt x="137585" y="170071"/>
                  <a:pt x="148440" y="151978"/>
                </a:cubicBezTo>
                <a:cubicBezTo>
                  <a:pt x="152058" y="137504"/>
                  <a:pt x="154577" y="122710"/>
                  <a:pt x="159295" y="108556"/>
                </a:cubicBezTo>
                <a:cubicBezTo>
                  <a:pt x="165457" y="90070"/>
                  <a:pt x="194783" y="68057"/>
                  <a:pt x="181005" y="54278"/>
                </a:cubicBezTo>
                <a:cubicBezTo>
                  <a:pt x="168212" y="41484"/>
                  <a:pt x="160459" y="84177"/>
                  <a:pt x="148440" y="97700"/>
                </a:cubicBezTo>
                <a:cubicBezTo>
                  <a:pt x="131442" y="116824"/>
                  <a:pt x="112965" y="134623"/>
                  <a:pt x="94165" y="151978"/>
                </a:cubicBezTo>
                <a:cubicBezTo>
                  <a:pt x="65902" y="178068"/>
                  <a:pt x="31949" y="198417"/>
                  <a:pt x="7325" y="227967"/>
                </a:cubicBezTo>
                <a:cubicBezTo>
                  <a:pt x="0" y="236757"/>
                  <a:pt x="29310" y="221468"/>
                  <a:pt x="39890" y="217111"/>
                </a:cubicBezTo>
                <a:cubicBezTo>
                  <a:pt x="90852" y="196126"/>
                  <a:pt x="139369" y="168776"/>
                  <a:pt x="191860" y="151978"/>
                </a:cubicBezTo>
                <a:cubicBezTo>
                  <a:pt x="230389" y="139648"/>
                  <a:pt x="271463" y="137504"/>
                  <a:pt x="311265" y="130267"/>
                </a:cubicBezTo>
                <a:cubicBezTo>
                  <a:pt x="336593" y="119411"/>
                  <a:pt x="362603" y="85376"/>
                  <a:pt x="387250" y="97700"/>
                </a:cubicBezTo>
                <a:cubicBezTo>
                  <a:pt x="426756" y="117454"/>
                  <a:pt x="463236" y="206256"/>
                  <a:pt x="463236" y="206256"/>
                </a:cubicBezTo>
                <a:cubicBezTo>
                  <a:pt x="495801" y="195400"/>
                  <a:pt x="528052" y="183553"/>
                  <a:pt x="560931" y="173689"/>
                </a:cubicBezTo>
                <a:cubicBezTo>
                  <a:pt x="600446" y="161834"/>
                  <a:pt x="660778" y="104797"/>
                  <a:pt x="680336" y="141122"/>
                </a:cubicBezTo>
                <a:cubicBezTo>
                  <a:pt x="730350" y="234010"/>
                  <a:pt x="696103" y="351782"/>
                  <a:pt x="712901" y="455933"/>
                </a:cubicBezTo>
                <a:cubicBezTo>
                  <a:pt x="714531" y="466037"/>
                  <a:pt x="727374" y="470408"/>
                  <a:pt x="734611" y="477645"/>
                </a:cubicBezTo>
                <a:cubicBezTo>
                  <a:pt x="767176" y="474026"/>
                  <a:pt x="801222" y="477151"/>
                  <a:pt x="832306" y="466789"/>
                </a:cubicBezTo>
                <a:cubicBezTo>
                  <a:pt x="909111" y="441186"/>
                  <a:pt x="963451" y="401067"/>
                  <a:pt x="1027697" y="358233"/>
                </a:cubicBezTo>
                <a:cubicBezTo>
                  <a:pt x="1034934" y="369089"/>
                  <a:pt x="1045658" y="378304"/>
                  <a:pt x="1049407" y="390800"/>
                </a:cubicBezTo>
                <a:cubicBezTo>
                  <a:pt x="1079721" y="491852"/>
                  <a:pt x="1019511" y="497354"/>
                  <a:pt x="1147102" y="401656"/>
                </a:cubicBezTo>
                <a:cubicBezTo>
                  <a:pt x="1192385" y="311084"/>
                  <a:pt x="1151359" y="379910"/>
                  <a:pt x="1277362" y="260533"/>
                </a:cubicBezTo>
                <a:cubicBezTo>
                  <a:pt x="1310795" y="228858"/>
                  <a:pt x="1342493" y="195400"/>
                  <a:pt x="1375058" y="162833"/>
                </a:cubicBezTo>
                <a:cubicBezTo>
                  <a:pt x="1440871" y="426100"/>
                  <a:pt x="1379804" y="430155"/>
                  <a:pt x="1483608" y="314811"/>
                </a:cubicBezTo>
                <a:cubicBezTo>
                  <a:pt x="1497301" y="299596"/>
                  <a:pt x="1512555" y="285863"/>
                  <a:pt x="1527028" y="271389"/>
                </a:cubicBezTo>
                <a:cubicBezTo>
                  <a:pt x="1530646" y="285863"/>
                  <a:pt x="1536140" y="299994"/>
                  <a:pt x="1537883" y="314811"/>
                </a:cubicBezTo>
                <a:cubicBezTo>
                  <a:pt x="1543395" y="361668"/>
                  <a:pt x="1540655" y="409451"/>
                  <a:pt x="1548738" y="455933"/>
                </a:cubicBezTo>
                <a:cubicBezTo>
                  <a:pt x="1555211" y="493153"/>
                  <a:pt x="1572141" y="527838"/>
                  <a:pt x="1581303" y="564489"/>
                </a:cubicBezTo>
                <a:cubicBezTo>
                  <a:pt x="1586641" y="585842"/>
                  <a:pt x="1588540" y="607911"/>
                  <a:pt x="1592158" y="629622"/>
                </a:cubicBezTo>
                <a:cubicBezTo>
                  <a:pt x="1651379" y="570400"/>
                  <a:pt x="1605806" y="624037"/>
                  <a:pt x="1657288" y="521067"/>
                </a:cubicBezTo>
                <a:cubicBezTo>
                  <a:pt x="1673948" y="487745"/>
                  <a:pt x="1696433" y="457411"/>
                  <a:pt x="1711563" y="423367"/>
                </a:cubicBezTo>
                <a:cubicBezTo>
                  <a:pt x="1732867" y="375430"/>
                  <a:pt x="1742747" y="331191"/>
                  <a:pt x="1754983" y="282245"/>
                </a:cubicBezTo>
                <a:cubicBezTo>
                  <a:pt x="1758601" y="314812"/>
                  <a:pt x="1747663" y="352681"/>
                  <a:pt x="1765838" y="379945"/>
                </a:cubicBezTo>
                <a:cubicBezTo>
                  <a:pt x="1774353" y="392719"/>
                  <a:pt x="1788813" y="359366"/>
                  <a:pt x="1798403" y="347378"/>
                </a:cubicBezTo>
                <a:cubicBezTo>
                  <a:pt x="1817848" y="323071"/>
                  <a:pt x="1834587" y="296719"/>
                  <a:pt x="1852679" y="271389"/>
                </a:cubicBezTo>
                <a:cubicBezTo>
                  <a:pt x="1859916" y="282245"/>
                  <a:pt x="1870956" y="291369"/>
                  <a:pt x="1874389" y="303956"/>
                </a:cubicBezTo>
                <a:cubicBezTo>
                  <a:pt x="1882065" y="332101"/>
                  <a:pt x="1856071" y="390800"/>
                  <a:pt x="1885244" y="390800"/>
                </a:cubicBezTo>
                <a:cubicBezTo>
                  <a:pt x="1915083" y="390800"/>
                  <a:pt x="1897519" y="332264"/>
                  <a:pt x="1906954" y="303956"/>
                </a:cubicBezTo>
                <a:cubicBezTo>
                  <a:pt x="1915668" y="277812"/>
                  <a:pt x="1928664" y="253297"/>
                  <a:pt x="1939519" y="227967"/>
                </a:cubicBezTo>
                <a:cubicBezTo>
                  <a:pt x="1935901" y="206256"/>
                  <a:pt x="1949872" y="156942"/>
                  <a:pt x="1928664" y="162833"/>
                </a:cubicBezTo>
                <a:cubicBezTo>
                  <a:pt x="1858070" y="182443"/>
                  <a:pt x="1805693" y="242523"/>
                  <a:pt x="1744128" y="282245"/>
                </a:cubicBezTo>
                <a:cubicBezTo>
                  <a:pt x="1549365" y="407905"/>
                  <a:pt x="1638356" y="353545"/>
                  <a:pt x="1440188" y="466789"/>
                </a:cubicBezTo>
                <a:cubicBezTo>
                  <a:pt x="1451043" y="448696"/>
                  <a:pt x="1464917" y="432101"/>
                  <a:pt x="1472753" y="412511"/>
                </a:cubicBezTo>
                <a:cubicBezTo>
                  <a:pt x="1556229" y="203809"/>
                  <a:pt x="1172549" y="561686"/>
                  <a:pt x="1168812" y="564489"/>
                </a:cubicBezTo>
                <a:lnTo>
                  <a:pt x="1081972" y="629622"/>
                </a:lnTo>
                <a:cubicBezTo>
                  <a:pt x="1063880" y="658570"/>
                  <a:pt x="999294" y="697530"/>
                  <a:pt x="1027697" y="716467"/>
                </a:cubicBezTo>
                <a:cubicBezTo>
                  <a:pt x="1057803" y="736540"/>
                  <a:pt x="1090598" y="678467"/>
                  <a:pt x="1114537" y="651334"/>
                </a:cubicBezTo>
                <a:cubicBezTo>
                  <a:pt x="1145751" y="615956"/>
                  <a:pt x="1168631" y="573715"/>
                  <a:pt x="1190522" y="531922"/>
                </a:cubicBezTo>
                <a:cubicBezTo>
                  <a:pt x="1208605" y="497399"/>
                  <a:pt x="1259833" y="452496"/>
                  <a:pt x="1233942" y="423367"/>
                </a:cubicBezTo>
                <a:cubicBezTo>
                  <a:pt x="1204996" y="390801"/>
                  <a:pt x="1147102" y="430604"/>
                  <a:pt x="1103682" y="434222"/>
                </a:cubicBezTo>
                <a:lnTo>
                  <a:pt x="778031" y="531922"/>
                </a:lnTo>
                <a:cubicBezTo>
                  <a:pt x="698753" y="554792"/>
                  <a:pt x="539221" y="597056"/>
                  <a:pt x="539221" y="597056"/>
                </a:cubicBezTo>
                <a:cubicBezTo>
                  <a:pt x="566711" y="528328"/>
                  <a:pt x="560990" y="547983"/>
                  <a:pt x="582641" y="466789"/>
                </a:cubicBezTo>
                <a:cubicBezTo>
                  <a:pt x="590329" y="437958"/>
                  <a:pt x="621694" y="404226"/>
                  <a:pt x="604351" y="379945"/>
                </a:cubicBezTo>
                <a:cubicBezTo>
                  <a:pt x="589480" y="359125"/>
                  <a:pt x="553694" y="387182"/>
                  <a:pt x="528366" y="390800"/>
                </a:cubicBezTo>
                <a:cubicBezTo>
                  <a:pt x="522257" y="393515"/>
                  <a:pt x="252185" y="521067"/>
                  <a:pt x="202715" y="521067"/>
                </a:cubicBezTo>
                <a:cubicBezTo>
                  <a:pt x="184623" y="521067"/>
                  <a:pt x="181005" y="492119"/>
                  <a:pt x="170150" y="477645"/>
                </a:cubicBezTo>
                <a:cubicBezTo>
                  <a:pt x="148440" y="481263"/>
                  <a:pt x="125455" y="496675"/>
                  <a:pt x="105020" y="488500"/>
                </a:cubicBezTo>
                <a:cubicBezTo>
                  <a:pt x="94396" y="484250"/>
                  <a:pt x="112732" y="466936"/>
                  <a:pt x="115875" y="455933"/>
                </a:cubicBezTo>
                <a:cubicBezTo>
                  <a:pt x="129363" y="408724"/>
                  <a:pt x="126730" y="422524"/>
                  <a:pt x="126730" y="379945"/>
                </a:cubicBezTo>
              </a:path>
            </a:pathLst>
          </a:cu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it-IT"/>
          </a:p>
        </p:txBody>
      </p:sp>
      <p:cxnSp>
        <p:nvCxnSpPr>
          <p:cNvPr id="11" name="Connettore 7 10"/>
          <p:cNvCxnSpPr/>
          <p:nvPr/>
        </p:nvCxnSpPr>
        <p:spPr>
          <a:xfrm rot="10800000" flipV="1">
            <a:off x="4938026" y="761998"/>
            <a:ext cx="929377" cy="685801"/>
          </a:xfrm>
          <a:prstGeom prst="curvedConnector3">
            <a:avLst>
              <a:gd name="adj1" fmla="val 50000"/>
            </a:avLst>
          </a:prstGeom>
          <a:ln>
            <a:tailEnd type="triangle" w="lg"/>
          </a:ln>
        </p:spPr>
        <p:style>
          <a:lnRef idx="2">
            <a:schemeClr val="accent1"/>
          </a:lnRef>
          <a:fillRef idx="0">
            <a:schemeClr val="accent1"/>
          </a:fillRef>
          <a:effectRef idx="1">
            <a:schemeClr val="accent1"/>
          </a:effectRef>
          <a:fontRef idx="minor">
            <a:schemeClr val="tx1"/>
          </a:fontRef>
        </p:style>
      </p:cxnSp>
      <p:sp>
        <p:nvSpPr>
          <p:cNvPr id="12" name="Freccia giù 11"/>
          <p:cNvSpPr/>
          <p:nvPr/>
        </p:nvSpPr>
        <p:spPr>
          <a:xfrm>
            <a:off x="3007852" y="2280699"/>
            <a:ext cx="768685" cy="553632"/>
          </a:xfrm>
          <a:prstGeom prst="downArrow">
            <a:avLst>
              <a:gd name="adj1" fmla="val 50000"/>
              <a:gd name="adj2" fmla="val 50000"/>
            </a:avLst>
          </a:prstGeom>
          <a:ln/>
        </p:spPr>
        <p:style>
          <a:lnRef idx="1">
            <a:schemeClr val="accent4"/>
          </a:lnRef>
          <a:fillRef idx="2">
            <a:schemeClr val="accent4"/>
          </a:fillRef>
          <a:effectRef idx="1">
            <a:schemeClr val="accent4"/>
          </a:effectRef>
          <a:fontRef idx="minor">
            <a:schemeClr val="dk1"/>
          </a:fontRef>
        </p:style>
      </p:sp>
      <p:sp>
        <p:nvSpPr>
          <p:cNvPr id="13" name="Freccia giù 12"/>
          <p:cNvSpPr/>
          <p:nvPr/>
        </p:nvSpPr>
        <p:spPr>
          <a:xfrm>
            <a:off x="3040417" y="1043167"/>
            <a:ext cx="768685" cy="553632"/>
          </a:xfrm>
          <a:prstGeom prst="downArrow">
            <a:avLst>
              <a:gd name="adj1" fmla="val 50000"/>
              <a:gd name="adj2" fmla="val 50000"/>
            </a:avLst>
          </a:prstGeom>
          <a:ln/>
        </p:spPr>
        <p:style>
          <a:lnRef idx="1">
            <a:schemeClr val="accent4"/>
          </a:lnRef>
          <a:fillRef idx="2">
            <a:schemeClr val="accent4"/>
          </a:fillRef>
          <a:effectRef idx="1">
            <a:schemeClr val="accent4"/>
          </a:effectRef>
          <a:fontRef idx="minor">
            <a:schemeClr val="dk1"/>
          </a:fontRef>
        </p:style>
      </p:sp>
      <p:sp>
        <p:nvSpPr>
          <p:cNvPr id="17" name="Freccia su 16"/>
          <p:cNvSpPr/>
          <p:nvPr/>
        </p:nvSpPr>
        <p:spPr>
          <a:xfrm rot="3722966">
            <a:off x="3397622" y="2979197"/>
            <a:ext cx="822960" cy="822960"/>
          </a:xfrm>
          <a:prstGeom prst="upArrow">
            <a:avLst/>
          </a:prstGeom>
          <a:ln/>
        </p:spPr>
        <p:style>
          <a:lnRef idx="1">
            <a:schemeClr val="accent4"/>
          </a:lnRef>
          <a:fillRef idx="2">
            <a:schemeClr val="accent4"/>
          </a:fillRef>
          <a:effectRef idx="1">
            <a:schemeClr val="accent4"/>
          </a:effectRef>
          <a:fontRef idx="minor">
            <a:schemeClr val="dk1"/>
          </a:fontRef>
        </p:style>
      </p:sp>
      <p:sp>
        <p:nvSpPr>
          <p:cNvPr id="18" name="Freccia tridirezionale 17"/>
          <p:cNvSpPr/>
          <p:nvPr/>
        </p:nvSpPr>
        <p:spPr>
          <a:xfrm rot="3143337">
            <a:off x="4281386" y="1984370"/>
            <a:ext cx="822960" cy="1569068"/>
          </a:xfrm>
          <a:prstGeom prst="leftRightUpArrow">
            <a:avLst/>
          </a:prstGeom>
          <a:ln/>
        </p:spPr>
        <p:style>
          <a:lnRef idx="1">
            <a:schemeClr val="accent4"/>
          </a:lnRef>
          <a:fillRef idx="2">
            <a:schemeClr val="accent4"/>
          </a:fillRef>
          <a:effectRef idx="1">
            <a:schemeClr val="accent4"/>
          </a:effectRef>
          <a:fontRef idx="minor">
            <a:schemeClr val="dk1"/>
          </a:fontRef>
        </p:style>
      </p:sp>
      <p:sp>
        <p:nvSpPr>
          <p:cNvPr id="20" name="Freccia circolare a destra 19"/>
          <p:cNvSpPr/>
          <p:nvPr/>
        </p:nvSpPr>
        <p:spPr>
          <a:xfrm rot="17367349">
            <a:off x="4667700" y="2914493"/>
            <a:ext cx="1409132" cy="876424"/>
          </a:xfrm>
          <a:prstGeom prst="curvedRightArrow">
            <a:avLst>
              <a:gd name="adj1" fmla="val 25000"/>
              <a:gd name="adj2" fmla="val 45459"/>
              <a:gd name="adj3" fmla="val 25000"/>
            </a:avLst>
          </a:prstGeom>
          <a:ln/>
        </p:spPr>
        <p:style>
          <a:lnRef idx="1">
            <a:schemeClr val="accent3"/>
          </a:lnRef>
          <a:fillRef idx="2">
            <a:schemeClr val="accent3"/>
          </a:fillRef>
          <a:effectRef idx="1">
            <a:schemeClr val="accent3"/>
          </a:effectRef>
          <a:fontRef idx="minor">
            <a:schemeClr val="dk1"/>
          </a:fontRef>
        </p:style>
      </p:sp>
      <p:sp>
        <p:nvSpPr>
          <p:cNvPr id="21" name="Freccia curva 20"/>
          <p:cNvSpPr/>
          <p:nvPr/>
        </p:nvSpPr>
        <p:spPr>
          <a:xfrm>
            <a:off x="2471268" y="1964141"/>
            <a:ext cx="482309" cy="2679261"/>
          </a:xfrm>
          <a:prstGeom prst="bentArrow">
            <a:avLst/>
          </a:prstGeom>
          <a:ln/>
        </p:spPr>
        <p:style>
          <a:lnRef idx="1">
            <a:schemeClr val="accent3"/>
          </a:lnRef>
          <a:fillRef idx="2">
            <a:schemeClr val="accent3"/>
          </a:fillRef>
          <a:effectRef idx="1">
            <a:schemeClr val="accent3"/>
          </a:effectRef>
          <a:fontRef idx="minor">
            <a:schemeClr val="dk1"/>
          </a:fontRef>
        </p:style>
      </p:sp>
      <p:sp>
        <p:nvSpPr>
          <p:cNvPr id="22" name="CasellaDiTesto 21"/>
          <p:cNvSpPr txBox="1"/>
          <p:nvPr/>
        </p:nvSpPr>
        <p:spPr>
          <a:xfrm>
            <a:off x="3252755" y="609600"/>
            <a:ext cx="543739" cy="369332"/>
          </a:xfrm>
          <a:prstGeom prst="rect">
            <a:avLst/>
          </a:prstGeom>
          <a:noFill/>
        </p:spPr>
        <p:txBody>
          <a:bodyPr wrap="none" rtlCol="0">
            <a:spAutoFit/>
          </a:bodyPr>
          <a:lstStyle/>
          <a:p>
            <a:r>
              <a:rPr lang="it-IT" dirty="0" smtClean="0"/>
              <a:t>VCS</a:t>
            </a:r>
            <a:endParaRPr lang="it-IT" dirty="0"/>
          </a:p>
        </p:txBody>
      </p:sp>
      <p:sp>
        <p:nvSpPr>
          <p:cNvPr id="23" name="CasellaDiTesto 22"/>
          <p:cNvSpPr txBox="1"/>
          <p:nvPr/>
        </p:nvSpPr>
        <p:spPr>
          <a:xfrm>
            <a:off x="4495800" y="2542411"/>
            <a:ext cx="352080" cy="461665"/>
          </a:xfrm>
          <a:prstGeom prst="rect">
            <a:avLst/>
          </a:prstGeom>
          <a:noFill/>
        </p:spPr>
        <p:txBody>
          <a:bodyPr wrap="none" rtlCol="0">
            <a:spAutoFit/>
          </a:bodyPr>
          <a:lstStyle/>
          <a:p>
            <a:r>
              <a:rPr lang="it-IT" sz="2400" dirty="0" err="1" smtClean="0"/>
              <a:t>B</a:t>
            </a:r>
            <a:endParaRPr lang="it-IT" sz="2400" dirty="0"/>
          </a:p>
        </p:txBody>
      </p:sp>
      <p:sp>
        <p:nvSpPr>
          <p:cNvPr id="24" name="CasellaDiTesto 23"/>
          <p:cNvSpPr txBox="1"/>
          <p:nvPr/>
        </p:nvSpPr>
        <p:spPr>
          <a:xfrm>
            <a:off x="5565478" y="3573667"/>
            <a:ext cx="1121493" cy="369332"/>
          </a:xfrm>
          <a:prstGeom prst="rect">
            <a:avLst/>
          </a:prstGeom>
          <a:noFill/>
        </p:spPr>
        <p:txBody>
          <a:bodyPr wrap="square" rtlCol="0">
            <a:spAutoFit/>
          </a:bodyPr>
          <a:lstStyle/>
          <a:p>
            <a:r>
              <a:rPr lang="it-IT" dirty="0" smtClean="0"/>
              <a:t>AORTA</a:t>
            </a:r>
            <a:endParaRPr lang="it-IT" dirty="0"/>
          </a:p>
        </p:txBody>
      </p:sp>
      <p:sp>
        <p:nvSpPr>
          <p:cNvPr id="25" name="Freccia sinistra 24"/>
          <p:cNvSpPr/>
          <p:nvPr/>
        </p:nvSpPr>
        <p:spPr>
          <a:xfrm rot="19462247">
            <a:off x="3781099" y="4792965"/>
            <a:ext cx="2512238" cy="822960"/>
          </a:xfrm>
          <a:prstGeom prst="leftArrow">
            <a:avLst/>
          </a:prstGeom>
          <a:ln/>
        </p:spPr>
        <p:style>
          <a:lnRef idx="1">
            <a:schemeClr val="accent3"/>
          </a:lnRef>
          <a:fillRef idx="2">
            <a:schemeClr val="accent3"/>
          </a:fillRef>
          <a:effectRef idx="1">
            <a:schemeClr val="accent3"/>
          </a:effectRef>
          <a:fontRef idx="minor">
            <a:schemeClr val="dk1"/>
          </a:fontRef>
        </p:style>
      </p:sp>
      <p:sp>
        <p:nvSpPr>
          <p:cNvPr id="26" name="CasellaDiTesto 25"/>
          <p:cNvSpPr txBox="1"/>
          <p:nvPr/>
        </p:nvSpPr>
        <p:spPr>
          <a:xfrm>
            <a:off x="914400" y="5334000"/>
            <a:ext cx="1146468" cy="369332"/>
          </a:xfrm>
          <a:prstGeom prst="rect">
            <a:avLst/>
          </a:prstGeom>
          <a:noFill/>
        </p:spPr>
        <p:txBody>
          <a:bodyPr wrap="none" rtlCol="0">
            <a:spAutoFit/>
          </a:bodyPr>
          <a:lstStyle/>
          <a:p>
            <a:r>
              <a:rPr lang="it-IT" dirty="0" smtClean="0"/>
              <a:t>PLACENTA</a:t>
            </a:r>
            <a:endParaRPr lang="it-IT" dirty="0"/>
          </a:p>
        </p:txBody>
      </p:sp>
      <p:sp>
        <p:nvSpPr>
          <p:cNvPr id="19" name="CasellaDiTesto 18"/>
          <p:cNvSpPr txBox="1"/>
          <p:nvPr/>
        </p:nvSpPr>
        <p:spPr>
          <a:xfrm>
            <a:off x="304800" y="304800"/>
            <a:ext cx="2073367" cy="369332"/>
          </a:xfrm>
          <a:prstGeom prst="rect">
            <a:avLst/>
          </a:prstGeom>
          <a:noFill/>
        </p:spPr>
        <p:txBody>
          <a:bodyPr wrap="none" rtlCol="0">
            <a:spAutoFit/>
          </a:bodyPr>
          <a:lstStyle/>
          <a:p>
            <a:r>
              <a:rPr lang="it-IT" dirty="0" smtClean="0"/>
              <a:t>Circolazione fetale </a:t>
            </a:r>
            <a:r>
              <a:rPr lang="it-IT" dirty="0" err="1" smtClean="0"/>
              <a:t>2</a:t>
            </a:r>
            <a:r>
              <a:rPr lang="it-IT" dirty="0" smtClean="0"/>
              <a:t> </a:t>
            </a:r>
            <a:endParaRPr lang="it-IT" dirty="0"/>
          </a:p>
        </p:txBody>
      </p:sp>
      <p:sp>
        <p:nvSpPr>
          <p:cNvPr id="27" name="CasellaDiTesto 26"/>
          <p:cNvSpPr txBox="1"/>
          <p:nvPr/>
        </p:nvSpPr>
        <p:spPr>
          <a:xfrm>
            <a:off x="4981445" y="5730705"/>
            <a:ext cx="1849297" cy="369332"/>
          </a:xfrm>
          <a:prstGeom prst="rect">
            <a:avLst/>
          </a:prstGeom>
          <a:noFill/>
        </p:spPr>
        <p:txBody>
          <a:bodyPr wrap="none" rtlCol="0">
            <a:spAutoFit/>
          </a:bodyPr>
          <a:lstStyle/>
          <a:p>
            <a:r>
              <a:rPr lang="it-IT" dirty="0" smtClean="0"/>
              <a:t>Arterie ombelicali </a:t>
            </a:r>
            <a:endParaRPr lang="it-IT" dirty="0"/>
          </a:p>
        </p:txBody>
      </p:sp>
      <p:sp>
        <p:nvSpPr>
          <p:cNvPr id="28" name="Figura a mano libera 27"/>
          <p:cNvSpPr/>
          <p:nvPr/>
        </p:nvSpPr>
        <p:spPr>
          <a:xfrm>
            <a:off x="304800" y="5902364"/>
            <a:ext cx="1949872" cy="736540"/>
          </a:xfrm>
          <a:custGeom>
            <a:avLst/>
            <a:gdLst>
              <a:gd name="connsiteX0" fmla="*/ 83310 w 1949872"/>
              <a:gd name="connsiteY0" fmla="*/ 336522 h 736540"/>
              <a:gd name="connsiteX1" fmla="*/ 137585 w 1949872"/>
              <a:gd name="connsiteY1" fmla="*/ 282245 h 736540"/>
              <a:gd name="connsiteX2" fmla="*/ 202715 w 1949872"/>
              <a:gd name="connsiteY2" fmla="*/ 206256 h 736540"/>
              <a:gd name="connsiteX3" fmla="*/ 213570 w 1949872"/>
              <a:gd name="connsiteY3" fmla="*/ 271389 h 736540"/>
              <a:gd name="connsiteX4" fmla="*/ 267845 w 1949872"/>
              <a:gd name="connsiteY4" fmla="*/ 314811 h 736540"/>
              <a:gd name="connsiteX5" fmla="*/ 278700 w 1949872"/>
              <a:gd name="connsiteY5" fmla="*/ 347378 h 736540"/>
              <a:gd name="connsiteX6" fmla="*/ 322120 w 1949872"/>
              <a:gd name="connsiteY6" fmla="*/ 282245 h 736540"/>
              <a:gd name="connsiteX7" fmla="*/ 398106 w 1949872"/>
              <a:gd name="connsiteY7" fmla="*/ 195400 h 736540"/>
              <a:gd name="connsiteX8" fmla="*/ 419816 w 1949872"/>
              <a:gd name="connsiteY8" fmla="*/ 238822 h 736540"/>
              <a:gd name="connsiteX9" fmla="*/ 430671 w 1949872"/>
              <a:gd name="connsiteY9" fmla="*/ 347378 h 736540"/>
              <a:gd name="connsiteX10" fmla="*/ 441526 w 1949872"/>
              <a:gd name="connsiteY10" fmla="*/ 445078 h 736540"/>
              <a:gd name="connsiteX11" fmla="*/ 484946 w 1949872"/>
              <a:gd name="connsiteY11" fmla="*/ 434222 h 736540"/>
              <a:gd name="connsiteX12" fmla="*/ 582641 w 1949872"/>
              <a:gd name="connsiteY12" fmla="*/ 379945 h 736540"/>
              <a:gd name="connsiteX13" fmla="*/ 604351 w 1949872"/>
              <a:gd name="connsiteY13" fmla="*/ 412511 h 736540"/>
              <a:gd name="connsiteX14" fmla="*/ 626061 w 1949872"/>
              <a:gd name="connsiteY14" fmla="*/ 521067 h 736540"/>
              <a:gd name="connsiteX15" fmla="*/ 680336 w 1949872"/>
              <a:gd name="connsiteY15" fmla="*/ 347378 h 736540"/>
              <a:gd name="connsiteX16" fmla="*/ 691191 w 1949872"/>
              <a:gd name="connsiteY16" fmla="*/ 314811 h 736540"/>
              <a:gd name="connsiteX17" fmla="*/ 702046 w 1949872"/>
              <a:gd name="connsiteY17" fmla="*/ 510211 h 736540"/>
              <a:gd name="connsiteX18" fmla="*/ 734611 w 1949872"/>
              <a:gd name="connsiteY18" fmla="*/ 553634 h 736540"/>
              <a:gd name="connsiteX19" fmla="*/ 864872 w 1949872"/>
              <a:gd name="connsiteY19" fmla="*/ 423367 h 736540"/>
              <a:gd name="connsiteX20" fmla="*/ 1081972 w 1949872"/>
              <a:gd name="connsiteY20" fmla="*/ 217111 h 736540"/>
              <a:gd name="connsiteX21" fmla="*/ 1190522 w 1949872"/>
              <a:gd name="connsiteY21" fmla="*/ 119411 h 736540"/>
              <a:gd name="connsiteX22" fmla="*/ 1255652 w 1949872"/>
              <a:gd name="connsiteY22" fmla="*/ 75989 h 736540"/>
              <a:gd name="connsiteX23" fmla="*/ 1385913 w 1949872"/>
              <a:gd name="connsiteY23" fmla="*/ 0 h 736540"/>
              <a:gd name="connsiteX24" fmla="*/ 1375058 w 1949872"/>
              <a:gd name="connsiteY24" fmla="*/ 130267 h 736540"/>
              <a:gd name="connsiteX25" fmla="*/ 1364203 w 1949872"/>
              <a:gd name="connsiteY25" fmla="*/ 195400 h 736540"/>
              <a:gd name="connsiteX26" fmla="*/ 1353348 w 1949872"/>
              <a:gd name="connsiteY26" fmla="*/ 238822 h 736540"/>
              <a:gd name="connsiteX27" fmla="*/ 1418478 w 1949872"/>
              <a:gd name="connsiteY27" fmla="*/ 173689 h 736540"/>
              <a:gd name="connsiteX28" fmla="*/ 1472753 w 1949872"/>
              <a:gd name="connsiteY28" fmla="*/ 141122 h 736540"/>
              <a:gd name="connsiteX29" fmla="*/ 1461898 w 1949872"/>
              <a:gd name="connsiteY29" fmla="*/ 282245 h 736540"/>
              <a:gd name="connsiteX30" fmla="*/ 1396768 w 1949872"/>
              <a:gd name="connsiteY30" fmla="*/ 303956 h 736540"/>
              <a:gd name="connsiteX31" fmla="*/ 1342493 w 1949872"/>
              <a:gd name="connsiteY31" fmla="*/ 282245 h 736540"/>
              <a:gd name="connsiteX32" fmla="*/ 1320782 w 1949872"/>
              <a:gd name="connsiteY32" fmla="*/ 249678 h 736540"/>
              <a:gd name="connsiteX33" fmla="*/ 1299072 w 1949872"/>
              <a:gd name="connsiteY33" fmla="*/ 303956 h 736540"/>
              <a:gd name="connsiteX34" fmla="*/ 1288217 w 1949872"/>
              <a:gd name="connsiteY34" fmla="*/ 336522 h 736540"/>
              <a:gd name="connsiteX35" fmla="*/ 1255652 w 1949872"/>
              <a:gd name="connsiteY35" fmla="*/ 423367 h 736540"/>
              <a:gd name="connsiteX36" fmla="*/ 1244797 w 1949872"/>
              <a:gd name="connsiteY36" fmla="*/ 347378 h 736540"/>
              <a:gd name="connsiteX37" fmla="*/ 1201377 w 1949872"/>
              <a:gd name="connsiteY37" fmla="*/ 369089 h 736540"/>
              <a:gd name="connsiteX38" fmla="*/ 1060262 w 1949872"/>
              <a:gd name="connsiteY38" fmla="*/ 445078 h 736540"/>
              <a:gd name="connsiteX39" fmla="*/ 1038552 w 1949872"/>
              <a:gd name="connsiteY39" fmla="*/ 412511 h 736540"/>
              <a:gd name="connsiteX40" fmla="*/ 1005987 w 1949872"/>
              <a:gd name="connsiteY40" fmla="*/ 227967 h 736540"/>
              <a:gd name="connsiteX41" fmla="*/ 919147 w 1949872"/>
              <a:gd name="connsiteY41" fmla="*/ 282245 h 736540"/>
              <a:gd name="connsiteX42" fmla="*/ 799741 w 1949872"/>
              <a:gd name="connsiteY42" fmla="*/ 390800 h 736540"/>
              <a:gd name="connsiteX43" fmla="*/ 788886 w 1949872"/>
              <a:gd name="connsiteY43" fmla="*/ 336522 h 736540"/>
              <a:gd name="connsiteX44" fmla="*/ 604351 w 1949872"/>
              <a:gd name="connsiteY44" fmla="*/ 347378 h 736540"/>
              <a:gd name="connsiteX45" fmla="*/ 550076 w 1949872"/>
              <a:gd name="connsiteY45" fmla="*/ 379945 h 736540"/>
              <a:gd name="connsiteX46" fmla="*/ 582641 w 1949872"/>
              <a:gd name="connsiteY46" fmla="*/ 303956 h 736540"/>
              <a:gd name="connsiteX47" fmla="*/ 615206 w 1949872"/>
              <a:gd name="connsiteY47" fmla="*/ 260533 h 736540"/>
              <a:gd name="connsiteX48" fmla="*/ 658626 w 1949872"/>
              <a:gd name="connsiteY48" fmla="*/ 184544 h 736540"/>
              <a:gd name="connsiteX49" fmla="*/ 691191 w 1949872"/>
              <a:gd name="connsiteY49" fmla="*/ 108556 h 736540"/>
              <a:gd name="connsiteX50" fmla="*/ 615206 w 1949872"/>
              <a:gd name="connsiteY50" fmla="*/ 195400 h 736540"/>
              <a:gd name="connsiteX51" fmla="*/ 528366 w 1949872"/>
              <a:gd name="connsiteY51" fmla="*/ 249678 h 736540"/>
              <a:gd name="connsiteX52" fmla="*/ 463236 w 1949872"/>
              <a:gd name="connsiteY52" fmla="*/ 151978 h 736540"/>
              <a:gd name="connsiteX53" fmla="*/ 419816 w 1949872"/>
              <a:gd name="connsiteY53" fmla="*/ 162833 h 736540"/>
              <a:gd name="connsiteX54" fmla="*/ 332975 w 1949872"/>
              <a:gd name="connsiteY54" fmla="*/ 217111 h 736540"/>
              <a:gd name="connsiteX55" fmla="*/ 289555 w 1949872"/>
              <a:gd name="connsiteY55" fmla="*/ 260533 h 736540"/>
              <a:gd name="connsiteX56" fmla="*/ 300410 w 1949872"/>
              <a:gd name="connsiteY56" fmla="*/ 206256 h 736540"/>
              <a:gd name="connsiteX57" fmla="*/ 322120 w 1949872"/>
              <a:gd name="connsiteY57" fmla="*/ 162833 h 736540"/>
              <a:gd name="connsiteX58" fmla="*/ 376395 w 1949872"/>
              <a:gd name="connsiteY58" fmla="*/ 86844 h 736540"/>
              <a:gd name="connsiteX59" fmla="*/ 267845 w 1949872"/>
              <a:gd name="connsiteY59" fmla="*/ 108556 h 736540"/>
              <a:gd name="connsiteX60" fmla="*/ 148440 w 1949872"/>
              <a:gd name="connsiteY60" fmla="*/ 206256 h 736540"/>
              <a:gd name="connsiteX61" fmla="*/ 94165 w 1949872"/>
              <a:gd name="connsiteY61" fmla="*/ 260533 h 736540"/>
              <a:gd name="connsiteX62" fmla="*/ 115875 w 1949872"/>
              <a:gd name="connsiteY62" fmla="*/ 206256 h 736540"/>
              <a:gd name="connsiteX63" fmla="*/ 148440 w 1949872"/>
              <a:gd name="connsiteY63" fmla="*/ 151978 h 736540"/>
              <a:gd name="connsiteX64" fmla="*/ 159295 w 1949872"/>
              <a:gd name="connsiteY64" fmla="*/ 108556 h 736540"/>
              <a:gd name="connsiteX65" fmla="*/ 181005 w 1949872"/>
              <a:gd name="connsiteY65" fmla="*/ 54278 h 736540"/>
              <a:gd name="connsiteX66" fmla="*/ 148440 w 1949872"/>
              <a:gd name="connsiteY66" fmla="*/ 97700 h 736540"/>
              <a:gd name="connsiteX67" fmla="*/ 94165 w 1949872"/>
              <a:gd name="connsiteY67" fmla="*/ 151978 h 736540"/>
              <a:gd name="connsiteX68" fmla="*/ 7325 w 1949872"/>
              <a:gd name="connsiteY68" fmla="*/ 227967 h 736540"/>
              <a:gd name="connsiteX69" fmla="*/ 39890 w 1949872"/>
              <a:gd name="connsiteY69" fmla="*/ 217111 h 736540"/>
              <a:gd name="connsiteX70" fmla="*/ 191860 w 1949872"/>
              <a:gd name="connsiteY70" fmla="*/ 151978 h 736540"/>
              <a:gd name="connsiteX71" fmla="*/ 311265 w 1949872"/>
              <a:gd name="connsiteY71" fmla="*/ 130267 h 736540"/>
              <a:gd name="connsiteX72" fmla="*/ 387250 w 1949872"/>
              <a:gd name="connsiteY72" fmla="*/ 97700 h 736540"/>
              <a:gd name="connsiteX73" fmla="*/ 463236 w 1949872"/>
              <a:gd name="connsiteY73" fmla="*/ 206256 h 736540"/>
              <a:gd name="connsiteX74" fmla="*/ 560931 w 1949872"/>
              <a:gd name="connsiteY74" fmla="*/ 173689 h 736540"/>
              <a:gd name="connsiteX75" fmla="*/ 680336 w 1949872"/>
              <a:gd name="connsiteY75" fmla="*/ 141122 h 736540"/>
              <a:gd name="connsiteX76" fmla="*/ 712901 w 1949872"/>
              <a:gd name="connsiteY76" fmla="*/ 455933 h 736540"/>
              <a:gd name="connsiteX77" fmla="*/ 734611 w 1949872"/>
              <a:gd name="connsiteY77" fmla="*/ 477645 h 736540"/>
              <a:gd name="connsiteX78" fmla="*/ 832306 w 1949872"/>
              <a:gd name="connsiteY78" fmla="*/ 466789 h 736540"/>
              <a:gd name="connsiteX79" fmla="*/ 1027697 w 1949872"/>
              <a:gd name="connsiteY79" fmla="*/ 358233 h 736540"/>
              <a:gd name="connsiteX80" fmla="*/ 1049407 w 1949872"/>
              <a:gd name="connsiteY80" fmla="*/ 390800 h 736540"/>
              <a:gd name="connsiteX81" fmla="*/ 1147102 w 1949872"/>
              <a:gd name="connsiteY81" fmla="*/ 401656 h 736540"/>
              <a:gd name="connsiteX82" fmla="*/ 1277362 w 1949872"/>
              <a:gd name="connsiteY82" fmla="*/ 260533 h 736540"/>
              <a:gd name="connsiteX83" fmla="*/ 1375058 w 1949872"/>
              <a:gd name="connsiteY83" fmla="*/ 162833 h 736540"/>
              <a:gd name="connsiteX84" fmla="*/ 1483608 w 1949872"/>
              <a:gd name="connsiteY84" fmla="*/ 314811 h 736540"/>
              <a:gd name="connsiteX85" fmla="*/ 1527028 w 1949872"/>
              <a:gd name="connsiteY85" fmla="*/ 271389 h 736540"/>
              <a:gd name="connsiteX86" fmla="*/ 1537883 w 1949872"/>
              <a:gd name="connsiteY86" fmla="*/ 314811 h 736540"/>
              <a:gd name="connsiteX87" fmla="*/ 1548738 w 1949872"/>
              <a:gd name="connsiteY87" fmla="*/ 455933 h 736540"/>
              <a:gd name="connsiteX88" fmla="*/ 1581303 w 1949872"/>
              <a:gd name="connsiteY88" fmla="*/ 564489 h 736540"/>
              <a:gd name="connsiteX89" fmla="*/ 1592158 w 1949872"/>
              <a:gd name="connsiteY89" fmla="*/ 629622 h 736540"/>
              <a:gd name="connsiteX90" fmla="*/ 1657288 w 1949872"/>
              <a:gd name="connsiteY90" fmla="*/ 521067 h 736540"/>
              <a:gd name="connsiteX91" fmla="*/ 1711563 w 1949872"/>
              <a:gd name="connsiteY91" fmla="*/ 423367 h 736540"/>
              <a:gd name="connsiteX92" fmla="*/ 1754983 w 1949872"/>
              <a:gd name="connsiteY92" fmla="*/ 282245 h 736540"/>
              <a:gd name="connsiteX93" fmla="*/ 1765838 w 1949872"/>
              <a:gd name="connsiteY93" fmla="*/ 379945 h 736540"/>
              <a:gd name="connsiteX94" fmla="*/ 1798403 w 1949872"/>
              <a:gd name="connsiteY94" fmla="*/ 347378 h 736540"/>
              <a:gd name="connsiteX95" fmla="*/ 1852679 w 1949872"/>
              <a:gd name="connsiteY95" fmla="*/ 271389 h 736540"/>
              <a:gd name="connsiteX96" fmla="*/ 1874389 w 1949872"/>
              <a:gd name="connsiteY96" fmla="*/ 303956 h 736540"/>
              <a:gd name="connsiteX97" fmla="*/ 1885244 w 1949872"/>
              <a:gd name="connsiteY97" fmla="*/ 390800 h 736540"/>
              <a:gd name="connsiteX98" fmla="*/ 1906954 w 1949872"/>
              <a:gd name="connsiteY98" fmla="*/ 303956 h 736540"/>
              <a:gd name="connsiteX99" fmla="*/ 1939519 w 1949872"/>
              <a:gd name="connsiteY99" fmla="*/ 227967 h 736540"/>
              <a:gd name="connsiteX100" fmla="*/ 1928664 w 1949872"/>
              <a:gd name="connsiteY100" fmla="*/ 162833 h 736540"/>
              <a:gd name="connsiteX101" fmla="*/ 1744128 w 1949872"/>
              <a:gd name="connsiteY101" fmla="*/ 282245 h 736540"/>
              <a:gd name="connsiteX102" fmla="*/ 1440188 w 1949872"/>
              <a:gd name="connsiteY102" fmla="*/ 466789 h 736540"/>
              <a:gd name="connsiteX103" fmla="*/ 1472753 w 1949872"/>
              <a:gd name="connsiteY103" fmla="*/ 412511 h 736540"/>
              <a:gd name="connsiteX104" fmla="*/ 1168812 w 1949872"/>
              <a:gd name="connsiteY104" fmla="*/ 564489 h 736540"/>
              <a:gd name="connsiteX105" fmla="*/ 1081972 w 1949872"/>
              <a:gd name="connsiteY105" fmla="*/ 629622 h 736540"/>
              <a:gd name="connsiteX106" fmla="*/ 1027697 w 1949872"/>
              <a:gd name="connsiteY106" fmla="*/ 716467 h 736540"/>
              <a:gd name="connsiteX107" fmla="*/ 1114537 w 1949872"/>
              <a:gd name="connsiteY107" fmla="*/ 651334 h 736540"/>
              <a:gd name="connsiteX108" fmla="*/ 1190522 w 1949872"/>
              <a:gd name="connsiteY108" fmla="*/ 531922 h 736540"/>
              <a:gd name="connsiteX109" fmla="*/ 1233942 w 1949872"/>
              <a:gd name="connsiteY109" fmla="*/ 423367 h 736540"/>
              <a:gd name="connsiteX110" fmla="*/ 1103682 w 1949872"/>
              <a:gd name="connsiteY110" fmla="*/ 434222 h 736540"/>
              <a:gd name="connsiteX111" fmla="*/ 778031 w 1949872"/>
              <a:gd name="connsiteY111" fmla="*/ 531922 h 736540"/>
              <a:gd name="connsiteX112" fmla="*/ 539221 w 1949872"/>
              <a:gd name="connsiteY112" fmla="*/ 597056 h 736540"/>
              <a:gd name="connsiteX113" fmla="*/ 582641 w 1949872"/>
              <a:gd name="connsiteY113" fmla="*/ 466789 h 736540"/>
              <a:gd name="connsiteX114" fmla="*/ 604351 w 1949872"/>
              <a:gd name="connsiteY114" fmla="*/ 379945 h 736540"/>
              <a:gd name="connsiteX115" fmla="*/ 528366 w 1949872"/>
              <a:gd name="connsiteY115" fmla="*/ 390800 h 736540"/>
              <a:gd name="connsiteX116" fmla="*/ 202715 w 1949872"/>
              <a:gd name="connsiteY116" fmla="*/ 521067 h 736540"/>
              <a:gd name="connsiteX117" fmla="*/ 170150 w 1949872"/>
              <a:gd name="connsiteY117" fmla="*/ 477645 h 736540"/>
              <a:gd name="connsiteX118" fmla="*/ 105020 w 1949872"/>
              <a:gd name="connsiteY118" fmla="*/ 488500 h 736540"/>
              <a:gd name="connsiteX119" fmla="*/ 115875 w 1949872"/>
              <a:gd name="connsiteY119" fmla="*/ 455933 h 736540"/>
              <a:gd name="connsiteX120" fmla="*/ 126730 w 1949872"/>
              <a:gd name="connsiteY120" fmla="*/ 379945 h 736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949872" h="736540">
                <a:moveTo>
                  <a:pt x="83310" y="336522"/>
                </a:moveTo>
                <a:cubicBezTo>
                  <a:pt x="101402" y="318430"/>
                  <a:pt x="120296" y="301106"/>
                  <a:pt x="137585" y="282245"/>
                </a:cubicBezTo>
                <a:cubicBezTo>
                  <a:pt x="160127" y="257653"/>
                  <a:pt x="169690" y="210974"/>
                  <a:pt x="202715" y="206256"/>
                </a:cubicBezTo>
                <a:cubicBezTo>
                  <a:pt x="224504" y="203143"/>
                  <a:pt x="208795" y="249903"/>
                  <a:pt x="213570" y="271389"/>
                </a:cubicBezTo>
                <a:cubicBezTo>
                  <a:pt x="223646" y="316735"/>
                  <a:pt x="220489" y="302972"/>
                  <a:pt x="267845" y="314811"/>
                </a:cubicBezTo>
                <a:cubicBezTo>
                  <a:pt x="271463" y="325667"/>
                  <a:pt x="268888" y="353265"/>
                  <a:pt x="278700" y="347378"/>
                </a:cubicBezTo>
                <a:cubicBezTo>
                  <a:pt x="301074" y="333953"/>
                  <a:pt x="305416" y="302291"/>
                  <a:pt x="322120" y="282245"/>
                </a:cubicBezTo>
                <a:cubicBezTo>
                  <a:pt x="382947" y="209248"/>
                  <a:pt x="356411" y="237095"/>
                  <a:pt x="398106" y="195400"/>
                </a:cubicBezTo>
                <a:cubicBezTo>
                  <a:pt x="405343" y="209874"/>
                  <a:pt x="416426" y="222999"/>
                  <a:pt x="419816" y="238822"/>
                </a:cubicBezTo>
                <a:cubicBezTo>
                  <a:pt x="427435" y="274381"/>
                  <a:pt x="426864" y="311212"/>
                  <a:pt x="430671" y="347378"/>
                </a:cubicBezTo>
                <a:cubicBezTo>
                  <a:pt x="434101" y="379965"/>
                  <a:pt x="437908" y="412511"/>
                  <a:pt x="441526" y="445078"/>
                </a:cubicBezTo>
                <a:cubicBezTo>
                  <a:pt x="455999" y="441459"/>
                  <a:pt x="471602" y="440894"/>
                  <a:pt x="484946" y="434222"/>
                </a:cubicBezTo>
                <a:cubicBezTo>
                  <a:pt x="634236" y="359573"/>
                  <a:pt x="492591" y="409962"/>
                  <a:pt x="582641" y="379945"/>
                </a:cubicBezTo>
                <a:cubicBezTo>
                  <a:pt x="589878" y="390800"/>
                  <a:pt x="600514" y="400042"/>
                  <a:pt x="604351" y="412511"/>
                </a:cubicBezTo>
                <a:cubicBezTo>
                  <a:pt x="615203" y="447781"/>
                  <a:pt x="591053" y="532737"/>
                  <a:pt x="626061" y="521067"/>
                </a:cubicBezTo>
                <a:cubicBezTo>
                  <a:pt x="644296" y="514988"/>
                  <a:pt x="668127" y="390111"/>
                  <a:pt x="680336" y="347378"/>
                </a:cubicBezTo>
                <a:cubicBezTo>
                  <a:pt x="683479" y="336375"/>
                  <a:pt x="687573" y="325667"/>
                  <a:pt x="691191" y="314811"/>
                </a:cubicBezTo>
                <a:cubicBezTo>
                  <a:pt x="694809" y="379944"/>
                  <a:pt x="690377" y="446029"/>
                  <a:pt x="702046" y="510211"/>
                </a:cubicBezTo>
                <a:cubicBezTo>
                  <a:pt x="705282" y="528012"/>
                  <a:pt x="718647" y="562148"/>
                  <a:pt x="734611" y="553634"/>
                </a:cubicBezTo>
                <a:cubicBezTo>
                  <a:pt x="788793" y="524736"/>
                  <a:pt x="821452" y="466789"/>
                  <a:pt x="864872" y="423367"/>
                </a:cubicBezTo>
                <a:cubicBezTo>
                  <a:pt x="984080" y="304153"/>
                  <a:pt x="934890" y="350829"/>
                  <a:pt x="1081972" y="217111"/>
                </a:cubicBezTo>
                <a:cubicBezTo>
                  <a:pt x="1117992" y="184364"/>
                  <a:pt x="1150018" y="146415"/>
                  <a:pt x="1190522" y="119411"/>
                </a:cubicBezTo>
                <a:cubicBezTo>
                  <a:pt x="1212232" y="104937"/>
                  <a:pt x="1233388" y="89595"/>
                  <a:pt x="1255652" y="75989"/>
                </a:cubicBezTo>
                <a:cubicBezTo>
                  <a:pt x="1298545" y="49776"/>
                  <a:pt x="1385913" y="0"/>
                  <a:pt x="1385913" y="0"/>
                </a:cubicBezTo>
                <a:cubicBezTo>
                  <a:pt x="1382295" y="43422"/>
                  <a:pt x="1379870" y="86961"/>
                  <a:pt x="1375058" y="130267"/>
                </a:cubicBezTo>
                <a:cubicBezTo>
                  <a:pt x="1372627" y="152143"/>
                  <a:pt x="1368519" y="173817"/>
                  <a:pt x="1364203" y="195400"/>
                </a:cubicBezTo>
                <a:cubicBezTo>
                  <a:pt x="1361277" y="210030"/>
                  <a:pt x="1339496" y="244363"/>
                  <a:pt x="1353348" y="238822"/>
                </a:cubicBezTo>
                <a:cubicBezTo>
                  <a:pt x="1381855" y="227419"/>
                  <a:pt x="1394715" y="193132"/>
                  <a:pt x="1418478" y="173689"/>
                </a:cubicBezTo>
                <a:cubicBezTo>
                  <a:pt x="1434807" y="160328"/>
                  <a:pt x="1454661" y="151978"/>
                  <a:pt x="1472753" y="141122"/>
                </a:cubicBezTo>
                <a:cubicBezTo>
                  <a:pt x="1529684" y="179078"/>
                  <a:pt x="1545077" y="174107"/>
                  <a:pt x="1461898" y="282245"/>
                </a:cubicBezTo>
                <a:cubicBezTo>
                  <a:pt x="1447946" y="300384"/>
                  <a:pt x="1418478" y="296719"/>
                  <a:pt x="1396768" y="303956"/>
                </a:cubicBezTo>
                <a:cubicBezTo>
                  <a:pt x="1378676" y="296719"/>
                  <a:pt x="1358349" y="293571"/>
                  <a:pt x="1342493" y="282245"/>
                </a:cubicBezTo>
                <a:cubicBezTo>
                  <a:pt x="1331877" y="274661"/>
                  <a:pt x="1332451" y="243843"/>
                  <a:pt x="1320782" y="249678"/>
                </a:cubicBezTo>
                <a:cubicBezTo>
                  <a:pt x="1303353" y="258393"/>
                  <a:pt x="1305914" y="285710"/>
                  <a:pt x="1299072" y="303956"/>
                </a:cubicBezTo>
                <a:cubicBezTo>
                  <a:pt x="1295054" y="314670"/>
                  <a:pt x="1292127" y="325768"/>
                  <a:pt x="1288217" y="336522"/>
                </a:cubicBezTo>
                <a:cubicBezTo>
                  <a:pt x="1277652" y="365577"/>
                  <a:pt x="1266507" y="394419"/>
                  <a:pt x="1255652" y="423367"/>
                </a:cubicBezTo>
                <a:cubicBezTo>
                  <a:pt x="1252034" y="398037"/>
                  <a:pt x="1262889" y="365471"/>
                  <a:pt x="1244797" y="347378"/>
                </a:cubicBezTo>
                <a:cubicBezTo>
                  <a:pt x="1233355" y="335935"/>
                  <a:pt x="1216108" y="362393"/>
                  <a:pt x="1201377" y="369089"/>
                </a:cubicBezTo>
                <a:cubicBezTo>
                  <a:pt x="1089169" y="420095"/>
                  <a:pt x="1159910" y="378643"/>
                  <a:pt x="1060262" y="445078"/>
                </a:cubicBezTo>
                <a:cubicBezTo>
                  <a:pt x="1053025" y="434222"/>
                  <a:pt x="1041716" y="425168"/>
                  <a:pt x="1038552" y="412511"/>
                </a:cubicBezTo>
                <a:cubicBezTo>
                  <a:pt x="1023403" y="351911"/>
                  <a:pt x="1048195" y="274014"/>
                  <a:pt x="1005987" y="227967"/>
                </a:cubicBezTo>
                <a:cubicBezTo>
                  <a:pt x="982921" y="202803"/>
                  <a:pt x="946924" y="262403"/>
                  <a:pt x="919147" y="282245"/>
                </a:cubicBezTo>
                <a:cubicBezTo>
                  <a:pt x="869682" y="317579"/>
                  <a:pt x="842020" y="348518"/>
                  <a:pt x="799741" y="390800"/>
                </a:cubicBezTo>
                <a:cubicBezTo>
                  <a:pt x="796123" y="372707"/>
                  <a:pt x="800213" y="351087"/>
                  <a:pt x="788886" y="336522"/>
                </a:cubicBezTo>
                <a:cubicBezTo>
                  <a:pt x="724743" y="254048"/>
                  <a:pt x="684902" y="307100"/>
                  <a:pt x="604351" y="347378"/>
                </a:cubicBezTo>
                <a:cubicBezTo>
                  <a:pt x="585480" y="356814"/>
                  <a:pt x="568168" y="369089"/>
                  <a:pt x="550076" y="379945"/>
                </a:cubicBezTo>
                <a:cubicBezTo>
                  <a:pt x="560931" y="354615"/>
                  <a:pt x="569446" y="328149"/>
                  <a:pt x="582641" y="303956"/>
                </a:cubicBezTo>
                <a:cubicBezTo>
                  <a:pt x="591304" y="288072"/>
                  <a:pt x="605493" y="275797"/>
                  <a:pt x="615206" y="260533"/>
                </a:cubicBezTo>
                <a:cubicBezTo>
                  <a:pt x="630868" y="235920"/>
                  <a:pt x="645580" y="210637"/>
                  <a:pt x="658626" y="184544"/>
                </a:cubicBezTo>
                <a:cubicBezTo>
                  <a:pt x="670950" y="159896"/>
                  <a:pt x="717925" y="101872"/>
                  <a:pt x="691191" y="108556"/>
                </a:cubicBezTo>
                <a:cubicBezTo>
                  <a:pt x="653875" y="117886"/>
                  <a:pt x="642404" y="168201"/>
                  <a:pt x="615206" y="195400"/>
                </a:cubicBezTo>
                <a:cubicBezTo>
                  <a:pt x="570960" y="239648"/>
                  <a:pt x="573546" y="234617"/>
                  <a:pt x="528366" y="249678"/>
                </a:cubicBezTo>
                <a:cubicBezTo>
                  <a:pt x="514644" y="98731"/>
                  <a:pt x="555158" y="121337"/>
                  <a:pt x="463236" y="151978"/>
                </a:cubicBezTo>
                <a:cubicBezTo>
                  <a:pt x="449083" y="156696"/>
                  <a:pt x="434289" y="159215"/>
                  <a:pt x="419816" y="162833"/>
                </a:cubicBezTo>
                <a:cubicBezTo>
                  <a:pt x="390869" y="180926"/>
                  <a:pt x="360283" y="196629"/>
                  <a:pt x="332975" y="217111"/>
                </a:cubicBezTo>
                <a:cubicBezTo>
                  <a:pt x="316600" y="229393"/>
                  <a:pt x="308973" y="267006"/>
                  <a:pt x="289555" y="260533"/>
                </a:cubicBezTo>
                <a:cubicBezTo>
                  <a:pt x="272051" y="254698"/>
                  <a:pt x="294576" y="223760"/>
                  <a:pt x="300410" y="206256"/>
                </a:cubicBezTo>
                <a:cubicBezTo>
                  <a:pt x="305527" y="190904"/>
                  <a:pt x="313432" y="176486"/>
                  <a:pt x="322120" y="162833"/>
                </a:cubicBezTo>
                <a:cubicBezTo>
                  <a:pt x="338831" y="136572"/>
                  <a:pt x="398405" y="108855"/>
                  <a:pt x="376395" y="86844"/>
                </a:cubicBezTo>
                <a:cubicBezTo>
                  <a:pt x="350303" y="60751"/>
                  <a:pt x="304028" y="101319"/>
                  <a:pt x="267845" y="108556"/>
                </a:cubicBezTo>
                <a:cubicBezTo>
                  <a:pt x="228043" y="141123"/>
                  <a:pt x="187142" y="172390"/>
                  <a:pt x="148440" y="206256"/>
                </a:cubicBezTo>
                <a:cubicBezTo>
                  <a:pt x="129185" y="223105"/>
                  <a:pt x="119751" y="260533"/>
                  <a:pt x="94165" y="260533"/>
                </a:cubicBezTo>
                <a:cubicBezTo>
                  <a:pt x="74679" y="260533"/>
                  <a:pt x="107161" y="223685"/>
                  <a:pt x="115875" y="206256"/>
                </a:cubicBezTo>
                <a:cubicBezTo>
                  <a:pt x="125310" y="187384"/>
                  <a:pt x="137585" y="170071"/>
                  <a:pt x="148440" y="151978"/>
                </a:cubicBezTo>
                <a:cubicBezTo>
                  <a:pt x="152058" y="137504"/>
                  <a:pt x="154577" y="122710"/>
                  <a:pt x="159295" y="108556"/>
                </a:cubicBezTo>
                <a:cubicBezTo>
                  <a:pt x="165457" y="90070"/>
                  <a:pt x="194783" y="68057"/>
                  <a:pt x="181005" y="54278"/>
                </a:cubicBezTo>
                <a:cubicBezTo>
                  <a:pt x="168212" y="41484"/>
                  <a:pt x="160459" y="84177"/>
                  <a:pt x="148440" y="97700"/>
                </a:cubicBezTo>
                <a:cubicBezTo>
                  <a:pt x="131442" y="116824"/>
                  <a:pt x="112965" y="134623"/>
                  <a:pt x="94165" y="151978"/>
                </a:cubicBezTo>
                <a:cubicBezTo>
                  <a:pt x="65902" y="178068"/>
                  <a:pt x="31949" y="198417"/>
                  <a:pt x="7325" y="227967"/>
                </a:cubicBezTo>
                <a:cubicBezTo>
                  <a:pt x="0" y="236757"/>
                  <a:pt x="29310" y="221468"/>
                  <a:pt x="39890" y="217111"/>
                </a:cubicBezTo>
                <a:cubicBezTo>
                  <a:pt x="90852" y="196126"/>
                  <a:pt x="139369" y="168776"/>
                  <a:pt x="191860" y="151978"/>
                </a:cubicBezTo>
                <a:cubicBezTo>
                  <a:pt x="230389" y="139648"/>
                  <a:pt x="271463" y="137504"/>
                  <a:pt x="311265" y="130267"/>
                </a:cubicBezTo>
                <a:cubicBezTo>
                  <a:pt x="336593" y="119411"/>
                  <a:pt x="362603" y="85376"/>
                  <a:pt x="387250" y="97700"/>
                </a:cubicBezTo>
                <a:cubicBezTo>
                  <a:pt x="426756" y="117454"/>
                  <a:pt x="463236" y="206256"/>
                  <a:pt x="463236" y="206256"/>
                </a:cubicBezTo>
                <a:cubicBezTo>
                  <a:pt x="495801" y="195400"/>
                  <a:pt x="528052" y="183553"/>
                  <a:pt x="560931" y="173689"/>
                </a:cubicBezTo>
                <a:cubicBezTo>
                  <a:pt x="600446" y="161834"/>
                  <a:pt x="660778" y="104797"/>
                  <a:pt x="680336" y="141122"/>
                </a:cubicBezTo>
                <a:cubicBezTo>
                  <a:pt x="730350" y="234010"/>
                  <a:pt x="696103" y="351782"/>
                  <a:pt x="712901" y="455933"/>
                </a:cubicBezTo>
                <a:cubicBezTo>
                  <a:pt x="714531" y="466037"/>
                  <a:pt x="727374" y="470408"/>
                  <a:pt x="734611" y="477645"/>
                </a:cubicBezTo>
                <a:cubicBezTo>
                  <a:pt x="767176" y="474026"/>
                  <a:pt x="801222" y="477151"/>
                  <a:pt x="832306" y="466789"/>
                </a:cubicBezTo>
                <a:cubicBezTo>
                  <a:pt x="909111" y="441186"/>
                  <a:pt x="963451" y="401067"/>
                  <a:pt x="1027697" y="358233"/>
                </a:cubicBezTo>
                <a:cubicBezTo>
                  <a:pt x="1034934" y="369089"/>
                  <a:pt x="1045658" y="378304"/>
                  <a:pt x="1049407" y="390800"/>
                </a:cubicBezTo>
                <a:cubicBezTo>
                  <a:pt x="1079721" y="491852"/>
                  <a:pt x="1019511" y="497354"/>
                  <a:pt x="1147102" y="401656"/>
                </a:cubicBezTo>
                <a:cubicBezTo>
                  <a:pt x="1192385" y="311084"/>
                  <a:pt x="1151359" y="379910"/>
                  <a:pt x="1277362" y="260533"/>
                </a:cubicBezTo>
                <a:cubicBezTo>
                  <a:pt x="1310795" y="228858"/>
                  <a:pt x="1342493" y="195400"/>
                  <a:pt x="1375058" y="162833"/>
                </a:cubicBezTo>
                <a:cubicBezTo>
                  <a:pt x="1440871" y="426100"/>
                  <a:pt x="1379804" y="430155"/>
                  <a:pt x="1483608" y="314811"/>
                </a:cubicBezTo>
                <a:cubicBezTo>
                  <a:pt x="1497301" y="299596"/>
                  <a:pt x="1512555" y="285863"/>
                  <a:pt x="1527028" y="271389"/>
                </a:cubicBezTo>
                <a:cubicBezTo>
                  <a:pt x="1530646" y="285863"/>
                  <a:pt x="1536140" y="299994"/>
                  <a:pt x="1537883" y="314811"/>
                </a:cubicBezTo>
                <a:cubicBezTo>
                  <a:pt x="1543395" y="361668"/>
                  <a:pt x="1540655" y="409451"/>
                  <a:pt x="1548738" y="455933"/>
                </a:cubicBezTo>
                <a:cubicBezTo>
                  <a:pt x="1555211" y="493153"/>
                  <a:pt x="1572141" y="527838"/>
                  <a:pt x="1581303" y="564489"/>
                </a:cubicBezTo>
                <a:cubicBezTo>
                  <a:pt x="1586641" y="585842"/>
                  <a:pt x="1588540" y="607911"/>
                  <a:pt x="1592158" y="629622"/>
                </a:cubicBezTo>
                <a:cubicBezTo>
                  <a:pt x="1651379" y="570400"/>
                  <a:pt x="1605806" y="624037"/>
                  <a:pt x="1657288" y="521067"/>
                </a:cubicBezTo>
                <a:cubicBezTo>
                  <a:pt x="1673948" y="487745"/>
                  <a:pt x="1696433" y="457411"/>
                  <a:pt x="1711563" y="423367"/>
                </a:cubicBezTo>
                <a:cubicBezTo>
                  <a:pt x="1732867" y="375430"/>
                  <a:pt x="1742747" y="331191"/>
                  <a:pt x="1754983" y="282245"/>
                </a:cubicBezTo>
                <a:cubicBezTo>
                  <a:pt x="1758601" y="314812"/>
                  <a:pt x="1747663" y="352681"/>
                  <a:pt x="1765838" y="379945"/>
                </a:cubicBezTo>
                <a:cubicBezTo>
                  <a:pt x="1774353" y="392719"/>
                  <a:pt x="1788813" y="359366"/>
                  <a:pt x="1798403" y="347378"/>
                </a:cubicBezTo>
                <a:cubicBezTo>
                  <a:pt x="1817848" y="323071"/>
                  <a:pt x="1834587" y="296719"/>
                  <a:pt x="1852679" y="271389"/>
                </a:cubicBezTo>
                <a:cubicBezTo>
                  <a:pt x="1859916" y="282245"/>
                  <a:pt x="1870956" y="291369"/>
                  <a:pt x="1874389" y="303956"/>
                </a:cubicBezTo>
                <a:cubicBezTo>
                  <a:pt x="1882065" y="332101"/>
                  <a:pt x="1856071" y="390800"/>
                  <a:pt x="1885244" y="390800"/>
                </a:cubicBezTo>
                <a:cubicBezTo>
                  <a:pt x="1915083" y="390800"/>
                  <a:pt x="1897519" y="332264"/>
                  <a:pt x="1906954" y="303956"/>
                </a:cubicBezTo>
                <a:cubicBezTo>
                  <a:pt x="1915668" y="277812"/>
                  <a:pt x="1928664" y="253297"/>
                  <a:pt x="1939519" y="227967"/>
                </a:cubicBezTo>
                <a:cubicBezTo>
                  <a:pt x="1935901" y="206256"/>
                  <a:pt x="1949872" y="156942"/>
                  <a:pt x="1928664" y="162833"/>
                </a:cubicBezTo>
                <a:cubicBezTo>
                  <a:pt x="1858070" y="182443"/>
                  <a:pt x="1805693" y="242523"/>
                  <a:pt x="1744128" y="282245"/>
                </a:cubicBezTo>
                <a:cubicBezTo>
                  <a:pt x="1549365" y="407905"/>
                  <a:pt x="1638356" y="353545"/>
                  <a:pt x="1440188" y="466789"/>
                </a:cubicBezTo>
                <a:cubicBezTo>
                  <a:pt x="1451043" y="448696"/>
                  <a:pt x="1464917" y="432101"/>
                  <a:pt x="1472753" y="412511"/>
                </a:cubicBezTo>
                <a:cubicBezTo>
                  <a:pt x="1556229" y="203809"/>
                  <a:pt x="1172549" y="561686"/>
                  <a:pt x="1168812" y="564489"/>
                </a:cubicBezTo>
                <a:lnTo>
                  <a:pt x="1081972" y="629622"/>
                </a:lnTo>
                <a:cubicBezTo>
                  <a:pt x="1063880" y="658570"/>
                  <a:pt x="999294" y="697530"/>
                  <a:pt x="1027697" y="716467"/>
                </a:cubicBezTo>
                <a:cubicBezTo>
                  <a:pt x="1057803" y="736540"/>
                  <a:pt x="1090598" y="678467"/>
                  <a:pt x="1114537" y="651334"/>
                </a:cubicBezTo>
                <a:cubicBezTo>
                  <a:pt x="1145751" y="615956"/>
                  <a:pt x="1168631" y="573715"/>
                  <a:pt x="1190522" y="531922"/>
                </a:cubicBezTo>
                <a:cubicBezTo>
                  <a:pt x="1208605" y="497399"/>
                  <a:pt x="1259833" y="452496"/>
                  <a:pt x="1233942" y="423367"/>
                </a:cubicBezTo>
                <a:cubicBezTo>
                  <a:pt x="1204996" y="390801"/>
                  <a:pt x="1147102" y="430604"/>
                  <a:pt x="1103682" y="434222"/>
                </a:cubicBezTo>
                <a:lnTo>
                  <a:pt x="778031" y="531922"/>
                </a:lnTo>
                <a:cubicBezTo>
                  <a:pt x="698753" y="554792"/>
                  <a:pt x="539221" y="597056"/>
                  <a:pt x="539221" y="597056"/>
                </a:cubicBezTo>
                <a:cubicBezTo>
                  <a:pt x="566711" y="528328"/>
                  <a:pt x="560990" y="547983"/>
                  <a:pt x="582641" y="466789"/>
                </a:cubicBezTo>
                <a:cubicBezTo>
                  <a:pt x="590329" y="437958"/>
                  <a:pt x="621694" y="404226"/>
                  <a:pt x="604351" y="379945"/>
                </a:cubicBezTo>
                <a:cubicBezTo>
                  <a:pt x="589480" y="359125"/>
                  <a:pt x="553694" y="387182"/>
                  <a:pt x="528366" y="390800"/>
                </a:cubicBezTo>
                <a:cubicBezTo>
                  <a:pt x="522257" y="393515"/>
                  <a:pt x="252185" y="521067"/>
                  <a:pt x="202715" y="521067"/>
                </a:cubicBezTo>
                <a:cubicBezTo>
                  <a:pt x="184623" y="521067"/>
                  <a:pt x="181005" y="492119"/>
                  <a:pt x="170150" y="477645"/>
                </a:cubicBezTo>
                <a:cubicBezTo>
                  <a:pt x="148440" y="481263"/>
                  <a:pt x="125455" y="496675"/>
                  <a:pt x="105020" y="488500"/>
                </a:cubicBezTo>
                <a:cubicBezTo>
                  <a:pt x="94396" y="484250"/>
                  <a:pt x="112732" y="466936"/>
                  <a:pt x="115875" y="455933"/>
                </a:cubicBezTo>
                <a:cubicBezTo>
                  <a:pt x="129363" y="408724"/>
                  <a:pt x="126730" y="422524"/>
                  <a:pt x="126730" y="379945"/>
                </a:cubicBezTo>
              </a:path>
            </a:pathLst>
          </a:cu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it-IT"/>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descr="black man.jpg"/>
          <p:cNvPicPr>
            <a:picLocks noGrp="1" noChangeAspect="1"/>
          </p:cNvPicPr>
          <p:nvPr>
            <p:ph idx="1"/>
          </p:nvPr>
        </p:nvPicPr>
        <p:blipFill>
          <a:blip r:embed="rId2"/>
          <a:stretch>
            <a:fillRect/>
          </a:stretch>
        </p:blipFill>
        <p:spPr>
          <a:xfrm>
            <a:off x="3810000" y="3357213"/>
            <a:ext cx="1524000" cy="1011936"/>
          </a:xfrm>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sz="2000" dirty="0" smtClean="0"/>
              <a:t>Tutti sappiamo che le camere cardiache  si contraggono  e si rilasciano   perché lo fanno in modo coordinato tutte le cellule che le </a:t>
            </a:r>
            <a:r>
              <a:rPr lang="it-IT" sz="2000" dirty="0" err="1" smtClean="0"/>
              <a:t>costituscono…</a:t>
            </a:r>
            <a:r>
              <a:rPr lang="it-IT" sz="2000" dirty="0" smtClean="0"/>
              <a:t>. In ognuna di queste cellule l’ordine  a contrarsi  è scandito da un impulso elettrico, che investe la parte esterna della cellula</a:t>
            </a:r>
            <a:endParaRPr lang="it-IT" sz="2000" dirty="0"/>
          </a:p>
        </p:txBody>
      </p:sp>
      <p:pic>
        <p:nvPicPr>
          <p:cNvPr id="4" name="Segnaposto contenuto 3" descr="sistole-diastole.jpeg"/>
          <p:cNvPicPr>
            <a:picLocks noGrp="1" noChangeAspect="1"/>
          </p:cNvPicPr>
          <p:nvPr>
            <p:ph idx="1"/>
          </p:nvPr>
        </p:nvPicPr>
        <p:blipFill>
          <a:blip r:embed="rId3"/>
          <a:stretch>
            <a:fillRect/>
          </a:stretch>
        </p:blipFill>
        <p:spPr>
          <a:xfrm rot="10800000">
            <a:off x="1482705" y="1924653"/>
            <a:ext cx="5486400" cy="3877056"/>
          </a:xfrm>
        </p:spPr>
      </p:pic>
      <p:sp>
        <p:nvSpPr>
          <p:cNvPr id="5" name="Saetta 4"/>
          <p:cNvSpPr/>
          <p:nvPr/>
        </p:nvSpPr>
        <p:spPr>
          <a:xfrm>
            <a:off x="2117420" y="4033697"/>
            <a:ext cx="822960" cy="822960"/>
          </a:xfrm>
          <a:prstGeom prst="lightningBolt">
            <a:avLst/>
          </a:prstGeom>
          <a:ln/>
        </p:spPr>
        <p:style>
          <a:lnRef idx="1">
            <a:schemeClr val="accent1"/>
          </a:lnRef>
          <a:fillRef idx="3">
            <a:schemeClr val="accent1"/>
          </a:fillRef>
          <a:effectRef idx="2">
            <a:schemeClr val="accent1"/>
          </a:effectRef>
          <a:fontRef idx="minor">
            <a:schemeClr val="lt1"/>
          </a:fontRef>
        </p:style>
      </p:sp>
      <p:sp>
        <p:nvSpPr>
          <p:cNvPr id="7" name="Freccia circolare a destra 6"/>
          <p:cNvSpPr/>
          <p:nvPr/>
        </p:nvSpPr>
        <p:spPr>
          <a:xfrm rot="11545821">
            <a:off x="5500235" y="3622216"/>
            <a:ext cx="822960" cy="822960"/>
          </a:xfrm>
          <a:prstGeom prst="curvedRightArrow">
            <a:avLst/>
          </a:prstGeom>
          <a:ln/>
        </p:spPr>
        <p:style>
          <a:lnRef idx="1">
            <a:schemeClr val="accent1"/>
          </a:lnRef>
          <a:fillRef idx="3">
            <a:schemeClr val="accent1"/>
          </a:fillRef>
          <a:effectRef idx="2">
            <a:schemeClr val="accent1"/>
          </a:effectRef>
          <a:fontRef idx="minor">
            <a:schemeClr val="lt1"/>
          </a:fontRef>
        </p:style>
      </p:sp>
      <p:sp>
        <p:nvSpPr>
          <p:cNvPr id="8" name="CasellaDiTesto 7"/>
          <p:cNvSpPr txBox="1"/>
          <p:nvPr/>
        </p:nvSpPr>
        <p:spPr>
          <a:xfrm>
            <a:off x="457200" y="6172200"/>
            <a:ext cx="8246443" cy="646331"/>
          </a:xfrm>
          <a:prstGeom prst="rect">
            <a:avLst/>
          </a:prstGeom>
          <a:noFill/>
        </p:spPr>
        <p:txBody>
          <a:bodyPr wrap="none" rtlCol="0">
            <a:spAutoFit/>
          </a:bodyPr>
          <a:lstStyle/>
          <a:p>
            <a:r>
              <a:rPr lang="it-IT" dirty="0" smtClean="0"/>
              <a:t>Non c’è accorciamento delle fibre senza eccitazione elettrica. Non c’è sistole se non c’è </a:t>
            </a:r>
          </a:p>
          <a:p>
            <a:r>
              <a:rPr lang="it-IT" dirty="0" smtClean="0"/>
              <a:t>elettricità! </a:t>
            </a:r>
            <a:endParaRPr lang="it-IT" dirty="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normAutofit/>
          </a:bodyPr>
          <a:lstStyle/>
          <a:p>
            <a:r>
              <a:rPr lang="it-IT" sz="1800" dirty="0" smtClean="0"/>
              <a:t>La corrente nasce battito per battito da una centralina, si propaga , tocca tutte le cellule e poi si spegne, segue una piccola pausa fino a che la centralina non genera nuova corrente  </a:t>
            </a:r>
            <a:endParaRPr lang="it-IT" sz="1800" dirty="0"/>
          </a:p>
        </p:txBody>
      </p:sp>
      <p:pic>
        <p:nvPicPr>
          <p:cNvPr id="7" name="Segnaposto contenuto 6" descr="cuore-battito ECG.jpeg"/>
          <p:cNvPicPr>
            <a:picLocks noGrp="1" noChangeAspect="1"/>
          </p:cNvPicPr>
          <p:nvPr>
            <p:ph idx="1"/>
          </p:nvPr>
        </p:nvPicPr>
        <p:blipFill>
          <a:blip r:embed="rId2"/>
          <a:stretch>
            <a:fillRect/>
          </a:stretch>
        </p:blipFill>
        <p:spPr>
          <a:xfrm rot="10800000">
            <a:off x="2800971" y="1600200"/>
            <a:ext cx="3542058" cy="4525963"/>
          </a:xfrm>
        </p:spPr>
      </p:pic>
      <p:sp>
        <p:nvSpPr>
          <p:cNvPr id="4" name="CasellaDiTesto 3"/>
          <p:cNvSpPr txBox="1"/>
          <p:nvPr/>
        </p:nvSpPr>
        <p:spPr>
          <a:xfrm>
            <a:off x="457200" y="6400800"/>
            <a:ext cx="4632248" cy="369332"/>
          </a:xfrm>
          <a:prstGeom prst="rect">
            <a:avLst/>
          </a:prstGeom>
          <a:noFill/>
        </p:spPr>
        <p:txBody>
          <a:bodyPr wrap="none" rtlCol="0">
            <a:spAutoFit/>
          </a:bodyPr>
          <a:lstStyle/>
          <a:p>
            <a:r>
              <a:rPr lang="it-IT" dirty="0" smtClean="0"/>
              <a:t>La corrente che scorre è captabile dall’esterno!! </a:t>
            </a:r>
            <a:endParaRPr lang="it-IT" dirty="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descr="T negative e non solo in ARVD.jpg"/>
          <p:cNvPicPr>
            <a:picLocks noGrp="1" noChangeAspect="1"/>
          </p:cNvPicPr>
          <p:nvPr>
            <p:ph idx="1"/>
          </p:nvPr>
        </p:nvPicPr>
        <p:blipFill>
          <a:blip r:embed="rId2"/>
          <a:stretch>
            <a:fillRect/>
          </a:stretch>
        </p:blipFill>
        <p:spPr>
          <a:xfrm>
            <a:off x="2286000" y="2971800"/>
            <a:ext cx="4572000" cy="1805781"/>
          </a:xfrm>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asse elettrico disegno.png"/>
          <p:cNvPicPr>
            <a:picLocks noGrp="1" noChangeAspect="1"/>
          </p:cNvPicPr>
          <p:nvPr>
            <p:ph idx="1"/>
          </p:nvPr>
        </p:nvPicPr>
        <p:blipFill>
          <a:blip r:embed="rId2"/>
          <a:stretch>
            <a:fillRect/>
          </a:stretch>
        </p:blipFill>
        <p:spPr>
          <a:xfrm>
            <a:off x="1977755" y="1219200"/>
            <a:ext cx="5334000" cy="4448781"/>
          </a:xfrm>
        </p:spPr>
      </p:pic>
      <p:sp>
        <p:nvSpPr>
          <p:cNvPr id="6" name="CasellaDiTesto 5"/>
          <p:cNvSpPr txBox="1"/>
          <p:nvPr/>
        </p:nvSpPr>
        <p:spPr>
          <a:xfrm>
            <a:off x="5638800" y="3962400"/>
            <a:ext cx="966931" cy="369332"/>
          </a:xfrm>
          <a:prstGeom prst="rect">
            <a:avLst/>
          </a:prstGeom>
          <a:noFill/>
        </p:spPr>
        <p:txBody>
          <a:bodyPr wrap="none" rtlCol="0">
            <a:spAutoFit/>
          </a:bodyPr>
          <a:lstStyle/>
          <a:p>
            <a:r>
              <a:rPr lang="it-IT" b="1" dirty="0" smtClean="0">
                <a:solidFill>
                  <a:srgbClr val="FF0000"/>
                </a:solidFill>
              </a:rPr>
              <a:t>ADULTO</a:t>
            </a:r>
            <a:r>
              <a:rPr lang="it-IT" dirty="0" smtClean="0"/>
              <a:t> </a:t>
            </a:r>
            <a:endParaRPr lang="it-IT" dirty="0"/>
          </a:p>
        </p:txBody>
      </p:sp>
      <p:sp>
        <p:nvSpPr>
          <p:cNvPr id="7" name="CasellaDiTesto 6"/>
          <p:cNvSpPr txBox="1"/>
          <p:nvPr/>
        </p:nvSpPr>
        <p:spPr>
          <a:xfrm>
            <a:off x="838200" y="3200400"/>
            <a:ext cx="1139555" cy="369332"/>
          </a:xfrm>
          <a:prstGeom prst="rect">
            <a:avLst/>
          </a:prstGeom>
          <a:noFill/>
        </p:spPr>
        <p:txBody>
          <a:bodyPr wrap="none" rtlCol="0">
            <a:spAutoFit/>
          </a:bodyPr>
          <a:lstStyle/>
          <a:p>
            <a:r>
              <a:rPr lang="it-IT" b="1" dirty="0" smtClean="0">
                <a:solidFill>
                  <a:srgbClr val="FF0000"/>
                </a:solidFill>
              </a:rPr>
              <a:t>NEONATO</a:t>
            </a:r>
            <a:r>
              <a:rPr lang="it-IT" dirty="0" smtClean="0"/>
              <a:t> </a:t>
            </a:r>
            <a:endParaRPr lang="it-IT" dirty="0"/>
          </a:p>
        </p:txBody>
      </p:sp>
      <p:cxnSp>
        <p:nvCxnSpPr>
          <p:cNvPr id="9" name="Connettore 1 8"/>
          <p:cNvCxnSpPr/>
          <p:nvPr/>
        </p:nvCxnSpPr>
        <p:spPr>
          <a:xfrm rot="10800000" flipV="1">
            <a:off x="6271594" y="914399"/>
            <a:ext cx="891206" cy="880269"/>
          </a:xfrm>
          <a:prstGeom prst="line">
            <a:avLst/>
          </a:prstGeom>
          <a:ln>
            <a:tailEnd type="triangle" w="lg"/>
          </a:ln>
        </p:spPr>
        <p:style>
          <a:lnRef idx="2">
            <a:schemeClr val="accent1"/>
          </a:lnRef>
          <a:fillRef idx="0">
            <a:schemeClr val="accent1"/>
          </a:fillRef>
          <a:effectRef idx="1">
            <a:schemeClr val="accent1"/>
          </a:effectRef>
          <a:fontRef idx="minor">
            <a:schemeClr val="tx1"/>
          </a:fontRef>
        </p:style>
      </p:cxnSp>
      <p:sp>
        <p:nvSpPr>
          <p:cNvPr id="12" name="CasellaDiTesto 11"/>
          <p:cNvSpPr txBox="1"/>
          <p:nvPr/>
        </p:nvSpPr>
        <p:spPr>
          <a:xfrm>
            <a:off x="7467600" y="685800"/>
            <a:ext cx="1702998" cy="646331"/>
          </a:xfrm>
          <a:prstGeom prst="rect">
            <a:avLst/>
          </a:prstGeom>
          <a:noFill/>
        </p:spPr>
        <p:txBody>
          <a:bodyPr wrap="none" rtlCol="0">
            <a:spAutoFit/>
          </a:bodyPr>
          <a:lstStyle/>
          <a:p>
            <a:r>
              <a:rPr lang="it-IT" dirty="0" smtClean="0"/>
              <a:t>Occhio alla DAS</a:t>
            </a:r>
          </a:p>
          <a:p>
            <a:r>
              <a:rPr lang="it-IT" dirty="0" smtClean="0"/>
              <a:t>In età pediatrica </a:t>
            </a:r>
            <a:endParaRPr lang="it-IT" dirty="0"/>
          </a:p>
        </p:txBody>
      </p:sp>
      <p:sp>
        <p:nvSpPr>
          <p:cNvPr id="8" name="CasellaDiTesto 7"/>
          <p:cNvSpPr txBox="1"/>
          <p:nvPr/>
        </p:nvSpPr>
        <p:spPr>
          <a:xfrm>
            <a:off x="228600" y="228600"/>
            <a:ext cx="3009433" cy="369332"/>
          </a:xfrm>
          <a:prstGeom prst="rect">
            <a:avLst/>
          </a:prstGeom>
          <a:noFill/>
        </p:spPr>
        <p:txBody>
          <a:bodyPr wrap="none" rtlCol="0">
            <a:spAutoFit/>
          </a:bodyPr>
          <a:lstStyle/>
          <a:p>
            <a:r>
              <a:rPr lang="it-IT" dirty="0" smtClean="0"/>
              <a:t>Asse QRS dalla nascita in </a:t>
            </a:r>
            <a:r>
              <a:rPr lang="it-IT" dirty="0" err="1" smtClean="0"/>
              <a:t>poi…</a:t>
            </a:r>
            <a:endParaRPr lang="it-IT" dirty="0"/>
          </a:p>
        </p:txBody>
      </p:sp>
      <p:sp>
        <p:nvSpPr>
          <p:cNvPr id="10" name="Freccia circolare in su 9"/>
          <p:cNvSpPr/>
          <p:nvPr/>
        </p:nvSpPr>
        <p:spPr>
          <a:xfrm>
            <a:off x="1066801" y="4331732"/>
            <a:ext cx="5410200" cy="2159209"/>
          </a:xfrm>
          <a:prstGeom prst="curvedUpArrow">
            <a:avLst/>
          </a:prstGeom>
          <a:ln/>
        </p:spPr>
        <p:style>
          <a:lnRef idx="1">
            <a:schemeClr val="accent1"/>
          </a:lnRef>
          <a:fillRef idx="3">
            <a:schemeClr val="accent1"/>
          </a:fillRef>
          <a:effectRef idx="2">
            <a:schemeClr val="accent1"/>
          </a:effectRef>
          <a:fontRef idx="minor">
            <a:schemeClr val="lt1"/>
          </a:fontRef>
        </p:style>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2986142" y="1607654"/>
            <a:ext cx="822960" cy="822960"/>
          </a:xfrm>
          <a:prstGeom prst="rect">
            <a:avLst/>
          </a:prstGeom>
          <a:ln/>
        </p:spPr>
        <p:style>
          <a:lnRef idx="1">
            <a:schemeClr val="accent1"/>
          </a:lnRef>
          <a:fillRef idx="3">
            <a:schemeClr val="accent1"/>
          </a:fillRef>
          <a:effectRef idx="2">
            <a:schemeClr val="accent1"/>
          </a:effectRef>
          <a:fontRef idx="minor">
            <a:schemeClr val="lt1"/>
          </a:fontRef>
        </p:style>
      </p:sp>
      <p:sp>
        <p:nvSpPr>
          <p:cNvPr id="5" name="Rettangolo 4"/>
          <p:cNvSpPr/>
          <p:nvPr/>
        </p:nvSpPr>
        <p:spPr>
          <a:xfrm>
            <a:off x="4158485" y="1596799"/>
            <a:ext cx="822960" cy="822960"/>
          </a:xfrm>
          <a:prstGeom prst="rect">
            <a:avLst/>
          </a:prstGeom>
          <a:ln/>
        </p:spPr>
        <p:style>
          <a:lnRef idx="1">
            <a:schemeClr val="accent1"/>
          </a:lnRef>
          <a:fillRef idx="3">
            <a:schemeClr val="accent1"/>
          </a:fillRef>
          <a:effectRef idx="2">
            <a:schemeClr val="accent1"/>
          </a:effectRef>
          <a:fontRef idx="minor">
            <a:schemeClr val="lt1"/>
          </a:fontRef>
        </p:style>
      </p:sp>
      <p:sp>
        <p:nvSpPr>
          <p:cNvPr id="6" name="Rettangolo 5"/>
          <p:cNvSpPr/>
          <p:nvPr/>
        </p:nvSpPr>
        <p:spPr>
          <a:xfrm>
            <a:off x="2953577" y="2823476"/>
            <a:ext cx="822960" cy="1291323"/>
          </a:xfrm>
          <a:prstGeom prst="rect">
            <a:avLst/>
          </a:prstGeom>
          <a:ln/>
        </p:spPr>
        <p:style>
          <a:lnRef idx="1">
            <a:schemeClr val="accent1"/>
          </a:lnRef>
          <a:fillRef idx="3">
            <a:schemeClr val="accent1"/>
          </a:fillRef>
          <a:effectRef idx="2">
            <a:schemeClr val="accent1"/>
          </a:effectRef>
          <a:fontRef idx="minor">
            <a:schemeClr val="lt1"/>
          </a:fontRef>
        </p:style>
      </p:sp>
      <p:sp>
        <p:nvSpPr>
          <p:cNvPr id="7" name="Rettangolo 6"/>
          <p:cNvSpPr/>
          <p:nvPr/>
        </p:nvSpPr>
        <p:spPr>
          <a:xfrm>
            <a:off x="4115065" y="2834331"/>
            <a:ext cx="822960" cy="1280467"/>
          </a:xfrm>
          <a:prstGeom prst="rect">
            <a:avLst/>
          </a:prstGeom>
          <a:ln/>
        </p:spPr>
        <p:style>
          <a:lnRef idx="1">
            <a:schemeClr val="accent1"/>
          </a:lnRef>
          <a:fillRef idx="3">
            <a:schemeClr val="accent1"/>
          </a:fillRef>
          <a:effectRef idx="2">
            <a:schemeClr val="accent1"/>
          </a:effectRef>
          <a:fontRef idx="minor">
            <a:schemeClr val="lt1"/>
          </a:fontRef>
        </p:style>
      </p:sp>
      <p:sp>
        <p:nvSpPr>
          <p:cNvPr id="8" name="Figura a mano libera 7"/>
          <p:cNvSpPr/>
          <p:nvPr/>
        </p:nvSpPr>
        <p:spPr>
          <a:xfrm>
            <a:off x="1264569" y="5730705"/>
            <a:ext cx="1949872" cy="736540"/>
          </a:xfrm>
          <a:custGeom>
            <a:avLst/>
            <a:gdLst>
              <a:gd name="connsiteX0" fmla="*/ 83310 w 1949872"/>
              <a:gd name="connsiteY0" fmla="*/ 336522 h 736540"/>
              <a:gd name="connsiteX1" fmla="*/ 137585 w 1949872"/>
              <a:gd name="connsiteY1" fmla="*/ 282245 h 736540"/>
              <a:gd name="connsiteX2" fmla="*/ 202715 w 1949872"/>
              <a:gd name="connsiteY2" fmla="*/ 206256 h 736540"/>
              <a:gd name="connsiteX3" fmla="*/ 213570 w 1949872"/>
              <a:gd name="connsiteY3" fmla="*/ 271389 h 736540"/>
              <a:gd name="connsiteX4" fmla="*/ 267845 w 1949872"/>
              <a:gd name="connsiteY4" fmla="*/ 314811 h 736540"/>
              <a:gd name="connsiteX5" fmla="*/ 278700 w 1949872"/>
              <a:gd name="connsiteY5" fmla="*/ 347378 h 736540"/>
              <a:gd name="connsiteX6" fmla="*/ 322120 w 1949872"/>
              <a:gd name="connsiteY6" fmla="*/ 282245 h 736540"/>
              <a:gd name="connsiteX7" fmla="*/ 398106 w 1949872"/>
              <a:gd name="connsiteY7" fmla="*/ 195400 h 736540"/>
              <a:gd name="connsiteX8" fmla="*/ 419816 w 1949872"/>
              <a:gd name="connsiteY8" fmla="*/ 238822 h 736540"/>
              <a:gd name="connsiteX9" fmla="*/ 430671 w 1949872"/>
              <a:gd name="connsiteY9" fmla="*/ 347378 h 736540"/>
              <a:gd name="connsiteX10" fmla="*/ 441526 w 1949872"/>
              <a:gd name="connsiteY10" fmla="*/ 445078 h 736540"/>
              <a:gd name="connsiteX11" fmla="*/ 484946 w 1949872"/>
              <a:gd name="connsiteY11" fmla="*/ 434222 h 736540"/>
              <a:gd name="connsiteX12" fmla="*/ 582641 w 1949872"/>
              <a:gd name="connsiteY12" fmla="*/ 379945 h 736540"/>
              <a:gd name="connsiteX13" fmla="*/ 604351 w 1949872"/>
              <a:gd name="connsiteY13" fmla="*/ 412511 h 736540"/>
              <a:gd name="connsiteX14" fmla="*/ 626061 w 1949872"/>
              <a:gd name="connsiteY14" fmla="*/ 521067 h 736540"/>
              <a:gd name="connsiteX15" fmla="*/ 680336 w 1949872"/>
              <a:gd name="connsiteY15" fmla="*/ 347378 h 736540"/>
              <a:gd name="connsiteX16" fmla="*/ 691191 w 1949872"/>
              <a:gd name="connsiteY16" fmla="*/ 314811 h 736540"/>
              <a:gd name="connsiteX17" fmla="*/ 702046 w 1949872"/>
              <a:gd name="connsiteY17" fmla="*/ 510211 h 736540"/>
              <a:gd name="connsiteX18" fmla="*/ 734611 w 1949872"/>
              <a:gd name="connsiteY18" fmla="*/ 553634 h 736540"/>
              <a:gd name="connsiteX19" fmla="*/ 864872 w 1949872"/>
              <a:gd name="connsiteY19" fmla="*/ 423367 h 736540"/>
              <a:gd name="connsiteX20" fmla="*/ 1081972 w 1949872"/>
              <a:gd name="connsiteY20" fmla="*/ 217111 h 736540"/>
              <a:gd name="connsiteX21" fmla="*/ 1190522 w 1949872"/>
              <a:gd name="connsiteY21" fmla="*/ 119411 h 736540"/>
              <a:gd name="connsiteX22" fmla="*/ 1255652 w 1949872"/>
              <a:gd name="connsiteY22" fmla="*/ 75989 h 736540"/>
              <a:gd name="connsiteX23" fmla="*/ 1385913 w 1949872"/>
              <a:gd name="connsiteY23" fmla="*/ 0 h 736540"/>
              <a:gd name="connsiteX24" fmla="*/ 1375058 w 1949872"/>
              <a:gd name="connsiteY24" fmla="*/ 130267 h 736540"/>
              <a:gd name="connsiteX25" fmla="*/ 1364203 w 1949872"/>
              <a:gd name="connsiteY25" fmla="*/ 195400 h 736540"/>
              <a:gd name="connsiteX26" fmla="*/ 1353348 w 1949872"/>
              <a:gd name="connsiteY26" fmla="*/ 238822 h 736540"/>
              <a:gd name="connsiteX27" fmla="*/ 1418478 w 1949872"/>
              <a:gd name="connsiteY27" fmla="*/ 173689 h 736540"/>
              <a:gd name="connsiteX28" fmla="*/ 1472753 w 1949872"/>
              <a:gd name="connsiteY28" fmla="*/ 141122 h 736540"/>
              <a:gd name="connsiteX29" fmla="*/ 1461898 w 1949872"/>
              <a:gd name="connsiteY29" fmla="*/ 282245 h 736540"/>
              <a:gd name="connsiteX30" fmla="*/ 1396768 w 1949872"/>
              <a:gd name="connsiteY30" fmla="*/ 303956 h 736540"/>
              <a:gd name="connsiteX31" fmla="*/ 1342493 w 1949872"/>
              <a:gd name="connsiteY31" fmla="*/ 282245 h 736540"/>
              <a:gd name="connsiteX32" fmla="*/ 1320782 w 1949872"/>
              <a:gd name="connsiteY32" fmla="*/ 249678 h 736540"/>
              <a:gd name="connsiteX33" fmla="*/ 1299072 w 1949872"/>
              <a:gd name="connsiteY33" fmla="*/ 303956 h 736540"/>
              <a:gd name="connsiteX34" fmla="*/ 1288217 w 1949872"/>
              <a:gd name="connsiteY34" fmla="*/ 336522 h 736540"/>
              <a:gd name="connsiteX35" fmla="*/ 1255652 w 1949872"/>
              <a:gd name="connsiteY35" fmla="*/ 423367 h 736540"/>
              <a:gd name="connsiteX36" fmla="*/ 1244797 w 1949872"/>
              <a:gd name="connsiteY36" fmla="*/ 347378 h 736540"/>
              <a:gd name="connsiteX37" fmla="*/ 1201377 w 1949872"/>
              <a:gd name="connsiteY37" fmla="*/ 369089 h 736540"/>
              <a:gd name="connsiteX38" fmla="*/ 1060262 w 1949872"/>
              <a:gd name="connsiteY38" fmla="*/ 445078 h 736540"/>
              <a:gd name="connsiteX39" fmla="*/ 1038552 w 1949872"/>
              <a:gd name="connsiteY39" fmla="*/ 412511 h 736540"/>
              <a:gd name="connsiteX40" fmla="*/ 1005987 w 1949872"/>
              <a:gd name="connsiteY40" fmla="*/ 227967 h 736540"/>
              <a:gd name="connsiteX41" fmla="*/ 919147 w 1949872"/>
              <a:gd name="connsiteY41" fmla="*/ 282245 h 736540"/>
              <a:gd name="connsiteX42" fmla="*/ 799741 w 1949872"/>
              <a:gd name="connsiteY42" fmla="*/ 390800 h 736540"/>
              <a:gd name="connsiteX43" fmla="*/ 788886 w 1949872"/>
              <a:gd name="connsiteY43" fmla="*/ 336522 h 736540"/>
              <a:gd name="connsiteX44" fmla="*/ 604351 w 1949872"/>
              <a:gd name="connsiteY44" fmla="*/ 347378 h 736540"/>
              <a:gd name="connsiteX45" fmla="*/ 550076 w 1949872"/>
              <a:gd name="connsiteY45" fmla="*/ 379945 h 736540"/>
              <a:gd name="connsiteX46" fmla="*/ 582641 w 1949872"/>
              <a:gd name="connsiteY46" fmla="*/ 303956 h 736540"/>
              <a:gd name="connsiteX47" fmla="*/ 615206 w 1949872"/>
              <a:gd name="connsiteY47" fmla="*/ 260533 h 736540"/>
              <a:gd name="connsiteX48" fmla="*/ 658626 w 1949872"/>
              <a:gd name="connsiteY48" fmla="*/ 184544 h 736540"/>
              <a:gd name="connsiteX49" fmla="*/ 691191 w 1949872"/>
              <a:gd name="connsiteY49" fmla="*/ 108556 h 736540"/>
              <a:gd name="connsiteX50" fmla="*/ 615206 w 1949872"/>
              <a:gd name="connsiteY50" fmla="*/ 195400 h 736540"/>
              <a:gd name="connsiteX51" fmla="*/ 528366 w 1949872"/>
              <a:gd name="connsiteY51" fmla="*/ 249678 h 736540"/>
              <a:gd name="connsiteX52" fmla="*/ 463236 w 1949872"/>
              <a:gd name="connsiteY52" fmla="*/ 151978 h 736540"/>
              <a:gd name="connsiteX53" fmla="*/ 419816 w 1949872"/>
              <a:gd name="connsiteY53" fmla="*/ 162833 h 736540"/>
              <a:gd name="connsiteX54" fmla="*/ 332975 w 1949872"/>
              <a:gd name="connsiteY54" fmla="*/ 217111 h 736540"/>
              <a:gd name="connsiteX55" fmla="*/ 289555 w 1949872"/>
              <a:gd name="connsiteY55" fmla="*/ 260533 h 736540"/>
              <a:gd name="connsiteX56" fmla="*/ 300410 w 1949872"/>
              <a:gd name="connsiteY56" fmla="*/ 206256 h 736540"/>
              <a:gd name="connsiteX57" fmla="*/ 322120 w 1949872"/>
              <a:gd name="connsiteY57" fmla="*/ 162833 h 736540"/>
              <a:gd name="connsiteX58" fmla="*/ 376395 w 1949872"/>
              <a:gd name="connsiteY58" fmla="*/ 86844 h 736540"/>
              <a:gd name="connsiteX59" fmla="*/ 267845 w 1949872"/>
              <a:gd name="connsiteY59" fmla="*/ 108556 h 736540"/>
              <a:gd name="connsiteX60" fmla="*/ 148440 w 1949872"/>
              <a:gd name="connsiteY60" fmla="*/ 206256 h 736540"/>
              <a:gd name="connsiteX61" fmla="*/ 94165 w 1949872"/>
              <a:gd name="connsiteY61" fmla="*/ 260533 h 736540"/>
              <a:gd name="connsiteX62" fmla="*/ 115875 w 1949872"/>
              <a:gd name="connsiteY62" fmla="*/ 206256 h 736540"/>
              <a:gd name="connsiteX63" fmla="*/ 148440 w 1949872"/>
              <a:gd name="connsiteY63" fmla="*/ 151978 h 736540"/>
              <a:gd name="connsiteX64" fmla="*/ 159295 w 1949872"/>
              <a:gd name="connsiteY64" fmla="*/ 108556 h 736540"/>
              <a:gd name="connsiteX65" fmla="*/ 181005 w 1949872"/>
              <a:gd name="connsiteY65" fmla="*/ 54278 h 736540"/>
              <a:gd name="connsiteX66" fmla="*/ 148440 w 1949872"/>
              <a:gd name="connsiteY66" fmla="*/ 97700 h 736540"/>
              <a:gd name="connsiteX67" fmla="*/ 94165 w 1949872"/>
              <a:gd name="connsiteY67" fmla="*/ 151978 h 736540"/>
              <a:gd name="connsiteX68" fmla="*/ 7325 w 1949872"/>
              <a:gd name="connsiteY68" fmla="*/ 227967 h 736540"/>
              <a:gd name="connsiteX69" fmla="*/ 39890 w 1949872"/>
              <a:gd name="connsiteY69" fmla="*/ 217111 h 736540"/>
              <a:gd name="connsiteX70" fmla="*/ 191860 w 1949872"/>
              <a:gd name="connsiteY70" fmla="*/ 151978 h 736540"/>
              <a:gd name="connsiteX71" fmla="*/ 311265 w 1949872"/>
              <a:gd name="connsiteY71" fmla="*/ 130267 h 736540"/>
              <a:gd name="connsiteX72" fmla="*/ 387250 w 1949872"/>
              <a:gd name="connsiteY72" fmla="*/ 97700 h 736540"/>
              <a:gd name="connsiteX73" fmla="*/ 463236 w 1949872"/>
              <a:gd name="connsiteY73" fmla="*/ 206256 h 736540"/>
              <a:gd name="connsiteX74" fmla="*/ 560931 w 1949872"/>
              <a:gd name="connsiteY74" fmla="*/ 173689 h 736540"/>
              <a:gd name="connsiteX75" fmla="*/ 680336 w 1949872"/>
              <a:gd name="connsiteY75" fmla="*/ 141122 h 736540"/>
              <a:gd name="connsiteX76" fmla="*/ 712901 w 1949872"/>
              <a:gd name="connsiteY76" fmla="*/ 455933 h 736540"/>
              <a:gd name="connsiteX77" fmla="*/ 734611 w 1949872"/>
              <a:gd name="connsiteY77" fmla="*/ 477645 h 736540"/>
              <a:gd name="connsiteX78" fmla="*/ 832306 w 1949872"/>
              <a:gd name="connsiteY78" fmla="*/ 466789 h 736540"/>
              <a:gd name="connsiteX79" fmla="*/ 1027697 w 1949872"/>
              <a:gd name="connsiteY79" fmla="*/ 358233 h 736540"/>
              <a:gd name="connsiteX80" fmla="*/ 1049407 w 1949872"/>
              <a:gd name="connsiteY80" fmla="*/ 390800 h 736540"/>
              <a:gd name="connsiteX81" fmla="*/ 1147102 w 1949872"/>
              <a:gd name="connsiteY81" fmla="*/ 401656 h 736540"/>
              <a:gd name="connsiteX82" fmla="*/ 1277362 w 1949872"/>
              <a:gd name="connsiteY82" fmla="*/ 260533 h 736540"/>
              <a:gd name="connsiteX83" fmla="*/ 1375058 w 1949872"/>
              <a:gd name="connsiteY83" fmla="*/ 162833 h 736540"/>
              <a:gd name="connsiteX84" fmla="*/ 1483608 w 1949872"/>
              <a:gd name="connsiteY84" fmla="*/ 314811 h 736540"/>
              <a:gd name="connsiteX85" fmla="*/ 1527028 w 1949872"/>
              <a:gd name="connsiteY85" fmla="*/ 271389 h 736540"/>
              <a:gd name="connsiteX86" fmla="*/ 1537883 w 1949872"/>
              <a:gd name="connsiteY86" fmla="*/ 314811 h 736540"/>
              <a:gd name="connsiteX87" fmla="*/ 1548738 w 1949872"/>
              <a:gd name="connsiteY87" fmla="*/ 455933 h 736540"/>
              <a:gd name="connsiteX88" fmla="*/ 1581303 w 1949872"/>
              <a:gd name="connsiteY88" fmla="*/ 564489 h 736540"/>
              <a:gd name="connsiteX89" fmla="*/ 1592158 w 1949872"/>
              <a:gd name="connsiteY89" fmla="*/ 629622 h 736540"/>
              <a:gd name="connsiteX90" fmla="*/ 1657288 w 1949872"/>
              <a:gd name="connsiteY90" fmla="*/ 521067 h 736540"/>
              <a:gd name="connsiteX91" fmla="*/ 1711563 w 1949872"/>
              <a:gd name="connsiteY91" fmla="*/ 423367 h 736540"/>
              <a:gd name="connsiteX92" fmla="*/ 1754983 w 1949872"/>
              <a:gd name="connsiteY92" fmla="*/ 282245 h 736540"/>
              <a:gd name="connsiteX93" fmla="*/ 1765838 w 1949872"/>
              <a:gd name="connsiteY93" fmla="*/ 379945 h 736540"/>
              <a:gd name="connsiteX94" fmla="*/ 1798403 w 1949872"/>
              <a:gd name="connsiteY94" fmla="*/ 347378 h 736540"/>
              <a:gd name="connsiteX95" fmla="*/ 1852679 w 1949872"/>
              <a:gd name="connsiteY95" fmla="*/ 271389 h 736540"/>
              <a:gd name="connsiteX96" fmla="*/ 1874389 w 1949872"/>
              <a:gd name="connsiteY96" fmla="*/ 303956 h 736540"/>
              <a:gd name="connsiteX97" fmla="*/ 1885244 w 1949872"/>
              <a:gd name="connsiteY97" fmla="*/ 390800 h 736540"/>
              <a:gd name="connsiteX98" fmla="*/ 1906954 w 1949872"/>
              <a:gd name="connsiteY98" fmla="*/ 303956 h 736540"/>
              <a:gd name="connsiteX99" fmla="*/ 1939519 w 1949872"/>
              <a:gd name="connsiteY99" fmla="*/ 227967 h 736540"/>
              <a:gd name="connsiteX100" fmla="*/ 1928664 w 1949872"/>
              <a:gd name="connsiteY100" fmla="*/ 162833 h 736540"/>
              <a:gd name="connsiteX101" fmla="*/ 1744128 w 1949872"/>
              <a:gd name="connsiteY101" fmla="*/ 282245 h 736540"/>
              <a:gd name="connsiteX102" fmla="*/ 1440188 w 1949872"/>
              <a:gd name="connsiteY102" fmla="*/ 466789 h 736540"/>
              <a:gd name="connsiteX103" fmla="*/ 1472753 w 1949872"/>
              <a:gd name="connsiteY103" fmla="*/ 412511 h 736540"/>
              <a:gd name="connsiteX104" fmla="*/ 1168812 w 1949872"/>
              <a:gd name="connsiteY104" fmla="*/ 564489 h 736540"/>
              <a:gd name="connsiteX105" fmla="*/ 1081972 w 1949872"/>
              <a:gd name="connsiteY105" fmla="*/ 629622 h 736540"/>
              <a:gd name="connsiteX106" fmla="*/ 1027697 w 1949872"/>
              <a:gd name="connsiteY106" fmla="*/ 716467 h 736540"/>
              <a:gd name="connsiteX107" fmla="*/ 1114537 w 1949872"/>
              <a:gd name="connsiteY107" fmla="*/ 651334 h 736540"/>
              <a:gd name="connsiteX108" fmla="*/ 1190522 w 1949872"/>
              <a:gd name="connsiteY108" fmla="*/ 531922 h 736540"/>
              <a:gd name="connsiteX109" fmla="*/ 1233942 w 1949872"/>
              <a:gd name="connsiteY109" fmla="*/ 423367 h 736540"/>
              <a:gd name="connsiteX110" fmla="*/ 1103682 w 1949872"/>
              <a:gd name="connsiteY110" fmla="*/ 434222 h 736540"/>
              <a:gd name="connsiteX111" fmla="*/ 778031 w 1949872"/>
              <a:gd name="connsiteY111" fmla="*/ 531922 h 736540"/>
              <a:gd name="connsiteX112" fmla="*/ 539221 w 1949872"/>
              <a:gd name="connsiteY112" fmla="*/ 597056 h 736540"/>
              <a:gd name="connsiteX113" fmla="*/ 582641 w 1949872"/>
              <a:gd name="connsiteY113" fmla="*/ 466789 h 736540"/>
              <a:gd name="connsiteX114" fmla="*/ 604351 w 1949872"/>
              <a:gd name="connsiteY114" fmla="*/ 379945 h 736540"/>
              <a:gd name="connsiteX115" fmla="*/ 528366 w 1949872"/>
              <a:gd name="connsiteY115" fmla="*/ 390800 h 736540"/>
              <a:gd name="connsiteX116" fmla="*/ 202715 w 1949872"/>
              <a:gd name="connsiteY116" fmla="*/ 521067 h 736540"/>
              <a:gd name="connsiteX117" fmla="*/ 170150 w 1949872"/>
              <a:gd name="connsiteY117" fmla="*/ 477645 h 736540"/>
              <a:gd name="connsiteX118" fmla="*/ 105020 w 1949872"/>
              <a:gd name="connsiteY118" fmla="*/ 488500 h 736540"/>
              <a:gd name="connsiteX119" fmla="*/ 115875 w 1949872"/>
              <a:gd name="connsiteY119" fmla="*/ 455933 h 736540"/>
              <a:gd name="connsiteX120" fmla="*/ 126730 w 1949872"/>
              <a:gd name="connsiteY120" fmla="*/ 379945 h 736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949872" h="736540">
                <a:moveTo>
                  <a:pt x="83310" y="336522"/>
                </a:moveTo>
                <a:cubicBezTo>
                  <a:pt x="101402" y="318430"/>
                  <a:pt x="120296" y="301106"/>
                  <a:pt x="137585" y="282245"/>
                </a:cubicBezTo>
                <a:cubicBezTo>
                  <a:pt x="160127" y="257653"/>
                  <a:pt x="169690" y="210974"/>
                  <a:pt x="202715" y="206256"/>
                </a:cubicBezTo>
                <a:cubicBezTo>
                  <a:pt x="224504" y="203143"/>
                  <a:pt x="208795" y="249903"/>
                  <a:pt x="213570" y="271389"/>
                </a:cubicBezTo>
                <a:cubicBezTo>
                  <a:pt x="223646" y="316735"/>
                  <a:pt x="220489" y="302972"/>
                  <a:pt x="267845" y="314811"/>
                </a:cubicBezTo>
                <a:cubicBezTo>
                  <a:pt x="271463" y="325667"/>
                  <a:pt x="268888" y="353265"/>
                  <a:pt x="278700" y="347378"/>
                </a:cubicBezTo>
                <a:cubicBezTo>
                  <a:pt x="301074" y="333953"/>
                  <a:pt x="305416" y="302291"/>
                  <a:pt x="322120" y="282245"/>
                </a:cubicBezTo>
                <a:cubicBezTo>
                  <a:pt x="382947" y="209248"/>
                  <a:pt x="356411" y="237095"/>
                  <a:pt x="398106" y="195400"/>
                </a:cubicBezTo>
                <a:cubicBezTo>
                  <a:pt x="405343" y="209874"/>
                  <a:pt x="416426" y="222999"/>
                  <a:pt x="419816" y="238822"/>
                </a:cubicBezTo>
                <a:cubicBezTo>
                  <a:pt x="427435" y="274381"/>
                  <a:pt x="426864" y="311212"/>
                  <a:pt x="430671" y="347378"/>
                </a:cubicBezTo>
                <a:cubicBezTo>
                  <a:pt x="434101" y="379965"/>
                  <a:pt x="437908" y="412511"/>
                  <a:pt x="441526" y="445078"/>
                </a:cubicBezTo>
                <a:cubicBezTo>
                  <a:pt x="455999" y="441459"/>
                  <a:pt x="471602" y="440894"/>
                  <a:pt x="484946" y="434222"/>
                </a:cubicBezTo>
                <a:cubicBezTo>
                  <a:pt x="634236" y="359573"/>
                  <a:pt x="492591" y="409962"/>
                  <a:pt x="582641" y="379945"/>
                </a:cubicBezTo>
                <a:cubicBezTo>
                  <a:pt x="589878" y="390800"/>
                  <a:pt x="600514" y="400042"/>
                  <a:pt x="604351" y="412511"/>
                </a:cubicBezTo>
                <a:cubicBezTo>
                  <a:pt x="615203" y="447781"/>
                  <a:pt x="591053" y="532737"/>
                  <a:pt x="626061" y="521067"/>
                </a:cubicBezTo>
                <a:cubicBezTo>
                  <a:pt x="644296" y="514988"/>
                  <a:pt x="668127" y="390111"/>
                  <a:pt x="680336" y="347378"/>
                </a:cubicBezTo>
                <a:cubicBezTo>
                  <a:pt x="683479" y="336375"/>
                  <a:pt x="687573" y="325667"/>
                  <a:pt x="691191" y="314811"/>
                </a:cubicBezTo>
                <a:cubicBezTo>
                  <a:pt x="694809" y="379944"/>
                  <a:pt x="690377" y="446029"/>
                  <a:pt x="702046" y="510211"/>
                </a:cubicBezTo>
                <a:cubicBezTo>
                  <a:pt x="705282" y="528012"/>
                  <a:pt x="718647" y="562148"/>
                  <a:pt x="734611" y="553634"/>
                </a:cubicBezTo>
                <a:cubicBezTo>
                  <a:pt x="788793" y="524736"/>
                  <a:pt x="821452" y="466789"/>
                  <a:pt x="864872" y="423367"/>
                </a:cubicBezTo>
                <a:cubicBezTo>
                  <a:pt x="984080" y="304153"/>
                  <a:pt x="934890" y="350829"/>
                  <a:pt x="1081972" y="217111"/>
                </a:cubicBezTo>
                <a:cubicBezTo>
                  <a:pt x="1117992" y="184364"/>
                  <a:pt x="1150018" y="146415"/>
                  <a:pt x="1190522" y="119411"/>
                </a:cubicBezTo>
                <a:cubicBezTo>
                  <a:pt x="1212232" y="104937"/>
                  <a:pt x="1233388" y="89595"/>
                  <a:pt x="1255652" y="75989"/>
                </a:cubicBezTo>
                <a:cubicBezTo>
                  <a:pt x="1298545" y="49776"/>
                  <a:pt x="1385913" y="0"/>
                  <a:pt x="1385913" y="0"/>
                </a:cubicBezTo>
                <a:cubicBezTo>
                  <a:pt x="1382295" y="43422"/>
                  <a:pt x="1379870" y="86961"/>
                  <a:pt x="1375058" y="130267"/>
                </a:cubicBezTo>
                <a:cubicBezTo>
                  <a:pt x="1372627" y="152143"/>
                  <a:pt x="1368519" y="173817"/>
                  <a:pt x="1364203" y="195400"/>
                </a:cubicBezTo>
                <a:cubicBezTo>
                  <a:pt x="1361277" y="210030"/>
                  <a:pt x="1339496" y="244363"/>
                  <a:pt x="1353348" y="238822"/>
                </a:cubicBezTo>
                <a:cubicBezTo>
                  <a:pt x="1381855" y="227419"/>
                  <a:pt x="1394715" y="193132"/>
                  <a:pt x="1418478" y="173689"/>
                </a:cubicBezTo>
                <a:cubicBezTo>
                  <a:pt x="1434807" y="160328"/>
                  <a:pt x="1454661" y="151978"/>
                  <a:pt x="1472753" y="141122"/>
                </a:cubicBezTo>
                <a:cubicBezTo>
                  <a:pt x="1529684" y="179078"/>
                  <a:pt x="1545077" y="174107"/>
                  <a:pt x="1461898" y="282245"/>
                </a:cubicBezTo>
                <a:cubicBezTo>
                  <a:pt x="1447946" y="300384"/>
                  <a:pt x="1418478" y="296719"/>
                  <a:pt x="1396768" y="303956"/>
                </a:cubicBezTo>
                <a:cubicBezTo>
                  <a:pt x="1378676" y="296719"/>
                  <a:pt x="1358349" y="293571"/>
                  <a:pt x="1342493" y="282245"/>
                </a:cubicBezTo>
                <a:cubicBezTo>
                  <a:pt x="1331877" y="274661"/>
                  <a:pt x="1332451" y="243843"/>
                  <a:pt x="1320782" y="249678"/>
                </a:cubicBezTo>
                <a:cubicBezTo>
                  <a:pt x="1303353" y="258393"/>
                  <a:pt x="1305914" y="285710"/>
                  <a:pt x="1299072" y="303956"/>
                </a:cubicBezTo>
                <a:cubicBezTo>
                  <a:pt x="1295054" y="314670"/>
                  <a:pt x="1292127" y="325768"/>
                  <a:pt x="1288217" y="336522"/>
                </a:cubicBezTo>
                <a:cubicBezTo>
                  <a:pt x="1277652" y="365577"/>
                  <a:pt x="1266507" y="394419"/>
                  <a:pt x="1255652" y="423367"/>
                </a:cubicBezTo>
                <a:cubicBezTo>
                  <a:pt x="1252034" y="398037"/>
                  <a:pt x="1262889" y="365471"/>
                  <a:pt x="1244797" y="347378"/>
                </a:cubicBezTo>
                <a:cubicBezTo>
                  <a:pt x="1233355" y="335935"/>
                  <a:pt x="1216108" y="362393"/>
                  <a:pt x="1201377" y="369089"/>
                </a:cubicBezTo>
                <a:cubicBezTo>
                  <a:pt x="1089169" y="420095"/>
                  <a:pt x="1159910" y="378643"/>
                  <a:pt x="1060262" y="445078"/>
                </a:cubicBezTo>
                <a:cubicBezTo>
                  <a:pt x="1053025" y="434222"/>
                  <a:pt x="1041716" y="425168"/>
                  <a:pt x="1038552" y="412511"/>
                </a:cubicBezTo>
                <a:cubicBezTo>
                  <a:pt x="1023403" y="351911"/>
                  <a:pt x="1048195" y="274014"/>
                  <a:pt x="1005987" y="227967"/>
                </a:cubicBezTo>
                <a:cubicBezTo>
                  <a:pt x="982921" y="202803"/>
                  <a:pt x="946924" y="262403"/>
                  <a:pt x="919147" y="282245"/>
                </a:cubicBezTo>
                <a:cubicBezTo>
                  <a:pt x="869682" y="317579"/>
                  <a:pt x="842020" y="348518"/>
                  <a:pt x="799741" y="390800"/>
                </a:cubicBezTo>
                <a:cubicBezTo>
                  <a:pt x="796123" y="372707"/>
                  <a:pt x="800213" y="351087"/>
                  <a:pt x="788886" y="336522"/>
                </a:cubicBezTo>
                <a:cubicBezTo>
                  <a:pt x="724743" y="254048"/>
                  <a:pt x="684902" y="307100"/>
                  <a:pt x="604351" y="347378"/>
                </a:cubicBezTo>
                <a:cubicBezTo>
                  <a:pt x="585480" y="356814"/>
                  <a:pt x="568168" y="369089"/>
                  <a:pt x="550076" y="379945"/>
                </a:cubicBezTo>
                <a:cubicBezTo>
                  <a:pt x="560931" y="354615"/>
                  <a:pt x="569446" y="328149"/>
                  <a:pt x="582641" y="303956"/>
                </a:cubicBezTo>
                <a:cubicBezTo>
                  <a:pt x="591304" y="288072"/>
                  <a:pt x="605493" y="275797"/>
                  <a:pt x="615206" y="260533"/>
                </a:cubicBezTo>
                <a:cubicBezTo>
                  <a:pt x="630868" y="235920"/>
                  <a:pt x="645580" y="210637"/>
                  <a:pt x="658626" y="184544"/>
                </a:cubicBezTo>
                <a:cubicBezTo>
                  <a:pt x="670950" y="159896"/>
                  <a:pt x="717925" y="101872"/>
                  <a:pt x="691191" y="108556"/>
                </a:cubicBezTo>
                <a:cubicBezTo>
                  <a:pt x="653875" y="117886"/>
                  <a:pt x="642404" y="168201"/>
                  <a:pt x="615206" y="195400"/>
                </a:cubicBezTo>
                <a:cubicBezTo>
                  <a:pt x="570960" y="239648"/>
                  <a:pt x="573546" y="234617"/>
                  <a:pt x="528366" y="249678"/>
                </a:cubicBezTo>
                <a:cubicBezTo>
                  <a:pt x="514644" y="98731"/>
                  <a:pt x="555158" y="121337"/>
                  <a:pt x="463236" y="151978"/>
                </a:cubicBezTo>
                <a:cubicBezTo>
                  <a:pt x="449083" y="156696"/>
                  <a:pt x="434289" y="159215"/>
                  <a:pt x="419816" y="162833"/>
                </a:cubicBezTo>
                <a:cubicBezTo>
                  <a:pt x="390869" y="180926"/>
                  <a:pt x="360283" y="196629"/>
                  <a:pt x="332975" y="217111"/>
                </a:cubicBezTo>
                <a:cubicBezTo>
                  <a:pt x="316600" y="229393"/>
                  <a:pt x="308973" y="267006"/>
                  <a:pt x="289555" y="260533"/>
                </a:cubicBezTo>
                <a:cubicBezTo>
                  <a:pt x="272051" y="254698"/>
                  <a:pt x="294576" y="223760"/>
                  <a:pt x="300410" y="206256"/>
                </a:cubicBezTo>
                <a:cubicBezTo>
                  <a:pt x="305527" y="190904"/>
                  <a:pt x="313432" y="176486"/>
                  <a:pt x="322120" y="162833"/>
                </a:cubicBezTo>
                <a:cubicBezTo>
                  <a:pt x="338831" y="136572"/>
                  <a:pt x="398405" y="108855"/>
                  <a:pt x="376395" y="86844"/>
                </a:cubicBezTo>
                <a:cubicBezTo>
                  <a:pt x="350303" y="60751"/>
                  <a:pt x="304028" y="101319"/>
                  <a:pt x="267845" y="108556"/>
                </a:cubicBezTo>
                <a:cubicBezTo>
                  <a:pt x="228043" y="141123"/>
                  <a:pt x="187142" y="172390"/>
                  <a:pt x="148440" y="206256"/>
                </a:cubicBezTo>
                <a:cubicBezTo>
                  <a:pt x="129185" y="223105"/>
                  <a:pt x="119751" y="260533"/>
                  <a:pt x="94165" y="260533"/>
                </a:cubicBezTo>
                <a:cubicBezTo>
                  <a:pt x="74679" y="260533"/>
                  <a:pt x="107161" y="223685"/>
                  <a:pt x="115875" y="206256"/>
                </a:cubicBezTo>
                <a:cubicBezTo>
                  <a:pt x="125310" y="187384"/>
                  <a:pt x="137585" y="170071"/>
                  <a:pt x="148440" y="151978"/>
                </a:cubicBezTo>
                <a:cubicBezTo>
                  <a:pt x="152058" y="137504"/>
                  <a:pt x="154577" y="122710"/>
                  <a:pt x="159295" y="108556"/>
                </a:cubicBezTo>
                <a:cubicBezTo>
                  <a:pt x="165457" y="90070"/>
                  <a:pt x="194783" y="68057"/>
                  <a:pt x="181005" y="54278"/>
                </a:cubicBezTo>
                <a:cubicBezTo>
                  <a:pt x="168212" y="41484"/>
                  <a:pt x="160459" y="84177"/>
                  <a:pt x="148440" y="97700"/>
                </a:cubicBezTo>
                <a:cubicBezTo>
                  <a:pt x="131442" y="116824"/>
                  <a:pt x="112965" y="134623"/>
                  <a:pt x="94165" y="151978"/>
                </a:cubicBezTo>
                <a:cubicBezTo>
                  <a:pt x="65902" y="178068"/>
                  <a:pt x="31949" y="198417"/>
                  <a:pt x="7325" y="227967"/>
                </a:cubicBezTo>
                <a:cubicBezTo>
                  <a:pt x="0" y="236757"/>
                  <a:pt x="29310" y="221468"/>
                  <a:pt x="39890" y="217111"/>
                </a:cubicBezTo>
                <a:cubicBezTo>
                  <a:pt x="90852" y="196126"/>
                  <a:pt x="139369" y="168776"/>
                  <a:pt x="191860" y="151978"/>
                </a:cubicBezTo>
                <a:cubicBezTo>
                  <a:pt x="230389" y="139648"/>
                  <a:pt x="271463" y="137504"/>
                  <a:pt x="311265" y="130267"/>
                </a:cubicBezTo>
                <a:cubicBezTo>
                  <a:pt x="336593" y="119411"/>
                  <a:pt x="362603" y="85376"/>
                  <a:pt x="387250" y="97700"/>
                </a:cubicBezTo>
                <a:cubicBezTo>
                  <a:pt x="426756" y="117454"/>
                  <a:pt x="463236" y="206256"/>
                  <a:pt x="463236" y="206256"/>
                </a:cubicBezTo>
                <a:cubicBezTo>
                  <a:pt x="495801" y="195400"/>
                  <a:pt x="528052" y="183553"/>
                  <a:pt x="560931" y="173689"/>
                </a:cubicBezTo>
                <a:cubicBezTo>
                  <a:pt x="600446" y="161834"/>
                  <a:pt x="660778" y="104797"/>
                  <a:pt x="680336" y="141122"/>
                </a:cubicBezTo>
                <a:cubicBezTo>
                  <a:pt x="730350" y="234010"/>
                  <a:pt x="696103" y="351782"/>
                  <a:pt x="712901" y="455933"/>
                </a:cubicBezTo>
                <a:cubicBezTo>
                  <a:pt x="714531" y="466037"/>
                  <a:pt x="727374" y="470408"/>
                  <a:pt x="734611" y="477645"/>
                </a:cubicBezTo>
                <a:cubicBezTo>
                  <a:pt x="767176" y="474026"/>
                  <a:pt x="801222" y="477151"/>
                  <a:pt x="832306" y="466789"/>
                </a:cubicBezTo>
                <a:cubicBezTo>
                  <a:pt x="909111" y="441186"/>
                  <a:pt x="963451" y="401067"/>
                  <a:pt x="1027697" y="358233"/>
                </a:cubicBezTo>
                <a:cubicBezTo>
                  <a:pt x="1034934" y="369089"/>
                  <a:pt x="1045658" y="378304"/>
                  <a:pt x="1049407" y="390800"/>
                </a:cubicBezTo>
                <a:cubicBezTo>
                  <a:pt x="1079721" y="491852"/>
                  <a:pt x="1019511" y="497354"/>
                  <a:pt x="1147102" y="401656"/>
                </a:cubicBezTo>
                <a:cubicBezTo>
                  <a:pt x="1192385" y="311084"/>
                  <a:pt x="1151359" y="379910"/>
                  <a:pt x="1277362" y="260533"/>
                </a:cubicBezTo>
                <a:cubicBezTo>
                  <a:pt x="1310795" y="228858"/>
                  <a:pt x="1342493" y="195400"/>
                  <a:pt x="1375058" y="162833"/>
                </a:cubicBezTo>
                <a:cubicBezTo>
                  <a:pt x="1440871" y="426100"/>
                  <a:pt x="1379804" y="430155"/>
                  <a:pt x="1483608" y="314811"/>
                </a:cubicBezTo>
                <a:cubicBezTo>
                  <a:pt x="1497301" y="299596"/>
                  <a:pt x="1512555" y="285863"/>
                  <a:pt x="1527028" y="271389"/>
                </a:cubicBezTo>
                <a:cubicBezTo>
                  <a:pt x="1530646" y="285863"/>
                  <a:pt x="1536140" y="299994"/>
                  <a:pt x="1537883" y="314811"/>
                </a:cubicBezTo>
                <a:cubicBezTo>
                  <a:pt x="1543395" y="361668"/>
                  <a:pt x="1540655" y="409451"/>
                  <a:pt x="1548738" y="455933"/>
                </a:cubicBezTo>
                <a:cubicBezTo>
                  <a:pt x="1555211" y="493153"/>
                  <a:pt x="1572141" y="527838"/>
                  <a:pt x="1581303" y="564489"/>
                </a:cubicBezTo>
                <a:cubicBezTo>
                  <a:pt x="1586641" y="585842"/>
                  <a:pt x="1588540" y="607911"/>
                  <a:pt x="1592158" y="629622"/>
                </a:cubicBezTo>
                <a:cubicBezTo>
                  <a:pt x="1651379" y="570400"/>
                  <a:pt x="1605806" y="624037"/>
                  <a:pt x="1657288" y="521067"/>
                </a:cubicBezTo>
                <a:cubicBezTo>
                  <a:pt x="1673948" y="487745"/>
                  <a:pt x="1696433" y="457411"/>
                  <a:pt x="1711563" y="423367"/>
                </a:cubicBezTo>
                <a:cubicBezTo>
                  <a:pt x="1732867" y="375430"/>
                  <a:pt x="1742747" y="331191"/>
                  <a:pt x="1754983" y="282245"/>
                </a:cubicBezTo>
                <a:cubicBezTo>
                  <a:pt x="1758601" y="314812"/>
                  <a:pt x="1747663" y="352681"/>
                  <a:pt x="1765838" y="379945"/>
                </a:cubicBezTo>
                <a:cubicBezTo>
                  <a:pt x="1774353" y="392719"/>
                  <a:pt x="1788813" y="359366"/>
                  <a:pt x="1798403" y="347378"/>
                </a:cubicBezTo>
                <a:cubicBezTo>
                  <a:pt x="1817848" y="323071"/>
                  <a:pt x="1834587" y="296719"/>
                  <a:pt x="1852679" y="271389"/>
                </a:cubicBezTo>
                <a:cubicBezTo>
                  <a:pt x="1859916" y="282245"/>
                  <a:pt x="1870956" y="291369"/>
                  <a:pt x="1874389" y="303956"/>
                </a:cubicBezTo>
                <a:cubicBezTo>
                  <a:pt x="1882065" y="332101"/>
                  <a:pt x="1856071" y="390800"/>
                  <a:pt x="1885244" y="390800"/>
                </a:cubicBezTo>
                <a:cubicBezTo>
                  <a:pt x="1915083" y="390800"/>
                  <a:pt x="1897519" y="332264"/>
                  <a:pt x="1906954" y="303956"/>
                </a:cubicBezTo>
                <a:cubicBezTo>
                  <a:pt x="1915668" y="277812"/>
                  <a:pt x="1928664" y="253297"/>
                  <a:pt x="1939519" y="227967"/>
                </a:cubicBezTo>
                <a:cubicBezTo>
                  <a:pt x="1935901" y="206256"/>
                  <a:pt x="1949872" y="156942"/>
                  <a:pt x="1928664" y="162833"/>
                </a:cubicBezTo>
                <a:cubicBezTo>
                  <a:pt x="1858070" y="182443"/>
                  <a:pt x="1805693" y="242523"/>
                  <a:pt x="1744128" y="282245"/>
                </a:cubicBezTo>
                <a:cubicBezTo>
                  <a:pt x="1549365" y="407905"/>
                  <a:pt x="1638356" y="353545"/>
                  <a:pt x="1440188" y="466789"/>
                </a:cubicBezTo>
                <a:cubicBezTo>
                  <a:pt x="1451043" y="448696"/>
                  <a:pt x="1464917" y="432101"/>
                  <a:pt x="1472753" y="412511"/>
                </a:cubicBezTo>
                <a:cubicBezTo>
                  <a:pt x="1556229" y="203809"/>
                  <a:pt x="1172549" y="561686"/>
                  <a:pt x="1168812" y="564489"/>
                </a:cubicBezTo>
                <a:lnTo>
                  <a:pt x="1081972" y="629622"/>
                </a:lnTo>
                <a:cubicBezTo>
                  <a:pt x="1063880" y="658570"/>
                  <a:pt x="999294" y="697530"/>
                  <a:pt x="1027697" y="716467"/>
                </a:cubicBezTo>
                <a:cubicBezTo>
                  <a:pt x="1057803" y="736540"/>
                  <a:pt x="1090598" y="678467"/>
                  <a:pt x="1114537" y="651334"/>
                </a:cubicBezTo>
                <a:cubicBezTo>
                  <a:pt x="1145751" y="615956"/>
                  <a:pt x="1168631" y="573715"/>
                  <a:pt x="1190522" y="531922"/>
                </a:cubicBezTo>
                <a:cubicBezTo>
                  <a:pt x="1208605" y="497399"/>
                  <a:pt x="1259833" y="452496"/>
                  <a:pt x="1233942" y="423367"/>
                </a:cubicBezTo>
                <a:cubicBezTo>
                  <a:pt x="1204996" y="390801"/>
                  <a:pt x="1147102" y="430604"/>
                  <a:pt x="1103682" y="434222"/>
                </a:cubicBezTo>
                <a:lnTo>
                  <a:pt x="778031" y="531922"/>
                </a:lnTo>
                <a:cubicBezTo>
                  <a:pt x="698753" y="554792"/>
                  <a:pt x="539221" y="597056"/>
                  <a:pt x="539221" y="597056"/>
                </a:cubicBezTo>
                <a:cubicBezTo>
                  <a:pt x="566711" y="528328"/>
                  <a:pt x="560990" y="547983"/>
                  <a:pt x="582641" y="466789"/>
                </a:cubicBezTo>
                <a:cubicBezTo>
                  <a:pt x="590329" y="437958"/>
                  <a:pt x="621694" y="404226"/>
                  <a:pt x="604351" y="379945"/>
                </a:cubicBezTo>
                <a:cubicBezTo>
                  <a:pt x="589480" y="359125"/>
                  <a:pt x="553694" y="387182"/>
                  <a:pt x="528366" y="390800"/>
                </a:cubicBezTo>
                <a:cubicBezTo>
                  <a:pt x="522257" y="393515"/>
                  <a:pt x="252185" y="521067"/>
                  <a:pt x="202715" y="521067"/>
                </a:cubicBezTo>
                <a:cubicBezTo>
                  <a:pt x="184623" y="521067"/>
                  <a:pt x="181005" y="492119"/>
                  <a:pt x="170150" y="477645"/>
                </a:cubicBezTo>
                <a:cubicBezTo>
                  <a:pt x="148440" y="481263"/>
                  <a:pt x="125455" y="496675"/>
                  <a:pt x="105020" y="488500"/>
                </a:cubicBezTo>
                <a:cubicBezTo>
                  <a:pt x="94396" y="484250"/>
                  <a:pt x="112732" y="466936"/>
                  <a:pt x="115875" y="455933"/>
                </a:cubicBezTo>
                <a:cubicBezTo>
                  <a:pt x="129363" y="408724"/>
                  <a:pt x="126730" y="422524"/>
                  <a:pt x="126730" y="379945"/>
                </a:cubicBezTo>
              </a:path>
            </a:pathLst>
          </a:cu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it-IT"/>
          </a:p>
        </p:txBody>
      </p:sp>
      <p:sp>
        <p:nvSpPr>
          <p:cNvPr id="9" name="Freccia curva 8"/>
          <p:cNvSpPr/>
          <p:nvPr/>
        </p:nvSpPr>
        <p:spPr>
          <a:xfrm>
            <a:off x="2239505" y="1752601"/>
            <a:ext cx="714072" cy="3978104"/>
          </a:xfrm>
          <a:prstGeom prst="bentArrow">
            <a:avLst/>
          </a:prstGeom>
          <a:ln/>
        </p:spPr>
        <p:style>
          <a:lnRef idx="1">
            <a:schemeClr val="accent3"/>
          </a:lnRef>
          <a:fillRef idx="2">
            <a:schemeClr val="accent3"/>
          </a:fillRef>
          <a:effectRef idx="1">
            <a:schemeClr val="accent3"/>
          </a:effectRef>
          <a:fontRef idx="minor">
            <a:schemeClr val="dk1"/>
          </a:fontRef>
        </p:style>
      </p:sp>
      <p:sp>
        <p:nvSpPr>
          <p:cNvPr id="10" name="Freccia destra 9"/>
          <p:cNvSpPr/>
          <p:nvPr/>
        </p:nvSpPr>
        <p:spPr>
          <a:xfrm>
            <a:off x="3550603" y="1629365"/>
            <a:ext cx="822960" cy="822960"/>
          </a:xfrm>
          <a:prstGeom prst="rightArrow">
            <a:avLst/>
          </a:prstGeom>
          <a:ln/>
        </p:spPr>
        <p:style>
          <a:lnRef idx="1">
            <a:schemeClr val="accent3"/>
          </a:lnRef>
          <a:fillRef idx="2">
            <a:schemeClr val="accent3"/>
          </a:fillRef>
          <a:effectRef idx="1">
            <a:schemeClr val="accent3"/>
          </a:effectRef>
          <a:fontRef idx="minor">
            <a:schemeClr val="dk1"/>
          </a:fontRef>
        </p:style>
      </p:sp>
      <p:cxnSp>
        <p:nvCxnSpPr>
          <p:cNvPr id="11" name="Connettore 7 10"/>
          <p:cNvCxnSpPr/>
          <p:nvPr/>
        </p:nvCxnSpPr>
        <p:spPr>
          <a:xfrm rot="10800000" flipV="1">
            <a:off x="4938026" y="761998"/>
            <a:ext cx="929377" cy="685801"/>
          </a:xfrm>
          <a:prstGeom prst="curvedConnector3">
            <a:avLst>
              <a:gd name="adj1" fmla="val 50000"/>
            </a:avLst>
          </a:prstGeom>
          <a:ln>
            <a:tailEnd type="triangle" w="lg"/>
          </a:ln>
        </p:spPr>
        <p:style>
          <a:lnRef idx="2">
            <a:schemeClr val="accent1"/>
          </a:lnRef>
          <a:fillRef idx="0">
            <a:schemeClr val="accent1"/>
          </a:fillRef>
          <a:effectRef idx="1">
            <a:schemeClr val="accent1"/>
          </a:effectRef>
          <a:fontRef idx="minor">
            <a:schemeClr val="tx1"/>
          </a:fontRef>
        </p:style>
      </p:cxnSp>
      <p:sp>
        <p:nvSpPr>
          <p:cNvPr id="15" name="Freccia giù 14"/>
          <p:cNvSpPr/>
          <p:nvPr/>
        </p:nvSpPr>
        <p:spPr>
          <a:xfrm>
            <a:off x="4082500" y="2193854"/>
            <a:ext cx="822960" cy="822960"/>
          </a:xfrm>
          <a:prstGeom prst="downArrow">
            <a:avLst/>
          </a:prstGeom>
          <a:ln/>
        </p:spPr>
        <p:style>
          <a:lnRef idx="1">
            <a:schemeClr val="accent3"/>
          </a:lnRef>
          <a:fillRef idx="2">
            <a:schemeClr val="accent3"/>
          </a:fillRef>
          <a:effectRef idx="1">
            <a:schemeClr val="accent3"/>
          </a:effectRef>
          <a:fontRef idx="minor">
            <a:schemeClr val="dk1"/>
          </a:fontRef>
        </p:style>
      </p:sp>
      <p:sp>
        <p:nvSpPr>
          <p:cNvPr id="16" name="Freccia circolare in su 15"/>
          <p:cNvSpPr/>
          <p:nvPr/>
        </p:nvSpPr>
        <p:spPr>
          <a:xfrm>
            <a:off x="4701235" y="3192566"/>
            <a:ext cx="1166167" cy="822960"/>
          </a:xfrm>
          <a:prstGeom prst="curvedUpArrow">
            <a:avLst/>
          </a:prstGeom>
          <a:ln/>
        </p:spPr>
        <p:style>
          <a:lnRef idx="1">
            <a:schemeClr val="accent3"/>
          </a:lnRef>
          <a:fillRef idx="2">
            <a:schemeClr val="accent3"/>
          </a:fillRef>
          <a:effectRef idx="1">
            <a:schemeClr val="accent3"/>
          </a:effectRef>
          <a:fontRef idx="minor">
            <a:schemeClr val="dk1"/>
          </a:fontRef>
        </p:style>
      </p:sp>
      <p:sp>
        <p:nvSpPr>
          <p:cNvPr id="17" name="CasellaDiTesto 16"/>
          <p:cNvSpPr txBox="1"/>
          <p:nvPr/>
        </p:nvSpPr>
        <p:spPr>
          <a:xfrm>
            <a:off x="3550603" y="6019800"/>
            <a:ext cx="1146468" cy="369332"/>
          </a:xfrm>
          <a:prstGeom prst="rect">
            <a:avLst/>
          </a:prstGeom>
          <a:noFill/>
        </p:spPr>
        <p:txBody>
          <a:bodyPr wrap="none" rtlCol="0">
            <a:spAutoFit/>
          </a:bodyPr>
          <a:lstStyle/>
          <a:p>
            <a:r>
              <a:rPr lang="it-IT" dirty="0" smtClean="0"/>
              <a:t>PLACENTA</a:t>
            </a:r>
            <a:endParaRPr lang="it-IT" dirty="0"/>
          </a:p>
        </p:txBody>
      </p:sp>
      <p:sp>
        <p:nvSpPr>
          <p:cNvPr id="18" name="CasellaDiTesto 17"/>
          <p:cNvSpPr txBox="1"/>
          <p:nvPr/>
        </p:nvSpPr>
        <p:spPr>
          <a:xfrm>
            <a:off x="2239505" y="4800600"/>
            <a:ext cx="2324461" cy="369332"/>
          </a:xfrm>
          <a:prstGeom prst="rect">
            <a:avLst/>
          </a:prstGeom>
          <a:noFill/>
        </p:spPr>
        <p:txBody>
          <a:bodyPr wrap="square" rtlCol="0">
            <a:spAutoFit/>
          </a:bodyPr>
          <a:lstStyle/>
          <a:p>
            <a:r>
              <a:rPr lang="it-IT" dirty="0" smtClean="0"/>
              <a:t>VENA OMBELICALE </a:t>
            </a:r>
            <a:endParaRPr lang="it-IT" dirty="0"/>
          </a:p>
        </p:txBody>
      </p:sp>
      <p:sp>
        <p:nvSpPr>
          <p:cNvPr id="19" name="CasellaDiTesto 18"/>
          <p:cNvSpPr txBox="1"/>
          <p:nvPr/>
        </p:nvSpPr>
        <p:spPr>
          <a:xfrm>
            <a:off x="3214441" y="1447799"/>
            <a:ext cx="460245" cy="369332"/>
          </a:xfrm>
          <a:prstGeom prst="rect">
            <a:avLst/>
          </a:prstGeom>
          <a:noFill/>
        </p:spPr>
        <p:txBody>
          <a:bodyPr wrap="none" rtlCol="0">
            <a:spAutoFit/>
          </a:bodyPr>
          <a:lstStyle/>
          <a:p>
            <a:r>
              <a:rPr lang="it-IT" dirty="0" smtClean="0"/>
              <a:t>AD</a:t>
            </a:r>
            <a:endParaRPr lang="it-IT" dirty="0"/>
          </a:p>
        </p:txBody>
      </p:sp>
      <p:sp>
        <p:nvSpPr>
          <p:cNvPr id="20" name="CasellaDiTesto 19"/>
          <p:cNvSpPr txBox="1"/>
          <p:nvPr/>
        </p:nvSpPr>
        <p:spPr>
          <a:xfrm>
            <a:off x="4697071" y="1607654"/>
            <a:ext cx="424290" cy="369332"/>
          </a:xfrm>
          <a:prstGeom prst="rect">
            <a:avLst/>
          </a:prstGeom>
          <a:noFill/>
        </p:spPr>
        <p:txBody>
          <a:bodyPr wrap="none" rtlCol="0">
            <a:spAutoFit/>
          </a:bodyPr>
          <a:lstStyle/>
          <a:p>
            <a:r>
              <a:rPr lang="it-IT" dirty="0" smtClean="0"/>
              <a:t>AS</a:t>
            </a:r>
            <a:endParaRPr lang="it-IT" dirty="0"/>
          </a:p>
        </p:txBody>
      </p:sp>
      <p:sp>
        <p:nvSpPr>
          <p:cNvPr id="21" name="CasellaDiTesto 20"/>
          <p:cNvSpPr txBox="1"/>
          <p:nvPr/>
        </p:nvSpPr>
        <p:spPr>
          <a:xfrm>
            <a:off x="4158485" y="3733800"/>
            <a:ext cx="420345" cy="369332"/>
          </a:xfrm>
          <a:prstGeom prst="rect">
            <a:avLst/>
          </a:prstGeom>
          <a:noFill/>
        </p:spPr>
        <p:txBody>
          <a:bodyPr wrap="none" rtlCol="0">
            <a:spAutoFit/>
          </a:bodyPr>
          <a:lstStyle/>
          <a:p>
            <a:r>
              <a:rPr lang="it-IT" dirty="0" smtClean="0"/>
              <a:t>VS</a:t>
            </a:r>
            <a:endParaRPr lang="it-IT" dirty="0"/>
          </a:p>
        </p:txBody>
      </p:sp>
      <p:sp>
        <p:nvSpPr>
          <p:cNvPr id="22" name="CasellaDiTesto 21"/>
          <p:cNvSpPr txBox="1"/>
          <p:nvPr/>
        </p:nvSpPr>
        <p:spPr>
          <a:xfrm>
            <a:off x="5562600" y="3733800"/>
            <a:ext cx="1124370" cy="369332"/>
          </a:xfrm>
          <a:prstGeom prst="rect">
            <a:avLst/>
          </a:prstGeom>
          <a:noFill/>
        </p:spPr>
        <p:txBody>
          <a:bodyPr wrap="square" rtlCol="0">
            <a:spAutoFit/>
          </a:bodyPr>
          <a:lstStyle/>
          <a:p>
            <a:r>
              <a:rPr lang="it-IT" dirty="0" smtClean="0"/>
              <a:t>AORTA </a:t>
            </a:r>
            <a:endParaRPr lang="it-IT" dirty="0"/>
          </a:p>
        </p:txBody>
      </p:sp>
      <p:sp>
        <p:nvSpPr>
          <p:cNvPr id="23" name="CasellaDiTesto 22"/>
          <p:cNvSpPr txBox="1"/>
          <p:nvPr/>
        </p:nvSpPr>
        <p:spPr>
          <a:xfrm>
            <a:off x="1524000" y="2452325"/>
            <a:ext cx="494847" cy="369332"/>
          </a:xfrm>
          <a:prstGeom prst="rect">
            <a:avLst/>
          </a:prstGeom>
          <a:noFill/>
        </p:spPr>
        <p:txBody>
          <a:bodyPr wrap="none" rtlCol="0">
            <a:spAutoFit/>
          </a:bodyPr>
          <a:lstStyle/>
          <a:p>
            <a:r>
              <a:rPr lang="it-IT" dirty="0" smtClean="0"/>
              <a:t>VCI </a:t>
            </a:r>
            <a:endParaRPr lang="it-IT" dirty="0"/>
          </a:p>
        </p:txBody>
      </p:sp>
      <p:sp>
        <p:nvSpPr>
          <p:cNvPr id="24" name="CasellaDiTesto 23"/>
          <p:cNvSpPr txBox="1"/>
          <p:nvPr/>
        </p:nvSpPr>
        <p:spPr>
          <a:xfrm>
            <a:off x="6019800" y="761997"/>
            <a:ext cx="434885" cy="369332"/>
          </a:xfrm>
          <a:prstGeom prst="rect">
            <a:avLst/>
          </a:prstGeom>
          <a:noFill/>
        </p:spPr>
        <p:txBody>
          <a:bodyPr wrap="none" rtlCol="0">
            <a:spAutoFit/>
          </a:bodyPr>
          <a:lstStyle/>
          <a:p>
            <a:r>
              <a:rPr lang="it-IT" dirty="0" smtClean="0"/>
              <a:t>VP</a:t>
            </a:r>
            <a:endParaRPr lang="it-IT" dirty="0"/>
          </a:p>
        </p:txBody>
      </p:sp>
      <p:sp>
        <p:nvSpPr>
          <p:cNvPr id="27" name="Freccia sinistra 26"/>
          <p:cNvSpPr/>
          <p:nvPr/>
        </p:nvSpPr>
        <p:spPr>
          <a:xfrm rot="18146704">
            <a:off x="4416992" y="4634520"/>
            <a:ext cx="1784664" cy="822960"/>
          </a:xfrm>
          <a:prstGeom prst="leftArrow">
            <a:avLst/>
          </a:prstGeom>
          <a:ln/>
        </p:spPr>
        <p:style>
          <a:lnRef idx="1">
            <a:schemeClr val="accent3"/>
          </a:lnRef>
          <a:fillRef idx="2">
            <a:schemeClr val="accent3"/>
          </a:fillRef>
          <a:effectRef idx="1">
            <a:schemeClr val="accent3"/>
          </a:effectRef>
          <a:fontRef idx="minor">
            <a:schemeClr val="dk1"/>
          </a:fontRef>
        </p:style>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2986142" y="1607654"/>
            <a:ext cx="822960" cy="822960"/>
          </a:xfrm>
          <a:prstGeom prst="rect">
            <a:avLst/>
          </a:prstGeom>
          <a:ln/>
        </p:spPr>
        <p:style>
          <a:lnRef idx="1">
            <a:schemeClr val="accent1"/>
          </a:lnRef>
          <a:fillRef idx="3">
            <a:schemeClr val="accent1"/>
          </a:fillRef>
          <a:effectRef idx="2">
            <a:schemeClr val="accent1"/>
          </a:effectRef>
          <a:fontRef idx="minor">
            <a:schemeClr val="lt1"/>
          </a:fontRef>
        </p:style>
      </p:sp>
      <p:sp>
        <p:nvSpPr>
          <p:cNvPr id="5" name="Rettangolo 4"/>
          <p:cNvSpPr/>
          <p:nvPr/>
        </p:nvSpPr>
        <p:spPr>
          <a:xfrm>
            <a:off x="4158485" y="1596799"/>
            <a:ext cx="822960" cy="822960"/>
          </a:xfrm>
          <a:prstGeom prst="rect">
            <a:avLst/>
          </a:prstGeom>
          <a:ln/>
        </p:spPr>
        <p:style>
          <a:lnRef idx="1">
            <a:schemeClr val="accent1"/>
          </a:lnRef>
          <a:fillRef idx="3">
            <a:schemeClr val="accent1"/>
          </a:fillRef>
          <a:effectRef idx="2">
            <a:schemeClr val="accent1"/>
          </a:effectRef>
          <a:fontRef idx="minor">
            <a:schemeClr val="lt1"/>
          </a:fontRef>
        </p:style>
      </p:sp>
      <p:sp>
        <p:nvSpPr>
          <p:cNvPr id="6" name="Rettangolo 5"/>
          <p:cNvSpPr/>
          <p:nvPr/>
        </p:nvSpPr>
        <p:spPr>
          <a:xfrm>
            <a:off x="2953577" y="2834331"/>
            <a:ext cx="822960" cy="1291323"/>
          </a:xfrm>
          <a:prstGeom prst="rect">
            <a:avLst/>
          </a:prstGeom>
          <a:ln/>
        </p:spPr>
        <p:style>
          <a:lnRef idx="1">
            <a:schemeClr val="accent1"/>
          </a:lnRef>
          <a:fillRef idx="3">
            <a:schemeClr val="accent1"/>
          </a:fillRef>
          <a:effectRef idx="2">
            <a:schemeClr val="accent1"/>
          </a:effectRef>
          <a:fontRef idx="minor">
            <a:schemeClr val="lt1"/>
          </a:fontRef>
        </p:style>
      </p:sp>
      <p:sp>
        <p:nvSpPr>
          <p:cNvPr id="7" name="Rettangolo 6"/>
          <p:cNvSpPr/>
          <p:nvPr/>
        </p:nvSpPr>
        <p:spPr>
          <a:xfrm>
            <a:off x="4115065" y="2834331"/>
            <a:ext cx="822960" cy="1280467"/>
          </a:xfrm>
          <a:prstGeom prst="rect">
            <a:avLst/>
          </a:prstGeom>
          <a:ln/>
        </p:spPr>
        <p:style>
          <a:lnRef idx="1">
            <a:schemeClr val="accent1"/>
          </a:lnRef>
          <a:fillRef idx="3">
            <a:schemeClr val="accent1"/>
          </a:fillRef>
          <a:effectRef idx="2">
            <a:schemeClr val="accent1"/>
          </a:effectRef>
          <a:fontRef idx="minor">
            <a:schemeClr val="lt1"/>
          </a:fontRef>
        </p:style>
      </p:sp>
      <p:sp>
        <p:nvSpPr>
          <p:cNvPr id="8" name="Figura a mano libera 7"/>
          <p:cNvSpPr/>
          <p:nvPr/>
        </p:nvSpPr>
        <p:spPr>
          <a:xfrm>
            <a:off x="1264569" y="5730705"/>
            <a:ext cx="1949872" cy="736540"/>
          </a:xfrm>
          <a:custGeom>
            <a:avLst/>
            <a:gdLst>
              <a:gd name="connsiteX0" fmla="*/ 83310 w 1949872"/>
              <a:gd name="connsiteY0" fmla="*/ 336522 h 736540"/>
              <a:gd name="connsiteX1" fmla="*/ 137585 w 1949872"/>
              <a:gd name="connsiteY1" fmla="*/ 282245 h 736540"/>
              <a:gd name="connsiteX2" fmla="*/ 202715 w 1949872"/>
              <a:gd name="connsiteY2" fmla="*/ 206256 h 736540"/>
              <a:gd name="connsiteX3" fmla="*/ 213570 w 1949872"/>
              <a:gd name="connsiteY3" fmla="*/ 271389 h 736540"/>
              <a:gd name="connsiteX4" fmla="*/ 267845 w 1949872"/>
              <a:gd name="connsiteY4" fmla="*/ 314811 h 736540"/>
              <a:gd name="connsiteX5" fmla="*/ 278700 w 1949872"/>
              <a:gd name="connsiteY5" fmla="*/ 347378 h 736540"/>
              <a:gd name="connsiteX6" fmla="*/ 322120 w 1949872"/>
              <a:gd name="connsiteY6" fmla="*/ 282245 h 736540"/>
              <a:gd name="connsiteX7" fmla="*/ 398106 w 1949872"/>
              <a:gd name="connsiteY7" fmla="*/ 195400 h 736540"/>
              <a:gd name="connsiteX8" fmla="*/ 419816 w 1949872"/>
              <a:gd name="connsiteY8" fmla="*/ 238822 h 736540"/>
              <a:gd name="connsiteX9" fmla="*/ 430671 w 1949872"/>
              <a:gd name="connsiteY9" fmla="*/ 347378 h 736540"/>
              <a:gd name="connsiteX10" fmla="*/ 441526 w 1949872"/>
              <a:gd name="connsiteY10" fmla="*/ 445078 h 736540"/>
              <a:gd name="connsiteX11" fmla="*/ 484946 w 1949872"/>
              <a:gd name="connsiteY11" fmla="*/ 434222 h 736540"/>
              <a:gd name="connsiteX12" fmla="*/ 582641 w 1949872"/>
              <a:gd name="connsiteY12" fmla="*/ 379945 h 736540"/>
              <a:gd name="connsiteX13" fmla="*/ 604351 w 1949872"/>
              <a:gd name="connsiteY13" fmla="*/ 412511 h 736540"/>
              <a:gd name="connsiteX14" fmla="*/ 626061 w 1949872"/>
              <a:gd name="connsiteY14" fmla="*/ 521067 h 736540"/>
              <a:gd name="connsiteX15" fmla="*/ 680336 w 1949872"/>
              <a:gd name="connsiteY15" fmla="*/ 347378 h 736540"/>
              <a:gd name="connsiteX16" fmla="*/ 691191 w 1949872"/>
              <a:gd name="connsiteY16" fmla="*/ 314811 h 736540"/>
              <a:gd name="connsiteX17" fmla="*/ 702046 w 1949872"/>
              <a:gd name="connsiteY17" fmla="*/ 510211 h 736540"/>
              <a:gd name="connsiteX18" fmla="*/ 734611 w 1949872"/>
              <a:gd name="connsiteY18" fmla="*/ 553634 h 736540"/>
              <a:gd name="connsiteX19" fmla="*/ 864872 w 1949872"/>
              <a:gd name="connsiteY19" fmla="*/ 423367 h 736540"/>
              <a:gd name="connsiteX20" fmla="*/ 1081972 w 1949872"/>
              <a:gd name="connsiteY20" fmla="*/ 217111 h 736540"/>
              <a:gd name="connsiteX21" fmla="*/ 1190522 w 1949872"/>
              <a:gd name="connsiteY21" fmla="*/ 119411 h 736540"/>
              <a:gd name="connsiteX22" fmla="*/ 1255652 w 1949872"/>
              <a:gd name="connsiteY22" fmla="*/ 75989 h 736540"/>
              <a:gd name="connsiteX23" fmla="*/ 1385913 w 1949872"/>
              <a:gd name="connsiteY23" fmla="*/ 0 h 736540"/>
              <a:gd name="connsiteX24" fmla="*/ 1375058 w 1949872"/>
              <a:gd name="connsiteY24" fmla="*/ 130267 h 736540"/>
              <a:gd name="connsiteX25" fmla="*/ 1364203 w 1949872"/>
              <a:gd name="connsiteY25" fmla="*/ 195400 h 736540"/>
              <a:gd name="connsiteX26" fmla="*/ 1353348 w 1949872"/>
              <a:gd name="connsiteY26" fmla="*/ 238822 h 736540"/>
              <a:gd name="connsiteX27" fmla="*/ 1418478 w 1949872"/>
              <a:gd name="connsiteY27" fmla="*/ 173689 h 736540"/>
              <a:gd name="connsiteX28" fmla="*/ 1472753 w 1949872"/>
              <a:gd name="connsiteY28" fmla="*/ 141122 h 736540"/>
              <a:gd name="connsiteX29" fmla="*/ 1461898 w 1949872"/>
              <a:gd name="connsiteY29" fmla="*/ 282245 h 736540"/>
              <a:gd name="connsiteX30" fmla="*/ 1396768 w 1949872"/>
              <a:gd name="connsiteY30" fmla="*/ 303956 h 736540"/>
              <a:gd name="connsiteX31" fmla="*/ 1342493 w 1949872"/>
              <a:gd name="connsiteY31" fmla="*/ 282245 h 736540"/>
              <a:gd name="connsiteX32" fmla="*/ 1320782 w 1949872"/>
              <a:gd name="connsiteY32" fmla="*/ 249678 h 736540"/>
              <a:gd name="connsiteX33" fmla="*/ 1299072 w 1949872"/>
              <a:gd name="connsiteY33" fmla="*/ 303956 h 736540"/>
              <a:gd name="connsiteX34" fmla="*/ 1288217 w 1949872"/>
              <a:gd name="connsiteY34" fmla="*/ 336522 h 736540"/>
              <a:gd name="connsiteX35" fmla="*/ 1255652 w 1949872"/>
              <a:gd name="connsiteY35" fmla="*/ 423367 h 736540"/>
              <a:gd name="connsiteX36" fmla="*/ 1244797 w 1949872"/>
              <a:gd name="connsiteY36" fmla="*/ 347378 h 736540"/>
              <a:gd name="connsiteX37" fmla="*/ 1201377 w 1949872"/>
              <a:gd name="connsiteY37" fmla="*/ 369089 h 736540"/>
              <a:gd name="connsiteX38" fmla="*/ 1060262 w 1949872"/>
              <a:gd name="connsiteY38" fmla="*/ 445078 h 736540"/>
              <a:gd name="connsiteX39" fmla="*/ 1038552 w 1949872"/>
              <a:gd name="connsiteY39" fmla="*/ 412511 h 736540"/>
              <a:gd name="connsiteX40" fmla="*/ 1005987 w 1949872"/>
              <a:gd name="connsiteY40" fmla="*/ 227967 h 736540"/>
              <a:gd name="connsiteX41" fmla="*/ 919147 w 1949872"/>
              <a:gd name="connsiteY41" fmla="*/ 282245 h 736540"/>
              <a:gd name="connsiteX42" fmla="*/ 799741 w 1949872"/>
              <a:gd name="connsiteY42" fmla="*/ 390800 h 736540"/>
              <a:gd name="connsiteX43" fmla="*/ 788886 w 1949872"/>
              <a:gd name="connsiteY43" fmla="*/ 336522 h 736540"/>
              <a:gd name="connsiteX44" fmla="*/ 604351 w 1949872"/>
              <a:gd name="connsiteY44" fmla="*/ 347378 h 736540"/>
              <a:gd name="connsiteX45" fmla="*/ 550076 w 1949872"/>
              <a:gd name="connsiteY45" fmla="*/ 379945 h 736540"/>
              <a:gd name="connsiteX46" fmla="*/ 582641 w 1949872"/>
              <a:gd name="connsiteY46" fmla="*/ 303956 h 736540"/>
              <a:gd name="connsiteX47" fmla="*/ 615206 w 1949872"/>
              <a:gd name="connsiteY47" fmla="*/ 260533 h 736540"/>
              <a:gd name="connsiteX48" fmla="*/ 658626 w 1949872"/>
              <a:gd name="connsiteY48" fmla="*/ 184544 h 736540"/>
              <a:gd name="connsiteX49" fmla="*/ 691191 w 1949872"/>
              <a:gd name="connsiteY49" fmla="*/ 108556 h 736540"/>
              <a:gd name="connsiteX50" fmla="*/ 615206 w 1949872"/>
              <a:gd name="connsiteY50" fmla="*/ 195400 h 736540"/>
              <a:gd name="connsiteX51" fmla="*/ 528366 w 1949872"/>
              <a:gd name="connsiteY51" fmla="*/ 249678 h 736540"/>
              <a:gd name="connsiteX52" fmla="*/ 463236 w 1949872"/>
              <a:gd name="connsiteY52" fmla="*/ 151978 h 736540"/>
              <a:gd name="connsiteX53" fmla="*/ 419816 w 1949872"/>
              <a:gd name="connsiteY53" fmla="*/ 162833 h 736540"/>
              <a:gd name="connsiteX54" fmla="*/ 332975 w 1949872"/>
              <a:gd name="connsiteY54" fmla="*/ 217111 h 736540"/>
              <a:gd name="connsiteX55" fmla="*/ 289555 w 1949872"/>
              <a:gd name="connsiteY55" fmla="*/ 260533 h 736540"/>
              <a:gd name="connsiteX56" fmla="*/ 300410 w 1949872"/>
              <a:gd name="connsiteY56" fmla="*/ 206256 h 736540"/>
              <a:gd name="connsiteX57" fmla="*/ 322120 w 1949872"/>
              <a:gd name="connsiteY57" fmla="*/ 162833 h 736540"/>
              <a:gd name="connsiteX58" fmla="*/ 376395 w 1949872"/>
              <a:gd name="connsiteY58" fmla="*/ 86844 h 736540"/>
              <a:gd name="connsiteX59" fmla="*/ 267845 w 1949872"/>
              <a:gd name="connsiteY59" fmla="*/ 108556 h 736540"/>
              <a:gd name="connsiteX60" fmla="*/ 148440 w 1949872"/>
              <a:gd name="connsiteY60" fmla="*/ 206256 h 736540"/>
              <a:gd name="connsiteX61" fmla="*/ 94165 w 1949872"/>
              <a:gd name="connsiteY61" fmla="*/ 260533 h 736540"/>
              <a:gd name="connsiteX62" fmla="*/ 115875 w 1949872"/>
              <a:gd name="connsiteY62" fmla="*/ 206256 h 736540"/>
              <a:gd name="connsiteX63" fmla="*/ 148440 w 1949872"/>
              <a:gd name="connsiteY63" fmla="*/ 151978 h 736540"/>
              <a:gd name="connsiteX64" fmla="*/ 159295 w 1949872"/>
              <a:gd name="connsiteY64" fmla="*/ 108556 h 736540"/>
              <a:gd name="connsiteX65" fmla="*/ 181005 w 1949872"/>
              <a:gd name="connsiteY65" fmla="*/ 54278 h 736540"/>
              <a:gd name="connsiteX66" fmla="*/ 148440 w 1949872"/>
              <a:gd name="connsiteY66" fmla="*/ 97700 h 736540"/>
              <a:gd name="connsiteX67" fmla="*/ 94165 w 1949872"/>
              <a:gd name="connsiteY67" fmla="*/ 151978 h 736540"/>
              <a:gd name="connsiteX68" fmla="*/ 7325 w 1949872"/>
              <a:gd name="connsiteY68" fmla="*/ 227967 h 736540"/>
              <a:gd name="connsiteX69" fmla="*/ 39890 w 1949872"/>
              <a:gd name="connsiteY69" fmla="*/ 217111 h 736540"/>
              <a:gd name="connsiteX70" fmla="*/ 191860 w 1949872"/>
              <a:gd name="connsiteY70" fmla="*/ 151978 h 736540"/>
              <a:gd name="connsiteX71" fmla="*/ 311265 w 1949872"/>
              <a:gd name="connsiteY71" fmla="*/ 130267 h 736540"/>
              <a:gd name="connsiteX72" fmla="*/ 387250 w 1949872"/>
              <a:gd name="connsiteY72" fmla="*/ 97700 h 736540"/>
              <a:gd name="connsiteX73" fmla="*/ 463236 w 1949872"/>
              <a:gd name="connsiteY73" fmla="*/ 206256 h 736540"/>
              <a:gd name="connsiteX74" fmla="*/ 560931 w 1949872"/>
              <a:gd name="connsiteY74" fmla="*/ 173689 h 736540"/>
              <a:gd name="connsiteX75" fmla="*/ 680336 w 1949872"/>
              <a:gd name="connsiteY75" fmla="*/ 141122 h 736540"/>
              <a:gd name="connsiteX76" fmla="*/ 712901 w 1949872"/>
              <a:gd name="connsiteY76" fmla="*/ 455933 h 736540"/>
              <a:gd name="connsiteX77" fmla="*/ 734611 w 1949872"/>
              <a:gd name="connsiteY77" fmla="*/ 477645 h 736540"/>
              <a:gd name="connsiteX78" fmla="*/ 832306 w 1949872"/>
              <a:gd name="connsiteY78" fmla="*/ 466789 h 736540"/>
              <a:gd name="connsiteX79" fmla="*/ 1027697 w 1949872"/>
              <a:gd name="connsiteY79" fmla="*/ 358233 h 736540"/>
              <a:gd name="connsiteX80" fmla="*/ 1049407 w 1949872"/>
              <a:gd name="connsiteY80" fmla="*/ 390800 h 736540"/>
              <a:gd name="connsiteX81" fmla="*/ 1147102 w 1949872"/>
              <a:gd name="connsiteY81" fmla="*/ 401656 h 736540"/>
              <a:gd name="connsiteX82" fmla="*/ 1277362 w 1949872"/>
              <a:gd name="connsiteY82" fmla="*/ 260533 h 736540"/>
              <a:gd name="connsiteX83" fmla="*/ 1375058 w 1949872"/>
              <a:gd name="connsiteY83" fmla="*/ 162833 h 736540"/>
              <a:gd name="connsiteX84" fmla="*/ 1483608 w 1949872"/>
              <a:gd name="connsiteY84" fmla="*/ 314811 h 736540"/>
              <a:gd name="connsiteX85" fmla="*/ 1527028 w 1949872"/>
              <a:gd name="connsiteY85" fmla="*/ 271389 h 736540"/>
              <a:gd name="connsiteX86" fmla="*/ 1537883 w 1949872"/>
              <a:gd name="connsiteY86" fmla="*/ 314811 h 736540"/>
              <a:gd name="connsiteX87" fmla="*/ 1548738 w 1949872"/>
              <a:gd name="connsiteY87" fmla="*/ 455933 h 736540"/>
              <a:gd name="connsiteX88" fmla="*/ 1581303 w 1949872"/>
              <a:gd name="connsiteY88" fmla="*/ 564489 h 736540"/>
              <a:gd name="connsiteX89" fmla="*/ 1592158 w 1949872"/>
              <a:gd name="connsiteY89" fmla="*/ 629622 h 736540"/>
              <a:gd name="connsiteX90" fmla="*/ 1657288 w 1949872"/>
              <a:gd name="connsiteY90" fmla="*/ 521067 h 736540"/>
              <a:gd name="connsiteX91" fmla="*/ 1711563 w 1949872"/>
              <a:gd name="connsiteY91" fmla="*/ 423367 h 736540"/>
              <a:gd name="connsiteX92" fmla="*/ 1754983 w 1949872"/>
              <a:gd name="connsiteY92" fmla="*/ 282245 h 736540"/>
              <a:gd name="connsiteX93" fmla="*/ 1765838 w 1949872"/>
              <a:gd name="connsiteY93" fmla="*/ 379945 h 736540"/>
              <a:gd name="connsiteX94" fmla="*/ 1798403 w 1949872"/>
              <a:gd name="connsiteY94" fmla="*/ 347378 h 736540"/>
              <a:gd name="connsiteX95" fmla="*/ 1852679 w 1949872"/>
              <a:gd name="connsiteY95" fmla="*/ 271389 h 736540"/>
              <a:gd name="connsiteX96" fmla="*/ 1874389 w 1949872"/>
              <a:gd name="connsiteY96" fmla="*/ 303956 h 736540"/>
              <a:gd name="connsiteX97" fmla="*/ 1885244 w 1949872"/>
              <a:gd name="connsiteY97" fmla="*/ 390800 h 736540"/>
              <a:gd name="connsiteX98" fmla="*/ 1906954 w 1949872"/>
              <a:gd name="connsiteY98" fmla="*/ 303956 h 736540"/>
              <a:gd name="connsiteX99" fmla="*/ 1939519 w 1949872"/>
              <a:gd name="connsiteY99" fmla="*/ 227967 h 736540"/>
              <a:gd name="connsiteX100" fmla="*/ 1928664 w 1949872"/>
              <a:gd name="connsiteY100" fmla="*/ 162833 h 736540"/>
              <a:gd name="connsiteX101" fmla="*/ 1744128 w 1949872"/>
              <a:gd name="connsiteY101" fmla="*/ 282245 h 736540"/>
              <a:gd name="connsiteX102" fmla="*/ 1440188 w 1949872"/>
              <a:gd name="connsiteY102" fmla="*/ 466789 h 736540"/>
              <a:gd name="connsiteX103" fmla="*/ 1472753 w 1949872"/>
              <a:gd name="connsiteY103" fmla="*/ 412511 h 736540"/>
              <a:gd name="connsiteX104" fmla="*/ 1168812 w 1949872"/>
              <a:gd name="connsiteY104" fmla="*/ 564489 h 736540"/>
              <a:gd name="connsiteX105" fmla="*/ 1081972 w 1949872"/>
              <a:gd name="connsiteY105" fmla="*/ 629622 h 736540"/>
              <a:gd name="connsiteX106" fmla="*/ 1027697 w 1949872"/>
              <a:gd name="connsiteY106" fmla="*/ 716467 h 736540"/>
              <a:gd name="connsiteX107" fmla="*/ 1114537 w 1949872"/>
              <a:gd name="connsiteY107" fmla="*/ 651334 h 736540"/>
              <a:gd name="connsiteX108" fmla="*/ 1190522 w 1949872"/>
              <a:gd name="connsiteY108" fmla="*/ 531922 h 736540"/>
              <a:gd name="connsiteX109" fmla="*/ 1233942 w 1949872"/>
              <a:gd name="connsiteY109" fmla="*/ 423367 h 736540"/>
              <a:gd name="connsiteX110" fmla="*/ 1103682 w 1949872"/>
              <a:gd name="connsiteY110" fmla="*/ 434222 h 736540"/>
              <a:gd name="connsiteX111" fmla="*/ 778031 w 1949872"/>
              <a:gd name="connsiteY111" fmla="*/ 531922 h 736540"/>
              <a:gd name="connsiteX112" fmla="*/ 539221 w 1949872"/>
              <a:gd name="connsiteY112" fmla="*/ 597056 h 736540"/>
              <a:gd name="connsiteX113" fmla="*/ 582641 w 1949872"/>
              <a:gd name="connsiteY113" fmla="*/ 466789 h 736540"/>
              <a:gd name="connsiteX114" fmla="*/ 604351 w 1949872"/>
              <a:gd name="connsiteY114" fmla="*/ 379945 h 736540"/>
              <a:gd name="connsiteX115" fmla="*/ 528366 w 1949872"/>
              <a:gd name="connsiteY115" fmla="*/ 390800 h 736540"/>
              <a:gd name="connsiteX116" fmla="*/ 202715 w 1949872"/>
              <a:gd name="connsiteY116" fmla="*/ 521067 h 736540"/>
              <a:gd name="connsiteX117" fmla="*/ 170150 w 1949872"/>
              <a:gd name="connsiteY117" fmla="*/ 477645 h 736540"/>
              <a:gd name="connsiteX118" fmla="*/ 105020 w 1949872"/>
              <a:gd name="connsiteY118" fmla="*/ 488500 h 736540"/>
              <a:gd name="connsiteX119" fmla="*/ 115875 w 1949872"/>
              <a:gd name="connsiteY119" fmla="*/ 455933 h 736540"/>
              <a:gd name="connsiteX120" fmla="*/ 126730 w 1949872"/>
              <a:gd name="connsiteY120" fmla="*/ 379945 h 736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949872" h="736540">
                <a:moveTo>
                  <a:pt x="83310" y="336522"/>
                </a:moveTo>
                <a:cubicBezTo>
                  <a:pt x="101402" y="318430"/>
                  <a:pt x="120296" y="301106"/>
                  <a:pt x="137585" y="282245"/>
                </a:cubicBezTo>
                <a:cubicBezTo>
                  <a:pt x="160127" y="257653"/>
                  <a:pt x="169690" y="210974"/>
                  <a:pt x="202715" y="206256"/>
                </a:cubicBezTo>
                <a:cubicBezTo>
                  <a:pt x="224504" y="203143"/>
                  <a:pt x="208795" y="249903"/>
                  <a:pt x="213570" y="271389"/>
                </a:cubicBezTo>
                <a:cubicBezTo>
                  <a:pt x="223646" y="316735"/>
                  <a:pt x="220489" y="302972"/>
                  <a:pt x="267845" y="314811"/>
                </a:cubicBezTo>
                <a:cubicBezTo>
                  <a:pt x="271463" y="325667"/>
                  <a:pt x="268888" y="353265"/>
                  <a:pt x="278700" y="347378"/>
                </a:cubicBezTo>
                <a:cubicBezTo>
                  <a:pt x="301074" y="333953"/>
                  <a:pt x="305416" y="302291"/>
                  <a:pt x="322120" y="282245"/>
                </a:cubicBezTo>
                <a:cubicBezTo>
                  <a:pt x="382947" y="209248"/>
                  <a:pt x="356411" y="237095"/>
                  <a:pt x="398106" y="195400"/>
                </a:cubicBezTo>
                <a:cubicBezTo>
                  <a:pt x="405343" y="209874"/>
                  <a:pt x="416426" y="222999"/>
                  <a:pt x="419816" y="238822"/>
                </a:cubicBezTo>
                <a:cubicBezTo>
                  <a:pt x="427435" y="274381"/>
                  <a:pt x="426864" y="311212"/>
                  <a:pt x="430671" y="347378"/>
                </a:cubicBezTo>
                <a:cubicBezTo>
                  <a:pt x="434101" y="379965"/>
                  <a:pt x="437908" y="412511"/>
                  <a:pt x="441526" y="445078"/>
                </a:cubicBezTo>
                <a:cubicBezTo>
                  <a:pt x="455999" y="441459"/>
                  <a:pt x="471602" y="440894"/>
                  <a:pt x="484946" y="434222"/>
                </a:cubicBezTo>
                <a:cubicBezTo>
                  <a:pt x="634236" y="359573"/>
                  <a:pt x="492591" y="409962"/>
                  <a:pt x="582641" y="379945"/>
                </a:cubicBezTo>
                <a:cubicBezTo>
                  <a:pt x="589878" y="390800"/>
                  <a:pt x="600514" y="400042"/>
                  <a:pt x="604351" y="412511"/>
                </a:cubicBezTo>
                <a:cubicBezTo>
                  <a:pt x="615203" y="447781"/>
                  <a:pt x="591053" y="532737"/>
                  <a:pt x="626061" y="521067"/>
                </a:cubicBezTo>
                <a:cubicBezTo>
                  <a:pt x="644296" y="514988"/>
                  <a:pt x="668127" y="390111"/>
                  <a:pt x="680336" y="347378"/>
                </a:cubicBezTo>
                <a:cubicBezTo>
                  <a:pt x="683479" y="336375"/>
                  <a:pt x="687573" y="325667"/>
                  <a:pt x="691191" y="314811"/>
                </a:cubicBezTo>
                <a:cubicBezTo>
                  <a:pt x="694809" y="379944"/>
                  <a:pt x="690377" y="446029"/>
                  <a:pt x="702046" y="510211"/>
                </a:cubicBezTo>
                <a:cubicBezTo>
                  <a:pt x="705282" y="528012"/>
                  <a:pt x="718647" y="562148"/>
                  <a:pt x="734611" y="553634"/>
                </a:cubicBezTo>
                <a:cubicBezTo>
                  <a:pt x="788793" y="524736"/>
                  <a:pt x="821452" y="466789"/>
                  <a:pt x="864872" y="423367"/>
                </a:cubicBezTo>
                <a:cubicBezTo>
                  <a:pt x="984080" y="304153"/>
                  <a:pt x="934890" y="350829"/>
                  <a:pt x="1081972" y="217111"/>
                </a:cubicBezTo>
                <a:cubicBezTo>
                  <a:pt x="1117992" y="184364"/>
                  <a:pt x="1150018" y="146415"/>
                  <a:pt x="1190522" y="119411"/>
                </a:cubicBezTo>
                <a:cubicBezTo>
                  <a:pt x="1212232" y="104937"/>
                  <a:pt x="1233388" y="89595"/>
                  <a:pt x="1255652" y="75989"/>
                </a:cubicBezTo>
                <a:cubicBezTo>
                  <a:pt x="1298545" y="49776"/>
                  <a:pt x="1385913" y="0"/>
                  <a:pt x="1385913" y="0"/>
                </a:cubicBezTo>
                <a:cubicBezTo>
                  <a:pt x="1382295" y="43422"/>
                  <a:pt x="1379870" y="86961"/>
                  <a:pt x="1375058" y="130267"/>
                </a:cubicBezTo>
                <a:cubicBezTo>
                  <a:pt x="1372627" y="152143"/>
                  <a:pt x="1368519" y="173817"/>
                  <a:pt x="1364203" y="195400"/>
                </a:cubicBezTo>
                <a:cubicBezTo>
                  <a:pt x="1361277" y="210030"/>
                  <a:pt x="1339496" y="244363"/>
                  <a:pt x="1353348" y="238822"/>
                </a:cubicBezTo>
                <a:cubicBezTo>
                  <a:pt x="1381855" y="227419"/>
                  <a:pt x="1394715" y="193132"/>
                  <a:pt x="1418478" y="173689"/>
                </a:cubicBezTo>
                <a:cubicBezTo>
                  <a:pt x="1434807" y="160328"/>
                  <a:pt x="1454661" y="151978"/>
                  <a:pt x="1472753" y="141122"/>
                </a:cubicBezTo>
                <a:cubicBezTo>
                  <a:pt x="1529684" y="179078"/>
                  <a:pt x="1545077" y="174107"/>
                  <a:pt x="1461898" y="282245"/>
                </a:cubicBezTo>
                <a:cubicBezTo>
                  <a:pt x="1447946" y="300384"/>
                  <a:pt x="1418478" y="296719"/>
                  <a:pt x="1396768" y="303956"/>
                </a:cubicBezTo>
                <a:cubicBezTo>
                  <a:pt x="1378676" y="296719"/>
                  <a:pt x="1358349" y="293571"/>
                  <a:pt x="1342493" y="282245"/>
                </a:cubicBezTo>
                <a:cubicBezTo>
                  <a:pt x="1331877" y="274661"/>
                  <a:pt x="1332451" y="243843"/>
                  <a:pt x="1320782" y="249678"/>
                </a:cubicBezTo>
                <a:cubicBezTo>
                  <a:pt x="1303353" y="258393"/>
                  <a:pt x="1305914" y="285710"/>
                  <a:pt x="1299072" y="303956"/>
                </a:cubicBezTo>
                <a:cubicBezTo>
                  <a:pt x="1295054" y="314670"/>
                  <a:pt x="1292127" y="325768"/>
                  <a:pt x="1288217" y="336522"/>
                </a:cubicBezTo>
                <a:cubicBezTo>
                  <a:pt x="1277652" y="365577"/>
                  <a:pt x="1266507" y="394419"/>
                  <a:pt x="1255652" y="423367"/>
                </a:cubicBezTo>
                <a:cubicBezTo>
                  <a:pt x="1252034" y="398037"/>
                  <a:pt x="1262889" y="365471"/>
                  <a:pt x="1244797" y="347378"/>
                </a:cubicBezTo>
                <a:cubicBezTo>
                  <a:pt x="1233355" y="335935"/>
                  <a:pt x="1216108" y="362393"/>
                  <a:pt x="1201377" y="369089"/>
                </a:cubicBezTo>
                <a:cubicBezTo>
                  <a:pt x="1089169" y="420095"/>
                  <a:pt x="1159910" y="378643"/>
                  <a:pt x="1060262" y="445078"/>
                </a:cubicBezTo>
                <a:cubicBezTo>
                  <a:pt x="1053025" y="434222"/>
                  <a:pt x="1041716" y="425168"/>
                  <a:pt x="1038552" y="412511"/>
                </a:cubicBezTo>
                <a:cubicBezTo>
                  <a:pt x="1023403" y="351911"/>
                  <a:pt x="1048195" y="274014"/>
                  <a:pt x="1005987" y="227967"/>
                </a:cubicBezTo>
                <a:cubicBezTo>
                  <a:pt x="982921" y="202803"/>
                  <a:pt x="946924" y="262403"/>
                  <a:pt x="919147" y="282245"/>
                </a:cubicBezTo>
                <a:cubicBezTo>
                  <a:pt x="869682" y="317579"/>
                  <a:pt x="842020" y="348518"/>
                  <a:pt x="799741" y="390800"/>
                </a:cubicBezTo>
                <a:cubicBezTo>
                  <a:pt x="796123" y="372707"/>
                  <a:pt x="800213" y="351087"/>
                  <a:pt x="788886" y="336522"/>
                </a:cubicBezTo>
                <a:cubicBezTo>
                  <a:pt x="724743" y="254048"/>
                  <a:pt x="684902" y="307100"/>
                  <a:pt x="604351" y="347378"/>
                </a:cubicBezTo>
                <a:cubicBezTo>
                  <a:pt x="585480" y="356814"/>
                  <a:pt x="568168" y="369089"/>
                  <a:pt x="550076" y="379945"/>
                </a:cubicBezTo>
                <a:cubicBezTo>
                  <a:pt x="560931" y="354615"/>
                  <a:pt x="569446" y="328149"/>
                  <a:pt x="582641" y="303956"/>
                </a:cubicBezTo>
                <a:cubicBezTo>
                  <a:pt x="591304" y="288072"/>
                  <a:pt x="605493" y="275797"/>
                  <a:pt x="615206" y="260533"/>
                </a:cubicBezTo>
                <a:cubicBezTo>
                  <a:pt x="630868" y="235920"/>
                  <a:pt x="645580" y="210637"/>
                  <a:pt x="658626" y="184544"/>
                </a:cubicBezTo>
                <a:cubicBezTo>
                  <a:pt x="670950" y="159896"/>
                  <a:pt x="717925" y="101872"/>
                  <a:pt x="691191" y="108556"/>
                </a:cubicBezTo>
                <a:cubicBezTo>
                  <a:pt x="653875" y="117886"/>
                  <a:pt x="642404" y="168201"/>
                  <a:pt x="615206" y="195400"/>
                </a:cubicBezTo>
                <a:cubicBezTo>
                  <a:pt x="570960" y="239648"/>
                  <a:pt x="573546" y="234617"/>
                  <a:pt x="528366" y="249678"/>
                </a:cubicBezTo>
                <a:cubicBezTo>
                  <a:pt x="514644" y="98731"/>
                  <a:pt x="555158" y="121337"/>
                  <a:pt x="463236" y="151978"/>
                </a:cubicBezTo>
                <a:cubicBezTo>
                  <a:pt x="449083" y="156696"/>
                  <a:pt x="434289" y="159215"/>
                  <a:pt x="419816" y="162833"/>
                </a:cubicBezTo>
                <a:cubicBezTo>
                  <a:pt x="390869" y="180926"/>
                  <a:pt x="360283" y="196629"/>
                  <a:pt x="332975" y="217111"/>
                </a:cubicBezTo>
                <a:cubicBezTo>
                  <a:pt x="316600" y="229393"/>
                  <a:pt x="308973" y="267006"/>
                  <a:pt x="289555" y="260533"/>
                </a:cubicBezTo>
                <a:cubicBezTo>
                  <a:pt x="272051" y="254698"/>
                  <a:pt x="294576" y="223760"/>
                  <a:pt x="300410" y="206256"/>
                </a:cubicBezTo>
                <a:cubicBezTo>
                  <a:pt x="305527" y="190904"/>
                  <a:pt x="313432" y="176486"/>
                  <a:pt x="322120" y="162833"/>
                </a:cubicBezTo>
                <a:cubicBezTo>
                  <a:pt x="338831" y="136572"/>
                  <a:pt x="398405" y="108855"/>
                  <a:pt x="376395" y="86844"/>
                </a:cubicBezTo>
                <a:cubicBezTo>
                  <a:pt x="350303" y="60751"/>
                  <a:pt x="304028" y="101319"/>
                  <a:pt x="267845" y="108556"/>
                </a:cubicBezTo>
                <a:cubicBezTo>
                  <a:pt x="228043" y="141123"/>
                  <a:pt x="187142" y="172390"/>
                  <a:pt x="148440" y="206256"/>
                </a:cubicBezTo>
                <a:cubicBezTo>
                  <a:pt x="129185" y="223105"/>
                  <a:pt x="119751" y="260533"/>
                  <a:pt x="94165" y="260533"/>
                </a:cubicBezTo>
                <a:cubicBezTo>
                  <a:pt x="74679" y="260533"/>
                  <a:pt x="107161" y="223685"/>
                  <a:pt x="115875" y="206256"/>
                </a:cubicBezTo>
                <a:cubicBezTo>
                  <a:pt x="125310" y="187384"/>
                  <a:pt x="137585" y="170071"/>
                  <a:pt x="148440" y="151978"/>
                </a:cubicBezTo>
                <a:cubicBezTo>
                  <a:pt x="152058" y="137504"/>
                  <a:pt x="154577" y="122710"/>
                  <a:pt x="159295" y="108556"/>
                </a:cubicBezTo>
                <a:cubicBezTo>
                  <a:pt x="165457" y="90070"/>
                  <a:pt x="194783" y="68057"/>
                  <a:pt x="181005" y="54278"/>
                </a:cubicBezTo>
                <a:cubicBezTo>
                  <a:pt x="168212" y="41484"/>
                  <a:pt x="160459" y="84177"/>
                  <a:pt x="148440" y="97700"/>
                </a:cubicBezTo>
                <a:cubicBezTo>
                  <a:pt x="131442" y="116824"/>
                  <a:pt x="112965" y="134623"/>
                  <a:pt x="94165" y="151978"/>
                </a:cubicBezTo>
                <a:cubicBezTo>
                  <a:pt x="65902" y="178068"/>
                  <a:pt x="31949" y="198417"/>
                  <a:pt x="7325" y="227967"/>
                </a:cubicBezTo>
                <a:cubicBezTo>
                  <a:pt x="0" y="236757"/>
                  <a:pt x="29310" y="221468"/>
                  <a:pt x="39890" y="217111"/>
                </a:cubicBezTo>
                <a:cubicBezTo>
                  <a:pt x="90852" y="196126"/>
                  <a:pt x="139369" y="168776"/>
                  <a:pt x="191860" y="151978"/>
                </a:cubicBezTo>
                <a:cubicBezTo>
                  <a:pt x="230389" y="139648"/>
                  <a:pt x="271463" y="137504"/>
                  <a:pt x="311265" y="130267"/>
                </a:cubicBezTo>
                <a:cubicBezTo>
                  <a:pt x="336593" y="119411"/>
                  <a:pt x="362603" y="85376"/>
                  <a:pt x="387250" y="97700"/>
                </a:cubicBezTo>
                <a:cubicBezTo>
                  <a:pt x="426756" y="117454"/>
                  <a:pt x="463236" y="206256"/>
                  <a:pt x="463236" y="206256"/>
                </a:cubicBezTo>
                <a:cubicBezTo>
                  <a:pt x="495801" y="195400"/>
                  <a:pt x="528052" y="183553"/>
                  <a:pt x="560931" y="173689"/>
                </a:cubicBezTo>
                <a:cubicBezTo>
                  <a:pt x="600446" y="161834"/>
                  <a:pt x="660778" y="104797"/>
                  <a:pt x="680336" y="141122"/>
                </a:cubicBezTo>
                <a:cubicBezTo>
                  <a:pt x="730350" y="234010"/>
                  <a:pt x="696103" y="351782"/>
                  <a:pt x="712901" y="455933"/>
                </a:cubicBezTo>
                <a:cubicBezTo>
                  <a:pt x="714531" y="466037"/>
                  <a:pt x="727374" y="470408"/>
                  <a:pt x="734611" y="477645"/>
                </a:cubicBezTo>
                <a:cubicBezTo>
                  <a:pt x="767176" y="474026"/>
                  <a:pt x="801222" y="477151"/>
                  <a:pt x="832306" y="466789"/>
                </a:cubicBezTo>
                <a:cubicBezTo>
                  <a:pt x="909111" y="441186"/>
                  <a:pt x="963451" y="401067"/>
                  <a:pt x="1027697" y="358233"/>
                </a:cubicBezTo>
                <a:cubicBezTo>
                  <a:pt x="1034934" y="369089"/>
                  <a:pt x="1045658" y="378304"/>
                  <a:pt x="1049407" y="390800"/>
                </a:cubicBezTo>
                <a:cubicBezTo>
                  <a:pt x="1079721" y="491852"/>
                  <a:pt x="1019511" y="497354"/>
                  <a:pt x="1147102" y="401656"/>
                </a:cubicBezTo>
                <a:cubicBezTo>
                  <a:pt x="1192385" y="311084"/>
                  <a:pt x="1151359" y="379910"/>
                  <a:pt x="1277362" y="260533"/>
                </a:cubicBezTo>
                <a:cubicBezTo>
                  <a:pt x="1310795" y="228858"/>
                  <a:pt x="1342493" y="195400"/>
                  <a:pt x="1375058" y="162833"/>
                </a:cubicBezTo>
                <a:cubicBezTo>
                  <a:pt x="1440871" y="426100"/>
                  <a:pt x="1379804" y="430155"/>
                  <a:pt x="1483608" y="314811"/>
                </a:cubicBezTo>
                <a:cubicBezTo>
                  <a:pt x="1497301" y="299596"/>
                  <a:pt x="1512555" y="285863"/>
                  <a:pt x="1527028" y="271389"/>
                </a:cubicBezTo>
                <a:cubicBezTo>
                  <a:pt x="1530646" y="285863"/>
                  <a:pt x="1536140" y="299994"/>
                  <a:pt x="1537883" y="314811"/>
                </a:cubicBezTo>
                <a:cubicBezTo>
                  <a:pt x="1543395" y="361668"/>
                  <a:pt x="1540655" y="409451"/>
                  <a:pt x="1548738" y="455933"/>
                </a:cubicBezTo>
                <a:cubicBezTo>
                  <a:pt x="1555211" y="493153"/>
                  <a:pt x="1572141" y="527838"/>
                  <a:pt x="1581303" y="564489"/>
                </a:cubicBezTo>
                <a:cubicBezTo>
                  <a:pt x="1586641" y="585842"/>
                  <a:pt x="1588540" y="607911"/>
                  <a:pt x="1592158" y="629622"/>
                </a:cubicBezTo>
                <a:cubicBezTo>
                  <a:pt x="1651379" y="570400"/>
                  <a:pt x="1605806" y="624037"/>
                  <a:pt x="1657288" y="521067"/>
                </a:cubicBezTo>
                <a:cubicBezTo>
                  <a:pt x="1673948" y="487745"/>
                  <a:pt x="1696433" y="457411"/>
                  <a:pt x="1711563" y="423367"/>
                </a:cubicBezTo>
                <a:cubicBezTo>
                  <a:pt x="1732867" y="375430"/>
                  <a:pt x="1742747" y="331191"/>
                  <a:pt x="1754983" y="282245"/>
                </a:cubicBezTo>
                <a:cubicBezTo>
                  <a:pt x="1758601" y="314812"/>
                  <a:pt x="1747663" y="352681"/>
                  <a:pt x="1765838" y="379945"/>
                </a:cubicBezTo>
                <a:cubicBezTo>
                  <a:pt x="1774353" y="392719"/>
                  <a:pt x="1788813" y="359366"/>
                  <a:pt x="1798403" y="347378"/>
                </a:cubicBezTo>
                <a:cubicBezTo>
                  <a:pt x="1817848" y="323071"/>
                  <a:pt x="1834587" y="296719"/>
                  <a:pt x="1852679" y="271389"/>
                </a:cubicBezTo>
                <a:cubicBezTo>
                  <a:pt x="1859916" y="282245"/>
                  <a:pt x="1870956" y="291369"/>
                  <a:pt x="1874389" y="303956"/>
                </a:cubicBezTo>
                <a:cubicBezTo>
                  <a:pt x="1882065" y="332101"/>
                  <a:pt x="1856071" y="390800"/>
                  <a:pt x="1885244" y="390800"/>
                </a:cubicBezTo>
                <a:cubicBezTo>
                  <a:pt x="1915083" y="390800"/>
                  <a:pt x="1897519" y="332264"/>
                  <a:pt x="1906954" y="303956"/>
                </a:cubicBezTo>
                <a:cubicBezTo>
                  <a:pt x="1915668" y="277812"/>
                  <a:pt x="1928664" y="253297"/>
                  <a:pt x="1939519" y="227967"/>
                </a:cubicBezTo>
                <a:cubicBezTo>
                  <a:pt x="1935901" y="206256"/>
                  <a:pt x="1949872" y="156942"/>
                  <a:pt x="1928664" y="162833"/>
                </a:cubicBezTo>
                <a:cubicBezTo>
                  <a:pt x="1858070" y="182443"/>
                  <a:pt x="1805693" y="242523"/>
                  <a:pt x="1744128" y="282245"/>
                </a:cubicBezTo>
                <a:cubicBezTo>
                  <a:pt x="1549365" y="407905"/>
                  <a:pt x="1638356" y="353545"/>
                  <a:pt x="1440188" y="466789"/>
                </a:cubicBezTo>
                <a:cubicBezTo>
                  <a:pt x="1451043" y="448696"/>
                  <a:pt x="1464917" y="432101"/>
                  <a:pt x="1472753" y="412511"/>
                </a:cubicBezTo>
                <a:cubicBezTo>
                  <a:pt x="1556229" y="203809"/>
                  <a:pt x="1172549" y="561686"/>
                  <a:pt x="1168812" y="564489"/>
                </a:cubicBezTo>
                <a:lnTo>
                  <a:pt x="1081972" y="629622"/>
                </a:lnTo>
                <a:cubicBezTo>
                  <a:pt x="1063880" y="658570"/>
                  <a:pt x="999294" y="697530"/>
                  <a:pt x="1027697" y="716467"/>
                </a:cubicBezTo>
                <a:cubicBezTo>
                  <a:pt x="1057803" y="736540"/>
                  <a:pt x="1090598" y="678467"/>
                  <a:pt x="1114537" y="651334"/>
                </a:cubicBezTo>
                <a:cubicBezTo>
                  <a:pt x="1145751" y="615956"/>
                  <a:pt x="1168631" y="573715"/>
                  <a:pt x="1190522" y="531922"/>
                </a:cubicBezTo>
                <a:cubicBezTo>
                  <a:pt x="1208605" y="497399"/>
                  <a:pt x="1259833" y="452496"/>
                  <a:pt x="1233942" y="423367"/>
                </a:cubicBezTo>
                <a:cubicBezTo>
                  <a:pt x="1204996" y="390801"/>
                  <a:pt x="1147102" y="430604"/>
                  <a:pt x="1103682" y="434222"/>
                </a:cubicBezTo>
                <a:lnTo>
                  <a:pt x="778031" y="531922"/>
                </a:lnTo>
                <a:cubicBezTo>
                  <a:pt x="698753" y="554792"/>
                  <a:pt x="539221" y="597056"/>
                  <a:pt x="539221" y="597056"/>
                </a:cubicBezTo>
                <a:cubicBezTo>
                  <a:pt x="566711" y="528328"/>
                  <a:pt x="560990" y="547983"/>
                  <a:pt x="582641" y="466789"/>
                </a:cubicBezTo>
                <a:cubicBezTo>
                  <a:pt x="590329" y="437958"/>
                  <a:pt x="621694" y="404226"/>
                  <a:pt x="604351" y="379945"/>
                </a:cubicBezTo>
                <a:cubicBezTo>
                  <a:pt x="589480" y="359125"/>
                  <a:pt x="553694" y="387182"/>
                  <a:pt x="528366" y="390800"/>
                </a:cubicBezTo>
                <a:cubicBezTo>
                  <a:pt x="522257" y="393515"/>
                  <a:pt x="252185" y="521067"/>
                  <a:pt x="202715" y="521067"/>
                </a:cubicBezTo>
                <a:cubicBezTo>
                  <a:pt x="184623" y="521067"/>
                  <a:pt x="181005" y="492119"/>
                  <a:pt x="170150" y="477645"/>
                </a:cubicBezTo>
                <a:cubicBezTo>
                  <a:pt x="148440" y="481263"/>
                  <a:pt x="125455" y="496675"/>
                  <a:pt x="105020" y="488500"/>
                </a:cubicBezTo>
                <a:cubicBezTo>
                  <a:pt x="94396" y="484250"/>
                  <a:pt x="112732" y="466936"/>
                  <a:pt x="115875" y="455933"/>
                </a:cubicBezTo>
                <a:cubicBezTo>
                  <a:pt x="129363" y="408724"/>
                  <a:pt x="126730" y="422524"/>
                  <a:pt x="126730" y="379945"/>
                </a:cubicBezTo>
              </a:path>
            </a:pathLst>
          </a:cu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it-IT"/>
          </a:p>
        </p:txBody>
      </p:sp>
      <p:cxnSp>
        <p:nvCxnSpPr>
          <p:cNvPr id="11" name="Connettore 7 10"/>
          <p:cNvCxnSpPr/>
          <p:nvPr/>
        </p:nvCxnSpPr>
        <p:spPr>
          <a:xfrm rot="10800000" flipV="1">
            <a:off x="4938026" y="761998"/>
            <a:ext cx="929377" cy="685801"/>
          </a:xfrm>
          <a:prstGeom prst="curvedConnector3">
            <a:avLst>
              <a:gd name="adj1" fmla="val 50000"/>
            </a:avLst>
          </a:prstGeom>
          <a:ln>
            <a:tailEnd type="triangle" w="lg"/>
          </a:ln>
        </p:spPr>
        <p:style>
          <a:lnRef idx="2">
            <a:schemeClr val="accent1"/>
          </a:lnRef>
          <a:fillRef idx="0">
            <a:schemeClr val="accent1"/>
          </a:fillRef>
          <a:effectRef idx="1">
            <a:schemeClr val="accent1"/>
          </a:effectRef>
          <a:fontRef idx="minor">
            <a:schemeClr val="tx1"/>
          </a:fontRef>
        </p:style>
      </p:cxnSp>
      <p:sp>
        <p:nvSpPr>
          <p:cNvPr id="12" name="Freccia giù 11"/>
          <p:cNvSpPr/>
          <p:nvPr/>
        </p:nvSpPr>
        <p:spPr>
          <a:xfrm>
            <a:off x="3007852" y="2280699"/>
            <a:ext cx="768685" cy="553632"/>
          </a:xfrm>
          <a:prstGeom prst="downArrow">
            <a:avLst>
              <a:gd name="adj1" fmla="val 50000"/>
              <a:gd name="adj2" fmla="val 50000"/>
            </a:avLst>
          </a:prstGeom>
          <a:ln/>
        </p:spPr>
        <p:style>
          <a:lnRef idx="1">
            <a:schemeClr val="accent4"/>
          </a:lnRef>
          <a:fillRef idx="2">
            <a:schemeClr val="accent4"/>
          </a:fillRef>
          <a:effectRef idx="1">
            <a:schemeClr val="accent4"/>
          </a:effectRef>
          <a:fontRef idx="minor">
            <a:schemeClr val="dk1"/>
          </a:fontRef>
        </p:style>
      </p:sp>
      <p:sp>
        <p:nvSpPr>
          <p:cNvPr id="13" name="Freccia giù 12"/>
          <p:cNvSpPr/>
          <p:nvPr/>
        </p:nvSpPr>
        <p:spPr>
          <a:xfrm>
            <a:off x="3040417" y="1043167"/>
            <a:ext cx="768685" cy="553632"/>
          </a:xfrm>
          <a:prstGeom prst="downArrow">
            <a:avLst>
              <a:gd name="adj1" fmla="val 50000"/>
              <a:gd name="adj2" fmla="val 50000"/>
            </a:avLst>
          </a:prstGeom>
          <a:ln/>
        </p:spPr>
        <p:style>
          <a:lnRef idx="1">
            <a:schemeClr val="accent4"/>
          </a:lnRef>
          <a:fillRef idx="2">
            <a:schemeClr val="accent4"/>
          </a:fillRef>
          <a:effectRef idx="1">
            <a:schemeClr val="accent4"/>
          </a:effectRef>
          <a:fontRef idx="minor">
            <a:schemeClr val="dk1"/>
          </a:fontRef>
        </p:style>
      </p:sp>
      <p:sp>
        <p:nvSpPr>
          <p:cNvPr id="17" name="Freccia su 16"/>
          <p:cNvSpPr/>
          <p:nvPr/>
        </p:nvSpPr>
        <p:spPr>
          <a:xfrm rot="3722966">
            <a:off x="3397622" y="2979197"/>
            <a:ext cx="822960" cy="822960"/>
          </a:xfrm>
          <a:prstGeom prst="upArrow">
            <a:avLst/>
          </a:prstGeom>
          <a:ln/>
        </p:spPr>
        <p:style>
          <a:lnRef idx="1">
            <a:schemeClr val="accent4"/>
          </a:lnRef>
          <a:fillRef idx="2">
            <a:schemeClr val="accent4"/>
          </a:fillRef>
          <a:effectRef idx="1">
            <a:schemeClr val="accent4"/>
          </a:effectRef>
          <a:fontRef idx="minor">
            <a:schemeClr val="dk1"/>
          </a:fontRef>
        </p:style>
      </p:sp>
      <p:sp>
        <p:nvSpPr>
          <p:cNvPr id="18" name="Freccia tridirezionale 17"/>
          <p:cNvSpPr/>
          <p:nvPr/>
        </p:nvSpPr>
        <p:spPr>
          <a:xfrm rot="3143337">
            <a:off x="4281386" y="1984370"/>
            <a:ext cx="822960" cy="1569068"/>
          </a:xfrm>
          <a:prstGeom prst="leftRightUpArrow">
            <a:avLst/>
          </a:prstGeom>
          <a:ln/>
        </p:spPr>
        <p:style>
          <a:lnRef idx="1">
            <a:schemeClr val="accent4"/>
          </a:lnRef>
          <a:fillRef idx="2">
            <a:schemeClr val="accent4"/>
          </a:fillRef>
          <a:effectRef idx="1">
            <a:schemeClr val="accent4"/>
          </a:effectRef>
          <a:fontRef idx="minor">
            <a:schemeClr val="dk1"/>
          </a:fontRef>
        </p:style>
      </p:sp>
      <p:sp>
        <p:nvSpPr>
          <p:cNvPr id="20" name="Freccia circolare a destra 19"/>
          <p:cNvSpPr/>
          <p:nvPr/>
        </p:nvSpPr>
        <p:spPr>
          <a:xfrm rot="17367349">
            <a:off x="4667700" y="2914493"/>
            <a:ext cx="1409132" cy="876424"/>
          </a:xfrm>
          <a:prstGeom prst="curvedRightArrow">
            <a:avLst>
              <a:gd name="adj1" fmla="val 25000"/>
              <a:gd name="adj2" fmla="val 45459"/>
              <a:gd name="adj3" fmla="val 25000"/>
            </a:avLst>
          </a:prstGeom>
          <a:ln/>
        </p:spPr>
        <p:style>
          <a:lnRef idx="1">
            <a:schemeClr val="accent3"/>
          </a:lnRef>
          <a:fillRef idx="2">
            <a:schemeClr val="accent3"/>
          </a:fillRef>
          <a:effectRef idx="1">
            <a:schemeClr val="accent3"/>
          </a:effectRef>
          <a:fontRef idx="minor">
            <a:schemeClr val="dk1"/>
          </a:fontRef>
        </p:style>
      </p:sp>
      <p:sp>
        <p:nvSpPr>
          <p:cNvPr id="21" name="Freccia curva 20"/>
          <p:cNvSpPr/>
          <p:nvPr/>
        </p:nvSpPr>
        <p:spPr>
          <a:xfrm>
            <a:off x="2471268" y="1964141"/>
            <a:ext cx="482309" cy="2679261"/>
          </a:xfrm>
          <a:prstGeom prst="bentArrow">
            <a:avLst/>
          </a:prstGeom>
          <a:ln/>
        </p:spPr>
        <p:style>
          <a:lnRef idx="1">
            <a:schemeClr val="accent3"/>
          </a:lnRef>
          <a:fillRef idx="2">
            <a:schemeClr val="accent3"/>
          </a:fillRef>
          <a:effectRef idx="1">
            <a:schemeClr val="accent3"/>
          </a:effectRef>
          <a:fontRef idx="minor">
            <a:schemeClr val="dk1"/>
          </a:fontRef>
        </p:style>
      </p:sp>
      <p:sp>
        <p:nvSpPr>
          <p:cNvPr id="22" name="CasellaDiTesto 21"/>
          <p:cNvSpPr txBox="1"/>
          <p:nvPr/>
        </p:nvSpPr>
        <p:spPr>
          <a:xfrm>
            <a:off x="3252755" y="609600"/>
            <a:ext cx="543739" cy="369332"/>
          </a:xfrm>
          <a:prstGeom prst="rect">
            <a:avLst/>
          </a:prstGeom>
          <a:noFill/>
        </p:spPr>
        <p:txBody>
          <a:bodyPr wrap="none" rtlCol="0">
            <a:spAutoFit/>
          </a:bodyPr>
          <a:lstStyle/>
          <a:p>
            <a:r>
              <a:rPr lang="it-IT" dirty="0" smtClean="0"/>
              <a:t>VCS</a:t>
            </a:r>
            <a:endParaRPr lang="it-IT" dirty="0"/>
          </a:p>
        </p:txBody>
      </p:sp>
      <p:sp>
        <p:nvSpPr>
          <p:cNvPr id="23" name="CasellaDiTesto 22"/>
          <p:cNvSpPr txBox="1"/>
          <p:nvPr/>
        </p:nvSpPr>
        <p:spPr>
          <a:xfrm>
            <a:off x="4495800" y="2542411"/>
            <a:ext cx="312906" cy="369332"/>
          </a:xfrm>
          <a:prstGeom prst="rect">
            <a:avLst/>
          </a:prstGeom>
          <a:noFill/>
        </p:spPr>
        <p:txBody>
          <a:bodyPr wrap="none" rtlCol="0">
            <a:spAutoFit/>
          </a:bodyPr>
          <a:lstStyle/>
          <a:p>
            <a:r>
              <a:rPr lang="it-IT" dirty="0" err="1" smtClean="0"/>
              <a:t>B</a:t>
            </a:r>
            <a:endParaRPr lang="it-IT" dirty="0"/>
          </a:p>
        </p:txBody>
      </p:sp>
      <p:sp>
        <p:nvSpPr>
          <p:cNvPr id="24" name="CasellaDiTesto 23"/>
          <p:cNvSpPr txBox="1"/>
          <p:nvPr/>
        </p:nvSpPr>
        <p:spPr>
          <a:xfrm>
            <a:off x="5565478" y="3573667"/>
            <a:ext cx="1121493" cy="369332"/>
          </a:xfrm>
          <a:prstGeom prst="rect">
            <a:avLst/>
          </a:prstGeom>
          <a:noFill/>
        </p:spPr>
        <p:txBody>
          <a:bodyPr wrap="square" rtlCol="0">
            <a:spAutoFit/>
          </a:bodyPr>
          <a:lstStyle/>
          <a:p>
            <a:r>
              <a:rPr lang="it-IT" dirty="0" smtClean="0"/>
              <a:t>AORTA</a:t>
            </a:r>
            <a:endParaRPr lang="it-IT" dirty="0"/>
          </a:p>
        </p:txBody>
      </p:sp>
      <p:sp>
        <p:nvSpPr>
          <p:cNvPr id="25" name="Freccia sinistra 24"/>
          <p:cNvSpPr/>
          <p:nvPr/>
        </p:nvSpPr>
        <p:spPr>
          <a:xfrm rot="19462247">
            <a:off x="3781099" y="4792965"/>
            <a:ext cx="2512238" cy="822960"/>
          </a:xfrm>
          <a:prstGeom prst="leftArrow">
            <a:avLst/>
          </a:prstGeom>
          <a:ln/>
        </p:spPr>
        <p:style>
          <a:lnRef idx="1">
            <a:schemeClr val="accent3"/>
          </a:lnRef>
          <a:fillRef idx="2">
            <a:schemeClr val="accent3"/>
          </a:fillRef>
          <a:effectRef idx="1">
            <a:schemeClr val="accent3"/>
          </a:effectRef>
          <a:fontRef idx="minor">
            <a:schemeClr val="dk1"/>
          </a:fontRef>
        </p:style>
      </p:sp>
      <p:sp>
        <p:nvSpPr>
          <p:cNvPr id="26" name="CasellaDiTesto 25"/>
          <p:cNvSpPr txBox="1"/>
          <p:nvPr/>
        </p:nvSpPr>
        <p:spPr>
          <a:xfrm>
            <a:off x="914400" y="5334000"/>
            <a:ext cx="1146468" cy="369332"/>
          </a:xfrm>
          <a:prstGeom prst="rect">
            <a:avLst/>
          </a:prstGeom>
          <a:noFill/>
        </p:spPr>
        <p:txBody>
          <a:bodyPr wrap="none" rtlCol="0">
            <a:spAutoFit/>
          </a:bodyPr>
          <a:lstStyle/>
          <a:p>
            <a:r>
              <a:rPr lang="it-IT" dirty="0" smtClean="0"/>
              <a:t>PLACENTA</a:t>
            </a:r>
            <a:endParaRPr lang="it-IT" dirty="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CuoreFetale.jpg"/>
          <p:cNvPicPr>
            <a:picLocks noGrp="1" noChangeAspect="1"/>
          </p:cNvPicPr>
          <p:nvPr>
            <p:ph idx="4294967295"/>
          </p:nvPr>
        </p:nvPicPr>
        <p:blipFill>
          <a:blip r:embed="rId2"/>
          <a:stretch>
            <a:fillRect/>
          </a:stretch>
        </p:blipFill>
        <p:spPr>
          <a:xfrm>
            <a:off x="5029200" y="2743200"/>
            <a:ext cx="3881437" cy="2643187"/>
          </a:xfrm>
        </p:spPr>
      </p:pic>
      <p:sp>
        <p:nvSpPr>
          <p:cNvPr id="5" name="CasellaDiTesto 4"/>
          <p:cNvSpPr txBox="1"/>
          <p:nvPr/>
        </p:nvSpPr>
        <p:spPr>
          <a:xfrm>
            <a:off x="3048000" y="304800"/>
            <a:ext cx="1555459" cy="369332"/>
          </a:xfrm>
          <a:prstGeom prst="rect">
            <a:avLst/>
          </a:prstGeom>
          <a:noFill/>
        </p:spPr>
        <p:txBody>
          <a:bodyPr wrap="none" rtlCol="0">
            <a:spAutoFit/>
          </a:bodyPr>
          <a:lstStyle/>
          <a:p>
            <a:r>
              <a:rPr lang="it-IT" dirty="0" smtClean="0"/>
              <a:t>CUORE FETALE</a:t>
            </a:r>
          </a:p>
          <a:p>
            <a:endParaRPr lang="it-IT" dirty="0"/>
          </a:p>
        </p:txBody>
      </p:sp>
      <p:sp>
        <p:nvSpPr>
          <p:cNvPr id="6" name="CasellaDiTesto 5"/>
          <p:cNvSpPr txBox="1"/>
          <p:nvPr/>
        </p:nvSpPr>
        <p:spPr>
          <a:xfrm>
            <a:off x="533400" y="1524000"/>
            <a:ext cx="8637663" cy="923330"/>
          </a:xfrm>
          <a:prstGeom prst="rect">
            <a:avLst/>
          </a:prstGeom>
          <a:noFill/>
        </p:spPr>
        <p:txBody>
          <a:bodyPr wrap="none" rtlCol="0">
            <a:spAutoFit/>
          </a:bodyPr>
          <a:lstStyle/>
          <a:p>
            <a:r>
              <a:rPr lang="it-IT" dirty="0" smtClean="0"/>
              <a:t>VENTRICOLO DESTRO: pompa  contro resistenze elevate (circolo arterioso polmonare</a:t>
            </a:r>
          </a:p>
          <a:p>
            <a:r>
              <a:rPr lang="it-IT" dirty="0" smtClean="0"/>
              <a:t>muscoloso e </a:t>
            </a:r>
            <a:r>
              <a:rPr lang="it-IT" dirty="0" err="1" smtClean="0"/>
              <a:t>vasocostretto</a:t>
            </a:r>
            <a:r>
              <a:rPr lang="it-IT" dirty="0" smtClean="0"/>
              <a:t>). Invia gran parte della sua gittata in aorta attraverso il dotto</a:t>
            </a:r>
          </a:p>
          <a:p>
            <a:r>
              <a:rPr lang="it-IT" dirty="0" smtClean="0"/>
              <a:t>di </a:t>
            </a:r>
            <a:r>
              <a:rPr lang="it-IT" dirty="0" err="1" smtClean="0"/>
              <a:t>Botallo</a:t>
            </a:r>
            <a:r>
              <a:rPr lang="it-IT" dirty="0" smtClean="0"/>
              <a:t> </a:t>
            </a:r>
            <a:endParaRPr lang="it-IT" dirty="0"/>
          </a:p>
        </p:txBody>
      </p:sp>
      <p:sp>
        <p:nvSpPr>
          <p:cNvPr id="7" name="CasellaDiTesto 6"/>
          <p:cNvSpPr txBox="1"/>
          <p:nvPr/>
        </p:nvSpPr>
        <p:spPr>
          <a:xfrm>
            <a:off x="381000" y="5867400"/>
            <a:ext cx="6968186" cy="646331"/>
          </a:xfrm>
          <a:prstGeom prst="rect">
            <a:avLst/>
          </a:prstGeom>
          <a:noFill/>
        </p:spPr>
        <p:txBody>
          <a:bodyPr wrap="none" rtlCol="0">
            <a:spAutoFit/>
          </a:bodyPr>
          <a:lstStyle/>
          <a:p>
            <a:r>
              <a:rPr lang="it-IT" dirty="0" smtClean="0"/>
              <a:t>VENTRICOLO SINISTRO: riceve sangue pregiato attraverso il forame ovale</a:t>
            </a:r>
          </a:p>
          <a:p>
            <a:r>
              <a:rPr lang="it-IT" dirty="0" smtClean="0"/>
              <a:t>e pompa  contro basse resistenze (placenta)  </a:t>
            </a:r>
            <a:endParaRPr lang="it-IT" dirty="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asse elettrico senza frecce.jpg"/>
          <p:cNvPicPr>
            <a:picLocks noGrp="1" noChangeAspect="1"/>
          </p:cNvPicPr>
          <p:nvPr>
            <p:ph idx="4294967295"/>
          </p:nvPr>
        </p:nvPicPr>
        <p:blipFill>
          <a:blip r:embed="rId2"/>
          <a:stretch>
            <a:fillRect/>
          </a:stretch>
        </p:blipFill>
        <p:spPr>
          <a:xfrm>
            <a:off x="685800" y="609600"/>
            <a:ext cx="7086600" cy="5791200"/>
          </a:xfrm>
        </p:spPr>
      </p:pic>
      <p:sp>
        <p:nvSpPr>
          <p:cNvPr id="6" name="CasellaDiTesto 5"/>
          <p:cNvSpPr txBox="1"/>
          <p:nvPr/>
        </p:nvSpPr>
        <p:spPr>
          <a:xfrm>
            <a:off x="7010400" y="4698791"/>
            <a:ext cx="947270" cy="369332"/>
          </a:xfrm>
          <a:prstGeom prst="rect">
            <a:avLst/>
          </a:prstGeom>
          <a:noFill/>
        </p:spPr>
        <p:txBody>
          <a:bodyPr wrap="square" rtlCol="0">
            <a:spAutoFit/>
          </a:bodyPr>
          <a:lstStyle/>
          <a:p>
            <a:r>
              <a:rPr lang="it-IT" dirty="0" smtClean="0"/>
              <a:t> </a:t>
            </a:r>
            <a:endParaRPr lang="it-IT" dirty="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2986142" y="1607654"/>
            <a:ext cx="822960" cy="822960"/>
          </a:xfrm>
          <a:prstGeom prst="rect">
            <a:avLst/>
          </a:prstGeom>
          <a:ln/>
        </p:spPr>
        <p:style>
          <a:lnRef idx="1">
            <a:schemeClr val="accent1"/>
          </a:lnRef>
          <a:fillRef idx="3">
            <a:schemeClr val="accent1"/>
          </a:fillRef>
          <a:effectRef idx="2">
            <a:schemeClr val="accent1"/>
          </a:effectRef>
          <a:fontRef idx="minor">
            <a:schemeClr val="lt1"/>
          </a:fontRef>
        </p:style>
      </p:sp>
      <p:sp>
        <p:nvSpPr>
          <p:cNvPr id="5" name="Rettangolo 4"/>
          <p:cNvSpPr/>
          <p:nvPr/>
        </p:nvSpPr>
        <p:spPr>
          <a:xfrm>
            <a:off x="4158485" y="1596799"/>
            <a:ext cx="822960" cy="822960"/>
          </a:xfrm>
          <a:prstGeom prst="rect">
            <a:avLst/>
          </a:prstGeom>
          <a:ln/>
        </p:spPr>
        <p:style>
          <a:lnRef idx="1">
            <a:schemeClr val="accent1"/>
          </a:lnRef>
          <a:fillRef idx="3">
            <a:schemeClr val="accent1"/>
          </a:fillRef>
          <a:effectRef idx="2">
            <a:schemeClr val="accent1"/>
          </a:effectRef>
          <a:fontRef idx="minor">
            <a:schemeClr val="lt1"/>
          </a:fontRef>
        </p:style>
      </p:sp>
      <p:sp>
        <p:nvSpPr>
          <p:cNvPr id="6" name="Rettangolo 5"/>
          <p:cNvSpPr/>
          <p:nvPr/>
        </p:nvSpPr>
        <p:spPr>
          <a:xfrm>
            <a:off x="2953577" y="2823476"/>
            <a:ext cx="822960" cy="1291323"/>
          </a:xfrm>
          <a:prstGeom prst="rect">
            <a:avLst/>
          </a:prstGeom>
          <a:ln/>
        </p:spPr>
        <p:style>
          <a:lnRef idx="1">
            <a:schemeClr val="accent1"/>
          </a:lnRef>
          <a:fillRef idx="3">
            <a:schemeClr val="accent1"/>
          </a:fillRef>
          <a:effectRef idx="2">
            <a:schemeClr val="accent1"/>
          </a:effectRef>
          <a:fontRef idx="minor">
            <a:schemeClr val="lt1"/>
          </a:fontRef>
        </p:style>
      </p:sp>
      <p:sp>
        <p:nvSpPr>
          <p:cNvPr id="7" name="Rettangolo 6"/>
          <p:cNvSpPr/>
          <p:nvPr/>
        </p:nvSpPr>
        <p:spPr>
          <a:xfrm>
            <a:off x="4115065" y="2834331"/>
            <a:ext cx="822960" cy="1280467"/>
          </a:xfrm>
          <a:prstGeom prst="rect">
            <a:avLst/>
          </a:prstGeom>
          <a:ln/>
        </p:spPr>
        <p:style>
          <a:lnRef idx="1">
            <a:schemeClr val="accent1"/>
          </a:lnRef>
          <a:fillRef idx="3">
            <a:schemeClr val="accent1"/>
          </a:fillRef>
          <a:effectRef idx="2">
            <a:schemeClr val="accent1"/>
          </a:effectRef>
          <a:fontRef idx="minor">
            <a:schemeClr val="lt1"/>
          </a:fontRef>
        </p:style>
      </p:sp>
      <p:sp>
        <p:nvSpPr>
          <p:cNvPr id="8" name="Figura a mano libera 7"/>
          <p:cNvSpPr/>
          <p:nvPr/>
        </p:nvSpPr>
        <p:spPr>
          <a:xfrm>
            <a:off x="352095" y="5651530"/>
            <a:ext cx="1949872" cy="736540"/>
          </a:xfrm>
          <a:custGeom>
            <a:avLst/>
            <a:gdLst>
              <a:gd name="connsiteX0" fmla="*/ 83310 w 1949872"/>
              <a:gd name="connsiteY0" fmla="*/ 336522 h 736540"/>
              <a:gd name="connsiteX1" fmla="*/ 137585 w 1949872"/>
              <a:gd name="connsiteY1" fmla="*/ 282245 h 736540"/>
              <a:gd name="connsiteX2" fmla="*/ 202715 w 1949872"/>
              <a:gd name="connsiteY2" fmla="*/ 206256 h 736540"/>
              <a:gd name="connsiteX3" fmla="*/ 213570 w 1949872"/>
              <a:gd name="connsiteY3" fmla="*/ 271389 h 736540"/>
              <a:gd name="connsiteX4" fmla="*/ 267845 w 1949872"/>
              <a:gd name="connsiteY4" fmla="*/ 314811 h 736540"/>
              <a:gd name="connsiteX5" fmla="*/ 278700 w 1949872"/>
              <a:gd name="connsiteY5" fmla="*/ 347378 h 736540"/>
              <a:gd name="connsiteX6" fmla="*/ 322120 w 1949872"/>
              <a:gd name="connsiteY6" fmla="*/ 282245 h 736540"/>
              <a:gd name="connsiteX7" fmla="*/ 398106 w 1949872"/>
              <a:gd name="connsiteY7" fmla="*/ 195400 h 736540"/>
              <a:gd name="connsiteX8" fmla="*/ 419816 w 1949872"/>
              <a:gd name="connsiteY8" fmla="*/ 238822 h 736540"/>
              <a:gd name="connsiteX9" fmla="*/ 430671 w 1949872"/>
              <a:gd name="connsiteY9" fmla="*/ 347378 h 736540"/>
              <a:gd name="connsiteX10" fmla="*/ 441526 w 1949872"/>
              <a:gd name="connsiteY10" fmla="*/ 445078 h 736540"/>
              <a:gd name="connsiteX11" fmla="*/ 484946 w 1949872"/>
              <a:gd name="connsiteY11" fmla="*/ 434222 h 736540"/>
              <a:gd name="connsiteX12" fmla="*/ 582641 w 1949872"/>
              <a:gd name="connsiteY12" fmla="*/ 379945 h 736540"/>
              <a:gd name="connsiteX13" fmla="*/ 604351 w 1949872"/>
              <a:gd name="connsiteY13" fmla="*/ 412511 h 736540"/>
              <a:gd name="connsiteX14" fmla="*/ 626061 w 1949872"/>
              <a:gd name="connsiteY14" fmla="*/ 521067 h 736540"/>
              <a:gd name="connsiteX15" fmla="*/ 680336 w 1949872"/>
              <a:gd name="connsiteY15" fmla="*/ 347378 h 736540"/>
              <a:gd name="connsiteX16" fmla="*/ 691191 w 1949872"/>
              <a:gd name="connsiteY16" fmla="*/ 314811 h 736540"/>
              <a:gd name="connsiteX17" fmla="*/ 702046 w 1949872"/>
              <a:gd name="connsiteY17" fmla="*/ 510211 h 736540"/>
              <a:gd name="connsiteX18" fmla="*/ 734611 w 1949872"/>
              <a:gd name="connsiteY18" fmla="*/ 553634 h 736540"/>
              <a:gd name="connsiteX19" fmla="*/ 864872 w 1949872"/>
              <a:gd name="connsiteY19" fmla="*/ 423367 h 736540"/>
              <a:gd name="connsiteX20" fmla="*/ 1081972 w 1949872"/>
              <a:gd name="connsiteY20" fmla="*/ 217111 h 736540"/>
              <a:gd name="connsiteX21" fmla="*/ 1190522 w 1949872"/>
              <a:gd name="connsiteY21" fmla="*/ 119411 h 736540"/>
              <a:gd name="connsiteX22" fmla="*/ 1255652 w 1949872"/>
              <a:gd name="connsiteY22" fmla="*/ 75989 h 736540"/>
              <a:gd name="connsiteX23" fmla="*/ 1385913 w 1949872"/>
              <a:gd name="connsiteY23" fmla="*/ 0 h 736540"/>
              <a:gd name="connsiteX24" fmla="*/ 1375058 w 1949872"/>
              <a:gd name="connsiteY24" fmla="*/ 130267 h 736540"/>
              <a:gd name="connsiteX25" fmla="*/ 1364203 w 1949872"/>
              <a:gd name="connsiteY25" fmla="*/ 195400 h 736540"/>
              <a:gd name="connsiteX26" fmla="*/ 1353348 w 1949872"/>
              <a:gd name="connsiteY26" fmla="*/ 238822 h 736540"/>
              <a:gd name="connsiteX27" fmla="*/ 1418478 w 1949872"/>
              <a:gd name="connsiteY27" fmla="*/ 173689 h 736540"/>
              <a:gd name="connsiteX28" fmla="*/ 1472753 w 1949872"/>
              <a:gd name="connsiteY28" fmla="*/ 141122 h 736540"/>
              <a:gd name="connsiteX29" fmla="*/ 1461898 w 1949872"/>
              <a:gd name="connsiteY29" fmla="*/ 282245 h 736540"/>
              <a:gd name="connsiteX30" fmla="*/ 1396768 w 1949872"/>
              <a:gd name="connsiteY30" fmla="*/ 303956 h 736540"/>
              <a:gd name="connsiteX31" fmla="*/ 1342493 w 1949872"/>
              <a:gd name="connsiteY31" fmla="*/ 282245 h 736540"/>
              <a:gd name="connsiteX32" fmla="*/ 1320782 w 1949872"/>
              <a:gd name="connsiteY32" fmla="*/ 249678 h 736540"/>
              <a:gd name="connsiteX33" fmla="*/ 1299072 w 1949872"/>
              <a:gd name="connsiteY33" fmla="*/ 303956 h 736540"/>
              <a:gd name="connsiteX34" fmla="*/ 1288217 w 1949872"/>
              <a:gd name="connsiteY34" fmla="*/ 336522 h 736540"/>
              <a:gd name="connsiteX35" fmla="*/ 1255652 w 1949872"/>
              <a:gd name="connsiteY35" fmla="*/ 423367 h 736540"/>
              <a:gd name="connsiteX36" fmla="*/ 1244797 w 1949872"/>
              <a:gd name="connsiteY36" fmla="*/ 347378 h 736540"/>
              <a:gd name="connsiteX37" fmla="*/ 1201377 w 1949872"/>
              <a:gd name="connsiteY37" fmla="*/ 369089 h 736540"/>
              <a:gd name="connsiteX38" fmla="*/ 1060262 w 1949872"/>
              <a:gd name="connsiteY38" fmla="*/ 445078 h 736540"/>
              <a:gd name="connsiteX39" fmla="*/ 1038552 w 1949872"/>
              <a:gd name="connsiteY39" fmla="*/ 412511 h 736540"/>
              <a:gd name="connsiteX40" fmla="*/ 1005987 w 1949872"/>
              <a:gd name="connsiteY40" fmla="*/ 227967 h 736540"/>
              <a:gd name="connsiteX41" fmla="*/ 919147 w 1949872"/>
              <a:gd name="connsiteY41" fmla="*/ 282245 h 736540"/>
              <a:gd name="connsiteX42" fmla="*/ 799741 w 1949872"/>
              <a:gd name="connsiteY42" fmla="*/ 390800 h 736540"/>
              <a:gd name="connsiteX43" fmla="*/ 788886 w 1949872"/>
              <a:gd name="connsiteY43" fmla="*/ 336522 h 736540"/>
              <a:gd name="connsiteX44" fmla="*/ 604351 w 1949872"/>
              <a:gd name="connsiteY44" fmla="*/ 347378 h 736540"/>
              <a:gd name="connsiteX45" fmla="*/ 550076 w 1949872"/>
              <a:gd name="connsiteY45" fmla="*/ 379945 h 736540"/>
              <a:gd name="connsiteX46" fmla="*/ 582641 w 1949872"/>
              <a:gd name="connsiteY46" fmla="*/ 303956 h 736540"/>
              <a:gd name="connsiteX47" fmla="*/ 615206 w 1949872"/>
              <a:gd name="connsiteY47" fmla="*/ 260533 h 736540"/>
              <a:gd name="connsiteX48" fmla="*/ 658626 w 1949872"/>
              <a:gd name="connsiteY48" fmla="*/ 184544 h 736540"/>
              <a:gd name="connsiteX49" fmla="*/ 691191 w 1949872"/>
              <a:gd name="connsiteY49" fmla="*/ 108556 h 736540"/>
              <a:gd name="connsiteX50" fmla="*/ 615206 w 1949872"/>
              <a:gd name="connsiteY50" fmla="*/ 195400 h 736540"/>
              <a:gd name="connsiteX51" fmla="*/ 528366 w 1949872"/>
              <a:gd name="connsiteY51" fmla="*/ 249678 h 736540"/>
              <a:gd name="connsiteX52" fmla="*/ 463236 w 1949872"/>
              <a:gd name="connsiteY52" fmla="*/ 151978 h 736540"/>
              <a:gd name="connsiteX53" fmla="*/ 419816 w 1949872"/>
              <a:gd name="connsiteY53" fmla="*/ 162833 h 736540"/>
              <a:gd name="connsiteX54" fmla="*/ 332975 w 1949872"/>
              <a:gd name="connsiteY54" fmla="*/ 217111 h 736540"/>
              <a:gd name="connsiteX55" fmla="*/ 289555 w 1949872"/>
              <a:gd name="connsiteY55" fmla="*/ 260533 h 736540"/>
              <a:gd name="connsiteX56" fmla="*/ 300410 w 1949872"/>
              <a:gd name="connsiteY56" fmla="*/ 206256 h 736540"/>
              <a:gd name="connsiteX57" fmla="*/ 322120 w 1949872"/>
              <a:gd name="connsiteY57" fmla="*/ 162833 h 736540"/>
              <a:gd name="connsiteX58" fmla="*/ 376395 w 1949872"/>
              <a:gd name="connsiteY58" fmla="*/ 86844 h 736540"/>
              <a:gd name="connsiteX59" fmla="*/ 267845 w 1949872"/>
              <a:gd name="connsiteY59" fmla="*/ 108556 h 736540"/>
              <a:gd name="connsiteX60" fmla="*/ 148440 w 1949872"/>
              <a:gd name="connsiteY60" fmla="*/ 206256 h 736540"/>
              <a:gd name="connsiteX61" fmla="*/ 94165 w 1949872"/>
              <a:gd name="connsiteY61" fmla="*/ 260533 h 736540"/>
              <a:gd name="connsiteX62" fmla="*/ 115875 w 1949872"/>
              <a:gd name="connsiteY62" fmla="*/ 206256 h 736540"/>
              <a:gd name="connsiteX63" fmla="*/ 148440 w 1949872"/>
              <a:gd name="connsiteY63" fmla="*/ 151978 h 736540"/>
              <a:gd name="connsiteX64" fmla="*/ 159295 w 1949872"/>
              <a:gd name="connsiteY64" fmla="*/ 108556 h 736540"/>
              <a:gd name="connsiteX65" fmla="*/ 181005 w 1949872"/>
              <a:gd name="connsiteY65" fmla="*/ 54278 h 736540"/>
              <a:gd name="connsiteX66" fmla="*/ 148440 w 1949872"/>
              <a:gd name="connsiteY66" fmla="*/ 97700 h 736540"/>
              <a:gd name="connsiteX67" fmla="*/ 94165 w 1949872"/>
              <a:gd name="connsiteY67" fmla="*/ 151978 h 736540"/>
              <a:gd name="connsiteX68" fmla="*/ 7325 w 1949872"/>
              <a:gd name="connsiteY68" fmla="*/ 227967 h 736540"/>
              <a:gd name="connsiteX69" fmla="*/ 39890 w 1949872"/>
              <a:gd name="connsiteY69" fmla="*/ 217111 h 736540"/>
              <a:gd name="connsiteX70" fmla="*/ 191860 w 1949872"/>
              <a:gd name="connsiteY70" fmla="*/ 151978 h 736540"/>
              <a:gd name="connsiteX71" fmla="*/ 311265 w 1949872"/>
              <a:gd name="connsiteY71" fmla="*/ 130267 h 736540"/>
              <a:gd name="connsiteX72" fmla="*/ 387250 w 1949872"/>
              <a:gd name="connsiteY72" fmla="*/ 97700 h 736540"/>
              <a:gd name="connsiteX73" fmla="*/ 463236 w 1949872"/>
              <a:gd name="connsiteY73" fmla="*/ 206256 h 736540"/>
              <a:gd name="connsiteX74" fmla="*/ 560931 w 1949872"/>
              <a:gd name="connsiteY74" fmla="*/ 173689 h 736540"/>
              <a:gd name="connsiteX75" fmla="*/ 680336 w 1949872"/>
              <a:gd name="connsiteY75" fmla="*/ 141122 h 736540"/>
              <a:gd name="connsiteX76" fmla="*/ 712901 w 1949872"/>
              <a:gd name="connsiteY76" fmla="*/ 455933 h 736540"/>
              <a:gd name="connsiteX77" fmla="*/ 734611 w 1949872"/>
              <a:gd name="connsiteY77" fmla="*/ 477645 h 736540"/>
              <a:gd name="connsiteX78" fmla="*/ 832306 w 1949872"/>
              <a:gd name="connsiteY78" fmla="*/ 466789 h 736540"/>
              <a:gd name="connsiteX79" fmla="*/ 1027697 w 1949872"/>
              <a:gd name="connsiteY79" fmla="*/ 358233 h 736540"/>
              <a:gd name="connsiteX80" fmla="*/ 1049407 w 1949872"/>
              <a:gd name="connsiteY80" fmla="*/ 390800 h 736540"/>
              <a:gd name="connsiteX81" fmla="*/ 1147102 w 1949872"/>
              <a:gd name="connsiteY81" fmla="*/ 401656 h 736540"/>
              <a:gd name="connsiteX82" fmla="*/ 1277362 w 1949872"/>
              <a:gd name="connsiteY82" fmla="*/ 260533 h 736540"/>
              <a:gd name="connsiteX83" fmla="*/ 1375058 w 1949872"/>
              <a:gd name="connsiteY83" fmla="*/ 162833 h 736540"/>
              <a:gd name="connsiteX84" fmla="*/ 1483608 w 1949872"/>
              <a:gd name="connsiteY84" fmla="*/ 314811 h 736540"/>
              <a:gd name="connsiteX85" fmla="*/ 1527028 w 1949872"/>
              <a:gd name="connsiteY85" fmla="*/ 271389 h 736540"/>
              <a:gd name="connsiteX86" fmla="*/ 1537883 w 1949872"/>
              <a:gd name="connsiteY86" fmla="*/ 314811 h 736540"/>
              <a:gd name="connsiteX87" fmla="*/ 1548738 w 1949872"/>
              <a:gd name="connsiteY87" fmla="*/ 455933 h 736540"/>
              <a:gd name="connsiteX88" fmla="*/ 1581303 w 1949872"/>
              <a:gd name="connsiteY88" fmla="*/ 564489 h 736540"/>
              <a:gd name="connsiteX89" fmla="*/ 1592158 w 1949872"/>
              <a:gd name="connsiteY89" fmla="*/ 629622 h 736540"/>
              <a:gd name="connsiteX90" fmla="*/ 1657288 w 1949872"/>
              <a:gd name="connsiteY90" fmla="*/ 521067 h 736540"/>
              <a:gd name="connsiteX91" fmla="*/ 1711563 w 1949872"/>
              <a:gd name="connsiteY91" fmla="*/ 423367 h 736540"/>
              <a:gd name="connsiteX92" fmla="*/ 1754983 w 1949872"/>
              <a:gd name="connsiteY92" fmla="*/ 282245 h 736540"/>
              <a:gd name="connsiteX93" fmla="*/ 1765838 w 1949872"/>
              <a:gd name="connsiteY93" fmla="*/ 379945 h 736540"/>
              <a:gd name="connsiteX94" fmla="*/ 1798403 w 1949872"/>
              <a:gd name="connsiteY94" fmla="*/ 347378 h 736540"/>
              <a:gd name="connsiteX95" fmla="*/ 1852679 w 1949872"/>
              <a:gd name="connsiteY95" fmla="*/ 271389 h 736540"/>
              <a:gd name="connsiteX96" fmla="*/ 1874389 w 1949872"/>
              <a:gd name="connsiteY96" fmla="*/ 303956 h 736540"/>
              <a:gd name="connsiteX97" fmla="*/ 1885244 w 1949872"/>
              <a:gd name="connsiteY97" fmla="*/ 390800 h 736540"/>
              <a:gd name="connsiteX98" fmla="*/ 1906954 w 1949872"/>
              <a:gd name="connsiteY98" fmla="*/ 303956 h 736540"/>
              <a:gd name="connsiteX99" fmla="*/ 1939519 w 1949872"/>
              <a:gd name="connsiteY99" fmla="*/ 227967 h 736540"/>
              <a:gd name="connsiteX100" fmla="*/ 1928664 w 1949872"/>
              <a:gd name="connsiteY100" fmla="*/ 162833 h 736540"/>
              <a:gd name="connsiteX101" fmla="*/ 1744128 w 1949872"/>
              <a:gd name="connsiteY101" fmla="*/ 282245 h 736540"/>
              <a:gd name="connsiteX102" fmla="*/ 1440188 w 1949872"/>
              <a:gd name="connsiteY102" fmla="*/ 466789 h 736540"/>
              <a:gd name="connsiteX103" fmla="*/ 1472753 w 1949872"/>
              <a:gd name="connsiteY103" fmla="*/ 412511 h 736540"/>
              <a:gd name="connsiteX104" fmla="*/ 1168812 w 1949872"/>
              <a:gd name="connsiteY104" fmla="*/ 564489 h 736540"/>
              <a:gd name="connsiteX105" fmla="*/ 1081972 w 1949872"/>
              <a:gd name="connsiteY105" fmla="*/ 629622 h 736540"/>
              <a:gd name="connsiteX106" fmla="*/ 1027697 w 1949872"/>
              <a:gd name="connsiteY106" fmla="*/ 716467 h 736540"/>
              <a:gd name="connsiteX107" fmla="*/ 1114537 w 1949872"/>
              <a:gd name="connsiteY107" fmla="*/ 651334 h 736540"/>
              <a:gd name="connsiteX108" fmla="*/ 1190522 w 1949872"/>
              <a:gd name="connsiteY108" fmla="*/ 531922 h 736540"/>
              <a:gd name="connsiteX109" fmla="*/ 1233942 w 1949872"/>
              <a:gd name="connsiteY109" fmla="*/ 423367 h 736540"/>
              <a:gd name="connsiteX110" fmla="*/ 1103682 w 1949872"/>
              <a:gd name="connsiteY110" fmla="*/ 434222 h 736540"/>
              <a:gd name="connsiteX111" fmla="*/ 778031 w 1949872"/>
              <a:gd name="connsiteY111" fmla="*/ 531922 h 736540"/>
              <a:gd name="connsiteX112" fmla="*/ 539221 w 1949872"/>
              <a:gd name="connsiteY112" fmla="*/ 597056 h 736540"/>
              <a:gd name="connsiteX113" fmla="*/ 582641 w 1949872"/>
              <a:gd name="connsiteY113" fmla="*/ 466789 h 736540"/>
              <a:gd name="connsiteX114" fmla="*/ 604351 w 1949872"/>
              <a:gd name="connsiteY114" fmla="*/ 379945 h 736540"/>
              <a:gd name="connsiteX115" fmla="*/ 528366 w 1949872"/>
              <a:gd name="connsiteY115" fmla="*/ 390800 h 736540"/>
              <a:gd name="connsiteX116" fmla="*/ 202715 w 1949872"/>
              <a:gd name="connsiteY116" fmla="*/ 521067 h 736540"/>
              <a:gd name="connsiteX117" fmla="*/ 170150 w 1949872"/>
              <a:gd name="connsiteY117" fmla="*/ 477645 h 736540"/>
              <a:gd name="connsiteX118" fmla="*/ 105020 w 1949872"/>
              <a:gd name="connsiteY118" fmla="*/ 488500 h 736540"/>
              <a:gd name="connsiteX119" fmla="*/ 115875 w 1949872"/>
              <a:gd name="connsiteY119" fmla="*/ 455933 h 736540"/>
              <a:gd name="connsiteX120" fmla="*/ 126730 w 1949872"/>
              <a:gd name="connsiteY120" fmla="*/ 379945 h 736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949872" h="736540">
                <a:moveTo>
                  <a:pt x="83310" y="336522"/>
                </a:moveTo>
                <a:cubicBezTo>
                  <a:pt x="101402" y="318430"/>
                  <a:pt x="120296" y="301106"/>
                  <a:pt x="137585" y="282245"/>
                </a:cubicBezTo>
                <a:cubicBezTo>
                  <a:pt x="160127" y="257653"/>
                  <a:pt x="169690" y="210974"/>
                  <a:pt x="202715" y="206256"/>
                </a:cubicBezTo>
                <a:cubicBezTo>
                  <a:pt x="224504" y="203143"/>
                  <a:pt x="208795" y="249903"/>
                  <a:pt x="213570" y="271389"/>
                </a:cubicBezTo>
                <a:cubicBezTo>
                  <a:pt x="223646" y="316735"/>
                  <a:pt x="220489" y="302972"/>
                  <a:pt x="267845" y="314811"/>
                </a:cubicBezTo>
                <a:cubicBezTo>
                  <a:pt x="271463" y="325667"/>
                  <a:pt x="268888" y="353265"/>
                  <a:pt x="278700" y="347378"/>
                </a:cubicBezTo>
                <a:cubicBezTo>
                  <a:pt x="301074" y="333953"/>
                  <a:pt x="305416" y="302291"/>
                  <a:pt x="322120" y="282245"/>
                </a:cubicBezTo>
                <a:cubicBezTo>
                  <a:pt x="382947" y="209248"/>
                  <a:pt x="356411" y="237095"/>
                  <a:pt x="398106" y="195400"/>
                </a:cubicBezTo>
                <a:cubicBezTo>
                  <a:pt x="405343" y="209874"/>
                  <a:pt x="416426" y="222999"/>
                  <a:pt x="419816" y="238822"/>
                </a:cubicBezTo>
                <a:cubicBezTo>
                  <a:pt x="427435" y="274381"/>
                  <a:pt x="426864" y="311212"/>
                  <a:pt x="430671" y="347378"/>
                </a:cubicBezTo>
                <a:cubicBezTo>
                  <a:pt x="434101" y="379965"/>
                  <a:pt x="437908" y="412511"/>
                  <a:pt x="441526" y="445078"/>
                </a:cubicBezTo>
                <a:cubicBezTo>
                  <a:pt x="455999" y="441459"/>
                  <a:pt x="471602" y="440894"/>
                  <a:pt x="484946" y="434222"/>
                </a:cubicBezTo>
                <a:cubicBezTo>
                  <a:pt x="634236" y="359573"/>
                  <a:pt x="492591" y="409962"/>
                  <a:pt x="582641" y="379945"/>
                </a:cubicBezTo>
                <a:cubicBezTo>
                  <a:pt x="589878" y="390800"/>
                  <a:pt x="600514" y="400042"/>
                  <a:pt x="604351" y="412511"/>
                </a:cubicBezTo>
                <a:cubicBezTo>
                  <a:pt x="615203" y="447781"/>
                  <a:pt x="591053" y="532737"/>
                  <a:pt x="626061" y="521067"/>
                </a:cubicBezTo>
                <a:cubicBezTo>
                  <a:pt x="644296" y="514988"/>
                  <a:pt x="668127" y="390111"/>
                  <a:pt x="680336" y="347378"/>
                </a:cubicBezTo>
                <a:cubicBezTo>
                  <a:pt x="683479" y="336375"/>
                  <a:pt x="687573" y="325667"/>
                  <a:pt x="691191" y="314811"/>
                </a:cubicBezTo>
                <a:cubicBezTo>
                  <a:pt x="694809" y="379944"/>
                  <a:pt x="690377" y="446029"/>
                  <a:pt x="702046" y="510211"/>
                </a:cubicBezTo>
                <a:cubicBezTo>
                  <a:pt x="705282" y="528012"/>
                  <a:pt x="718647" y="562148"/>
                  <a:pt x="734611" y="553634"/>
                </a:cubicBezTo>
                <a:cubicBezTo>
                  <a:pt x="788793" y="524736"/>
                  <a:pt x="821452" y="466789"/>
                  <a:pt x="864872" y="423367"/>
                </a:cubicBezTo>
                <a:cubicBezTo>
                  <a:pt x="984080" y="304153"/>
                  <a:pt x="934890" y="350829"/>
                  <a:pt x="1081972" y="217111"/>
                </a:cubicBezTo>
                <a:cubicBezTo>
                  <a:pt x="1117992" y="184364"/>
                  <a:pt x="1150018" y="146415"/>
                  <a:pt x="1190522" y="119411"/>
                </a:cubicBezTo>
                <a:cubicBezTo>
                  <a:pt x="1212232" y="104937"/>
                  <a:pt x="1233388" y="89595"/>
                  <a:pt x="1255652" y="75989"/>
                </a:cubicBezTo>
                <a:cubicBezTo>
                  <a:pt x="1298545" y="49776"/>
                  <a:pt x="1385913" y="0"/>
                  <a:pt x="1385913" y="0"/>
                </a:cubicBezTo>
                <a:cubicBezTo>
                  <a:pt x="1382295" y="43422"/>
                  <a:pt x="1379870" y="86961"/>
                  <a:pt x="1375058" y="130267"/>
                </a:cubicBezTo>
                <a:cubicBezTo>
                  <a:pt x="1372627" y="152143"/>
                  <a:pt x="1368519" y="173817"/>
                  <a:pt x="1364203" y="195400"/>
                </a:cubicBezTo>
                <a:cubicBezTo>
                  <a:pt x="1361277" y="210030"/>
                  <a:pt x="1339496" y="244363"/>
                  <a:pt x="1353348" y="238822"/>
                </a:cubicBezTo>
                <a:cubicBezTo>
                  <a:pt x="1381855" y="227419"/>
                  <a:pt x="1394715" y="193132"/>
                  <a:pt x="1418478" y="173689"/>
                </a:cubicBezTo>
                <a:cubicBezTo>
                  <a:pt x="1434807" y="160328"/>
                  <a:pt x="1454661" y="151978"/>
                  <a:pt x="1472753" y="141122"/>
                </a:cubicBezTo>
                <a:cubicBezTo>
                  <a:pt x="1529684" y="179078"/>
                  <a:pt x="1545077" y="174107"/>
                  <a:pt x="1461898" y="282245"/>
                </a:cubicBezTo>
                <a:cubicBezTo>
                  <a:pt x="1447946" y="300384"/>
                  <a:pt x="1418478" y="296719"/>
                  <a:pt x="1396768" y="303956"/>
                </a:cubicBezTo>
                <a:cubicBezTo>
                  <a:pt x="1378676" y="296719"/>
                  <a:pt x="1358349" y="293571"/>
                  <a:pt x="1342493" y="282245"/>
                </a:cubicBezTo>
                <a:cubicBezTo>
                  <a:pt x="1331877" y="274661"/>
                  <a:pt x="1332451" y="243843"/>
                  <a:pt x="1320782" y="249678"/>
                </a:cubicBezTo>
                <a:cubicBezTo>
                  <a:pt x="1303353" y="258393"/>
                  <a:pt x="1305914" y="285710"/>
                  <a:pt x="1299072" y="303956"/>
                </a:cubicBezTo>
                <a:cubicBezTo>
                  <a:pt x="1295054" y="314670"/>
                  <a:pt x="1292127" y="325768"/>
                  <a:pt x="1288217" y="336522"/>
                </a:cubicBezTo>
                <a:cubicBezTo>
                  <a:pt x="1277652" y="365577"/>
                  <a:pt x="1266507" y="394419"/>
                  <a:pt x="1255652" y="423367"/>
                </a:cubicBezTo>
                <a:cubicBezTo>
                  <a:pt x="1252034" y="398037"/>
                  <a:pt x="1262889" y="365471"/>
                  <a:pt x="1244797" y="347378"/>
                </a:cubicBezTo>
                <a:cubicBezTo>
                  <a:pt x="1233355" y="335935"/>
                  <a:pt x="1216108" y="362393"/>
                  <a:pt x="1201377" y="369089"/>
                </a:cubicBezTo>
                <a:cubicBezTo>
                  <a:pt x="1089169" y="420095"/>
                  <a:pt x="1159910" y="378643"/>
                  <a:pt x="1060262" y="445078"/>
                </a:cubicBezTo>
                <a:cubicBezTo>
                  <a:pt x="1053025" y="434222"/>
                  <a:pt x="1041716" y="425168"/>
                  <a:pt x="1038552" y="412511"/>
                </a:cubicBezTo>
                <a:cubicBezTo>
                  <a:pt x="1023403" y="351911"/>
                  <a:pt x="1048195" y="274014"/>
                  <a:pt x="1005987" y="227967"/>
                </a:cubicBezTo>
                <a:cubicBezTo>
                  <a:pt x="982921" y="202803"/>
                  <a:pt x="946924" y="262403"/>
                  <a:pt x="919147" y="282245"/>
                </a:cubicBezTo>
                <a:cubicBezTo>
                  <a:pt x="869682" y="317579"/>
                  <a:pt x="842020" y="348518"/>
                  <a:pt x="799741" y="390800"/>
                </a:cubicBezTo>
                <a:cubicBezTo>
                  <a:pt x="796123" y="372707"/>
                  <a:pt x="800213" y="351087"/>
                  <a:pt x="788886" y="336522"/>
                </a:cubicBezTo>
                <a:cubicBezTo>
                  <a:pt x="724743" y="254048"/>
                  <a:pt x="684902" y="307100"/>
                  <a:pt x="604351" y="347378"/>
                </a:cubicBezTo>
                <a:cubicBezTo>
                  <a:pt x="585480" y="356814"/>
                  <a:pt x="568168" y="369089"/>
                  <a:pt x="550076" y="379945"/>
                </a:cubicBezTo>
                <a:cubicBezTo>
                  <a:pt x="560931" y="354615"/>
                  <a:pt x="569446" y="328149"/>
                  <a:pt x="582641" y="303956"/>
                </a:cubicBezTo>
                <a:cubicBezTo>
                  <a:pt x="591304" y="288072"/>
                  <a:pt x="605493" y="275797"/>
                  <a:pt x="615206" y="260533"/>
                </a:cubicBezTo>
                <a:cubicBezTo>
                  <a:pt x="630868" y="235920"/>
                  <a:pt x="645580" y="210637"/>
                  <a:pt x="658626" y="184544"/>
                </a:cubicBezTo>
                <a:cubicBezTo>
                  <a:pt x="670950" y="159896"/>
                  <a:pt x="717925" y="101872"/>
                  <a:pt x="691191" y="108556"/>
                </a:cubicBezTo>
                <a:cubicBezTo>
                  <a:pt x="653875" y="117886"/>
                  <a:pt x="642404" y="168201"/>
                  <a:pt x="615206" y="195400"/>
                </a:cubicBezTo>
                <a:cubicBezTo>
                  <a:pt x="570960" y="239648"/>
                  <a:pt x="573546" y="234617"/>
                  <a:pt x="528366" y="249678"/>
                </a:cubicBezTo>
                <a:cubicBezTo>
                  <a:pt x="514644" y="98731"/>
                  <a:pt x="555158" y="121337"/>
                  <a:pt x="463236" y="151978"/>
                </a:cubicBezTo>
                <a:cubicBezTo>
                  <a:pt x="449083" y="156696"/>
                  <a:pt x="434289" y="159215"/>
                  <a:pt x="419816" y="162833"/>
                </a:cubicBezTo>
                <a:cubicBezTo>
                  <a:pt x="390869" y="180926"/>
                  <a:pt x="360283" y="196629"/>
                  <a:pt x="332975" y="217111"/>
                </a:cubicBezTo>
                <a:cubicBezTo>
                  <a:pt x="316600" y="229393"/>
                  <a:pt x="308973" y="267006"/>
                  <a:pt x="289555" y="260533"/>
                </a:cubicBezTo>
                <a:cubicBezTo>
                  <a:pt x="272051" y="254698"/>
                  <a:pt x="294576" y="223760"/>
                  <a:pt x="300410" y="206256"/>
                </a:cubicBezTo>
                <a:cubicBezTo>
                  <a:pt x="305527" y="190904"/>
                  <a:pt x="313432" y="176486"/>
                  <a:pt x="322120" y="162833"/>
                </a:cubicBezTo>
                <a:cubicBezTo>
                  <a:pt x="338831" y="136572"/>
                  <a:pt x="398405" y="108855"/>
                  <a:pt x="376395" y="86844"/>
                </a:cubicBezTo>
                <a:cubicBezTo>
                  <a:pt x="350303" y="60751"/>
                  <a:pt x="304028" y="101319"/>
                  <a:pt x="267845" y="108556"/>
                </a:cubicBezTo>
                <a:cubicBezTo>
                  <a:pt x="228043" y="141123"/>
                  <a:pt x="187142" y="172390"/>
                  <a:pt x="148440" y="206256"/>
                </a:cubicBezTo>
                <a:cubicBezTo>
                  <a:pt x="129185" y="223105"/>
                  <a:pt x="119751" y="260533"/>
                  <a:pt x="94165" y="260533"/>
                </a:cubicBezTo>
                <a:cubicBezTo>
                  <a:pt x="74679" y="260533"/>
                  <a:pt x="107161" y="223685"/>
                  <a:pt x="115875" y="206256"/>
                </a:cubicBezTo>
                <a:cubicBezTo>
                  <a:pt x="125310" y="187384"/>
                  <a:pt x="137585" y="170071"/>
                  <a:pt x="148440" y="151978"/>
                </a:cubicBezTo>
                <a:cubicBezTo>
                  <a:pt x="152058" y="137504"/>
                  <a:pt x="154577" y="122710"/>
                  <a:pt x="159295" y="108556"/>
                </a:cubicBezTo>
                <a:cubicBezTo>
                  <a:pt x="165457" y="90070"/>
                  <a:pt x="194783" y="68057"/>
                  <a:pt x="181005" y="54278"/>
                </a:cubicBezTo>
                <a:cubicBezTo>
                  <a:pt x="168212" y="41484"/>
                  <a:pt x="160459" y="84177"/>
                  <a:pt x="148440" y="97700"/>
                </a:cubicBezTo>
                <a:cubicBezTo>
                  <a:pt x="131442" y="116824"/>
                  <a:pt x="112965" y="134623"/>
                  <a:pt x="94165" y="151978"/>
                </a:cubicBezTo>
                <a:cubicBezTo>
                  <a:pt x="65902" y="178068"/>
                  <a:pt x="31949" y="198417"/>
                  <a:pt x="7325" y="227967"/>
                </a:cubicBezTo>
                <a:cubicBezTo>
                  <a:pt x="0" y="236757"/>
                  <a:pt x="29310" y="221468"/>
                  <a:pt x="39890" y="217111"/>
                </a:cubicBezTo>
                <a:cubicBezTo>
                  <a:pt x="90852" y="196126"/>
                  <a:pt x="139369" y="168776"/>
                  <a:pt x="191860" y="151978"/>
                </a:cubicBezTo>
                <a:cubicBezTo>
                  <a:pt x="230389" y="139648"/>
                  <a:pt x="271463" y="137504"/>
                  <a:pt x="311265" y="130267"/>
                </a:cubicBezTo>
                <a:cubicBezTo>
                  <a:pt x="336593" y="119411"/>
                  <a:pt x="362603" y="85376"/>
                  <a:pt x="387250" y="97700"/>
                </a:cubicBezTo>
                <a:cubicBezTo>
                  <a:pt x="426756" y="117454"/>
                  <a:pt x="463236" y="206256"/>
                  <a:pt x="463236" y="206256"/>
                </a:cubicBezTo>
                <a:cubicBezTo>
                  <a:pt x="495801" y="195400"/>
                  <a:pt x="528052" y="183553"/>
                  <a:pt x="560931" y="173689"/>
                </a:cubicBezTo>
                <a:cubicBezTo>
                  <a:pt x="600446" y="161834"/>
                  <a:pt x="660778" y="104797"/>
                  <a:pt x="680336" y="141122"/>
                </a:cubicBezTo>
                <a:cubicBezTo>
                  <a:pt x="730350" y="234010"/>
                  <a:pt x="696103" y="351782"/>
                  <a:pt x="712901" y="455933"/>
                </a:cubicBezTo>
                <a:cubicBezTo>
                  <a:pt x="714531" y="466037"/>
                  <a:pt x="727374" y="470408"/>
                  <a:pt x="734611" y="477645"/>
                </a:cubicBezTo>
                <a:cubicBezTo>
                  <a:pt x="767176" y="474026"/>
                  <a:pt x="801222" y="477151"/>
                  <a:pt x="832306" y="466789"/>
                </a:cubicBezTo>
                <a:cubicBezTo>
                  <a:pt x="909111" y="441186"/>
                  <a:pt x="963451" y="401067"/>
                  <a:pt x="1027697" y="358233"/>
                </a:cubicBezTo>
                <a:cubicBezTo>
                  <a:pt x="1034934" y="369089"/>
                  <a:pt x="1045658" y="378304"/>
                  <a:pt x="1049407" y="390800"/>
                </a:cubicBezTo>
                <a:cubicBezTo>
                  <a:pt x="1079721" y="491852"/>
                  <a:pt x="1019511" y="497354"/>
                  <a:pt x="1147102" y="401656"/>
                </a:cubicBezTo>
                <a:cubicBezTo>
                  <a:pt x="1192385" y="311084"/>
                  <a:pt x="1151359" y="379910"/>
                  <a:pt x="1277362" y="260533"/>
                </a:cubicBezTo>
                <a:cubicBezTo>
                  <a:pt x="1310795" y="228858"/>
                  <a:pt x="1342493" y="195400"/>
                  <a:pt x="1375058" y="162833"/>
                </a:cubicBezTo>
                <a:cubicBezTo>
                  <a:pt x="1440871" y="426100"/>
                  <a:pt x="1379804" y="430155"/>
                  <a:pt x="1483608" y="314811"/>
                </a:cubicBezTo>
                <a:cubicBezTo>
                  <a:pt x="1497301" y="299596"/>
                  <a:pt x="1512555" y="285863"/>
                  <a:pt x="1527028" y="271389"/>
                </a:cubicBezTo>
                <a:cubicBezTo>
                  <a:pt x="1530646" y="285863"/>
                  <a:pt x="1536140" y="299994"/>
                  <a:pt x="1537883" y="314811"/>
                </a:cubicBezTo>
                <a:cubicBezTo>
                  <a:pt x="1543395" y="361668"/>
                  <a:pt x="1540655" y="409451"/>
                  <a:pt x="1548738" y="455933"/>
                </a:cubicBezTo>
                <a:cubicBezTo>
                  <a:pt x="1555211" y="493153"/>
                  <a:pt x="1572141" y="527838"/>
                  <a:pt x="1581303" y="564489"/>
                </a:cubicBezTo>
                <a:cubicBezTo>
                  <a:pt x="1586641" y="585842"/>
                  <a:pt x="1588540" y="607911"/>
                  <a:pt x="1592158" y="629622"/>
                </a:cubicBezTo>
                <a:cubicBezTo>
                  <a:pt x="1651379" y="570400"/>
                  <a:pt x="1605806" y="624037"/>
                  <a:pt x="1657288" y="521067"/>
                </a:cubicBezTo>
                <a:cubicBezTo>
                  <a:pt x="1673948" y="487745"/>
                  <a:pt x="1696433" y="457411"/>
                  <a:pt x="1711563" y="423367"/>
                </a:cubicBezTo>
                <a:cubicBezTo>
                  <a:pt x="1732867" y="375430"/>
                  <a:pt x="1742747" y="331191"/>
                  <a:pt x="1754983" y="282245"/>
                </a:cubicBezTo>
                <a:cubicBezTo>
                  <a:pt x="1758601" y="314812"/>
                  <a:pt x="1747663" y="352681"/>
                  <a:pt x="1765838" y="379945"/>
                </a:cubicBezTo>
                <a:cubicBezTo>
                  <a:pt x="1774353" y="392719"/>
                  <a:pt x="1788813" y="359366"/>
                  <a:pt x="1798403" y="347378"/>
                </a:cubicBezTo>
                <a:cubicBezTo>
                  <a:pt x="1817848" y="323071"/>
                  <a:pt x="1834587" y="296719"/>
                  <a:pt x="1852679" y="271389"/>
                </a:cubicBezTo>
                <a:cubicBezTo>
                  <a:pt x="1859916" y="282245"/>
                  <a:pt x="1870956" y="291369"/>
                  <a:pt x="1874389" y="303956"/>
                </a:cubicBezTo>
                <a:cubicBezTo>
                  <a:pt x="1882065" y="332101"/>
                  <a:pt x="1856071" y="390800"/>
                  <a:pt x="1885244" y="390800"/>
                </a:cubicBezTo>
                <a:cubicBezTo>
                  <a:pt x="1915083" y="390800"/>
                  <a:pt x="1897519" y="332264"/>
                  <a:pt x="1906954" y="303956"/>
                </a:cubicBezTo>
                <a:cubicBezTo>
                  <a:pt x="1915668" y="277812"/>
                  <a:pt x="1928664" y="253297"/>
                  <a:pt x="1939519" y="227967"/>
                </a:cubicBezTo>
                <a:cubicBezTo>
                  <a:pt x="1935901" y="206256"/>
                  <a:pt x="1949872" y="156942"/>
                  <a:pt x="1928664" y="162833"/>
                </a:cubicBezTo>
                <a:cubicBezTo>
                  <a:pt x="1858070" y="182443"/>
                  <a:pt x="1805693" y="242523"/>
                  <a:pt x="1744128" y="282245"/>
                </a:cubicBezTo>
                <a:cubicBezTo>
                  <a:pt x="1549365" y="407905"/>
                  <a:pt x="1638356" y="353545"/>
                  <a:pt x="1440188" y="466789"/>
                </a:cubicBezTo>
                <a:cubicBezTo>
                  <a:pt x="1451043" y="448696"/>
                  <a:pt x="1464917" y="432101"/>
                  <a:pt x="1472753" y="412511"/>
                </a:cubicBezTo>
                <a:cubicBezTo>
                  <a:pt x="1556229" y="203809"/>
                  <a:pt x="1172549" y="561686"/>
                  <a:pt x="1168812" y="564489"/>
                </a:cubicBezTo>
                <a:lnTo>
                  <a:pt x="1081972" y="629622"/>
                </a:lnTo>
                <a:cubicBezTo>
                  <a:pt x="1063880" y="658570"/>
                  <a:pt x="999294" y="697530"/>
                  <a:pt x="1027697" y="716467"/>
                </a:cubicBezTo>
                <a:cubicBezTo>
                  <a:pt x="1057803" y="736540"/>
                  <a:pt x="1090598" y="678467"/>
                  <a:pt x="1114537" y="651334"/>
                </a:cubicBezTo>
                <a:cubicBezTo>
                  <a:pt x="1145751" y="615956"/>
                  <a:pt x="1168631" y="573715"/>
                  <a:pt x="1190522" y="531922"/>
                </a:cubicBezTo>
                <a:cubicBezTo>
                  <a:pt x="1208605" y="497399"/>
                  <a:pt x="1259833" y="452496"/>
                  <a:pt x="1233942" y="423367"/>
                </a:cubicBezTo>
                <a:cubicBezTo>
                  <a:pt x="1204996" y="390801"/>
                  <a:pt x="1147102" y="430604"/>
                  <a:pt x="1103682" y="434222"/>
                </a:cubicBezTo>
                <a:lnTo>
                  <a:pt x="778031" y="531922"/>
                </a:lnTo>
                <a:cubicBezTo>
                  <a:pt x="698753" y="554792"/>
                  <a:pt x="539221" y="597056"/>
                  <a:pt x="539221" y="597056"/>
                </a:cubicBezTo>
                <a:cubicBezTo>
                  <a:pt x="566711" y="528328"/>
                  <a:pt x="560990" y="547983"/>
                  <a:pt x="582641" y="466789"/>
                </a:cubicBezTo>
                <a:cubicBezTo>
                  <a:pt x="590329" y="437958"/>
                  <a:pt x="621694" y="404226"/>
                  <a:pt x="604351" y="379945"/>
                </a:cubicBezTo>
                <a:cubicBezTo>
                  <a:pt x="589480" y="359125"/>
                  <a:pt x="553694" y="387182"/>
                  <a:pt x="528366" y="390800"/>
                </a:cubicBezTo>
                <a:cubicBezTo>
                  <a:pt x="522257" y="393515"/>
                  <a:pt x="252185" y="521067"/>
                  <a:pt x="202715" y="521067"/>
                </a:cubicBezTo>
                <a:cubicBezTo>
                  <a:pt x="184623" y="521067"/>
                  <a:pt x="181005" y="492119"/>
                  <a:pt x="170150" y="477645"/>
                </a:cubicBezTo>
                <a:cubicBezTo>
                  <a:pt x="148440" y="481263"/>
                  <a:pt x="125455" y="496675"/>
                  <a:pt x="105020" y="488500"/>
                </a:cubicBezTo>
                <a:cubicBezTo>
                  <a:pt x="94396" y="484250"/>
                  <a:pt x="112732" y="466936"/>
                  <a:pt x="115875" y="455933"/>
                </a:cubicBezTo>
                <a:cubicBezTo>
                  <a:pt x="129363" y="408724"/>
                  <a:pt x="126730" y="422524"/>
                  <a:pt x="126730" y="379945"/>
                </a:cubicBezTo>
              </a:path>
            </a:pathLst>
          </a:cu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it-IT"/>
          </a:p>
        </p:txBody>
      </p:sp>
      <p:sp>
        <p:nvSpPr>
          <p:cNvPr id="9" name="Freccia curva 8"/>
          <p:cNvSpPr/>
          <p:nvPr/>
        </p:nvSpPr>
        <p:spPr>
          <a:xfrm>
            <a:off x="2239505" y="1752601"/>
            <a:ext cx="714072" cy="3978104"/>
          </a:xfrm>
          <a:prstGeom prst="bentArrow">
            <a:avLst/>
          </a:prstGeom>
          <a:ln/>
        </p:spPr>
        <p:style>
          <a:lnRef idx="1">
            <a:schemeClr val="accent3"/>
          </a:lnRef>
          <a:fillRef idx="2">
            <a:schemeClr val="accent3"/>
          </a:fillRef>
          <a:effectRef idx="1">
            <a:schemeClr val="accent3"/>
          </a:effectRef>
          <a:fontRef idx="minor">
            <a:schemeClr val="dk1"/>
          </a:fontRef>
        </p:style>
      </p:sp>
      <p:sp>
        <p:nvSpPr>
          <p:cNvPr id="10" name="Freccia destra 9"/>
          <p:cNvSpPr/>
          <p:nvPr/>
        </p:nvSpPr>
        <p:spPr>
          <a:xfrm>
            <a:off x="3550603" y="1629365"/>
            <a:ext cx="822960" cy="822960"/>
          </a:xfrm>
          <a:prstGeom prst="rightArrow">
            <a:avLst/>
          </a:prstGeom>
          <a:ln/>
        </p:spPr>
        <p:style>
          <a:lnRef idx="1">
            <a:schemeClr val="accent3"/>
          </a:lnRef>
          <a:fillRef idx="2">
            <a:schemeClr val="accent3"/>
          </a:fillRef>
          <a:effectRef idx="1">
            <a:schemeClr val="accent3"/>
          </a:effectRef>
          <a:fontRef idx="minor">
            <a:schemeClr val="dk1"/>
          </a:fontRef>
        </p:style>
      </p:sp>
      <p:cxnSp>
        <p:nvCxnSpPr>
          <p:cNvPr id="11" name="Connettore 7 10"/>
          <p:cNvCxnSpPr/>
          <p:nvPr/>
        </p:nvCxnSpPr>
        <p:spPr>
          <a:xfrm rot="10800000" flipV="1">
            <a:off x="4938026" y="761998"/>
            <a:ext cx="929377" cy="685801"/>
          </a:xfrm>
          <a:prstGeom prst="curvedConnector3">
            <a:avLst>
              <a:gd name="adj1" fmla="val 50000"/>
            </a:avLst>
          </a:prstGeom>
          <a:ln>
            <a:tailEnd type="triangle" w="lg"/>
          </a:ln>
        </p:spPr>
        <p:style>
          <a:lnRef idx="2">
            <a:schemeClr val="accent1"/>
          </a:lnRef>
          <a:fillRef idx="0">
            <a:schemeClr val="accent1"/>
          </a:fillRef>
          <a:effectRef idx="1">
            <a:schemeClr val="accent1"/>
          </a:effectRef>
          <a:fontRef idx="minor">
            <a:schemeClr val="tx1"/>
          </a:fontRef>
        </p:style>
      </p:cxnSp>
      <p:sp>
        <p:nvSpPr>
          <p:cNvPr id="15" name="Freccia giù 14"/>
          <p:cNvSpPr/>
          <p:nvPr/>
        </p:nvSpPr>
        <p:spPr>
          <a:xfrm>
            <a:off x="4082500" y="2193854"/>
            <a:ext cx="822960" cy="822960"/>
          </a:xfrm>
          <a:prstGeom prst="downArrow">
            <a:avLst/>
          </a:prstGeom>
          <a:ln/>
        </p:spPr>
        <p:style>
          <a:lnRef idx="1">
            <a:schemeClr val="accent3"/>
          </a:lnRef>
          <a:fillRef idx="2">
            <a:schemeClr val="accent3"/>
          </a:fillRef>
          <a:effectRef idx="1">
            <a:schemeClr val="accent3"/>
          </a:effectRef>
          <a:fontRef idx="minor">
            <a:schemeClr val="dk1"/>
          </a:fontRef>
        </p:style>
      </p:sp>
      <p:sp>
        <p:nvSpPr>
          <p:cNvPr id="16" name="Freccia circolare in su 15"/>
          <p:cNvSpPr/>
          <p:nvPr/>
        </p:nvSpPr>
        <p:spPr>
          <a:xfrm>
            <a:off x="4701235" y="3192566"/>
            <a:ext cx="1166167" cy="822960"/>
          </a:xfrm>
          <a:prstGeom prst="curvedUpArrow">
            <a:avLst/>
          </a:prstGeom>
          <a:ln/>
        </p:spPr>
        <p:style>
          <a:lnRef idx="1">
            <a:schemeClr val="accent3"/>
          </a:lnRef>
          <a:fillRef idx="2">
            <a:schemeClr val="accent3"/>
          </a:fillRef>
          <a:effectRef idx="1">
            <a:schemeClr val="accent3"/>
          </a:effectRef>
          <a:fontRef idx="minor">
            <a:schemeClr val="dk1"/>
          </a:fontRef>
        </p:style>
      </p:sp>
      <p:sp>
        <p:nvSpPr>
          <p:cNvPr id="17" name="CasellaDiTesto 16"/>
          <p:cNvSpPr txBox="1"/>
          <p:nvPr/>
        </p:nvSpPr>
        <p:spPr>
          <a:xfrm>
            <a:off x="3214441" y="6019800"/>
            <a:ext cx="1482630" cy="369332"/>
          </a:xfrm>
          <a:prstGeom prst="rect">
            <a:avLst/>
          </a:prstGeom>
          <a:noFill/>
        </p:spPr>
        <p:txBody>
          <a:bodyPr wrap="square" rtlCol="0">
            <a:spAutoFit/>
          </a:bodyPr>
          <a:lstStyle/>
          <a:p>
            <a:r>
              <a:rPr lang="it-IT" dirty="0" smtClean="0"/>
              <a:t>PLACENTA</a:t>
            </a:r>
            <a:endParaRPr lang="it-IT" dirty="0"/>
          </a:p>
        </p:txBody>
      </p:sp>
      <p:sp>
        <p:nvSpPr>
          <p:cNvPr id="18" name="CasellaDiTesto 17"/>
          <p:cNvSpPr txBox="1"/>
          <p:nvPr/>
        </p:nvSpPr>
        <p:spPr>
          <a:xfrm>
            <a:off x="2239505" y="4800600"/>
            <a:ext cx="2324461" cy="369332"/>
          </a:xfrm>
          <a:prstGeom prst="rect">
            <a:avLst/>
          </a:prstGeom>
          <a:noFill/>
        </p:spPr>
        <p:txBody>
          <a:bodyPr wrap="square" rtlCol="0">
            <a:spAutoFit/>
          </a:bodyPr>
          <a:lstStyle/>
          <a:p>
            <a:r>
              <a:rPr lang="it-IT" dirty="0" smtClean="0"/>
              <a:t>VENA OMBELICALE </a:t>
            </a:r>
            <a:endParaRPr lang="it-IT" dirty="0"/>
          </a:p>
        </p:txBody>
      </p:sp>
      <p:sp>
        <p:nvSpPr>
          <p:cNvPr id="19" name="CasellaDiTesto 18"/>
          <p:cNvSpPr txBox="1"/>
          <p:nvPr/>
        </p:nvSpPr>
        <p:spPr>
          <a:xfrm>
            <a:off x="3214441" y="1447799"/>
            <a:ext cx="460245" cy="369332"/>
          </a:xfrm>
          <a:prstGeom prst="rect">
            <a:avLst/>
          </a:prstGeom>
          <a:noFill/>
        </p:spPr>
        <p:txBody>
          <a:bodyPr wrap="none" rtlCol="0">
            <a:spAutoFit/>
          </a:bodyPr>
          <a:lstStyle/>
          <a:p>
            <a:r>
              <a:rPr lang="it-IT" dirty="0" smtClean="0"/>
              <a:t>AD</a:t>
            </a:r>
            <a:endParaRPr lang="it-IT" dirty="0"/>
          </a:p>
        </p:txBody>
      </p:sp>
      <p:sp>
        <p:nvSpPr>
          <p:cNvPr id="20" name="CasellaDiTesto 19"/>
          <p:cNvSpPr txBox="1"/>
          <p:nvPr/>
        </p:nvSpPr>
        <p:spPr>
          <a:xfrm>
            <a:off x="4697071" y="1607654"/>
            <a:ext cx="424290" cy="369332"/>
          </a:xfrm>
          <a:prstGeom prst="rect">
            <a:avLst/>
          </a:prstGeom>
          <a:noFill/>
        </p:spPr>
        <p:txBody>
          <a:bodyPr wrap="none" rtlCol="0">
            <a:spAutoFit/>
          </a:bodyPr>
          <a:lstStyle/>
          <a:p>
            <a:r>
              <a:rPr lang="it-IT" dirty="0" smtClean="0"/>
              <a:t>AS</a:t>
            </a:r>
            <a:endParaRPr lang="it-IT" dirty="0"/>
          </a:p>
        </p:txBody>
      </p:sp>
      <p:sp>
        <p:nvSpPr>
          <p:cNvPr id="21" name="CasellaDiTesto 20"/>
          <p:cNvSpPr txBox="1"/>
          <p:nvPr/>
        </p:nvSpPr>
        <p:spPr>
          <a:xfrm>
            <a:off x="4158485" y="3733800"/>
            <a:ext cx="420345" cy="369332"/>
          </a:xfrm>
          <a:prstGeom prst="rect">
            <a:avLst/>
          </a:prstGeom>
          <a:noFill/>
        </p:spPr>
        <p:txBody>
          <a:bodyPr wrap="none" rtlCol="0">
            <a:spAutoFit/>
          </a:bodyPr>
          <a:lstStyle/>
          <a:p>
            <a:r>
              <a:rPr lang="it-IT" dirty="0" smtClean="0"/>
              <a:t>VS</a:t>
            </a:r>
            <a:endParaRPr lang="it-IT" dirty="0"/>
          </a:p>
        </p:txBody>
      </p:sp>
      <p:sp>
        <p:nvSpPr>
          <p:cNvPr id="22" name="CasellaDiTesto 21"/>
          <p:cNvSpPr txBox="1"/>
          <p:nvPr/>
        </p:nvSpPr>
        <p:spPr>
          <a:xfrm>
            <a:off x="5562600" y="3733800"/>
            <a:ext cx="1124370" cy="369332"/>
          </a:xfrm>
          <a:prstGeom prst="rect">
            <a:avLst/>
          </a:prstGeom>
          <a:noFill/>
        </p:spPr>
        <p:txBody>
          <a:bodyPr wrap="square" rtlCol="0">
            <a:spAutoFit/>
          </a:bodyPr>
          <a:lstStyle/>
          <a:p>
            <a:r>
              <a:rPr lang="it-IT" dirty="0" smtClean="0"/>
              <a:t>AORTA </a:t>
            </a:r>
            <a:endParaRPr lang="it-IT" dirty="0"/>
          </a:p>
        </p:txBody>
      </p:sp>
      <p:sp>
        <p:nvSpPr>
          <p:cNvPr id="23" name="CasellaDiTesto 22"/>
          <p:cNvSpPr txBox="1"/>
          <p:nvPr/>
        </p:nvSpPr>
        <p:spPr>
          <a:xfrm>
            <a:off x="1524000" y="2452325"/>
            <a:ext cx="494847" cy="369332"/>
          </a:xfrm>
          <a:prstGeom prst="rect">
            <a:avLst/>
          </a:prstGeom>
          <a:noFill/>
        </p:spPr>
        <p:txBody>
          <a:bodyPr wrap="none" rtlCol="0">
            <a:spAutoFit/>
          </a:bodyPr>
          <a:lstStyle/>
          <a:p>
            <a:r>
              <a:rPr lang="it-IT" dirty="0" smtClean="0"/>
              <a:t>VCI </a:t>
            </a:r>
            <a:endParaRPr lang="it-IT" dirty="0"/>
          </a:p>
        </p:txBody>
      </p:sp>
      <p:sp>
        <p:nvSpPr>
          <p:cNvPr id="24" name="CasellaDiTesto 23"/>
          <p:cNvSpPr txBox="1"/>
          <p:nvPr/>
        </p:nvSpPr>
        <p:spPr>
          <a:xfrm>
            <a:off x="6019800" y="761997"/>
            <a:ext cx="434885" cy="369332"/>
          </a:xfrm>
          <a:prstGeom prst="rect">
            <a:avLst/>
          </a:prstGeom>
          <a:noFill/>
        </p:spPr>
        <p:txBody>
          <a:bodyPr wrap="none" rtlCol="0">
            <a:spAutoFit/>
          </a:bodyPr>
          <a:lstStyle/>
          <a:p>
            <a:r>
              <a:rPr lang="it-IT" dirty="0" smtClean="0"/>
              <a:t>VP</a:t>
            </a:r>
            <a:endParaRPr lang="it-IT" dirty="0"/>
          </a:p>
        </p:txBody>
      </p:sp>
      <p:sp>
        <p:nvSpPr>
          <p:cNvPr id="27" name="Freccia sinistra 26"/>
          <p:cNvSpPr/>
          <p:nvPr/>
        </p:nvSpPr>
        <p:spPr>
          <a:xfrm rot="18146704">
            <a:off x="4416992" y="4634520"/>
            <a:ext cx="1784664" cy="822960"/>
          </a:xfrm>
          <a:prstGeom prst="leftArrow">
            <a:avLst/>
          </a:prstGeom>
          <a:ln/>
        </p:spPr>
        <p:style>
          <a:lnRef idx="1">
            <a:schemeClr val="accent3"/>
          </a:lnRef>
          <a:fillRef idx="2">
            <a:schemeClr val="accent3"/>
          </a:fillRef>
          <a:effectRef idx="1">
            <a:schemeClr val="accent3"/>
          </a:effectRef>
          <a:fontRef idx="minor">
            <a:schemeClr val="dk1"/>
          </a:fontRef>
        </p:style>
      </p:sp>
      <p:sp>
        <p:nvSpPr>
          <p:cNvPr id="25" name="CasellaDiTesto 24"/>
          <p:cNvSpPr txBox="1"/>
          <p:nvPr/>
        </p:nvSpPr>
        <p:spPr>
          <a:xfrm>
            <a:off x="228600" y="152400"/>
            <a:ext cx="2073367" cy="369332"/>
          </a:xfrm>
          <a:prstGeom prst="rect">
            <a:avLst/>
          </a:prstGeom>
          <a:noFill/>
        </p:spPr>
        <p:txBody>
          <a:bodyPr wrap="none" rtlCol="0">
            <a:spAutoFit/>
          </a:bodyPr>
          <a:lstStyle/>
          <a:p>
            <a:r>
              <a:rPr lang="it-IT" dirty="0" smtClean="0"/>
              <a:t>Circolazione fetale </a:t>
            </a:r>
            <a:r>
              <a:rPr lang="it-IT" dirty="0" err="1" smtClean="0"/>
              <a:t>1</a:t>
            </a:r>
            <a:r>
              <a:rPr lang="it-IT" dirty="0" smtClean="0"/>
              <a:t> </a:t>
            </a:r>
            <a:endParaRPr lang="it-IT" dirty="0"/>
          </a:p>
        </p:txBody>
      </p:sp>
      <p:sp>
        <p:nvSpPr>
          <p:cNvPr id="26" name="CasellaDiTesto 25"/>
          <p:cNvSpPr txBox="1"/>
          <p:nvPr/>
        </p:nvSpPr>
        <p:spPr>
          <a:xfrm>
            <a:off x="3214441" y="3733800"/>
            <a:ext cx="457652" cy="369332"/>
          </a:xfrm>
          <a:prstGeom prst="rect">
            <a:avLst/>
          </a:prstGeom>
          <a:noFill/>
        </p:spPr>
        <p:txBody>
          <a:bodyPr wrap="none" rtlCol="0">
            <a:spAutoFit/>
          </a:bodyPr>
          <a:lstStyle/>
          <a:p>
            <a:r>
              <a:rPr lang="it-IT" dirty="0" smtClean="0"/>
              <a:t>VD</a:t>
            </a:r>
            <a:endParaRPr lang="it-IT" dirty="0"/>
          </a:p>
        </p:txBody>
      </p:sp>
      <p:sp>
        <p:nvSpPr>
          <p:cNvPr id="28" name="Figura a mano libera 27"/>
          <p:cNvSpPr/>
          <p:nvPr/>
        </p:nvSpPr>
        <p:spPr>
          <a:xfrm>
            <a:off x="1327031" y="6019800"/>
            <a:ext cx="1949872" cy="736540"/>
          </a:xfrm>
          <a:custGeom>
            <a:avLst/>
            <a:gdLst>
              <a:gd name="connsiteX0" fmla="*/ 83310 w 1949872"/>
              <a:gd name="connsiteY0" fmla="*/ 336522 h 736540"/>
              <a:gd name="connsiteX1" fmla="*/ 137585 w 1949872"/>
              <a:gd name="connsiteY1" fmla="*/ 282245 h 736540"/>
              <a:gd name="connsiteX2" fmla="*/ 202715 w 1949872"/>
              <a:gd name="connsiteY2" fmla="*/ 206256 h 736540"/>
              <a:gd name="connsiteX3" fmla="*/ 213570 w 1949872"/>
              <a:gd name="connsiteY3" fmla="*/ 271389 h 736540"/>
              <a:gd name="connsiteX4" fmla="*/ 267845 w 1949872"/>
              <a:gd name="connsiteY4" fmla="*/ 314811 h 736540"/>
              <a:gd name="connsiteX5" fmla="*/ 278700 w 1949872"/>
              <a:gd name="connsiteY5" fmla="*/ 347378 h 736540"/>
              <a:gd name="connsiteX6" fmla="*/ 322120 w 1949872"/>
              <a:gd name="connsiteY6" fmla="*/ 282245 h 736540"/>
              <a:gd name="connsiteX7" fmla="*/ 398106 w 1949872"/>
              <a:gd name="connsiteY7" fmla="*/ 195400 h 736540"/>
              <a:gd name="connsiteX8" fmla="*/ 419816 w 1949872"/>
              <a:gd name="connsiteY8" fmla="*/ 238822 h 736540"/>
              <a:gd name="connsiteX9" fmla="*/ 430671 w 1949872"/>
              <a:gd name="connsiteY9" fmla="*/ 347378 h 736540"/>
              <a:gd name="connsiteX10" fmla="*/ 441526 w 1949872"/>
              <a:gd name="connsiteY10" fmla="*/ 445078 h 736540"/>
              <a:gd name="connsiteX11" fmla="*/ 484946 w 1949872"/>
              <a:gd name="connsiteY11" fmla="*/ 434222 h 736540"/>
              <a:gd name="connsiteX12" fmla="*/ 582641 w 1949872"/>
              <a:gd name="connsiteY12" fmla="*/ 379945 h 736540"/>
              <a:gd name="connsiteX13" fmla="*/ 604351 w 1949872"/>
              <a:gd name="connsiteY13" fmla="*/ 412511 h 736540"/>
              <a:gd name="connsiteX14" fmla="*/ 626061 w 1949872"/>
              <a:gd name="connsiteY14" fmla="*/ 521067 h 736540"/>
              <a:gd name="connsiteX15" fmla="*/ 680336 w 1949872"/>
              <a:gd name="connsiteY15" fmla="*/ 347378 h 736540"/>
              <a:gd name="connsiteX16" fmla="*/ 691191 w 1949872"/>
              <a:gd name="connsiteY16" fmla="*/ 314811 h 736540"/>
              <a:gd name="connsiteX17" fmla="*/ 702046 w 1949872"/>
              <a:gd name="connsiteY17" fmla="*/ 510211 h 736540"/>
              <a:gd name="connsiteX18" fmla="*/ 734611 w 1949872"/>
              <a:gd name="connsiteY18" fmla="*/ 553634 h 736540"/>
              <a:gd name="connsiteX19" fmla="*/ 864872 w 1949872"/>
              <a:gd name="connsiteY19" fmla="*/ 423367 h 736540"/>
              <a:gd name="connsiteX20" fmla="*/ 1081972 w 1949872"/>
              <a:gd name="connsiteY20" fmla="*/ 217111 h 736540"/>
              <a:gd name="connsiteX21" fmla="*/ 1190522 w 1949872"/>
              <a:gd name="connsiteY21" fmla="*/ 119411 h 736540"/>
              <a:gd name="connsiteX22" fmla="*/ 1255652 w 1949872"/>
              <a:gd name="connsiteY22" fmla="*/ 75989 h 736540"/>
              <a:gd name="connsiteX23" fmla="*/ 1385913 w 1949872"/>
              <a:gd name="connsiteY23" fmla="*/ 0 h 736540"/>
              <a:gd name="connsiteX24" fmla="*/ 1375058 w 1949872"/>
              <a:gd name="connsiteY24" fmla="*/ 130267 h 736540"/>
              <a:gd name="connsiteX25" fmla="*/ 1364203 w 1949872"/>
              <a:gd name="connsiteY25" fmla="*/ 195400 h 736540"/>
              <a:gd name="connsiteX26" fmla="*/ 1353348 w 1949872"/>
              <a:gd name="connsiteY26" fmla="*/ 238822 h 736540"/>
              <a:gd name="connsiteX27" fmla="*/ 1418478 w 1949872"/>
              <a:gd name="connsiteY27" fmla="*/ 173689 h 736540"/>
              <a:gd name="connsiteX28" fmla="*/ 1472753 w 1949872"/>
              <a:gd name="connsiteY28" fmla="*/ 141122 h 736540"/>
              <a:gd name="connsiteX29" fmla="*/ 1461898 w 1949872"/>
              <a:gd name="connsiteY29" fmla="*/ 282245 h 736540"/>
              <a:gd name="connsiteX30" fmla="*/ 1396768 w 1949872"/>
              <a:gd name="connsiteY30" fmla="*/ 303956 h 736540"/>
              <a:gd name="connsiteX31" fmla="*/ 1342493 w 1949872"/>
              <a:gd name="connsiteY31" fmla="*/ 282245 h 736540"/>
              <a:gd name="connsiteX32" fmla="*/ 1320782 w 1949872"/>
              <a:gd name="connsiteY32" fmla="*/ 249678 h 736540"/>
              <a:gd name="connsiteX33" fmla="*/ 1299072 w 1949872"/>
              <a:gd name="connsiteY33" fmla="*/ 303956 h 736540"/>
              <a:gd name="connsiteX34" fmla="*/ 1288217 w 1949872"/>
              <a:gd name="connsiteY34" fmla="*/ 336522 h 736540"/>
              <a:gd name="connsiteX35" fmla="*/ 1255652 w 1949872"/>
              <a:gd name="connsiteY35" fmla="*/ 423367 h 736540"/>
              <a:gd name="connsiteX36" fmla="*/ 1244797 w 1949872"/>
              <a:gd name="connsiteY36" fmla="*/ 347378 h 736540"/>
              <a:gd name="connsiteX37" fmla="*/ 1201377 w 1949872"/>
              <a:gd name="connsiteY37" fmla="*/ 369089 h 736540"/>
              <a:gd name="connsiteX38" fmla="*/ 1060262 w 1949872"/>
              <a:gd name="connsiteY38" fmla="*/ 445078 h 736540"/>
              <a:gd name="connsiteX39" fmla="*/ 1038552 w 1949872"/>
              <a:gd name="connsiteY39" fmla="*/ 412511 h 736540"/>
              <a:gd name="connsiteX40" fmla="*/ 1005987 w 1949872"/>
              <a:gd name="connsiteY40" fmla="*/ 227967 h 736540"/>
              <a:gd name="connsiteX41" fmla="*/ 919147 w 1949872"/>
              <a:gd name="connsiteY41" fmla="*/ 282245 h 736540"/>
              <a:gd name="connsiteX42" fmla="*/ 799741 w 1949872"/>
              <a:gd name="connsiteY42" fmla="*/ 390800 h 736540"/>
              <a:gd name="connsiteX43" fmla="*/ 788886 w 1949872"/>
              <a:gd name="connsiteY43" fmla="*/ 336522 h 736540"/>
              <a:gd name="connsiteX44" fmla="*/ 604351 w 1949872"/>
              <a:gd name="connsiteY44" fmla="*/ 347378 h 736540"/>
              <a:gd name="connsiteX45" fmla="*/ 550076 w 1949872"/>
              <a:gd name="connsiteY45" fmla="*/ 379945 h 736540"/>
              <a:gd name="connsiteX46" fmla="*/ 582641 w 1949872"/>
              <a:gd name="connsiteY46" fmla="*/ 303956 h 736540"/>
              <a:gd name="connsiteX47" fmla="*/ 615206 w 1949872"/>
              <a:gd name="connsiteY47" fmla="*/ 260533 h 736540"/>
              <a:gd name="connsiteX48" fmla="*/ 658626 w 1949872"/>
              <a:gd name="connsiteY48" fmla="*/ 184544 h 736540"/>
              <a:gd name="connsiteX49" fmla="*/ 691191 w 1949872"/>
              <a:gd name="connsiteY49" fmla="*/ 108556 h 736540"/>
              <a:gd name="connsiteX50" fmla="*/ 615206 w 1949872"/>
              <a:gd name="connsiteY50" fmla="*/ 195400 h 736540"/>
              <a:gd name="connsiteX51" fmla="*/ 528366 w 1949872"/>
              <a:gd name="connsiteY51" fmla="*/ 249678 h 736540"/>
              <a:gd name="connsiteX52" fmla="*/ 463236 w 1949872"/>
              <a:gd name="connsiteY52" fmla="*/ 151978 h 736540"/>
              <a:gd name="connsiteX53" fmla="*/ 419816 w 1949872"/>
              <a:gd name="connsiteY53" fmla="*/ 162833 h 736540"/>
              <a:gd name="connsiteX54" fmla="*/ 332975 w 1949872"/>
              <a:gd name="connsiteY54" fmla="*/ 217111 h 736540"/>
              <a:gd name="connsiteX55" fmla="*/ 289555 w 1949872"/>
              <a:gd name="connsiteY55" fmla="*/ 260533 h 736540"/>
              <a:gd name="connsiteX56" fmla="*/ 300410 w 1949872"/>
              <a:gd name="connsiteY56" fmla="*/ 206256 h 736540"/>
              <a:gd name="connsiteX57" fmla="*/ 322120 w 1949872"/>
              <a:gd name="connsiteY57" fmla="*/ 162833 h 736540"/>
              <a:gd name="connsiteX58" fmla="*/ 376395 w 1949872"/>
              <a:gd name="connsiteY58" fmla="*/ 86844 h 736540"/>
              <a:gd name="connsiteX59" fmla="*/ 267845 w 1949872"/>
              <a:gd name="connsiteY59" fmla="*/ 108556 h 736540"/>
              <a:gd name="connsiteX60" fmla="*/ 148440 w 1949872"/>
              <a:gd name="connsiteY60" fmla="*/ 206256 h 736540"/>
              <a:gd name="connsiteX61" fmla="*/ 94165 w 1949872"/>
              <a:gd name="connsiteY61" fmla="*/ 260533 h 736540"/>
              <a:gd name="connsiteX62" fmla="*/ 115875 w 1949872"/>
              <a:gd name="connsiteY62" fmla="*/ 206256 h 736540"/>
              <a:gd name="connsiteX63" fmla="*/ 148440 w 1949872"/>
              <a:gd name="connsiteY63" fmla="*/ 151978 h 736540"/>
              <a:gd name="connsiteX64" fmla="*/ 159295 w 1949872"/>
              <a:gd name="connsiteY64" fmla="*/ 108556 h 736540"/>
              <a:gd name="connsiteX65" fmla="*/ 181005 w 1949872"/>
              <a:gd name="connsiteY65" fmla="*/ 54278 h 736540"/>
              <a:gd name="connsiteX66" fmla="*/ 148440 w 1949872"/>
              <a:gd name="connsiteY66" fmla="*/ 97700 h 736540"/>
              <a:gd name="connsiteX67" fmla="*/ 94165 w 1949872"/>
              <a:gd name="connsiteY67" fmla="*/ 151978 h 736540"/>
              <a:gd name="connsiteX68" fmla="*/ 7325 w 1949872"/>
              <a:gd name="connsiteY68" fmla="*/ 227967 h 736540"/>
              <a:gd name="connsiteX69" fmla="*/ 39890 w 1949872"/>
              <a:gd name="connsiteY69" fmla="*/ 217111 h 736540"/>
              <a:gd name="connsiteX70" fmla="*/ 191860 w 1949872"/>
              <a:gd name="connsiteY70" fmla="*/ 151978 h 736540"/>
              <a:gd name="connsiteX71" fmla="*/ 311265 w 1949872"/>
              <a:gd name="connsiteY71" fmla="*/ 130267 h 736540"/>
              <a:gd name="connsiteX72" fmla="*/ 387250 w 1949872"/>
              <a:gd name="connsiteY72" fmla="*/ 97700 h 736540"/>
              <a:gd name="connsiteX73" fmla="*/ 463236 w 1949872"/>
              <a:gd name="connsiteY73" fmla="*/ 206256 h 736540"/>
              <a:gd name="connsiteX74" fmla="*/ 560931 w 1949872"/>
              <a:gd name="connsiteY74" fmla="*/ 173689 h 736540"/>
              <a:gd name="connsiteX75" fmla="*/ 680336 w 1949872"/>
              <a:gd name="connsiteY75" fmla="*/ 141122 h 736540"/>
              <a:gd name="connsiteX76" fmla="*/ 712901 w 1949872"/>
              <a:gd name="connsiteY76" fmla="*/ 455933 h 736540"/>
              <a:gd name="connsiteX77" fmla="*/ 734611 w 1949872"/>
              <a:gd name="connsiteY77" fmla="*/ 477645 h 736540"/>
              <a:gd name="connsiteX78" fmla="*/ 832306 w 1949872"/>
              <a:gd name="connsiteY78" fmla="*/ 466789 h 736540"/>
              <a:gd name="connsiteX79" fmla="*/ 1027697 w 1949872"/>
              <a:gd name="connsiteY79" fmla="*/ 358233 h 736540"/>
              <a:gd name="connsiteX80" fmla="*/ 1049407 w 1949872"/>
              <a:gd name="connsiteY80" fmla="*/ 390800 h 736540"/>
              <a:gd name="connsiteX81" fmla="*/ 1147102 w 1949872"/>
              <a:gd name="connsiteY81" fmla="*/ 401656 h 736540"/>
              <a:gd name="connsiteX82" fmla="*/ 1277362 w 1949872"/>
              <a:gd name="connsiteY82" fmla="*/ 260533 h 736540"/>
              <a:gd name="connsiteX83" fmla="*/ 1375058 w 1949872"/>
              <a:gd name="connsiteY83" fmla="*/ 162833 h 736540"/>
              <a:gd name="connsiteX84" fmla="*/ 1483608 w 1949872"/>
              <a:gd name="connsiteY84" fmla="*/ 314811 h 736540"/>
              <a:gd name="connsiteX85" fmla="*/ 1527028 w 1949872"/>
              <a:gd name="connsiteY85" fmla="*/ 271389 h 736540"/>
              <a:gd name="connsiteX86" fmla="*/ 1537883 w 1949872"/>
              <a:gd name="connsiteY86" fmla="*/ 314811 h 736540"/>
              <a:gd name="connsiteX87" fmla="*/ 1548738 w 1949872"/>
              <a:gd name="connsiteY87" fmla="*/ 455933 h 736540"/>
              <a:gd name="connsiteX88" fmla="*/ 1581303 w 1949872"/>
              <a:gd name="connsiteY88" fmla="*/ 564489 h 736540"/>
              <a:gd name="connsiteX89" fmla="*/ 1592158 w 1949872"/>
              <a:gd name="connsiteY89" fmla="*/ 629622 h 736540"/>
              <a:gd name="connsiteX90" fmla="*/ 1657288 w 1949872"/>
              <a:gd name="connsiteY90" fmla="*/ 521067 h 736540"/>
              <a:gd name="connsiteX91" fmla="*/ 1711563 w 1949872"/>
              <a:gd name="connsiteY91" fmla="*/ 423367 h 736540"/>
              <a:gd name="connsiteX92" fmla="*/ 1754983 w 1949872"/>
              <a:gd name="connsiteY92" fmla="*/ 282245 h 736540"/>
              <a:gd name="connsiteX93" fmla="*/ 1765838 w 1949872"/>
              <a:gd name="connsiteY93" fmla="*/ 379945 h 736540"/>
              <a:gd name="connsiteX94" fmla="*/ 1798403 w 1949872"/>
              <a:gd name="connsiteY94" fmla="*/ 347378 h 736540"/>
              <a:gd name="connsiteX95" fmla="*/ 1852679 w 1949872"/>
              <a:gd name="connsiteY95" fmla="*/ 271389 h 736540"/>
              <a:gd name="connsiteX96" fmla="*/ 1874389 w 1949872"/>
              <a:gd name="connsiteY96" fmla="*/ 303956 h 736540"/>
              <a:gd name="connsiteX97" fmla="*/ 1885244 w 1949872"/>
              <a:gd name="connsiteY97" fmla="*/ 390800 h 736540"/>
              <a:gd name="connsiteX98" fmla="*/ 1906954 w 1949872"/>
              <a:gd name="connsiteY98" fmla="*/ 303956 h 736540"/>
              <a:gd name="connsiteX99" fmla="*/ 1939519 w 1949872"/>
              <a:gd name="connsiteY99" fmla="*/ 227967 h 736540"/>
              <a:gd name="connsiteX100" fmla="*/ 1928664 w 1949872"/>
              <a:gd name="connsiteY100" fmla="*/ 162833 h 736540"/>
              <a:gd name="connsiteX101" fmla="*/ 1744128 w 1949872"/>
              <a:gd name="connsiteY101" fmla="*/ 282245 h 736540"/>
              <a:gd name="connsiteX102" fmla="*/ 1440188 w 1949872"/>
              <a:gd name="connsiteY102" fmla="*/ 466789 h 736540"/>
              <a:gd name="connsiteX103" fmla="*/ 1472753 w 1949872"/>
              <a:gd name="connsiteY103" fmla="*/ 412511 h 736540"/>
              <a:gd name="connsiteX104" fmla="*/ 1168812 w 1949872"/>
              <a:gd name="connsiteY104" fmla="*/ 564489 h 736540"/>
              <a:gd name="connsiteX105" fmla="*/ 1081972 w 1949872"/>
              <a:gd name="connsiteY105" fmla="*/ 629622 h 736540"/>
              <a:gd name="connsiteX106" fmla="*/ 1027697 w 1949872"/>
              <a:gd name="connsiteY106" fmla="*/ 716467 h 736540"/>
              <a:gd name="connsiteX107" fmla="*/ 1114537 w 1949872"/>
              <a:gd name="connsiteY107" fmla="*/ 651334 h 736540"/>
              <a:gd name="connsiteX108" fmla="*/ 1190522 w 1949872"/>
              <a:gd name="connsiteY108" fmla="*/ 531922 h 736540"/>
              <a:gd name="connsiteX109" fmla="*/ 1233942 w 1949872"/>
              <a:gd name="connsiteY109" fmla="*/ 423367 h 736540"/>
              <a:gd name="connsiteX110" fmla="*/ 1103682 w 1949872"/>
              <a:gd name="connsiteY110" fmla="*/ 434222 h 736540"/>
              <a:gd name="connsiteX111" fmla="*/ 778031 w 1949872"/>
              <a:gd name="connsiteY111" fmla="*/ 531922 h 736540"/>
              <a:gd name="connsiteX112" fmla="*/ 539221 w 1949872"/>
              <a:gd name="connsiteY112" fmla="*/ 597056 h 736540"/>
              <a:gd name="connsiteX113" fmla="*/ 582641 w 1949872"/>
              <a:gd name="connsiteY113" fmla="*/ 466789 h 736540"/>
              <a:gd name="connsiteX114" fmla="*/ 604351 w 1949872"/>
              <a:gd name="connsiteY114" fmla="*/ 379945 h 736540"/>
              <a:gd name="connsiteX115" fmla="*/ 528366 w 1949872"/>
              <a:gd name="connsiteY115" fmla="*/ 390800 h 736540"/>
              <a:gd name="connsiteX116" fmla="*/ 202715 w 1949872"/>
              <a:gd name="connsiteY116" fmla="*/ 521067 h 736540"/>
              <a:gd name="connsiteX117" fmla="*/ 170150 w 1949872"/>
              <a:gd name="connsiteY117" fmla="*/ 477645 h 736540"/>
              <a:gd name="connsiteX118" fmla="*/ 105020 w 1949872"/>
              <a:gd name="connsiteY118" fmla="*/ 488500 h 736540"/>
              <a:gd name="connsiteX119" fmla="*/ 115875 w 1949872"/>
              <a:gd name="connsiteY119" fmla="*/ 455933 h 736540"/>
              <a:gd name="connsiteX120" fmla="*/ 126730 w 1949872"/>
              <a:gd name="connsiteY120" fmla="*/ 379945 h 736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949872" h="736540">
                <a:moveTo>
                  <a:pt x="83310" y="336522"/>
                </a:moveTo>
                <a:cubicBezTo>
                  <a:pt x="101402" y="318430"/>
                  <a:pt x="120296" y="301106"/>
                  <a:pt x="137585" y="282245"/>
                </a:cubicBezTo>
                <a:cubicBezTo>
                  <a:pt x="160127" y="257653"/>
                  <a:pt x="169690" y="210974"/>
                  <a:pt x="202715" y="206256"/>
                </a:cubicBezTo>
                <a:cubicBezTo>
                  <a:pt x="224504" y="203143"/>
                  <a:pt x="208795" y="249903"/>
                  <a:pt x="213570" y="271389"/>
                </a:cubicBezTo>
                <a:cubicBezTo>
                  <a:pt x="223646" y="316735"/>
                  <a:pt x="220489" y="302972"/>
                  <a:pt x="267845" y="314811"/>
                </a:cubicBezTo>
                <a:cubicBezTo>
                  <a:pt x="271463" y="325667"/>
                  <a:pt x="268888" y="353265"/>
                  <a:pt x="278700" y="347378"/>
                </a:cubicBezTo>
                <a:cubicBezTo>
                  <a:pt x="301074" y="333953"/>
                  <a:pt x="305416" y="302291"/>
                  <a:pt x="322120" y="282245"/>
                </a:cubicBezTo>
                <a:cubicBezTo>
                  <a:pt x="382947" y="209248"/>
                  <a:pt x="356411" y="237095"/>
                  <a:pt x="398106" y="195400"/>
                </a:cubicBezTo>
                <a:cubicBezTo>
                  <a:pt x="405343" y="209874"/>
                  <a:pt x="416426" y="222999"/>
                  <a:pt x="419816" y="238822"/>
                </a:cubicBezTo>
                <a:cubicBezTo>
                  <a:pt x="427435" y="274381"/>
                  <a:pt x="426864" y="311212"/>
                  <a:pt x="430671" y="347378"/>
                </a:cubicBezTo>
                <a:cubicBezTo>
                  <a:pt x="434101" y="379965"/>
                  <a:pt x="437908" y="412511"/>
                  <a:pt x="441526" y="445078"/>
                </a:cubicBezTo>
                <a:cubicBezTo>
                  <a:pt x="455999" y="441459"/>
                  <a:pt x="471602" y="440894"/>
                  <a:pt x="484946" y="434222"/>
                </a:cubicBezTo>
                <a:cubicBezTo>
                  <a:pt x="634236" y="359573"/>
                  <a:pt x="492591" y="409962"/>
                  <a:pt x="582641" y="379945"/>
                </a:cubicBezTo>
                <a:cubicBezTo>
                  <a:pt x="589878" y="390800"/>
                  <a:pt x="600514" y="400042"/>
                  <a:pt x="604351" y="412511"/>
                </a:cubicBezTo>
                <a:cubicBezTo>
                  <a:pt x="615203" y="447781"/>
                  <a:pt x="591053" y="532737"/>
                  <a:pt x="626061" y="521067"/>
                </a:cubicBezTo>
                <a:cubicBezTo>
                  <a:pt x="644296" y="514988"/>
                  <a:pt x="668127" y="390111"/>
                  <a:pt x="680336" y="347378"/>
                </a:cubicBezTo>
                <a:cubicBezTo>
                  <a:pt x="683479" y="336375"/>
                  <a:pt x="687573" y="325667"/>
                  <a:pt x="691191" y="314811"/>
                </a:cubicBezTo>
                <a:cubicBezTo>
                  <a:pt x="694809" y="379944"/>
                  <a:pt x="690377" y="446029"/>
                  <a:pt x="702046" y="510211"/>
                </a:cubicBezTo>
                <a:cubicBezTo>
                  <a:pt x="705282" y="528012"/>
                  <a:pt x="718647" y="562148"/>
                  <a:pt x="734611" y="553634"/>
                </a:cubicBezTo>
                <a:cubicBezTo>
                  <a:pt x="788793" y="524736"/>
                  <a:pt x="821452" y="466789"/>
                  <a:pt x="864872" y="423367"/>
                </a:cubicBezTo>
                <a:cubicBezTo>
                  <a:pt x="984080" y="304153"/>
                  <a:pt x="934890" y="350829"/>
                  <a:pt x="1081972" y="217111"/>
                </a:cubicBezTo>
                <a:cubicBezTo>
                  <a:pt x="1117992" y="184364"/>
                  <a:pt x="1150018" y="146415"/>
                  <a:pt x="1190522" y="119411"/>
                </a:cubicBezTo>
                <a:cubicBezTo>
                  <a:pt x="1212232" y="104937"/>
                  <a:pt x="1233388" y="89595"/>
                  <a:pt x="1255652" y="75989"/>
                </a:cubicBezTo>
                <a:cubicBezTo>
                  <a:pt x="1298545" y="49776"/>
                  <a:pt x="1385913" y="0"/>
                  <a:pt x="1385913" y="0"/>
                </a:cubicBezTo>
                <a:cubicBezTo>
                  <a:pt x="1382295" y="43422"/>
                  <a:pt x="1379870" y="86961"/>
                  <a:pt x="1375058" y="130267"/>
                </a:cubicBezTo>
                <a:cubicBezTo>
                  <a:pt x="1372627" y="152143"/>
                  <a:pt x="1368519" y="173817"/>
                  <a:pt x="1364203" y="195400"/>
                </a:cubicBezTo>
                <a:cubicBezTo>
                  <a:pt x="1361277" y="210030"/>
                  <a:pt x="1339496" y="244363"/>
                  <a:pt x="1353348" y="238822"/>
                </a:cubicBezTo>
                <a:cubicBezTo>
                  <a:pt x="1381855" y="227419"/>
                  <a:pt x="1394715" y="193132"/>
                  <a:pt x="1418478" y="173689"/>
                </a:cubicBezTo>
                <a:cubicBezTo>
                  <a:pt x="1434807" y="160328"/>
                  <a:pt x="1454661" y="151978"/>
                  <a:pt x="1472753" y="141122"/>
                </a:cubicBezTo>
                <a:cubicBezTo>
                  <a:pt x="1529684" y="179078"/>
                  <a:pt x="1545077" y="174107"/>
                  <a:pt x="1461898" y="282245"/>
                </a:cubicBezTo>
                <a:cubicBezTo>
                  <a:pt x="1447946" y="300384"/>
                  <a:pt x="1418478" y="296719"/>
                  <a:pt x="1396768" y="303956"/>
                </a:cubicBezTo>
                <a:cubicBezTo>
                  <a:pt x="1378676" y="296719"/>
                  <a:pt x="1358349" y="293571"/>
                  <a:pt x="1342493" y="282245"/>
                </a:cubicBezTo>
                <a:cubicBezTo>
                  <a:pt x="1331877" y="274661"/>
                  <a:pt x="1332451" y="243843"/>
                  <a:pt x="1320782" y="249678"/>
                </a:cubicBezTo>
                <a:cubicBezTo>
                  <a:pt x="1303353" y="258393"/>
                  <a:pt x="1305914" y="285710"/>
                  <a:pt x="1299072" y="303956"/>
                </a:cubicBezTo>
                <a:cubicBezTo>
                  <a:pt x="1295054" y="314670"/>
                  <a:pt x="1292127" y="325768"/>
                  <a:pt x="1288217" y="336522"/>
                </a:cubicBezTo>
                <a:cubicBezTo>
                  <a:pt x="1277652" y="365577"/>
                  <a:pt x="1266507" y="394419"/>
                  <a:pt x="1255652" y="423367"/>
                </a:cubicBezTo>
                <a:cubicBezTo>
                  <a:pt x="1252034" y="398037"/>
                  <a:pt x="1262889" y="365471"/>
                  <a:pt x="1244797" y="347378"/>
                </a:cubicBezTo>
                <a:cubicBezTo>
                  <a:pt x="1233355" y="335935"/>
                  <a:pt x="1216108" y="362393"/>
                  <a:pt x="1201377" y="369089"/>
                </a:cubicBezTo>
                <a:cubicBezTo>
                  <a:pt x="1089169" y="420095"/>
                  <a:pt x="1159910" y="378643"/>
                  <a:pt x="1060262" y="445078"/>
                </a:cubicBezTo>
                <a:cubicBezTo>
                  <a:pt x="1053025" y="434222"/>
                  <a:pt x="1041716" y="425168"/>
                  <a:pt x="1038552" y="412511"/>
                </a:cubicBezTo>
                <a:cubicBezTo>
                  <a:pt x="1023403" y="351911"/>
                  <a:pt x="1048195" y="274014"/>
                  <a:pt x="1005987" y="227967"/>
                </a:cubicBezTo>
                <a:cubicBezTo>
                  <a:pt x="982921" y="202803"/>
                  <a:pt x="946924" y="262403"/>
                  <a:pt x="919147" y="282245"/>
                </a:cubicBezTo>
                <a:cubicBezTo>
                  <a:pt x="869682" y="317579"/>
                  <a:pt x="842020" y="348518"/>
                  <a:pt x="799741" y="390800"/>
                </a:cubicBezTo>
                <a:cubicBezTo>
                  <a:pt x="796123" y="372707"/>
                  <a:pt x="800213" y="351087"/>
                  <a:pt x="788886" y="336522"/>
                </a:cubicBezTo>
                <a:cubicBezTo>
                  <a:pt x="724743" y="254048"/>
                  <a:pt x="684902" y="307100"/>
                  <a:pt x="604351" y="347378"/>
                </a:cubicBezTo>
                <a:cubicBezTo>
                  <a:pt x="585480" y="356814"/>
                  <a:pt x="568168" y="369089"/>
                  <a:pt x="550076" y="379945"/>
                </a:cubicBezTo>
                <a:cubicBezTo>
                  <a:pt x="560931" y="354615"/>
                  <a:pt x="569446" y="328149"/>
                  <a:pt x="582641" y="303956"/>
                </a:cubicBezTo>
                <a:cubicBezTo>
                  <a:pt x="591304" y="288072"/>
                  <a:pt x="605493" y="275797"/>
                  <a:pt x="615206" y="260533"/>
                </a:cubicBezTo>
                <a:cubicBezTo>
                  <a:pt x="630868" y="235920"/>
                  <a:pt x="645580" y="210637"/>
                  <a:pt x="658626" y="184544"/>
                </a:cubicBezTo>
                <a:cubicBezTo>
                  <a:pt x="670950" y="159896"/>
                  <a:pt x="717925" y="101872"/>
                  <a:pt x="691191" y="108556"/>
                </a:cubicBezTo>
                <a:cubicBezTo>
                  <a:pt x="653875" y="117886"/>
                  <a:pt x="642404" y="168201"/>
                  <a:pt x="615206" y="195400"/>
                </a:cubicBezTo>
                <a:cubicBezTo>
                  <a:pt x="570960" y="239648"/>
                  <a:pt x="573546" y="234617"/>
                  <a:pt x="528366" y="249678"/>
                </a:cubicBezTo>
                <a:cubicBezTo>
                  <a:pt x="514644" y="98731"/>
                  <a:pt x="555158" y="121337"/>
                  <a:pt x="463236" y="151978"/>
                </a:cubicBezTo>
                <a:cubicBezTo>
                  <a:pt x="449083" y="156696"/>
                  <a:pt x="434289" y="159215"/>
                  <a:pt x="419816" y="162833"/>
                </a:cubicBezTo>
                <a:cubicBezTo>
                  <a:pt x="390869" y="180926"/>
                  <a:pt x="360283" y="196629"/>
                  <a:pt x="332975" y="217111"/>
                </a:cubicBezTo>
                <a:cubicBezTo>
                  <a:pt x="316600" y="229393"/>
                  <a:pt x="308973" y="267006"/>
                  <a:pt x="289555" y="260533"/>
                </a:cubicBezTo>
                <a:cubicBezTo>
                  <a:pt x="272051" y="254698"/>
                  <a:pt x="294576" y="223760"/>
                  <a:pt x="300410" y="206256"/>
                </a:cubicBezTo>
                <a:cubicBezTo>
                  <a:pt x="305527" y="190904"/>
                  <a:pt x="313432" y="176486"/>
                  <a:pt x="322120" y="162833"/>
                </a:cubicBezTo>
                <a:cubicBezTo>
                  <a:pt x="338831" y="136572"/>
                  <a:pt x="398405" y="108855"/>
                  <a:pt x="376395" y="86844"/>
                </a:cubicBezTo>
                <a:cubicBezTo>
                  <a:pt x="350303" y="60751"/>
                  <a:pt x="304028" y="101319"/>
                  <a:pt x="267845" y="108556"/>
                </a:cubicBezTo>
                <a:cubicBezTo>
                  <a:pt x="228043" y="141123"/>
                  <a:pt x="187142" y="172390"/>
                  <a:pt x="148440" y="206256"/>
                </a:cubicBezTo>
                <a:cubicBezTo>
                  <a:pt x="129185" y="223105"/>
                  <a:pt x="119751" y="260533"/>
                  <a:pt x="94165" y="260533"/>
                </a:cubicBezTo>
                <a:cubicBezTo>
                  <a:pt x="74679" y="260533"/>
                  <a:pt x="107161" y="223685"/>
                  <a:pt x="115875" y="206256"/>
                </a:cubicBezTo>
                <a:cubicBezTo>
                  <a:pt x="125310" y="187384"/>
                  <a:pt x="137585" y="170071"/>
                  <a:pt x="148440" y="151978"/>
                </a:cubicBezTo>
                <a:cubicBezTo>
                  <a:pt x="152058" y="137504"/>
                  <a:pt x="154577" y="122710"/>
                  <a:pt x="159295" y="108556"/>
                </a:cubicBezTo>
                <a:cubicBezTo>
                  <a:pt x="165457" y="90070"/>
                  <a:pt x="194783" y="68057"/>
                  <a:pt x="181005" y="54278"/>
                </a:cubicBezTo>
                <a:cubicBezTo>
                  <a:pt x="168212" y="41484"/>
                  <a:pt x="160459" y="84177"/>
                  <a:pt x="148440" y="97700"/>
                </a:cubicBezTo>
                <a:cubicBezTo>
                  <a:pt x="131442" y="116824"/>
                  <a:pt x="112965" y="134623"/>
                  <a:pt x="94165" y="151978"/>
                </a:cubicBezTo>
                <a:cubicBezTo>
                  <a:pt x="65902" y="178068"/>
                  <a:pt x="31949" y="198417"/>
                  <a:pt x="7325" y="227967"/>
                </a:cubicBezTo>
                <a:cubicBezTo>
                  <a:pt x="0" y="236757"/>
                  <a:pt x="29310" y="221468"/>
                  <a:pt x="39890" y="217111"/>
                </a:cubicBezTo>
                <a:cubicBezTo>
                  <a:pt x="90852" y="196126"/>
                  <a:pt x="139369" y="168776"/>
                  <a:pt x="191860" y="151978"/>
                </a:cubicBezTo>
                <a:cubicBezTo>
                  <a:pt x="230389" y="139648"/>
                  <a:pt x="271463" y="137504"/>
                  <a:pt x="311265" y="130267"/>
                </a:cubicBezTo>
                <a:cubicBezTo>
                  <a:pt x="336593" y="119411"/>
                  <a:pt x="362603" y="85376"/>
                  <a:pt x="387250" y="97700"/>
                </a:cubicBezTo>
                <a:cubicBezTo>
                  <a:pt x="426756" y="117454"/>
                  <a:pt x="463236" y="206256"/>
                  <a:pt x="463236" y="206256"/>
                </a:cubicBezTo>
                <a:cubicBezTo>
                  <a:pt x="495801" y="195400"/>
                  <a:pt x="528052" y="183553"/>
                  <a:pt x="560931" y="173689"/>
                </a:cubicBezTo>
                <a:cubicBezTo>
                  <a:pt x="600446" y="161834"/>
                  <a:pt x="660778" y="104797"/>
                  <a:pt x="680336" y="141122"/>
                </a:cubicBezTo>
                <a:cubicBezTo>
                  <a:pt x="730350" y="234010"/>
                  <a:pt x="696103" y="351782"/>
                  <a:pt x="712901" y="455933"/>
                </a:cubicBezTo>
                <a:cubicBezTo>
                  <a:pt x="714531" y="466037"/>
                  <a:pt x="727374" y="470408"/>
                  <a:pt x="734611" y="477645"/>
                </a:cubicBezTo>
                <a:cubicBezTo>
                  <a:pt x="767176" y="474026"/>
                  <a:pt x="801222" y="477151"/>
                  <a:pt x="832306" y="466789"/>
                </a:cubicBezTo>
                <a:cubicBezTo>
                  <a:pt x="909111" y="441186"/>
                  <a:pt x="963451" y="401067"/>
                  <a:pt x="1027697" y="358233"/>
                </a:cubicBezTo>
                <a:cubicBezTo>
                  <a:pt x="1034934" y="369089"/>
                  <a:pt x="1045658" y="378304"/>
                  <a:pt x="1049407" y="390800"/>
                </a:cubicBezTo>
                <a:cubicBezTo>
                  <a:pt x="1079721" y="491852"/>
                  <a:pt x="1019511" y="497354"/>
                  <a:pt x="1147102" y="401656"/>
                </a:cubicBezTo>
                <a:cubicBezTo>
                  <a:pt x="1192385" y="311084"/>
                  <a:pt x="1151359" y="379910"/>
                  <a:pt x="1277362" y="260533"/>
                </a:cubicBezTo>
                <a:cubicBezTo>
                  <a:pt x="1310795" y="228858"/>
                  <a:pt x="1342493" y="195400"/>
                  <a:pt x="1375058" y="162833"/>
                </a:cubicBezTo>
                <a:cubicBezTo>
                  <a:pt x="1440871" y="426100"/>
                  <a:pt x="1379804" y="430155"/>
                  <a:pt x="1483608" y="314811"/>
                </a:cubicBezTo>
                <a:cubicBezTo>
                  <a:pt x="1497301" y="299596"/>
                  <a:pt x="1512555" y="285863"/>
                  <a:pt x="1527028" y="271389"/>
                </a:cubicBezTo>
                <a:cubicBezTo>
                  <a:pt x="1530646" y="285863"/>
                  <a:pt x="1536140" y="299994"/>
                  <a:pt x="1537883" y="314811"/>
                </a:cubicBezTo>
                <a:cubicBezTo>
                  <a:pt x="1543395" y="361668"/>
                  <a:pt x="1540655" y="409451"/>
                  <a:pt x="1548738" y="455933"/>
                </a:cubicBezTo>
                <a:cubicBezTo>
                  <a:pt x="1555211" y="493153"/>
                  <a:pt x="1572141" y="527838"/>
                  <a:pt x="1581303" y="564489"/>
                </a:cubicBezTo>
                <a:cubicBezTo>
                  <a:pt x="1586641" y="585842"/>
                  <a:pt x="1588540" y="607911"/>
                  <a:pt x="1592158" y="629622"/>
                </a:cubicBezTo>
                <a:cubicBezTo>
                  <a:pt x="1651379" y="570400"/>
                  <a:pt x="1605806" y="624037"/>
                  <a:pt x="1657288" y="521067"/>
                </a:cubicBezTo>
                <a:cubicBezTo>
                  <a:pt x="1673948" y="487745"/>
                  <a:pt x="1696433" y="457411"/>
                  <a:pt x="1711563" y="423367"/>
                </a:cubicBezTo>
                <a:cubicBezTo>
                  <a:pt x="1732867" y="375430"/>
                  <a:pt x="1742747" y="331191"/>
                  <a:pt x="1754983" y="282245"/>
                </a:cubicBezTo>
                <a:cubicBezTo>
                  <a:pt x="1758601" y="314812"/>
                  <a:pt x="1747663" y="352681"/>
                  <a:pt x="1765838" y="379945"/>
                </a:cubicBezTo>
                <a:cubicBezTo>
                  <a:pt x="1774353" y="392719"/>
                  <a:pt x="1788813" y="359366"/>
                  <a:pt x="1798403" y="347378"/>
                </a:cubicBezTo>
                <a:cubicBezTo>
                  <a:pt x="1817848" y="323071"/>
                  <a:pt x="1834587" y="296719"/>
                  <a:pt x="1852679" y="271389"/>
                </a:cubicBezTo>
                <a:cubicBezTo>
                  <a:pt x="1859916" y="282245"/>
                  <a:pt x="1870956" y="291369"/>
                  <a:pt x="1874389" y="303956"/>
                </a:cubicBezTo>
                <a:cubicBezTo>
                  <a:pt x="1882065" y="332101"/>
                  <a:pt x="1856071" y="390800"/>
                  <a:pt x="1885244" y="390800"/>
                </a:cubicBezTo>
                <a:cubicBezTo>
                  <a:pt x="1915083" y="390800"/>
                  <a:pt x="1897519" y="332264"/>
                  <a:pt x="1906954" y="303956"/>
                </a:cubicBezTo>
                <a:cubicBezTo>
                  <a:pt x="1915668" y="277812"/>
                  <a:pt x="1928664" y="253297"/>
                  <a:pt x="1939519" y="227967"/>
                </a:cubicBezTo>
                <a:cubicBezTo>
                  <a:pt x="1935901" y="206256"/>
                  <a:pt x="1949872" y="156942"/>
                  <a:pt x="1928664" y="162833"/>
                </a:cubicBezTo>
                <a:cubicBezTo>
                  <a:pt x="1858070" y="182443"/>
                  <a:pt x="1805693" y="242523"/>
                  <a:pt x="1744128" y="282245"/>
                </a:cubicBezTo>
                <a:cubicBezTo>
                  <a:pt x="1549365" y="407905"/>
                  <a:pt x="1638356" y="353545"/>
                  <a:pt x="1440188" y="466789"/>
                </a:cubicBezTo>
                <a:cubicBezTo>
                  <a:pt x="1451043" y="448696"/>
                  <a:pt x="1464917" y="432101"/>
                  <a:pt x="1472753" y="412511"/>
                </a:cubicBezTo>
                <a:cubicBezTo>
                  <a:pt x="1556229" y="203809"/>
                  <a:pt x="1172549" y="561686"/>
                  <a:pt x="1168812" y="564489"/>
                </a:cubicBezTo>
                <a:lnTo>
                  <a:pt x="1081972" y="629622"/>
                </a:lnTo>
                <a:cubicBezTo>
                  <a:pt x="1063880" y="658570"/>
                  <a:pt x="999294" y="697530"/>
                  <a:pt x="1027697" y="716467"/>
                </a:cubicBezTo>
                <a:cubicBezTo>
                  <a:pt x="1057803" y="736540"/>
                  <a:pt x="1090598" y="678467"/>
                  <a:pt x="1114537" y="651334"/>
                </a:cubicBezTo>
                <a:cubicBezTo>
                  <a:pt x="1145751" y="615956"/>
                  <a:pt x="1168631" y="573715"/>
                  <a:pt x="1190522" y="531922"/>
                </a:cubicBezTo>
                <a:cubicBezTo>
                  <a:pt x="1208605" y="497399"/>
                  <a:pt x="1259833" y="452496"/>
                  <a:pt x="1233942" y="423367"/>
                </a:cubicBezTo>
                <a:cubicBezTo>
                  <a:pt x="1204996" y="390801"/>
                  <a:pt x="1147102" y="430604"/>
                  <a:pt x="1103682" y="434222"/>
                </a:cubicBezTo>
                <a:lnTo>
                  <a:pt x="778031" y="531922"/>
                </a:lnTo>
                <a:cubicBezTo>
                  <a:pt x="698753" y="554792"/>
                  <a:pt x="539221" y="597056"/>
                  <a:pt x="539221" y="597056"/>
                </a:cubicBezTo>
                <a:cubicBezTo>
                  <a:pt x="566711" y="528328"/>
                  <a:pt x="560990" y="547983"/>
                  <a:pt x="582641" y="466789"/>
                </a:cubicBezTo>
                <a:cubicBezTo>
                  <a:pt x="590329" y="437958"/>
                  <a:pt x="621694" y="404226"/>
                  <a:pt x="604351" y="379945"/>
                </a:cubicBezTo>
                <a:cubicBezTo>
                  <a:pt x="589480" y="359125"/>
                  <a:pt x="553694" y="387182"/>
                  <a:pt x="528366" y="390800"/>
                </a:cubicBezTo>
                <a:cubicBezTo>
                  <a:pt x="522257" y="393515"/>
                  <a:pt x="252185" y="521067"/>
                  <a:pt x="202715" y="521067"/>
                </a:cubicBezTo>
                <a:cubicBezTo>
                  <a:pt x="184623" y="521067"/>
                  <a:pt x="181005" y="492119"/>
                  <a:pt x="170150" y="477645"/>
                </a:cubicBezTo>
                <a:cubicBezTo>
                  <a:pt x="148440" y="481263"/>
                  <a:pt x="125455" y="496675"/>
                  <a:pt x="105020" y="488500"/>
                </a:cubicBezTo>
                <a:cubicBezTo>
                  <a:pt x="94396" y="484250"/>
                  <a:pt x="112732" y="466936"/>
                  <a:pt x="115875" y="455933"/>
                </a:cubicBezTo>
                <a:cubicBezTo>
                  <a:pt x="129363" y="408724"/>
                  <a:pt x="126730" y="422524"/>
                  <a:pt x="126730" y="379945"/>
                </a:cubicBezTo>
              </a:path>
            </a:pathLst>
          </a:cu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3264</Words>
  <Application>Microsoft Office PowerPoint</Application>
  <PresentationFormat>Presentazione su schermo (4:3)</PresentationFormat>
  <Paragraphs>377</Paragraphs>
  <Slides>90</Slides>
  <Notes>20</Notes>
  <HiddenSlides>0</HiddenSlides>
  <MMClips>0</MMClips>
  <ScaleCrop>false</ScaleCrop>
  <HeadingPairs>
    <vt:vector size="4" baseType="variant">
      <vt:variant>
        <vt:lpstr>Tema</vt:lpstr>
      </vt:variant>
      <vt:variant>
        <vt:i4>1</vt:i4>
      </vt:variant>
      <vt:variant>
        <vt:lpstr>Titoli diapositive</vt:lpstr>
      </vt:variant>
      <vt:variant>
        <vt:i4>90</vt:i4>
      </vt:variant>
    </vt:vector>
  </HeadingPairs>
  <TitlesOfParts>
    <vt:vector size="91" baseType="lpstr">
      <vt:lpstr>Tema di Office</vt:lpstr>
      <vt:lpstr>L’ECG dalla nascita in poi </vt:lpstr>
      <vt:lpstr>L’ECG: UN FENOMENO UNICO  </vt:lpstr>
      <vt:lpstr>Diapositiva 3</vt:lpstr>
      <vt:lpstr>Diapositiva 4</vt:lpstr>
      <vt:lpstr>Diapositiva 5</vt:lpstr>
      <vt:lpstr>E’ come se ci fosse  una “fonte rinnovabile” che fornisce la corrente; una volta prodotta la corrente di propaga lungo tutto il cuore, sfruttando delle vie di trasporto, veri e propri cavi </vt:lpstr>
      <vt:lpstr>Diapositiva 7</vt:lpstr>
      <vt:lpstr>Einthoven (1903) </vt:lpstr>
      <vt:lpstr>Diapositiva 9</vt:lpstr>
      <vt:lpstr>Diapositiva 10</vt:lpstr>
      <vt:lpstr>Nell’ECG esistono regole basilari…</vt:lpstr>
      <vt:lpstr>Direzione e grandezza </vt:lpstr>
      <vt:lpstr>Diapositiva 13</vt:lpstr>
      <vt:lpstr>Diapositiva 14</vt:lpstr>
      <vt:lpstr>Diapositiva 15</vt:lpstr>
      <vt:lpstr>Diapositiva 16</vt:lpstr>
      <vt:lpstr>L’ECG è un film in movimento ….</vt:lpstr>
      <vt:lpstr>Certo il leone della MGM non immaginava che si potesse arrivare a tanto…</vt:lpstr>
      <vt:lpstr>Diapositiva 19</vt:lpstr>
      <vt:lpstr>Diapositiva 20</vt:lpstr>
      <vt:lpstr>Diapositiva 21</vt:lpstr>
      <vt:lpstr>Cinque  modelli di ECG normale, dalla nascita in poi </vt:lpstr>
      <vt:lpstr>Diapositiva 23</vt:lpstr>
      <vt:lpstr>Diapositiva 24</vt:lpstr>
      <vt:lpstr>Diapositiva 25</vt:lpstr>
      <vt:lpstr>Modello neonatale: prevalenza dell’attività elettrica del ventricolo destro . E’ il modello normale del primo mese di vita . </vt:lpstr>
      <vt:lpstr>Neonato appena nato </vt:lpstr>
      <vt:lpstr>Modello immediatamente neonatale  (prima settimana) </vt:lpstr>
      <vt:lpstr> </vt:lpstr>
      <vt:lpstr>Diapositiva 30</vt:lpstr>
      <vt:lpstr>Neonato di 4 giorni  </vt:lpstr>
      <vt:lpstr>Neonato dalla seconda settimana </vt:lpstr>
      <vt:lpstr>Modello neonatale (dalla seconda settimana a 1 mese) </vt:lpstr>
      <vt:lpstr>Classico ECG normale dopo la prima settimana </vt:lpstr>
      <vt:lpstr>Diapositiva 35</vt:lpstr>
      <vt:lpstr>Modello del lattante/svezzato  (da 1 mese a tre anni): basi fisiologiche  </vt:lpstr>
      <vt:lpstr>Modello lattante </vt:lpstr>
      <vt:lpstr>Lattante a 35 giorni di vita </vt:lpstr>
      <vt:lpstr>Lattante normale di 7 mesi </vt:lpstr>
      <vt:lpstr>BAMBINO GRANDICELLO: dai 3 a 7-10 anni  </vt:lpstr>
      <vt:lpstr>Modello del bambino più grandicello (da 3 a 7-10 anni )</vt:lpstr>
      <vt:lpstr>Bambino di tre anni  </vt:lpstr>
      <vt:lpstr>Bambino di 4 anni  </vt:lpstr>
      <vt:lpstr>Bambino di 7 anni, che già si avvìa a divenire adulto…..</vt:lpstr>
      <vt:lpstr>ADULTO! </vt:lpstr>
      <vt:lpstr>Modello adulto</vt:lpstr>
      <vt:lpstr>ECG normale adulto </vt:lpstr>
      <vt:lpstr>Normale adulto </vt:lpstr>
      <vt:lpstr>Riassumendo…</vt:lpstr>
      <vt:lpstr>FREQUENZA CARDIACA dalla nascita in poi…</vt:lpstr>
      <vt:lpstr>Diapositiva 51</vt:lpstr>
      <vt:lpstr>Onda T   in V1-V2 dalla nascita in poi… </vt:lpstr>
      <vt:lpstr>T bifida in V2 V3  nel bambino: una variante normale (18%) </vt:lpstr>
      <vt:lpstr>Diapositiva 54</vt:lpstr>
      <vt:lpstr>Diapositiva 55</vt:lpstr>
      <vt:lpstr>Diapositiva 56</vt:lpstr>
      <vt:lpstr>Diapositiva 57</vt:lpstr>
      <vt:lpstr>Diapositiva 58</vt:lpstr>
      <vt:lpstr>QT lungo 2 </vt:lpstr>
      <vt:lpstr>Ragazzo di a 13 ,  sincopi ricorrenti, QT lungo congenito tipo 2 . T bifida.  Ecco cosa gli succede quando una mattina presto gli suona la sveglia </vt:lpstr>
      <vt:lpstr>T negative (talvolta con ST a sella) in adulti di colore </vt:lpstr>
      <vt:lpstr>Diapositiva 62</vt:lpstr>
      <vt:lpstr>Diapositiva 63</vt:lpstr>
      <vt:lpstr>L’ECG dalla nascita in poi…</vt:lpstr>
      <vt:lpstr>L’ECG dalla nascita in poi </vt:lpstr>
      <vt:lpstr>Però attenzione! Non fidarsi mai troppo delle T negative !!!</vt:lpstr>
      <vt:lpstr>Penso che il tempo sia scaduto o stia per scadere…..</vt:lpstr>
      <vt:lpstr>È un grafico che esprime l’elettricità  sviluppata dal cuore in funzione del tempo… </vt:lpstr>
      <vt:lpstr>T bifida nel bambino, variante normale </vt:lpstr>
      <vt:lpstr>L’approccio giusto… </vt:lpstr>
      <vt:lpstr>E’ come se ci fosse  una “fonte rinnovabile” che fornisce la corrente; una volta prodotta la corrente di propaga lungo tutto il cuore, sfruttando delle vie di trasporto, veri e propri cavi </vt:lpstr>
      <vt:lpstr>L’ECG dalla nascita in poi </vt:lpstr>
      <vt:lpstr>Diapositiva 73</vt:lpstr>
      <vt:lpstr>Normale adulto </vt:lpstr>
      <vt:lpstr>Diapositiva 75</vt:lpstr>
      <vt:lpstr>Pregi dell’ECG</vt:lpstr>
      <vt:lpstr>PESCE GROSSO MANGIA PESCE PICCOLO </vt:lpstr>
      <vt:lpstr>Attenzione!</vt:lpstr>
      <vt:lpstr>Diapositiva 79</vt:lpstr>
      <vt:lpstr>Diapositiva 80</vt:lpstr>
      <vt:lpstr>Diapositiva 81</vt:lpstr>
      <vt:lpstr>Tutti sappiamo che le camere cardiache  si contraggono  e si rilasciano   perché lo fanno in modo coordinato tutte le cellule che le costituscono…. In ognuna di queste cellule l’ordine  a contrarsi  è scandito da un impulso elettrico, che investe la parte esterna della cellula</vt:lpstr>
      <vt:lpstr>La corrente nasce battito per battito da una centralina, si propaga , tocca tutte le cellule e poi si spegne, segue una piccola pausa fino a che la centralina non genera nuova corrente  </vt:lpstr>
      <vt:lpstr>Diapositiva 84</vt:lpstr>
      <vt:lpstr>Diapositiva 85</vt:lpstr>
      <vt:lpstr>Diapositiva 86</vt:lpstr>
      <vt:lpstr>Diapositiva 87</vt:lpstr>
      <vt:lpstr>Diapositiva 88</vt:lpstr>
      <vt:lpstr>Diapositiva 89</vt:lpstr>
      <vt:lpstr>Diapositiva 90</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SW</dc:creator>
  <cp:lastModifiedBy>Windows User</cp:lastModifiedBy>
  <cp:revision>152</cp:revision>
  <dcterms:created xsi:type="dcterms:W3CDTF">2017-05-04T20:27:46Z</dcterms:created>
  <dcterms:modified xsi:type="dcterms:W3CDTF">2017-05-05T05:58:42Z</dcterms:modified>
</cp:coreProperties>
</file>